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s/comment1.xml" ContentType="application/vnd.openxmlformats-officedocument.presentationml.comments+xml"/>
  <Override PartName="/ppt/slides/slide8.xml" ContentType="application/vnd.openxmlformats-officedocument.presentationml.slide+xml"/>
  <Override PartName="/ppt/slides/slide9.xml" ContentType="application/vnd.openxmlformats-officedocument.presentationml.slide+xml"/>
  <Override PartName="/ppt/comments/comment2.xml" ContentType="application/vnd.openxmlformats-officedocument.presentationml.comment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comments/comment3.xml" ContentType="application/vnd.openxmlformats-officedocument.presentationml.comments+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comments/comment4.xml" ContentType="application/vnd.openxmlformats-officedocument.presentationml.comments+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comments/comment5.xml" ContentType="application/vnd.openxmlformats-officedocument.presentationml.comments+xml"/>
  <Override PartName="/ppt/slides/slide41.xml" ContentType="application/vnd.openxmlformats-officedocument.presentationml.slide+xml"/>
  <Override PartName="/ppt/comments/comment6.xml" ContentType="application/vnd.openxmlformats-officedocument.presentationml.comments+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s/comment7.xml" ContentType="application/vnd.openxmlformats-officedocument.presentationml.comments+xml"/>
  <Override PartName="/ppt/slides/slide46.xml" ContentType="application/vnd.openxmlformats-officedocument.presentationml.slide+xml"/>
  <Override PartName="/ppt/slides/slide47.xml" ContentType="application/vnd.openxmlformats-officedocument.presentationml.slide+xml"/>
  <Override PartName="/ppt/comments/comment8.xml" ContentType="application/vnd.openxmlformats-officedocument.presentationml.comments+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comments/comment9.xml" ContentType="application/vnd.openxmlformats-officedocument.presentationml.comments+xml"/>
  <Override PartName="/ppt/slides/slide53.xml" ContentType="application/vnd.openxmlformats-officedocument.presentationml.slide+xml"/>
  <Override PartName="/ppt/comments/comment10.xml" ContentType="application/vnd.openxmlformats-officedocument.presentationml.comments+xml"/>
  <Override PartName="/ppt/slides/slide54.xml" ContentType="application/vnd.openxmlformats-officedocument.presentationml.slide+xml"/>
  <Override PartName="/ppt/comments/comment11.xml" ContentType="application/vnd.openxmlformats-officedocument.presentationml.comments+xml"/>
  <Override PartName="/ppt/slides/slide55.xml" ContentType="application/vnd.openxmlformats-officedocument.presentationml.slide+xml"/>
  <Override PartName="/ppt/comments/comment12.xml" ContentType="application/vnd.openxmlformats-officedocument.presentationml.comments+xml"/>
  <Override PartName="/ppt/slides/slide56.xml" ContentType="application/vnd.openxmlformats-officedocument.presentationml.slide+xml"/>
  <Override PartName="/ppt/comments/comment13.xml" ContentType="application/vnd.openxmlformats-officedocument.presentationml.comments+xml"/>
  <Override PartName="/ppt/slides/slide57.xml" ContentType="application/vnd.openxmlformats-officedocument.presentationml.slide+xml"/>
  <Override PartName="/ppt/comments/comment14.xml" ContentType="application/vnd.openxmlformats-officedocument.presentationml.comments+xml"/>
  <Override PartName="/ppt/slides/slide58.xml" ContentType="application/vnd.openxmlformats-officedocument.presentationml.slide+xml"/>
  <Override PartName="/ppt/comments/comment15.xml" ContentType="application/vnd.openxmlformats-officedocument.presentationml.comments+xml"/>
  <Override PartName="/ppt/slides/slide59.xml" ContentType="application/vnd.openxmlformats-officedocument.presentationml.slide+xml"/>
  <Override PartName="/ppt/slides/slide60.xml" ContentType="application/vnd.openxmlformats-officedocument.presentationml.slide+xml"/>
  <Override PartName="/ppt/comments/comment16.xml" ContentType="application/vnd.openxmlformats-officedocument.presentationml.comments+xml"/>
  <Override PartName="/ppt/slides/slide61.xml" ContentType="application/vnd.openxmlformats-officedocument.presentationml.slide+xml"/>
  <Override PartName="/ppt/comments/comment17.xml" ContentType="application/vnd.openxmlformats-officedocument.presentationml.comments+xml"/>
  <Override PartName="/ppt/slides/slide62.xml" ContentType="application/vnd.openxmlformats-officedocument.presentationml.slide+xml"/>
  <Override PartName="/ppt/comments/comment18.xml" ContentType="application/vnd.openxmlformats-officedocument.presentationml.comments+xml"/>
  <Override PartName="/ppt/slides/slide63.xml" ContentType="application/vnd.openxmlformats-officedocument.presentationml.slide+xml"/>
  <Override PartName="/ppt/comments/comment19.xml" ContentType="application/vnd.openxmlformats-officedocument.presentationml.comments+xml"/>
  <Override PartName="/ppt/slides/slide64.xml" ContentType="application/vnd.openxmlformats-officedocument.presentationml.slide+xml"/>
  <Override PartName="/ppt/comments/comment20.xml" ContentType="application/vnd.openxmlformats-officedocument.presentationml.comments+xml"/>
  <Override PartName="/ppt/slides/slide65.xml" ContentType="application/vnd.openxmlformats-officedocument.presentationml.slide+xml"/>
  <Override PartName="/ppt/comments/comment21.xml" ContentType="application/vnd.openxmlformats-officedocument.presentationml.comments+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comments/comment22.xml" ContentType="application/vnd.openxmlformats-officedocument.presentationml.comments+xml"/>
  <Override PartName="/ppt/slides/slide69.xml" ContentType="application/vnd.openxmlformats-officedocument.presentationml.slide+xml"/>
  <Override PartName="/ppt/comments/comment23.xml" ContentType="application/vnd.openxmlformats-officedocument.presentationml.comments+xml"/>
  <Override PartName="/ppt/slides/slide70.xml" ContentType="application/vnd.openxmlformats-officedocument.presentationml.slide+xml"/>
  <Override PartName="/ppt/comments/comment24.xml" ContentType="application/vnd.openxmlformats-officedocument.presentationml.comments+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comments/comment25.xml" ContentType="application/vnd.openxmlformats-officedocument.presentationml.comments+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comments/comment26.xml" ContentType="application/vnd.openxmlformats-officedocument.presentationml.comments+xml"/>
  <Override PartName="/ppt/slides/slide93.xml" ContentType="application/vnd.openxmlformats-officedocument.presentationml.slide+xml"/>
  <Override PartName="/ppt/comments/comment27.xml" ContentType="application/vnd.openxmlformats-officedocument.presentationml.comments+xml"/>
  <Override PartName="/ppt/slides/slide94.xml" ContentType="application/vnd.openxmlformats-officedocument.presentationml.slide+xml"/>
  <Override PartName="/ppt/comments/comment28.xml" ContentType="application/vnd.openxmlformats-officedocument.presentationml.comments+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comments/comment29.xml" ContentType="application/vnd.openxmlformats-officedocument.presentationml.comments+xml"/>
  <Override PartName="/ppt/slides/slide99.xml" ContentType="application/vnd.openxmlformats-officedocument.presentationml.slide+xml"/>
  <Override PartName="/ppt/comments/comment30.xml" ContentType="application/vnd.openxmlformats-officedocument.presentationml.comments+xml"/>
  <Override PartName="/ppt/slides/slide100.xml" ContentType="application/vnd.openxmlformats-officedocument.presentationml.slide+xml"/>
  <Override PartName="/ppt/comments/comment31.xml" ContentType="application/vnd.openxmlformats-officedocument.presentationml.comments+xml"/>
  <Override PartName="/ppt/slides/slide101.xml" ContentType="application/vnd.openxmlformats-officedocument.presentationml.slide+xml"/>
  <Override PartName="/ppt/comments/comment32.xml" ContentType="application/vnd.openxmlformats-officedocument.presentationml.comments+xml"/>
  <Override PartName="/ppt/slides/slide102.xml" ContentType="application/vnd.openxmlformats-officedocument.presentationml.slide+xml"/>
  <Override PartName="/ppt/comments/comment33.xml" ContentType="application/vnd.openxmlformats-officedocument.presentationml.comments+xml"/>
  <Override PartName="/ppt/slides/slide103.xml" ContentType="application/vnd.openxmlformats-officedocument.presentationml.slide+xml"/>
  <Override PartName="/ppt/comments/comment34.xml" ContentType="application/vnd.openxmlformats-officedocument.presentationml.comments+xml"/>
  <Override PartName="/ppt/slides/slide104.xml" ContentType="application/vnd.openxmlformats-officedocument.presentationml.slide+xml"/>
  <Override PartName="/ppt/comments/comment35.xml" ContentType="application/vnd.openxmlformats-officedocument.presentationml.comments+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notesSlides/notesSlide1.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notesSlides/notesSlide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6"/>
    <p:sldId id="264" r:id="rId17"/>
    <p:sldId id="265" r:id="rId19"/>
    <p:sldId id="266" r:id="rId20"/>
    <p:sldId id="267" r:id="rId21"/>
    <p:sldId id="268" r:id="rId22"/>
    <p:sldId id="269" r:id="rId23"/>
    <p:sldId id="270" r:id="rId24"/>
    <p:sldId id="271" r:id="rId25"/>
    <p:sldId id="272" r:id="rId26"/>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6"/>
    <p:sldId id="291" r:id="rId47"/>
    <p:sldId id="292" r:id="rId48"/>
    <p:sldId id="293" r:id="rId49"/>
    <p:sldId id="294" r:id="rId50"/>
    <p:sldId id="295" r:id="rId51"/>
    <p:sldId id="296" r:id="rId53"/>
    <p:sldId id="297" r:id="rId55"/>
    <p:sldId id="298" r:id="rId56"/>
    <p:sldId id="299" r:id="rId57"/>
    <p:sldId id="300" r:id="rId58"/>
    <p:sldId id="301" r:id="rId60"/>
    <p:sldId id="302" r:id="rId61"/>
    <p:sldId id="303" r:id="rId63"/>
    <p:sldId id="304" r:id="rId64"/>
    <p:sldId id="305" r:id="rId65"/>
    <p:sldId id="306" r:id="rId66"/>
    <p:sldId id="307" r:id="rId67"/>
    <p:sldId id="308" r:id="rId69"/>
    <p:sldId id="309" r:id="rId71"/>
    <p:sldId id="310" r:id="rId73"/>
    <p:sldId id="311" r:id="rId75"/>
    <p:sldId id="312" r:id="rId77"/>
    <p:sldId id="313" r:id="rId79"/>
    <p:sldId id="314" r:id="rId81"/>
    <p:sldId id="315" r:id="rId82"/>
    <p:sldId id="316" r:id="rId84"/>
    <p:sldId id="317" r:id="rId86"/>
    <p:sldId id="318" r:id="rId88"/>
    <p:sldId id="319" r:id="rId90"/>
    <p:sldId id="320" r:id="rId92"/>
    <p:sldId id="321" r:id="rId94"/>
    <p:sldId id="322" r:id="rId95"/>
    <p:sldId id="323" r:id="rId96"/>
    <p:sldId id="324" r:id="rId98"/>
    <p:sldId id="325" r:id="rId100"/>
    <p:sldId id="326" r:id="rId102"/>
    <p:sldId id="327" r:id="rId103"/>
    <p:sldId id="328" r:id="rId104"/>
    <p:sldId id="329" r:id="rId105"/>
    <p:sldId id="330" r:id="rId106"/>
    <p:sldId id="331" r:id="rId107"/>
    <p:sldId id="332" r:id="rId109"/>
    <p:sldId id="333" r:id="rId110"/>
    <p:sldId id="334" r:id="rId111"/>
    <p:sldId id="335" r:id="rId112"/>
    <p:sldId id="336" r:id="rId113"/>
    <p:sldId id="337" r:id="rId114"/>
    <p:sldId id="338" r:id="rId115"/>
    <p:sldId id="339" r:id="rId116"/>
    <p:sldId id="340" r:id="rId117"/>
    <p:sldId id="341" r:id="rId118"/>
    <p:sldId id="342" r:id="rId119"/>
    <p:sldId id="343" r:id="rId120"/>
    <p:sldId id="344" r:id="rId121"/>
    <p:sldId id="345" r:id="rId122"/>
    <p:sldId id="346" r:id="rId123"/>
    <p:sldId id="347" r:id="rId124"/>
    <p:sldId id="348" r:id="rId126"/>
    <p:sldId id="349" r:id="rId128"/>
    <p:sldId id="350" r:id="rId130"/>
    <p:sldId id="351" r:id="rId131"/>
    <p:sldId id="352" r:id="rId132"/>
    <p:sldId id="353" r:id="rId133"/>
    <p:sldId id="354" r:id="rId135"/>
    <p:sldId id="355" r:id="rId137"/>
    <p:sldId id="356" r:id="rId139"/>
    <p:sldId id="357" r:id="rId141"/>
    <p:sldId id="358" r:id="rId143"/>
    <p:sldId id="359" r:id="rId145"/>
    <p:sldId id="360" r:id="rId147"/>
    <p:sldId id="361" r:id="rId148"/>
    <p:sldId id="362" r:id="rId149"/>
    <p:sldId id="363" r:id="rId150"/>
  </p:sldIdLst>
  <p:sldSz cx="9144000" cy="6858000"/>
  <p:notesSz cx="6858000" cy="9144000"/>
  <p:defaultTextStyle>
    <a:lvl1pPr defTabSz="457200">
      <a:defRPr sz="1200">
        <a:latin typeface="Helvetica"/>
        <a:ea typeface="Helvetica"/>
        <a:cs typeface="Helvetica"/>
        <a:sym typeface="Helvetica"/>
      </a:defRPr>
    </a:lvl1pPr>
    <a:lvl2pPr indent="228600" defTabSz="457200">
      <a:defRPr sz="1200">
        <a:latin typeface="Helvetica"/>
        <a:ea typeface="Helvetica"/>
        <a:cs typeface="Helvetica"/>
        <a:sym typeface="Helvetica"/>
      </a:defRPr>
    </a:lvl2pPr>
    <a:lvl3pPr indent="457200" defTabSz="457200">
      <a:defRPr sz="1200">
        <a:latin typeface="Helvetica"/>
        <a:ea typeface="Helvetica"/>
        <a:cs typeface="Helvetica"/>
        <a:sym typeface="Helvetica"/>
      </a:defRPr>
    </a:lvl3pPr>
    <a:lvl4pPr indent="685800" defTabSz="457200">
      <a:defRPr sz="1200">
        <a:latin typeface="Helvetica"/>
        <a:ea typeface="Helvetica"/>
        <a:cs typeface="Helvetica"/>
        <a:sym typeface="Helvetica"/>
      </a:defRPr>
    </a:lvl4pPr>
    <a:lvl5pPr indent="914400" defTabSz="457200">
      <a:defRPr sz="1200">
        <a:latin typeface="Helvetica"/>
        <a:ea typeface="Helvetica"/>
        <a:cs typeface="Helvetica"/>
        <a:sym typeface="Helvetica"/>
      </a:defRPr>
    </a:lvl5pPr>
    <a:lvl6pPr indent="1143000" defTabSz="457200">
      <a:defRPr sz="1200">
        <a:latin typeface="Helvetica"/>
        <a:ea typeface="Helvetica"/>
        <a:cs typeface="Helvetica"/>
        <a:sym typeface="Helvetica"/>
      </a:defRPr>
    </a:lvl6pPr>
    <a:lvl7pPr indent="1371600" defTabSz="457200">
      <a:defRPr sz="1200">
        <a:latin typeface="Helvetica"/>
        <a:ea typeface="Helvetica"/>
        <a:cs typeface="Helvetica"/>
        <a:sym typeface="Helvetica"/>
      </a:defRPr>
    </a:lvl7pPr>
    <a:lvl8pPr indent="1600200" defTabSz="457200">
      <a:defRPr sz="1200">
        <a:latin typeface="Helvetica"/>
        <a:ea typeface="Helvetica"/>
        <a:cs typeface="Helvetica"/>
        <a:sym typeface="Helvetica"/>
      </a:defRPr>
    </a:lvl8pPr>
    <a:lvl9pPr indent="1828800" defTabSz="457200">
      <a:defRPr sz="1200">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mported Author" initials="IA" lastIdx="38"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4A9BC294-FFE2-49D5-8D69-9E1BD2C41BD5}"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comments" Target="comments/comment1.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comments" Target="comments/comment2.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comments" Target="comments/comment3.xml"/><Relationship Id="rId28" Type="http://schemas.openxmlformats.org/officeDocument/2006/relationships/slide" Target="slides/slide18.xml"/><Relationship Id="rId29" Type="http://schemas.openxmlformats.org/officeDocument/2006/relationships/slide" Target="slides/slide1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comments" Target="comments/comment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comments" Target="comments/comment5.xml"/><Relationship Id="rId53" Type="http://schemas.openxmlformats.org/officeDocument/2006/relationships/slide" Target="slides/slide41.xml"/><Relationship Id="rId54" Type="http://schemas.openxmlformats.org/officeDocument/2006/relationships/comments" Target="comments/comment6.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comments" Target="comments/comment7.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comments" Target="comments/comment8.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slide" Target="slides/slide51.xml"/><Relationship Id="rId67" Type="http://schemas.openxmlformats.org/officeDocument/2006/relationships/slide" Target="slides/slide52.xml"/><Relationship Id="rId68" Type="http://schemas.openxmlformats.org/officeDocument/2006/relationships/comments" Target="comments/comment9.xml"/><Relationship Id="rId69" Type="http://schemas.openxmlformats.org/officeDocument/2006/relationships/slide" Target="slides/slide53.xml"/><Relationship Id="rId70" Type="http://schemas.openxmlformats.org/officeDocument/2006/relationships/comments" Target="comments/comment10.xml"/><Relationship Id="rId71" Type="http://schemas.openxmlformats.org/officeDocument/2006/relationships/slide" Target="slides/slide54.xml"/><Relationship Id="rId72" Type="http://schemas.openxmlformats.org/officeDocument/2006/relationships/comments" Target="comments/comment11.xml"/><Relationship Id="rId73" Type="http://schemas.openxmlformats.org/officeDocument/2006/relationships/slide" Target="slides/slide55.xml"/><Relationship Id="rId74" Type="http://schemas.openxmlformats.org/officeDocument/2006/relationships/comments" Target="comments/comment12.xml"/><Relationship Id="rId75" Type="http://schemas.openxmlformats.org/officeDocument/2006/relationships/slide" Target="slides/slide56.xml"/><Relationship Id="rId76" Type="http://schemas.openxmlformats.org/officeDocument/2006/relationships/comments" Target="comments/comment13.xml"/><Relationship Id="rId77" Type="http://schemas.openxmlformats.org/officeDocument/2006/relationships/slide" Target="slides/slide57.xml"/><Relationship Id="rId78" Type="http://schemas.openxmlformats.org/officeDocument/2006/relationships/comments" Target="comments/comment14.xml"/><Relationship Id="rId79" Type="http://schemas.openxmlformats.org/officeDocument/2006/relationships/slide" Target="slides/slide58.xml"/><Relationship Id="rId80" Type="http://schemas.openxmlformats.org/officeDocument/2006/relationships/comments" Target="comments/comment15.xml"/><Relationship Id="rId81" Type="http://schemas.openxmlformats.org/officeDocument/2006/relationships/slide" Target="slides/slide59.xml"/><Relationship Id="rId82" Type="http://schemas.openxmlformats.org/officeDocument/2006/relationships/slide" Target="slides/slide60.xml"/><Relationship Id="rId83" Type="http://schemas.openxmlformats.org/officeDocument/2006/relationships/comments" Target="comments/comment16.xml"/><Relationship Id="rId84" Type="http://schemas.openxmlformats.org/officeDocument/2006/relationships/slide" Target="slides/slide61.xml"/><Relationship Id="rId85" Type="http://schemas.openxmlformats.org/officeDocument/2006/relationships/comments" Target="comments/comment17.xml"/><Relationship Id="rId86" Type="http://schemas.openxmlformats.org/officeDocument/2006/relationships/slide" Target="slides/slide62.xml"/><Relationship Id="rId87" Type="http://schemas.openxmlformats.org/officeDocument/2006/relationships/comments" Target="comments/comment18.xml"/><Relationship Id="rId88" Type="http://schemas.openxmlformats.org/officeDocument/2006/relationships/slide" Target="slides/slide63.xml"/><Relationship Id="rId89" Type="http://schemas.openxmlformats.org/officeDocument/2006/relationships/comments" Target="comments/comment19.xml"/><Relationship Id="rId90" Type="http://schemas.openxmlformats.org/officeDocument/2006/relationships/slide" Target="slides/slide64.xml"/><Relationship Id="rId91" Type="http://schemas.openxmlformats.org/officeDocument/2006/relationships/comments" Target="comments/comment20.xml"/><Relationship Id="rId92" Type="http://schemas.openxmlformats.org/officeDocument/2006/relationships/slide" Target="slides/slide65.xml"/><Relationship Id="rId93" Type="http://schemas.openxmlformats.org/officeDocument/2006/relationships/comments" Target="comments/comment21.xml"/><Relationship Id="rId94" Type="http://schemas.openxmlformats.org/officeDocument/2006/relationships/slide" Target="slides/slide66.xml"/><Relationship Id="rId95" Type="http://schemas.openxmlformats.org/officeDocument/2006/relationships/slide" Target="slides/slide67.xml"/><Relationship Id="rId96" Type="http://schemas.openxmlformats.org/officeDocument/2006/relationships/slide" Target="slides/slide68.xml"/><Relationship Id="rId97" Type="http://schemas.openxmlformats.org/officeDocument/2006/relationships/comments" Target="comments/comment22.xml"/><Relationship Id="rId98" Type="http://schemas.openxmlformats.org/officeDocument/2006/relationships/slide" Target="slides/slide69.xml"/><Relationship Id="rId99" Type="http://schemas.openxmlformats.org/officeDocument/2006/relationships/comments" Target="comments/comment23.xml"/><Relationship Id="rId100" Type="http://schemas.openxmlformats.org/officeDocument/2006/relationships/slide" Target="slides/slide70.xml"/><Relationship Id="rId101" Type="http://schemas.openxmlformats.org/officeDocument/2006/relationships/comments" Target="comments/comment24.xml"/><Relationship Id="rId102" Type="http://schemas.openxmlformats.org/officeDocument/2006/relationships/slide" Target="slides/slide71.xml"/><Relationship Id="rId103" Type="http://schemas.openxmlformats.org/officeDocument/2006/relationships/slide" Target="slides/slide72.xml"/><Relationship Id="rId104" Type="http://schemas.openxmlformats.org/officeDocument/2006/relationships/slide" Target="slides/slide73.xml"/><Relationship Id="rId105" Type="http://schemas.openxmlformats.org/officeDocument/2006/relationships/slide" Target="slides/slide74.xml"/><Relationship Id="rId106" Type="http://schemas.openxmlformats.org/officeDocument/2006/relationships/slide" Target="slides/slide75.xml"/><Relationship Id="rId107" Type="http://schemas.openxmlformats.org/officeDocument/2006/relationships/slide" Target="slides/slide76.xml"/><Relationship Id="rId108" Type="http://schemas.openxmlformats.org/officeDocument/2006/relationships/comments" Target="comments/comment25.xml"/><Relationship Id="rId109" Type="http://schemas.openxmlformats.org/officeDocument/2006/relationships/slide" Target="slides/slide77.xml"/><Relationship Id="rId110" Type="http://schemas.openxmlformats.org/officeDocument/2006/relationships/slide" Target="slides/slide78.xml"/><Relationship Id="rId111" Type="http://schemas.openxmlformats.org/officeDocument/2006/relationships/slide" Target="slides/slide79.xml"/><Relationship Id="rId112" Type="http://schemas.openxmlformats.org/officeDocument/2006/relationships/slide" Target="slides/slide80.xml"/><Relationship Id="rId113" Type="http://schemas.openxmlformats.org/officeDocument/2006/relationships/slide" Target="slides/slide81.xml"/><Relationship Id="rId114" Type="http://schemas.openxmlformats.org/officeDocument/2006/relationships/slide" Target="slides/slide82.xml"/><Relationship Id="rId115" Type="http://schemas.openxmlformats.org/officeDocument/2006/relationships/slide" Target="slides/slide83.xml"/><Relationship Id="rId116" Type="http://schemas.openxmlformats.org/officeDocument/2006/relationships/slide" Target="slides/slide84.xml"/><Relationship Id="rId117" Type="http://schemas.openxmlformats.org/officeDocument/2006/relationships/slide" Target="slides/slide85.xml"/><Relationship Id="rId118" Type="http://schemas.openxmlformats.org/officeDocument/2006/relationships/slide" Target="slides/slide86.xml"/><Relationship Id="rId119" Type="http://schemas.openxmlformats.org/officeDocument/2006/relationships/slide" Target="slides/slide87.xml"/><Relationship Id="rId120" Type="http://schemas.openxmlformats.org/officeDocument/2006/relationships/slide" Target="slides/slide88.xml"/><Relationship Id="rId121" Type="http://schemas.openxmlformats.org/officeDocument/2006/relationships/slide" Target="slides/slide89.xml"/><Relationship Id="rId122" Type="http://schemas.openxmlformats.org/officeDocument/2006/relationships/slide" Target="slides/slide90.xml"/><Relationship Id="rId123" Type="http://schemas.openxmlformats.org/officeDocument/2006/relationships/slide" Target="slides/slide91.xml"/><Relationship Id="rId124" Type="http://schemas.openxmlformats.org/officeDocument/2006/relationships/slide" Target="slides/slide92.xml"/><Relationship Id="rId125" Type="http://schemas.openxmlformats.org/officeDocument/2006/relationships/comments" Target="comments/comment26.xml"/><Relationship Id="rId126" Type="http://schemas.openxmlformats.org/officeDocument/2006/relationships/slide" Target="slides/slide93.xml"/><Relationship Id="rId127" Type="http://schemas.openxmlformats.org/officeDocument/2006/relationships/comments" Target="comments/comment27.xml"/><Relationship Id="rId128" Type="http://schemas.openxmlformats.org/officeDocument/2006/relationships/slide" Target="slides/slide94.xml"/><Relationship Id="rId129" Type="http://schemas.openxmlformats.org/officeDocument/2006/relationships/comments" Target="comments/comment28.xml"/><Relationship Id="rId130" Type="http://schemas.openxmlformats.org/officeDocument/2006/relationships/slide" Target="slides/slide95.xml"/><Relationship Id="rId131" Type="http://schemas.openxmlformats.org/officeDocument/2006/relationships/slide" Target="slides/slide96.xml"/><Relationship Id="rId132" Type="http://schemas.openxmlformats.org/officeDocument/2006/relationships/slide" Target="slides/slide97.xml"/><Relationship Id="rId133" Type="http://schemas.openxmlformats.org/officeDocument/2006/relationships/slide" Target="slides/slide98.xml"/><Relationship Id="rId134" Type="http://schemas.openxmlformats.org/officeDocument/2006/relationships/comments" Target="comments/comment29.xml"/><Relationship Id="rId135" Type="http://schemas.openxmlformats.org/officeDocument/2006/relationships/slide" Target="slides/slide99.xml"/><Relationship Id="rId136" Type="http://schemas.openxmlformats.org/officeDocument/2006/relationships/comments" Target="comments/comment30.xml"/><Relationship Id="rId137" Type="http://schemas.openxmlformats.org/officeDocument/2006/relationships/slide" Target="slides/slide100.xml"/><Relationship Id="rId138" Type="http://schemas.openxmlformats.org/officeDocument/2006/relationships/comments" Target="comments/comment31.xml"/><Relationship Id="rId139" Type="http://schemas.openxmlformats.org/officeDocument/2006/relationships/slide" Target="slides/slide101.xml"/><Relationship Id="rId140" Type="http://schemas.openxmlformats.org/officeDocument/2006/relationships/comments" Target="comments/comment32.xml"/><Relationship Id="rId141" Type="http://schemas.openxmlformats.org/officeDocument/2006/relationships/slide" Target="slides/slide102.xml"/><Relationship Id="rId142" Type="http://schemas.openxmlformats.org/officeDocument/2006/relationships/comments" Target="comments/comment33.xml"/><Relationship Id="rId143" Type="http://schemas.openxmlformats.org/officeDocument/2006/relationships/slide" Target="slides/slide103.xml"/><Relationship Id="rId144" Type="http://schemas.openxmlformats.org/officeDocument/2006/relationships/comments" Target="comments/comment34.xml"/><Relationship Id="rId145" Type="http://schemas.openxmlformats.org/officeDocument/2006/relationships/slide" Target="slides/slide104.xml"/><Relationship Id="rId146" Type="http://schemas.openxmlformats.org/officeDocument/2006/relationships/comments" Target="comments/comment35.xml"/><Relationship Id="rId147" Type="http://schemas.openxmlformats.org/officeDocument/2006/relationships/slide" Target="slides/slide105.xml"/><Relationship Id="rId148" Type="http://schemas.openxmlformats.org/officeDocument/2006/relationships/slide" Target="slides/slide106.xml"/><Relationship Id="rId149" Type="http://schemas.openxmlformats.org/officeDocument/2006/relationships/slide" Target="slides/slide107.xml"/><Relationship Id="rId150" Type="http://schemas.openxmlformats.org/officeDocument/2006/relationships/slide" Target="slides/slide10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6-16T16:05:39.919" idx="1">
    <p:pos x="-168" y="2600"/>
    <p:text>DUP  It’s the Same thing.  
Best free land will be the lease productive in use
Unless there is no free land</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14-06-16T16:05:41.662" idx="10">
    <p:pos x="-120" y="-88"/>
    <p:text>(D)  We’ve heard a lot about stimulating the economy
When there is free land, there is full employment — as long as the free land will support subsistence.
When there is free land, wages &amp; Interest are higher — both, as a portion of what you produce and as an amount as well.  
</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14-06-16T16:05:41.694" idx="11">
    <p:pos x="-40" y="8"/>
    <p:text>(D)  Therefore, there is a far greater incentive to accumulate capital in its most efficient form
 — to use it efficiently — and receive higher wages &amp; higher interest.  </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14-06-16T16:05:41.720" idx="12">
    <p:pos x="-120" y="-88"/>
    <p:text>(D) Nothing could create a greater incentive to produce than high wages and high interest, 
by which I mean the return to capital: buildings, machines, and inventories, which facilitate trade.</p:text>
  </p:cm>
</p:cmLst>
</file>

<file path=ppt/comments/comment13.xml><?xml version="1.0" encoding="utf-8"?>
<p:cmLst xmlns:a="http://schemas.openxmlformats.org/drawingml/2006/main" xmlns:r="http://schemas.openxmlformats.org/officeDocument/2006/relationships" xmlns:p="http://schemas.openxmlformats.org/presentationml/2006/main">
  <p:cm authorId="0" dt="2014-06-16T16:05:41.750" idx="13">
    <p:pos x="2576" y="1576"/>
    <p:text>N&gt;</p:text>
  </p:cm>
</p:cmLst>
</file>

<file path=ppt/comments/comment14.xml><?xml version="1.0" encoding="utf-8"?>
<p:cmLst xmlns:a="http://schemas.openxmlformats.org/drawingml/2006/main" xmlns:r="http://schemas.openxmlformats.org/officeDocument/2006/relationships" xmlns:p="http://schemas.openxmlformats.org/presentationml/2006/main">
  <p:cm authorId="0" dt="2014-06-16T16:05:41.781" idx="14">
    <p:pos x="-112" y="-8"/>
    <p:text>(D)  When there is no free land — some segment of the people are unemployed — and wages &amp; interest fall to a minimum — below which productivity would fall.
In other words — if interest were any lower, there would be a shortage of capital available for loan &amp; productivity would fall</p:text>
  </p:cm>
</p:cmLst>
</file>

<file path=ppt/comments/comment15.xml><?xml version="1.0" encoding="utf-8"?>
<p:cmLst xmlns:a="http://schemas.openxmlformats.org/drawingml/2006/main" xmlns:r="http://schemas.openxmlformats.org/officeDocument/2006/relationships" xmlns:p="http://schemas.openxmlformats.org/presentationml/2006/main">
  <p:cm authorId="0" dt="2014-06-16T16:05:41.812" idx="15">
    <p:pos x="-136" y="8"/>
    <p:text>(D)  What do the politicians say:  
If we could lower interest rates from the bank, employers could borrow money, buy capital, and hire people to work.
Gov. guaranteed loans at low Int. Instant depreciation, etc. would help accumulate capital, make workers more efficient and put people to work.</p:text>
  </p:cm>
</p:cmLst>
</file>

<file path=ppt/comments/comment16.xml><?xml version="1.0" encoding="utf-8"?>
<p:cmLst xmlns:a="http://schemas.openxmlformats.org/drawingml/2006/main" xmlns:r="http://schemas.openxmlformats.org/officeDocument/2006/relationships" xmlns:p="http://schemas.openxmlformats.org/presentationml/2006/main">
  <p:cm authorId="0" dt="2014-06-16T16:05:41.835" idx="16">
    <p:pos x="-72" y="16"/>
    <p:text>(D) Any time idle land goes into production, I agree, it creates jobs.
And if we’re not in a recession, expanding the supply of money causes inflation — the robbery of all those who save or are owed money —
 but I agree — a bigger income is an incentive to hire people.</p:text>
  </p:cm>
</p:cmLst>
</file>

<file path=ppt/comments/comment17.xml><?xml version="1.0" encoding="utf-8"?>
<p:cmLst xmlns:a="http://schemas.openxmlformats.org/drawingml/2006/main" xmlns:r="http://schemas.openxmlformats.org/officeDocument/2006/relationships" xmlns:p="http://schemas.openxmlformats.org/presentationml/2006/main">
  <p:cm authorId="0" dt="2014-06-16T16:05:41.846" idx="17">
    <p:pos x="-24" y="-56"/>
    <p:text>(D) And I think you’ll agree:  as interest rates go down,  fewer people buy corporate bonds, —
 at least fewer dollars worth of bonds are bought — which are used to buy buildings, machinery, and inventories.</p:text>
  </p:cm>
</p:cmLst>
</file>

<file path=ppt/comments/comment18.xml><?xml version="1.0" encoding="utf-8"?>
<p:cmLst xmlns:a="http://schemas.openxmlformats.org/drawingml/2006/main" xmlns:r="http://schemas.openxmlformats.org/officeDocument/2006/relationships" xmlns:p="http://schemas.openxmlformats.org/presentationml/2006/main">
  <p:cm authorId="0" dt="2014-06-16T16:05:41.857" idx="18">
    <p:pos x="-72" y="8"/>
    <p:text>(D) . As wages or interest go down , What happens to land rent? goes up  
That is an incentive to accumulate capital — hire people — have them produce a product — and get an income.
Without labor and capital, landowners get no income — right?</p:text>
  </p:cm>
</p:cmLst>
</file>

<file path=ppt/comments/comment19.xml><?xml version="1.0" encoding="utf-8"?>
<p:cmLst xmlns:a="http://schemas.openxmlformats.org/drawingml/2006/main" xmlns:r="http://schemas.openxmlformats.org/officeDocument/2006/relationships" xmlns:p="http://schemas.openxmlformats.org/presentationml/2006/main">
  <p:cm authorId="0" dt="2014-06-16T16:05:41.875" idx="19">
    <p:pos x="2400" y="1632"/>
    <p:text>N&gt;</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4-06-16T16:05:39.934" idx="2">
    <p:pos x="0" y="2528"/>
    <p:text>You could say: the sum total of all the advantages — minus the disadvantages of a location.</p:text>
  </p:cm>
</p:cmLst>
</file>

<file path=ppt/comments/comment20.xml><?xml version="1.0" encoding="utf-8"?>
<p:cmLst xmlns:a="http://schemas.openxmlformats.org/drawingml/2006/main" xmlns:r="http://schemas.openxmlformats.org/officeDocument/2006/relationships" xmlns:p="http://schemas.openxmlformats.org/presentationml/2006/main">
  <p:cm authorId="0" dt="2014-06-16T16:05:41.892" idx="20">
    <p:pos x="-72" y="8"/>
    <p:text>(D) . Suppose I borrowed a million dollars from the bank at the beginning of 2008.   With the money  I build a building and buy machinery to make socks.  
For every $100  borrowed, I would pay back $7 — 7% Int.
However, in 2008 there was 3.8% inflation.  That means that the</p:text>
  </p:cm>
</p:cmLst>
</file>

<file path=ppt/comments/comment21.xml><?xml version="1.0" encoding="utf-8"?>
<p:cmLst xmlns:a="http://schemas.openxmlformats.org/drawingml/2006/main" xmlns:r="http://schemas.openxmlformats.org/officeDocument/2006/relationships" xmlns:p="http://schemas.openxmlformats.org/presentationml/2006/main">
  <p:cm authorId="0" dt="2014-06-16T16:05:41.907" idx="21">
    <p:pos x="-72" y="8"/>
    <p:text>(D)   money lost value.
Building and machinery were worth 3.8% more —— So the real rate of interest was 3.2%</p:text>
  </p:cm>
</p:cmLst>
</file>

<file path=ppt/comments/comment22.xml><?xml version="1.0" encoding="utf-8"?>
<p:cmLst xmlns:a="http://schemas.openxmlformats.org/drawingml/2006/main" xmlns:r="http://schemas.openxmlformats.org/officeDocument/2006/relationships" xmlns:p="http://schemas.openxmlformats.org/presentationml/2006/main">
  <p:cm authorId="0" dt="2014-06-16T16:05:41.947" idx="22">
    <p:pos x="-72" y="8"/>
    <p:text>(D) . So I concede — lower interest rates to borrow money create an incentive to hire people.
But, At the same time, we have just the opposite incentive working.
Lower interest rates increase the potential income from land?
</p:text>
  </p:cm>
</p:cmLst>
</file>

<file path=ppt/comments/comment23.xml><?xml version="1.0" encoding="utf-8"?>
<p:cmLst xmlns:a="http://schemas.openxmlformats.org/drawingml/2006/main" xmlns:r="http://schemas.openxmlformats.org/officeDocument/2006/relationships" xmlns:p="http://schemas.openxmlformats.org/presentationml/2006/main">
  <p:cm authorId="0" dt="2014-06-16T16:05:41.961" idx="23">
    <p:pos x="-72" y="8"/>
    <p:text>(D) . What do higher incomes do to the price of land?
What does the higher price do to the incentive to sell land?
There are 3/10 of 1% more people working now than there were in 2010 when employment was at its worst. </p:text>
  </p:cm>
</p:cmLst>
</file>

<file path=ppt/comments/comment24.xml><?xml version="1.0" encoding="utf-8"?>
<p:cmLst xmlns:a="http://schemas.openxmlformats.org/drawingml/2006/main" xmlns:r="http://schemas.openxmlformats.org/officeDocument/2006/relationships" xmlns:p="http://schemas.openxmlformats.org/presentationml/2006/main">
  <p:cm authorId="0" dt="2014-06-16T16:05:41.973" idx="24">
    <p:pos x="-72" y="8"/>
    <p:text>(D) . Hundreds of Thousands more people are working, but the population increased by 9 million.
It looks like more than half were Skilled immigrants that got the new jobs.
So, in conclusion:  Interest rates weren’t much lower, and they didn’t really create enough jobs</p:text>
  </p:cm>
</p:cmLst>
</file>

<file path=ppt/comments/comment25.xml><?xml version="1.0" encoding="utf-8"?>
<p:cmLst xmlns:a="http://schemas.openxmlformats.org/drawingml/2006/main" xmlns:r="http://schemas.openxmlformats.org/officeDocument/2006/relationships" xmlns:p="http://schemas.openxmlformats.org/presentationml/2006/main">
  <p:cm authorId="0" dt="2014-06-16T16:05:42.016" idx="25">
    <p:pos x="872" y="144"/>
    <p:text>If world population increased proportionately</p:text>
  </p:cm>
</p:cmLst>
</file>

<file path=ppt/comments/comment26.xml><?xml version="1.0" encoding="utf-8"?>
<p:cmLst xmlns:a="http://schemas.openxmlformats.org/drawingml/2006/main" xmlns:r="http://schemas.openxmlformats.org/officeDocument/2006/relationships" xmlns:p="http://schemas.openxmlformats.org/presentationml/2006/main">
  <p:cm authorId="0" dt="2014-06-16T16:05:42.567" idx="26">
    <p:pos x="-72" y="584"/>
    <p:text>(D) I’m pretty sure that today no economists believe in the Wage Fund Theory: 
That is that the total amount paid in wages will be limited by the amount of capital devoted to employment.
  And that the wages of each worker will therefore, be dependent upon the number of people employed.
</p:text>
  </p:cm>
</p:cmLst>
</file>

<file path=ppt/comments/comment27.xml><?xml version="1.0" encoding="utf-8"?>
<p:cmLst xmlns:a="http://schemas.openxmlformats.org/drawingml/2006/main" xmlns:r="http://schemas.openxmlformats.org/officeDocument/2006/relationships" xmlns:p="http://schemas.openxmlformats.org/presentationml/2006/main">
  <p:cm authorId="0" dt="2014-06-16T16:05:42.668" idx="27">
    <p:pos x="0" y="0"/>
    <p:text>(D) But that a certain amount of capital must be accumulated before each person can be employed is widely believed. 
In other words, a certain level of efficiency must be obtained in order to create each new job.
   The loans to the car companies were to save jobs; rapid depreciation for tax purpose enable companies to purchase capital and hire workers; low interest loans. helps companies accumulate capital and hire more workers. </p:text>
  </p:cm>
</p:cmLst>
</file>

<file path=ppt/comments/comment28.xml><?xml version="1.0" encoding="utf-8"?>
<p:cmLst xmlns:a="http://schemas.openxmlformats.org/drawingml/2006/main" xmlns:r="http://schemas.openxmlformats.org/officeDocument/2006/relationships" xmlns:p="http://schemas.openxmlformats.org/presentationml/2006/main">
  <p:cm authorId="0" dt="2014-06-16T16:05:42.777" idx="28">
    <p:pos x="0" y="0"/>
    <p:text>(D)  There is no question,-- up to a certain point, increasing the amount of capital increases the results of labor,-- if it’s done efficiently
Wages &amp; Interest can never be more than labor and capital produce. 
But, before we could say that the lack of capital was the cause of low wages or unemployment, the land would have to be freely available without any of what’s produced going to rent.</p:text>
  </p:cm>
</p:cmLst>
</file>

<file path=ppt/comments/comment29.xml><?xml version="1.0" encoding="utf-8"?>
<p:cmLst xmlns:a="http://schemas.openxmlformats.org/drawingml/2006/main" xmlns:r="http://schemas.openxmlformats.org/officeDocument/2006/relationships" xmlns:p="http://schemas.openxmlformats.org/presentationml/2006/main">
  <p:cm authorId="0" dt="2014-06-16T16:05:42.925" idx="29">
    <p:pos x="80" y="584"/>
    <p:text> The developer buys the building as it is built by paying wages.</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4-06-16T16:05:40.155" idx="3">
    <p:pos x="0" y="3608"/>
    <p:text>Inventions and the railroad</p:text>
  </p:cm>
</p:cmLst>
</file>

<file path=ppt/comments/comment30.xml><?xml version="1.0" encoding="utf-8"?>
<p:cmLst xmlns:a="http://schemas.openxmlformats.org/drawingml/2006/main" xmlns:r="http://schemas.openxmlformats.org/officeDocument/2006/relationships" xmlns:p="http://schemas.openxmlformats.org/presentationml/2006/main">
  <p:cm authorId="0" dt="2014-06-16T16:05:42.942" idx="30">
    <p:pos x="96" y="832"/>
    <p:text>Wages are paid after work is done and value is added — Perhaps after each floor is added?</p:text>
  </p:cm>
</p:cmLst>
</file>

<file path=ppt/comments/comment31.xml><?xml version="1.0" encoding="utf-8"?>
<p:cmLst xmlns:a="http://schemas.openxmlformats.org/drawingml/2006/main" xmlns:r="http://schemas.openxmlformats.org/officeDocument/2006/relationships" xmlns:p="http://schemas.openxmlformats.org/presentationml/2006/main">
  <p:cm authorId="0" dt="2014-06-16T16:05:42.960" idx="31">
    <p:pos x="128" y="568"/>
    <p:text>Is all the food and clothing that will be consumed by the workers stored up by the developer before construction begins?</p:text>
  </p:cm>
</p:cmLst>
</file>

<file path=ppt/comments/comment32.xml><?xml version="1.0" encoding="utf-8"?>
<p:cmLst xmlns:a="http://schemas.openxmlformats.org/drawingml/2006/main" xmlns:r="http://schemas.openxmlformats.org/officeDocument/2006/relationships" xmlns:p="http://schemas.openxmlformats.org/presentationml/2006/main">
  <p:cm authorId="0" dt="2014-06-16T16:05:42.979" idx="32">
    <p:pos x="128" y="568"/>
    <p:text>Or, is freshly grown food and clothing continually produced and traded for the wages that were traded for the partially completed building as construction goes on?</p:text>
  </p:cm>
  <p:cm authorId="0" dt="2014-06-16T16:05:42.980" idx="33">
    <p:pos x="1616" y="2656"/>
    <p:text>How long could we go on consuming if all production stopped?</p:text>
  </p:cm>
</p:cmLst>
</file>

<file path=ppt/comments/comment33.xml><?xml version="1.0" encoding="utf-8"?>
<p:cmLst xmlns:a="http://schemas.openxmlformats.org/drawingml/2006/main" xmlns:r="http://schemas.openxmlformats.org/officeDocument/2006/relationships" xmlns:p="http://schemas.openxmlformats.org/presentationml/2006/main">
  <p:cm authorId="0" dt="2014-06-16T16:05:42.987" idx="34">
    <p:pos x="152" y="880"/>
    <p:text>The reality is that:</p:text>
  </p:cm>
</p:cmLst>
</file>

<file path=ppt/comments/comment34.xml><?xml version="1.0" encoding="utf-8"?>
<p:cmLst xmlns:a="http://schemas.openxmlformats.org/drawingml/2006/main" xmlns:r="http://schemas.openxmlformats.org/officeDocument/2006/relationships" xmlns:p="http://schemas.openxmlformats.org/presentationml/2006/main">
  <p:cm authorId="0" dt="2014-06-16T16:05:42.992" idx="35">
    <p:pos x="216" y="600"/>
    <p:text>There is a lack of capital in poor countries</p:text>
  </p:cm>
  <p:cm authorId="0" dt="2014-06-16T16:05:42.993" idx="36">
    <p:pos x="160" y="2232"/>
    <p:text>Or, is it a symptom?  Employers refuse to invest in capital seems to be true, but why?
Some people have argued it is because wages are so low — labor is so cheap.</p:text>
  </p:cm>
</p:cmLst>
</file>

<file path=ppt/comments/comment35.xml><?xml version="1.0" encoding="utf-8"?>
<p:cmLst xmlns:a="http://schemas.openxmlformats.org/drawingml/2006/main" xmlns:r="http://schemas.openxmlformats.org/officeDocument/2006/relationships" xmlns:p="http://schemas.openxmlformats.org/presentationml/2006/main">
  <p:cm authorId="0" dt="2014-06-16T16:05:42.997" idx="37">
    <p:pos x="200" y="616"/>
    <p:text>.</p:text>
  </p:cm>
  <p:cm authorId="0" dt="2014-06-16T16:05:42.998" idx="38">
    <p:pos x="136" y="2360"/>
    <p:text>In times of recession do we see capital sitting idle  --- buildings, machinery, warehouses full of capital goods that can’t be sold at profitable prices?</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4-06-16T16:05:40.699" idx="4">
    <p:pos x="-136" y="400"/>
    <p:text>(D)  How many jobs or housing units
was the community deprived of by one surface parking lot?
 </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4-06-16T16:05:41.122" idx="5">
    <p:pos x="-64" y="216"/>
    <p:text>(DUP)   The Federal gov. owned 
1.8 billion acres. It Sold 1.2 Bil. acres @ $1.25 per acre.
80 Railroad companies got a total of 129 million acres between 1850 &amp; 1870
</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4-06-16T16:05:41.143" idx="6">
    <p:pos x="-64" y="216"/>
    <p:text>(DUP) Only 10% of the country was assigned to people in the different Homestead acts. between the end of the Civil war and the 1890s
However, while the quality of land given to homesteaders was very poor, it comprised more than half of the 700,000 Sq. Mi. of America’s arable land.
</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4-06-16T16:05:41.311" idx="7">
    <p:pos x="32" y="3304"/>
    <p:text>Interest is more closely parallel to the bond market than the stock market</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14-06-16T16:05:41.383" idx="8">
    <p:pos x="0" y="3496"/>
    <p:text>Wage slavery, Min. Wage, Social Sec., </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14-06-16T16:05:41.635" idx="9">
    <p:pos x="2576" y="1576"/>
    <p:text>N&gt;</p:text>
  </p:cm>
</p:cmLst>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p:nvPr>
            <p:ph type="sldImg"/>
          </p:nvPr>
        </p:nvSpPr>
        <p:spPr>
          <a:xfrm>
            <a:off x="1143000" y="685800"/>
            <a:ext cx="4572000" cy="3429000"/>
          </a:xfrm>
          <a:prstGeom prst="rect">
            <a:avLst/>
          </a:prstGeom>
        </p:spPr>
        <p:txBody>
          <a:bodyPr/>
          <a:lstStyle/>
          <a:p>
            <a:pPr lvl="0"/>
          </a:p>
        </p:txBody>
      </p:sp>
      <p:sp>
        <p:nvSpPr>
          <p:cNvPr id="356" name="Shape 35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584200">
      <a:defRPr sz="2200">
        <a:latin typeface="Lucida Grande"/>
        <a:ea typeface="Lucida Grande"/>
        <a:cs typeface="Lucida Grande"/>
        <a:sym typeface="Lucida Grande"/>
      </a:defRPr>
    </a:lvl1pPr>
    <a:lvl2pPr indent="228600" defTabSz="584200">
      <a:defRPr sz="2200">
        <a:latin typeface="Lucida Grande"/>
        <a:ea typeface="Lucida Grande"/>
        <a:cs typeface="Lucida Grande"/>
        <a:sym typeface="Lucida Grande"/>
      </a:defRPr>
    </a:lvl2pPr>
    <a:lvl3pPr indent="457200" defTabSz="584200">
      <a:defRPr sz="2200">
        <a:latin typeface="Lucida Grande"/>
        <a:ea typeface="Lucida Grande"/>
        <a:cs typeface="Lucida Grande"/>
        <a:sym typeface="Lucida Grande"/>
      </a:defRPr>
    </a:lvl3pPr>
    <a:lvl4pPr indent="685800" defTabSz="584200">
      <a:defRPr sz="2200">
        <a:latin typeface="Lucida Grande"/>
        <a:ea typeface="Lucida Grande"/>
        <a:cs typeface="Lucida Grande"/>
        <a:sym typeface="Lucida Grande"/>
      </a:defRPr>
    </a:lvl4pPr>
    <a:lvl5pPr indent="914400" defTabSz="584200">
      <a:defRPr sz="2200">
        <a:latin typeface="Lucida Grande"/>
        <a:ea typeface="Lucida Grande"/>
        <a:cs typeface="Lucida Grande"/>
        <a:sym typeface="Lucida Grande"/>
      </a:defRPr>
    </a:lvl5pPr>
    <a:lvl6pPr indent="1143000" defTabSz="584200">
      <a:defRPr sz="2200">
        <a:latin typeface="Lucida Grande"/>
        <a:ea typeface="Lucida Grande"/>
        <a:cs typeface="Lucida Grande"/>
        <a:sym typeface="Lucida Grande"/>
      </a:defRPr>
    </a:lvl6pPr>
    <a:lvl7pPr indent="1371600" defTabSz="584200">
      <a:defRPr sz="2200">
        <a:latin typeface="Lucida Grande"/>
        <a:ea typeface="Lucida Grande"/>
        <a:cs typeface="Lucida Grande"/>
        <a:sym typeface="Lucida Grande"/>
      </a:defRPr>
    </a:lvl7pPr>
    <a:lvl8pPr indent="1600200" defTabSz="584200">
      <a:defRPr sz="2200">
        <a:latin typeface="Lucida Grande"/>
        <a:ea typeface="Lucida Grande"/>
        <a:cs typeface="Lucida Grande"/>
        <a:sym typeface="Lucida Grande"/>
      </a:defRPr>
    </a:lvl8pPr>
    <a:lvl9pPr indent="1828800" defTabSz="58420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0" name="Shape 760"/>
          <p:cNvSpPr/>
          <p:nvPr>
            <p:ph type="sldImg"/>
          </p:nvPr>
        </p:nvSpPr>
        <p:spPr>
          <a:prstGeom prst="rect">
            <a:avLst/>
          </a:prstGeom>
        </p:spPr>
        <p:txBody>
          <a:bodyPr/>
          <a:lstStyle/>
          <a:p>
            <a:pPr lvl="0"/>
          </a:p>
        </p:txBody>
      </p:sp>
      <p:sp>
        <p:nvSpPr>
          <p:cNvPr id="761" name="Shape 761"/>
          <p:cNvSpPr/>
          <p:nvPr>
            <p:ph type="body" sz="quarter" idx="1"/>
          </p:nvPr>
        </p:nvSpPr>
        <p:spPr>
          <a:prstGeom prst="rect">
            <a:avLst/>
          </a:prstGeom>
        </p:spPr>
        <p:txBody>
          <a:bodyPr/>
          <a:lstStyle>
            <a:lvl1pPr>
              <a:defRPr sz="4800"/>
            </a:lvl1pPr>
          </a:lstStyle>
          <a:p>
            <a:pPr lvl="0">
              <a:defRPr sz="1800"/>
            </a:pPr>
            <a:r>
              <a:rPr sz="4800"/>
              <a:t>Public services like police &amp; fire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1" name="Shape 1281"/>
          <p:cNvSpPr/>
          <p:nvPr>
            <p:ph type="sldImg"/>
          </p:nvPr>
        </p:nvSpPr>
        <p:spPr>
          <a:prstGeom prst="rect">
            <a:avLst/>
          </a:prstGeom>
        </p:spPr>
        <p:txBody>
          <a:bodyPr/>
          <a:lstStyle/>
          <a:p>
            <a:pPr lvl="0"/>
          </a:p>
        </p:txBody>
      </p:sp>
      <p:sp>
        <p:nvSpPr>
          <p:cNvPr id="1282" name="Shape 1282"/>
          <p:cNvSpPr/>
          <p:nvPr>
            <p:ph type="body" sz="quarter" idx="1"/>
          </p:nvPr>
        </p:nvSpPr>
        <p:spPr>
          <a:prstGeom prst="rect">
            <a:avLst/>
          </a:prstGeom>
        </p:spPr>
        <p:txBody>
          <a:bodyPr/>
          <a:lstStyle>
            <a:lvl1pPr marL="40639" marR="40639" defTabSz="914400">
              <a:spcBef>
                <a:spcPts val="400"/>
              </a:spcBef>
              <a:buClr>
                <a:srgbClr val="000000"/>
              </a:buClr>
              <a:buFont typeface="Arial"/>
              <a:defRPr sz="3000">
                <a:uFill>
                  <a:solidFill/>
                </a:uFill>
                <a:latin typeface="+mn-lt"/>
                <a:ea typeface="+mn-ea"/>
                <a:cs typeface="+mn-cs"/>
                <a:sym typeface="Arial"/>
              </a:defRPr>
            </a:lvl1pPr>
          </a:lstStyle>
          <a:p>
            <a:pPr lvl="0">
              <a:defRPr sz="1800">
                <a:uFillTx/>
              </a:defRPr>
            </a:pPr>
            <a:r>
              <a:rPr sz="3000">
                <a:uFill>
                  <a:solidFill/>
                </a:uFill>
              </a:rPr>
              <a:t>Put 100 people on an island and whether you make one the owner of the 100 or the island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6" name="Shape 6"/>
          <p:cNvSpPr/>
          <p:nvPr>
            <p:ph type="title"/>
          </p:nvPr>
        </p:nvSpPr>
        <p:spPr>
          <a:prstGeom prst="rect">
            <a:avLst/>
          </a:prstGeom>
        </p:spPr>
        <p:txBody>
          <a:bodyPr/>
          <a:lstStyle/>
          <a:p>
            <a:pPr lvl="0">
              <a:defRPr sz="1800">
                <a:uFillTx/>
              </a:defRPr>
            </a:pPr>
            <a:r>
              <a:rPr sz="4400">
                <a:uFill>
                  <a:solidFill/>
                </a:uFill>
              </a:rPr>
              <a:t>Title Text</a:t>
            </a:r>
          </a:p>
        </p:txBody>
      </p:sp>
      <p:sp>
        <p:nvSpPr>
          <p:cNvPr id="7" name="Shape 7"/>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endParaRPr sz="3200">
              <a:uFill>
                <a:solidFill/>
              </a:uFill>
            </a:endParaRPr>
          </a:p>
          <a:p>
            <a:pPr lvl="1">
              <a:defRPr sz="1800">
                <a:uFillTx/>
              </a:defRPr>
            </a:pPr>
            <a:r>
              <a:rPr sz="2800">
                <a:uFill>
                  <a:solidFill/>
                </a:uFill>
              </a:rPr>
              <a:t>Body Level Two</a:t>
            </a:r>
            <a:endParaRPr sz="2800">
              <a:uFill>
                <a:solidFill/>
              </a:uFill>
            </a:endParaRPr>
          </a:p>
          <a:p>
            <a:pPr lvl="2">
              <a:defRPr sz="1800">
                <a:uFillTx/>
              </a:defRPr>
            </a:pPr>
            <a:r>
              <a:rPr sz="2400">
                <a:uFill>
                  <a:solidFill/>
                </a:uFill>
              </a:rPr>
              <a:t>Body Level Three</a:t>
            </a:r>
            <a:endParaRPr sz="2400">
              <a:uFill>
                <a:solidFill/>
              </a:uFill>
            </a:endParaRPr>
          </a:p>
          <a:p>
            <a:pPr lvl="3">
              <a:defRPr sz="1800">
                <a:uFillTx/>
              </a:defRPr>
            </a:pPr>
            <a:r>
              <a:rPr sz="2000">
                <a:uFill>
                  <a:solidFill/>
                </a:uFill>
              </a:rPr>
              <a:t>Body Level Four</a:t>
            </a:r>
            <a:endParaRPr sz="2000">
              <a:uFill>
                <a:solidFill/>
              </a:uFill>
            </a:endParaRPr>
          </a:p>
          <a:p>
            <a:pPr lvl="4">
              <a:defRPr sz="1800">
                <a:uFillTx/>
              </a:defRPr>
            </a:pPr>
            <a:r>
              <a:rPr sz="2000">
                <a:uFill>
                  <a:solidFill/>
                </a:uFill>
              </a:rPr>
              <a:t>Body Level Five</a:t>
            </a:r>
          </a:p>
        </p:txBody>
      </p:sp>
      <p:sp>
        <p:nvSpPr>
          <p:cNvPr id="8" name="Shape 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4" name="Shape 34"/>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5" name="Shape 35"/>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04" name="Shape 304"/>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05" name="Shape 305"/>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07" name="Shape 307"/>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08" name="Shape 308"/>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10" name="Shape 310"/>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11" name="Shape 311"/>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13" name="Shape 313"/>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14" name="Shape 314"/>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16" name="Shape 316"/>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17" name="Shape 317"/>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19" name="Shape 319"/>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20" name="Shape 320"/>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22" name="Shape 322"/>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23" name="Shape 323"/>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25" name="Shape 325"/>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26" name="Shape 326"/>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28" name="Shape 328"/>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29" name="Shape 329"/>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31" name="Shape 331"/>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32" name="Shape 332"/>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7" name="Shape 37"/>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8" name="Shape 38"/>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1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34" name="Shape 334"/>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35" name="Shape 335"/>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37" name="Shape 337"/>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38" name="Shape 338"/>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1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40" name="Shape 340"/>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41" name="Shape 341"/>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43" name="Shape 343"/>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44" name="Shape 344"/>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46" name="Shape 346"/>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47" name="Shape 347"/>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49" name="Shape 349"/>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50" name="Shape 350"/>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52" name="Shape 352"/>
          <p:cNvSpPr/>
          <p:nvPr>
            <p:ph type="title"/>
          </p:nvPr>
        </p:nvSpPr>
        <p:spPr>
          <a:prstGeom prst="rect">
            <a:avLst/>
          </a:prstGeom>
        </p:spPr>
        <p:txBody>
          <a:bodyPr/>
          <a:lstStyle>
            <a:lvl1pPr marL="40640" marR="40640">
              <a:defRPr sz="4200">
                <a:solidFill>
                  <a:srgbClr val="FFFDA9"/>
                </a:solidFill>
                <a:uFill>
                  <a:solidFill>
                    <a:srgbClr val="FFFDA9"/>
                  </a:solidFill>
                </a:uFill>
              </a:defRPr>
            </a:lvl1pPr>
          </a:lstStyle>
          <a:p>
            <a:pPr lvl="0">
              <a:defRPr sz="1800">
                <a:solidFill>
                  <a:srgbClr val="000000"/>
                </a:solidFill>
                <a:uFillTx/>
              </a:defRPr>
            </a:pPr>
            <a:r>
              <a:rPr sz="4200">
                <a:solidFill>
                  <a:srgbClr val="FFFDA9"/>
                </a:solidFill>
                <a:uFill>
                  <a:solidFill>
                    <a:srgbClr val="FFFDA9"/>
                  </a:solidFill>
                </a:uFill>
              </a:rPr>
              <a:t>Title Text</a:t>
            </a:r>
          </a:p>
        </p:txBody>
      </p:sp>
      <p:sp>
        <p:nvSpPr>
          <p:cNvPr id="353" name="Shape 353"/>
          <p:cNvSpPr/>
          <p:nvPr>
            <p:ph type="body" idx="1"/>
          </p:nvPr>
        </p:nvSpPr>
        <p:spPr>
          <a:prstGeom prst="rect">
            <a:avLst/>
          </a:prstGeom>
        </p:spPr>
        <p:txBody>
          <a:bodyPr/>
          <a:lstStyle>
            <a:lvl1pPr marR="40640">
              <a:defRPr sz="3000">
                <a:solidFill>
                  <a:srgbClr val="FFFFFF"/>
                </a:solidFill>
                <a:uFill>
                  <a:solidFill>
                    <a:srgbClr val="FFFFFF"/>
                  </a:solidFill>
                </a:uFill>
              </a:defRPr>
            </a:lvl1pPr>
            <a:lvl2pPr marL="783590" marR="40640" indent="-285750">
              <a:spcBef>
                <a:spcPts val="600"/>
              </a:spcBef>
              <a:buChar char="–"/>
              <a:defRPr sz="2600">
                <a:solidFill>
                  <a:srgbClr val="FFFFFF"/>
                </a:solidFill>
                <a:uFill>
                  <a:solidFill>
                    <a:srgbClr val="FFFFFF"/>
                  </a:solidFill>
                </a:uFill>
              </a:defRPr>
            </a:lvl2pPr>
            <a:lvl3pPr marL="1183639" marR="40640" indent="-228600">
              <a:spcBef>
                <a:spcPts val="500"/>
              </a:spcBef>
              <a:defRPr sz="2200">
                <a:solidFill>
                  <a:srgbClr val="FFFFFF"/>
                </a:solidFill>
                <a:uFill>
                  <a:solidFill>
                    <a:srgbClr val="FFFFFF"/>
                  </a:solidFill>
                </a:uFill>
              </a:defRPr>
            </a:lvl3pPr>
            <a:lvl4pPr marL="1640839" marR="40640" indent="-228600">
              <a:spcBef>
                <a:spcPts val="400"/>
              </a:spcBef>
              <a:buChar char="–"/>
              <a:defRPr sz="1800">
                <a:solidFill>
                  <a:srgbClr val="FFFFFF"/>
                </a:solidFill>
                <a:uFill>
                  <a:solidFill>
                    <a:srgbClr val="FFFFFF"/>
                  </a:solidFill>
                </a:uFill>
              </a:defRPr>
            </a:lvl4pPr>
            <a:lvl5pPr marL="2098039" marR="40640" indent="-228600">
              <a:spcBef>
                <a:spcPts val="400"/>
              </a:spcBef>
              <a:buChar char="»"/>
              <a:defRPr sz="1800">
                <a:solidFill>
                  <a:srgbClr val="FFFFFF"/>
                </a:solidFill>
                <a:uFill>
                  <a:solidFill>
                    <a:srgbClr val="FFFFFF"/>
                  </a:solidFill>
                </a:uFill>
              </a:defRPr>
            </a:lvl5pPr>
          </a:lstStyle>
          <a:p>
            <a:pPr lvl="0">
              <a:defRPr sz="1800">
                <a:solidFill>
                  <a:srgbClr val="000000"/>
                </a:solidFill>
                <a:uFillTx/>
              </a:defRPr>
            </a:pPr>
            <a:r>
              <a:rPr sz="3000">
                <a:solidFill>
                  <a:srgbClr val="FFFFFF"/>
                </a:solidFill>
                <a:uFill>
                  <a:solidFill>
                    <a:srgbClr val="FFFFFF"/>
                  </a:solidFill>
                </a:uFill>
              </a:rPr>
              <a:t>Body Level One</a:t>
            </a:r>
            <a:endParaRPr sz="3000">
              <a:solidFill>
                <a:srgbClr val="FFFFFF"/>
              </a:solidFill>
              <a:uFill>
                <a:solidFill>
                  <a:srgbClr val="FFFFFF"/>
                </a:solidFill>
              </a:uFill>
            </a:endParaRPr>
          </a:p>
          <a:p>
            <a:pPr lvl="1">
              <a:defRPr sz="1800">
                <a:solidFill>
                  <a:srgbClr val="000000"/>
                </a:solidFill>
                <a:uFillTx/>
              </a:defRPr>
            </a:pPr>
            <a:r>
              <a:rPr sz="2600">
                <a:solidFill>
                  <a:srgbClr val="FFFFFF"/>
                </a:solidFill>
                <a:uFill>
                  <a:solidFill>
                    <a:srgbClr val="FFFFFF"/>
                  </a:solidFill>
                </a:uFill>
              </a:rPr>
              <a:t>Body Level Two</a:t>
            </a:r>
            <a:endParaRPr sz="2600">
              <a:solidFill>
                <a:srgbClr val="FFFFFF"/>
              </a:solidFill>
              <a:uFill>
                <a:solidFill>
                  <a:srgbClr val="FFFFFF"/>
                </a:solidFill>
              </a:uFill>
            </a:endParaRPr>
          </a:p>
          <a:p>
            <a:pPr lvl="2">
              <a:defRPr sz="1800">
                <a:solidFill>
                  <a:srgbClr val="000000"/>
                </a:solidFill>
                <a:uFillTx/>
              </a:defRPr>
            </a:pPr>
            <a:r>
              <a:rPr sz="2200">
                <a:solidFill>
                  <a:srgbClr val="FFFFFF"/>
                </a:solidFill>
                <a:uFill>
                  <a:solidFill>
                    <a:srgbClr val="FFFFFF"/>
                  </a:solidFill>
                </a:uFill>
              </a:rPr>
              <a:t>Body Level Three</a:t>
            </a:r>
            <a:endParaRPr sz="2200">
              <a:solidFill>
                <a:srgbClr val="FFFFFF"/>
              </a:solidFill>
              <a:uFill>
                <a:solidFill>
                  <a:srgbClr val="FFFFFF"/>
                </a:solidFill>
              </a:uFill>
            </a:endParaRPr>
          </a:p>
          <a:p>
            <a:pPr lvl="3">
              <a:defRPr>
                <a:solidFill>
                  <a:srgbClr val="000000"/>
                </a:solidFill>
                <a:uFillTx/>
              </a:defRPr>
            </a:pPr>
            <a:r>
              <a:rPr>
                <a:solidFill>
                  <a:srgbClr val="FFFFFF"/>
                </a:solidFill>
                <a:uFill>
                  <a:solidFill>
                    <a:srgbClr val="FFFFFF"/>
                  </a:solidFill>
                </a:uFill>
              </a:rPr>
              <a:t>Body Level Four</a:t>
            </a:r>
            <a:endParaRPr>
              <a:solidFill>
                <a:srgbClr val="FFFFFF"/>
              </a:solidFill>
              <a:uFill>
                <a:solidFill>
                  <a:srgbClr val="FFFFFF"/>
                </a:solidFill>
              </a:uFill>
            </a:endParaRPr>
          </a:p>
          <a:p>
            <a:pPr lvl="4">
              <a:defRPr>
                <a:solidFill>
                  <a:srgbClr val="000000"/>
                </a:solidFill>
                <a:uFillTx/>
              </a:defRPr>
            </a:pPr>
            <a:r>
              <a:rPr>
                <a:solidFill>
                  <a:srgbClr val="FFFFFF"/>
                </a:solidFill>
                <a:uFill>
                  <a:solidFill>
                    <a:srgbClr val="FFFFFF"/>
                  </a:solidFill>
                </a:uFill>
              </a:rPr>
              <a:t>Body Level Five</a:t>
            </a:r>
          </a:p>
        </p:txBody>
      </p:sp>
      <p:sp>
        <p:nvSpPr>
          <p:cNvPr id="354" name="Shape 354"/>
          <p:cNvSpPr/>
          <p:nvPr>
            <p:ph type="sldNum" sz="quarter" idx="2"/>
          </p:nvPr>
        </p:nvSpPr>
        <p:spPr>
          <a:xfrm>
            <a:off x="4401839" y="6388100"/>
            <a:ext cx="340322" cy="323553"/>
          </a:xfrm>
          <a:prstGeom prst="rect">
            <a:avLst/>
          </a:prstGeom>
        </p:spPr>
        <p:txBody>
          <a:bodyPr/>
          <a:lstStyle>
            <a:lvl1pPr>
              <a:defRPr sz="1600">
                <a:solidFill>
                  <a:srgbClr val="FFFFFF"/>
                </a:solidFill>
                <a:uFill>
                  <a:solidFill>
                    <a:srgbClr val="FFFFFF"/>
                  </a:solidFill>
                </a:uFill>
              </a:defRPr>
            </a:lvl1p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40" name="Shape 40"/>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41" name="Shape 41"/>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43" name="Shape 43"/>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44" name="Shape 44"/>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46" name="Shape 46"/>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47" name="Shape 47"/>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49" name="Shape 49"/>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50" name="Shape 50"/>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52" name="Shape 52"/>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53" name="Shape 53"/>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55" name="Shape 55"/>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56" name="Shape 56"/>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58" name="Shape 58"/>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59" name="Shape 59"/>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61" name="Shape 61"/>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62" name="Shape 62"/>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0" name="Shape 10"/>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1" name="Shape 11"/>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64" name="Shape 64"/>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65" name="Shape 65"/>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67" name="Shape 67"/>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68" name="Shape 68"/>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70" name="Shape 70"/>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71" name="Shape 71"/>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73" name="Shape 73"/>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74" name="Shape 74"/>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76" name="Shape 76"/>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77" name="Shape 77"/>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79" name="Shape 79"/>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80" name="Shape 80"/>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82" name="Shape 82"/>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83" name="Shape 83"/>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85" name="Shape 85"/>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86" name="Shape 86"/>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88" name="Shape 88"/>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89" name="Shape 89"/>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91" name="Shape 91"/>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92" name="Shape 92"/>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3" name="Shape 13"/>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4" name="Shape 14"/>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94" name="Shape 94"/>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95" name="Shape 95"/>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97" name="Shape 97"/>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98" name="Shape 98"/>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00" name="Shape 100"/>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01" name="Shape 101"/>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03" name="Shape 103"/>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04" name="Shape 104"/>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06" name="Shape 106"/>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07" name="Shape 107"/>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09" name="Shape 109"/>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10" name="Shape 110"/>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12" name="Shape 112"/>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13" name="Shape 113"/>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15" name="Shape 115"/>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16" name="Shape 116"/>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18" name="Shape 118"/>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19" name="Shape 119"/>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21" name="Shape 121"/>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22" name="Shape 122"/>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7" name="Shape 17"/>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24" name="Shape 124"/>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25" name="Shape 125"/>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27" name="Shape 127"/>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28" name="Shape 128"/>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30" name="Shape 130"/>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31" name="Shape 131"/>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33" name="Shape 133"/>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34" name="Shape 134"/>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36" name="Shape 136"/>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37" name="Shape 137"/>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39" name="Shape 139"/>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40" name="Shape 140"/>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42" name="Shape 142"/>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43" name="Shape 143"/>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45" name="Shape 145"/>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46" name="Shape 146"/>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48" name="Shape 148"/>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49" name="Shape 149"/>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51" name="Shape 151"/>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52" name="Shape 152"/>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9" name="Shape 19"/>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0" name="Shape 20"/>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54" name="Shape 154"/>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55" name="Shape 155"/>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57" name="Shape 157"/>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58" name="Shape 158"/>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60" name="Shape 160"/>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61" name="Shape 161"/>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63" name="Shape 163"/>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64" name="Shape 164"/>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66" name="Shape 166"/>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67" name="Shape 167"/>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69" name="Shape 169"/>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70" name="Shape 170"/>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72" name="Shape 172"/>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73" name="Shape 173"/>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75" name="Shape 175"/>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76" name="Shape 176"/>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78" name="Shape 178"/>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79" name="Shape 179"/>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81" name="Shape 181"/>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82" name="Shape 182"/>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2" name="Shape 22"/>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3" name="Shape 23"/>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84" name="Shape 184"/>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85" name="Shape 185"/>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87" name="Shape 187"/>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88" name="Shape 188"/>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90" name="Shape 190"/>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91" name="Shape 191"/>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93" name="Shape 193"/>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94" name="Shape 194"/>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196" name="Shape 196"/>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197" name="Shape 197"/>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FFFEE0"/>
        </a:solidFill>
      </p:bgPr>
    </p:bg>
    <p:spTree>
      <p:nvGrpSpPr>
        <p:cNvPr id="1" name=""/>
        <p:cNvGrpSpPr/>
        <p:nvPr/>
      </p:nvGrpSpPr>
      <p:grpSpPr>
        <a:xfrm>
          <a:off x="0" y="0"/>
          <a:ext cx="0" cy="0"/>
          <a:chOff x="0" y="0"/>
          <a:chExt cx="0" cy="0"/>
        </a:xfrm>
      </p:grpSpPr>
      <p:sp>
        <p:nvSpPr>
          <p:cNvPr id="199" name="Shape 199"/>
          <p:cNvSpPr/>
          <p:nvPr>
            <p:ph type="title"/>
          </p:nvPr>
        </p:nvSpPr>
        <p:spPr>
          <a:prstGeom prst="rect">
            <a:avLst/>
          </a:prstGeom>
        </p:spPr>
        <p:txBody>
          <a:bodyPr/>
          <a:lstStyle/>
          <a:p>
            <a:pPr lvl="0">
              <a:defRPr sz="1800">
                <a:uFillTx/>
              </a:defRPr>
            </a:pPr>
            <a:r>
              <a:rPr sz="4400">
                <a:uFill>
                  <a:solidFill/>
                </a:uFill>
              </a:rPr>
              <a:t>Title Text</a:t>
            </a:r>
          </a:p>
        </p:txBody>
      </p:sp>
      <p:sp>
        <p:nvSpPr>
          <p:cNvPr id="200" name="Shape 200"/>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endParaRPr sz="3200">
              <a:uFill>
                <a:solidFill/>
              </a:uFill>
            </a:endParaRPr>
          </a:p>
          <a:p>
            <a:pPr lvl="1">
              <a:defRPr sz="1800">
                <a:uFillTx/>
              </a:defRPr>
            </a:pPr>
            <a:r>
              <a:rPr sz="2800">
                <a:uFill>
                  <a:solidFill/>
                </a:uFill>
              </a:rPr>
              <a:t>Body Level Two</a:t>
            </a:r>
            <a:endParaRPr sz="2800">
              <a:uFill>
                <a:solidFill/>
              </a:uFill>
            </a:endParaRPr>
          </a:p>
          <a:p>
            <a:pPr lvl="2">
              <a:defRPr sz="1800">
                <a:uFillTx/>
              </a:defRPr>
            </a:pPr>
            <a:r>
              <a:rPr sz="2400">
                <a:uFill>
                  <a:solidFill/>
                </a:uFill>
              </a:rPr>
              <a:t>Body Level Three</a:t>
            </a:r>
            <a:endParaRPr sz="2400">
              <a:uFill>
                <a:solidFill/>
              </a:uFill>
            </a:endParaRPr>
          </a:p>
          <a:p>
            <a:pPr lvl="3">
              <a:defRPr sz="1800">
                <a:uFillTx/>
              </a:defRPr>
            </a:pPr>
            <a:r>
              <a:rPr sz="2000">
                <a:uFill>
                  <a:solidFill/>
                </a:uFill>
              </a:rPr>
              <a:t>Body Level Four</a:t>
            </a:r>
            <a:endParaRPr sz="2000">
              <a:uFill>
                <a:solidFill/>
              </a:uFill>
            </a:endParaRPr>
          </a:p>
          <a:p>
            <a:pPr lvl="4">
              <a:defRPr sz="1800">
                <a:uFillTx/>
              </a:defRPr>
            </a:pPr>
            <a:r>
              <a:rPr sz="2000">
                <a:uFill>
                  <a:solidFill/>
                </a:uFill>
              </a:rPr>
              <a:t>Body Level Five</a:t>
            </a:r>
          </a:p>
        </p:txBody>
      </p:sp>
    </p:spTree>
  </p:cSld>
  <p:clrMapOvr>
    <a:masterClrMapping/>
  </p:clrMapOvr>
  <p:transitio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02" name="Shape 202"/>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03" name="Shape 203"/>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05" name="Shape 205"/>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06" name="Shape 206"/>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08" name="Shape 208"/>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09" name="Shape 209"/>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11" name="Shape 211"/>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12" name="Shape 212"/>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5" name="Shape 25"/>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6" name="Shape 26"/>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14" name="Shape 214"/>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15" name="Shape 215"/>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17" name="Shape 217"/>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18" name="Shape 218"/>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20" name="Shape 220"/>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21" name="Shape 221"/>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FFFEE0"/>
        </a:solidFill>
      </p:bgPr>
    </p:bg>
    <p:spTree>
      <p:nvGrpSpPr>
        <p:cNvPr id="1" name=""/>
        <p:cNvGrpSpPr/>
        <p:nvPr/>
      </p:nvGrpSpPr>
      <p:grpSpPr>
        <a:xfrm>
          <a:off x="0" y="0"/>
          <a:ext cx="0" cy="0"/>
          <a:chOff x="0" y="0"/>
          <a:chExt cx="0" cy="0"/>
        </a:xfrm>
      </p:grpSpPr>
      <p:sp>
        <p:nvSpPr>
          <p:cNvPr id="223" name="Shape 223"/>
          <p:cNvSpPr/>
          <p:nvPr>
            <p:ph type="title"/>
          </p:nvPr>
        </p:nvSpPr>
        <p:spPr>
          <a:prstGeom prst="rect">
            <a:avLst/>
          </a:prstGeom>
        </p:spPr>
        <p:txBody>
          <a:bodyPr/>
          <a:lstStyle/>
          <a:p>
            <a:pPr lvl="0">
              <a:defRPr sz="1800">
                <a:uFillTx/>
              </a:defRPr>
            </a:pPr>
            <a:r>
              <a:rPr sz="4400">
                <a:uFill>
                  <a:solidFill/>
                </a:uFill>
              </a:rPr>
              <a:t>Title Text</a:t>
            </a:r>
          </a:p>
        </p:txBody>
      </p:sp>
      <p:sp>
        <p:nvSpPr>
          <p:cNvPr id="224" name="Shape 224"/>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endParaRPr sz="3200">
              <a:uFill>
                <a:solidFill/>
              </a:uFill>
            </a:endParaRPr>
          </a:p>
          <a:p>
            <a:pPr lvl="1">
              <a:defRPr sz="1800">
                <a:uFillTx/>
              </a:defRPr>
            </a:pPr>
            <a:r>
              <a:rPr sz="2800">
                <a:uFill>
                  <a:solidFill/>
                </a:uFill>
              </a:rPr>
              <a:t>Body Level Two</a:t>
            </a:r>
            <a:endParaRPr sz="2800">
              <a:uFill>
                <a:solidFill/>
              </a:uFill>
            </a:endParaRPr>
          </a:p>
          <a:p>
            <a:pPr lvl="2">
              <a:defRPr sz="1800">
                <a:uFillTx/>
              </a:defRPr>
            </a:pPr>
            <a:r>
              <a:rPr sz="2400">
                <a:uFill>
                  <a:solidFill/>
                </a:uFill>
              </a:rPr>
              <a:t>Body Level Three</a:t>
            </a:r>
            <a:endParaRPr sz="2400">
              <a:uFill>
                <a:solidFill/>
              </a:uFill>
            </a:endParaRPr>
          </a:p>
          <a:p>
            <a:pPr lvl="3">
              <a:defRPr sz="1800">
                <a:uFillTx/>
              </a:defRPr>
            </a:pPr>
            <a:r>
              <a:rPr sz="2000">
                <a:uFill>
                  <a:solidFill/>
                </a:uFill>
              </a:rPr>
              <a:t>Body Level Four</a:t>
            </a:r>
            <a:endParaRPr sz="2000">
              <a:uFill>
                <a:solidFill/>
              </a:uFill>
            </a:endParaRPr>
          </a:p>
          <a:p>
            <a:pPr lvl="4">
              <a:defRPr sz="1800">
                <a:uFillTx/>
              </a:defRPr>
            </a:pPr>
            <a:r>
              <a:rPr sz="2000">
                <a:uFill>
                  <a:solidFill/>
                </a:uFill>
              </a:rPr>
              <a:t>Body Level Five</a:t>
            </a:r>
          </a:p>
        </p:txBody>
      </p:sp>
    </p:spTree>
  </p:cSld>
  <p:clrMapOvr>
    <a:masterClrMapping/>
  </p:clrMapOvr>
  <p:transitio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26" name="Shape 226"/>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27" name="Shape 227"/>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29" name="Shape 229"/>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30" name="Shape 230"/>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32" name="Shape 232"/>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33" name="Shape 233"/>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35" name="Shape 235"/>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36" name="Shape 236"/>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38" name="Shape 238"/>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39" name="Shape 239"/>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41" name="Shape 241"/>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42" name="Shape 242"/>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8" name="Shape 28"/>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9" name="Shape 29"/>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44" name="Shape 244"/>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45" name="Shape 245"/>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47" name="Shape 247"/>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48" name="Shape 248"/>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50" name="Shape 250"/>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51" name="Shape 251"/>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FFFED5"/>
        </a:solidFill>
      </p:bgPr>
    </p:bg>
    <p:spTree>
      <p:nvGrpSpPr>
        <p:cNvPr id="1" name=""/>
        <p:cNvGrpSpPr/>
        <p:nvPr/>
      </p:nvGrpSpPr>
      <p:grpSpPr>
        <a:xfrm>
          <a:off x="0" y="0"/>
          <a:ext cx="0" cy="0"/>
          <a:chOff x="0" y="0"/>
          <a:chExt cx="0" cy="0"/>
        </a:xfrm>
      </p:grpSpPr>
      <p:sp>
        <p:nvSpPr>
          <p:cNvPr id="253" name="Shape 253"/>
          <p:cNvSpPr/>
          <p:nvPr>
            <p:ph type="title"/>
          </p:nvPr>
        </p:nvSpPr>
        <p:spPr>
          <a:prstGeom prst="rect">
            <a:avLst/>
          </a:prstGeom>
        </p:spPr>
        <p:txBody>
          <a:bodyPr/>
          <a:lstStyle/>
          <a:p>
            <a:pPr lvl="0">
              <a:defRPr sz="1800">
                <a:uFillTx/>
              </a:defRPr>
            </a:pPr>
            <a:r>
              <a:rPr sz="4400">
                <a:uFill>
                  <a:solidFill/>
                </a:uFill>
              </a:rPr>
              <a:t>Title Text</a:t>
            </a:r>
          </a:p>
        </p:txBody>
      </p:sp>
      <p:sp>
        <p:nvSpPr>
          <p:cNvPr id="254" name="Shape 254"/>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endParaRPr sz="3200">
              <a:uFill>
                <a:solidFill/>
              </a:uFill>
            </a:endParaRPr>
          </a:p>
          <a:p>
            <a:pPr lvl="1">
              <a:defRPr sz="1800">
                <a:uFillTx/>
              </a:defRPr>
            </a:pPr>
            <a:r>
              <a:rPr sz="2800">
                <a:uFill>
                  <a:solidFill/>
                </a:uFill>
              </a:rPr>
              <a:t>Body Level Two</a:t>
            </a:r>
            <a:endParaRPr sz="2800">
              <a:uFill>
                <a:solidFill/>
              </a:uFill>
            </a:endParaRPr>
          </a:p>
          <a:p>
            <a:pPr lvl="2">
              <a:defRPr sz="1800">
                <a:uFillTx/>
              </a:defRPr>
            </a:pPr>
            <a:r>
              <a:rPr sz="2400">
                <a:uFill>
                  <a:solidFill/>
                </a:uFill>
              </a:rPr>
              <a:t>Body Level Three</a:t>
            </a:r>
            <a:endParaRPr sz="2400">
              <a:uFill>
                <a:solidFill/>
              </a:uFill>
            </a:endParaRPr>
          </a:p>
          <a:p>
            <a:pPr lvl="3">
              <a:defRPr sz="1800">
                <a:uFillTx/>
              </a:defRPr>
            </a:pPr>
            <a:r>
              <a:rPr sz="2000">
                <a:uFill>
                  <a:solidFill/>
                </a:uFill>
              </a:rPr>
              <a:t>Body Level Four</a:t>
            </a:r>
            <a:endParaRPr sz="2000">
              <a:uFill>
                <a:solidFill/>
              </a:uFill>
            </a:endParaRPr>
          </a:p>
          <a:p>
            <a:pPr lvl="4">
              <a:defRPr sz="1800">
                <a:uFillTx/>
              </a:defRPr>
            </a:pPr>
            <a:r>
              <a:rPr sz="2000">
                <a:uFill>
                  <a:solidFill/>
                </a:uFill>
              </a:rPr>
              <a:t>Body Level Five</a:t>
            </a:r>
          </a:p>
        </p:txBody>
      </p:sp>
    </p:spTree>
  </p:cSld>
  <p:clrMapOvr>
    <a:masterClrMapping/>
  </p:clrMapOvr>
  <p:transitio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FFFED5"/>
        </a:solidFill>
      </p:bgPr>
    </p:bg>
    <p:spTree>
      <p:nvGrpSpPr>
        <p:cNvPr id="1" name=""/>
        <p:cNvGrpSpPr/>
        <p:nvPr/>
      </p:nvGrpSpPr>
      <p:grpSpPr>
        <a:xfrm>
          <a:off x="0" y="0"/>
          <a:ext cx="0" cy="0"/>
          <a:chOff x="0" y="0"/>
          <a:chExt cx="0" cy="0"/>
        </a:xfrm>
      </p:grpSpPr>
      <p:sp>
        <p:nvSpPr>
          <p:cNvPr id="256" name="Shape 256"/>
          <p:cNvSpPr/>
          <p:nvPr>
            <p:ph type="title"/>
          </p:nvPr>
        </p:nvSpPr>
        <p:spPr>
          <a:prstGeom prst="rect">
            <a:avLst/>
          </a:prstGeom>
        </p:spPr>
        <p:txBody>
          <a:bodyPr/>
          <a:lstStyle/>
          <a:p>
            <a:pPr lvl="0">
              <a:defRPr sz="1800">
                <a:uFillTx/>
              </a:defRPr>
            </a:pPr>
            <a:r>
              <a:rPr sz="4400">
                <a:uFill>
                  <a:solidFill/>
                </a:uFill>
              </a:rPr>
              <a:t>Title Text</a:t>
            </a:r>
          </a:p>
        </p:txBody>
      </p:sp>
      <p:sp>
        <p:nvSpPr>
          <p:cNvPr id="257" name="Shape 257"/>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endParaRPr sz="3200">
              <a:uFill>
                <a:solidFill/>
              </a:uFill>
            </a:endParaRPr>
          </a:p>
          <a:p>
            <a:pPr lvl="1">
              <a:defRPr sz="1800">
                <a:uFillTx/>
              </a:defRPr>
            </a:pPr>
            <a:r>
              <a:rPr sz="2800">
                <a:uFill>
                  <a:solidFill/>
                </a:uFill>
              </a:rPr>
              <a:t>Body Level Two</a:t>
            </a:r>
            <a:endParaRPr sz="2800">
              <a:uFill>
                <a:solidFill/>
              </a:uFill>
            </a:endParaRPr>
          </a:p>
          <a:p>
            <a:pPr lvl="2">
              <a:defRPr sz="1800">
                <a:uFillTx/>
              </a:defRPr>
            </a:pPr>
            <a:r>
              <a:rPr sz="2400">
                <a:uFill>
                  <a:solidFill/>
                </a:uFill>
              </a:rPr>
              <a:t>Body Level Three</a:t>
            </a:r>
            <a:endParaRPr sz="2400">
              <a:uFill>
                <a:solidFill/>
              </a:uFill>
            </a:endParaRPr>
          </a:p>
          <a:p>
            <a:pPr lvl="3">
              <a:defRPr sz="1800">
                <a:uFillTx/>
              </a:defRPr>
            </a:pPr>
            <a:r>
              <a:rPr sz="2000">
                <a:uFill>
                  <a:solidFill/>
                </a:uFill>
              </a:rPr>
              <a:t>Body Level Four</a:t>
            </a:r>
            <a:endParaRPr sz="2000">
              <a:uFill>
                <a:solidFill/>
              </a:uFill>
            </a:endParaRPr>
          </a:p>
          <a:p>
            <a:pPr lvl="4">
              <a:defRPr sz="1800">
                <a:uFillTx/>
              </a:defRPr>
            </a:pPr>
            <a:r>
              <a:rPr sz="2000">
                <a:uFill>
                  <a:solidFill/>
                </a:uFill>
              </a:rPr>
              <a:t>Body Level Five</a:t>
            </a:r>
          </a:p>
        </p:txBody>
      </p:sp>
    </p:spTree>
  </p:cSld>
  <p:clrMapOvr>
    <a:masterClrMapping/>
  </p:clrMapOvr>
  <p:transitio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FFFED5"/>
        </a:solidFill>
      </p:bgPr>
    </p:bg>
    <p:spTree>
      <p:nvGrpSpPr>
        <p:cNvPr id="1" name=""/>
        <p:cNvGrpSpPr/>
        <p:nvPr/>
      </p:nvGrpSpPr>
      <p:grpSpPr>
        <a:xfrm>
          <a:off x="0" y="0"/>
          <a:ext cx="0" cy="0"/>
          <a:chOff x="0" y="0"/>
          <a:chExt cx="0" cy="0"/>
        </a:xfrm>
      </p:grpSpPr>
      <p:sp>
        <p:nvSpPr>
          <p:cNvPr id="259" name="Shape 259"/>
          <p:cNvSpPr/>
          <p:nvPr>
            <p:ph type="title"/>
          </p:nvPr>
        </p:nvSpPr>
        <p:spPr>
          <a:prstGeom prst="rect">
            <a:avLst/>
          </a:prstGeom>
        </p:spPr>
        <p:txBody>
          <a:bodyPr/>
          <a:lstStyle/>
          <a:p>
            <a:pPr lvl="0">
              <a:defRPr sz="1800">
                <a:uFillTx/>
              </a:defRPr>
            </a:pPr>
            <a:r>
              <a:rPr sz="4400">
                <a:uFill>
                  <a:solidFill/>
                </a:uFill>
              </a:rPr>
              <a:t>Title Text</a:t>
            </a:r>
          </a:p>
        </p:txBody>
      </p:sp>
      <p:sp>
        <p:nvSpPr>
          <p:cNvPr id="260" name="Shape 260"/>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endParaRPr sz="3200">
              <a:uFill>
                <a:solidFill/>
              </a:uFill>
            </a:endParaRPr>
          </a:p>
          <a:p>
            <a:pPr lvl="1">
              <a:defRPr sz="1800">
                <a:uFillTx/>
              </a:defRPr>
            </a:pPr>
            <a:r>
              <a:rPr sz="2800">
                <a:uFill>
                  <a:solidFill/>
                </a:uFill>
              </a:rPr>
              <a:t>Body Level Two</a:t>
            </a:r>
            <a:endParaRPr sz="2800">
              <a:uFill>
                <a:solidFill/>
              </a:uFill>
            </a:endParaRPr>
          </a:p>
          <a:p>
            <a:pPr lvl="2">
              <a:defRPr sz="1800">
                <a:uFillTx/>
              </a:defRPr>
            </a:pPr>
            <a:r>
              <a:rPr sz="2400">
                <a:uFill>
                  <a:solidFill/>
                </a:uFill>
              </a:rPr>
              <a:t>Body Level Three</a:t>
            </a:r>
            <a:endParaRPr sz="2400">
              <a:uFill>
                <a:solidFill/>
              </a:uFill>
            </a:endParaRPr>
          </a:p>
          <a:p>
            <a:pPr lvl="3">
              <a:defRPr sz="1800">
                <a:uFillTx/>
              </a:defRPr>
            </a:pPr>
            <a:r>
              <a:rPr sz="2000">
                <a:uFill>
                  <a:solidFill/>
                </a:uFill>
              </a:rPr>
              <a:t>Body Level Four</a:t>
            </a:r>
            <a:endParaRPr sz="2000">
              <a:uFill>
                <a:solidFill/>
              </a:uFill>
            </a:endParaRPr>
          </a:p>
          <a:p>
            <a:pPr lvl="4">
              <a:defRPr sz="1800">
                <a:uFillTx/>
              </a:defRPr>
            </a:pPr>
            <a:r>
              <a:rPr sz="2000">
                <a:uFill>
                  <a:solidFill/>
                </a:uFill>
              </a:rPr>
              <a:t>Body Level Five</a:t>
            </a:r>
          </a:p>
        </p:txBody>
      </p:sp>
    </p:spTree>
  </p:cSld>
  <p:clrMapOvr>
    <a:masterClrMapping/>
  </p:clrMapOvr>
  <p:transitio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62" name="Shape 262"/>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63" name="Shape 263"/>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65" name="Shape 265"/>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66" name="Shape 266"/>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68" name="Shape 268"/>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69" name="Shape 269"/>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FFFED5"/>
        </a:solidFill>
      </p:bgPr>
    </p:bg>
    <p:spTree>
      <p:nvGrpSpPr>
        <p:cNvPr id="1" name=""/>
        <p:cNvGrpSpPr/>
        <p:nvPr/>
      </p:nvGrpSpPr>
      <p:grpSpPr>
        <a:xfrm>
          <a:off x="0" y="0"/>
          <a:ext cx="0" cy="0"/>
          <a:chOff x="0" y="0"/>
          <a:chExt cx="0" cy="0"/>
        </a:xfrm>
      </p:grpSpPr>
      <p:sp>
        <p:nvSpPr>
          <p:cNvPr id="271" name="Shape 271"/>
          <p:cNvSpPr/>
          <p:nvPr>
            <p:ph type="title"/>
          </p:nvPr>
        </p:nvSpPr>
        <p:spPr>
          <a:prstGeom prst="rect">
            <a:avLst/>
          </a:prstGeom>
        </p:spPr>
        <p:txBody>
          <a:bodyPr/>
          <a:lstStyle/>
          <a:p>
            <a:pPr lvl="0">
              <a:defRPr sz="1800">
                <a:uFillTx/>
              </a:defRPr>
            </a:pPr>
            <a:r>
              <a:rPr sz="4400">
                <a:uFill>
                  <a:solidFill/>
                </a:uFill>
              </a:rPr>
              <a:t>Title Text</a:t>
            </a:r>
          </a:p>
        </p:txBody>
      </p:sp>
      <p:sp>
        <p:nvSpPr>
          <p:cNvPr id="272" name="Shape 272"/>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endParaRPr sz="3200">
              <a:uFill>
                <a:solidFill/>
              </a:uFill>
            </a:endParaRPr>
          </a:p>
          <a:p>
            <a:pPr lvl="1">
              <a:defRPr sz="1800">
                <a:uFillTx/>
              </a:defRPr>
            </a:pPr>
            <a:r>
              <a:rPr sz="2800">
                <a:uFill>
                  <a:solidFill/>
                </a:uFill>
              </a:rPr>
              <a:t>Body Level Two</a:t>
            </a:r>
            <a:endParaRPr sz="2800">
              <a:uFill>
                <a:solidFill/>
              </a:uFill>
            </a:endParaRPr>
          </a:p>
          <a:p>
            <a:pPr lvl="2">
              <a:defRPr sz="1800">
                <a:uFillTx/>
              </a:defRPr>
            </a:pPr>
            <a:r>
              <a:rPr sz="2400">
                <a:uFill>
                  <a:solidFill/>
                </a:uFill>
              </a:rPr>
              <a:t>Body Level Three</a:t>
            </a:r>
            <a:endParaRPr sz="2400">
              <a:uFill>
                <a:solidFill/>
              </a:uFill>
            </a:endParaRPr>
          </a:p>
          <a:p>
            <a:pPr lvl="3">
              <a:defRPr sz="1800">
                <a:uFillTx/>
              </a:defRPr>
            </a:pPr>
            <a:r>
              <a:rPr sz="2000">
                <a:uFill>
                  <a:solidFill/>
                </a:uFill>
              </a:rPr>
              <a:t>Body Level Four</a:t>
            </a:r>
            <a:endParaRPr sz="2000">
              <a:uFill>
                <a:solidFill/>
              </a:uFill>
            </a:endParaRPr>
          </a:p>
          <a:p>
            <a:pPr lvl="4">
              <a:defRPr sz="1800">
                <a:uFillTx/>
              </a:defRPr>
            </a:pPr>
            <a:r>
              <a:rPr sz="2000">
                <a:uFill>
                  <a:solidFill/>
                </a:u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1" name="Shape 31"/>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2" name="Shape 32"/>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74" name="Shape 274"/>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75" name="Shape 275"/>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FFFED5"/>
        </a:solidFill>
      </p:bgPr>
    </p:bg>
    <p:spTree>
      <p:nvGrpSpPr>
        <p:cNvPr id="1" name=""/>
        <p:cNvGrpSpPr/>
        <p:nvPr/>
      </p:nvGrpSpPr>
      <p:grpSpPr>
        <a:xfrm>
          <a:off x="0" y="0"/>
          <a:ext cx="0" cy="0"/>
          <a:chOff x="0" y="0"/>
          <a:chExt cx="0" cy="0"/>
        </a:xfrm>
      </p:grpSpPr>
      <p:sp>
        <p:nvSpPr>
          <p:cNvPr id="277" name="Shape 277"/>
          <p:cNvSpPr/>
          <p:nvPr>
            <p:ph type="title"/>
          </p:nvPr>
        </p:nvSpPr>
        <p:spPr>
          <a:prstGeom prst="rect">
            <a:avLst/>
          </a:prstGeom>
        </p:spPr>
        <p:txBody>
          <a:bodyPr/>
          <a:lstStyle/>
          <a:p>
            <a:pPr lvl="0">
              <a:defRPr sz="1800">
                <a:uFillTx/>
              </a:defRPr>
            </a:pPr>
            <a:r>
              <a:rPr sz="4400">
                <a:uFill>
                  <a:solidFill/>
                </a:uFill>
              </a:rPr>
              <a:t>Title Text</a:t>
            </a:r>
          </a:p>
        </p:txBody>
      </p:sp>
      <p:sp>
        <p:nvSpPr>
          <p:cNvPr id="278" name="Shape 278"/>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endParaRPr sz="3200">
              <a:uFill>
                <a:solidFill/>
              </a:uFill>
            </a:endParaRPr>
          </a:p>
          <a:p>
            <a:pPr lvl="1">
              <a:defRPr sz="1800">
                <a:uFillTx/>
              </a:defRPr>
            </a:pPr>
            <a:r>
              <a:rPr sz="2800">
                <a:uFill>
                  <a:solidFill/>
                </a:uFill>
              </a:rPr>
              <a:t>Body Level Two</a:t>
            </a:r>
            <a:endParaRPr sz="2800">
              <a:uFill>
                <a:solidFill/>
              </a:uFill>
            </a:endParaRPr>
          </a:p>
          <a:p>
            <a:pPr lvl="2">
              <a:defRPr sz="1800">
                <a:uFillTx/>
              </a:defRPr>
            </a:pPr>
            <a:r>
              <a:rPr sz="2400">
                <a:uFill>
                  <a:solidFill/>
                </a:uFill>
              </a:rPr>
              <a:t>Body Level Three</a:t>
            </a:r>
            <a:endParaRPr sz="2400">
              <a:uFill>
                <a:solidFill/>
              </a:uFill>
            </a:endParaRPr>
          </a:p>
          <a:p>
            <a:pPr lvl="3">
              <a:defRPr sz="1800">
                <a:uFillTx/>
              </a:defRPr>
            </a:pPr>
            <a:r>
              <a:rPr sz="2000">
                <a:uFill>
                  <a:solidFill/>
                </a:uFill>
              </a:rPr>
              <a:t>Body Level Four</a:t>
            </a:r>
            <a:endParaRPr sz="2000">
              <a:uFill>
                <a:solidFill/>
              </a:uFill>
            </a:endParaRPr>
          </a:p>
          <a:p>
            <a:pPr lvl="4">
              <a:defRPr sz="1800">
                <a:uFillTx/>
              </a:defRPr>
            </a:pPr>
            <a:r>
              <a:rPr sz="2000">
                <a:uFill>
                  <a:solidFill/>
                </a:uFill>
              </a:rPr>
              <a:t>Body Level Five</a:t>
            </a:r>
          </a:p>
        </p:txBody>
      </p:sp>
    </p:spTree>
  </p:cSld>
  <p:clrMapOvr>
    <a:masterClrMapping/>
  </p:clrMapOvr>
  <p:transitio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80" name="Shape 280"/>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81" name="Shape 281"/>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83" name="Shape 283"/>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84" name="Shape 284"/>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86" name="Shape 286"/>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87" name="Shape 287"/>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89" name="Shape 289"/>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90" name="Shape 290"/>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92" name="Shape 292"/>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93" name="Shape 293"/>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95" name="Shape 295"/>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96" name="Shape 296"/>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298" name="Shape 298"/>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299" name="Shape 299"/>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9193"/>
        </a:solidFill>
      </p:bgPr>
    </p:bg>
    <p:spTree>
      <p:nvGrpSpPr>
        <p:cNvPr id="1" name=""/>
        <p:cNvGrpSpPr/>
        <p:nvPr/>
      </p:nvGrpSpPr>
      <p:grpSpPr>
        <a:xfrm>
          <a:off x="0" y="0"/>
          <a:ext cx="0" cy="0"/>
          <a:chOff x="0" y="0"/>
          <a:chExt cx="0" cy="0"/>
        </a:xfrm>
      </p:grpSpPr>
      <p:sp>
        <p:nvSpPr>
          <p:cNvPr id="301" name="Shape 301"/>
          <p:cNvSpPr/>
          <p:nvPr>
            <p:ph type="title"/>
          </p:nvPr>
        </p:nvSpPr>
        <p:spPr>
          <a:prstGeom prst="rect">
            <a:avLst/>
          </a:prstGeom>
        </p:spPr>
        <p:txBody>
          <a:bodyPr/>
          <a:lstStyle>
            <a:lvl1pPr>
              <a:defRPr>
                <a:solidFill>
                  <a:srgbClr val="FFFDA9"/>
                </a:solidFill>
                <a:uFill>
                  <a:solidFill>
                    <a:srgbClr val="FFFDA9"/>
                  </a:solidFill>
                </a:uFill>
              </a:defRPr>
            </a:lvl1pPr>
          </a:lstStyle>
          <a:p>
            <a:pPr lvl="0">
              <a:defRPr sz="1800">
                <a:solidFill>
                  <a:srgbClr val="000000"/>
                </a:solidFill>
                <a:uFillTx/>
              </a:defRPr>
            </a:pPr>
            <a:r>
              <a:rPr sz="4400">
                <a:solidFill>
                  <a:srgbClr val="FFFDA9"/>
                </a:solidFill>
                <a:uFill>
                  <a:solidFill>
                    <a:srgbClr val="FFFDA9"/>
                  </a:solidFill>
                </a:uFill>
              </a:rPr>
              <a:t>Title Text</a:t>
            </a:r>
          </a:p>
        </p:txBody>
      </p:sp>
      <p:sp>
        <p:nvSpPr>
          <p:cNvPr id="302" name="Shape 302"/>
          <p:cNvSpPr/>
          <p:nvPr>
            <p:ph type="body" idx="1"/>
          </p:nvPr>
        </p:nvSpPr>
        <p:spPr>
          <a:prstGeom prst="rect">
            <a:avLst/>
          </a:prstGeom>
        </p:spPr>
        <p:txBody>
          <a:bodyPr/>
          <a:lstStyle>
            <a:lvl1pPr>
              <a:defRPr>
                <a:solidFill>
                  <a:srgbClr val="FFFFFF"/>
                </a:solidFill>
                <a:uFill>
                  <a:solidFill>
                    <a:srgbClr val="FFFFFF"/>
                  </a:solidFill>
                </a:uFill>
              </a:defRPr>
            </a:lvl1pPr>
            <a:lvl2pPr marL="783590" indent="-285750">
              <a:spcBef>
                <a:spcPts val="600"/>
              </a:spcBef>
              <a:buChar char="–"/>
              <a:defRPr sz="2800">
                <a:solidFill>
                  <a:srgbClr val="FFFFFF"/>
                </a:solidFill>
                <a:uFill>
                  <a:solidFill>
                    <a:srgbClr val="FFFFFF"/>
                  </a:solidFill>
                </a:uFill>
              </a:defRPr>
            </a:lvl2pPr>
            <a:lvl3pPr marL="1183639" indent="-228600">
              <a:spcBef>
                <a:spcPts val="500"/>
              </a:spcBef>
              <a:defRPr sz="2400">
                <a:solidFill>
                  <a:srgbClr val="FFFFFF"/>
                </a:solidFill>
                <a:uFill>
                  <a:solidFill>
                    <a:srgbClr val="FFFFFF"/>
                  </a:solidFill>
                </a:uFill>
              </a:defRPr>
            </a:lvl3pPr>
            <a:lvl4pPr marL="1640839" indent="-228600">
              <a:spcBef>
                <a:spcPts val="400"/>
              </a:spcBef>
              <a:buChar char="–"/>
              <a:defRPr sz="2000">
                <a:solidFill>
                  <a:srgbClr val="FFFFFF"/>
                </a:solidFill>
                <a:uFill>
                  <a:solidFill>
                    <a:srgbClr val="FFFFFF"/>
                  </a:solidFill>
                </a:uFill>
              </a:defRPr>
            </a:lvl4pPr>
            <a:lvl5pPr marL="2098039" indent="-228600">
              <a:spcBef>
                <a:spcPts val="400"/>
              </a:spcBef>
              <a:buChar char="»"/>
              <a:defRPr sz="2000">
                <a:solidFill>
                  <a:srgbClr val="FFFFFF"/>
                </a:solidFill>
                <a:uFill>
                  <a:solidFill>
                    <a:srgbClr val="FFFFFF"/>
                  </a:solidFill>
                </a:uFill>
              </a:defRPr>
            </a:lvl5pPr>
          </a:lstStyle>
          <a:p>
            <a:pPr lvl="0">
              <a:defRPr sz="1800">
                <a:solidFill>
                  <a:srgbClr val="000000"/>
                </a:solidFill>
                <a:uFillTx/>
              </a:defRPr>
            </a:pPr>
            <a:r>
              <a:rPr sz="3200">
                <a:solidFill>
                  <a:srgbClr val="FFFFFF"/>
                </a:solidFill>
                <a:uFill>
                  <a:solidFill>
                    <a:srgbClr val="FFFFFF"/>
                  </a:solidFill>
                </a:uFill>
              </a:rPr>
              <a:t>Body Level One</a:t>
            </a:r>
            <a:endParaRPr sz="3200">
              <a:solidFill>
                <a:srgbClr val="FFFFFF"/>
              </a:solidFill>
              <a:uFill>
                <a:solidFill>
                  <a:srgbClr val="FFFFFF"/>
                </a:solidFill>
              </a:uFill>
            </a:endParaRPr>
          </a:p>
          <a:p>
            <a:pPr lvl="1">
              <a:defRPr sz="1800">
                <a:solidFill>
                  <a:srgbClr val="000000"/>
                </a:solidFill>
                <a:uFillTx/>
              </a:defRPr>
            </a:pPr>
            <a:r>
              <a:rPr sz="2800">
                <a:solidFill>
                  <a:srgbClr val="FFFFFF"/>
                </a:solidFill>
                <a:uFill>
                  <a:solidFill>
                    <a:srgbClr val="FFFFFF"/>
                  </a:solidFill>
                </a:uFill>
              </a:rPr>
              <a:t>Body Level Two</a:t>
            </a:r>
            <a:endParaRPr sz="2800">
              <a:solidFill>
                <a:srgbClr val="FFFFFF"/>
              </a:solidFill>
              <a:uFill>
                <a:solidFill>
                  <a:srgbClr val="FFFFFF"/>
                </a:solidFill>
              </a:uFill>
            </a:endParaRPr>
          </a:p>
          <a:p>
            <a:pPr lvl="2">
              <a:defRPr sz="1800">
                <a:solidFill>
                  <a:srgbClr val="000000"/>
                </a:solidFill>
                <a:uFillTx/>
              </a:defRPr>
            </a:pPr>
            <a:r>
              <a:rPr sz="2400">
                <a:solidFill>
                  <a:srgbClr val="FFFFFF"/>
                </a:solidFill>
                <a:uFill>
                  <a:solidFill>
                    <a:srgbClr val="FFFFFF"/>
                  </a:solidFill>
                </a:uFill>
              </a:rPr>
              <a:t>Body Level Three</a:t>
            </a:r>
            <a:endParaRPr sz="2400">
              <a:solidFill>
                <a:srgbClr val="FFFFFF"/>
              </a:solidFill>
              <a:uFill>
                <a:solidFill>
                  <a:srgbClr val="FFFFFF"/>
                </a:solidFill>
              </a:uFill>
            </a:endParaRPr>
          </a:p>
          <a:p>
            <a:pPr lvl="3">
              <a:defRPr sz="1800">
                <a:solidFill>
                  <a:srgbClr val="000000"/>
                </a:solidFill>
                <a:uFillTx/>
              </a:defRPr>
            </a:pPr>
            <a:r>
              <a:rPr sz="2000">
                <a:solidFill>
                  <a:srgbClr val="FFFFFF"/>
                </a:solidFill>
                <a:uFill>
                  <a:solidFill>
                    <a:srgbClr val="FFFFFF"/>
                  </a:solidFill>
                </a:uFill>
              </a:rPr>
              <a:t>Body Level Four</a:t>
            </a:r>
            <a:endParaRPr sz="2000">
              <a:solidFill>
                <a:srgbClr val="FFFFFF"/>
              </a:solidFill>
              <a:uFill>
                <a:solidFill>
                  <a:srgbClr val="FFFFFF"/>
                </a:solidFill>
              </a:uFill>
            </a:endParaRPr>
          </a:p>
          <a:p>
            <a:pPr lvl="4">
              <a:defRPr sz="1800">
                <a:solidFill>
                  <a:srgbClr val="000000"/>
                </a:solidFill>
                <a:uFillTx/>
              </a:defRPr>
            </a:pPr>
            <a:r>
              <a:rPr sz="2000">
                <a:solidFill>
                  <a:srgbClr val="FFFFFF"/>
                </a:solidFill>
                <a:uFill>
                  <a:solidFill>
                    <a:srgbClr val="FFFFFF"/>
                  </a:solidFill>
                </a:uFill>
              </a:rPr>
              <a:t>Body Level Five</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 Id="rId67" Type="http://schemas.openxmlformats.org/officeDocument/2006/relationships/slideLayout" Target="../slideLayouts/slideLayout66.xml"/><Relationship Id="rId68" Type="http://schemas.openxmlformats.org/officeDocument/2006/relationships/slideLayout" Target="../slideLayouts/slideLayout67.xml"/><Relationship Id="rId69" Type="http://schemas.openxmlformats.org/officeDocument/2006/relationships/slideLayout" Target="../slideLayouts/slideLayout68.xml"/><Relationship Id="rId70" Type="http://schemas.openxmlformats.org/officeDocument/2006/relationships/slideLayout" Target="../slideLayouts/slideLayout69.xml"/><Relationship Id="rId71" Type="http://schemas.openxmlformats.org/officeDocument/2006/relationships/slideLayout" Target="../slideLayouts/slideLayout70.xml"/><Relationship Id="rId72" Type="http://schemas.openxmlformats.org/officeDocument/2006/relationships/slideLayout" Target="../slideLayouts/slideLayout71.xml"/><Relationship Id="rId73" Type="http://schemas.openxmlformats.org/officeDocument/2006/relationships/slideLayout" Target="../slideLayouts/slideLayout72.xml"/><Relationship Id="rId74" Type="http://schemas.openxmlformats.org/officeDocument/2006/relationships/slideLayout" Target="../slideLayouts/slideLayout73.xml"/><Relationship Id="rId75" Type="http://schemas.openxmlformats.org/officeDocument/2006/relationships/slideLayout" Target="../slideLayouts/slideLayout74.xml"/><Relationship Id="rId76" Type="http://schemas.openxmlformats.org/officeDocument/2006/relationships/slideLayout" Target="../slideLayouts/slideLayout75.xml"/><Relationship Id="rId77" Type="http://schemas.openxmlformats.org/officeDocument/2006/relationships/slideLayout" Target="../slideLayouts/slideLayout76.xml"/><Relationship Id="rId78" Type="http://schemas.openxmlformats.org/officeDocument/2006/relationships/slideLayout" Target="../slideLayouts/slideLayout77.xml"/><Relationship Id="rId79" Type="http://schemas.openxmlformats.org/officeDocument/2006/relationships/slideLayout" Target="../slideLayouts/slideLayout78.xml"/><Relationship Id="rId80" Type="http://schemas.openxmlformats.org/officeDocument/2006/relationships/slideLayout" Target="../slideLayouts/slideLayout79.xml"/><Relationship Id="rId81" Type="http://schemas.openxmlformats.org/officeDocument/2006/relationships/slideLayout" Target="../slideLayouts/slideLayout80.xml"/><Relationship Id="rId82" Type="http://schemas.openxmlformats.org/officeDocument/2006/relationships/slideLayout" Target="../slideLayouts/slideLayout81.xml"/><Relationship Id="rId83" Type="http://schemas.openxmlformats.org/officeDocument/2006/relationships/slideLayout" Target="../slideLayouts/slideLayout82.xml"/><Relationship Id="rId84" Type="http://schemas.openxmlformats.org/officeDocument/2006/relationships/slideLayout" Target="../slideLayouts/slideLayout83.xml"/><Relationship Id="rId85" Type="http://schemas.openxmlformats.org/officeDocument/2006/relationships/slideLayout" Target="../slideLayouts/slideLayout84.xml"/><Relationship Id="rId86" Type="http://schemas.openxmlformats.org/officeDocument/2006/relationships/slideLayout" Target="../slideLayouts/slideLayout85.xml"/><Relationship Id="rId87" Type="http://schemas.openxmlformats.org/officeDocument/2006/relationships/slideLayout" Target="../slideLayouts/slideLayout86.xml"/><Relationship Id="rId88" Type="http://schemas.openxmlformats.org/officeDocument/2006/relationships/slideLayout" Target="../slideLayouts/slideLayout87.xml"/><Relationship Id="rId89" Type="http://schemas.openxmlformats.org/officeDocument/2006/relationships/slideLayout" Target="../slideLayouts/slideLayout88.xml"/><Relationship Id="rId90" Type="http://schemas.openxmlformats.org/officeDocument/2006/relationships/slideLayout" Target="../slideLayouts/slideLayout89.xml"/><Relationship Id="rId91" Type="http://schemas.openxmlformats.org/officeDocument/2006/relationships/slideLayout" Target="../slideLayouts/slideLayout90.xml"/><Relationship Id="rId92" Type="http://schemas.openxmlformats.org/officeDocument/2006/relationships/slideLayout" Target="../slideLayouts/slideLayout91.xml"/><Relationship Id="rId93" Type="http://schemas.openxmlformats.org/officeDocument/2006/relationships/slideLayout" Target="../slideLayouts/slideLayout92.xml"/><Relationship Id="rId94" Type="http://schemas.openxmlformats.org/officeDocument/2006/relationships/slideLayout" Target="../slideLayouts/slideLayout93.xml"/><Relationship Id="rId95" Type="http://schemas.openxmlformats.org/officeDocument/2006/relationships/slideLayout" Target="../slideLayouts/slideLayout94.xml"/><Relationship Id="rId96" Type="http://schemas.openxmlformats.org/officeDocument/2006/relationships/slideLayout" Target="../slideLayouts/slideLayout95.xml"/><Relationship Id="rId97" Type="http://schemas.openxmlformats.org/officeDocument/2006/relationships/slideLayout" Target="../slideLayouts/slideLayout96.xml"/><Relationship Id="rId98" Type="http://schemas.openxmlformats.org/officeDocument/2006/relationships/slideLayout" Target="../slideLayouts/slideLayout97.xml"/><Relationship Id="rId99" Type="http://schemas.openxmlformats.org/officeDocument/2006/relationships/slideLayout" Target="../slideLayouts/slideLayout98.xml"/><Relationship Id="rId100" Type="http://schemas.openxmlformats.org/officeDocument/2006/relationships/slideLayout" Target="../slideLayouts/slideLayout99.xml"/><Relationship Id="rId101" Type="http://schemas.openxmlformats.org/officeDocument/2006/relationships/slideLayout" Target="../slideLayouts/slideLayout100.xml"/><Relationship Id="rId102" Type="http://schemas.openxmlformats.org/officeDocument/2006/relationships/slideLayout" Target="../slideLayouts/slideLayout101.xml"/><Relationship Id="rId103" Type="http://schemas.openxmlformats.org/officeDocument/2006/relationships/slideLayout" Target="../slideLayouts/slideLayout102.xml"/><Relationship Id="rId104" Type="http://schemas.openxmlformats.org/officeDocument/2006/relationships/slideLayout" Target="../slideLayouts/slideLayout103.xml"/><Relationship Id="rId105" Type="http://schemas.openxmlformats.org/officeDocument/2006/relationships/slideLayout" Target="../slideLayouts/slideLayout104.xml"/><Relationship Id="rId106" Type="http://schemas.openxmlformats.org/officeDocument/2006/relationships/slideLayout" Target="../slideLayouts/slideLayout105.xml"/><Relationship Id="rId107" Type="http://schemas.openxmlformats.org/officeDocument/2006/relationships/slideLayout" Target="../slideLayouts/slideLayout106.xml"/><Relationship Id="rId108" Type="http://schemas.openxmlformats.org/officeDocument/2006/relationships/slideLayout" Target="../slideLayouts/slideLayout107.xml"/><Relationship Id="rId109" Type="http://schemas.openxmlformats.org/officeDocument/2006/relationships/slideLayout" Target="../slideLayouts/slideLayout108.xml"/><Relationship Id="rId110" Type="http://schemas.openxmlformats.org/officeDocument/2006/relationships/slideLayout" Target="../slideLayouts/slideLayout109.xml"/><Relationship Id="rId111" Type="http://schemas.openxmlformats.org/officeDocument/2006/relationships/slideLayout" Target="../slideLayouts/slideLayout110.xml"/><Relationship Id="rId112" Type="http://schemas.openxmlformats.org/officeDocument/2006/relationships/slideLayout" Target="../slideLayouts/slideLayout111.xml"/><Relationship Id="rId113" Type="http://schemas.openxmlformats.org/officeDocument/2006/relationships/slideLayout" Target="../slideLayouts/slideLayout112.xml"/><Relationship Id="rId114" Type="http://schemas.openxmlformats.org/officeDocument/2006/relationships/slideLayout" Target="../slideLayouts/slideLayout113.xml"/><Relationship Id="rId115" Type="http://schemas.openxmlformats.org/officeDocument/2006/relationships/slideLayout" Target="../slideLayouts/slideLayout114.xml"/><Relationship Id="rId116" Type="http://schemas.openxmlformats.org/officeDocument/2006/relationships/slideLayout" Target="../slideLayouts/slideLayout115.xml"/><Relationship Id="rId117"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uFillTx/>
              </a:defRPr>
            </a:pPr>
            <a:r>
              <a:rPr sz="4400">
                <a:uFill>
                  <a:solidFill/>
                </a:uFill>
              </a:rPr>
              <a:t>Title Text</a:t>
            </a:r>
          </a:p>
        </p:txBody>
      </p:sp>
      <p:sp>
        <p:nvSpPr>
          <p:cNvPr id="3" name="Shape 3"/>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endParaRPr sz="3200">
              <a:uFill>
                <a:solidFill/>
              </a:uFill>
            </a:endParaRPr>
          </a:p>
          <a:p>
            <a:pPr lvl="1">
              <a:defRPr sz="1800">
                <a:uFillTx/>
              </a:defRPr>
            </a:pPr>
            <a:r>
              <a:rPr sz="2800">
                <a:uFill>
                  <a:solidFill/>
                </a:uFill>
              </a:rPr>
              <a:t>Body Level Two</a:t>
            </a:r>
            <a:endParaRPr sz="2800">
              <a:uFill>
                <a:solidFill/>
              </a:uFill>
            </a:endParaRPr>
          </a:p>
          <a:p>
            <a:pPr lvl="2">
              <a:defRPr sz="1800">
                <a:uFillTx/>
              </a:defRPr>
            </a:pPr>
            <a:r>
              <a:rPr sz="2400">
                <a:uFill>
                  <a:solidFill/>
                </a:uFill>
              </a:rPr>
              <a:t>Body Level Three</a:t>
            </a:r>
            <a:endParaRPr sz="2400">
              <a:uFill>
                <a:solidFill/>
              </a:uFill>
            </a:endParaRPr>
          </a:p>
          <a:p>
            <a:pPr lvl="3">
              <a:defRPr sz="1800">
                <a:uFillTx/>
              </a:defRPr>
            </a:pPr>
            <a:r>
              <a:rPr sz="2000">
                <a:uFill>
                  <a:solidFill/>
                </a:uFill>
              </a:rPr>
              <a:t>Body Level Four</a:t>
            </a:r>
            <a:endParaRPr sz="2000">
              <a:uFill>
                <a:solidFill/>
              </a:uFill>
            </a:endParaRPr>
          </a:p>
          <a:p>
            <a:pPr lvl="4">
              <a:defRPr sz="1800">
                <a:uFillTx/>
              </a:defRPr>
            </a:pPr>
            <a:r>
              <a:rPr sz="2000">
                <a:uFill>
                  <a:solidFill/>
                </a:uFill>
              </a:rPr>
              <a:t>Body Level Five</a:t>
            </a:r>
          </a:p>
        </p:txBody>
      </p:sp>
      <p:sp>
        <p:nvSpPr>
          <p:cNvPr id="4" name="Shape 4"/>
          <p:cNvSpPr/>
          <p:nvPr>
            <p:ph type="sldNum" sz="quarter" idx="2"/>
          </p:nvPr>
        </p:nvSpPr>
        <p:spPr>
          <a:xfrm>
            <a:off x="7463966" y="6245225"/>
            <a:ext cx="312068" cy="298984"/>
          </a:xfrm>
          <a:prstGeom prst="rect">
            <a:avLst/>
          </a:prstGeom>
          <a:ln w="12700">
            <a:miter lim="400000"/>
          </a:ln>
        </p:spPr>
        <p:txBody>
          <a:bodyPr wrap="none" lIns="0" tIns="0" rIns="0" bIns="0">
            <a:spAutoFit/>
          </a:bodyPr>
          <a:lstStyle>
            <a:lvl1pPr algn="ctr" defTabSz="584200">
              <a:defRPr sz="1400">
                <a:uFill>
                  <a:solidFill/>
                </a:uFill>
                <a:latin typeface="+mn-lt"/>
                <a:ea typeface="+mn-ea"/>
                <a:cs typeface="+mn-cs"/>
                <a:sym typeface="Arial"/>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Lst>
  <p:transition spd="med" advClick="1"/>
  <p:txStyles>
    <p:titleStyle>
      <a:lvl1pPr marL="40639" marR="40639" algn="ctr">
        <a:defRPr sz="4400">
          <a:uFill>
            <a:solidFill/>
          </a:uFill>
          <a:latin typeface="+mn-lt"/>
          <a:ea typeface="+mn-ea"/>
          <a:cs typeface="+mn-cs"/>
          <a:sym typeface="Arial"/>
        </a:defRPr>
      </a:lvl1pPr>
      <a:lvl2pPr marL="40639" marR="40639" indent="228600" algn="ctr">
        <a:defRPr sz="4400">
          <a:uFill>
            <a:solidFill/>
          </a:uFill>
          <a:latin typeface="+mn-lt"/>
          <a:ea typeface="+mn-ea"/>
          <a:cs typeface="+mn-cs"/>
          <a:sym typeface="Arial"/>
        </a:defRPr>
      </a:lvl2pPr>
      <a:lvl3pPr marL="40639" marR="40639" indent="457200" algn="ctr">
        <a:defRPr sz="4400">
          <a:uFill>
            <a:solidFill/>
          </a:uFill>
          <a:latin typeface="+mn-lt"/>
          <a:ea typeface="+mn-ea"/>
          <a:cs typeface="+mn-cs"/>
          <a:sym typeface="Arial"/>
        </a:defRPr>
      </a:lvl3pPr>
      <a:lvl4pPr marL="40639" marR="40639" indent="685800" algn="ctr">
        <a:defRPr sz="4400">
          <a:uFill>
            <a:solidFill/>
          </a:uFill>
          <a:latin typeface="+mn-lt"/>
          <a:ea typeface="+mn-ea"/>
          <a:cs typeface="+mn-cs"/>
          <a:sym typeface="Arial"/>
        </a:defRPr>
      </a:lvl4pPr>
      <a:lvl5pPr marL="40639" marR="40639" indent="914400" algn="ctr">
        <a:defRPr sz="4400">
          <a:uFill>
            <a:solidFill/>
          </a:uFill>
          <a:latin typeface="+mn-lt"/>
          <a:ea typeface="+mn-ea"/>
          <a:cs typeface="+mn-cs"/>
          <a:sym typeface="Arial"/>
        </a:defRPr>
      </a:lvl5pPr>
      <a:lvl6pPr marL="40639" marR="40639" indent="1143000" algn="ctr">
        <a:defRPr sz="4400">
          <a:uFill>
            <a:solidFill/>
          </a:uFill>
          <a:latin typeface="+mn-lt"/>
          <a:ea typeface="+mn-ea"/>
          <a:cs typeface="+mn-cs"/>
          <a:sym typeface="Arial"/>
        </a:defRPr>
      </a:lvl6pPr>
      <a:lvl7pPr marL="40639" marR="40639" indent="1371600" algn="ctr">
        <a:defRPr sz="4400">
          <a:uFill>
            <a:solidFill/>
          </a:uFill>
          <a:latin typeface="+mn-lt"/>
          <a:ea typeface="+mn-ea"/>
          <a:cs typeface="+mn-cs"/>
          <a:sym typeface="Arial"/>
        </a:defRPr>
      </a:lvl7pPr>
      <a:lvl8pPr marL="40639" marR="40639" indent="1600200" algn="ctr">
        <a:defRPr sz="4400">
          <a:uFill>
            <a:solidFill/>
          </a:uFill>
          <a:latin typeface="+mn-lt"/>
          <a:ea typeface="+mn-ea"/>
          <a:cs typeface="+mn-cs"/>
          <a:sym typeface="Arial"/>
        </a:defRPr>
      </a:lvl8pPr>
      <a:lvl9pPr marL="40639" marR="40639" indent="1828800" algn="ctr">
        <a:defRPr sz="4400">
          <a:uFill>
            <a:solidFill/>
          </a:uFill>
          <a:latin typeface="+mn-lt"/>
          <a:ea typeface="+mn-ea"/>
          <a:cs typeface="+mn-cs"/>
          <a:sym typeface="Arial"/>
        </a:defRPr>
      </a:lvl9pPr>
    </p:titleStyle>
    <p:bodyStyle>
      <a:lvl1pPr marL="383540" marR="40639" indent="-342900">
        <a:spcBef>
          <a:spcPts val="700"/>
        </a:spcBef>
        <a:buSzPct val="100000"/>
        <a:buChar char="•"/>
        <a:defRPr sz="3200">
          <a:uFill>
            <a:solidFill/>
          </a:uFill>
          <a:latin typeface="+mn-lt"/>
          <a:ea typeface="+mn-ea"/>
          <a:cs typeface="+mn-cs"/>
          <a:sym typeface="Arial"/>
        </a:defRPr>
      </a:lvl1pPr>
      <a:lvl2pPr marL="824411" marR="40639" indent="-326571">
        <a:spcBef>
          <a:spcPts val="700"/>
        </a:spcBef>
        <a:buSzPct val="100000"/>
        <a:buChar char="•"/>
        <a:defRPr sz="3200">
          <a:uFill>
            <a:solidFill/>
          </a:uFill>
          <a:latin typeface="+mn-lt"/>
          <a:ea typeface="+mn-ea"/>
          <a:cs typeface="+mn-cs"/>
          <a:sym typeface="Arial"/>
        </a:defRPr>
      </a:lvl2pPr>
      <a:lvl3pPr marL="1259839" marR="40639" indent="-304800">
        <a:spcBef>
          <a:spcPts val="700"/>
        </a:spcBef>
        <a:buSzPct val="100000"/>
        <a:buChar char="•"/>
        <a:defRPr sz="3200">
          <a:uFill>
            <a:solidFill/>
          </a:uFill>
          <a:latin typeface="+mn-lt"/>
          <a:ea typeface="+mn-ea"/>
          <a:cs typeface="+mn-cs"/>
          <a:sym typeface="Arial"/>
        </a:defRPr>
      </a:lvl3pPr>
      <a:lvl4pPr marL="1778000" marR="40639" indent="-365760">
        <a:spcBef>
          <a:spcPts val="700"/>
        </a:spcBef>
        <a:buSzPct val="100000"/>
        <a:buChar char="•"/>
        <a:defRPr sz="3200">
          <a:uFill>
            <a:solidFill/>
          </a:uFill>
          <a:latin typeface="+mn-lt"/>
          <a:ea typeface="+mn-ea"/>
          <a:cs typeface="+mn-cs"/>
          <a:sym typeface="Arial"/>
        </a:defRPr>
      </a:lvl4pPr>
      <a:lvl5pPr marL="2235200" marR="40639" indent="-365760">
        <a:spcBef>
          <a:spcPts val="700"/>
        </a:spcBef>
        <a:buSzPct val="100000"/>
        <a:buChar char="•"/>
        <a:defRPr sz="3200">
          <a:uFill>
            <a:solidFill/>
          </a:uFill>
          <a:latin typeface="+mn-lt"/>
          <a:ea typeface="+mn-ea"/>
          <a:cs typeface="+mn-cs"/>
          <a:sym typeface="Arial"/>
        </a:defRPr>
      </a:lvl5pPr>
      <a:lvl6pPr marL="2235200" marR="40639" indent="-365760">
        <a:spcBef>
          <a:spcPts val="700"/>
        </a:spcBef>
        <a:buSzPct val="100000"/>
        <a:buChar char="•"/>
        <a:defRPr sz="3200">
          <a:uFill>
            <a:solidFill/>
          </a:uFill>
          <a:latin typeface="+mn-lt"/>
          <a:ea typeface="+mn-ea"/>
          <a:cs typeface="+mn-cs"/>
          <a:sym typeface="Arial"/>
        </a:defRPr>
      </a:lvl6pPr>
      <a:lvl7pPr marL="2235200" marR="40639" indent="-365760">
        <a:spcBef>
          <a:spcPts val="700"/>
        </a:spcBef>
        <a:buSzPct val="100000"/>
        <a:buChar char="•"/>
        <a:defRPr sz="3200">
          <a:uFill>
            <a:solidFill/>
          </a:uFill>
          <a:latin typeface="+mn-lt"/>
          <a:ea typeface="+mn-ea"/>
          <a:cs typeface="+mn-cs"/>
          <a:sym typeface="Arial"/>
        </a:defRPr>
      </a:lvl7pPr>
      <a:lvl8pPr marL="2235200" marR="40639" indent="-365760">
        <a:spcBef>
          <a:spcPts val="700"/>
        </a:spcBef>
        <a:buSzPct val="100000"/>
        <a:buChar char="•"/>
        <a:defRPr sz="3200">
          <a:uFill>
            <a:solidFill/>
          </a:uFill>
          <a:latin typeface="+mn-lt"/>
          <a:ea typeface="+mn-ea"/>
          <a:cs typeface="+mn-cs"/>
          <a:sym typeface="Arial"/>
        </a:defRPr>
      </a:lvl8pPr>
      <a:lvl9pPr marL="2235200" marR="40639" indent="-365760">
        <a:spcBef>
          <a:spcPts val="700"/>
        </a:spcBef>
        <a:buSzPct val="100000"/>
        <a:buChar char="•"/>
        <a:defRPr sz="3200">
          <a:uFill>
            <a:solidFill/>
          </a:uFill>
          <a:latin typeface="+mn-lt"/>
          <a:ea typeface="+mn-ea"/>
          <a:cs typeface="+mn-cs"/>
          <a:sym typeface="Arial"/>
        </a:defRPr>
      </a:lvl9pPr>
    </p:bodyStyle>
    <p:otherStyle>
      <a:lvl1pPr algn="ctr" defTabSz="584200">
        <a:defRPr sz="1400">
          <a:solidFill>
            <a:schemeClr val="tx1"/>
          </a:solidFill>
          <a:uFill>
            <a:solidFill/>
          </a:uFill>
          <a:latin typeface="+mn-lt"/>
          <a:ea typeface="+mn-ea"/>
          <a:cs typeface="+mn-cs"/>
          <a:sym typeface="Arial"/>
        </a:defRPr>
      </a:lvl1pPr>
      <a:lvl2pPr indent="228600" algn="ctr" defTabSz="584200">
        <a:defRPr sz="1400">
          <a:solidFill>
            <a:schemeClr val="tx1"/>
          </a:solidFill>
          <a:uFill>
            <a:solidFill/>
          </a:uFill>
          <a:latin typeface="+mn-lt"/>
          <a:ea typeface="+mn-ea"/>
          <a:cs typeface="+mn-cs"/>
          <a:sym typeface="Arial"/>
        </a:defRPr>
      </a:lvl2pPr>
      <a:lvl3pPr indent="457200" algn="ctr" defTabSz="584200">
        <a:defRPr sz="1400">
          <a:solidFill>
            <a:schemeClr val="tx1"/>
          </a:solidFill>
          <a:uFill>
            <a:solidFill/>
          </a:uFill>
          <a:latin typeface="+mn-lt"/>
          <a:ea typeface="+mn-ea"/>
          <a:cs typeface="+mn-cs"/>
          <a:sym typeface="Arial"/>
        </a:defRPr>
      </a:lvl3pPr>
      <a:lvl4pPr indent="685800" algn="ctr" defTabSz="584200">
        <a:defRPr sz="1400">
          <a:solidFill>
            <a:schemeClr val="tx1"/>
          </a:solidFill>
          <a:uFill>
            <a:solidFill/>
          </a:uFill>
          <a:latin typeface="+mn-lt"/>
          <a:ea typeface="+mn-ea"/>
          <a:cs typeface="+mn-cs"/>
          <a:sym typeface="Arial"/>
        </a:defRPr>
      </a:lvl4pPr>
      <a:lvl5pPr indent="914400" algn="ctr" defTabSz="584200">
        <a:defRPr sz="1400">
          <a:solidFill>
            <a:schemeClr val="tx1"/>
          </a:solidFill>
          <a:uFill>
            <a:solidFill/>
          </a:uFill>
          <a:latin typeface="+mn-lt"/>
          <a:ea typeface="+mn-ea"/>
          <a:cs typeface="+mn-cs"/>
          <a:sym typeface="Arial"/>
        </a:defRPr>
      </a:lvl5pPr>
      <a:lvl6pPr indent="1143000" algn="ctr" defTabSz="584200">
        <a:defRPr sz="1400">
          <a:solidFill>
            <a:schemeClr val="tx1"/>
          </a:solidFill>
          <a:uFill>
            <a:solidFill/>
          </a:uFill>
          <a:latin typeface="+mn-lt"/>
          <a:ea typeface="+mn-ea"/>
          <a:cs typeface="+mn-cs"/>
          <a:sym typeface="Arial"/>
        </a:defRPr>
      </a:lvl6pPr>
      <a:lvl7pPr indent="1371600" algn="ctr" defTabSz="584200">
        <a:defRPr sz="1400">
          <a:solidFill>
            <a:schemeClr val="tx1"/>
          </a:solidFill>
          <a:uFill>
            <a:solidFill/>
          </a:uFill>
          <a:latin typeface="+mn-lt"/>
          <a:ea typeface="+mn-ea"/>
          <a:cs typeface="+mn-cs"/>
          <a:sym typeface="Arial"/>
        </a:defRPr>
      </a:lvl7pPr>
      <a:lvl8pPr indent="1600200" algn="ctr" defTabSz="584200">
        <a:defRPr sz="1400">
          <a:solidFill>
            <a:schemeClr val="tx1"/>
          </a:solidFill>
          <a:uFill>
            <a:solidFill/>
          </a:uFill>
          <a:latin typeface="+mn-lt"/>
          <a:ea typeface="+mn-ea"/>
          <a:cs typeface="+mn-cs"/>
          <a:sym typeface="Arial"/>
        </a:defRPr>
      </a:lvl8pPr>
      <a:lvl9pPr indent="1828800" algn="ctr" defTabSz="584200">
        <a:defRPr sz="1400">
          <a:solidFill>
            <a:schemeClr val="tx1"/>
          </a:solidFill>
          <a:uFill>
            <a:solidFill/>
          </a:u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2.jpe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comments" Target="../comments/comment31.xml"/></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comments" Target="../comments/comment32.xml"/></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comments" Target="../comments/comment33.xml"/></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comments" Target="../comments/comment34.xml"/></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comments" Target="../comments/comment35.xml"/></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3.png"/></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7.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8.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9.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0.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71.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comments" Target="../comments/comment3.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2.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2.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74.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75.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76.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77.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78.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2.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2.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3.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4.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comments" Target="../comments/comment4.xml"/><Relationship Id="rId3" Type="http://schemas.openxmlformats.org/officeDocument/2006/relationships/image" Target="../media/image4.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86.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87.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88.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15.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comments" Target="../comments/comment5.xml"/><Relationship Id="rId3" Type="http://schemas.openxmlformats.org/officeDocument/2006/relationships/image" Target="../media/image1.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comments" Target="../comments/comment6.xml"/><Relationship Id="rId3" Type="http://schemas.openxmlformats.org/officeDocument/2006/relationships/image" Target="../media/image1.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2.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90.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comments" Target="../comments/comment7.xml"/><Relationship Id="rId3" Type="http://schemas.openxmlformats.org/officeDocument/2006/relationships/image" Target="../media/image2.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92.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xml"/><Relationship Id="rId3" Type="http://schemas.openxmlformats.org/officeDocument/2006/relationships/comments" Target="../comments/comment8.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2.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2.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15.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1.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15.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9.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0.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1.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2.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3.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4.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5.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15.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6.xm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7.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8.xm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9.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20.xml"/></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21.xml"/></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22.xml"/></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23.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comments" Target="../comments/comment1.xm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24.xml"/></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25.xml"/></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15.xml"/></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114.xml"/></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114.xml"/></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114.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comments" Target="../comments/comment2.xml"/></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1.jpe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1.jpe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comments" Target="../comments/comment26.xml"/><Relationship Id="rId3" Type="http://schemas.openxmlformats.org/officeDocument/2006/relationships/image" Target="../media/image1.jpe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comments" Target="../comments/comment27.xml"/><Relationship Id="rId3" Type="http://schemas.openxmlformats.org/officeDocument/2006/relationships/image" Target="../media/image1.jpe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comments" Target="../comments/comment28.xml"/><Relationship Id="rId3" Type="http://schemas.openxmlformats.org/officeDocument/2006/relationships/image" Target="../media/image1.jpe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1.jpe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comments" Target="../comments/comment29.xml"/></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comments" Target="../comments/comment30.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358" name="Shape 358"/>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1</a:t>
            </a:r>
          </a:p>
        </p:txBody>
      </p:sp>
      <p:pic>
        <p:nvPicPr>
          <p:cNvPr id="359" name="Mike_Curtis_Poster.jpg"/>
          <p:cNvPicPr/>
          <p:nvPr/>
        </p:nvPicPr>
        <p:blipFill>
          <a:blip r:embed="rId2">
            <a:extLst/>
          </a:blip>
          <a:stretch>
            <a:fillRect/>
          </a:stretch>
        </p:blipFill>
        <p:spPr>
          <a:xfrm>
            <a:off x="0" y="76200"/>
            <a:ext cx="9172419" cy="11518900"/>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391" name="Shape 391"/>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000000"/>
              </a:buClr>
              <a:buFont typeface="Arial"/>
              <a:defRPr sz="1400">
                <a:uFill>
                  <a:solidFill/>
                </a:uFill>
                <a:latin typeface="+mn-lt"/>
                <a:ea typeface="+mn-ea"/>
                <a:cs typeface="+mn-cs"/>
                <a:sym typeface="Arial"/>
              </a:defRPr>
            </a:lvl1pPr>
          </a:lstStyle>
          <a:p>
            <a:pPr lvl="0">
              <a:defRPr sz="1800">
                <a:uFillTx/>
              </a:defRPr>
            </a:pPr>
            <a:r>
              <a:rPr sz="1400">
                <a:uFill>
                  <a:solidFill/>
                </a:uFill>
              </a:rPr>
              <a:t>67</a:t>
            </a:r>
          </a:p>
        </p:txBody>
      </p:sp>
      <p:pic>
        <p:nvPicPr>
          <p:cNvPr id="392" name="SavanaMapOK.jpg"/>
          <p:cNvPicPr/>
          <p:nvPr/>
        </p:nvPicPr>
        <p:blipFill>
          <a:blip r:embed="rId2">
            <a:extLst/>
          </a:blip>
          <a:srcRect l="0" t="13571" r="0" b="0"/>
          <a:stretch>
            <a:fillRect/>
          </a:stretch>
        </p:blipFill>
        <p:spPr>
          <a:xfrm>
            <a:off x="0" y="1600200"/>
            <a:ext cx="9144000" cy="5257800"/>
          </a:xfrm>
          <a:prstGeom prst="rect">
            <a:avLst/>
          </a:prstGeom>
          <a:ln w="12700">
            <a:miter lim="400000"/>
          </a:ln>
        </p:spPr>
      </p:pic>
      <p:grpSp>
        <p:nvGrpSpPr>
          <p:cNvPr id="395" name="Group 395"/>
          <p:cNvGrpSpPr/>
          <p:nvPr/>
        </p:nvGrpSpPr>
        <p:grpSpPr>
          <a:xfrm>
            <a:off x="4752975" y="3581400"/>
            <a:ext cx="1066800" cy="762000"/>
            <a:chOff x="0" y="0"/>
            <a:chExt cx="1066800" cy="762000"/>
          </a:xfrm>
        </p:grpSpPr>
        <p:sp>
          <p:nvSpPr>
            <p:cNvPr id="393" name="Shape 393"/>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394" name="Shape 394"/>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398" name="Group 398"/>
          <p:cNvGrpSpPr/>
          <p:nvPr/>
        </p:nvGrpSpPr>
        <p:grpSpPr>
          <a:xfrm>
            <a:off x="4767262" y="4495800"/>
            <a:ext cx="1066801" cy="762000"/>
            <a:chOff x="0" y="0"/>
            <a:chExt cx="1066800" cy="762000"/>
          </a:xfrm>
        </p:grpSpPr>
        <p:sp>
          <p:nvSpPr>
            <p:cNvPr id="396" name="Shape 396"/>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397" name="Shape 397"/>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401" name="Group 401"/>
          <p:cNvGrpSpPr/>
          <p:nvPr/>
        </p:nvGrpSpPr>
        <p:grpSpPr>
          <a:xfrm>
            <a:off x="4776787" y="1743075"/>
            <a:ext cx="1066801" cy="762000"/>
            <a:chOff x="0" y="0"/>
            <a:chExt cx="1066800" cy="762000"/>
          </a:xfrm>
        </p:grpSpPr>
        <p:sp>
          <p:nvSpPr>
            <p:cNvPr id="399" name="Shape 399"/>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400" name="Shape 400"/>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404" name="Group 404"/>
          <p:cNvGrpSpPr/>
          <p:nvPr/>
        </p:nvGrpSpPr>
        <p:grpSpPr>
          <a:xfrm>
            <a:off x="4781550" y="2671762"/>
            <a:ext cx="1066800" cy="762001"/>
            <a:chOff x="0" y="0"/>
            <a:chExt cx="1066800" cy="762000"/>
          </a:xfrm>
        </p:grpSpPr>
        <p:sp>
          <p:nvSpPr>
            <p:cNvPr id="402" name="Shape 402"/>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403" name="Shape 403"/>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405" name="Shape 405"/>
          <p:cNvSpPr/>
          <p:nvPr/>
        </p:nvSpPr>
        <p:spPr>
          <a:xfrm>
            <a:off x="6324600" y="1219200"/>
            <a:ext cx="1588" cy="4191000"/>
          </a:xfrm>
          <a:prstGeom prst="line">
            <a:avLst/>
          </a:prstGeom>
          <a:ln w="57150">
            <a:solidFill>
              <a:srgbClr val="FF2600"/>
            </a:solidFill>
            <a:round/>
          </a:ln>
        </p:spPr>
        <p:txBody>
          <a:bodyPr lIns="0" tIns="0" rIns="0" bIns="0"/>
          <a:lstStyle/>
          <a:p>
            <a:pPr lvl="0"/>
          </a:p>
        </p:txBody>
      </p:sp>
      <p:sp>
        <p:nvSpPr>
          <p:cNvPr id="406" name="Shape 406"/>
          <p:cNvSpPr/>
          <p:nvPr/>
        </p:nvSpPr>
        <p:spPr>
          <a:xfrm>
            <a:off x="3276600" y="1066800"/>
            <a:ext cx="20701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2600"/>
              </a:buClr>
              <a:buFont typeface="Helvetica"/>
              <a:defRPr b="1" sz="2000">
                <a:solidFill>
                  <a:srgbClr val="FF2600"/>
                </a:solidFill>
                <a:uFill>
                  <a:solidFill>
                    <a:srgbClr val="FF26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2600"/>
                </a:solidFill>
                <a:uFill>
                  <a:solidFill>
                    <a:srgbClr val="FF2600"/>
                  </a:solidFill>
                </a:uFill>
              </a:rPr>
              <a:t>Owned Land</a:t>
            </a:r>
          </a:p>
        </p:txBody>
      </p:sp>
      <p:sp>
        <p:nvSpPr>
          <p:cNvPr id="407" name="Shape 407"/>
          <p:cNvSpPr/>
          <p:nvPr/>
        </p:nvSpPr>
        <p:spPr>
          <a:xfrm>
            <a:off x="7315200" y="10668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38D142"/>
              </a:buClr>
              <a:buFont typeface="Helvetica"/>
              <a:defRPr b="1" sz="2000">
                <a:solidFill>
                  <a:srgbClr val="38D142"/>
                </a:solidFill>
                <a:uFill>
                  <a:solidFill>
                    <a:srgbClr val="38D142"/>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38D142"/>
                </a:solidFill>
                <a:uFill>
                  <a:solidFill>
                    <a:srgbClr val="38D142"/>
                  </a:solidFill>
                </a:uFill>
              </a:rPr>
              <a:t>Free Land</a:t>
            </a:r>
          </a:p>
        </p:txBody>
      </p:sp>
      <p:sp>
        <p:nvSpPr>
          <p:cNvPr id="408" name="Shape 408"/>
          <p:cNvSpPr/>
          <p:nvPr/>
        </p:nvSpPr>
        <p:spPr>
          <a:xfrm>
            <a:off x="5638800" y="1143000"/>
            <a:ext cx="381000" cy="228600"/>
          </a:xfrm>
          <a:prstGeom prst="leftArrow">
            <a:avLst>
              <a:gd name="adj1" fmla="val 50000"/>
              <a:gd name="adj2" fmla="val 41667"/>
            </a:avLst>
          </a:prstGeom>
          <a:solidFill>
            <a:srgbClr val="FF2600"/>
          </a:solidFill>
          <a:ln>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409" name="Shape 409"/>
          <p:cNvSpPr/>
          <p:nvPr/>
        </p:nvSpPr>
        <p:spPr>
          <a:xfrm>
            <a:off x="6629400" y="1143000"/>
            <a:ext cx="381000" cy="228600"/>
          </a:xfrm>
          <a:prstGeom prst="rightArrow">
            <a:avLst>
              <a:gd name="adj1" fmla="val 50000"/>
              <a:gd name="adj2" fmla="val 41667"/>
            </a:avLst>
          </a:prstGeom>
          <a:solidFill>
            <a:srgbClr val="38D142"/>
          </a:solidFill>
          <a:ln>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410" name="Shape 410"/>
          <p:cNvSpPr/>
          <p:nvPr/>
        </p:nvSpPr>
        <p:spPr>
          <a:xfrm>
            <a:off x="1228725" y="304800"/>
            <a:ext cx="6985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9</a:t>
            </a:r>
          </a:p>
        </p:txBody>
      </p:sp>
      <p:sp>
        <p:nvSpPr>
          <p:cNvPr id="411" name="Shape 411"/>
          <p:cNvSpPr/>
          <p:nvPr/>
        </p:nvSpPr>
        <p:spPr>
          <a:xfrm>
            <a:off x="3429000" y="304800"/>
            <a:ext cx="8509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8</a:t>
            </a:r>
          </a:p>
        </p:txBody>
      </p:sp>
      <p:sp>
        <p:nvSpPr>
          <p:cNvPr id="412" name="Shape 412"/>
          <p:cNvSpPr/>
          <p:nvPr/>
        </p:nvSpPr>
        <p:spPr>
          <a:xfrm>
            <a:off x="4900612" y="304800"/>
            <a:ext cx="850901"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7</a:t>
            </a:r>
          </a:p>
        </p:txBody>
      </p:sp>
      <p:sp>
        <p:nvSpPr>
          <p:cNvPr id="413" name="Shape 413"/>
          <p:cNvSpPr/>
          <p:nvPr/>
        </p:nvSpPr>
        <p:spPr>
          <a:xfrm>
            <a:off x="6477000" y="304800"/>
            <a:ext cx="9271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6</a:t>
            </a:r>
          </a:p>
        </p:txBody>
      </p:sp>
      <p:sp>
        <p:nvSpPr>
          <p:cNvPr id="414" name="Shape 414"/>
          <p:cNvSpPr/>
          <p:nvPr/>
        </p:nvSpPr>
        <p:spPr>
          <a:xfrm>
            <a:off x="7696200" y="304800"/>
            <a:ext cx="11557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5</a:t>
            </a:r>
          </a:p>
        </p:txBody>
      </p:sp>
      <p:sp>
        <p:nvSpPr>
          <p:cNvPr id="415" name="Shape 415"/>
          <p:cNvSpPr/>
          <p:nvPr/>
        </p:nvSpPr>
        <p:spPr>
          <a:xfrm>
            <a:off x="0" y="533400"/>
            <a:ext cx="16891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400"/>
              </a:spcBef>
              <a:buClr>
                <a:srgbClr val="000000"/>
              </a:buClr>
              <a:buFont typeface="Helvetica"/>
              <a:defRPr b="1" sz="2400">
                <a:solidFill>
                  <a:srgbClr val="FFFFFF"/>
                </a:solidFill>
                <a:uFill>
                  <a:solidFill>
                    <a:srgbClr val="FFFFFF"/>
                  </a:solidFill>
                </a:uFill>
                <a:latin typeface="Lucida Grande"/>
                <a:ea typeface="Lucida Grande"/>
                <a:cs typeface="Lucida Grande"/>
                <a:sym typeface="Lucida Grande"/>
              </a:defRPr>
            </a:lvl1pPr>
          </a:lstStyle>
          <a:p>
            <a:pPr lvl="0">
              <a:defRPr b="0" sz="1800">
                <a:solidFill>
                  <a:srgbClr val="000000"/>
                </a:solidFill>
                <a:uFillTx/>
              </a:defRPr>
            </a:pPr>
            <a:r>
              <a:rPr b="1" sz="2400">
                <a:solidFill>
                  <a:srgbClr val="FFFFFF"/>
                </a:solidFill>
                <a:uFill>
                  <a:solidFill>
                    <a:srgbClr val="FFFFFF"/>
                  </a:solidFill>
                </a:uFill>
              </a:rPr>
              <a:t>Average</a:t>
            </a:r>
          </a:p>
        </p:txBody>
      </p:sp>
      <p:sp>
        <p:nvSpPr>
          <p:cNvPr id="416" name="Shape 416"/>
          <p:cNvSpPr/>
          <p:nvPr/>
        </p:nvSpPr>
        <p:spPr>
          <a:xfrm>
            <a:off x="7989535" y="3624262"/>
            <a:ext cx="797631"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Free</a:t>
            </a:r>
            <a:endParaRPr b="1" sz="2000">
              <a:solidFill>
                <a:srgbClr val="FFFB00"/>
              </a:solidFill>
              <a:uFill>
                <a:solidFill>
                  <a:srgbClr val="FFFB00"/>
                </a:solidFill>
              </a:uFill>
              <a:latin typeface="Lucida Grande"/>
              <a:ea typeface="Lucida Grande"/>
              <a:cs typeface="Lucida Grande"/>
              <a:sym typeface="Lucida Grande"/>
            </a:endParaRPr>
          </a:p>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Land</a:t>
            </a:r>
          </a:p>
        </p:txBody>
      </p:sp>
      <p:grpSp>
        <p:nvGrpSpPr>
          <p:cNvPr id="419" name="Group 419"/>
          <p:cNvGrpSpPr/>
          <p:nvPr/>
        </p:nvGrpSpPr>
        <p:grpSpPr>
          <a:xfrm>
            <a:off x="3276600" y="1752600"/>
            <a:ext cx="1066800" cy="762000"/>
            <a:chOff x="0" y="0"/>
            <a:chExt cx="1066800" cy="762000"/>
          </a:xfrm>
        </p:grpSpPr>
        <p:sp>
          <p:nvSpPr>
            <p:cNvPr id="417" name="Shape 417"/>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418" name="Shape 418"/>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422" name="Group 422"/>
          <p:cNvGrpSpPr/>
          <p:nvPr/>
        </p:nvGrpSpPr>
        <p:grpSpPr>
          <a:xfrm>
            <a:off x="3324225" y="3581400"/>
            <a:ext cx="1066800" cy="838200"/>
            <a:chOff x="0" y="0"/>
            <a:chExt cx="1066800" cy="838200"/>
          </a:xfrm>
        </p:grpSpPr>
        <p:sp>
          <p:nvSpPr>
            <p:cNvPr id="420" name="Shape 420"/>
            <p:cNvSpPr/>
            <p:nvPr/>
          </p:nvSpPr>
          <p:spPr>
            <a:xfrm>
              <a:off x="0" y="0"/>
              <a:ext cx="1066800" cy="8382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421" name="Shape 421"/>
            <p:cNvSpPr/>
            <p:nvPr/>
          </p:nvSpPr>
          <p:spPr>
            <a:xfrm>
              <a:off x="0" y="2349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423" name="Shape 423"/>
          <p:cNvSpPr/>
          <p:nvPr/>
        </p:nvSpPr>
        <p:spPr>
          <a:xfrm>
            <a:off x="7989535" y="1714500"/>
            <a:ext cx="797631"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Free</a:t>
            </a:r>
            <a:endParaRPr b="1" sz="2000">
              <a:solidFill>
                <a:srgbClr val="FFFB00"/>
              </a:solidFill>
              <a:uFill>
                <a:solidFill>
                  <a:srgbClr val="FFFB00"/>
                </a:solidFill>
              </a:uFill>
              <a:latin typeface="Lucida Grande"/>
              <a:ea typeface="Lucida Grande"/>
              <a:cs typeface="Lucida Grande"/>
              <a:sym typeface="Lucida Grande"/>
            </a:endParaRPr>
          </a:p>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Land</a:t>
            </a:r>
          </a:p>
        </p:txBody>
      </p:sp>
      <p:sp>
        <p:nvSpPr>
          <p:cNvPr id="424" name="Shape 424"/>
          <p:cNvSpPr/>
          <p:nvPr/>
        </p:nvSpPr>
        <p:spPr>
          <a:xfrm>
            <a:off x="8065735" y="2652712"/>
            <a:ext cx="797631"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Free</a:t>
            </a:r>
            <a:endParaRPr b="1" sz="2000">
              <a:solidFill>
                <a:srgbClr val="FFFB00"/>
              </a:solidFill>
              <a:uFill>
                <a:solidFill>
                  <a:srgbClr val="FFFB00"/>
                </a:solidFill>
              </a:uFill>
              <a:latin typeface="Lucida Grande"/>
              <a:ea typeface="Lucida Grande"/>
              <a:cs typeface="Lucida Grande"/>
              <a:sym typeface="Lucida Grande"/>
            </a:endParaRPr>
          </a:p>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Land</a:t>
            </a:r>
          </a:p>
        </p:txBody>
      </p:sp>
      <p:sp>
        <p:nvSpPr>
          <p:cNvPr id="425" name="Shape 425"/>
          <p:cNvSpPr/>
          <p:nvPr/>
        </p:nvSpPr>
        <p:spPr>
          <a:xfrm>
            <a:off x="6617935" y="3695700"/>
            <a:ext cx="797631"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Free</a:t>
            </a:r>
            <a:endParaRPr b="1" sz="2000">
              <a:solidFill>
                <a:srgbClr val="FFFB00"/>
              </a:solidFill>
              <a:uFill>
                <a:solidFill>
                  <a:srgbClr val="FFFB00"/>
                </a:solidFill>
              </a:uFill>
              <a:latin typeface="Lucida Grande"/>
              <a:ea typeface="Lucida Grande"/>
              <a:cs typeface="Lucida Grande"/>
              <a:sym typeface="Lucida Grande"/>
            </a:endParaRPr>
          </a:p>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Land</a:t>
            </a:r>
          </a:p>
        </p:txBody>
      </p:sp>
      <p:grpSp>
        <p:nvGrpSpPr>
          <p:cNvPr id="428" name="Group 428"/>
          <p:cNvGrpSpPr/>
          <p:nvPr/>
        </p:nvGrpSpPr>
        <p:grpSpPr>
          <a:xfrm>
            <a:off x="3281362" y="4543425"/>
            <a:ext cx="1066801" cy="762000"/>
            <a:chOff x="0" y="0"/>
            <a:chExt cx="1066800" cy="762000"/>
          </a:xfrm>
        </p:grpSpPr>
        <p:sp>
          <p:nvSpPr>
            <p:cNvPr id="426" name="Shape 426"/>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427" name="Shape 427"/>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429" name="Shape 429"/>
          <p:cNvSpPr/>
          <p:nvPr/>
        </p:nvSpPr>
        <p:spPr>
          <a:xfrm>
            <a:off x="7989535" y="4533900"/>
            <a:ext cx="797631"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Free</a:t>
            </a:r>
            <a:endParaRPr b="1" sz="2000">
              <a:solidFill>
                <a:srgbClr val="FFFB00"/>
              </a:solidFill>
              <a:uFill>
                <a:solidFill>
                  <a:srgbClr val="FFFB00"/>
                </a:solidFill>
              </a:uFill>
              <a:latin typeface="Lucida Grande"/>
              <a:ea typeface="Lucida Grande"/>
              <a:cs typeface="Lucida Grande"/>
              <a:sym typeface="Lucida Grande"/>
            </a:endParaRPr>
          </a:p>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Land</a:t>
            </a:r>
          </a:p>
        </p:txBody>
      </p:sp>
      <p:grpSp>
        <p:nvGrpSpPr>
          <p:cNvPr id="432" name="Group 432"/>
          <p:cNvGrpSpPr/>
          <p:nvPr/>
        </p:nvGrpSpPr>
        <p:grpSpPr>
          <a:xfrm>
            <a:off x="3376612" y="2628900"/>
            <a:ext cx="1066801" cy="762000"/>
            <a:chOff x="0" y="0"/>
            <a:chExt cx="1066800" cy="762000"/>
          </a:xfrm>
        </p:grpSpPr>
        <p:sp>
          <p:nvSpPr>
            <p:cNvPr id="430" name="Shape 430"/>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431" name="Shape 431"/>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433" name="Shape 433"/>
          <p:cNvSpPr/>
          <p:nvPr/>
        </p:nvSpPr>
        <p:spPr>
          <a:xfrm>
            <a:off x="8610600" y="6324600"/>
            <a:ext cx="546100" cy="330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900"/>
              </a:spcBef>
              <a:buClr>
                <a:srgbClr val="000000"/>
              </a:buClr>
              <a:buFont typeface="Helvetica"/>
              <a:defRPr b="1" sz="1600">
                <a:uFill>
                  <a:solidFill/>
                </a:uFill>
                <a:latin typeface="Lucida Grande"/>
                <a:ea typeface="Lucida Grande"/>
                <a:cs typeface="Lucida Grande"/>
                <a:sym typeface="Lucida Grande"/>
              </a:defRPr>
            </a:lvl1pPr>
          </a:lstStyle>
          <a:p>
            <a:pPr lvl="0">
              <a:defRPr b="0" sz="1800">
                <a:uFillTx/>
              </a:defRPr>
            </a:pPr>
            <a:r>
              <a:rPr b="1" sz="1600">
                <a:uFill>
                  <a:solidFill/>
                </a:uFill>
              </a:rPr>
              <a:t>67</a:t>
            </a:r>
          </a:p>
        </p:txBody>
      </p:sp>
      <p:grpSp>
        <p:nvGrpSpPr>
          <p:cNvPr id="436" name="Group 436"/>
          <p:cNvGrpSpPr/>
          <p:nvPr/>
        </p:nvGrpSpPr>
        <p:grpSpPr>
          <a:xfrm>
            <a:off x="6396330" y="1828800"/>
            <a:ext cx="1170991" cy="762000"/>
            <a:chOff x="0" y="0"/>
            <a:chExt cx="1170989" cy="762000"/>
          </a:xfrm>
        </p:grpSpPr>
        <p:sp>
          <p:nvSpPr>
            <p:cNvPr id="434" name="Shape 434"/>
            <p:cNvSpPr/>
            <p:nvPr/>
          </p:nvSpPr>
          <p:spPr>
            <a:xfrm>
              <a:off x="52094" y="0"/>
              <a:ext cx="1066801"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435" name="Shape 435"/>
            <p:cNvSpPr/>
            <p:nvPr/>
          </p:nvSpPr>
          <p:spPr>
            <a:xfrm>
              <a:off x="0" y="0"/>
              <a:ext cx="1170990"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algn="ctr" defTabSz="914400">
                <a:spcBef>
                  <a:spcPts val="1400"/>
                </a:spcBef>
                <a:buClr>
                  <a:srgbClr val="000000"/>
                </a:buClr>
                <a:buFont typeface="Helvetica"/>
                <a:defRPr b="1" sz="2400">
                  <a:uFill>
                    <a:solidFill/>
                  </a:uFill>
                  <a:latin typeface="Lucida Grande"/>
                  <a:ea typeface="Lucida Grande"/>
                  <a:cs typeface="Lucida Grande"/>
                  <a:sym typeface="Lucida Grande"/>
                </a:defRPr>
              </a:lvl1pPr>
            </a:lstStyle>
            <a:p>
              <a:pPr lvl="0">
                <a:defRPr b="0" sz="1800">
                  <a:uFillTx/>
                </a:defRPr>
              </a:pPr>
              <a:r>
                <a:rPr b="1" sz="2400">
                  <a:uFill>
                    <a:solidFill/>
                  </a:uFill>
                </a:rPr>
                <a:t>Settler</a:t>
              </a:r>
            </a:p>
          </p:txBody>
        </p:sp>
      </p:grpSp>
      <p:grpSp>
        <p:nvGrpSpPr>
          <p:cNvPr id="439" name="Group 439"/>
          <p:cNvGrpSpPr/>
          <p:nvPr/>
        </p:nvGrpSpPr>
        <p:grpSpPr>
          <a:xfrm>
            <a:off x="6396330" y="2743200"/>
            <a:ext cx="1170991" cy="762000"/>
            <a:chOff x="0" y="0"/>
            <a:chExt cx="1170989" cy="762000"/>
          </a:xfrm>
        </p:grpSpPr>
        <p:sp>
          <p:nvSpPr>
            <p:cNvPr id="437" name="Shape 437"/>
            <p:cNvSpPr/>
            <p:nvPr/>
          </p:nvSpPr>
          <p:spPr>
            <a:xfrm>
              <a:off x="52094" y="0"/>
              <a:ext cx="1066801"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438" name="Shape 438"/>
            <p:cNvSpPr/>
            <p:nvPr/>
          </p:nvSpPr>
          <p:spPr>
            <a:xfrm>
              <a:off x="0" y="0"/>
              <a:ext cx="1170990"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algn="ctr" defTabSz="914400">
                <a:spcBef>
                  <a:spcPts val="1400"/>
                </a:spcBef>
                <a:buClr>
                  <a:srgbClr val="000000"/>
                </a:buClr>
                <a:buFont typeface="Helvetica"/>
                <a:defRPr b="1" sz="2400">
                  <a:uFill>
                    <a:solidFill/>
                  </a:uFill>
                  <a:latin typeface="Lucida Grande"/>
                  <a:ea typeface="Lucida Grande"/>
                  <a:cs typeface="Lucida Grande"/>
                  <a:sym typeface="Lucida Grande"/>
                </a:defRPr>
              </a:lvl1pPr>
            </a:lstStyle>
            <a:p>
              <a:pPr lvl="0">
                <a:defRPr b="0" sz="1800">
                  <a:uFillTx/>
                </a:defRPr>
              </a:pPr>
              <a:r>
                <a:rPr b="1" sz="2400">
                  <a:uFill>
                    <a:solidFill/>
                  </a:uFill>
                </a:rPr>
                <a:t>Settler</a:t>
              </a:r>
            </a:p>
          </p:txBody>
        </p:sp>
      </p:grpSp>
      <p:grpSp>
        <p:nvGrpSpPr>
          <p:cNvPr id="442" name="Group 442"/>
          <p:cNvGrpSpPr/>
          <p:nvPr/>
        </p:nvGrpSpPr>
        <p:grpSpPr>
          <a:xfrm>
            <a:off x="990600" y="1828800"/>
            <a:ext cx="1066800" cy="762000"/>
            <a:chOff x="0" y="0"/>
            <a:chExt cx="1066800" cy="762000"/>
          </a:xfrm>
        </p:grpSpPr>
        <p:sp>
          <p:nvSpPr>
            <p:cNvPr id="440" name="Shape 440"/>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441" name="Shape 441"/>
            <p:cNvSpPr/>
            <p:nvPr/>
          </p:nvSpPr>
          <p:spPr>
            <a:xfrm>
              <a:off x="32576" y="0"/>
              <a:ext cx="1001649" cy="698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marL="40639" marR="40639" algn="ctr" defTabSz="914400">
                <a:buClr>
                  <a:srgbClr val="000000"/>
                </a:buClr>
                <a:buFont typeface="Arial"/>
                <a:defRPr sz="1800"/>
              </a:pPr>
              <a:r>
                <a:rPr b="1" sz="2100">
                  <a:uFill>
                    <a:solidFill/>
                  </a:uFill>
                  <a:latin typeface="+mn-lt"/>
                  <a:ea typeface="+mn-ea"/>
                  <a:cs typeface="+mn-cs"/>
                  <a:sym typeface="Arial"/>
                </a:rPr>
                <a:t>3rd</a:t>
              </a:r>
              <a:endParaRPr b="1" sz="2100">
                <a:uFill>
                  <a:solidFill/>
                </a:uFill>
                <a:latin typeface="+mn-lt"/>
                <a:ea typeface="+mn-ea"/>
                <a:cs typeface="+mn-cs"/>
                <a:sym typeface="Arial"/>
              </a:endParaRPr>
            </a:p>
            <a:p>
              <a:pPr lvl="0" marL="40639" marR="40639" algn="ctr" defTabSz="914400">
                <a:buClr>
                  <a:srgbClr val="000000"/>
                </a:buClr>
                <a:buFont typeface="Helvetica"/>
                <a:defRPr sz="1800"/>
              </a:pPr>
              <a:r>
                <a:rPr b="1" sz="2000">
                  <a:uFill>
                    <a:solidFill/>
                  </a:uFill>
                  <a:latin typeface="Lucida Grande"/>
                  <a:ea typeface="Lucida Grande"/>
                  <a:cs typeface="Lucida Grande"/>
                  <a:sym typeface="Lucida Grande"/>
                </a:rPr>
                <a:t>Settler</a:t>
              </a:r>
            </a:p>
          </p:txBody>
        </p:sp>
      </p:grpSp>
      <p:grpSp>
        <p:nvGrpSpPr>
          <p:cNvPr id="445" name="Group 445"/>
          <p:cNvGrpSpPr/>
          <p:nvPr/>
        </p:nvGrpSpPr>
        <p:grpSpPr>
          <a:xfrm>
            <a:off x="1109662" y="2743200"/>
            <a:ext cx="1066801" cy="838200"/>
            <a:chOff x="0" y="0"/>
            <a:chExt cx="1066800" cy="838200"/>
          </a:xfrm>
        </p:grpSpPr>
        <p:sp>
          <p:nvSpPr>
            <p:cNvPr id="443" name="Shape 443"/>
            <p:cNvSpPr/>
            <p:nvPr/>
          </p:nvSpPr>
          <p:spPr>
            <a:xfrm>
              <a:off x="0" y="0"/>
              <a:ext cx="1066800" cy="8382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444" name="Shape 444"/>
            <p:cNvSpPr/>
            <p:nvPr/>
          </p:nvSpPr>
          <p:spPr>
            <a:xfrm>
              <a:off x="32576" y="0"/>
              <a:ext cx="1001649" cy="685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marL="40639" marR="40639" algn="ctr" defTabSz="914400">
                <a:buClr>
                  <a:srgbClr val="000000"/>
                </a:buClr>
                <a:buFont typeface="Helvetica"/>
                <a:defRPr sz="1800"/>
              </a:pPr>
              <a:r>
                <a:rPr b="1" sz="2000">
                  <a:uFill>
                    <a:solidFill/>
                  </a:uFill>
                  <a:latin typeface="Lucida Grande"/>
                  <a:ea typeface="Lucida Grande"/>
                  <a:cs typeface="Lucida Grande"/>
                  <a:sym typeface="Lucida Grande"/>
                </a:rPr>
                <a:t>2nd</a:t>
              </a:r>
              <a:endParaRPr b="1" sz="2000">
                <a:uFill>
                  <a:solidFill/>
                </a:uFill>
                <a:latin typeface="Lucida Grande"/>
                <a:ea typeface="Lucida Grande"/>
                <a:cs typeface="Lucida Grande"/>
                <a:sym typeface="Lucida Grande"/>
              </a:endParaRPr>
            </a:p>
            <a:p>
              <a:pPr lvl="0" marL="40639" marR="40639" algn="ctr" defTabSz="914400">
                <a:buClr>
                  <a:srgbClr val="000000"/>
                </a:buClr>
                <a:buFont typeface="Helvetica"/>
                <a:defRPr sz="1800"/>
              </a:pPr>
              <a:r>
                <a:rPr b="1" sz="2000">
                  <a:uFill>
                    <a:solidFill/>
                  </a:uFill>
                  <a:latin typeface="Lucida Grande"/>
                  <a:ea typeface="Lucida Grande"/>
                  <a:cs typeface="Lucida Grande"/>
                  <a:sym typeface="Lucida Grande"/>
                </a:rPr>
                <a:t>Settler</a:t>
              </a:r>
            </a:p>
          </p:txBody>
        </p:sp>
      </p:grpSp>
      <p:grpSp>
        <p:nvGrpSpPr>
          <p:cNvPr id="448" name="Group 448"/>
          <p:cNvGrpSpPr/>
          <p:nvPr/>
        </p:nvGrpSpPr>
        <p:grpSpPr>
          <a:xfrm>
            <a:off x="685800" y="4648200"/>
            <a:ext cx="1066800" cy="762000"/>
            <a:chOff x="0" y="0"/>
            <a:chExt cx="1066800" cy="762000"/>
          </a:xfrm>
        </p:grpSpPr>
        <p:sp>
          <p:nvSpPr>
            <p:cNvPr id="446" name="Shape 446"/>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447" name="Shape 447"/>
            <p:cNvSpPr/>
            <p:nvPr/>
          </p:nvSpPr>
          <p:spPr>
            <a:xfrm>
              <a:off x="32576" y="171450"/>
              <a:ext cx="1001649"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algn="ctr" defTabSz="914400">
                <a:buClr>
                  <a:srgbClr val="000000"/>
                </a:buClr>
                <a:buFont typeface="Helvetica"/>
                <a:defRPr b="1" sz="2000">
                  <a:uFill>
                    <a:solidFill/>
                  </a:uFill>
                  <a:latin typeface="Lucida Grande"/>
                  <a:ea typeface="Lucida Grande"/>
                  <a:cs typeface="Lucida Grande"/>
                  <a:sym typeface="Lucida Grande"/>
                </a:defRPr>
              </a:lvl1pPr>
            </a:lstStyle>
            <a:p>
              <a:pPr lvl="0">
                <a:defRPr b="0" sz="1800">
                  <a:uFillTx/>
                </a:defRPr>
              </a:pPr>
              <a:r>
                <a:rPr b="1" sz="2000">
                  <a:uFill>
                    <a:solidFill/>
                  </a:uFill>
                </a:rPr>
                <a:t>Settler</a:t>
              </a:r>
            </a:p>
          </p:txBody>
        </p:sp>
      </p:grpSp>
      <p:grpSp>
        <p:nvGrpSpPr>
          <p:cNvPr id="451" name="Group 451"/>
          <p:cNvGrpSpPr/>
          <p:nvPr/>
        </p:nvGrpSpPr>
        <p:grpSpPr>
          <a:xfrm>
            <a:off x="877677" y="3733800"/>
            <a:ext cx="1102146" cy="762000"/>
            <a:chOff x="0" y="0"/>
            <a:chExt cx="1102144" cy="762000"/>
          </a:xfrm>
        </p:grpSpPr>
        <p:sp>
          <p:nvSpPr>
            <p:cNvPr id="449" name="Shape 449"/>
            <p:cNvSpPr/>
            <p:nvPr/>
          </p:nvSpPr>
          <p:spPr>
            <a:xfrm>
              <a:off x="17672" y="0"/>
              <a:ext cx="1066801"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450" name="Shape 450"/>
            <p:cNvSpPr/>
            <p:nvPr/>
          </p:nvSpPr>
          <p:spPr>
            <a:xfrm>
              <a:off x="0" y="0"/>
              <a:ext cx="1102145" cy="7528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marL="40639" marR="40639" algn="ctr" defTabSz="914400">
                <a:buClr>
                  <a:srgbClr val="000000"/>
                </a:buClr>
                <a:buFont typeface="Arial"/>
                <a:defRPr sz="1800"/>
              </a:pPr>
              <a:r>
                <a:rPr b="1" sz="2200">
                  <a:uFill>
                    <a:solidFill/>
                  </a:uFill>
                  <a:latin typeface="+mn-lt"/>
                  <a:ea typeface="+mn-ea"/>
                  <a:cs typeface="+mn-cs"/>
                  <a:sym typeface="Arial"/>
                </a:rPr>
                <a:t>1st</a:t>
              </a:r>
              <a:endParaRPr b="1" sz="2200">
                <a:uFill>
                  <a:solidFill/>
                </a:uFill>
                <a:latin typeface="+mn-lt"/>
                <a:ea typeface="+mn-ea"/>
                <a:cs typeface="+mn-cs"/>
                <a:sym typeface="Arial"/>
              </a:endParaRPr>
            </a:p>
            <a:p>
              <a:pPr lvl="0" marL="40639" marR="40639" algn="ctr" defTabSz="914400">
                <a:buClr>
                  <a:srgbClr val="000000"/>
                </a:buClr>
                <a:buFont typeface="Arial"/>
                <a:defRPr sz="1800"/>
              </a:pPr>
              <a:r>
                <a:rPr b="1" sz="2200">
                  <a:uFill>
                    <a:solidFill/>
                  </a:uFill>
                  <a:latin typeface="+mn-lt"/>
                  <a:ea typeface="+mn-ea"/>
                  <a:cs typeface="+mn-cs"/>
                  <a:sym typeface="Arial"/>
                </a:rPr>
                <a:t> Settler</a:t>
              </a:r>
            </a:p>
          </p:txBody>
        </p:sp>
      </p:grpSp>
      <p:sp>
        <p:nvSpPr>
          <p:cNvPr id="452" name="Shape 452"/>
          <p:cNvSpPr/>
          <p:nvPr/>
        </p:nvSpPr>
        <p:spPr>
          <a:xfrm>
            <a:off x="6617935" y="4533900"/>
            <a:ext cx="797631"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Free</a:t>
            </a:r>
            <a:endParaRPr b="1" sz="2000">
              <a:solidFill>
                <a:srgbClr val="FFFB00"/>
              </a:solidFill>
              <a:uFill>
                <a:solidFill>
                  <a:srgbClr val="FFFB00"/>
                </a:solidFill>
              </a:uFill>
              <a:latin typeface="Lucida Grande"/>
              <a:ea typeface="Lucida Grande"/>
              <a:cs typeface="Lucida Grande"/>
              <a:sym typeface="Lucida Grande"/>
            </a:endParaRPr>
          </a:p>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Land</a:t>
            </a:r>
          </a:p>
        </p:txBody>
      </p:sp>
    </p:spTree>
  </p:cSld>
  <p:clrMapOvr>
    <a:masterClrMapping/>
  </p:clrMapOvr>
  <p:transition spd="med" advClick="1"/>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735" name="Shape 1735"/>
          <p:cNvSpPr/>
          <p:nvPr>
            <p:ph type="sldNum" sz="quarter" idx="2"/>
          </p:nvPr>
        </p:nvSpPr>
        <p:spPr>
          <a:xfrm>
            <a:off x="8777634" y="0"/>
            <a:ext cx="453332" cy="323553"/>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FFFFFF"/>
                </a:solidFill>
                <a:uFill>
                  <a:solidFill>
                    <a:srgbClr val="FFFFFF"/>
                  </a:solidFill>
                </a:uFill>
              </a:rPr>
            </a:fld>
          </a:p>
        </p:txBody>
      </p:sp>
      <p:graphicFrame>
        <p:nvGraphicFramePr>
          <p:cNvPr id="1736" name="Table 1736"/>
          <p:cNvGraphicFramePr/>
          <p:nvPr/>
        </p:nvGraphicFramePr>
        <p:xfrm>
          <a:off x="764541" y="5308600"/>
          <a:ext cx="1393903" cy="576567"/>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1393902"/>
              </a:tblGrid>
              <a:tr h="576566">
                <a:tc>
                  <a:txBody>
                    <a:bodyPr/>
                    <a:lstStyle/>
                    <a:p>
                      <a:pPr lvl="0" marR="40640" algn="l" defTabSz="914400">
                        <a:spcBef>
                          <a:spcPts val="600"/>
                        </a:spcBef>
                        <a:defRPr sz="1800">
                          <a:uFillTx/>
                        </a:defRPr>
                      </a:pPr>
                      <a:r>
                        <a:rPr sz="2000">
                          <a:uFill>
                            <a:solidFill>
                              <a:srgbClr val="FFFFFF"/>
                            </a:solidFill>
                          </a:uFill>
                        </a:rPr>
                        <a:t>10,000 </a:t>
                      </a:r>
                      <a:r>
                        <a:rPr sz="1100">
                          <a:uFill>
                            <a:solidFill>
                              <a:srgbClr val="FFFFFF"/>
                            </a:solidFill>
                          </a:uFill>
                        </a:rPr>
                        <a:t>S.F.</a:t>
                      </a:r>
                    </a:p>
                  </a:txBody>
                  <a:tcPr marL="50800" marR="50800" marT="50800" marB="50800" anchor="ctr" anchorCtr="0" horzOverflow="overflow">
                    <a:solidFill>
                      <a:srgbClr val="D6D6D6"/>
                    </a:solidFill>
                  </a:tcPr>
                </a:tc>
              </a:tr>
            </a:tbl>
          </a:graphicData>
        </a:graphic>
      </p:graphicFrame>
      <p:grpSp>
        <p:nvGrpSpPr>
          <p:cNvPr id="1739" name="Group 1739"/>
          <p:cNvGrpSpPr/>
          <p:nvPr/>
        </p:nvGrpSpPr>
        <p:grpSpPr>
          <a:xfrm>
            <a:off x="406400" y="6451600"/>
            <a:ext cx="2082800" cy="381000"/>
            <a:chOff x="0" y="0"/>
            <a:chExt cx="2082800" cy="381000"/>
          </a:xfrm>
        </p:grpSpPr>
        <p:sp>
          <p:nvSpPr>
            <p:cNvPr id="1737" name="Shape 1737"/>
            <p:cNvSpPr/>
            <p:nvPr/>
          </p:nvSpPr>
          <p:spPr>
            <a:xfrm>
              <a:off x="0" y="0"/>
              <a:ext cx="2082800" cy="381000"/>
            </a:xfrm>
            <a:prstGeom prst="rect">
              <a:avLst/>
            </a:prstGeom>
            <a:solidFill>
              <a:srgbClr val="000000"/>
            </a:solidFill>
            <a:ln w="9525" cap="flat">
              <a:solidFill>
                <a:srgbClr val="FFFFFF"/>
              </a:solidFill>
              <a:prstDash val="solid"/>
              <a:round/>
            </a:ln>
            <a:effectLst/>
          </p:spPr>
          <p:txBody>
            <a:bodyPr wrap="square" lIns="0" tIns="0" rIns="0" bIns="0" numCol="1" anchor="ctr">
              <a:noAutofit/>
            </a:bodyPr>
            <a:lstStyle/>
            <a:p>
              <a:pPr lvl="0" marL="40640" marR="40640" defTabSz="914400">
                <a:defRPr sz="1600">
                  <a:solidFill>
                    <a:srgbClr val="FFFFFF"/>
                  </a:solidFill>
                  <a:uFill>
                    <a:solidFill>
                      <a:srgbClr val="FFFFFF"/>
                    </a:solidFill>
                  </a:uFill>
                  <a:latin typeface="+mn-lt"/>
                  <a:ea typeface="+mn-ea"/>
                  <a:cs typeface="+mn-cs"/>
                  <a:sym typeface="Arial"/>
                </a:defRPr>
              </a:pPr>
            </a:p>
          </p:txBody>
        </p:sp>
        <p:sp>
          <p:nvSpPr>
            <p:cNvPr id="1738" name="Shape 1738"/>
            <p:cNvSpPr/>
            <p:nvPr/>
          </p:nvSpPr>
          <p:spPr>
            <a:xfrm>
              <a:off x="98079" y="12700"/>
              <a:ext cx="1886641" cy="355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40" marR="40640" algn="ctr" defTabSz="914400">
                <a:buClr>
                  <a:srgbClr val="FFFFFF"/>
                </a:buClr>
                <a:buFont typeface="Arial"/>
                <a:defRPr b="1" sz="1600">
                  <a:solidFill>
                    <a:srgbClr val="FFF995"/>
                  </a:solidFill>
                  <a:uFill>
                    <a:solidFill>
                      <a:srgbClr val="FFF995"/>
                    </a:solidFill>
                  </a:uFill>
                  <a:latin typeface="+mn-lt"/>
                  <a:ea typeface="+mn-ea"/>
                  <a:cs typeface="+mn-cs"/>
                  <a:sym typeface="Arial"/>
                </a:defRPr>
              </a:lvl1pPr>
            </a:lstStyle>
            <a:p>
              <a:pPr lvl="0">
                <a:defRPr b="0" sz="1800">
                  <a:solidFill>
                    <a:srgbClr val="000000"/>
                  </a:solidFill>
                  <a:uFillTx/>
                </a:defRPr>
              </a:pPr>
              <a:r>
                <a:rPr b="1" sz="1600">
                  <a:solidFill>
                    <a:srgbClr val="FFF995"/>
                  </a:solidFill>
                  <a:uFill>
                    <a:solidFill>
                      <a:srgbClr val="FFF995"/>
                    </a:solidFill>
                  </a:uFill>
                </a:rPr>
                <a:t>Land</a:t>
              </a:r>
            </a:p>
          </p:txBody>
        </p:sp>
      </p:grpSp>
      <p:graphicFrame>
        <p:nvGraphicFramePr>
          <p:cNvPr id="1740" name="Table 1740"/>
          <p:cNvGraphicFramePr/>
          <p:nvPr/>
        </p:nvGraphicFramePr>
        <p:xfrm>
          <a:off x="764541" y="5880100"/>
          <a:ext cx="1393903" cy="576567"/>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1393902"/>
              </a:tblGrid>
              <a:tr h="576566">
                <a:tc>
                  <a:txBody>
                    <a:bodyPr/>
                    <a:lstStyle/>
                    <a:p>
                      <a:pPr lvl="0" marR="40640" algn="l" defTabSz="914400">
                        <a:spcBef>
                          <a:spcPts val="600"/>
                        </a:spcBef>
                        <a:defRPr sz="1800">
                          <a:uFillTx/>
                        </a:defRPr>
                      </a:pPr>
                      <a:r>
                        <a:rPr sz="2000">
                          <a:uFill>
                            <a:solidFill>
                              <a:srgbClr val="FFFFFF"/>
                            </a:solidFill>
                          </a:uFill>
                        </a:rPr>
                        <a:t>10,000 </a:t>
                      </a:r>
                      <a:r>
                        <a:rPr sz="1100">
                          <a:uFill>
                            <a:solidFill>
                              <a:srgbClr val="FFFFFF"/>
                            </a:solidFill>
                          </a:uFill>
                        </a:rPr>
                        <a:t>S.F.</a:t>
                      </a:r>
                    </a:p>
                  </a:txBody>
                  <a:tcPr marL="50800" marR="50800" marT="50800" marB="50800" anchor="ctr" anchorCtr="0" horzOverflow="overflow">
                    <a:solidFill>
                      <a:srgbClr val="D6D6D6"/>
                    </a:solidFill>
                  </a:tcPr>
                </a:tc>
              </a:tr>
            </a:tbl>
          </a:graphicData>
        </a:graphic>
      </p:graphicFrame>
      <p:sp>
        <p:nvSpPr>
          <p:cNvPr id="1741" name="Shape 1741"/>
          <p:cNvSpPr/>
          <p:nvPr/>
        </p:nvSpPr>
        <p:spPr>
          <a:xfrm flipH="1">
            <a:off x="2123688" y="5857453"/>
            <a:ext cx="1" cy="578694"/>
          </a:xfrm>
          <a:prstGeom prst="line">
            <a:avLst/>
          </a:prstGeom>
          <a:ln w="63500">
            <a:solidFill/>
            <a:round/>
          </a:ln>
        </p:spPr>
        <p:txBody>
          <a:bodyPr lIns="0" tIns="0" rIns="0" bIns="0"/>
          <a:lstStyle/>
          <a:p>
            <a:pPr lvl="0"/>
          </a:p>
        </p:txBody>
      </p:sp>
      <p:sp>
        <p:nvSpPr>
          <p:cNvPr id="1742" name="Shape 1742"/>
          <p:cNvSpPr/>
          <p:nvPr/>
        </p:nvSpPr>
        <p:spPr>
          <a:xfrm flipH="1">
            <a:off x="784619" y="5892800"/>
            <a:ext cx="1" cy="578693"/>
          </a:xfrm>
          <a:prstGeom prst="line">
            <a:avLst/>
          </a:prstGeom>
          <a:ln w="63500">
            <a:solidFill/>
            <a:round/>
          </a:ln>
        </p:spPr>
        <p:txBody>
          <a:bodyPr lIns="0" tIns="0" rIns="0" bIns="0"/>
          <a:lstStyle/>
          <a:p>
            <a:pPr lvl="0"/>
          </a:p>
        </p:txBody>
      </p:sp>
      <p:sp>
        <p:nvSpPr>
          <p:cNvPr id="1743" name="Shape 1743"/>
          <p:cNvSpPr/>
          <p:nvPr/>
        </p:nvSpPr>
        <p:spPr>
          <a:xfrm flipH="1">
            <a:off x="2130819" y="5308600"/>
            <a:ext cx="1" cy="578693"/>
          </a:xfrm>
          <a:prstGeom prst="line">
            <a:avLst/>
          </a:prstGeom>
          <a:ln w="38100">
            <a:solidFill/>
            <a:round/>
          </a:ln>
        </p:spPr>
        <p:txBody>
          <a:bodyPr lIns="0" tIns="0" rIns="0" bIns="0"/>
          <a:lstStyle/>
          <a:p>
            <a:pPr lvl="0"/>
          </a:p>
        </p:txBody>
      </p:sp>
      <p:sp>
        <p:nvSpPr>
          <p:cNvPr id="1744" name="Shape 1744"/>
          <p:cNvSpPr/>
          <p:nvPr/>
        </p:nvSpPr>
        <p:spPr>
          <a:xfrm flipH="1">
            <a:off x="784619" y="5308600"/>
            <a:ext cx="1" cy="578693"/>
          </a:xfrm>
          <a:prstGeom prst="line">
            <a:avLst/>
          </a:prstGeom>
          <a:ln w="38100">
            <a:solidFill/>
            <a:round/>
          </a:ln>
        </p:spPr>
        <p:txBody>
          <a:bodyPr lIns="0" tIns="0" rIns="0" bIns="0"/>
          <a:lstStyle/>
          <a:p>
            <a:pPr lvl="0"/>
          </a:p>
        </p:txBody>
      </p:sp>
      <p:graphicFrame>
        <p:nvGraphicFramePr>
          <p:cNvPr id="1745" name="Table 1745"/>
          <p:cNvGraphicFramePr/>
          <p:nvPr/>
        </p:nvGraphicFramePr>
        <p:xfrm>
          <a:off x="774700" y="4724400"/>
          <a:ext cx="1393903" cy="576567"/>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1393902"/>
              </a:tblGrid>
              <a:tr h="576566">
                <a:tc>
                  <a:txBody>
                    <a:bodyPr/>
                    <a:lstStyle/>
                    <a:p>
                      <a:pPr lvl="0" marR="40640" algn="l" defTabSz="914400">
                        <a:spcBef>
                          <a:spcPts val="600"/>
                        </a:spcBef>
                        <a:defRPr sz="1800">
                          <a:uFillTx/>
                        </a:defRPr>
                      </a:pPr>
                      <a:r>
                        <a:rPr sz="2000">
                          <a:uFill>
                            <a:solidFill>
                              <a:srgbClr val="FFFFFF"/>
                            </a:solidFill>
                          </a:uFill>
                        </a:rPr>
                        <a:t>10,000 </a:t>
                      </a:r>
                      <a:r>
                        <a:rPr sz="1200">
                          <a:uFill>
                            <a:solidFill>
                              <a:srgbClr val="FFFFFF"/>
                            </a:solidFill>
                          </a:uFill>
                        </a:rPr>
                        <a:t>S.F.</a:t>
                      </a:r>
                    </a:p>
                  </a:txBody>
                  <a:tcPr marL="50800" marR="50800" marT="50800" marB="50800" anchor="ctr" anchorCtr="0" horzOverflow="overflow">
                    <a:solidFill>
                      <a:srgbClr val="D6D6D6"/>
                    </a:solidFill>
                  </a:tcPr>
                </a:tc>
              </a:tr>
            </a:tbl>
          </a:graphicData>
        </a:graphic>
      </p:graphicFrame>
      <p:sp>
        <p:nvSpPr>
          <p:cNvPr id="1746" name="Shape 1746"/>
          <p:cNvSpPr/>
          <p:nvPr/>
        </p:nvSpPr>
        <p:spPr>
          <a:xfrm>
            <a:off x="774700" y="4457700"/>
            <a:ext cx="1371600" cy="266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solidFill>
            <a:srgbClr val="D6D6D6"/>
          </a:solidFill>
          <a:ln w="12700">
            <a:solidFill/>
            <a:round/>
          </a:ln>
        </p:spPr>
        <p:txBody>
          <a:bodyPr lIns="0" tIns="0" rIns="0" bIns="0" anchor="ctr"/>
          <a:lstStyle/>
          <a:p>
            <a:pPr lvl="0" marL="40640" marR="40640" defTabSz="914400">
              <a:defRPr sz="1600">
                <a:solidFill>
                  <a:srgbClr val="FFFFFF"/>
                </a:solidFill>
                <a:uFill>
                  <a:solidFill>
                    <a:srgbClr val="FFFFFF"/>
                  </a:solidFill>
                </a:uFill>
                <a:latin typeface="+mn-lt"/>
                <a:ea typeface="+mn-ea"/>
                <a:cs typeface="+mn-cs"/>
                <a:sym typeface="Arial"/>
              </a:defRPr>
            </a:pPr>
          </a:p>
        </p:txBody>
      </p:sp>
      <p:sp>
        <p:nvSpPr>
          <p:cNvPr id="1747" name="Shape 1747"/>
          <p:cNvSpPr/>
          <p:nvPr/>
        </p:nvSpPr>
        <p:spPr>
          <a:xfrm flipH="1">
            <a:off x="797319" y="5867400"/>
            <a:ext cx="1" cy="578693"/>
          </a:xfrm>
          <a:prstGeom prst="line">
            <a:avLst/>
          </a:prstGeom>
          <a:ln w="63500">
            <a:solidFill/>
            <a:round/>
          </a:ln>
        </p:spPr>
        <p:txBody>
          <a:bodyPr lIns="0" tIns="0" rIns="0" bIns="0"/>
          <a:lstStyle/>
          <a:p>
            <a:pPr lvl="0"/>
          </a:p>
        </p:txBody>
      </p:sp>
    </p:spTree>
  </p:cSld>
  <p:clrMapOvr>
    <a:masterClrMapping/>
  </p:clrMapOvr>
  <p:transition spd="med" advClick="1"/>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749" name="Shape 1749"/>
          <p:cNvSpPr/>
          <p:nvPr>
            <p:ph type="sldNum" sz="quarter" idx="2"/>
          </p:nvPr>
        </p:nvSpPr>
        <p:spPr>
          <a:xfrm>
            <a:off x="8777634" y="0"/>
            <a:ext cx="453332" cy="323553"/>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FFFFFF"/>
                </a:solidFill>
                <a:uFill>
                  <a:solidFill>
                    <a:srgbClr val="FFFFFF"/>
                  </a:solidFill>
                </a:uFill>
              </a:rPr>
            </a:fld>
          </a:p>
        </p:txBody>
      </p:sp>
      <p:graphicFrame>
        <p:nvGraphicFramePr>
          <p:cNvPr id="1750" name="Table 1750"/>
          <p:cNvGraphicFramePr/>
          <p:nvPr/>
        </p:nvGraphicFramePr>
        <p:xfrm>
          <a:off x="764541" y="5308600"/>
          <a:ext cx="1393903" cy="576567"/>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1393902"/>
              </a:tblGrid>
              <a:tr h="576566">
                <a:tc>
                  <a:txBody>
                    <a:bodyPr/>
                    <a:lstStyle/>
                    <a:p>
                      <a:pPr lvl="0" marR="40640" algn="l" defTabSz="914400">
                        <a:spcBef>
                          <a:spcPts val="600"/>
                        </a:spcBef>
                        <a:defRPr sz="1800">
                          <a:uFillTx/>
                        </a:defRPr>
                      </a:pPr>
                      <a:r>
                        <a:rPr sz="2000">
                          <a:uFill>
                            <a:solidFill>
                              <a:srgbClr val="FFFFFF"/>
                            </a:solidFill>
                          </a:uFill>
                        </a:rPr>
                        <a:t>10,000 </a:t>
                      </a:r>
                      <a:r>
                        <a:rPr sz="1100">
                          <a:uFill>
                            <a:solidFill>
                              <a:srgbClr val="FFFFFF"/>
                            </a:solidFill>
                          </a:uFill>
                        </a:rPr>
                        <a:t>S.F.</a:t>
                      </a:r>
                    </a:p>
                  </a:txBody>
                  <a:tcPr marL="50800" marR="50800" marT="50800" marB="50800" anchor="ctr" anchorCtr="0" horzOverflow="overflow">
                    <a:solidFill>
                      <a:srgbClr val="D6D6D6"/>
                    </a:solidFill>
                  </a:tcPr>
                </a:tc>
              </a:tr>
            </a:tbl>
          </a:graphicData>
        </a:graphic>
      </p:graphicFrame>
      <p:grpSp>
        <p:nvGrpSpPr>
          <p:cNvPr id="1753" name="Group 1753"/>
          <p:cNvGrpSpPr/>
          <p:nvPr/>
        </p:nvGrpSpPr>
        <p:grpSpPr>
          <a:xfrm>
            <a:off x="406400" y="6451600"/>
            <a:ext cx="2082800" cy="381000"/>
            <a:chOff x="0" y="0"/>
            <a:chExt cx="2082800" cy="381000"/>
          </a:xfrm>
        </p:grpSpPr>
        <p:sp>
          <p:nvSpPr>
            <p:cNvPr id="1751" name="Shape 1751"/>
            <p:cNvSpPr/>
            <p:nvPr/>
          </p:nvSpPr>
          <p:spPr>
            <a:xfrm>
              <a:off x="0" y="0"/>
              <a:ext cx="2082800" cy="381000"/>
            </a:xfrm>
            <a:prstGeom prst="rect">
              <a:avLst/>
            </a:prstGeom>
            <a:solidFill>
              <a:srgbClr val="000000"/>
            </a:solidFill>
            <a:ln w="9525" cap="flat">
              <a:solidFill>
                <a:srgbClr val="FFFFFF"/>
              </a:solidFill>
              <a:prstDash val="solid"/>
              <a:round/>
            </a:ln>
            <a:effectLst/>
          </p:spPr>
          <p:txBody>
            <a:bodyPr wrap="square" lIns="0" tIns="0" rIns="0" bIns="0" numCol="1" anchor="ctr">
              <a:noAutofit/>
            </a:bodyPr>
            <a:lstStyle/>
            <a:p>
              <a:pPr lvl="0" marL="40640" marR="40640" defTabSz="914400">
                <a:defRPr sz="1600">
                  <a:solidFill>
                    <a:srgbClr val="FFFFFF"/>
                  </a:solidFill>
                  <a:uFill>
                    <a:solidFill>
                      <a:srgbClr val="FFFFFF"/>
                    </a:solidFill>
                  </a:uFill>
                  <a:latin typeface="+mn-lt"/>
                  <a:ea typeface="+mn-ea"/>
                  <a:cs typeface="+mn-cs"/>
                  <a:sym typeface="Arial"/>
                </a:defRPr>
              </a:pPr>
            </a:p>
          </p:txBody>
        </p:sp>
        <p:sp>
          <p:nvSpPr>
            <p:cNvPr id="1752" name="Shape 1752"/>
            <p:cNvSpPr/>
            <p:nvPr/>
          </p:nvSpPr>
          <p:spPr>
            <a:xfrm>
              <a:off x="98079" y="12700"/>
              <a:ext cx="1886641" cy="355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40" marR="40640" algn="ctr" defTabSz="914400">
                <a:buClr>
                  <a:srgbClr val="FFFFFF"/>
                </a:buClr>
                <a:buFont typeface="Arial"/>
                <a:defRPr b="1" sz="1600">
                  <a:solidFill>
                    <a:srgbClr val="FFF995"/>
                  </a:solidFill>
                  <a:uFill>
                    <a:solidFill>
                      <a:srgbClr val="FFF995"/>
                    </a:solidFill>
                  </a:uFill>
                  <a:latin typeface="+mn-lt"/>
                  <a:ea typeface="+mn-ea"/>
                  <a:cs typeface="+mn-cs"/>
                  <a:sym typeface="Arial"/>
                </a:defRPr>
              </a:lvl1pPr>
            </a:lstStyle>
            <a:p>
              <a:pPr lvl="0">
                <a:defRPr b="0" sz="1800">
                  <a:solidFill>
                    <a:srgbClr val="000000"/>
                  </a:solidFill>
                  <a:uFillTx/>
                </a:defRPr>
              </a:pPr>
              <a:r>
                <a:rPr b="1" sz="1600">
                  <a:solidFill>
                    <a:srgbClr val="FFF995"/>
                  </a:solidFill>
                  <a:uFill>
                    <a:solidFill>
                      <a:srgbClr val="FFF995"/>
                    </a:solidFill>
                  </a:uFill>
                </a:rPr>
                <a:t>Land</a:t>
              </a:r>
            </a:p>
          </p:txBody>
        </p:sp>
      </p:grpSp>
      <p:graphicFrame>
        <p:nvGraphicFramePr>
          <p:cNvPr id="1754" name="Table 1754"/>
          <p:cNvGraphicFramePr/>
          <p:nvPr/>
        </p:nvGraphicFramePr>
        <p:xfrm>
          <a:off x="764541" y="5880100"/>
          <a:ext cx="1393903" cy="576567"/>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1393902"/>
              </a:tblGrid>
              <a:tr h="576566">
                <a:tc>
                  <a:txBody>
                    <a:bodyPr/>
                    <a:lstStyle/>
                    <a:p>
                      <a:pPr lvl="0" marR="40640" algn="l" defTabSz="914400">
                        <a:spcBef>
                          <a:spcPts val="600"/>
                        </a:spcBef>
                        <a:defRPr sz="1800">
                          <a:uFillTx/>
                        </a:defRPr>
                      </a:pPr>
                      <a:r>
                        <a:rPr sz="2000">
                          <a:uFill>
                            <a:solidFill>
                              <a:srgbClr val="FFFFFF"/>
                            </a:solidFill>
                          </a:uFill>
                        </a:rPr>
                        <a:t>10,000 </a:t>
                      </a:r>
                      <a:r>
                        <a:rPr sz="1100">
                          <a:uFill>
                            <a:solidFill>
                              <a:srgbClr val="FFFFFF"/>
                            </a:solidFill>
                          </a:uFill>
                        </a:rPr>
                        <a:t>S.F.</a:t>
                      </a:r>
                    </a:p>
                  </a:txBody>
                  <a:tcPr marL="50800" marR="50800" marT="50800" marB="50800" anchor="ctr" anchorCtr="0" horzOverflow="overflow">
                    <a:solidFill>
                      <a:srgbClr val="D6D6D6"/>
                    </a:solidFill>
                  </a:tcPr>
                </a:tc>
              </a:tr>
            </a:tbl>
          </a:graphicData>
        </a:graphic>
      </p:graphicFrame>
      <p:sp>
        <p:nvSpPr>
          <p:cNvPr id="1755" name="Shape 1755"/>
          <p:cNvSpPr/>
          <p:nvPr/>
        </p:nvSpPr>
        <p:spPr>
          <a:xfrm flipH="1">
            <a:off x="2123688" y="5857453"/>
            <a:ext cx="1" cy="578694"/>
          </a:xfrm>
          <a:prstGeom prst="line">
            <a:avLst/>
          </a:prstGeom>
          <a:ln w="63500">
            <a:solidFill/>
            <a:round/>
          </a:ln>
        </p:spPr>
        <p:txBody>
          <a:bodyPr lIns="0" tIns="0" rIns="0" bIns="0"/>
          <a:lstStyle/>
          <a:p>
            <a:pPr lvl="0"/>
          </a:p>
        </p:txBody>
      </p:sp>
      <p:sp>
        <p:nvSpPr>
          <p:cNvPr id="1756" name="Shape 1756"/>
          <p:cNvSpPr/>
          <p:nvPr/>
        </p:nvSpPr>
        <p:spPr>
          <a:xfrm flipH="1">
            <a:off x="784619" y="5892800"/>
            <a:ext cx="1" cy="578693"/>
          </a:xfrm>
          <a:prstGeom prst="line">
            <a:avLst/>
          </a:prstGeom>
          <a:ln w="63500">
            <a:solidFill/>
            <a:round/>
          </a:ln>
        </p:spPr>
        <p:txBody>
          <a:bodyPr lIns="0" tIns="0" rIns="0" bIns="0"/>
          <a:lstStyle/>
          <a:p>
            <a:pPr lvl="0"/>
          </a:p>
        </p:txBody>
      </p:sp>
      <p:sp>
        <p:nvSpPr>
          <p:cNvPr id="1757" name="Shape 1757"/>
          <p:cNvSpPr/>
          <p:nvPr/>
        </p:nvSpPr>
        <p:spPr>
          <a:xfrm flipH="1">
            <a:off x="2130819" y="5308600"/>
            <a:ext cx="1" cy="578693"/>
          </a:xfrm>
          <a:prstGeom prst="line">
            <a:avLst/>
          </a:prstGeom>
          <a:ln w="38100">
            <a:solidFill/>
            <a:round/>
          </a:ln>
        </p:spPr>
        <p:txBody>
          <a:bodyPr lIns="0" tIns="0" rIns="0" bIns="0"/>
          <a:lstStyle/>
          <a:p>
            <a:pPr lvl="0"/>
          </a:p>
        </p:txBody>
      </p:sp>
      <p:sp>
        <p:nvSpPr>
          <p:cNvPr id="1758" name="Shape 1758"/>
          <p:cNvSpPr/>
          <p:nvPr/>
        </p:nvSpPr>
        <p:spPr>
          <a:xfrm flipH="1">
            <a:off x="784619" y="5308600"/>
            <a:ext cx="1" cy="578693"/>
          </a:xfrm>
          <a:prstGeom prst="line">
            <a:avLst/>
          </a:prstGeom>
          <a:ln w="38100">
            <a:solidFill/>
            <a:round/>
          </a:ln>
        </p:spPr>
        <p:txBody>
          <a:bodyPr lIns="0" tIns="0" rIns="0" bIns="0"/>
          <a:lstStyle/>
          <a:p>
            <a:pPr lvl="0"/>
          </a:p>
        </p:txBody>
      </p:sp>
      <p:graphicFrame>
        <p:nvGraphicFramePr>
          <p:cNvPr id="1759" name="Table 1759"/>
          <p:cNvGraphicFramePr/>
          <p:nvPr/>
        </p:nvGraphicFramePr>
        <p:xfrm>
          <a:off x="774700" y="4724400"/>
          <a:ext cx="1393903" cy="576567"/>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1393902"/>
              </a:tblGrid>
              <a:tr h="576566">
                <a:tc>
                  <a:txBody>
                    <a:bodyPr/>
                    <a:lstStyle/>
                    <a:p>
                      <a:pPr lvl="0" marR="40640" algn="l" defTabSz="914400">
                        <a:spcBef>
                          <a:spcPts val="600"/>
                        </a:spcBef>
                        <a:defRPr sz="1800">
                          <a:uFillTx/>
                        </a:defRPr>
                      </a:pPr>
                      <a:r>
                        <a:rPr sz="2000">
                          <a:uFill>
                            <a:solidFill>
                              <a:srgbClr val="FFFFFF"/>
                            </a:solidFill>
                          </a:uFill>
                        </a:rPr>
                        <a:t>10,000 </a:t>
                      </a:r>
                      <a:r>
                        <a:rPr sz="1200">
                          <a:uFill>
                            <a:solidFill>
                              <a:srgbClr val="FFFFFF"/>
                            </a:solidFill>
                          </a:uFill>
                        </a:rPr>
                        <a:t>S.F.</a:t>
                      </a:r>
                    </a:p>
                  </a:txBody>
                  <a:tcPr marL="50800" marR="50800" marT="50800" marB="50800" anchor="ctr" anchorCtr="0" horzOverflow="overflow">
                    <a:solidFill>
                      <a:srgbClr val="D6D6D6"/>
                    </a:solidFill>
                  </a:tcPr>
                </a:tc>
              </a:tr>
            </a:tbl>
          </a:graphicData>
        </a:graphic>
      </p:graphicFrame>
      <p:sp>
        <p:nvSpPr>
          <p:cNvPr id="1760" name="Shape 1760"/>
          <p:cNvSpPr/>
          <p:nvPr/>
        </p:nvSpPr>
        <p:spPr>
          <a:xfrm>
            <a:off x="774700" y="4457700"/>
            <a:ext cx="1371600" cy="266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solidFill>
            <a:srgbClr val="D6D6D6"/>
          </a:solidFill>
          <a:ln w="12700">
            <a:solidFill/>
            <a:round/>
          </a:ln>
        </p:spPr>
        <p:txBody>
          <a:bodyPr lIns="0" tIns="0" rIns="0" bIns="0" anchor="ctr"/>
          <a:lstStyle/>
          <a:p>
            <a:pPr lvl="0" marL="40640" marR="40640" defTabSz="914400">
              <a:defRPr sz="1600">
                <a:solidFill>
                  <a:srgbClr val="FFFFFF"/>
                </a:solidFill>
                <a:uFill>
                  <a:solidFill>
                    <a:srgbClr val="FFFFFF"/>
                  </a:solidFill>
                </a:uFill>
                <a:latin typeface="+mn-lt"/>
                <a:ea typeface="+mn-ea"/>
                <a:cs typeface="+mn-cs"/>
                <a:sym typeface="Arial"/>
              </a:defRPr>
            </a:pPr>
          </a:p>
        </p:txBody>
      </p:sp>
      <p:sp>
        <p:nvSpPr>
          <p:cNvPr id="1761" name="Shape 1761"/>
          <p:cNvSpPr/>
          <p:nvPr/>
        </p:nvSpPr>
        <p:spPr>
          <a:xfrm flipH="1">
            <a:off x="797319" y="5867400"/>
            <a:ext cx="1" cy="578693"/>
          </a:xfrm>
          <a:prstGeom prst="line">
            <a:avLst/>
          </a:prstGeom>
          <a:ln w="63500">
            <a:solidFill/>
            <a:round/>
          </a:ln>
        </p:spPr>
        <p:txBody>
          <a:bodyPr lIns="0" tIns="0" rIns="0" bIns="0"/>
          <a:lstStyle/>
          <a:p>
            <a:pPr lvl="0"/>
          </a:p>
        </p:txBody>
      </p:sp>
    </p:spTree>
  </p:cSld>
  <p:clrMapOvr>
    <a:masterClrMapping/>
  </p:clrMapOvr>
  <p:transition spd="med" advClick="1"/>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763" name="Shape 1763"/>
          <p:cNvSpPr/>
          <p:nvPr/>
        </p:nvSpPr>
        <p:spPr>
          <a:xfrm>
            <a:off x="25400" y="2552700"/>
            <a:ext cx="9105900" cy="7801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sz="4800">
                <a:solidFill>
                  <a:srgbClr val="EBEBEB"/>
                </a:solidFill>
                <a:uFill>
                  <a:solidFill>
                    <a:srgbClr val="EBEBEB"/>
                  </a:solidFill>
                </a:uFill>
                <a:latin typeface="+mn-lt"/>
                <a:ea typeface="+mn-ea"/>
                <a:cs typeface="+mn-cs"/>
                <a:sym typeface="Arial"/>
              </a:defRPr>
            </a:lvl1pPr>
          </a:lstStyle>
          <a:p>
            <a:pPr lvl="0">
              <a:defRPr sz="1800">
                <a:solidFill>
                  <a:srgbClr val="000000"/>
                </a:solidFill>
                <a:uFillTx/>
              </a:defRPr>
            </a:pPr>
            <a:r>
              <a:rPr sz="4800">
                <a:solidFill>
                  <a:srgbClr val="EBEBEB"/>
                </a:solidFill>
                <a:uFill>
                  <a:solidFill>
                    <a:srgbClr val="EBEBEB"/>
                  </a:solidFill>
                </a:uFill>
              </a:rPr>
              <a:t>We live on current production</a:t>
            </a:r>
          </a:p>
        </p:txBody>
      </p:sp>
    </p:spTree>
  </p:cSld>
  <p:clrMapOvr>
    <a:masterClrMapping/>
  </p:clrMapOvr>
  <p:transition spd="med" advClick="1"/>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765" name="Shape 1765"/>
          <p:cNvSpPr/>
          <p:nvPr/>
        </p:nvSpPr>
        <p:spPr>
          <a:xfrm>
            <a:off x="431800" y="2197100"/>
            <a:ext cx="8267700" cy="1231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spc="119" sz="4000">
                <a:solidFill>
                  <a:srgbClr val="FFFB00"/>
                </a:solidFill>
                <a:uFill>
                  <a:solidFill>
                    <a:srgbClr val="FFFB00"/>
                  </a:solidFill>
                </a:uFill>
                <a:latin typeface="+mn-lt"/>
                <a:ea typeface="+mn-ea"/>
                <a:cs typeface="+mn-cs"/>
                <a:sym typeface="Arial"/>
              </a:defRPr>
            </a:lvl1pPr>
          </a:lstStyle>
          <a:p>
            <a:pPr lvl="0">
              <a:defRPr spc="0" sz="1800">
                <a:solidFill>
                  <a:srgbClr val="000000"/>
                </a:solidFill>
                <a:uFillTx/>
              </a:defRPr>
            </a:pPr>
            <a:r>
              <a:rPr spc="119" sz="4000">
                <a:solidFill>
                  <a:srgbClr val="FFFB00"/>
                </a:solidFill>
                <a:uFill>
                  <a:solidFill>
                    <a:srgbClr val="FFFB00"/>
                  </a:solidFill>
                </a:uFill>
              </a:rPr>
              <a:t>Does the lack of capital explain the poverty in poor countries?</a:t>
            </a:r>
          </a:p>
        </p:txBody>
      </p:sp>
    </p:spTree>
  </p:cSld>
  <p:clrMapOvr>
    <a:masterClrMapping/>
  </p:clrMapOvr>
  <p:transition spd="med" advClick="1"/>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767" name="Shape 1767"/>
          <p:cNvSpPr/>
          <p:nvPr/>
        </p:nvSpPr>
        <p:spPr>
          <a:xfrm>
            <a:off x="431800" y="2197100"/>
            <a:ext cx="8267700" cy="1231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spc="119" sz="4000">
                <a:solidFill>
                  <a:srgbClr val="FFFB00"/>
                </a:solidFill>
                <a:uFill>
                  <a:solidFill>
                    <a:srgbClr val="FFFB00"/>
                  </a:solidFill>
                </a:uFill>
                <a:latin typeface="+mn-lt"/>
                <a:ea typeface="+mn-ea"/>
                <a:cs typeface="+mn-cs"/>
                <a:sym typeface="Arial"/>
              </a:defRPr>
            </a:lvl1pPr>
          </a:lstStyle>
          <a:p>
            <a:pPr lvl="0">
              <a:defRPr spc="0" sz="1800">
                <a:solidFill>
                  <a:srgbClr val="000000"/>
                </a:solidFill>
                <a:uFillTx/>
              </a:defRPr>
            </a:pPr>
            <a:r>
              <a:rPr spc="119" sz="4000">
                <a:solidFill>
                  <a:srgbClr val="FFFB00"/>
                </a:solidFill>
                <a:uFill>
                  <a:solidFill>
                    <a:srgbClr val="FFFB00"/>
                  </a:solidFill>
                </a:uFill>
              </a:rPr>
              <a:t>Could the lack of capital explain the poverty in rich countries</a:t>
            </a:r>
          </a:p>
        </p:txBody>
      </p:sp>
    </p:spTree>
  </p:cSld>
  <p:clrMapOvr>
    <a:masterClrMapping/>
  </p:clrMapOvr>
  <p:transition spd="med" advClick="1"/>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sp>
        <p:nvSpPr>
          <p:cNvPr id="1769" name="Shape 1769"/>
          <p:cNvSpPr/>
          <p:nvPr/>
        </p:nvSpPr>
        <p:spPr>
          <a:xfrm>
            <a:off x="3149600" y="2971800"/>
            <a:ext cx="2842218" cy="901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sz="5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5400">
                <a:solidFill>
                  <a:srgbClr val="FFFFFF"/>
                </a:solidFill>
                <a:uFill>
                  <a:solidFill>
                    <a:srgbClr val="FFFFFF"/>
                  </a:solidFill>
                </a:uFill>
              </a:rPr>
              <a:t>The End</a:t>
            </a:r>
          </a:p>
        </p:txBody>
      </p:sp>
    </p:spTree>
  </p:cSld>
  <p:clrMapOvr>
    <a:masterClrMapping/>
  </p:clrMapOvr>
  <p:transition spd="med" advClick="1"/>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771" name="Shape 1771"/>
          <p:cNvSpPr/>
          <p:nvPr/>
        </p:nvSpPr>
        <p:spPr>
          <a:xfrm>
            <a:off x="63500" y="2501900"/>
            <a:ext cx="9004300" cy="812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sz="48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4800">
                <a:solidFill>
                  <a:srgbClr val="FFFFFF"/>
                </a:solidFill>
                <a:uFill>
                  <a:solidFill>
                    <a:srgbClr val="FFFFFF"/>
                  </a:solidFill>
                </a:uFill>
              </a:rPr>
              <a:t>The Wage Fund Theory</a:t>
            </a:r>
          </a:p>
        </p:txBody>
      </p:sp>
      <p:sp>
        <p:nvSpPr>
          <p:cNvPr id="1772" name="Shape 1772"/>
          <p:cNvSpPr/>
          <p:nvPr/>
        </p:nvSpPr>
        <p:spPr>
          <a:xfrm>
            <a:off x="63500" y="3771900"/>
            <a:ext cx="9004300" cy="1524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algn="ctr" defTabSz="914400">
              <a:defRPr sz="1800"/>
            </a:pPr>
            <a:r>
              <a:rPr sz="4800">
                <a:solidFill>
                  <a:srgbClr val="FFFFFF"/>
                </a:solidFill>
                <a:uFill>
                  <a:solidFill>
                    <a:srgbClr val="FFFFFF"/>
                  </a:solidFill>
                </a:uFill>
                <a:latin typeface="Lucida Grande"/>
                <a:ea typeface="Lucida Grande"/>
                <a:cs typeface="Lucida Grande"/>
                <a:sym typeface="Lucida Grande"/>
              </a:rPr>
              <a:t>Wages 5 per day Int. 24%</a:t>
            </a:r>
            <a:endParaRPr sz="4800">
              <a:solidFill>
                <a:srgbClr val="FFFFFF"/>
              </a:solidFill>
              <a:uFill>
                <a:solidFill>
                  <a:srgbClr val="FFFFFF"/>
                </a:solidFill>
              </a:uFill>
              <a:latin typeface="Lucida Grande"/>
              <a:ea typeface="Lucida Grande"/>
              <a:cs typeface="Lucida Grande"/>
              <a:sym typeface="Lucida Grande"/>
            </a:endParaRPr>
          </a:p>
          <a:p>
            <a:pPr lvl="0" marL="40639" marR="40639" algn="ctr" defTabSz="914400">
              <a:defRPr sz="1800"/>
            </a:pPr>
            <a:r>
              <a:rPr sz="4800">
                <a:solidFill>
                  <a:srgbClr val="FFFFFF"/>
                </a:solidFill>
                <a:uFill>
                  <a:solidFill>
                    <a:srgbClr val="FFFFFF"/>
                  </a:solidFill>
                </a:uFill>
                <a:latin typeface="Lucida Grande"/>
                <a:ea typeface="Lucida Grande"/>
                <a:cs typeface="Lucida Grande"/>
                <a:sym typeface="Lucida Grande"/>
              </a:rPr>
              <a:t>Wages 2 per day Int 10%</a:t>
            </a:r>
          </a:p>
        </p:txBody>
      </p:sp>
    </p:spTree>
  </p:cSld>
  <p:clrMapOvr>
    <a:masterClrMapping/>
  </p:clrMapOvr>
  <p:transition spd="med" advClick="1"/>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774" name="Shape 1774"/>
          <p:cNvSpPr/>
          <p:nvPr/>
        </p:nvSpPr>
        <p:spPr>
          <a:xfrm>
            <a:off x="8077200" y="6096000"/>
            <a:ext cx="774700" cy="457200"/>
          </a:xfrm>
          <a:prstGeom prst="rect">
            <a:avLst/>
          </a:prstGeom>
          <a:solidFill>
            <a:srgbClr val="009193"/>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Arial Black"/>
              <a:defRPr b="1" sz="2000">
                <a:solidFill>
                  <a:srgbClr val="FFFFFF"/>
                </a:solidFill>
                <a:uFill>
                  <a:solidFill>
                    <a:srgbClr val="FFFFFF"/>
                  </a:solidFill>
                </a:uFill>
                <a:latin typeface="Arial Black"/>
                <a:ea typeface="Arial Black"/>
                <a:cs typeface="Arial Black"/>
                <a:sym typeface="Arial Black"/>
              </a:defRPr>
            </a:lvl1pPr>
          </a:lstStyle>
          <a:p>
            <a:pPr lvl="0">
              <a:defRPr b="0" sz="1800">
                <a:solidFill>
                  <a:srgbClr val="000000"/>
                </a:solidFill>
                <a:uFillTx/>
              </a:defRPr>
            </a:pPr>
            <a:r>
              <a:rPr b="1" sz="2000">
                <a:solidFill>
                  <a:srgbClr val="FFFFFF"/>
                </a:solidFill>
                <a:uFill>
                  <a:solidFill>
                    <a:srgbClr val="FFFFFF"/>
                  </a:solidFill>
                </a:uFill>
              </a:rPr>
              <a:t>120</a:t>
            </a:r>
          </a:p>
        </p:txBody>
      </p:sp>
      <p:pic>
        <p:nvPicPr>
          <p:cNvPr id="1775" name="image.png"/>
          <p:cNvPicPr/>
          <p:nvPr/>
        </p:nvPicPr>
        <p:blipFill>
          <a:blip r:embed="rId2">
            <a:extLst/>
          </a:blip>
          <a:srcRect l="5357" t="19075" r="4464" b="10076"/>
          <a:stretch>
            <a:fillRect/>
          </a:stretch>
        </p:blipFill>
        <p:spPr>
          <a:xfrm>
            <a:off x="304800" y="1371600"/>
            <a:ext cx="8534400" cy="4394200"/>
          </a:xfrm>
          <a:prstGeom prst="rect">
            <a:avLst/>
          </a:prstGeom>
          <a:ln w="12700">
            <a:miter lim="400000"/>
          </a:ln>
        </p:spPr>
      </p:pic>
    </p:spTree>
  </p:cSld>
  <p:clrMapOvr>
    <a:masterClrMapping/>
  </p:clrMapOvr>
  <p:transition spd="med" advClick="1"/>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777" name="Shape 1777"/>
          <p:cNvSpPr/>
          <p:nvPr/>
        </p:nvSpPr>
        <p:spPr>
          <a:xfrm>
            <a:off x="8001000" y="6096000"/>
            <a:ext cx="850900" cy="457200"/>
          </a:xfrm>
          <a:prstGeom prst="rect">
            <a:avLst/>
          </a:prstGeom>
          <a:solidFill>
            <a:srgbClr val="009193"/>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Arial Black"/>
              <a:defRPr b="1" sz="2000">
                <a:solidFill>
                  <a:srgbClr val="FFFFFF"/>
                </a:solidFill>
                <a:uFill>
                  <a:solidFill>
                    <a:srgbClr val="FFFFFF"/>
                  </a:solidFill>
                </a:uFill>
                <a:latin typeface="Arial Black"/>
                <a:ea typeface="Arial Black"/>
                <a:cs typeface="Arial Black"/>
                <a:sym typeface="Arial Black"/>
              </a:defRPr>
            </a:lvl1pPr>
          </a:lstStyle>
          <a:p>
            <a:pPr lvl="0">
              <a:defRPr b="0" sz="1800">
                <a:solidFill>
                  <a:srgbClr val="000000"/>
                </a:solidFill>
                <a:uFillTx/>
              </a:defRPr>
            </a:pPr>
            <a:r>
              <a:rPr b="1" sz="2000">
                <a:solidFill>
                  <a:srgbClr val="FFFFFF"/>
                </a:solidFill>
                <a:uFill>
                  <a:solidFill>
                    <a:srgbClr val="FFFFFF"/>
                  </a:solidFill>
                </a:uFill>
              </a:rPr>
              <a:t>121</a:t>
            </a:r>
          </a:p>
        </p:txBody>
      </p:sp>
      <p:pic>
        <p:nvPicPr>
          <p:cNvPr id="1778" name="image.png"/>
          <p:cNvPicPr/>
          <p:nvPr/>
        </p:nvPicPr>
        <p:blipFill>
          <a:blip r:embed="rId2">
            <a:extLst/>
          </a:blip>
          <a:srcRect l="4431" t="16870" r="5187" b="7171"/>
          <a:stretch>
            <a:fillRect/>
          </a:stretch>
        </p:blipFill>
        <p:spPr>
          <a:xfrm>
            <a:off x="381000" y="381000"/>
            <a:ext cx="8382000" cy="5094288"/>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454" name="Shape 454"/>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68</a:t>
            </a:r>
          </a:p>
        </p:txBody>
      </p:sp>
      <p:graphicFrame>
        <p:nvGraphicFramePr>
          <p:cNvPr id="455" name="Table 455"/>
          <p:cNvGraphicFramePr/>
          <p:nvPr/>
        </p:nvGraphicFramePr>
        <p:xfrm>
          <a:off x="152400" y="1676400"/>
          <a:ext cx="87630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3084512"/>
                <a:gridCol w="709612"/>
                <a:gridCol w="709612"/>
                <a:gridCol w="709612"/>
                <a:gridCol w="709612"/>
                <a:gridCol w="711200"/>
                <a:gridCol w="709612"/>
                <a:gridCol w="709612"/>
                <a:gridCol w="7096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9</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7</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b="1"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3</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456" name="Shape 456"/>
          <p:cNvSpPr/>
          <p:nvPr/>
        </p:nvSpPr>
        <p:spPr>
          <a:xfrm flipH="1">
            <a:off x="5486400" y="1371600"/>
            <a:ext cx="1588" cy="4419600"/>
          </a:xfrm>
          <a:prstGeom prst="line">
            <a:avLst/>
          </a:prstGeom>
          <a:ln w="76200">
            <a:solidFill>
              <a:srgbClr val="FF7C00"/>
            </a:solidFill>
            <a:round/>
          </a:ln>
        </p:spPr>
        <p:txBody>
          <a:bodyPr lIns="0" tIns="0" rIns="0" bIns="0"/>
          <a:lstStyle/>
          <a:p>
            <a:pPr lvl="0"/>
          </a:p>
        </p:txBody>
      </p:sp>
      <p:sp>
        <p:nvSpPr>
          <p:cNvPr id="457" name="Shape 457"/>
          <p:cNvSpPr/>
          <p:nvPr/>
        </p:nvSpPr>
        <p:spPr>
          <a:xfrm>
            <a:off x="52578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458" name="Shape 458"/>
          <p:cNvSpPr/>
          <p:nvPr/>
        </p:nvSpPr>
        <p:spPr>
          <a:xfrm>
            <a:off x="52578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459" name="Shape 459"/>
          <p:cNvSpPr/>
          <p:nvPr/>
        </p:nvSpPr>
        <p:spPr>
          <a:xfrm>
            <a:off x="2438400" y="1295400"/>
            <a:ext cx="22225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460" name="Shape 460"/>
          <p:cNvSpPr/>
          <p:nvPr/>
        </p:nvSpPr>
        <p:spPr>
          <a:xfrm>
            <a:off x="4724400" y="1371600"/>
            <a:ext cx="381000" cy="228600"/>
          </a:xfrm>
          <a:prstGeom prst="leftArrow">
            <a:avLst>
              <a:gd name="adj1" fmla="val 50000"/>
              <a:gd name="adj2" fmla="val 41667"/>
            </a:avLst>
          </a:prstGeom>
          <a:solidFill>
            <a:srgbClr val="FF7C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461" name="Shape 461"/>
          <p:cNvSpPr/>
          <p:nvPr/>
        </p:nvSpPr>
        <p:spPr>
          <a:xfrm>
            <a:off x="5791200" y="13716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462" name="Shape 462"/>
          <p:cNvSpPr/>
          <p:nvPr/>
        </p:nvSpPr>
        <p:spPr>
          <a:xfrm>
            <a:off x="6324600" y="1295400"/>
            <a:ext cx="2374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
        <p:nvSpPr>
          <p:cNvPr id="463" name="Shape 463"/>
          <p:cNvSpPr/>
          <p:nvPr/>
        </p:nvSpPr>
        <p:spPr>
          <a:xfrm>
            <a:off x="228600" y="457200"/>
            <a:ext cx="86995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Wealth Produced, minus what labor &amp; capital get = Rent.</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465" name="Shape 465"/>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69</a:t>
            </a:r>
          </a:p>
        </p:txBody>
      </p:sp>
      <p:graphicFrame>
        <p:nvGraphicFramePr>
          <p:cNvPr id="466" name="Table 466"/>
          <p:cNvGraphicFramePr/>
          <p:nvPr/>
        </p:nvGraphicFramePr>
        <p:xfrm>
          <a:off x="152400" y="1676400"/>
          <a:ext cx="87630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743200"/>
                <a:gridCol w="760412"/>
                <a:gridCol w="760412"/>
                <a:gridCol w="760412"/>
                <a:gridCol w="760412"/>
                <a:gridCol w="760412"/>
                <a:gridCol w="760412"/>
                <a:gridCol w="760412"/>
                <a:gridCol w="6969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9</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7</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467" name="Shape 467"/>
          <p:cNvSpPr/>
          <p:nvPr/>
        </p:nvSpPr>
        <p:spPr>
          <a:xfrm>
            <a:off x="6096000" y="1295400"/>
            <a:ext cx="1588" cy="4495800"/>
          </a:xfrm>
          <a:prstGeom prst="line">
            <a:avLst/>
          </a:prstGeom>
          <a:ln w="76200">
            <a:solidFill>
              <a:srgbClr val="FF7C00"/>
            </a:solidFill>
            <a:round/>
          </a:ln>
        </p:spPr>
        <p:txBody>
          <a:bodyPr lIns="0" tIns="0" rIns="0" bIns="0"/>
          <a:lstStyle/>
          <a:p>
            <a:pPr lvl="0"/>
          </a:p>
        </p:txBody>
      </p:sp>
      <p:sp>
        <p:nvSpPr>
          <p:cNvPr id="468" name="Shape 468"/>
          <p:cNvSpPr/>
          <p:nvPr/>
        </p:nvSpPr>
        <p:spPr>
          <a:xfrm>
            <a:off x="5867400" y="9906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469" name="Shape 469"/>
          <p:cNvSpPr/>
          <p:nvPr/>
        </p:nvSpPr>
        <p:spPr>
          <a:xfrm>
            <a:off x="58674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470" name="Shape 470"/>
          <p:cNvSpPr/>
          <p:nvPr/>
        </p:nvSpPr>
        <p:spPr>
          <a:xfrm>
            <a:off x="3276600" y="11938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471" name="Shape 471"/>
          <p:cNvSpPr/>
          <p:nvPr/>
        </p:nvSpPr>
        <p:spPr>
          <a:xfrm>
            <a:off x="5334000" y="1295400"/>
            <a:ext cx="381000" cy="228600"/>
          </a:xfrm>
          <a:prstGeom prst="leftArrow">
            <a:avLst>
              <a:gd name="adj1" fmla="val 50000"/>
              <a:gd name="adj2" fmla="val 41667"/>
            </a:avLst>
          </a:prstGeom>
          <a:solidFill>
            <a:srgbClr val="FF7C00"/>
          </a:solidFill>
          <a:ln>
            <a:solidFill>
              <a:srgbClr val="FF7C00"/>
            </a:solidFill>
            <a:miter lim="400000"/>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472" name="Shape 472"/>
          <p:cNvSpPr/>
          <p:nvPr/>
        </p:nvSpPr>
        <p:spPr>
          <a:xfrm>
            <a:off x="64008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473" name="Shape 473"/>
          <p:cNvSpPr/>
          <p:nvPr/>
        </p:nvSpPr>
        <p:spPr>
          <a:xfrm>
            <a:off x="7010400" y="12065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
        <p:nvSpPr>
          <p:cNvPr id="474" name="Shape 474"/>
          <p:cNvSpPr/>
          <p:nvPr/>
        </p:nvSpPr>
        <p:spPr>
          <a:xfrm>
            <a:off x="-1" y="609600"/>
            <a:ext cx="9156702"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More people requires more land.  Margin is pushed out.</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476" name="Shape 476"/>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70</a:t>
            </a:r>
          </a:p>
        </p:txBody>
      </p:sp>
      <p:graphicFrame>
        <p:nvGraphicFramePr>
          <p:cNvPr id="477" name="Table 477"/>
          <p:cNvGraphicFramePr/>
          <p:nvPr/>
        </p:nvGraphicFramePr>
        <p:xfrm>
          <a:off x="152400" y="1676400"/>
          <a:ext cx="87503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199">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199">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9</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7</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199">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199">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b"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b"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199">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 Interest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199">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199">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199">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199">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478" name="Shape 478"/>
          <p:cNvSpPr/>
          <p:nvPr/>
        </p:nvSpPr>
        <p:spPr>
          <a:xfrm>
            <a:off x="6172200" y="1371600"/>
            <a:ext cx="1588" cy="4419600"/>
          </a:xfrm>
          <a:prstGeom prst="line">
            <a:avLst/>
          </a:prstGeom>
          <a:ln w="76200">
            <a:solidFill>
              <a:srgbClr val="FF7C00"/>
            </a:solidFill>
            <a:round/>
          </a:ln>
        </p:spPr>
        <p:txBody>
          <a:bodyPr lIns="0" tIns="0" rIns="0" bIns="0"/>
          <a:lstStyle/>
          <a:p>
            <a:pPr lvl="0"/>
          </a:p>
        </p:txBody>
      </p:sp>
      <p:sp>
        <p:nvSpPr>
          <p:cNvPr id="479" name="Shape 479"/>
          <p:cNvSpPr/>
          <p:nvPr/>
        </p:nvSpPr>
        <p:spPr>
          <a:xfrm>
            <a:off x="59436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480" name="Shape 480"/>
          <p:cNvSpPr/>
          <p:nvPr/>
        </p:nvSpPr>
        <p:spPr>
          <a:xfrm>
            <a:off x="59436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481" name="Shape 481"/>
          <p:cNvSpPr/>
          <p:nvPr/>
        </p:nvSpPr>
        <p:spPr>
          <a:xfrm>
            <a:off x="2667000" y="457200"/>
            <a:ext cx="42799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Wages &amp; Interest fall to 5</a:t>
            </a:r>
          </a:p>
        </p:txBody>
      </p:sp>
      <p:sp>
        <p:nvSpPr>
          <p:cNvPr id="482" name="Shape 482"/>
          <p:cNvSpPr/>
          <p:nvPr/>
        </p:nvSpPr>
        <p:spPr>
          <a:xfrm>
            <a:off x="3276600" y="11938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483" name="Shape 483"/>
          <p:cNvSpPr/>
          <p:nvPr/>
        </p:nvSpPr>
        <p:spPr>
          <a:xfrm>
            <a:off x="5334000" y="1295400"/>
            <a:ext cx="381000" cy="228600"/>
          </a:xfrm>
          <a:prstGeom prst="leftArrow">
            <a:avLst>
              <a:gd name="adj1" fmla="val 50000"/>
              <a:gd name="adj2" fmla="val 41667"/>
            </a:avLst>
          </a:prstGeom>
          <a:solidFill>
            <a:srgbClr val="FF7C00"/>
          </a:solidFill>
          <a:ln>
            <a:solidFill>
              <a:srgbClr val="FF7C00"/>
            </a:solidFill>
            <a:miter lim="400000"/>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484" name="Shape 484"/>
          <p:cNvSpPr/>
          <p:nvPr/>
        </p:nvSpPr>
        <p:spPr>
          <a:xfrm>
            <a:off x="64008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485" name="Shape 485"/>
          <p:cNvSpPr/>
          <p:nvPr/>
        </p:nvSpPr>
        <p:spPr>
          <a:xfrm>
            <a:off x="7010400" y="12065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487" name="Shape 487"/>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71</a:t>
            </a:r>
          </a:p>
        </p:txBody>
      </p:sp>
      <p:graphicFrame>
        <p:nvGraphicFramePr>
          <p:cNvPr id="488" name="Table 488"/>
          <p:cNvGraphicFramePr/>
          <p:nvPr/>
        </p:nvGraphicFramePr>
        <p:xfrm>
          <a:off x="152400" y="1676400"/>
          <a:ext cx="87503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9</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7</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algn="l"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 &amp;&amp;Interest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FF7C00"/>
                          </a:solidFill>
                          <a:uFill>
                            <a:solidFill>
                              <a:srgbClr val="FF7C00"/>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FF7C00"/>
                          </a:solidFill>
                          <a:uFill>
                            <a:solidFill>
                              <a:srgbClr val="FF7C00"/>
                            </a:solidFill>
                          </a:uFill>
                          <a:latin typeface="Lucida Grande"/>
                          <a:ea typeface="Lucida Grande"/>
                          <a:cs typeface="Lucida Grande"/>
                          <a:sym typeface="Lucida Grande"/>
                        </a:rPr>
                        <a:t>1</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3</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489" name="Shape 489"/>
          <p:cNvSpPr/>
          <p:nvPr/>
        </p:nvSpPr>
        <p:spPr>
          <a:xfrm>
            <a:off x="6172200" y="1371600"/>
            <a:ext cx="1588" cy="4419600"/>
          </a:xfrm>
          <a:prstGeom prst="line">
            <a:avLst/>
          </a:prstGeom>
          <a:ln w="76200">
            <a:solidFill>
              <a:srgbClr val="FF7C00"/>
            </a:solidFill>
            <a:round/>
          </a:ln>
        </p:spPr>
        <p:txBody>
          <a:bodyPr lIns="0" tIns="0" rIns="0" bIns="0"/>
          <a:lstStyle/>
          <a:p>
            <a:pPr lvl="0"/>
          </a:p>
        </p:txBody>
      </p:sp>
      <p:sp>
        <p:nvSpPr>
          <p:cNvPr id="490" name="Shape 490"/>
          <p:cNvSpPr/>
          <p:nvPr/>
        </p:nvSpPr>
        <p:spPr>
          <a:xfrm>
            <a:off x="59436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491" name="Shape 491"/>
          <p:cNvSpPr/>
          <p:nvPr/>
        </p:nvSpPr>
        <p:spPr>
          <a:xfrm>
            <a:off x="59436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492" name="Shape 492"/>
          <p:cNvSpPr/>
          <p:nvPr/>
        </p:nvSpPr>
        <p:spPr>
          <a:xfrm>
            <a:off x="1905000" y="457200"/>
            <a:ext cx="52705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Land Rent gains the difference. </a:t>
            </a:r>
          </a:p>
        </p:txBody>
      </p:sp>
      <p:sp>
        <p:nvSpPr>
          <p:cNvPr id="493" name="Shape 493"/>
          <p:cNvSpPr/>
          <p:nvPr/>
        </p:nvSpPr>
        <p:spPr>
          <a:xfrm>
            <a:off x="3276600" y="11938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494" name="Shape 494"/>
          <p:cNvSpPr/>
          <p:nvPr/>
        </p:nvSpPr>
        <p:spPr>
          <a:xfrm>
            <a:off x="5334000" y="1295400"/>
            <a:ext cx="381000" cy="228600"/>
          </a:xfrm>
          <a:prstGeom prst="leftArrow">
            <a:avLst>
              <a:gd name="adj1" fmla="val 50000"/>
              <a:gd name="adj2" fmla="val 41667"/>
            </a:avLst>
          </a:prstGeom>
          <a:solidFill>
            <a:srgbClr val="FF7C00"/>
          </a:solidFill>
          <a:ln>
            <a:solidFill>
              <a:srgbClr val="FF7C00"/>
            </a:solidFill>
            <a:miter lim="400000"/>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495" name="Shape 495"/>
          <p:cNvSpPr/>
          <p:nvPr/>
        </p:nvSpPr>
        <p:spPr>
          <a:xfrm>
            <a:off x="64008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496" name="Shape 496"/>
          <p:cNvSpPr/>
          <p:nvPr/>
        </p:nvSpPr>
        <p:spPr>
          <a:xfrm>
            <a:off x="7010400" y="12065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498" name="Shape 498"/>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72</a:t>
            </a:r>
          </a:p>
        </p:txBody>
      </p:sp>
      <p:graphicFrame>
        <p:nvGraphicFramePr>
          <p:cNvPr id="499" name="Table 499"/>
          <p:cNvGraphicFramePr/>
          <p:nvPr/>
        </p:nvGraphicFramePr>
        <p:xfrm>
          <a:off x="152400" y="1676400"/>
          <a:ext cx="87503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0FDFF"/>
                          </a:solidFill>
                          <a:uFill>
                            <a:solidFill>
                              <a:srgbClr val="00FD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9</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7</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5</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3142"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500" name="Shape 500"/>
          <p:cNvSpPr/>
          <p:nvPr/>
        </p:nvSpPr>
        <p:spPr>
          <a:xfrm>
            <a:off x="6172200" y="1371600"/>
            <a:ext cx="1588" cy="4419600"/>
          </a:xfrm>
          <a:prstGeom prst="line">
            <a:avLst/>
          </a:prstGeom>
          <a:ln w="76200">
            <a:solidFill>
              <a:srgbClr val="FF7C00"/>
            </a:solidFill>
            <a:round/>
          </a:ln>
        </p:spPr>
        <p:txBody>
          <a:bodyPr lIns="0" tIns="0" rIns="0" bIns="0"/>
          <a:lstStyle/>
          <a:p>
            <a:pPr lvl="0"/>
          </a:p>
        </p:txBody>
      </p:sp>
      <p:sp>
        <p:nvSpPr>
          <p:cNvPr id="501" name="Shape 501"/>
          <p:cNvSpPr/>
          <p:nvPr/>
        </p:nvSpPr>
        <p:spPr>
          <a:xfrm>
            <a:off x="5943600" y="9906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502" name="Shape 502"/>
          <p:cNvSpPr/>
          <p:nvPr/>
        </p:nvSpPr>
        <p:spPr>
          <a:xfrm>
            <a:off x="59436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503" name="Shape 503"/>
          <p:cNvSpPr/>
          <p:nvPr/>
        </p:nvSpPr>
        <p:spPr>
          <a:xfrm>
            <a:off x="228600" y="381000"/>
            <a:ext cx="86995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More people enables specialization &amp; exchange.  </a:t>
            </a:r>
          </a:p>
        </p:txBody>
      </p:sp>
      <p:sp>
        <p:nvSpPr>
          <p:cNvPr id="504" name="Shape 504"/>
          <p:cNvSpPr/>
          <p:nvPr/>
        </p:nvSpPr>
        <p:spPr>
          <a:xfrm>
            <a:off x="0" y="838200"/>
            <a:ext cx="37465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400"/>
              </a:spcBef>
              <a:buClr>
                <a:srgbClr val="FFFFFF"/>
              </a:buClr>
              <a:buFont typeface="Helvetica"/>
              <a:defRPr b="1" sz="2400">
                <a:solidFill>
                  <a:srgbClr val="FFFFFF"/>
                </a:solidFill>
                <a:uFill>
                  <a:solidFill>
                    <a:srgbClr val="FFFFFF"/>
                  </a:solidFill>
                </a:uFill>
                <a:latin typeface="Lucida Grande"/>
                <a:ea typeface="Lucida Grande"/>
                <a:cs typeface="Lucida Grande"/>
                <a:sym typeface="Lucida Grande"/>
              </a:defRPr>
            </a:lvl1pPr>
          </a:lstStyle>
          <a:p>
            <a:pPr lvl="0">
              <a:defRPr b="0" sz="1800">
                <a:solidFill>
                  <a:srgbClr val="000000"/>
                </a:solidFill>
                <a:uFillTx/>
              </a:defRPr>
            </a:pPr>
            <a:r>
              <a:rPr b="1" sz="2400">
                <a:solidFill>
                  <a:srgbClr val="FFFFFF"/>
                </a:solidFill>
                <a:uFill>
                  <a:solidFill>
                    <a:srgbClr val="FFFFFF"/>
                  </a:solidFill>
                </a:uFill>
              </a:rPr>
              <a:t>Production doubles</a:t>
            </a:r>
          </a:p>
        </p:txBody>
      </p:sp>
      <p:sp>
        <p:nvSpPr>
          <p:cNvPr id="505" name="Shape 505"/>
          <p:cNvSpPr/>
          <p:nvPr/>
        </p:nvSpPr>
        <p:spPr>
          <a:xfrm>
            <a:off x="3276600" y="11938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506" name="Shape 506"/>
          <p:cNvSpPr/>
          <p:nvPr/>
        </p:nvSpPr>
        <p:spPr>
          <a:xfrm>
            <a:off x="5334000" y="1295400"/>
            <a:ext cx="381000" cy="228600"/>
          </a:xfrm>
          <a:prstGeom prst="leftArrow">
            <a:avLst>
              <a:gd name="adj1" fmla="val 50000"/>
              <a:gd name="adj2" fmla="val 41667"/>
            </a:avLst>
          </a:prstGeom>
          <a:solidFill>
            <a:srgbClr val="FF7C00"/>
          </a:solidFill>
          <a:ln>
            <a:solidFill>
              <a:srgbClr val="FF7C00"/>
            </a:solidFill>
            <a:miter lim="400000"/>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507" name="Shape 507"/>
          <p:cNvSpPr/>
          <p:nvPr/>
        </p:nvSpPr>
        <p:spPr>
          <a:xfrm>
            <a:off x="64008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508" name="Shape 508"/>
          <p:cNvSpPr/>
          <p:nvPr/>
        </p:nvSpPr>
        <p:spPr>
          <a:xfrm>
            <a:off x="7010400" y="12065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510" name="Shape 510"/>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73</a:t>
            </a:r>
          </a:p>
        </p:txBody>
      </p:sp>
      <p:graphicFrame>
        <p:nvGraphicFramePr>
          <p:cNvPr id="511" name="Table 511"/>
          <p:cNvGraphicFramePr/>
          <p:nvPr/>
        </p:nvGraphicFramePr>
        <p:xfrm>
          <a:off x="152400" y="1676400"/>
          <a:ext cx="8750300" cy="4124325"/>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9</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7</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5</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algn="l"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 Interest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66725">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3142"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512" name="Shape 512"/>
          <p:cNvSpPr/>
          <p:nvPr/>
        </p:nvSpPr>
        <p:spPr>
          <a:xfrm>
            <a:off x="6172200" y="1371600"/>
            <a:ext cx="1588" cy="4419600"/>
          </a:xfrm>
          <a:prstGeom prst="line">
            <a:avLst/>
          </a:prstGeom>
          <a:ln w="76200">
            <a:solidFill>
              <a:srgbClr val="FF7C00"/>
            </a:solidFill>
            <a:round/>
          </a:ln>
        </p:spPr>
        <p:txBody>
          <a:bodyPr lIns="0" tIns="0" rIns="0" bIns="0"/>
          <a:lstStyle/>
          <a:p>
            <a:pPr lvl="0"/>
          </a:p>
        </p:txBody>
      </p:sp>
      <p:sp>
        <p:nvSpPr>
          <p:cNvPr id="513" name="Shape 513"/>
          <p:cNvSpPr/>
          <p:nvPr/>
        </p:nvSpPr>
        <p:spPr>
          <a:xfrm>
            <a:off x="59436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514" name="Shape 514"/>
          <p:cNvSpPr/>
          <p:nvPr/>
        </p:nvSpPr>
        <p:spPr>
          <a:xfrm>
            <a:off x="59436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515" name="Shape 515"/>
          <p:cNvSpPr/>
          <p:nvPr/>
        </p:nvSpPr>
        <p:spPr>
          <a:xfrm>
            <a:off x="152400" y="457200"/>
            <a:ext cx="88519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Productivity increases.  Wages &amp; Interest go up.</a:t>
            </a:r>
          </a:p>
        </p:txBody>
      </p:sp>
      <p:sp>
        <p:nvSpPr>
          <p:cNvPr id="516" name="Shape 516"/>
          <p:cNvSpPr/>
          <p:nvPr/>
        </p:nvSpPr>
        <p:spPr>
          <a:xfrm>
            <a:off x="152399" y="6096000"/>
            <a:ext cx="8775702"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200"/>
              </a:spcBef>
              <a:buClr>
                <a:srgbClr val="FFFFFF"/>
              </a:buClr>
              <a:buFont typeface="Helvetica"/>
              <a:defRPr b="1" sz="2000">
                <a:solidFill>
                  <a:srgbClr val="FFFFFF"/>
                </a:solidFill>
                <a:uFill>
                  <a:solidFill>
                    <a:srgbClr val="FFFFFF"/>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FFFF"/>
                </a:solidFill>
                <a:uFill>
                  <a:solidFill>
                    <a:srgbClr val="FFFFFF"/>
                  </a:solidFill>
                </a:uFill>
              </a:rPr>
              <a:t>Wages &amp; Interest = what can be produced on free land</a:t>
            </a:r>
          </a:p>
        </p:txBody>
      </p:sp>
      <p:sp>
        <p:nvSpPr>
          <p:cNvPr id="517" name="Shape 517"/>
          <p:cNvSpPr/>
          <p:nvPr/>
        </p:nvSpPr>
        <p:spPr>
          <a:xfrm>
            <a:off x="3276600" y="11938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518" name="Shape 518"/>
          <p:cNvSpPr/>
          <p:nvPr/>
        </p:nvSpPr>
        <p:spPr>
          <a:xfrm>
            <a:off x="5334000" y="1295400"/>
            <a:ext cx="381000" cy="228600"/>
          </a:xfrm>
          <a:prstGeom prst="leftArrow">
            <a:avLst>
              <a:gd name="adj1" fmla="val 50000"/>
              <a:gd name="adj2" fmla="val 41667"/>
            </a:avLst>
          </a:prstGeom>
          <a:solidFill>
            <a:srgbClr val="FF7C00"/>
          </a:solidFill>
          <a:ln>
            <a:solidFill>
              <a:srgbClr val="FF7C00"/>
            </a:solidFill>
            <a:miter lim="400000"/>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519" name="Shape 519"/>
          <p:cNvSpPr/>
          <p:nvPr/>
        </p:nvSpPr>
        <p:spPr>
          <a:xfrm>
            <a:off x="64008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520" name="Shape 520"/>
          <p:cNvSpPr/>
          <p:nvPr/>
        </p:nvSpPr>
        <p:spPr>
          <a:xfrm>
            <a:off x="7010400" y="12065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522" name="Shape 522"/>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74</a:t>
            </a:r>
          </a:p>
        </p:txBody>
      </p:sp>
      <p:graphicFrame>
        <p:nvGraphicFramePr>
          <p:cNvPr id="523" name="Table 523"/>
          <p:cNvGraphicFramePr/>
          <p:nvPr/>
        </p:nvGraphicFramePr>
        <p:xfrm>
          <a:off x="152400" y="1676400"/>
          <a:ext cx="8750300" cy="4124325"/>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9</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7</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5</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algn="l"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 Interest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66725">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FF7C00"/>
                          </a:solidFill>
                          <a:uFill>
                            <a:solidFill>
                              <a:srgbClr val="FF7C00"/>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FF7C00"/>
                          </a:solidFill>
                          <a:uFill>
                            <a:solidFill>
                              <a:srgbClr val="FF7C00"/>
                            </a:solidFill>
                          </a:uFill>
                          <a:latin typeface="Lucida Grande"/>
                          <a:ea typeface="Lucida Grande"/>
                          <a:cs typeface="Lucida Grande"/>
                          <a:sym typeface="Lucida Grande"/>
                        </a:rPr>
                        <a:t>1</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524" name="Shape 524"/>
          <p:cNvSpPr/>
          <p:nvPr/>
        </p:nvSpPr>
        <p:spPr>
          <a:xfrm>
            <a:off x="6172200" y="1371600"/>
            <a:ext cx="1588" cy="4419600"/>
          </a:xfrm>
          <a:prstGeom prst="line">
            <a:avLst/>
          </a:prstGeom>
          <a:ln w="76200">
            <a:solidFill>
              <a:srgbClr val="FF7C00"/>
            </a:solidFill>
            <a:round/>
          </a:ln>
        </p:spPr>
        <p:txBody>
          <a:bodyPr lIns="0" tIns="0" rIns="0" bIns="0"/>
          <a:lstStyle/>
          <a:p>
            <a:pPr lvl="0"/>
          </a:p>
        </p:txBody>
      </p:sp>
      <p:sp>
        <p:nvSpPr>
          <p:cNvPr id="525" name="Shape 525"/>
          <p:cNvSpPr/>
          <p:nvPr/>
        </p:nvSpPr>
        <p:spPr>
          <a:xfrm>
            <a:off x="59436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526" name="Shape 526"/>
          <p:cNvSpPr/>
          <p:nvPr/>
        </p:nvSpPr>
        <p:spPr>
          <a:xfrm>
            <a:off x="59436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527" name="Shape 527"/>
          <p:cNvSpPr/>
          <p:nvPr/>
        </p:nvSpPr>
        <p:spPr>
          <a:xfrm>
            <a:off x="152400" y="457200"/>
            <a:ext cx="88519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Land Rent goes up as well.</a:t>
            </a:r>
          </a:p>
        </p:txBody>
      </p:sp>
      <p:sp>
        <p:nvSpPr>
          <p:cNvPr id="528" name="Shape 528"/>
          <p:cNvSpPr/>
          <p:nvPr/>
        </p:nvSpPr>
        <p:spPr>
          <a:xfrm>
            <a:off x="3276600" y="11938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529" name="Shape 529"/>
          <p:cNvSpPr/>
          <p:nvPr/>
        </p:nvSpPr>
        <p:spPr>
          <a:xfrm>
            <a:off x="5334000" y="1295400"/>
            <a:ext cx="381000" cy="228600"/>
          </a:xfrm>
          <a:prstGeom prst="leftArrow">
            <a:avLst>
              <a:gd name="adj1" fmla="val 50000"/>
              <a:gd name="adj2" fmla="val 41667"/>
            </a:avLst>
          </a:prstGeom>
          <a:solidFill>
            <a:srgbClr val="FF7C00"/>
          </a:solidFill>
          <a:ln>
            <a:solidFill>
              <a:srgbClr val="FF7C00"/>
            </a:solidFill>
            <a:miter lim="400000"/>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530" name="Shape 530"/>
          <p:cNvSpPr/>
          <p:nvPr/>
        </p:nvSpPr>
        <p:spPr>
          <a:xfrm>
            <a:off x="64008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531" name="Shape 531"/>
          <p:cNvSpPr/>
          <p:nvPr/>
        </p:nvSpPr>
        <p:spPr>
          <a:xfrm>
            <a:off x="7010400" y="12065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533" name="Shape 533"/>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000000"/>
              </a:buClr>
              <a:buFont typeface="Arial"/>
              <a:defRPr sz="1400">
                <a:uFill>
                  <a:solidFill/>
                </a:uFill>
                <a:latin typeface="+mn-lt"/>
                <a:ea typeface="+mn-ea"/>
                <a:cs typeface="+mn-cs"/>
                <a:sym typeface="Arial"/>
              </a:defRPr>
            </a:lvl1pPr>
          </a:lstStyle>
          <a:p>
            <a:pPr lvl="0">
              <a:defRPr sz="1800">
                <a:uFillTx/>
              </a:defRPr>
            </a:pPr>
            <a:r>
              <a:rPr sz="1400">
                <a:uFill>
                  <a:solidFill/>
                </a:uFill>
              </a:rPr>
              <a:t>67</a:t>
            </a:r>
          </a:p>
        </p:txBody>
      </p:sp>
      <p:pic>
        <p:nvPicPr>
          <p:cNvPr id="534" name="SavanaMapOK.jpg"/>
          <p:cNvPicPr/>
          <p:nvPr/>
        </p:nvPicPr>
        <p:blipFill>
          <a:blip r:embed="rId2">
            <a:extLst/>
          </a:blip>
          <a:srcRect l="0" t="13571" r="0" b="0"/>
          <a:stretch>
            <a:fillRect/>
          </a:stretch>
        </p:blipFill>
        <p:spPr>
          <a:xfrm>
            <a:off x="63500" y="1600200"/>
            <a:ext cx="9144000" cy="5257800"/>
          </a:xfrm>
          <a:prstGeom prst="rect">
            <a:avLst/>
          </a:prstGeom>
          <a:ln w="12700">
            <a:miter lim="400000"/>
          </a:ln>
        </p:spPr>
      </p:pic>
      <p:grpSp>
        <p:nvGrpSpPr>
          <p:cNvPr id="537" name="Group 537"/>
          <p:cNvGrpSpPr/>
          <p:nvPr/>
        </p:nvGrpSpPr>
        <p:grpSpPr>
          <a:xfrm>
            <a:off x="4752975" y="3581400"/>
            <a:ext cx="1066800" cy="762000"/>
            <a:chOff x="0" y="0"/>
            <a:chExt cx="1066800" cy="762000"/>
          </a:xfrm>
        </p:grpSpPr>
        <p:sp>
          <p:nvSpPr>
            <p:cNvPr id="535" name="Shape 535"/>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36" name="Shape 536"/>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540" name="Group 540"/>
          <p:cNvGrpSpPr/>
          <p:nvPr/>
        </p:nvGrpSpPr>
        <p:grpSpPr>
          <a:xfrm>
            <a:off x="4767262" y="4495800"/>
            <a:ext cx="1066801" cy="762000"/>
            <a:chOff x="0" y="0"/>
            <a:chExt cx="1066800" cy="762000"/>
          </a:xfrm>
        </p:grpSpPr>
        <p:sp>
          <p:nvSpPr>
            <p:cNvPr id="538" name="Shape 538"/>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39" name="Shape 539"/>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543" name="Group 543"/>
          <p:cNvGrpSpPr/>
          <p:nvPr/>
        </p:nvGrpSpPr>
        <p:grpSpPr>
          <a:xfrm>
            <a:off x="4776787" y="1743075"/>
            <a:ext cx="1066801" cy="762000"/>
            <a:chOff x="0" y="0"/>
            <a:chExt cx="1066800" cy="762000"/>
          </a:xfrm>
        </p:grpSpPr>
        <p:sp>
          <p:nvSpPr>
            <p:cNvPr id="541" name="Shape 541"/>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42" name="Shape 542"/>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546" name="Group 546"/>
          <p:cNvGrpSpPr/>
          <p:nvPr/>
        </p:nvGrpSpPr>
        <p:grpSpPr>
          <a:xfrm>
            <a:off x="4781550" y="2671762"/>
            <a:ext cx="1066800" cy="762001"/>
            <a:chOff x="0" y="0"/>
            <a:chExt cx="1066800" cy="762000"/>
          </a:xfrm>
        </p:grpSpPr>
        <p:sp>
          <p:nvSpPr>
            <p:cNvPr id="544" name="Shape 544"/>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45" name="Shape 545"/>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547" name="Shape 547"/>
          <p:cNvSpPr/>
          <p:nvPr/>
        </p:nvSpPr>
        <p:spPr>
          <a:xfrm>
            <a:off x="1177925" y="304800"/>
            <a:ext cx="11557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18</a:t>
            </a:r>
          </a:p>
        </p:txBody>
      </p:sp>
      <p:sp>
        <p:nvSpPr>
          <p:cNvPr id="548" name="Shape 548"/>
          <p:cNvSpPr/>
          <p:nvPr/>
        </p:nvSpPr>
        <p:spPr>
          <a:xfrm>
            <a:off x="3327400" y="304800"/>
            <a:ext cx="10922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16</a:t>
            </a:r>
          </a:p>
        </p:txBody>
      </p:sp>
      <p:sp>
        <p:nvSpPr>
          <p:cNvPr id="549" name="Shape 549"/>
          <p:cNvSpPr/>
          <p:nvPr/>
        </p:nvSpPr>
        <p:spPr>
          <a:xfrm>
            <a:off x="4811712" y="304800"/>
            <a:ext cx="1066801"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14</a:t>
            </a:r>
          </a:p>
        </p:txBody>
      </p:sp>
      <p:sp>
        <p:nvSpPr>
          <p:cNvPr id="550" name="Shape 550"/>
          <p:cNvSpPr/>
          <p:nvPr/>
        </p:nvSpPr>
        <p:spPr>
          <a:xfrm>
            <a:off x="6235700" y="304800"/>
            <a:ext cx="11049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12</a:t>
            </a:r>
          </a:p>
        </p:txBody>
      </p:sp>
      <p:sp>
        <p:nvSpPr>
          <p:cNvPr id="551" name="Shape 551"/>
          <p:cNvSpPr/>
          <p:nvPr/>
        </p:nvSpPr>
        <p:spPr>
          <a:xfrm>
            <a:off x="7556500" y="304800"/>
            <a:ext cx="11557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10</a:t>
            </a:r>
          </a:p>
        </p:txBody>
      </p:sp>
      <p:sp>
        <p:nvSpPr>
          <p:cNvPr id="552" name="Shape 552"/>
          <p:cNvSpPr/>
          <p:nvPr/>
        </p:nvSpPr>
        <p:spPr>
          <a:xfrm>
            <a:off x="0" y="609600"/>
            <a:ext cx="16891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400"/>
              </a:spcBef>
              <a:buClr>
                <a:srgbClr val="000000"/>
              </a:buClr>
              <a:buFont typeface="Helvetica"/>
              <a:defRPr b="1" sz="2400">
                <a:solidFill>
                  <a:srgbClr val="FFFFFF"/>
                </a:solidFill>
                <a:uFill>
                  <a:solidFill>
                    <a:srgbClr val="FFFFFF"/>
                  </a:solidFill>
                </a:uFill>
                <a:latin typeface="Lucida Grande"/>
                <a:ea typeface="Lucida Grande"/>
                <a:cs typeface="Lucida Grande"/>
                <a:sym typeface="Lucida Grande"/>
              </a:defRPr>
            </a:lvl1pPr>
          </a:lstStyle>
          <a:p>
            <a:pPr lvl="0">
              <a:defRPr b="0" sz="1800">
                <a:solidFill>
                  <a:srgbClr val="000000"/>
                </a:solidFill>
                <a:uFillTx/>
              </a:defRPr>
            </a:pPr>
            <a:r>
              <a:rPr b="1" sz="2400">
                <a:solidFill>
                  <a:srgbClr val="FFFFFF"/>
                </a:solidFill>
                <a:uFill>
                  <a:solidFill>
                    <a:srgbClr val="FFFFFF"/>
                  </a:solidFill>
                </a:uFill>
              </a:rPr>
              <a:t>Average</a:t>
            </a:r>
          </a:p>
        </p:txBody>
      </p:sp>
      <p:grpSp>
        <p:nvGrpSpPr>
          <p:cNvPr id="555" name="Group 555"/>
          <p:cNvGrpSpPr/>
          <p:nvPr/>
        </p:nvGrpSpPr>
        <p:grpSpPr>
          <a:xfrm>
            <a:off x="3276600" y="1752600"/>
            <a:ext cx="1066800" cy="762000"/>
            <a:chOff x="0" y="0"/>
            <a:chExt cx="1066800" cy="762000"/>
          </a:xfrm>
        </p:grpSpPr>
        <p:sp>
          <p:nvSpPr>
            <p:cNvPr id="553" name="Shape 553"/>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54" name="Shape 554"/>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558" name="Group 558"/>
          <p:cNvGrpSpPr/>
          <p:nvPr/>
        </p:nvGrpSpPr>
        <p:grpSpPr>
          <a:xfrm>
            <a:off x="3324225" y="3581400"/>
            <a:ext cx="1066800" cy="838200"/>
            <a:chOff x="0" y="0"/>
            <a:chExt cx="1066800" cy="838200"/>
          </a:xfrm>
        </p:grpSpPr>
        <p:sp>
          <p:nvSpPr>
            <p:cNvPr id="556" name="Shape 556"/>
            <p:cNvSpPr/>
            <p:nvPr/>
          </p:nvSpPr>
          <p:spPr>
            <a:xfrm>
              <a:off x="0" y="0"/>
              <a:ext cx="1066800" cy="8382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57" name="Shape 557"/>
            <p:cNvSpPr/>
            <p:nvPr/>
          </p:nvSpPr>
          <p:spPr>
            <a:xfrm>
              <a:off x="0" y="2349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561" name="Group 561"/>
          <p:cNvGrpSpPr/>
          <p:nvPr/>
        </p:nvGrpSpPr>
        <p:grpSpPr>
          <a:xfrm>
            <a:off x="3281362" y="4543425"/>
            <a:ext cx="1066801" cy="762000"/>
            <a:chOff x="0" y="0"/>
            <a:chExt cx="1066800" cy="762000"/>
          </a:xfrm>
        </p:grpSpPr>
        <p:sp>
          <p:nvSpPr>
            <p:cNvPr id="559" name="Shape 559"/>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60" name="Shape 560"/>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564" name="Group 564"/>
          <p:cNvGrpSpPr/>
          <p:nvPr/>
        </p:nvGrpSpPr>
        <p:grpSpPr>
          <a:xfrm>
            <a:off x="3376612" y="2628900"/>
            <a:ext cx="1066801" cy="762000"/>
            <a:chOff x="0" y="0"/>
            <a:chExt cx="1066800" cy="762000"/>
          </a:xfrm>
        </p:grpSpPr>
        <p:sp>
          <p:nvSpPr>
            <p:cNvPr id="562" name="Shape 562"/>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63" name="Shape 563"/>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567" name="Group 567"/>
          <p:cNvGrpSpPr/>
          <p:nvPr/>
        </p:nvGrpSpPr>
        <p:grpSpPr>
          <a:xfrm>
            <a:off x="990600" y="1828800"/>
            <a:ext cx="1066800" cy="762000"/>
            <a:chOff x="0" y="0"/>
            <a:chExt cx="1066800" cy="762000"/>
          </a:xfrm>
        </p:grpSpPr>
        <p:sp>
          <p:nvSpPr>
            <p:cNvPr id="565" name="Shape 565"/>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66" name="Shape 566"/>
            <p:cNvSpPr/>
            <p:nvPr/>
          </p:nvSpPr>
          <p:spPr>
            <a:xfrm>
              <a:off x="32576" y="0"/>
              <a:ext cx="1001649" cy="698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marL="40639" marR="40639" algn="ctr" defTabSz="914400">
                <a:buClr>
                  <a:srgbClr val="000000"/>
                </a:buClr>
                <a:buFont typeface="Arial"/>
                <a:defRPr sz="1800"/>
              </a:pPr>
              <a:r>
                <a:rPr b="1" sz="2100">
                  <a:uFill>
                    <a:solidFill/>
                  </a:uFill>
                  <a:latin typeface="+mn-lt"/>
                  <a:ea typeface="+mn-ea"/>
                  <a:cs typeface="+mn-cs"/>
                  <a:sym typeface="Arial"/>
                </a:rPr>
                <a:t>3rd</a:t>
              </a:r>
              <a:endParaRPr b="1" sz="2100">
                <a:uFill>
                  <a:solidFill/>
                </a:uFill>
                <a:latin typeface="+mn-lt"/>
                <a:ea typeface="+mn-ea"/>
                <a:cs typeface="+mn-cs"/>
                <a:sym typeface="Arial"/>
              </a:endParaRPr>
            </a:p>
            <a:p>
              <a:pPr lvl="0" marL="40639" marR="40639" algn="ctr" defTabSz="914400">
                <a:buClr>
                  <a:srgbClr val="000000"/>
                </a:buClr>
                <a:buFont typeface="Helvetica"/>
                <a:defRPr sz="1800"/>
              </a:pPr>
              <a:r>
                <a:rPr b="1" sz="2000">
                  <a:uFill>
                    <a:solidFill/>
                  </a:uFill>
                  <a:latin typeface="Lucida Grande"/>
                  <a:ea typeface="Lucida Grande"/>
                  <a:cs typeface="Lucida Grande"/>
                  <a:sym typeface="Lucida Grande"/>
                </a:rPr>
                <a:t>Settler</a:t>
              </a:r>
            </a:p>
          </p:txBody>
        </p:sp>
      </p:grpSp>
      <p:grpSp>
        <p:nvGrpSpPr>
          <p:cNvPr id="570" name="Group 570"/>
          <p:cNvGrpSpPr/>
          <p:nvPr/>
        </p:nvGrpSpPr>
        <p:grpSpPr>
          <a:xfrm>
            <a:off x="1109662" y="2743200"/>
            <a:ext cx="1066801" cy="838200"/>
            <a:chOff x="0" y="0"/>
            <a:chExt cx="1066800" cy="838200"/>
          </a:xfrm>
        </p:grpSpPr>
        <p:sp>
          <p:nvSpPr>
            <p:cNvPr id="568" name="Shape 568"/>
            <p:cNvSpPr/>
            <p:nvPr/>
          </p:nvSpPr>
          <p:spPr>
            <a:xfrm>
              <a:off x="0" y="0"/>
              <a:ext cx="1066800" cy="8382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69" name="Shape 569"/>
            <p:cNvSpPr/>
            <p:nvPr/>
          </p:nvSpPr>
          <p:spPr>
            <a:xfrm>
              <a:off x="32576" y="0"/>
              <a:ext cx="1001649" cy="685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marL="40639" marR="40639" algn="ctr" defTabSz="914400">
                <a:buClr>
                  <a:srgbClr val="000000"/>
                </a:buClr>
                <a:buFont typeface="Helvetica"/>
                <a:defRPr sz="1800"/>
              </a:pPr>
              <a:r>
                <a:rPr b="1" sz="2000">
                  <a:uFill>
                    <a:solidFill/>
                  </a:uFill>
                  <a:latin typeface="Lucida Grande"/>
                  <a:ea typeface="Lucida Grande"/>
                  <a:cs typeface="Lucida Grande"/>
                  <a:sym typeface="Lucida Grande"/>
                </a:rPr>
                <a:t>2nd</a:t>
              </a:r>
              <a:endParaRPr b="1" sz="2000">
                <a:uFill>
                  <a:solidFill/>
                </a:uFill>
                <a:latin typeface="Lucida Grande"/>
                <a:ea typeface="Lucida Grande"/>
                <a:cs typeface="Lucida Grande"/>
                <a:sym typeface="Lucida Grande"/>
              </a:endParaRPr>
            </a:p>
            <a:p>
              <a:pPr lvl="0" marL="40639" marR="40639" algn="ctr" defTabSz="914400">
                <a:buClr>
                  <a:srgbClr val="000000"/>
                </a:buClr>
                <a:buFont typeface="Helvetica"/>
                <a:defRPr sz="1800"/>
              </a:pPr>
              <a:r>
                <a:rPr b="1" sz="2000">
                  <a:uFill>
                    <a:solidFill/>
                  </a:uFill>
                  <a:latin typeface="Lucida Grande"/>
                  <a:ea typeface="Lucida Grande"/>
                  <a:cs typeface="Lucida Grande"/>
                  <a:sym typeface="Lucida Grande"/>
                </a:rPr>
                <a:t>Settler</a:t>
              </a:r>
            </a:p>
          </p:txBody>
        </p:sp>
      </p:grpSp>
      <p:grpSp>
        <p:nvGrpSpPr>
          <p:cNvPr id="573" name="Group 573"/>
          <p:cNvGrpSpPr/>
          <p:nvPr/>
        </p:nvGrpSpPr>
        <p:grpSpPr>
          <a:xfrm>
            <a:off x="685800" y="4648200"/>
            <a:ext cx="1066800" cy="762000"/>
            <a:chOff x="0" y="0"/>
            <a:chExt cx="1066800" cy="762000"/>
          </a:xfrm>
        </p:grpSpPr>
        <p:sp>
          <p:nvSpPr>
            <p:cNvPr id="571" name="Shape 571"/>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72" name="Shape 572"/>
            <p:cNvSpPr/>
            <p:nvPr/>
          </p:nvSpPr>
          <p:spPr>
            <a:xfrm>
              <a:off x="32576" y="0"/>
              <a:ext cx="1001649" cy="685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marL="40639" marR="40639" algn="ctr" defTabSz="914400">
                <a:buClr>
                  <a:srgbClr val="000000"/>
                </a:buClr>
                <a:buFont typeface="Arial"/>
                <a:defRPr sz="1800"/>
              </a:pPr>
              <a:r>
                <a:rPr b="1" sz="2000">
                  <a:uFill>
                    <a:solidFill/>
                  </a:uFill>
                  <a:latin typeface="+mn-lt"/>
                  <a:ea typeface="+mn-ea"/>
                  <a:cs typeface="+mn-cs"/>
                  <a:sym typeface="Arial"/>
                </a:rPr>
                <a:t>4th</a:t>
              </a:r>
              <a:endParaRPr b="1" sz="2000">
                <a:uFill>
                  <a:solidFill/>
                </a:uFill>
                <a:latin typeface="+mn-lt"/>
                <a:ea typeface="+mn-ea"/>
                <a:cs typeface="+mn-cs"/>
                <a:sym typeface="Arial"/>
              </a:endParaRPr>
            </a:p>
            <a:p>
              <a:pPr lvl="0" marL="40639" marR="40639" algn="ctr" defTabSz="914400">
                <a:buClr>
                  <a:srgbClr val="000000"/>
                </a:buClr>
                <a:buFont typeface="Helvetica"/>
                <a:defRPr sz="1800"/>
              </a:pPr>
              <a:r>
                <a:rPr b="1" sz="2000">
                  <a:uFill>
                    <a:solidFill/>
                  </a:uFill>
                  <a:latin typeface="Lucida Grande"/>
                  <a:ea typeface="Lucida Grande"/>
                  <a:cs typeface="Lucida Grande"/>
                  <a:sym typeface="Lucida Grande"/>
                </a:rPr>
                <a:t>Settler</a:t>
              </a:r>
            </a:p>
          </p:txBody>
        </p:sp>
      </p:grpSp>
      <p:grpSp>
        <p:nvGrpSpPr>
          <p:cNvPr id="576" name="Group 576"/>
          <p:cNvGrpSpPr/>
          <p:nvPr/>
        </p:nvGrpSpPr>
        <p:grpSpPr>
          <a:xfrm>
            <a:off x="877677" y="3733800"/>
            <a:ext cx="1102146" cy="762000"/>
            <a:chOff x="0" y="0"/>
            <a:chExt cx="1102144" cy="762000"/>
          </a:xfrm>
        </p:grpSpPr>
        <p:sp>
          <p:nvSpPr>
            <p:cNvPr id="574" name="Shape 574"/>
            <p:cNvSpPr/>
            <p:nvPr/>
          </p:nvSpPr>
          <p:spPr>
            <a:xfrm>
              <a:off x="17672" y="0"/>
              <a:ext cx="1066801"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75" name="Shape 575"/>
            <p:cNvSpPr/>
            <p:nvPr/>
          </p:nvSpPr>
          <p:spPr>
            <a:xfrm>
              <a:off x="0" y="0"/>
              <a:ext cx="1102145" cy="7528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marL="40639" marR="40639" algn="ctr" defTabSz="914400">
                <a:buClr>
                  <a:srgbClr val="000000"/>
                </a:buClr>
                <a:buFont typeface="Arial"/>
                <a:defRPr sz="1800"/>
              </a:pPr>
              <a:r>
                <a:rPr b="1" sz="2200">
                  <a:uFill>
                    <a:solidFill/>
                  </a:uFill>
                  <a:latin typeface="+mn-lt"/>
                  <a:ea typeface="+mn-ea"/>
                  <a:cs typeface="+mn-cs"/>
                  <a:sym typeface="Arial"/>
                </a:rPr>
                <a:t>1st</a:t>
              </a:r>
              <a:endParaRPr b="1" sz="2200">
                <a:uFill>
                  <a:solidFill/>
                </a:uFill>
                <a:latin typeface="+mn-lt"/>
                <a:ea typeface="+mn-ea"/>
                <a:cs typeface="+mn-cs"/>
                <a:sym typeface="Arial"/>
              </a:endParaRPr>
            </a:p>
            <a:p>
              <a:pPr lvl="0" marL="40639" marR="40639" algn="ctr" defTabSz="914400">
                <a:buClr>
                  <a:srgbClr val="000000"/>
                </a:buClr>
                <a:buFont typeface="Arial"/>
                <a:defRPr sz="1800"/>
              </a:pPr>
              <a:r>
                <a:rPr b="1" sz="2200">
                  <a:uFill>
                    <a:solidFill/>
                  </a:uFill>
                  <a:latin typeface="+mn-lt"/>
                  <a:ea typeface="+mn-ea"/>
                  <a:cs typeface="+mn-cs"/>
                  <a:sym typeface="Arial"/>
                </a:rPr>
                <a:t> Settler</a:t>
              </a:r>
            </a:p>
          </p:txBody>
        </p:sp>
      </p:grpSp>
      <p:grpSp>
        <p:nvGrpSpPr>
          <p:cNvPr id="579" name="Group 579"/>
          <p:cNvGrpSpPr/>
          <p:nvPr/>
        </p:nvGrpSpPr>
        <p:grpSpPr>
          <a:xfrm>
            <a:off x="6273800" y="3721100"/>
            <a:ext cx="1066800" cy="762000"/>
            <a:chOff x="0" y="0"/>
            <a:chExt cx="1066800" cy="762000"/>
          </a:xfrm>
        </p:grpSpPr>
        <p:sp>
          <p:nvSpPr>
            <p:cNvPr id="577" name="Shape 577"/>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78" name="Shape 578"/>
            <p:cNvSpPr/>
            <p:nvPr/>
          </p:nvSpPr>
          <p:spPr>
            <a:xfrm>
              <a:off x="100193" y="215900"/>
              <a:ext cx="866414"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algn="ctr" defTabSz="914400">
                <a:spcBef>
                  <a:spcPts val="1000"/>
                </a:spcBef>
                <a:buClr>
                  <a:srgbClr val="000000"/>
                </a:buClr>
                <a:buFont typeface="Arial"/>
                <a:defRPr b="1" sz="1800">
                  <a:uFill>
                    <a:solidFill/>
                  </a:uFill>
                  <a:latin typeface="+mn-lt"/>
                  <a:ea typeface="+mn-ea"/>
                  <a:cs typeface="+mn-cs"/>
                  <a:sym typeface="Arial"/>
                </a:defRPr>
              </a:lvl1pPr>
            </a:lstStyle>
            <a:p>
              <a:pPr lvl="0">
                <a:defRPr b="0">
                  <a:uFillTx/>
                </a:defRPr>
              </a:pPr>
              <a:r>
                <a:rPr b="1">
                  <a:uFill>
                    <a:solidFill/>
                  </a:uFill>
                </a:rPr>
                <a:t>Settler</a:t>
              </a:r>
            </a:p>
          </p:txBody>
        </p:sp>
      </p:grpSp>
      <p:grpSp>
        <p:nvGrpSpPr>
          <p:cNvPr id="582" name="Group 582"/>
          <p:cNvGrpSpPr/>
          <p:nvPr/>
        </p:nvGrpSpPr>
        <p:grpSpPr>
          <a:xfrm>
            <a:off x="6210300" y="2667000"/>
            <a:ext cx="1066800" cy="762000"/>
            <a:chOff x="0" y="0"/>
            <a:chExt cx="1066800" cy="762000"/>
          </a:xfrm>
        </p:grpSpPr>
        <p:sp>
          <p:nvSpPr>
            <p:cNvPr id="580" name="Shape 580"/>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81" name="Shape 581"/>
            <p:cNvSpPr/>
            <p:nvPr/>
          </p:nvSpPr>
          <p:spPr>
            <a:xfrm>
              <a:off x="100193" y="203200"/>
              <a:ext cx="866414"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algn="ctr" defTabSz="914400">
                <a:spcBef>
                  <a:spcPts val="1000"/>
                </a:spcBef>
                <a:buClr>
                  <a:srgbClr val="000000"/>
                </a:buClr>
                <a:buFont typeface="Arial"/>
                <a:defRPr b="1" sz="1800">
                  <a:uFill>
                    <a:solidFill/>
                  </a:uFill>
                  <a:latin typeface="+mn-lt"/>
                  <a:ea typeface="+mn-ea"/>
                  <a:cs typeface="+mn-cs"/>
                  <a:sym typeface="Arial"/>
                </a:defRPr>
              </a:lvl1pPr>
            </a:lstStyle>
            <a:p>
              <a:pPr lvl="0">
                <a:defRPr b="0">
                  <a:uFillTx/>
                </a:defRPr>
              </a:pPr>
              <a:r>
                <a:rPr b="1">
                  <a:uFill>
                    <a:solidFill/>
                  </a:uFill>
                </a:rPr>
                <a:t>Settler</a:t>
              </a:r>
            </a:p>
          </p:txBody>
        </p:sp>
      </p:grpSp>
      <p:grpSp>
        <p:nvGrpSpPr>
          <p:cNvPr id="585" name="Group 585"/>
          <p:cNvGrpSpPr/>
          <p:nvPr/>
        </p:nvGrpSpPr>
        <p:grpSpPr>
          <a:xfrm>
            <a:off x="6235700" y="4610100"/>
            <a:ext cx="1066800" cy="762000"/>
            <a:chOff x="0" y="0"/>
            <a:chExt cx="1066800" cy="762000"/>
          </a:xfrm>
        </p:grpSpPr>
        <p:sp>
          <p:nvSpPr>
            <p:cNvPr id="583" name="Shape 583"/>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84" name="Shape 584"/>
            <p:cNvSpPr/>
            <p:nvPr/>
          </p:nvSpPr>
          <p:spPr>
            <a:xfrm>
              <a:off x="74911" y="19050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algn="ctr"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588" name="Group 588"/>
          <p:cNvGrpSpPr/>
          <p:nvPr/>
        </p:nvGrpSpPr>
        <p:grpSpPr>
          <a:xfrm>
            <a:off x="7543800" y="2641600"/>
            <a:ext cx="1066800" cy="762000"/>
            <a:chOff x="0" y="0"/>
            <a:chExt cx="1066800" cy="762000"/>
          </a:xfrm>
        </p:grpSpPr>
        <p:sp>
          <p:nvSpPr>
            <p:cNvPr id="586" name="Shape 586"/>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87" name="Shape 587"/>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591" name="Group 591"/>
          <p:cNvGrpSpPr/>
          <p:nvPr/>
        </p:nvGrpSpPr>
        <p:grpSpPr>
          <a:xfrm>
            <a:off x="7543800" y="1638300"/>
            <a:ext cx="1066800" cy="762000"/>
            <a:chOff x="0" y="0"/>
            <a:chExt cx="1066800" cy="762000"/>
          </a:xfrm>
        </p:grpSpPr>
        <p:sp>
          <p:nvSpPr>
            <p:cNvPr id="589" name="Shape 589"/>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90" name="Shape 590"/>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594" name="Group 594"/>
          <p:cNvGrpSpPr/>
          <p:nvPr/>
        </p:nvGrpSpPr>
        <p:grpSpPr>
          <a:xfrm>
            <a:off x="6223000" y="1651000"/>
            <a:ext cx="1066800" cy="762000"/>
            <a:chOff x="0" y="0"/>
            <a:chExt cx="1066800" cy="762000"/>
          </a:xfrm>
        </p:grpSpPr>
        <p:sp>
          <p:nvSpPr>
            <p:cNvPr id="592" name="Shape 592"/>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593" name="Shape 593"/>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595" name="Shape 595"/>
          <p:cNvSpPr/>
          <p:nvPr/>
        </p:nvSpPr>
        <p:spPr>
          <a:xfrm>
            <a:off x="7442200" y="1219200"/>
            <a:ext cx="1588" cy="4191000"/>
          </a:xfrm>
          <a:prstGeom prst="line">
            <a:avLst/>
          </a:prstGeom>
          <a:ln w="57150">
            <a:solidFill>
              <a:srgbClr val="FF2600"/>
            </a:solidFill>
            <a:round/>
          </a:ln>
        </p:spPr>
        <p:txBody>
          <a:bodyPr lIns="0" tIns="0" rIns="0" bIns="0"/>
          <a:lstStyle/>
          <a:p>
            <a:pPr lvl="0"/>
          </a:p>
        </p:txBody>
      </p:sp>
      <p:sp>
        <p:nvSpPr>
          <p:cNvPr id="596" name="Shape 596"/>
          <p:cNvSpPr/>
          <p:nvPr/>
        </p:nvSpPr>
        <p:spPr>
          <a:xfrm>
            <a:off x="6985000" y="1219200"/>
            <a:ext cx="381000" cy="228600"/>
          </a:xfrm>
          <a:prstGeom prst="leftArrow">
            <a:avLst>
              <a:gd name="adj1" fmla="val 50000"/>
              <a:gd name="adj2" fmla="val 41667"/>
            </a:avLst>
          </a:prstGeom>
          <a:solidFill>
            <a:srgbClr val="FF2600"/>
          </a:solidFill>
          <a:ln>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597" name="Shape 597"/>
          <p:cNvSpPr/>
          <p:nvPr/>
        </p:nvSpPr>
        <p:spPr>
          <a:xfrm>
            <a:off x="7518400" y="1219200"/>
            <a:ext cx="381000" cy="228600"/>
          </a:xfrm>
          <a:prstGeom prst="rightArrow">
            <a:avLst>
              <a:gd name="adj1" fmla="val 50000"/>
              <a:gd name="adj2" fmla="val 41667"/>
            </a:avLst>
          </a:prstGeom>
          <a:solidFill>
            <a:srgbClr val="38D142"/>
          </a:solidFill>
          <a:ln>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598" name="Shape 598"/>
          <p:cNvSpPr/>
          <p:nvPr/>
        </p:nvSpPr>
        <p:spPr>
          <a:xfrm>
            <a:off x="4851400" y="1155700"/>
            <a:ext cx="20701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200"/>
              </a:spcBef>
              <a:buClr>
                <a:srgbClr val="FF2600"/>
              </a:buClr>
              <a:buFont typeface="Helvetica"/>
              <a:defRPr b="1" sz="2000">
                <a:solidFill>
                  <a:srgbClr val="FF2600"/>
                </a:solidFill>
                <a:uFill>
                  <a:solidFill>
                    <a:srgbClr val="FF26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2600"/>
                </a:solidFill>
                <a:uFill>
                  <a:solidFill>
                    <a:srgbClr val="FF2600"/>
                  </a:solidFill>
                </a:uFill>
              </a:rPr>
              <a:t>Owned Land</a:t>
            </a:r>
          </a:p>
        </p:txBody>
      </p:sp>
      <p:sp>
        <p:nvSpPr>
          <p:cNvPr id="599" name="Shape 599"/>
          <p:cNvSpPr/>
          <p:nvPr/>
        </p:nvSpPr>
        <p:spPr>
          <a:xfrm>
            <a:off x="7556500" y="3592512"/>
            <a:ext cx="317500" cy="1270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a:spcBef>
                <a:spcPts val="1200"/>
              </a:spcBef>
              <a:buClr>
                <a:srgbClr val="000000"/>
              </a:buClr>
              <a:buFont typeface="Helvetica"/>
              <a:defRPr b="1" sz="2000">
                <a:uFill>
                  <a:solidFill/>
                </a:uFill>
                <a:latin typeface="Lucida Grande"/>
                <a:ea typeface="Lucida Grande"/>
                <a:cs typeface="Lucida Grande"/>
                <a:sym typeface="Lucida Grande"/>
              </a:defRPr>
            </a:lvl1pPr>
          </a:lstStyle>
          <a:p>
            <a:pPr lvl="0">
              <a:defRPr b="0" sz="1800">
                <a:uFillTx/>
              </a:defRPr>
            </a:pPr>
            <a:r>
              <a:rPr b="1" sz="2000">
                <a:uFill>
                  <a:solidFill/>
                </a:uFill>
              </a:rPr>
              <a:t>Free     </a:t>
            </a:r>
          </a:p>
        </p:txBody>
      </p:sp>
      <p:sp>
        <p:nvSpPr>
          <p:cNvPr id="600" name="Shape 600"/>
          <p:cNvSpPr/>
          <p:nvPr/>
        </p:nvSpPr>
        <p:spPr>
          <a:xfrm>
            <a:off x="7874000" y="3606800"/>
            <a:ext cx="317500" cy="1270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a:spcBef>
                <a:spcPts val="1200"/>
              </a:spcBef>
              <a:buClr>
                <a:srgbClr val="000000"/>
              </a:buClr>
              <a:buFont typeface="Helvetica"/>
              <a:defRPr b="1" sz="2000">
                <a:uFill>
                  <a:solidFill/>
                </a:uFill>
                <a:latin typeface="Lucida Grande"/>
                <a:ea typeface="Lucida Grande"/>
                <a:cs typeface="Lucida Grande"/>
                <a:sym typeface="Lucida Grande"/>
              </a:defRPr>
            </a:lvl1pPr>
          </a:lstStyle>
          <a:p>
            <a:pPr lvl="0">
              <a:defRPr b="0" sz="1800">
                <a:uFillTx/>
              </a:defRPr>
            </a:pPr>
            <a:r>
              <a:rPr b="1" sz="2000">
                <a:uFill>
                  <a:solidFill/>
                </a:uFill>
              </a:rPr>
              <a:t>Land</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602" name="Shape 602"/>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000000"/>
              </a:buClr>
              <a:buFont typeface="Arial"/>
              <a:defRPr sz="1400">
                <a:uFill>
                  <a:solidFill/>
                </a:uFill>
                <a:latin typeface="+mn-lt"/>
                <a:ea typeface="+mn-ea"/>
                <a:cs typeface="+mn-cs"/>
                <a:sym typeface="Arial"/>
              </a:defRPr>
            </a:lvl1pPr>
          </a:lstStyle>
          <a:p>
            <a:pPr lvl="0">
              <a:defRPr sz="1800">
                <a:uFillTx/>
              </a:defRPr>
            </a:pPr>
            <a:r>
              <a:rPr sz="1400">
                <a:uFill>
                  <a:solidFill/>
                </a:uFill>
              </a:rPr>
              <a:t>75</a:t>
            </a:r>
          </a:p>
        </p:txBody>
      </p:sp>
      <p:pic>
        <p:nvPicPr>
          <p:cNvPr id="603" name="SavanaMapOK.jpg"/>
          <p:cNvPicPr/>
          <p:nvPr/>
        </p:nvPicPr>
        <p:blipFill>
          <a:blip r:embed="rId2">
            <a:extLst/>
          </a:blip>
          <a:srcRect l="0" t="13571" r="0" b="0"/>
          <a:stretch>
            <a:fillRect/>
          </a:stretch>
        </p:blipFill>
        <p:spPr>
          <a:xfrm>
            <a:off x="0" y="1600200"/>
            <a:ext cx="9144000" cy="5257800"/>
          </a:xfrm>
          <a:prstGeom prst="rect">
            <a:avLst/>
          </a:prstGeom>
          <a:ln w="12700">
            <a:miter lim="400000"/>
          </a:ln>
        </p:spPr>
      </p:pic>
      <p:grpSp>
        <p:nvGrpSpPr>
          <p:cNvPr id="606" name="Group 606"/>
          <p:cNvGrpSpPr/>
          <p:nvPr/>
        </p:nvGrpSpPr>
        <p:grpSpPr>
          <a:xfrm>
            <a:off x="793459" y="3733800"/>
            <a:ext cx="1242007" cy="762000"/>
            <a:chOff x="0" y="0"/>
            <a:chExt cx="1242005" cy="762000"/>
          </a:xfrm>
        </p:grpSpPr>
        <p:sp>
          <p:nvSpPr>
            <p:cNvPr id="604" name="Shape 604"/>
            <p:cNvSpPr/>
            <p:nvPr/>
          </p:nvSpPr>
          <p:spPr>
            <a:xfrm>
              <a:off x="87602" y="0"/>
              <a:ext cx="1066801"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05" name="Shape 605"/>
            <p:cNvSpPr/>
            <p:nvPr/>
          </p:nvSpPr>
          <p:spPr>
            <a:xfrm>
              <a:off x="0" y="0"/>
              <a:ext cx="1242006" cy="6774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marL="40639" marR="40639" algn="ctr" defTabSz="914400">
                <a:buClr>
                  <a:srgbClr val="000000"/>
                </a:buClr>
                <a:buFont typeface="Arial"/>
                <a:defRPr sz="1800"/>
              </a:pPr>
              <a:r>
                <a:rPr b="1" sz="2000">
                  <a:uFill>
                    <a:solidFill/>
                  </a:uFill>
                  <a:latin typeface="+mn-lt"/>
                  <a:ea typeface="+mn-ea"/>
                  <a:cs typeface="+mn-cs"/>
                  <a:sym typeface="Arial"/>
                </a:rPr>
                <a:t>General </a:t>
              </a:r>
              <a:endParaRPr b="1" sz="2000">
                <a:uFill>
                  <a:solidFill/>
                </a:uFill>
                <a:latin typeface="+mn-lt"/>
                <a:ea typeface="+mn-ea"/>
                <a:cs typeface="+mn-cs"/>
                <a:sym typeface="Arial"/>
              </a:endParaRPr>
            </a:p>
            <a:p>
              <a:pPr lvl="0" marL="40639" marR="40639" algn="ctr" defTabSz="914400">
                <a:buClr>
                  <a:srgbClr val="000000"/>
                </a:buClr>
                <a:buFont typeface="Arial"/>
                <a:defRPr sz="1800"/>
              </a:pPr>
              <a:r>
                <a:rPr b="1" sz="2000">
                  <a:uFill>
                    <a:solidFill/>
                  </a:uFill>
                  <a:latin typeface="+mn-lt"/>
                  <a:ea typeface="+mn-ea"/>
                  <a:cs typeface="+mn-cs"/>
                  <a:sym typeface="Arial"/>
                </a:rPr>
                <a:t>Store</a:t>
              </a:r>
            </a:p>
          </p:txBody>
        </p:sp>
      </p:grpSp>
      <p:grpSp>
        <p:nvGrpSpPr>
          <p:cNvPr id="609" name="Group 609"/>
          <p:cNvGrpSpPr/>
          <p:nvPr/>
        </p:nvGrpSpPr>
        <p:grpSpPr>
          <a:xfrm>
            <a:off x="3309937" y="3652837"/>
            <a:ext cx="1066801" cy="838201"/>
            <a:chOff x="0" y="0"/>
            <a:chExt cx="1066800" cy="838200"/>
          </a:xfrm>
        </p:grpSpPr>
        <p:sp>
          <p:nvSpPr>
            <p:cNvPr id="607" name="Shape 607"/>
            <p:cNvSpPr/>
            <p:nvPr/>
          </p:nvSpPr>
          <p:spPr>
            <a:xfrm>
              <a:off x="0" y="0"/>
              <a:ext cx="1066800" cy="8382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08" name="Shape 608"/>
            <p:cNvSpPr/>
            <p:nvPr/>
          </p:nvSpPr>
          <p:spPr>
            <a:xfrm>
              <a:off x="0" y="2349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612" name="Group 612"/>
          <p:cNvGrpSpPr/>
          <p:nvPr/>
        </p:nvGrpSpPr>
        <p:grpSpPr>
          <a:xfrm>
            <a:off x="3281362" y="4572000"/>
            <a:ext cx="1066801" cy="762000"/>
            <a:chOff x="0" y="0"/>
            <a:chExt cx="1066800" cy="762000"/>
          </a:xfrm>
        </p:grpSpPr>
        <p:sp>
          <p:nvSpPr>
            <p:cNvPr id="610" name="Shape 610"/>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11" name="Shape 611"/>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615" name="Group 615"/>
          <p:cNvGrpSpPr/>
          <p:nvPr/>
        </p:nvGrpSpPr>
        <p:grpSpPr>
          <a:xfrm>
            <a:off x="4795837" y="3681412"/>
            <a:ext cx="1066801" cy="762001"/>
            <a:chOff x="0" y="0"/>
            <a:chExt cx="1066800" cy="762000"/>
          </a:xfrm>
        </p:grpSpPr>
        <p:sp>
          <p:nvSpPr>
            <p:cNvPr id="613" name="Shape 613"/>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14" name="Shape 614"/>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618" name="Group 618"/>
          <p:cNvGrpSpPr/>
          <p:nvPr/>
        </p:nvGrpSpPr>
        <p:grpSpPr>
          <a:xfrm>
            <a:off x="4767262" y="4538662"/>
            <a:ext cx="1066801" cy="762001"/>
            <a:chOff x="0" y="0"/>
            <a:chExt cx="1066800" cy="762000"/>
          </a:xfrm>
        </p:grpSpPr>
        <p:sp>
          <p:nvSpPr>
            <p:cNvPr id="616" name="Shape 616"/>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17" name="Shape 617"/>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621" name="Group 621"/>
          <p:cNvGrpSpPr/>
          <p:nvPr/>
        </p:nvGrpSpPr>
        <p:grpSpPr>
          <a:xfrm>
            <a:off x="6291262" y="3695700"/>
            <a:ext cx="1066801" cy="762000"/>
            <a:chOff x="0" y="0"/>
            <a:chExt cx="1066800" cy="762000"/>
          </a:xfrm>
        </p:grpSpPr>
        <p:sp>
          <p:nvSpPr>
            <p:cNvPr id="619" name="Shape 619"/>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20" name="Shape 620"/>
            <p:cNvSpPr/>
            <p:nvPr/>
          </p:nvSpPr>
          <p:spPr>
            <a:xfrm>
              <a:off x="100193" y="215900"/>
              <a:ext cx="866414"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algn="ctr" defTabSz="914400">
                <a:spcBef>
                  <a:spcPts val="1000"/>
                </a:spcBef>
                <a:buClr>
                  <a:srgbClr val="000000"/>
                </a:buClr>
                <a:buFont typeface="Arial"/>
                <a:defRPr b="1" sz="1800">
                  <a:uFill>
                    <a:solidFill/>
                  </a:uFill>
                  <a:latin typeface="+mn-lt"/>
                  <a:ea typeface="+mn-ea"/>
                  <a:cs typeface="+mn-cs"/>
                  <a:sym typeface="Arial"/>
                </a:defRPr>
              </a:lvl1pPr>
            </a:lstStyle>
            <a:p>
              <a:pPr lvl="0">
                <a:defRPr b="0">
                  <a:uFillTx/>
                </a:defRPr>
              </a:pPr>
              <a:r>
                <a:rPr b="1">
                  <a:uFill>
                    <a:solidFill/>
                  </a:uFill>
                </a:rPr>
                <a:t>Settler</a:t>
              </a:r>
            </a:p>
          </p:txBody>
        </p:sp>
      </p:grpSp>
      <p:grpSp>
        <p:nvGrpSpPr>
          <p:cNvPr id="624" name="Group 624"/>
          <p:cNvGrpSpPr/>
          <p:nvPr/>
        </p:nvGrpSpPr>
        <p:grpSpPr>
          <a:xfrm>
            <a:off x="685800" y="4551585"/>
            <a:ext cx="1066800" cy="802830"/>
            <a:chOff x="0" y="0"/>
            <a:chExt cx="1066800" cy="802828"/>
          </a:xfrm>
        </p:grpSpPr>
        <p:sp>
          <p:nvSpPr>
            <p:cNvPr id="622" name="Shape 622"/>
            <p:cNvSpPr/>
            <p:nvPr/>
          </p:nvSpPr>
          <p:spPr>
            <a:xfrm>
              <a:off x="0" y="20414"/>
              <a:ext cx="1066800" cy="762001"/>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23" name="Shape 623"/>
            <p:cNvSpPr/>
            <p:nvPr/>
          </p:nvSpPr>
          <p:spPr>
            <a:xfrm>
              <a:off x="24030" y="0"/>
              <a:ext cx="1018740" cy="802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marL="40639" marR="40639" algn="ctr" defTabSz="914400">
                <a:buClr>
                  <a:srgbClr val="000000"/>
                </a:buClr>
                <a:buFont typeface="Arial"/>
                <a:defRPr sz="1800"/>
              </a:pPr>
              <a:r>
                <a:rPr b="1" sz="2400">
                  <a:uFill>
                    <a:solidFill/>
                  </a:uFill>
                  <a:latin typeface="+mn-lt"/>
                  <a:ea typeface="+mn-ea"/>
                  <a:cs typeface="+mn-cs"/>
                  <a:sym typeface="Arial"/>
                </a:rPr>
                <a:t>Post</a:t>
              </a:r>
              <a:endParaRPr b="1" sz="2400">
                <a:uFill>
                  <a:solidFill/>
                </a:uFill>
                <a:latin typeface="+mn-lt"/>
                <a:ea typeface="+mn-ea"/>
                <a:cs typeface="+mn-cs"/>
                <a:sym typeface="Arial"/>
              </a:endParaRPr>
            </a:p>
            <a:p>
              <a:pPr lvl="0" marL="40639" marR="40639" algn="ctr" defTabSz="914400">
                <a:buClr>
                  <a:srgbClr val="000000"/>
                </a:buClr>
                <a:buFont typeface="Arial"/>
                <a:defRPr sz="1800"/>
              </a:pPr>
              <a:r>
                <a:rPr b="1" sz="2400">
                  <a:uFill>
                    <a:solidFill/>
                  </a:uFill>
                  <a:latin typeface="+mn-lt"/>
                  <a:ea typeface="+mn-ea"/>
                  <a:cs typeface="+mn-cs"/>
                  <a:sym typeface="Arial"/>
                </a:rPr>
                <a:t>Office</a:t>
              </a:r>
            </a:p>
          </p:txBody>
        </p:sp>
      </p:grpSp>
      <p:grpSp>
        <p:nvGrpSpPr>
          <p:cNvPr id="627" name="Group 627"/>
          <p:cNvGrpSpPr/>
          <p:nvPr/>
        </p:nvGrpSpPr>
        <p:grpSpPr>
          <a:xfrm>
            <a:off x="952500" y="2514600"/>
            <a:ext cx="1066800" cy="838200"/>
            <a:chOff x="0" y="0"/>
            <a:chExt cx="1066800" cy="838200"/>
          </a:xfrm>
        </p:grpSpPr>
        <p:sp>
          <p:nvSpPr>
            <p:cNvPr id="625" name="Shape 625"/>
            <p:cNvSpPr/>
            <p:nvPr/>
          </p:nvSpPr>
          <p:spPr>
            <a:xfrm>
              <a:off x="0" y="0"/>
              <a:ext cx="1066800" cy="8382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26" name="Shape 626"/>
            <p:cNvSpPr/>
            <p:nvPr/>
          </p:nvSpPr>
          <p:spPr>
            <a:xfrm>
              <a:off x="28297" y="0"/>
              <a:ext cx="1010206" cy="685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marL="40639" marR="40639" algn="ctr" defTabSz="914400">
                <a:buClr>
                  <a:srgbClr val="000000"/>
                </a:buClr>
                <a:buFont typeface="Helvetica"/>
                <a:defRPr sz="1800"/>
              </a:pPr>
              <a:r>
                <a:rPr b="1" sz="2000">
                  <a:uFill>
                    <a:solidFill/>
                  </a:uFill>
                  <a:latin typeface="Lucida Grande"/>
                  <a:ea typeface="Lucida Grande"/>
                  <a:cs typeface="Lucida Grande"/>
                  <a:sym typeface="Lucida Grande"/>
                </a:rPr>
                <a:t>Black </a:t>
              </a:r>
              <a:endParaRPr b="1" sz="2000">
                <a:uFill>
                  <a:solidFill/>
                </a:uFill>
                <a:latin typeface="Lucida Grande"/>
                <a:ea typeface="Lucida Grande"/>
                <a:cs typeface="Lucida Grande"/>
                <a:sym typeface="Lucida Grande"/>
              </a:endParaRPr>
            </a:p>
            <a:p>
              <a:pPr lvl="0" marL="40639" marR="40639" algn="ctr" defTabSz="914400">
                <a:buClr>
                  <a:srgbClr val="000000"/>
                </a:buClr>
                <a:buFont typeface="Helvetica"/>
                <a:defRPr sz="1800"/>
              </a:pPr>
              <a:r>
                <a:rPr b="1" sz="2000">
                  <a:uFill>
                    <a:solidFill/>
                  </a:uFill>
                  <a:latin typeface="Lucida Grande"/>
                  <a:ea typeface="Lucida Grande"/>
                  <a:cs typeface="Lucida Grande"/>
                  <a:sym typeface="Lucida Grande"/>
                </a:rPr>
                <a:t>Smith</a:t>
              </a:r>
            </a:p>
          </p:txBody>
        </p:sp>
      </p:grpSp>
      <p:grpSp>
        <p:nvGrpSpPr>
          <p:cNvPr id="630" name="Group 630"/>
          <p:cNvGrpSpPr/>
          <p:nvPr/>
        </p:nvGrpSpPr>
        <p:grpSpPr>
          <a:xfrm>
            <a:off x="3319462" y="2476500"/>
            <a:ext cx="1066801" cy="762000"/>
            <a:chOff x="0" y="0"/>
            <a:chExt cx="1066800" cy="762000"/>
          </a:xfrm>
        </p:grpSpPr>
        <p:sp>
          <p:nvSpPr>
            <p:cNvPr id="628" name="Shape 628"/>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29" name="Shape 629"/>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633" name="Group 633"/>
          <p:cNvGrpSpPr/>
          <p:nvPr/>
        </p:nvGrpSpPr>
        <p:grpSpPr>
          <a:xfrm>
            <a:off x="3328987" y="1652587"/>
            <a:ext cx="1066801" cy="762001"/>
            <a:chOff x="0" y="0"/>
            <a:chExt cx="1066800" cy="762000"/>
          </a:xfrm>
        </p:grpSpPr>
        <p:sp>
          <p:nvSpPr>
            <p:cNvPr id="631" name="Shape 631"/>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32" name="Shape 632"/>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636" name="Group 636"/>
          <p:cNvGrpSpPr/>
          <p:nvPr/>
        </p:nvGrpSpPr>
        <p:grpSpPr>
          <a:xfrm>
            <a:off x="4776787" y="1681162"/>
            <a:ext cx="1066801" cy="762001"/>
            <a:chOff x="0" y="0"/>
            <a:chExt cx="1066800" cy="762000"/>
          </a:xfrm>
        </p:grpSpPr>
        <p:sp>
          <p:nvSpPr>
            <p:cNvPr id="634" name="Shape 634"/>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35" name="Shape 635"/>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639" name="Group 639"/>
          <p:cNvGrpSpPr/>
          <p:nvPr/>
        </p:nvGrpSpPr>
        <p:grpSpPr>
          <a:xfrm>
            <a:off x="4781550" y="2462212"/>
            <a:ext cx="1066800" cy="762001"/>
            <a:chOff x="0" y="0"/>
            <a:chExt cx="1066800" cy="762000"/>
          </a:xfrm>
        </p:grpSpPr>
        <p:sp>
          <p:nvSpPr>
            <p:cNvPr id="637" name="Shape 637"/>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38" name="Shape 638"/>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642" name="Group 642"/>
          <p:cNvGrpSpPr/>
          <p:nvPr/>
        </p:nvGrpSpPr>
        <p:grpSpPr>
          <a:xfrm>
            <a:off x="6219825" y="2476500"/>
            <a:ext cx="1066800" cy="762000"/>
            <a:chOff x="0" y="0"/>
            <a:chExt cx="1066800" cy="762000"/>
          </a:xfrm>
        </p:grpSpPr>
        <p:sp>
          <p:nvSpPr>
            <p:cNvPr id="640" name="Shape 640"/>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41" name="Shape 641"/>
            <p:cNvSpPr/>
            <p:nvPr/>
          </p:nvSpPr>
          <p:spPr>
            <a:xfrm>
              <a:off x="100193" y="203200"/>
              <a:ext cx="866414"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algn="ctr" defTabSz="914400">
                <a:spcBef>
                  <a:spcPts val="1000"/>
                </a:spcBef>
                <a:buClr>
                  <a:srgbClr val="000000"/>
                </a:buClr>
                <a:buFont typeface="Arial"/>
                <a:defRPr b="1" sz="1800">
                  <a:uFill>
                    <a:solidFill/>
                  </a:uFill>
                  <a:latin typeface="+mn-lt"/>
                  <a:ea typeface="+mn-ea"/>
                  <a:cs typeface="+mn-cs"/>
                  <a:sym typeface="Arial"/>
                </a:defRPr>
              </a:lvl1pPr>
            </a:lstStyle>
            <a:p>
              <a:pPr lvl="0">
                <a:defRPr b="0">
                  <a:uFillTx/>
                </a:defRPr>
              </a:pPr>
              <a:r>
                <a:rPr b="1">
                  <a:uFill>
                    <a:solidFill/>
                  </a:uFill>
                </a:rPr>
                <a:t>Settler</a:t>
              </a:r>
            </a:p>
          </p:txBody>
        </p:sp>
      </p:grpSp>
      <p:grpSp>
        <p:nvGrpSpPr>
          <p:cNvPr id="645" name="Group 645"/>
          <p:cNvGrpSpPr/>
          <p:nvPr/>
        </p:nvGrpSpPr>
        <p:grpSpPr>
          <a:xfrm>
            <a:off x="6248400" y="4552950"/>
            <a:ext cx="1066800" cy="762000"/>
            <a:chOff x="0" y="0"/>
            <a:chExt cx="1066800" cy="762000"/>
          </a:xfrm>
        </p:grpSpPr>
        <p:sp>
          <p:nvSpPr>
            <p:cNvPr id="643" name="Shape 643"/>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44" name="Shape 644"/>
            <p:cNvSpPr/>
            <p:nvPr/>
          </p:nvSpPr>
          <p:spPr>
            <a:xfrm>
              <a:off x="74911" y="19050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algn="ctr"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646" name="Shape 646"/>
          <p:cNvSpPr/>
          <p:nvPr/>
        </p:nvSpPr>
        <p:spPr>
          <a:xfrm>
            <a:off x="5003800" y="1130300"/>
            <a:ext cx="20701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200"/>
              </a:spcBef>
              <a:buClr>
                <a:srgbClr val="FF2600"/>
              </a:buClr>
              <a:buFont typeface="Helvetica"/>
              <a:defRPr b="1" sz="2000">
                <a:solidFill>
                  <a:srgbClr val="FF2600"/>
                </a:solidFill>
                <a:uFill>
                  <a:solidFill>
                    <a:srgbClr val="FF26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2600"/>
                </a:solidFill>
                <a:uFill>
                  <a:solidFill>
                    <a:srgbClr val="FF2600"/>
                  </a:solidFill>
                </a:uFill>
              </a:rPr>
              <a:t>Owned Land</a:t>
            </a:r>
          </a:p>
        </p:txBody>
      </p:sp>
      <p:grpSp>
        <p:nvGrpSpPr>
          <p:cNvPr id="649" name="Group 649"/>
          <p:cNvGrpSpPr/>
          <p:nvPr/>
        </p:nvGrpSpPr>
        <p:grpSpPr>
          <a:xfrm>
            <a:off x="885825" y="1673225"/>
            <a:ext cx="1066800" cy="914400"/>
            <a:chOff x="0" y="0"/>
            <a:chExt cx="1066800" cy="914400"/>
          </a:xfrm>
        </p:grpSpPr>
        <p:sp>
          <p:nvSpPr>
            <p:cNvPr id="647" name="Shape 647"/>
            <p:cNvSpPr/>
            <p:nvPr/>
          </p:nvSpPr>
          <p:spPr>
            <a:xfrm>
              <a:off x="0" y="0"/>
              <a:ext cx="1066800" cy="9144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48" name="Shape 648"/>
            <p:cNvSpPr/>
            <p:nvPr/>
          </p:nvSpPr>
          <p:spPr>
            <a:xfrm>
              <a:off x="227181" y="233585"/>
              <a:ext cx="612438"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algn="ctr" defTabSz="914400">
                <a:buClr>
                  <a:srgbClr val="000000"/>
                </a:buClr>
                <a:buFont typeface="Arial"/>
                <a:defRPr b="1" sz="2400">
                  <a:uFill>
                    <a:solidFill/>
                  </a:uFill>
                  <a:latin typeface="+mn-lt"/>
                  <a:ea typeface="+mn-ea"/>
                  <a:cs typeface="+mn-cs"/>
                  <a:sym typeface="Arial"/>
                </a:defRPr>
              </a:lvl1pPr>
            </a:lstStyle>
            <a:p>
              <a:pPr lvl="0">
                <a:defRPr b="0" sz="1800">
                  <a:uFillTx/>
                </a:defRPr>
              </a:pPr>
              <a:r>
                <a:rPr b="1" sz="2400">
                  <a:uFill>
                    <a:solidFill/>
                  </a:uFill>
                </a:rPr>
                <a:t>Vet</a:t>
              </a:r>
            </a:p>
          </p:txBody>
        </p:sp>
      </p:grpSp>
      <p:grpSp>
        <p:nvGrpSpPr>
          <p:cNvPr id="652" name="Group 652"/>
          <p:cNvGrpSpPr/>
          <p:nvPr/>
        </p:nvGrpSpPr>
        <p:grpSpPr>
          <a:xfrm>
            <a:off x="7543800" y="2462212"/>
            <a:ext cx="1066800" cy="762001"/>
            <a:chOff x="0" y="0"/>
            <a:chExt cx="1066800" cy="762000"/>
          </a:xfrm>
        </p:grpSpPr>
        <p:sp>
          <p:nvSpPr>
            <p:cNvPr id="650" name="Shape 650"/>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51" name="Shape 651"/>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655" name="Group 655"/>
          <p:cNvGrpSpPr/>
          <p:nvPr/>
        </p:nvGrpSpPr>
        <p:grpSpPr>
          <a:xfrm>
            <a:off x="7543800" y="1652587"/>
            <a:ext cx="1066800" cy="762001"/>
            <a:chOff x="0" y="0"/>
            <a:chExt cx="1066800" cy="762000"/>
          </a:xfrm>
        </p:grpSpPr>
        <p:sp>
          <p:nvSpPr>
            <p:cNvPr id="653" name="Shape 653"/>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54" name="Shape 654"/>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658" name="Group 658"/>
          <p:cNvGrpSpPr/>
          <p:nvPr/>
        </p:nvGrpSpPr>
        <p:grpSpPr>
          <a:xfrm>
            <a:off x="6229350" y="1666875"/>
            <a:ext cx="1066800" cy="762000"/>
            <a:chOff x="0" y="0"/>
            <a:chExt cx="1066800" cy="762000"/>
          </a:xfrm>
        </p:grpSpPr>
        <p:sp>
          <p:nvSpPr>
            <p:cNvPr id="656" name="Shape 656"/>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57" name="Shape 657"/>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661" name="Group 661"/>
          <p:cNvGrpSpPr/>
          <p:nvPr/>
        </p:nvGrpSpPr>
        <p:grpSpPr>
          <a:xfrm>
            <a:off x="751807" y="3306019"/>
            <a:ext cx="6578618" cy="355601"/>
            <a:chOff x="0" y="0"/>
            <a:chExt cx="6578616" cy="355600"/>
          </a:xfrm>
        </p:grpSpPr>
        <p:sp>
          <p:nvSpPr>
            <p:cNvPr id="659" name="Shape 659"/>
            <p:cNvSpPr/>
            <p:nvPr/>
          </p:nvSpPr>
          <p:spPr>
            <a:xfrm>
              <a:off x="21161" y="62353"/>
              <a:ext cx="6557456" cy="257176"/>
            </a:xfrm>
            <a:prstGeom prst="rect">
              <a:avLst/>
            </a:prstGeom>
            <a:solidFill>
              <a:srgbClr val="E4E4E4"/>
            </a:solidFill>
            <a:ln w="9525" cap="flat">
              <a:solidFill>
                <a:srgbClr val="E4E4E4"/>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660" name="Shape 660"/>
            <p:cNvSpPr/>
            <p:nvPr/>
          </p:nvSpPr>
          <p:spPr>
            <a:xfrm>
              <a:off x="0" y="0"/>
              <a:ext cx="6490721" cy="355600"/>
            </a:xfrm>
            <a:prstGeom prst="rect">
              <a:avLst/>
            </a:prstGeom>
            <a:solidFill>
              <a:srgbClr val="C0C0C0"/>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lvl="0" marL="40639" marR="40639" defTabSz="914400">
                <a:buClr>
                  <a:srgbClr val="000000"/>
                </a:buClr>
                <a:buFont typeface="Arial"/>
                <a:defRPr sz="1800"/>
              </a:pPr>
              <a:r>
                <a:rPr>
                  <a:uFill>
                    <a:solidFill/>
                  </a:uFill>
                  <a:latin typeface="+mn-lt"/>
                  <a:ea typeface="+mn-ea"/>
                  <a:cs typeface="+mn-cs"/>
                  <a:sym typeface="Arial"/>
                </a:rPr>
                <a:t>                 ]   </a:t>
              </a:r>
              <a:r>
                <a:rPr b="1">
                  <a:uFill>
                    <a:solidFill/>
                  </a:uFill>
                  <a:latin typeface="+mn-lt"/>
                  <a:ea typeface="+mn-ea"/>
                  <a:cs typeface="+mn-cs"/>
                  <a:sym typeface="Arial"/>
                </a:rPr>
                <a:t>Bridge</a:t>
              </a:r>
              <a:r>
                <a:rPr>
                  <a:uFill>
                    <a:solidFill/>
                  </a:uFill>
                  <a:latin typeface="+mn-lt"/>
                  <a:ea typeface="+mn-ea"/>
                  <a:cs typeface="+mn-cs"/>
                  <a:sym typeface="Arial"/>
                </a:rPr>
                <a:t>     [                              </a:t>
              </a:r>
              <a:r>
                <a:rPr b="1">
                  <a:uFill>
                    <a:solidFill/>
                  </a:uFill>
                  <a:latin typeface="+mn-lt"/>
                  <a:ea typeface="+mn-ea"/>
                  <a:cs typeface="+mn-cs"/>
                  <a:sym typeface="Arial"/>
                </a:rPr>
                <a:t> Road</a:t>
              </a:r>
            </a:p>
          </p:txBody>
        </p:sp>
      </p:grpSp>
      <p:sp>
        <p:nvSpPr>
          <p:cNvPr id="662" name="Shape 662"/>
          <p:cNvSpPr/>
          <p:nvPr/>
        </p:nvSpPr>
        <p:spPr>
          <a:xfrm rot="5333818">
            <a:off x="1936360" y="2598408"/>
            <a:ext cx="1053774" cy="457201"/>
          </a:xfrm>
          <a:prstGeom prst="rect">
            <a:avLst/>
          </a:prstGeom>
          <a:solidFill>
            <a:srgbClr val="9EDD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b="1" spc="144" sz="2400">
                <a:uFill>
                  <a:solidFill/>
                </a:uFill>
                <a:latin typeface="Lucida Grande"/>
                <a:ea typeface="Lucida Grande"/>
                <a:cs typeface="Lucida Grande"/>
                <a:sym typeface="Lucida Grande"/>
              </a:defRPr>
            </a:lvl1pPr>
          </a:lstStyle>
          <a:p>
            <a:pPr lvl="0">
              <a:defRPr b="0" spc="0" sz="1800">
                <a:uFillTx/>
              </a:defRPr>
            </a:pPr>
            <a:r>
              <a:rPr b="1" spc="144" sz="2400">
                <a:uFill>
                  <a:solidFill/>
                </a:uFill>
              </a:rPr>
              <a:t>River</a:t>
            </a:r>
          </a:p>
        </p:txBody>
      </p:sp>
      <p:sp>
        <p:nvSpPr>
          <p:cNvPr id="663" name="Shape 663"/>
          <p:cNvSpPr/>
          <p:nvPr/>
        </p:nvSpPr>
        <p:spPr>
          <a:xfrm>
            <a:off x="2159000" y="3670300"/>
            <a:ext cx="469900" cy="266700"/>
          </a:xfrm>
          <a:prstGeom prst="rect">
            <a:avLst/>
          </a:prstGeom>
          <a:solidFill>
            <a:srgbClr val="A7E1FF"/>
          </a:solidFill>
          <a:ln>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664" name="Shape 664"/>
          <p:cNvSpPr/>
          <p:nvPr/>
        </p:nvSpPr>
        <p:spPr>
          <a:xfrm>
            <a:off x="3035300" y="304800"/>
            <a:ext cx="12446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32</a:t>
            </a:r>
          </a:p>
        </p:txBody>
      </p:sp>
      <p:sp>
        <p:nvSpPr>
          <p:cNvPr id="665" name="Shape 665"/>
          <p:cNvSpPr/>
          <p:nvPr/>
        </p:nvSpPr>
        <p:spPr>
          <a:xfrm>
            <a:off x="4710112" y="304800"/>
            <a:ext cx="1130301"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28</a:t>
            </a:r>
          </a:p>
        </p:txBody>
      </p:sp>
      <p:sp>
        <p:nvSpPr>
          <p:cNvPr id="666" name="Shape 666"/>
          <p:cNvSpPr/>
          <p:nvPr/>
        </p:nvSpPr>
        <p:spPr>
          <a:xfrm>
            <a:off x="6134100" y="304800"/>
            <a:ext cx="12700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24</a:t>
            </a:r>
          </a:p>
        </p:txBody>
      </p:sp>
      <p:sp>
        <p:nvSpPr>
          <p:cNvPr id="667" name="Shape 667"/>
          <p:cNvSpPr/>
          <p:nvPr/>
        </p:nvSpPr>
        <p:spPr>
          <a:xfrm>
            <a:off x="7505700" y="304800"/>
            <a:ext cx="11557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20</a:t>
            </a:r>
          </a:p>
        </p:txBody>
      </p:sp>
      <p:sp>
        <p:nvSpPr>
          <p:cNvPr id="668" name="Shape 668"/>
          <p:cNvSpPr/>
          <p:nvPr/>
        </p:nvSpPr>
        <p:spPr>
          <a:xfrm>
            <a:off x="76200" y="571500"/>
            <a:ext cx="9271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400"/>
              </a:spcBef>
              <a:buClr>
                <a:srgbClr val="000000"/>
              </a:buClr>
              <a:buFont typeface="Helvetica"/>
              <a:defRPr b="1" sz="2400">
                <a:solidFill>
                  <a:srgbClr val="FFFFFF"/>
                </a:solidFill>
                <a:uFill>
                  <a:solidFill>
                    <a:srgbClr val="FFFFFF"/>
                  </a:solidFill>
                </a:uFill>
                <a:latin typeface="Lucida Grande"/>
                <a:ea typeface="Lucida Grande"/>
                <a:cs typeface="Lucida Grande"/>
                <a:sym typeface="Lucida Grande"/>
              </a:defRPr>
            </a:lvl1pPr>
          </a:lstStyle>
          <a:p>
            <a:pPr lvl="0">
              <a:defRPr b="0" sz="1800">
                <a:solidFill>
                  <a:srgbClr val="000000"/>
                </a:solidFill>
                <a:uFillTx/>
              </a:defRPr>
            </a:pPr>
            <a:r>
              <a:rPr b="1" sz="2400">
                <a:solidFill>
                  <a:srgbClr val="FFFFFF"/>
                </a:solidFill>
                <a:uFill>
                  <a:solidFill>
                    <a:srgbClr val="FFFFFF"/>
                  </a:solidFill>
                </a:uFill>
              </a:rPr>
              <a:t>Avg.</a:t>
            </a:r>
          </a:p>
        </p:txBody>
      </p:sp>
      <p:sp>
        <p:nvSpPr>
          <p:cNvPr id="669" name="Shape 669"/>
          <p:cNvSpPr/>
          <p:nvPr/>
        </p:nvSpPr>
        <p:spPr>
          <a:xfrm>
            <a:off x="847725" y="304800"/>
            <a:ext cx="11684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36</a:t>
            </a:r>
          </a:p>
        </p:txBody>
      </p:sp>
      <p:sp>
        <p:nvSpPr>
          <p:cNvPr id="670" name="Shape 670"/>
          <p:cNvSpPr/>
          <p:nvPr/>
        </p:nvSpPr>
        <p:spPr>
          <a:xfrm>
            <a:off x="7442200" y="1219200"/>
            <a:ext cx="1588" cy="4191000"/>
          </a:xfrm>
          <a:prstGeom prst="line">
            <a:avLst/>
          </a:prstGeom>
          <a:ln w="57150">
            <a:solidFill>
              <a:srgbClr val="FF2600"/>
            </a:solidFill>
            <a:round/>
          </a:ln>
        </p:spPr>
        <p:txBody>
          <a:bodyPr lIns="0" tIns="0" rIns="0" bIns="0"/>
          <a:lstStyle/>
          <a:p>
            <a:pPr lvl="0"/>
          </a:p>
        </p:txBody>
      </p:sp>
      <p:sp>
        <p:nvSpPr>
          <p:cNvPr id="671" name="Shape 671"/>
          <p:cNvSpPr/>
          <p:nvPr/>
        </p:nvSpPr>
        <p:spPr>
          <a:xfrm>
            <a:off x="6985000" y="1219200"/>
            <a:ext cx="381000" cy="228600"/>
          </a:xfrm>
          <a:prstGeom prst="leftArrow">
            <a:avLst>
              <a:gd name="adj1" fmla="val 50000"/>
              <a:gd name="adj2" fmla="val 41667"/>
            </a:avLst>
          </a:prstGeom>
          <a:solidFill>
            <a:srgbClr val="FF2600"/>
          </a:solidFill>
          <a:ln>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672" name="Shape 672"/>
          <p:cNvSpPr/>
          <p:nvPr/>
        </p:nvSpPr>
        <p:spPr>
          <a:xfrm>
            <a:off x="7518400" y="1219200"/>
            <a:ext cx="381000" cy="228600"/>
          </a:xfrm>
          <a:prstGeom prst="rightArrow">
            <a:avLst>
              <a:gd name="adj1" fmla="val 50000"/>
              <a:gd name="adj2" fmla="val 41667"/>
            </a:avLst>
          </a:prstGeom>
          <a:solidFill>
            <a:srgbClr val="38D142"/>
          </a:solidFill>
          <a:ln>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673" name="Shape 673"/>
          <p:cNvSpPr/>
          <p:nvPr/>
        </p:nvSpPr>
        <p:spPr>
          <a:xfrm>
            <a:off x="7556500" y="3592512"/>
            <a:ext cx="317500" cy="1270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a:spcBef>
                <a:spcPts val="1200"/>
              </a:spcBef>
              <a:buClr>
                <a:srgbClr val="000000"/>
              </a:buClr>
              <a:buFont typeface="Helvetica"/>
              <a:defRPr b="1" sz="2000">
                <a:uFill>
                  <a:solidFill/>
                </a:uFill>
                <a:latin typeface="Lucida Grande"/>
                <a:ea typeface="Lucida Grande"/>
                <a:cs typeface="Lucida Grande"/>
                <a:sym typeface="Lucida Grande"/>
              </a:defRPr>
            </a:lvl1pPr>
          </a:lstStyle>
          <a:p>
            <a:pPr lvl="0">
              <a:defRPr b="0" sz="1800">
                <a:uFillTx/>
              </a:defRPr>
            </a:pPr>
            <a:r>
              <a:rPr b="1" sz="2000">
                <a:uFill>
                  <a:solidFill/>
                </a:uFill>
              </a:rPr>
              <a:t>Free     </a:t>
            </a:r>
          </a:p>
        </p:txBody>
      </p:sp>
      <p:sp>
        <p:nvSpPr>
          <p:cNvPr id="674" name="Shape 674"/>
          <p:cNvSpPr/>
          <p:nvPr/>
        </p:nvSpPr>
        <p:spPr>
          <a:xfrm>
            <a:off x="7874000" y="3606800"/>
            <a:ext cx="317500" cy="1270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400">
              <a:spcBef>
                <a:spcPts val="1200"/>
              </a:spcBef>
              <a:buClr>
                <a:srgbClr val="000000"/>
              </a:buClr>
              <a:buFont typeface="Helvetica"/>
              <a:defRPr b="1" sz="2000">
                <a:uFill>
                  <a:solidFill/>
                </a:uFill>
                <a:latin typeface="Lucida Grande"/>
                <a:ea typeface="Lucida Grande"/>
                <a:cs typeface="Lucida Grande"/>
                <a:sym typeface="Lucida Grande"/>
              </a:defRPr>
            </a:lvl1pPr>
          </a:lstStyle>
          <a:p>
            <a:pPr lvl="0">
              <a:defRPr b="0" sz="1800">
                <a:uFillTx/>
              </a:defRPr>
            </a:pPr>
            <a:r>
              <a:rPr b="1" sz="2000">
                <a:uFill>
                  <a:solidFill/>
                </a:uFill>
              </a:rPr>
              <a:t>Land</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6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6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6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668"/>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6" fill="hold">
                                  <p:stCondLst>
                                    <p:cond delay="0"/>
                                  </p:stCondLst>
                                  <p:iterate type="el" backwards="0">
                                    <p:tmAbs val="0"/>
                                  </p:iterate>
                                  <p:childTnLst>
                                    <p:set>
                                      <p:cBhvr>
                                        <p:cTn id="25" fill="hold"/>
                                        <p:tgtEl>
                                          <p:spTgt spid="669"/>
                                        </p:tgtEl>
                                        <p:attrNameLst>
                                          <p:attrName>style.visibility</p:attrName>
                                        </p:attrNameLst>
                                      </p:cBhvr>
                                      <p:to>
                                        <p:strVal val="visible"/>
                                      </p:to>
                                    </p:set>
                                  </p:childTnLst>
                                </p:cTn>
                              </p:par>
                            </p:childTnLst>
                          </p:cTn>
                        </p:par>
                        <p:par>
                          <p:cTn id="26" fill="hold">
                            <p:stCondLst>
                              <p:cond delay="0"/>
                            </p:stCondLst>
                            <p:childTnLst>
                              <p:par>
                                <p:cTn id="27" nodeType="afterEffect" presetClass="entr" presetSubtype="0" presetID="1" grpId="7" fill="hold">
                                  <p:stCondLst>
                                    <p:cond delay="0"/>
                                  </p:stCondLst>
                                  <p:iterate type="el" backwards="0">
                                    <p:tmAbs val="0"/>
                                  </p:iterate>
                                  <p:childTnLst>
                                    <p:set>
                                      <p:cBhvr>
                                        <p:cTn id="28" fill="hold"/>
                                        <p:tgtEl>
                                          <p:spTgt spid="664"/>
                                        </p:tgtEl>
                                        <p:attrNameLst>
                                          <p:attrName>style.visibility</p:attrName>
                                        </p:attrNameLst>
                                      </p:cBhvr>
                                      <p:to>
                                        <p:strVal val="visible"/>
                                      </p:to>
                                    </p:set>
                                  </p:childTnLst>
                                </p:cTn>
                              </p:par>
                            </p:childTnLst>
                          </p:cTn>
                        </p:par>
                        <p:par>
                          <p:cTn id="29" fill="hold">
                            <p:stCondLst>
                              <p:cond delay="0"/>
                            </p:stCondLst>
                            <p:childTnLst>
                              <p:par>
                                <p:cTn id="30" nodeType="afterEffect" presetClass="entr" presetSubtype="0" presetID="1" grpId="8" fill="hold">
                                  <p:stCondLst>
                                    <p:cond delay="0"/>
                                  </p:stCondLst>
                                  <p:iterate type="el" backwards="0">
                                    <p:tmAbs val="0"/>
                                  </p:iterate>
                                  <p:childTnLst>
                                    <p:set>
                                      <p:cBhvr>
                                        <p:cTn id="31" fill="hold"/>
                                        <p:tgtEl>
                                          <p:spTgt spid="665"/>
                                        </p:tgtEl>
                                        <p:attrNameLst>
                                          <p:attrName>style.visibility</p:attrName>
                                        </p:attrNameLst>
                                      </p:cBhvr>
                                      <p:to>
                                        <p:strVal val="visible"/>
                                      </p:to>
                                    </p:set>
                                  </p:childTnLst>
                                </p:cTn>
                              </p:par>
                            </p:childTnLst>
                          </p:cTn>
                        </p:par>
                        <p:par>
                          <p:cTn id="32" fill="hold">
                            <p:stCondLst>
                              <p:cond delay="0"/>
                            </p:stCondLst>
                            <p:childTnLst>
                              <p:par>
                                <p:cTn id="33" nodeType="afterEffect" presetClass="entr" presetSubtype="0" presetID="1" grpId="9" fill="hold">
                                  <p:stCondLst>
                                    <p:cond delay="0"/>
                                  </p:stCondLst>
                                  <p:iterate type="el" backwards="0">
                                    <p:tmAbs val="0"/>
                                  </p:iterate>
                                  <p:childTnLst>
                                    <p:set>
                                      <p:cBhvr>
                                        <p:cTn id="34" fill="hold"/>
                                        <p:tgtEl>
                                          <p:spTgt spid="666"/>
                                        </p:tgtEl>
                                        <p:attrNameLst>
                                          <p:attrName>style.visibility</p:attrName>
                                        </p:attrNameLst>
                                      </p:cBhvr>
                                      <p:to>
                                        <p:strVal val="visible"/>
                                      </p:to>
                                    </p:set>
                                  </p:childTnLst>
                                </p:cTn>
                              </p:par>
                            </p:childTnLst>
                          </p:cTn>
                        </p:par>
                        <p:par>
                          <p:cTn id="35" fill="hold">
                            <p:stCondLst>
                              <p:cond delay="0"/>
                            </p:stCondLst>
                            <p:childTnLst>
                              <p:par>
                                <p:cTn id="36" nodeType="afterEffect" presetClass="entr" presetSubtype="0" presetID="1" grpId="10" fill="hold">
                                  <p:stCondLst>
                                    <p:cond delay="0"/>
                                  </p:stCondLst>
                                  <p:iterate type="el" backwards="0">
                                    <p:tmAbs val="0"/>
                                  </p:iterate>
                                  <p:childTnLst>
                                    <p:set>
                                      <p:cBhvr>
                                        <p:cTn id="37" fill="hold"/>
                                        <p:tgtEl>
                                          <p:spTgt spid="6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9" grpId="6"/>
      <p:bldP build="whole" bldLvl="1" animBg="1" rev="0" advAuto="0" spid="664" grpId="7"/>
      <p:bldP build="whole" bldLvl="1" animBg="1" rev="0" advAuto="0" spid="627" grpId="1"/>
      <p:bldP build="whole" bldLvl="1" animBg="1" rev="0" advAuto="0" spid="649" grpId="4"/>
      <p:bldP build="whole" bldLvl="1" animBg="1" rev="0" advAuto="0" spid="665" grpId="8"/>
      <p:bldP build="whole" bldLvl="1" animBg="1" rev="0" advAuto="0" spid="666" grpId="9"/>
      <p:bldP build="whole" bldLvl="1" animBg="1" rev="0" advAuto="0" spid="667" grpId="10"/>
      <p:bldP build="whole" bldLvl="1" animBg="1" rev="0" advAuto="0" spid="606" grpId="2"/>
      <p:bldP build="whole" bldLvl="1" animBg="1" rev="0" advAuto="0" spid="668" grpId="5"/>
      <p:bldP build="whole" bldLvl="1" animBg="1" rev="0" advAuto="0" spid="624" grpId="3"/>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361" name="Shape 361"/>
          <p:cNvSpPr/>
          <p:nvPr/>
        </p:nvSpPr>
        <p:spPr>
          <a:xfrm>
            <a:off x="-12700" y="1270793"/>
            <a:ext cx="9169400" cy="2413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algn="ctr" defTabSz="914400">
              <a:spcBef>
                <a:spcPts val="3200"/>
              </a:spcBef>
              <a:buClr>
                <a:srgbClr val="FF7C00"/>
              </a:buClr>
              <a:buFont typeface="Helvetica"/>
              <a:defRPr sz="1800"/>
            </a:pPr>
            <a:r>
              <a:rPr b="1" sz="4400">
                <a:solidFill>
                  <a:srgbClr val="FECB3E"/>
                </a:solidFill>
                <a:uFill>
                  <a:solidFill>
                    <a:srgbClr val="FECB3E"/>
                  </a:solidFill>
                </a:uFill>
                <a:latin typeface="Lucida Grande"/>
                <a:ea typeface="Lucida Grande"/>
                <a:cs typeface="Lucida Grande"/>
                <a:sym typeface="Lucida Grande"/>
              </a:rPr>
              <a:t>Lesson 3  </a:t>
            </a:r>
            <a:endParaRPr b="1" sz="4400">
              <a:solidFill>
                <a:srgbClr val="FECB3E"/>
              </a:solidFill>
              <a:uFill>
                <a:solidFill>
                  <a:srgbClr val="FECB3E"/>
                </a:solidFill>
              </a:uFill>
              <a:latin typeface="Lucida Grande"/>
              <a:ea typeface="Lucida Grande"/>
              <a:cs typeface="Lucida Grande"/>
              <a:sym typeface="Lucida Grande"/>
            </a:endParaRPr>
          </a:p>
          <a:p>
            <a:pPr lvl="0" marL="40639" marR="40639" algn="ctr" defTabSz="914400">
              <a:buClr>
                <a:srgbClr val="FF7C00"/>
              </a:buClr>
              <a:buFont typeface="Helvetica"/>
              <a:defRPr sz="1800"/>
            </a:pPr>
            <a:r>
              <a:rPr b="1" sz="4100">
                <a:solidFill>
                  <a:srgbClr val="FECB3E"/>
                </a:solidFill>
                <a:uFill>
                  <a:solidFill>
                    <a:srgbClr val="FECB3E"/>
                  </a:solidFill>
                </a:uFill>
                <a:latin typeface="Lucida Grande"/>
                <a:ea typeface="Lucida Grande"/>
                <a:cs typeface="Lucida Grande"/>
                <a:sym typeface="Lucida Grande"/>
              </a:rPr>
              <a:t>The Effects of </a:t>
            </a:r>
            <a:endParaRPr b="1" sz="4100">
              <a:solidFill>
                <a:srgbClr val="FECB3E"/>
              </a:solidFill>
              <a:uFill>
                <a:solidFill>
                  <a:srgbClr val="FECB3E"/>
                </a:solidFill>
              </a:uFill>
              <a:latin typeface="Lucida Grande"/>
              <a:ea typeface="Lucida Grande"/>
              <a:cs typeface="Lucida Grande"/>
              <a:sym typeface="Lucida Grande"/>
            </a:endParaRPr>
          </a:p>
          <a:p>
            <a:pPr lvl="0" marL="40639" marR="40639" algn="ctr" defTabSz="914400">
              <a:buClr>
                <a:srgbClr val="FF7C00"/>
              </a:buClr>
              <a:buFont typeface="Helvetica"/>
              <a:defRPr sz="1800"/>
            </a:pPr>
            <a:r>
              <a:rPr b="1" sz="4100">
                <a:solidFill>
                  <a:srgbClr val="FECB3E"/>
                </a:solidFill>
                <a:uFill>
                  <a:solidFill>
                    <a:srgbClr val="FECB3E"/>
                  </a:solidFill>
                </a:uFill>
                <a:latin typeface="Lucida Grande"/>
                <a:ea typeface="Lucida Grande"/>
                <a:cs typeface="Lucida Grande"/>
                <a:sym typeface="Lucida Grande"/>
              </a:rPr>
              <a:t>Material Progress </a:t>
            </a:r>
          </a:p>
        </p:txBody>
      </p:sp>
      <p:sp>
        <p:nvSpPr>
          <p:cNvPr id="362" name="Shape 362"/>
          <p:cNvSpPr/>
          <p:nvPr/>
        </p:nvSpPr>
        <p:spPr>
          <a:xfrm>
            <a:off x="101600" y="3657600"/>
            <a:ext cx="9169400" cy="1346200"/>
          </a:xfrm>
          <a:prstGeom prst="rect">
            <a:avLst/>
          </a:prstGeom>
          <a:solidFill>
            <a:srgbClr val="126060"/>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buClr>
                <a:srgbClr val="FF7C00"/>
              </a:buClr>
              <a:buFont typeface="Helvetica"/>
              <a:defRPr b="1" sz="4100">
                <a:solidFill>
                  <a:srgbClr val="FECB3E"/>
                </a:solidFill>
                <a:uFill>
                  <a:solidFill>
                    <a:srgbClr val="FECB3E"/>
                  </a:solidFill>
                </a:uFill>
                <a:latin typeface="Lucida Grande"/>
                <a:ea typeface="Lucida Grande"/>
                <a:cs typeface="Lucida Grande"/>
                <a:sym typeface="Lucida Grande"/>
              </a:defRPr>
            </a:lvl1pPr>
          </a:lstStyle>
          <a:p>
            <a:pPr lvl="0">
              <a:defRPr b="0" sz="1800">
                <a:solidFill>
                  <a:srgbClr val="000000"/>
                </a:solidFill>
                <a:uFillTx/>
              </a:defRPr>
            </a:pPr>
            <a:r>
              <a:rPr b="1" sz="4100">
                <a:solidFill>
                  <a:srgbClr val="FECB3E"/>
                </a:solidFill>
                <a:uFill>
                  <a:solidFill>
                    <a:srgbClr val="FECB3E"/>
                  </a:solidFill>
                </a:uFill>
              </a:rPr>
              <a:t>upon the production &amp; distribution of wealth</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676" name="Shape 676"/>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76</a:t>
            </a:r>
          </a:p>
        </p:txBody>
      </p:sp>
      <p:graphicFrame>
        <p:nvGraphicFramePr>
          <p:cNvPr id="677" name="Table 677"/>
          <p:cNvGraphicFramePr/>
          <p:nvPr/>
        </p:nvGraphicFramePr>
        <p:xfrm>
          <a:off x="152400" y="1676400"/>
          <a:ext cx="87503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b="1">
                          <a:solidFill>
                            <a:srgbClr val="00FDFF"/>
                          </a:solidFill>
                          <a:uFill>
                            <a:solidFill>
                              <a:srgbClr val="00FDFF"/>
                            </a:solidFill>
                          </a:uFill>
                          <a:latin typeface="Lucida Grande"/>
                          <a:ea typeface="Lucida Grande"/>
                          <a:cs typeface="Lucida Grande"/>
                          <a:sym typeface="Lucida Grande"/>
                        </a:defRPr>
                      </a:pPr>
                    </a:p>
                  </a:txBody>
                  <a:tcPr marL="50800" marR="50800" marT="50800" marB="50800" anchor="ctr"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14</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3142"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678" name="Shape 678"/>
          <p:cNvSpPr/>
          <p:nvPr/>
        </p:nvSpPr>
        <p:spPr>
          <a:xfrm>
            <a:off x="6172200" y="1371600"/>
            <a:ext cx="1588" cy="4419600"/>
          </a:xfrm>
          <a:prstGeom prst="line">
            <a:avLst/>
          </a:prstGeom>
          <a:ln w="76200">
            <a:solidFill>
              <a:srgbClr val="FF7C00"/>
            </a:solidFill>
            <a:round/>
          </a:ln>
        </p:spPr>
        <p:txBody>
          <a:bodyPr lIns="0" tIns="0" rIns="0" bIns="0"/>
          <a:lstStyle/>
          <a:p>
            <a:pPr lvl="0"/>
          </a:p>
        </p:txBody>
      </p:sp>
      <p:sp>
        <p:nvSpPr>
          <p:cNvPr id="679" name="Shape 679"/>
          <p:cNvSpPr/>
          <p:nvPr/>
        </p:nvSpPr>
        <p:spPr>
          <a:xfrm>
            <a:off x="59436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680" name="Shape 680"/>
          <p:cNvSpPr/>
          <p:nvPr/>
        </p:nvSpPr>
        <p:spPr>
          <a:xfrm>
            <a:off x="59436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681" name="Shape 681"/>
          <p:cNvSpPr/>
          <p:nvPr/>
        </p:nvSpPr>
        <p:spPr>
          <a:xfrm>
            <a:off x="3429000" y="12954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682" name="Shape 682"/>
          <p:cNvSpPr/>
          <p:nvPr/>
        </p:nvSpPr>
        <p:spPr>
          <a:xfrm>
            <a:off x="5562600" y="1371600"/>
            <a:ext cx="381000" cy="228600"/>
          </a:xfrm>
          <a:prstGeom prst="leftArrow">
            <a:avLst>
              <a:gd name="adj1" fmla="val 50000"/>
              <a:gd name="adj2" fmla="val 41667"/>
            </a:avLst>
          </a:prstGeom>
          <a:solidFill>
            <a:srgbClr val="FF7C00"/>
          </a:solidFill>
          <a:ln>
            <a:solidFill>
              <a:srgbClr val="FFA900"/>
            </a:solidFill>
            <a:miter lim="400000"/>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683" name="Shape 683"/>
          <p:cNvSpPr/>
          <p:nvPr/>
        </p:nvSpPr>
        <p:spPr>
          <a:xfrm>
            <a:off x="6400800" y="13716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684" name="Shape 684"/>
          <p:cNvSpPr/>
          <p:nvPr/>
        </p:nvSpPr>
        <p:spPr>
          <a:xfrm>
            <a:off x="6858000" y="12954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
        <p:nvSpPr>
          <p:cNvPr id="685" name="Shape 685"/>
          <p:cNvSpPr/>
          <p:nvPr/>
        </p:nvSpPr>
        <p:spPr>
          <a:xfrm>
            <a:off x="152399" y="457200"/>
            <a:ext cx="8775702"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Inventions &amp; Infrastructure increase productivity. </a:t>
            </a:r>
          </a:p>
        </p:txBody>
      </p:sp>
      <p:sp>
        <p:nvSpPr>
          <p:cNvPr id="686" name="Shape 686"/>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solidFill>
                  <a:srgbClr val="FFFFFF"/>
                </a:solidFill>
                <a:uFill>
                  <a:solidFill>
                    <a:srgbClr val="FFFFFF"/>
                  </a:solidFill>
                </a:uFill>
                <a:latin typeface="Lucida Grande"/>
                <a:ea typeface="Lucida Grande"/>
                <a:cs typeface="Lucida Grande"/>
                <a:sym typeface="Lucida Grande"/>
              </a:defRPr>
            </a:lvl1pPr>
          </a:lstStyle>
          <a:p>
            <a:pPr lvl="0">
              <a:defRPr b="0">
                <a:solidFill>
                  <a:srgbClr val="000000"/>
                </a:solidFill>
                <a:uFillTx/>
              </a:defRPr>
            </a:pPr>
            <a:r>
              <a:rPr b="1">
                <a:solidFill>
                  <a:srgbClr val="FFFFFF"/>
                </a:solidFill>
                <a:uFill>
                  <a:solidFill>
                    <a:srgbClr val="FFFFFF"/>
                  </a:solidFill>
                </a:uFill>
              </a:rPr>
              <a:t>Engines, computers, Roads, Bridges, electric, police, etc.</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688" name="Shape 688"/>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77</a:t>
            </a:r>
          </a:p>
        </p:txBody>
      </p:sp>
      <p:graphicFrame>
        <p:nvGraphicFramePr>
          <p:cNvPr id="689" name="Table 689"/>
          <p:cNvGraphicFramePr/>
          <p:nvPr/>
        </p:nvGraphicFramePr>
        <p:xfrm>
          <a:off x="152400" y="1676400"/>
          <a:ext cx="87503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14</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3142"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690" name="Shape 690"/>
          <p:cNvSpPr/>
          <p:nvPr/>
        </p:nvSpPr>
        <p:spPr>
          <a:xfrm>
            <a:off x="6858000" y="1371600"/>
            <a:ext cx="1588" cy="4419600"/>
          </a:xfrm>
          <a:prstGeom prst="line">
            <a:avLst/>
          </a:prstGeom>
          <a:ln w="76200">
            <a:solidFill>
              <a:srgbClr val="FF7C00"/>
            </a:solidFill>
            <a:round/>
          </a:ln>
        </p:spPr>
        <p:txBody>
          <a:bodyPr lIns="0" tIns="0" rIns="0" bIns="0"/>
          <a:lstStyle/>
          <a:p>
            <a:pPr lvl="0"/>
          </a:p>
        </p:txBody>
      </p:sp>
      <p:sp>
        <p:nvSpPr>
          <p:cNvPr id="691" name="Shape 691"/>
          <p:cNvSpPr/>
          <p:nvPr/>
        </p:nvSpPr>
        <p:spPr>
          <a:xfrm>
            <a:off x="66294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692" name="Shape 692"/>
          <p:cNvSpPr/>
          <p:nvPr/>
        </p:nvSpPr>
        <p:spPr>
          <a:xfrm>
            <a:off x="66294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693" name="Shape 693"/>
          <p:cNvSpPr/>
          <p:nvPr/>
        </p:nvSpPr>
        <p:spPr>
          <a:xfrm>
            <a:off x="4191000" y="12192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694" name="Shape 694"/>
          <p:cNvSpPr/>
          <p:nvPr/>
        </p:nvSpPr>
        <p:spPr>
          <a:xfrm>
            <a:off x="6324600" y="1295400"/>
            <a:ext cx="381000" cy="228600"/>
          </a:xfrm>
          <a:prstGeom prst="leftArrow">
            <a:avLst>
              <a:gd name="adj1" fmla="val 50000"/>
              <a:gd name="adj2" fmla="val 41667"/>
            </a:avLst>
          </a:prstGeom>
          <a:solidFill>
            <a:srgbClr val="FF7C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695" name="Shape 695"/>
          <p:cNvSpPr/>
          <p:nvPr/>
        </p:nvSpPr>
        <p:spPr>
          <a:xfrm>
            <a:off x="70104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696" name="Shape 696"/>
          <p:cNvSpPr/>
          <p:nvPr/>
        </p:nvSpPr>
        <p:spPr>
          <a:xfrm>
            <a:off x="7391400" y="12192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
        <p:nvSpPr>
          <p:cNvPr id="697" name="Shape 697"/>
          <p:cNvSpPr/>
          <p:nvPr/>
        </p:nvSpPr>
        <p:spPr>
          <a:xfrm>
            <a:off x="152399" y="457200"/>
            <a:ext cx="8775702"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Greater productivity demands more land. </a:t>
            </a:r>
          </a:p>
        </p:txBody>
      </p:sp>
      <p:sp>
        <p:nvSpPr>
          <p:cNvPr id="698" name="Shape 698"/>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solidFill>
                  <a:srgbClr val="FFFFFF"/>
                </a:solidFill>
                <a:uFill>
                  <a:solidFill>
                    <a:srgbClr val="FFFFFF"/>
                  </a:solidFill>
                </a:uFill>
                <a:latin typeface="Lucida Grande"/>
                <a:ea typeface="Lucida Grande"/>
                <a:cs typeface="Lucida Grande"/>
                <a:sym typeface="Lucida Grande"/>
              </a:defRPr>
            </a:lvl1pPr>
          </a:lstStyle>
          <a:p>
            <a:pPr lvl="0">
              <a:defRPr b="0">
                <a:solidFill>
                  <a:srgbClr val="000000"/>
                </a:solidFill>
                <a:uFillTx/>
              </a:defRPr>
            </a:pPr>
            <a:r>
              <a:rPr b="1">
                <a:solidFill>
                  <a:srgbClr val="FFFFFF"/>
                </a:solidFill>
                <a:uFill>
                  <a:solidFill>
                    <a:srgbClr val="FFFFFF"/>
                  </a:solidFill>
                </a:uFill>
              </a:rPr>
              <a:t>The margin extends to less potentially productive land.</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700" name="Shape 700"/>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78</a:t>
            </a:r>
          </a:p>
        </p:txBody>
      </p:sp>
      <p:graphicFrame>
        <p:nvGraphicFramePr>
          <p:cNvPr id="701" name="Table 701"/>
          <p:cNvGraphicFramePr/>
          <p:nvPr/>
        </p:nvGraphicFramePr>
        <p:xfrm>
          <a:off x="152400" y="1676400"/>
          <a:ext cx="87503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14</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algn="l"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3142"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702" name="Shape 702"/>
          <p:cNvSpPr/>
          <p:nvPr/>
        </p:nvSpPr>
        <p:spPr>
          <a:xfrm>
            <a:off x="6858000" y="1371600"/>
            <a:ext cx="1588" cy="4419600"/>
          </a:xfrm>
          <a:prstGeom prst="line">
            <a:avLst/>
          </a:prstGeom>
          <a:ln w="76200">
            <a:solidFill>
              <a:srgbClr val="FF7C00"/>
            </a:solidFill>
            <a:round/>
          </a:ln>
        </p:spPr>
        <p:txBody>
          <a:bodyPr lIns="0" tIns="0" rIns="0" bIns="0"/>
          <a:lstStyle/>
          <a:p>
            <a:pPr lvl="0"/>
          </a:p>
        </p:txBody>
      </p:sp>
      <p:sp>
        <p:nvSpPr>
          <p:cNvPr id="703" name="Shape 703"/>
          <p:cNvSpPr/>
          <p:nvPr/>
        </p:nvSpPr>
        <p:spPr>
          <a:xfrm>
            <a:off x="66294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704" name="Shape 704"/>
          <p:cNvSpPr/>
          <p:nvPr/>
        </p:nvSpPr>
        <p:spPr>
          <a:xfrm>
            <a:off x="66294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705" name="Shape 705"/>
          <p:cNvSpPr/>
          <p:nvPr/>
        </p:nvSpPr>
        <p:spPr>
          <a:xfrm>
            <a:off x="4191000" y="12192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706" name="Shape 706"/>
          <p:cNvSpPr/>
          <p:nvPr/>
        </p:nvSpPr>
        <p:spPr>
          <a:xfrm>
            <a:off x="6324600" y="1295400"/>
            <a:ext cx="381000" cy="228600"/>
          </a:xfrm>
          <a:prstGeom prst="leftArrow">
            <a:avLst>
              <a:gd name="adj1" fmla="val 50000"/>
              <a:gd name="adj2" fmla="val 41667"/>
            </a:avLst>
          </a:prstGeom>
          <a:solidFill>
            <a:srgbClr val="FF7C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707" name="Shape 707"/>
          <p:cNvSpPr/>
          <p:nvPr/>
        </p:nvSpPr>
        <p:spPr>
          <a:xfrm>
            <a:off x="7010400" y="1295400"/>
            <a:ext cx="381000" cy="228600"/>
          </a:xfrm>
          <a:prstGeom prst="rightArrow">
            <a:avLst>
              <a:gd name="adj1" fmla="val 50000"/>
              <a:gd name="adj2" fmla="val 41667"/>
            </a:avLst>
          </a:prstGeom>
          <a:solidFill>
            <a:srgbClr val="38D142"/>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708" name="Shape 708"/>
          <p:cNvSpPr/>
          <p:nvPr/>
        </p:nvSpPr>
        <p:spPr>
          <a:xfrm>
            <a:off x="7391400" y="12192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38D142"/>
              </a:buClr>
              <a:buFont typeface="Helvetica"/>
              <a:defRPr b="1" sz="2000">
                <a:solidFill>
                  <a:srgbClr val="38D142"/>
                </a:solidFill>
                <a:uFill>
                  <a:solidFill>
                    <a:srgbClr val="38D142"/>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38D142"/>
                </a:solidFill>
                <a:uFill>
                  <a:solidFill>
                    <a:srgbClr val="38D142"/>
                  </a:solidFill>
                </a:uFill>
              </a:rPr>
              <a:t>Free Land</a:t>
            </a:r>
          </a:p>
        </p:txBody>
      </p:sp>
      <p:sp>
        <p:nvSpPr>
          <p:cNvPr id="709" name="Shape 709"/>
          <p:cNvSpPr/>
          <p:nvPr/>
        </p:nvSpPr>
        <p:spPr>
          <a:xfrm>
            <a:off x="152399" y="457200"/>
            <a:ext cx="8775702"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Wages and Interest higher than before. </a:t>
            </a:r>
          </a:p>
        </p:txBody>
      </p:sp>
      <p:sp>
        <p:nvSpPr>
          <p:cNvPr id="710" name="Shape 710"/>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solidFill>
                  <a:srgbClr val="FFFFFF"/>
                </a:solidFill>
                <a:uFill>
                  <a:solidFill>
                    <a:srgbClr val="FFFFFF"/>
                  </a:solidFill>
                </a:uFill>
                <a:latin typeface="Lucida Grande"/>
                <a:ea typeface="Lucida Grande"/>
                <a:cs typeface="Lucida Grande"/>
                <a:sym typeface="Lucida Grande"/>
              </a:defRPr>
            </a:lvl1pPr>
          </a:lstStyle>
          <a:p>
            <a:pPr lvl="0">
              <a:defRPr b="0">
                <a:solidFill>
                  <a:srgbClr val="000000"/>
                </a:solidFill>
                <a:uFillTx/>
              </a:defRPr>
            </a:pPr>
            <a:r>
              <a:rPr b="1">
                <a:solidFill>
                  <a:srgbClr val="FFFFFF"/>
                </a:solidFill>
                <a:uFill>
                  <a:solidFill>
                    <a:srgbClr val="FFFFFF"/>
                  </a:solidFill>
                </a:uFill>
              </a:rPr>
              <a:t>Inferior  land off set by greater productivity.</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712" name="Shape 712"/>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79</a:t>
            </a:r>
          </a:p>
        </p:txBody>
      </p:sp>
      <p:graphicFrame>
        <p:nvGraphicFramePr>
          <p:cNvPr id="713" name="Table 713"/>
          <p:cNvGraphicFramePr/>
          <p:nvPr/>
        </p:nvGraphicFramePr>
        <p:xfrm>
          <a:off x="152400" y="1676400"/>
          <a:ext cx="87503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14</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algn="l"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714" name="Shape 714"/>
          <p:cNvSpPr/>
          <p:nvPr/>
        </p:nvSpPr>
        <p:spPr>
          <a:xfrm>
            <a:off x="6858000" y="1371600"/>
            <a:ext cx="1588" cy="4419600"/>
          </a:xfrm>
          <a:prstGeom prst="line">
            <a:avLst/>
          </a:prstGeom>
          <a:ln w="76200">
            <a:solidFill>
              <a:srgbClr val="FF7C00"/>
            </a:solidFill>
            <a:round/>
          </a:ln>
        </p:spPr>
        <p:txBody>
          <a:bodyPr lIns="0" tIns="0" rIns="0" bIns="0"/>
          <a:lstStyle/>
          <a:p>
            <a:pPr lvl="0"/>
          </a:p>
        </p:txBody>
      </p:sp>
      <p:sp>
        <p:nvSpPr>
          <p:cNvPr id="715" name="Shape 715"/>
          <p:cNvSpPr/>
          <p:nvPr/>
        </p:nvSpPr>
        <p:spPr>
          <a:xfrm>
            <a:off x="66294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716" name="Shape 716"/>
          <p:cNvSpPr/>
          <p:nvPr/>
        </p:nvSpPr>
        <p:spPr>
          <a:xfrm>
            <a:off x="66294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717" name="Shape 717"/>
          <p:cNvSpPr/>
          <p:nvPr/>
        </p:nvSpPr>
        <p:spPr>
          <a:xfrm>
            <a:off x="4191000" y="12192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718" name="Shape 718"/>
          <p:cNvSpPr/>
          <p:nvPr/>
        </p:nvSpPr>
        <p:spPr>
          <a:xfrm>
            <a:off x="6324600" y="1295400"/>
            <a:ext cx="381000" cy="228600"/>
          </a:xfrm>
          <a:prstGeom prst="leftArrow">
            <a:avLst>
              <a:gd name="adj1" fmla="val 50000"/>
              <a:gd name="adj2" fmla="val 41667"/>
            </a:avLst>
          </a:prstGeom>
          <a:solidFill>
            <a:srgbClr val="FF7C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719" name="Shape 719"/>
          <p:cNvSpPr/>
          <p:nvPr/>
        </p:nvSpPr>
        <p:spPr>
          <a:xfrm>
            <a:off x="70104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720" name="Shape 720"/>
          <p:cNvSpPr/>
          <p:nvPr/>
        </p:nvSpPr>
        <p:spPr>
          <a:xfrm>
            <a:off x="7391400" y="12192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
        <p:nvSpPr>
          <p:cNvPr id="721" name="Shape 721"/>
          <p:cNvSpPr/>
          <p:nvPr/>
        </p:nvSpPr>
        <p:spPr>
          <a:xfrm>
            <a:off x="152399" y="457200"/>
            <a:ext cx="8775702"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Land rent goes up disproportionately more. </a:t>
            </a:r>
          </a:p>
        </p:txBody>
      </p:sp>
      <p:sp>
        <p:nvSpPr>
          <p:cNvPr id="722" name="Shape 722"/>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solidFill>
                  <a:srgbClr val="FFFFFF"/>
                </a:solidFill>
                <a:uFill>
                  <a:solidFill>
                    <a:srgbClr val="FFFFFF"/>
                  </a:solidFill>
                </a:uFill>
                <a:latin typeface="Lucida Grande"/>
                <a:ea typeface="Lucida Grande"/>
                <a:cs typeface="Lucida Grande"/>
                <a:sym typeface="Lucida Grande"/>
              </a:defRPr>
            </a:lvl1pPr>
          </a:lstStyle>
          <a:p>
            <a:pPr lvl="0">
              <a:defRPr b="0">
                <a:solidFill>
                  <a:srgbClr val="000000"/>
                </a:solidFill>
                <a:uFillTx/>
              </a:defRPr>
            </a:pPr>
            <a:r>
              <a:rPr b="1">
                <a:solidFill>
                  <a:srgbClr val="FFFFFF"/>
                </a:solidFill>
                <a:uFill>
                  <a:solidFill>
                    <a:srgbClr val="FFFFFF"/>
                  </a:solidFill>
                </a:uFill>
              </a:rPr>
              <a:t>The advantage increases with material progress.</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724" name="Shape 724"/>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68</a:t>
            </a:r>
          </a:p>
        </p:txBody>
      </p:sp>
      <p:graphicFrame>
        <p:nvGraphicFramePr>
          <p:cNvPr id="725" name="Table 725"/>
          <p:cNvGraphicFramePr/>
          <p:nvPr/>
        </p:nvGraphicFramePr>
        <p:xfrm>
          <a:off x="152400" y="1676400"/>
          <a:ext cx="87630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3084512"/>
                <a:gridCol w="709612"/>
                <a:gridCol w="709612"/>
                <a:gridCol w="709612"/>
                <a:gridCol w="709612"/>
                <a:gridCol w="711200"/>
                <a:gridCol w="709612"/>
                <a:gridCol w="709612"/>
                <a:gridCol w="7096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9</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7</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b="1"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3</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726" name="Shape 726"/>
          <p:cNvSpPr/>
          <p:nvPr/>
        </p:nvSpPr>
        <p:spPr>
          <a:xfrm flipH="1">
            <a:off x="5486400" y="1371600"/>
            <a:ext cx="1588" cy="4419600"/>
          </a:xfrm>
          <a:prstGeom prst="line">
            <a:avLst/>
          </a:prstGeom>
          <a:ln w="76200">
            <a:solidFill>
              <a:srgbClr val="FF7C00"/>
            </a:solidFill>
            <a:round/>
          </a:ln>
        </p:spPr>
        <p:txBody>
          <a:bodyPr lIns="0" tIns="0" rIns="0" bIns="0"/>
          <a:lstStyle/>
          <a:p>
            <a:pPr lvl="0"/>
          </a:p>
        </p:txBody>
      </p:sp>
      <p:sp>
        <p:nvSpPr>
          <p:cNvPr id="727" name="Shape 727"/>
          <p:cNvSpPr/>
          <p:nvPr/>
        </p:nvSpPr>
        <p:spPr>
          <a:xfrm>
            <a:off x="52578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728" name="Shape 728"/>
          <p:cNvSpPr/>
          <p:nvPr/>
        </p:nvSpPr>
        <p:spPr>
          <a:xfrm>
            <a:off x="52578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729" name="Shape 729"/>
          <p:cNvSpPr/>
          <p:nvPr/>
        </p:nvSpPr>
        <p:spPr>
          <a:xfrm>
            <a:off x="2438400" y="1295400"/>
            <a:ext cx="22225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730" name="Shape 730"/>
          <p:cNvSpPr/>
          <p:nvPr/>
        </p:nvSpPr>
        <p:spPr>
          <a:xfrm>
            <a:off x="4724400" y="1371600"/>
            <a:ext cx="381000" cy="228600"/>
          </a:xfrm>
          <a:prstGeom prst="leftArrow">
            <a:avLst>
              <a:gd name="adj1" fmla="val 50000"/>
              <a:gd name="adj2" fmla="val 41667"/>
            </a:avLst>
          </a:prstGeom>
          <a:solidFill>
            <a:srgbClr val="FF7C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731" name="Shape 731"/>
          <p:cNvSpPr/>
          <p:nvPr/>
        </p:nvSpPr>
        <p:spPr>
          <a:xfrm>
            <a:off x="5791200" y="13716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732" name="Shape 732"/>
          <p:cNvSpPr/>
          <p:nvPr/>
        </p:nvSpPr>
        <p:spPr>
          <a:xfrm>
            <a:off x="6324600" y="1295400"/>
            <a:ext cx="2374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
        <p:nvSpPr>
          <p:cNvPr id="733" name="Shape 733"/>
          <p:cNvSpPr/>
          <p:nvPr/>
        </p:nvSpPr>
        <p:spPr>
          <a:xfrm>
            <a:off x="228600" y="457200"/>
            <a:ext cx="86995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Wealth Produced, minus what labor &amp; capital get = Rent.</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735" name="Shape 735"/>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74</a:t>
            </a:r>
          </a:p>
        </p:txBody>
      </p:sp>
      <p:graphicFrame>
        <p:nvGraphicFramePr>
          <p:cNvPr id="736" name="Table 736"/>
          <p:cNvGraphicFramePr/>
          <p:nvPr/>
        </p:nvGraphicFramePr>
        <p:xfrm>
          <a:off x="152400" y="1676400"/>
          <a:ext cx="8750300" cy="4124325"/>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9</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7</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5</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b"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algn="l"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 Interest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66725">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FF7C00"/>
                          </a:solidFill>
                          <a:uFill>
                            <a:solidFill>
                              <a:srgbClr val="FF7C00"/>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FF7C00"/>
                          </a:solidFill>
                          <a:uFill>
                            <a:solidFill>
                              <a:srgbClr val="FF7C00"/>
                            </a:solidFill>
                          </a:uFill>
                          <a:latin typeface="Lucida Grande"/>
                          <a:ea typeface="Lucida Grande"/>
                          <a:cs typeface="Lucida Grande"/>
                          <a:sym typeface="Lucida Grande"/>
                        </a:rPr>
                        <a:t>1</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737" name="Shape 737"/>
          <p:cNvSpPr/>
          <p:nvPr/>
        </p:nvSpPr>
        <p:spPr>
          <a:xfrm>
            <a:off x="6172200" y="1371600"/>
            <a:ext cx="1588" cy="4419600"/>
          </a:xfrm>
          <a:prstGeom prst="line">
            <a:avLst/>
          </a:prstGeom>
          <a:ln w="76200">
            <a:solidFill>
              <a:srgbClr val="FF7C00"/>
            </a:solidFill>
            <a:round/>
          </a:ln>
        </p:spPr>
        <p:txBody>
          <a:bodyPr lIns="0" tIns="0" rIns="0" bIns="0"/>
          <a:lstStyle/>
          <a:p>
            <a:pPr lvl="0"/>
          </a:p>
        </p:txBody>
      </p:sp>
      <p:sp>
        <p:nvSpPr>
          <p:cNvPr id="738" name="Shape 738"/>
          <p:cNvSpPr/>
          <p:nvPr/>
        </p:nvSpPr>
        <p:spPr>
          <a:xfrm>
            <a:off x="59436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739" name="Shape 739"/>
          <p:cNvSpPr/>
          <p:nvPr/>
        </p:nvSpPr>
        <p:spPr>
          <a:xfrm>
            <a:off x="59436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740" name="Shape 740"/>
          <p:cNvSpPr/>
          <p:nvPr/>
        </p:nvSpPr>
        <p:spPr>
          <a:xfrm>
            <a:off x="152400" y="457200"/>
            <a:ext cx="88519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Land Rent goes up as well.</a:t>
            </a:r>
          </a:p>
        </p:txBody>
      </p:sp>
      <p:sp>
        <p:nvSpPr>
          <p:cNvPr id="741" name="Shape 741"/>
          <p:cNvSpPr/>
          <p:nvPr/>
        </p:nvSpPr>
        <p:spPr>
          <a:xfrm>
            <a:off x="3276600" y="11938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742" name="Shape 742"/>
          <p:cNvSpPr/>
          <p:nvPr/>
        </p:nvSpPr>
        <p:spPr>
          <a:xfrm>
            <a:off x="5334000" y="1295400"/>
            <a:ext cx="381000" cy="228600"/>
          </a:xfrm>
          <a:prstGeom prst="leftArrow">
            <a:avLst>
              <a:gd name="adj1" fmla="val 50000"/>
              <a:gd name="adj2" fmla="val 41667"/>
            </a:avLst>
          </a:prstGeom>
          <a:solidFill>
            <a:srgbClr val="FF7C00"/>
          </a:solidFill>
          <a:ln>
            <a:solidFill>
              <a:srgbClr val="FF7C00"/>
            </a:solidFill>
            <a:miter lim="400000"/>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743" name="Shape 743"/>
          <p:cNvSpPr/>
          <p:nvPr/>
        </p:nvSpPr>
        <p:spPr>
          <a:xfrm>
            <a:off x="64008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744" name="Shape 744"/>
          <p:cNvSpPr/>
          <p:nvPr/>
        </p:nvSpPr>
        <p:spPr>
          <a:xfrm>
            <a:off x="7010400" y="12065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746" name="Shape 746"/>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80</a:t>
            </a:r>
          </a:p>
        </p:txBody>
      </p:sp>
      <p:graphicFrame>
        <p:nvGraphicFramePr>
          <p:cNvPr id="747" name="Table 747"/>
          <p:cNvGraphicFramePr/>
          <p:nvPr/>
        </p:nvGraphicFramePr>
        <p:xfrm>
          <a:off x="152400" y="1676400"/>
          <a:ext cx="87503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9</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7</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5</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18</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14</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algn="l"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1</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sz="1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748" name="Shape 748"/>
          <p:cNvSpPr/>
          <p:nvPr/>
        </p:nvSpPr>
        <p:spPr>
          <a:xfrm>
            <a:off x="6858000" y="1371600"/>
            <a:ext cx="1588" cy="4419600"/>
          </a:xfrm>
          <a:prstGeom prst="line">
            <a:avLst/>
          </a:prstGeom>
          <a:ln w="76200">
            <a:solidFill>
              <a:srgbClr val="FF7C00"/>
            </a:solidFill>
            <a:round/>
          </a:ln>
        </p:spPr>
        <p:txBody>
          <a:bodyPr lIns="0" tIns="0" rIns="0" bIns="0"/>
          <a:lstStyle/>
          <a:p>
            <a:pPr lvl="0"/>
          </a:p>
        </p:txBody>
      </p:sp>
      <p:sp>
        <p:nvSpPr>
          <p:cNvPr id="749" name="Shape 749"/>
          <p:cNvSpPr/>
          <p:nvPr/>
        </p:nvSpPr>
        <p:spPr>
          <a:xfrm>
            <a:off x="66294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750" name="Shape 750"/>
          <p:cNvSpPr/>
          <p:nvPr/>
        </p:nvSpPr>
        <p:spPr>
          <a:xfrm>
            <a:off x="66294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751" name="Shape 751"/>
          <p:cNvSpPr/>
          <p:nvPr/>
        </p:nvSpPr>
        <p:spPr>
          <a:xfrm>
            <a:off x="4191000" y="12192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752" name="Shape 752"/>
          <p:cNvSpPr/>
          <p:nvPr/>
        </p:nvSpPr>
        <p:spPr>
          <a:xfrm>
            <a:off x="6324600" y="1295400"/>
            <a:ext cx="381000" cy="228600"/>
          </a:xfrm>
          <a:prstGeom prst="leftArrow">
            <a:avLst>
              <a:gd name="adj1" fmla="val 50000"/>
              <a:gd name="adj2" fmla="val 41667"/>
            </a:avLst>
          </a:prstGeom>
          <a:solidFill>
            <a:srgbClr val="FF7C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753" name="Shape 753"/>
          <p:cNvSpPr/>
          <p:nvPr/>
        </p:nvSpPr>
        <p:spPr>
          <a:xfrm>
            <a:off x="70104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754" name="Shape 754"/>
          <p:cNvSpPr/>
          <p:nvPr/>
        </p:nvSpPr>
        <p:spPr>
          <a:xfrm>
            <a:off x="7391400" y="12192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
        <p:nvSpPr>
          <p:cNvPr id="755" name="Shape 755"/>
          <p:cNvSpPr/>
          <p:nvPr/>
        </p:nvSpPr>
        <p:spPr>
          <a:xfrm>
            <a:off x="152399" y="457200"/>
            <a:ext cx="8775702"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Land rent goes up disproportionately more. </a:t>
            </a:r>
          </a:p>
        </p:txBody>
      </p:sp>
      <p:sp>
        <p:nvSpPr>
          <p:cNvPr id="756" name="Shape 756"/>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solidFill>
                  <a:srgbClr val="FFFFFF"/>
                </a:solidFill>
                <a:uFill>
                  <a:solidFill>
                    <a:srgbClr val="FFFFFF"/>
                  </a:solidFill>
                </a:uFill>
                <a:latin typeface="Lucida Grande"/>
                <a:ea typeface="Lucida Grande"/>
                <a:cs typeface="Lucida Grande"/>
                <a:sym typeface="Lucida Grande"/>
              </a:defRPr>
            </a:lvl1pPr>
          </a:lstStyle>
          <a:p>
            <a:pPr lvl="0">
              <a:defRPr b="0">
                <a:solidFill>
                  <a:srgbClr val="000000"/>
                </a:solidFill>
                <a:uFillTx/>
              </a:defRPr>
            </a:pPr>
            <a:r>
              <a:rPr b="1">
                <a:solidFill>
                  <a:srgbClr val="FFFFFF"/>
                </a:solidFill>
                <a:uFill>
                  <a:solidFill>
                    <a:srgbClr val="FFFFFF"/>
                  </a:solidFill>
                </a:uFill>
              </a:rPr>
              <a:t>The advantage increases with material progress.</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758" name="Shape 758"/>
          <p:cNvSpPr/>
          <p:nvPr/>
        </p:nvSpPr>
        <p:spPr>
          <a:xfrm>
            <a:off x="838200" y="2413000"/>
            <a:ext cx="7454900" cy="1701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sz="5400">
                <a:solidFill>
                  <a:srgbClr val="FFFB00"/>
                </a:solidFill>
                <a:uFill>
                  <a:solidFill>
                    <a:srgbClr val="FFFB00"/>
                  </a:solidFill>
                </a:uFill>
                <a:latin typeface="Lucida Grande"/>
                <a:ea typeface="Lucida Grande"/>
                <a:cs typeface="Lucida Grande"/>
                <a:sym typeface="Lucida Grande"/>
              </a:defRPr>
            </a:lvl1pPr>
          </a:lstStyle>
          <a:p>
            <a:pPr lvl="0">
              <a:defRPr sz="1800">
                <a:solidFill>
                  <a:srgbClr val="000000"/>
                </a:solidFill>
                <a:uFillTx/>
              </a:defRPr>
            </a:pPr>
            <a:r>
              <a:rPr sz="5400">
                <a:solidFill>
                  <a:srgbClr val="FFFB00"/>
                </a:solidFill>
                <a:uFill>
                  <a:solidFill>
                    <a:srgbClr val="FFFB00"/>
                  </a:solidFill>
                </a:uFill>
              </a:rPr>
              <a:t>What actually creates the value of land?</a:t>
            </a:r>
          </a:p>
        </p:txBody>
      </p:sp>
      <p:sp>
        <p:nvSpPr>
          <p:cNvPr id="759" name="Shape 759"/>
          <p:cNvSpPr/>
          <p:nvPr/>
        </p:nvSpPr>
        <p:spPr>
          <a:xfrm>
            <a:off x="38100" y="4330700"/>
            <a:ext cx="9067800" cy="1600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sz="5000">
                <a:solidFill>
                  <a:srgbClr val="FFFB00"/>
                </a:solidFill>
                <a:uFill>
                  <a:solidFill>
                    <a:srgbClr val="FFFB00"/>
                  </a:solidFill>
                </a:uFill>
                <a:latin typeface="Lucida Grande"/>
                <a:ea typeface="Lucida Grande"/>
                <a:cs typeface="Lucida Grande"/>
                <a:sym typeface="Lucida Grande"/>
              </a:defRPr>
            </a:lvl1pPr>
          </a:lstStyle>
          <a:p>
            <a:pPr lvl="0">
              <a:defRPr sz="1800">
                <a:solidFill>
                  <a:srgbClr val="000000"/>
                </a:solidFill>
                <a:uFillTx/>
              </a:defRPr>
            </a:pPr>
            <a:r>
              <a:rPr sz="5000">
                <a:solidFill>
                  <a:srgbClr val="FFFB00"/>
                </a:solidFill>
                <a:uFill>
                  <a:solidFill>
                    <a:srgbClr val="FFFB00"/>
                  </a:solidFill>
                </a:uFill>
              </a:rPr>
              <a:t>Does the infrastructure enable a denser population?</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763" name="Shape 763"/>
          <p:cNvSpPr/>
          <p:nvPr/>
        </p:nvSpPr>
        <p:spPr>
          <a:xfrm>
            <a:off x="838200" y="2413000"/>
            <a:ext cx="7454900" cy="1701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sz="5400">
                <a:solidFill>
                  <a:srgbClr val="FFFB00"/>
                </a:solidFill>
                <a:uFill>
                  <a:solidFill>
                    <a:srgbClr val="FFFB00"/>
                  </a:solidFill>
                </a:uFill>
                <a:latin typeface="Lucida Grande"/>
                <a:ea typeface="Lucida Grande"/>
                <a:cs typeface="Lucida Grande"/>
                <a:sym typeface="Lucida Grande"/>
              </a:defRPr>
            </a:lvl1pPr>
          </a:lstStyle>
          <a:p>
            <a:pPr lvl="0">
              <a:defRPr sz="1800">
                <a:solidFill>
                  <a:srgbClr val="000000"/>
                </a:solidFill>
                <a:uFillTx/>
              </a:defRPr>
            </a:pPr>
            <a:r>
              <a:rPr sz="5400">
                <a:solidFill>
                  <a:srgbClr val="FFFB00"/>
                </a:solidFill>
                <a:uFill>
                  <a:solidFill>
                    <a:srgbClr val="FFFB00"/>
                  </a:solidFill>
                </a:uFill>
              </a:rPr>
              <a:t>What actually creates the value of land?</a:t>
            </a:r>
          </a:p>
        </p:txBody>
      </p:sp>
      <p:sp>
        <p:nvSpPr>
          <p:cNvPr id="764" name="Shape 764"/>
          <p:cNvSpPr/>
          <p:nvPr/>
        </p:nvSpPr>
        <p:spPr>
          <a:xfrm>
            <a:off x="838200" y="4292600"/>
            <a:ext cx="7886700" cy="1600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sz="5000">
                <a:solidFill>
                  <a:srgbClr val="FFFB00"/>
                </a:solidFill>
                <a:uFill>
                  <a:solidFill>
                    <a:srgbClr val="FFFB00"/>
                  </a:solidFill>
                </a:uFill>
                <a:latin typeface="Lucida Grande"/>
                <a:ea typeface="Lucida Grande"/>
                <a:cs typeface="Lucida Grande"/>
                <a:sym typeface="Lucida Grande"/>
              </a:defRPr>
            </a:lvl1pPr>
          </a:lstStyle>
          <a:p>
            <a:pPr lvl="0">
              <a:defRPr sz="1800">
                <a:solidFill>
                  <a:srgbClr val="000000"/>
                </a:solidFill>
                <a:uFillTx/>
              </a:defRPr>
            </a:pPr>
            <a:r>
              <a:rPr sz="5000">
                <a:solidFill>
                  <a:srgbClr val="FFFB00"/>
                </a:solidFill>
                <a:uFill>
                  <a:solidFill>
                    <a:srgbClr val="FFFB00"/>
                  </a:solidFill>
                </a:uFill>
              </a:rPr>
              <a:t>Do tall buildings enable a denser population?</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766" name="Shape 766"/>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80</a:t>
            </a:r>
          </a:p>
        </p:txBody>
      </p:sp>
      <p:graphicFrame>
        <p:nvGraphicFramePr>
          <p:cNvPr id="767" name="Table 767"/>
          <p:cNvGraphicFramePr/>
          <p:nvPr/>
        </p:nvGraphicFramePr>
        <p:xfrm>
          <a:off x="152400" y="1676400"/>
          <a:ext cx="87503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9</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7</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5</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18</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14</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algn="l"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1</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sz="1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768" name="Shape 768"/>
          <p:cNvSpPr/>
          <p:nvPr/>
        </p:nvSpPr>
        <p:spPr>
          <a:xfrm>
            <a:off x="6858000" y="1371600"/>
            <a:ext cx="1588" cy="4419600"/>
          </a:xfrm>
          <a:prstGeom prst="line">
            <a:avLst/>
          </a:prstGeom>
          <a:ln w="76200">
            <a:solidFill>
              <a:srgbClr val="FF7C00"/>
            </a:solidFill>
            <a:round/>
          </a:ln>
        </p:spPr>
        <p:txBody>
          <a:bodyPr lIns="0" tIns="0" rIns="0" bIns="0"/>
          <a:lstStyle/>
          <a:p>
            <a:pPr lvl="0"/>
          </a:p>
        </p:txBody>
      </p:sp>
      <p:sp>
        <p:nvSpPr>
          <p:cNvPr id="769" name="Shape 769"/>
          <p:cNvSpPr/>
          <p:nvPr/>
        </p:nvSpPr>
        <p:spPr>
          <a:xfrm>
            <a:off x="66294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770" name="Shape 770"/>
          <p:cNvSpPr/>
          <p:nvPr/>
        </p:nvSpPr>
        <p:spPr>
          <a:xfrm>
            <a:off x="66294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771" name="Shape 771"/>
          <p:cNvSpPr/>
          <p:nvPr/>
        </p:nvSpPr>
        <p:spPr>
          <a:xfrm>
            <a:off x="4191000" y="12192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772" name="Shape 772"/>
          <p:cNvSpPr/>
          <p:nvPr/>
        </p:nvSpPr>
        <p:spPr>
          <a:xfrm>
            <a:off x="6324600" y="1295400"/>
            <a:ext cx="381000" cy="228600"/>
          </a:xfrm>
          <a:prstGeom prst="leftArrow">
            <a:avLst>
              <a:gd name="adj1" fmla="val 50000"/>
              <a:gd name="adj2" fmla="val 41667"/>
            </a:avLst>
          </a:prstGeom>
          <a:solidFill>
            <a:srgbClr val="FF7C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773" name="Shape 773"/>
          <p:cNvSpPr/>
          <p:nvPr/>
        </p:nvSpPr>
        <p:spPr>
          <a:xfrm>
            <a:off x="70104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774" name="Shape 774"/>
          <p:cNvSpPr/>
          <p:nvPr/>
        </p:nvSpPr>
        <p:spPr>
          <a:xfrm>
            <a:off x="7391400" y="12192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
        <p:nvSpPr>
          <p:cNvPr id="775" name="Shape 775"/>
          <p:cNvSpPr/>
          <p:nvPr/>
        </p:nvSpPr>
        <p:spPr>
          <a:xfrm>
            <a:off x="152399" y="457200"/>
            <a:ext cx="8775702"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Land rent goes up disproportionately more. </a:t>
            </a:r>
          </a:p>
        </p:txBody>
      </p:sp>
      <p:sp>
        <p:nvSpPr>
          <p:cNvPr id="776" name="Shape 776"/>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solidFill>
                  <a:srgbClr val="FFFFFF"/>
                </a:solidFill>
                <a:uFill>
                  <a:solidFill>
                    <a:srgbClr val="FFFFFF"/>
                  </a:solidFill>
                </a:uFill>
                <a:latin typeface="Lucida Grande"/>
                <a:ea typeface="Lucida Grande"/>
                <a:cs typeface="Lucida Grande"/>
                <a:sym typeface="Lucida Grande"/>
              </a:defRPr>
            </a:lvl1pPr>
          </a:lstStyle>
          <a:p>
            <a:pPr lvl="0">
              <a:defRPr b="0">
                <a:solidFill>
                  <a:srgbClr val="000000"/>
                </a:solidFill>
                <a:uFillTx/>
              </a:defRPr>
            </a:pPr>
            <a:r>
              <a:rPr b="1">
                <a:solidFill>
                  <a:srgbClr val="FFFFFF"/>
                </a:solidFill>
                <a:uFill>
                  <a:solidFill>
                    <a:srgbClr val="FFFFFF"/>
                  </a:solidFill>
                </a:uFill>
              </a:rPr>
              <a:t>The advantage increases with material progress.</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364" name="Shape 364"/>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65</a:t>
            </a:r>
          </a:p>
        </p:txBody>
      </p:sp>
      <p:sp>
        <p:nvSpPr>
          <p:cNvPr id="365" name="Shape 365"/>
          <p:cNvSpPr/>
          <p:nvPr>
            <p:ph type="title"/>
          </p:nvPr>
        </p:nvSpPr>
        <p:spPr>
          <a:xfrm>
            <a:off x="128587" y="990600"/>
            <a:ext cx="8915401" cy="1738313"/>
          </a:xfrm>
          <a:prstGeom prst="rect">
            <a:avLst/>
          </a:prstGeom>
        </p:spPr>
        <p:txBody>
          <a:bodyPr/>
          <a:lstStyle/>
          <a:p>
            <a:pPr lvl="0" algn="l">
              <a:defRPr sz="1800">
                <a:solidFill>
                  <a:srgbClr val="000000"/>
                </a:solidFill>
                <a:uFillTx/>
              </a:defRPr>
            </a:pPr>
            <a:r>
              <a:rPr sz="4400">
                <a:solidFill>
                  <a:srgbClr val="FFFFFF"/>
                </a:solidFill>
                <a:uFill>
                  <a:solidFill>
                    <a:srgbClr val="FFFFFF"/>
                  </a:solidFill>
                </a:uFill>
                <a:latin typeface="Lucida Grande"/>
                <a:ea typeface="Lucida Grande"/>
                <a:cs typeface="Lucida Grande"/>
                <a:sym typeface="Lucida Grande"/>
              </a:rPr>
              <a:t>“The primary distribution of</a:t>
            </a:r>
            <a:br>
              <a:rPr sz="4400">
                <a:solidFill>
                  <a:srgbClr val="FFFFFF"/>
                </a:solidFill>
                <a:uFill>
                  <a:solidFill>
                    <a:srgbClr val="FFFFFF"/>
                  </a:solidFill>
                </a:uFill>
                <a:latin typeface="Lucida Grande"/>
                <a:ea typeface="Lucida Grande"/>
                <a:cs typeface="Lucida Grande"/>
                <a:sym typeface="Lucida Grande"/>
              </a:rPr>
            </a:br>
            <a:r>
              <a:rPr sz="4400">
                <a:solidFill>
                  <a:srgbClr val="FFFFFF"/>
                </a:solidFill>
                <a:uFill>
                  <a:solidFill>
                    <a:srgbClr val="FFFFFF"/>
                  </a:solidFill>
                </a:uFill>
                <a:latin typeface="Lucida Grande"/>
                <a:ea typeface="Lucida Grande"/>
                <a:cs typeface="Lucida Grande"/>
                <a:sym typeface="Lucida Grande"/>
              </a:rPr>
              <a:t> wealth is dual, not tripartite</a:t>
            </a:r>
          </a:p>
        </p:txBody>
      </p:sp>
      <p:sp>
        <p:nvSpPr>
          <p:cNvPr id="366" name="Shape 366"/>
          <p:cNvSpPr/>
          <p:nvPr/>
        </p:nvSpPr>
        <p:spPr>
          <a:xfrm>
            <a:off x="155575" y="2882900"/>
            <a:ext cx="8851900" cy="1346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2600"/>
              </a:spcBef>
              <a:buClr>
                <a:srgbClr val="FFFFFF"/>
              </a:buClr>
              <a:buFont typeface="Helvetica"/>
              <a:defRPr sz="41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4100">
                <a:solidFill>
                  <a:srgbClr val="FFFFFF"/>
                </a:solidFill>
                <a:uFill>
                  <a:solidFill>
                    <a:srgbClr val="FFFFFF"/>
                  </a:solidFill>
                </a:uFill>
              </a:rPr>
              <a:t>Capital is but a form of labor  . . . like skilled and unskilled”</a:t>
            </a:r>
          </a:p>
        </p:txBody>
      </p:sp>
      <p:sp>
        <p:nvSpPr>
          <p:cNvPr id="367" name="Shape 367"/>
          <p:cNvSpPr/>
          <p:nvPr/>
        </p:nvSpPr>
        <p:spPr>
          <a:xfrm>
            <a:off x="5956300" y="4508500"/>
            <a:ext cx="2306995" cy="457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b="1" sz="2400">
                <a:solidFill>
                  <a:srgbClr val="FFFFFF"/>
                </a:solidFill>
                <a:uFill>
                  <a:solidFill>
                    <a:srgbClr val="FFFFFF"/>
                  </a:solidFill>
                </a:uFill>
                <a:latin typeface="Lucida Grande"/>
                <a:ea typeface="Lucida Grande"/>
                <a:cs typeface="Lucida Grande"/>
                <a:sym typeface="Lucida Grande"/>
              </a:defRPr>
            </a:lvl1pPr>
          </a:lstStyle>
          <a:p>
            <a:pPr lvl="0">
              <a:defRPr b="0" sz="1800">
                <a:solidFill>
                  <a:srgbClr val="000000"/>
                </a:solidFill>
                <a:uFillTx/>
              </a:defRPr>
            </a:pPr>
            <a:r>
              <a:rPr b="1" sz="2400">
                <a:solidFill>
                  <a:srgbClr val="FFFFFF"/>
                </a:solidFill>
                <a:uFill>
                  <a:solidFill>
                    <a:srgbClr val="FFFFFF"/>
                  </a:solidFill>
                </a:uFill>
              </a:rPr>
              <a:t>Henry George</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3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7" grpId="2"/>
      <p:bldP build="whole" bldLvl="1" animBg="1" rev="0" advAuto="0" spid="366"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778" name="Shape 778"/>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000000"/>
              </a:buClr>
              <a:buFont typeface="Arial"/>
              <a:defRPr sz="1400">
                <a:uFill>
                  <a:solidFill/>
                </a:uFill>
                <a:latin typeface="+mn-lt"/>
                <a:ea typeface="+mn-ea"/>
                <a:cs typeface="+mn-cs"/>
                <a:sym typeface="Arial"/>
              </a:defRPr>
            </a:lvl1pPr>
          </a:lstStyle>
          <a:p>
            <a:pPr lvl="0">
              <a:defRPr sz="1800">
                <a:uFillTx/>
              </a:defRPr>
            </a:pPr>
            <a:r>
              <a:rPr sz="1400">
                <a:uFill>
                  <a:solidFill/>
                </a:uFill>
              </a:rPr>
              <a:t>67</a:t>
            </a:r>
          </a:p>
        </p:txBody>
      </p:sp>
      <p:pic>
        <p:nvPicPr>
          <p:cNvPr id="779" name="SavanaMapOK.jpg"/>
          <p:cNvPicPr/>
          <p:nvPr/>
        </p:nvPicPr>
        <p:blipFill>
          <a:blip r:embed="rId2">
            <a:extLst/>
          </a:blip>
          <a:srcRect l="0" t="13571" r="0" b="0"/>
          <a:stretch>
            <a:fillRect/>
          </a:stretch>
        </p:blipFill>
        <p:spPr>
          <a:xfrm>
            <a:off x="0" y="1600200"/>
            <a:ext cx="9144000" cy="5257800"/>
          </a:xfrm>
          <a:prstGeom prst="rect">
            <a:avLst/>
          </a:prstGeom>
          <a:ln w="12700">
            <a:miter lim="400000"/>
          </a:ln>
        </p:spPr>
      </p:pic>
      <p:grpSp>
        <p:nvGrpSpPr>
          <p:cNvPr id="782" name="Group 782"/>
          <p:cNvGrpSpPr/>
          <p:nvPr/>
        </p:nvGrpSpPr>
        <p:grpSpPr>
          <a:xfrm>
            <a:off x="4752975" y="3581400"/>
            <a:ext cx="1066800" cy="762000"/>
            <a:chOff x="0" y="0"/>
            <a:chExt cx="1066800" cy="762000"/>
          </a:xfrm>
        </p:grpSpPr>
        <p:sp>
          <p:nvSpPr>
            <p:cNvPr id="780" name="Shape 780"/>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781" name="Shape 781"/>
            <p:cNvSpPr/>
            <p:nvPr/>
          </p:nvSpPr>
          <p:spPr>
            <a:xfrm>
              <a:off x="6350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785" name="Group 785"/>
          <p:cNvGrpSpPr/>
          <p:nvPr/>
        </p:nvGrpSpPr>
        <p:grpSpPr>
          <a:xfrm>
            <a:off x="4767262" y="4495800"/>
            <a:ext cx="1066801" cy="762000"/>
            <a:chOff x="0" y="0"/>
            <a:chExt cx="1066800" cy="762000"/>
          </a:xfrm>
        </p:grpSpPr>
        <p:sp>
          <p:nvSpPr>
            <p:cNvPr id="783" name="Shape 783"/>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784" name="Shape 784"/>
            <p:cNvSpPr/>
            <p:nvPr/>
          </p:nvSpPr>
          <p:spPr>
            <a:xfrm>
              <a:off x="7620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788" name="Group 788"/>
          <p:cNvGrpSpPr/>
          <p:nvPr/>
        </p:nvGrpSpPr>
        <p:grpSpPr>
          <a:xfrm>
            <a:off x="4776787" y="1743075"/>
            <a:ext cx="1066801" cy="762000"/>
            <a:chOff x="0" y="0"/>
            <a:chExt cx="1066800" cy="762000"/>
          </a:xfrm>
        </p:grpSpPr>
        <p:sp>
          <p:nvSpPr>
            <p:cNvPr id="786" name="Shape 786"/>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787" name="Shape 787"/>
            <p:cNvSpPr/>
            <p:nvPr/>
          </p:nvSpPr>
          <p:spPr>
            <a:xfrm>
              <a:off x="7620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791" name="Group 791"/>
          <p:cNvGrpSpPr/>
          <p:nvPr/>
        </p:nvGrpSpPr>
        <p:grpSpPr>
          <a:xfrm>
            <a:off x="4781550" y="2671762"/>
            <a:ext cx="1066800" cy="762001"/>
            <a:chOff x="0" y="0"/>
            <a:chExt cx="1066800" cy="762000"/>
          </a:xfrm>
        </p:grpSpPr>
        <p:sp>
          <p:nvSpPr>
            <p:cNvPr id="789" name="Shape 789"/>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790" name="Shape 790"/>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792" name="Shape 792"/>
          <p:cNvSpPr/>
          <p:nvPr/>
        </p:nvSpPr>
        <p:spPr>
          <a:xfrm>
            <a:off x="6324600" y="1219200"/>
            <a:ext cx="1588" cy="4191000"/>
          </a:xfrm>
          <a:prstGeom prst="line">
            <a:avLst/>
          </a:prstGeom>
          <a:ln w="57150">
            <a:solidFill>
              <a:srgbClr val="FF2600"/>
            </a:solidFill>
            <a:round/>
          </a:ln>
        </p:spPr>
        <p:txBody>
          <a:bodyPr lIns="0" tIns="0" rIns="0" bIns="0"/>
          <a:lstStyle/>
          <a:p>
            <a:pPr lvl="0"/>
          </a:p>
        </p:txBody>
      </p:sp>
      <p:sp>
        <p:nvSpPr>
          <p:cNvPr id="793" name="Shape 793"/>
          <p:cNvSpPr/>
          <p:nvPr/>
        </p:nvSpPr>
        <p:spPr>
          <a:xfrm>
            <a:off x="3276600" y="1066800"/>
            <a:ext cx="20701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2600"/>
              </a:buClr>
              <a:buFont typeface="Helvetica"/>
              <a:defRPr b="1" sz="2000">
                <a:solidFill>
                  <a:srgbClr val="FF2600"/>
                </a:solidFill>
                <a:uFill>
                  <a:solidFill>
                    <a:srgbClr val="FF26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2600"/>
                </a:solidFill>
                <a:uFill>
                  <a:solidFill>
                    <a:srgbClr val="FF2600"/>
                  </a:solidFill>
                </a:uFill>
              </a:rPr>
              <a:t>Owned Land</a:t>
            </a:r>
          </a:p>
        </p:txBody>
      </p:sp>
      <p:sp>
        <p:nvSpPr>
          <p:cNvPr id="794" name="Shape 794"/>
          <p:cNvSpPr/>
          <p:nvPr/>
        </p:nvSpPr>
        <p:spPr>
          <a:xfrm>
            <a:off x="7315200" y="10668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38D142"/>
              </a:buClr>
              <a:buFont typeface="Helvetica"/>
              <a:defRPr b="1" sz="2000">
                <a:solidFill>
                  <a:srgbClr val="38D142"/>
                </a:solidFill>
                <a:uFill>
                  <a:solidFill>
                    <a:srgbClr val="38D142"/>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38D142"/>
                </a:solidFill>
                <a:uFill>
                  <a:solidFill>
                    <a:srgbClr val="38D142"/>
                  </a:solidFill>
                </a:uFill>
              </a:rPr>
              <a:t>Free Land</a:t>
            </a:r>
          </a:p>
        </p:txBody>
      </p:sp>
      <p:sp>
        <p:nvSpPr>
          <p:cNvPr id="795" name="Shape 795"/>
          <p:cNvSpPr/>
          <p:nvPr/>
        </p:nvSpPr>
        <p:spPr>
          <a:xfrm>
            <a:off x="5638800" y="1143000"/>
            <a:ext cx="381000" cy="228600"/>
          </a:xfrm>
          <a:prstGeom prst="leftArrow">
            <a:avLst>
              <a:gd name="adj1" fmla="val 50000"/>
              <a:gd name="adj2" fmla="val 41667"/>
            </a:avLst>
          </a:prstGeom>
          <a:solidFill>
            <a:srgbClr val="FF2600"/>
          </a:solidFill>
          <a:ln>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796" name="Shape 796"/>
          <p:cNvSpPr/>
          <p:nvPr/>
        </p:nvSpPr>
        <p:spPr>
          <a:xfrm>
            <a:off x="6629400" y="1143000"/>
            <a:ext cx="381000" cy="228600"/>
          </a:xfrm>
          <a:prstGeom prst="rightArrow">
            <a:avLst>
              <a:gd name="adj1" fmla="val 50000"/>
              <a:gd name="adj2" fmla="val 41667"/>
            </a:avLst>
          </a:prstGeom>
          <a:solidFill>
            <a:srgbClr val="38D142"/>
          </a:solidFill>
          <a:ln>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797" name="Shape 797"/>
          <p:cNvSpPr/>
          <p:nvPr/>
        </p:nvSpPr>
        <p:spPr>
          <a:xfrm>
            <a:off x="1228725" y="304800"/>
            <a:ext cx="6985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9</a:t>
            </a:r>
          </a:p>
        </p:txBody>
      </p:sp>
      <p:sp>
        <p:nvSpPr>
          <p:cNvPr id="798" name="Shape 798"/>
          <p:cNvSpPr/>
          <p:nvPr/>
        </p:nvSpPr>
        <p:spPr>
          <a:xfrm>
            <a:off x="3429000" y="304800"/>
            <a:ext cx="8509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8</a:t>
            </a:r>
          </a:p>
        </p:txBody>
      </p:sp>
      <p:sp>
        <p:nvSpPr>
          <p:cNvPr id="799" name="Shape 799"/>
          <p:cNvSpPr/>
          <p:nvPr/>
        </p:nvSpPr>
        <p:spPr>
          <a:xfrm>
            <a:off x="4900612" y="304800"/>
            <a:ext cx="850901"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7</a:t>
            </a:r>
          </a:p>
        </p:txBody>
      </p:sp>
      <p:sp>
        <p:nvSpPr>
          <p:cNvPr id="800" name="Shape 800"/>
          <p:cNvSpPr/>
          <p:nvPr/>
        </p:nvSpPr>
        <p:spPr>
          <a:xfrm>
            <a:off x="6477000" y="304800"/>
            <a:ext cx="9271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6</a:t>
            </a:r>
          </a:p>
        </p:txBody>
      </p:sp>
      <p:sp>
        <p:nvSpPr>
          <p:cNvPr id="801" name="Shape 801"/>
          <p:cNvSpPr/>
          <p:nvPr/>
        </p:nvSpPr>
        <p:spPr>
          <a:xfrm>
            <a:off x="7696200" y="304800"/>
            <a:ext cx="11557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600"/>
              </a:spcBef>
              <a:buClr>
                <a:srgbClr val="000000"/>
              </a:buClr>
              <a:buFont typeface="Arial"/>
              <a:defRPr b="1" sz="5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5600">
                <a:solidFill>
                  <a:srgbClr val="FFFFFF"/>
                </a:solidFill>
                <a:uFill>
                  <a:solidFill>
                    <a:srgbClr val="FFFFFF"/>
                  </a:solidFill>
                </a:uFill>
              </a:rPr>
              <a:t>5</a:t>
            </a:r>
          </a:p>
        </p:txBody>
      </p:sp>
      <p:sp>
        <p:nvSpPr>
          <p:cNvPr id="802" name="Shape 802"/>
          <p:cNvSpPr/>
          <p:nvPr/>
        </p:nvSpPr>
        <p:spPr>
          <a:xfrm>
            <a:off x="0" y="533400"/>
            <a:ext cx="16891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400"/>
              </a:spcBef>
              <a:buClr>
                <a:srgbClr val="000000"/>
              </a:buClr>
              <a:buFont typeface="Helvetica"/>
              <a:defRPr b="1" sz="2400">
                <a:solidFill>
                  <a:srgbClr val="FFFFFF"/>
                </a:solidFill>
                <a:uFill>
                  <a:solidFill>
                    <a:srgbClr val="FFFFFF"/>
                  </a:solidFill>
                </a:uFill>
                <a:latin typeface="Lucida Grande"/>
                <a:ea typeface="Lucida Grande"/>
                <a:cs typeface="Lucida Grande"/>
                <a:sym typeface="Lucida Grande"/>
              </a:defRPr>
            </a:lvl1pPr>
          </a:lstStyle>
          <a:p>
            <a:pPr lvl="0">
              <a:defRPr b="0" sz="1800">
                <a:solidFill>
                  <a:srgbClr val="000000"/>
                </a:solidFill>
                <a:uFillTx/>
              </a:defRPr>
            </a:pPr>
            <a:r>
              <a:rPr b="1" sz="2400">
                <a:solidFill>
                  <a:srgbClr val="FFFFFF"/>
                </a:solidFill>
                <a:uFill>
                  <a:solidFill>
                    <a:srgbClr val="FFFFFF"/>
                  </a:solidFill>
                </a:uFill>
              </a:rPr>
              <a:t>Average</a:t>
            </a:r>
          </a:p>
        </p:txBody>
      </p:sp>
      <p:sp>
        <p:nvSpPr>
          <p:cNvPr id="803" name="Shape 803"/>
          <p:cNvSpPr/>
          <p:nvPr/>
        </p:nvSpPr>
        <p:spPr>
          <a:xfrm>
            <a:off x="7989535" y="3624262"/>
            <a:ext cx="797631"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Free</a:t>
            </a:r>
            <a:endParaRPr b="1" sz="2000">
              <a:solidFill>
                <a:srgbClr val="FFFB00"/>
              </a:solidFill>
              <a:uFill>
                <a:solidFill>
                  <a:srgbClr val="FFFB00"/>
                </a:solidFill>
              </a:uFill>
              <a:latin typeface="Lucida Grande"/>
              <a:ea typeface="Lucida Grande"/>
              <a:cs typeface="Lucida Grande"/>
              <a:sym typeface="Lucida Grande"/>
            </a:endParaRPr>
          </a:p>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Land</a:t>
            </a:r>
          </a:p>
        </p:txBody>
      </p:sp>
      <p:grpSp>
        <p:nvGrpSpPr>
          <p:cNvPr id="806" name="Group 806"/>
          <p:cNvGrpSpPr/>
          <p:nvPr/>
        </p:nvGrpSpPr>
        <p:grpSpPr>
          <a:xfrm>
            <a:off x="3276600" y="1752600"/>
            <a:ext cx="1066800" cy="762000"/>
            <a:chOff x="0" y="0"/>
            <a:chExt cx="1066800" cy="762000"/>
          </a:xfrm>
        </p:grpSpPr>
        <p:sp>
          <p:nvSpPr>
            <p:cNvPr id="804" name="Shape 804"/>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05" name="Shape 805"/>
            <p:cNvSpPr/>
            <p:nvPr/>
          </p:nvSpPr>
          <p:spPr>
            <a:xfrm>
              <a:off x="7620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809" name="Group 809"/>
          <p:cNvGrpSpPr/>
          <p:nvPr/>
        </p:nvGrpSpPr>
        <p:grpSpPr>
          <a:xfrm>
            <a:off x="3324225" y="3581400"/>
            <a:ext cx="1066800" cy="838200"/>
            <a:chOff x="0" y="0"/>
            <a:chExt cx="1066800" cy="838200"/>
          </a:xfrm>
        </p:grpSpPr>
        <p:sp>
          <p:nvSpPr>
            <p:cNvPr id="807" name="Shape 807"/>
            <p:cNvSpPr/>
            <p:nvPr/>
          </p:nvSpPr>
          <p:spPr>
            <a:xfrm>
              <a:off x="0" y="0"/>
              <a:ext cx="1066800" cy="8382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08" name="Shape 808"/>
            <p:cNvSpPr/>
            <p:nvPr/>
          </p:nvSpPr>
          <p:spPr>
            <a:xfrm>
              <a:off x="76200" y="2349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810" name="Shape 810"/>
          <p:cNvSpPr/>
          <p:nvPr/>
        </p:nvSpPr>
        <p:spPr>
          <a:xfrm>
            <a:off x="7989535" y="1714500"/>
            <a:ext cx="797631"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Free</a:t>
            </a:r>
            <a:endParaRPr b="1" sz="2000">
              <a:solidFill>
                <a:srgbClr val="FFFB00"/>
              </a:solidFill>
              <a:uFill>
                <a:solidFill>
                  <a:srgbClr val="FFFB00"/>
                </a:solidFill>
              </a:uFill>
              <a:latin typeface="Lucida Grande"/>
              <a:ea typeface="Lucida Grande"/>
              <a:cs typeface="Lucida Grande"/>
              <a:sym typeface="Lucida Grande"/>
            </a:endParaRPr>
          </a:p>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Land</a:t>
            </a:r>
          </a:p>
        </p:txBody>
      </p:sp>
      <p:sp>
        <p:nvSpPr>
          <p:cNvPr id="811" name="Shape 811"/>
          <p:cNvSpPr/>
          <p:nvPr/>
        </p:nvSpPr>
        <p:spPr>
          <a:xfrm>
            <a:off x="8065735" y="2652712"/>
            <a:ext cx="797631"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Free</a:t>
            </a:r>
            <a:endParaRPr b="1" sz="2000">
              <a:solidFill>
                <a:srgbClr val="FFFB00"/>
              </a:solidFill>
              <a:uFill>
                <a:solidFill>
                  <a:srgbClr val="FFFB00"/>
                </a:solidFill>
              </a:uFill>
              <a:latin typeface="Lucida Grande"/>
              <a:ea typeface="Lucida Grande"/>
              <a:cs typeface="Lucida Grande"/>
              <a:sym typeface="Lucida Grande"/>
            </a:endParaRPr>
          </a:p>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Land</a:t>
            </a:r>
          </a:p>
        </p:txBody>
      </p:sp>
      <p:sp>
        <p:nvSpPr>
          <p:cNvPr id="812" name="Shape 812"/>
          <p:cNvSpPr/>
          <p:nvPr/>
        </p:nvSpPr>
        <p:spPr>
          <a:xfrm>
            <a:off x="6617935" y="3695700"/>
            <a:ext cx="797631"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Free</a:t>
            </a:r>
            <a:endParaRPr b="1" sz="2000">
              <a:solidFill>
                <a:srgbClr val="FFFB00"/>
              </a:solidFill>
              <a:uFill>
                <a:solidFill>
                  <a:srgbClr val="FFFB00"/>
                </a:solidFill>
              </a:uFill>
              <a:latin typeface="Lucida Grande"/>
              <a:ea typeface="Lucida Grande"/>
              <a:cs typeface="Lucida Grande"/>
              <a:sym typeface="Lucida Grande"/>
            </a:endParaRPr>
          </a:p>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Land</a:t>
            </a:r>
          </a:p>
        </p:txBody>
      </p:sp>
      <p:grpSp>
        <p:nvGrpSpPr>
          <p:cNvPr id="815" name="Group 815"/>
          <p:cNvGrpSpPr/>
          <p:nvPr/>
        </p:nvGrpSpPr>
        <p:grpSpPr>
          <a:xfrm>
            <a:off x="3281362" y="4543425"/>
            <a:ext cx="1066801" cy="762000"/>
            <a:chOff x="0" y="0"/>
            <a:chExt cx="1066800" cy="762000"/>
          </a:xfrm>
        </p:grpSpPr>
        <p:sp>
          <p:nvSpPr>
            <p:cNvPr id="813" name="Shape 813"/>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14" name="Shape 814"/>
            <p:cNvSpPr/>
            <p:nvPr/>
          </p:nvSpPr>
          <p:spPr>
            <a:xfrm>
              <a:off x="7620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816" name="Shape 816"/>
          <p:cNvSpPr/>
          <p:nvPr/>
        </p:nvSpPr>
        <p:spPr>
          <a:xfrm>
            <a:off x="7989535" y="4533900"/>
            <a:ext cx="797631"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Free</a:t>
            </a:r>
            <a:endParaRPr b="1" sz="2000">
              <a:solidFill>
                <a:srgbClr val="FFFB00"/>
              </a:solidFill>
              <a:uFill>
                <a:solidFill>
                  <a:srgbClr val="FFFB00"/>
                </a:solidFill>
              </a:uFill>
              <a:latin typeface="Lucida Grande"/>
              <a:ea typeface="Lucida Grande"/>
              <a:cs typeface="Lucida Grande"/>
              <a:sym typeface="Lucida Grande"/>
            </a:endParaRPr>
          </a:p>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Land</a:t>
            </a:r>
          </a:p>
        </p:txBody>
      </p:sp>
      <p:grpSp>
        <p:nvGrpSpPr>
          <p:cNvPr id="819" name="Group 819"/>
          <p:cNvGrpSpPr/>
          <p:nvPr/>
        </p:nvGrpSpPr>
        <p:grpSpPr>
          <a:xfrm>
            <a:off x="3376612" y="2628900"/>
            <a:ext cx="1066801" cy="762000"/>
            <a:chOff x="0" y="0"/>
            <a:chExt cx="1066800" cy="762000"/>
          </a:xfrm>
        </p:grpSpPr>
        <p:sp>
          <p:nvSpPr>
            <p:cNvPr id="817" name="Shape 817"/>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18" name="Shape 818"/>
            <p:cNvSpPr/>
            <p:nvPr/>
          </p:nvSpPr>
          <p:spPr>
            <a:xfrm>
              <a:off x="6350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820" name="Shape 820"/>
          <p:cNvSpPr/>
          <p:nvPr/>
        </p:nvSpPr>
        <p:spPr>
          <a:xfrm>
            <a:off x="8610600" y="6324600"/>
            <a:ext cx="546100" cy="330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900"/>
              </a:spcBef>
              <a:buClr>
                <a:srgbClr val="000000"/>
              </a:buClr>
              <a:buFont typeface="Helvetica"/>
              <a:defRPr b="1" sz="1600">
                <a:uFill>
                  <a:solidFill/>
                </a:uFill>
                <a:latin typeface="Lucida Grande"/>
                <a:ea typeface="Lucida Grande"/>
                <a:cs typeface="Lucida Grande"/>
                <a:sym typeface="Lucida Grande"/>
              </a:defRPr>
            </a:lvl1pPr>
          </a:lstStyle>
          <a:p>
            <a:pPr lvl="0">
              <a:defRPr b="0" sz="1800">
                <a:uFillTx/>
              </a:defRPr>
            </a:pPr>
            <a:r>
              <a:rPr b="1" sz="1600">
                <a:uFill>
                  <a:solidFill/>
                </a:uFill>
              </a:rPr>
              <a:t>67</a:t>
            </a:r>
          </a:p>
        </p:txBody>
      </p:sp>
      <p:grpSp>
        <p:nvGrpSpPr>
          <p:cNvPr id="823" name="Group 823"/>
          <p:cNvGrpSpPr/>
          <p:nvPr/>
        </p:nvGrpSpPr>
        <p:grpSpPr>
          <a:xfrm>
            <a:off x="6448425" y="1828800"/>
            <a:ext cx="1066800" cy="762000"/>
            <a:chOff x="0" y="0"/>
            <a:chExt cx="1066800" cy="762000"/>
          </a:xfrm>
        </p:grpSpPr>
        <p:sp>
          <p:nvSpPr>
            <p:cNvPr id="821" name="Shape 821"/>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22" name="Shape 822"/>
            <p:cNvSpPr/>
            <p:nvPr/>
          </p:nvSpPr>
          <p:spPr>
            <a:xfrm>
              <a:off x="74911" y="20320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algn="ctr" defTabSz="914400">
                <a:spcBef>
                  <a:spcPts val="14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826" name="Group 826"/>
          <p:cNvGrpSpPr/>
          <p:nvPr/>
        </p:nvGrpSpPr>
        <p:grpSpPr>
          <a:xfrm>
            <a:off x="6448425" y="2743200"/>
            <a:ext cx="1066800" cy="762000"/>
            <a:chOff x="0" y="0"/>
            <a:chExt cx="1066800" cy="762000"/>
          </a:xfrm>
        </p:grpSpPr>
        <p:sp>
          <p:nvSpPr>
            <p:cNvPr id="824" name="Shape 824"/>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25" name="Shape 825"/>
            <p:cNvSpPr/>
            <p:nvPr/>
          </p:nvSpPr>
          <p:spPr>
            <a:xfrm>
              <a:off x="74911" y="19050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algn="ctr" defTabSz="914400">
                <a:spcBef>
                  <a:spcPts val="14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829" name="Group 829"/>
          <p:cNvGrpSpPr/>
          <p:nvPr/>
        </p:nvGrpSpPr>
        <p:grpSpPr>
          <a:xfrm>
            <a:off x="990600" y="1828800"/>
            <a:ext cx="1066800" cy="762000"/>
            <a:chOff x="0" y="0"/>
            <a:chExt cx="1066800" cy="762000"/>
          </a:xfrm>
        </p:grpSpPr>
        <p:sp>
          <p:nvSpPr>
            <p:cNvPr id="827" name="Shape 827"/>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28" name="Shape 828"/>
            <p:cNvSpPr/>
            <p:nvPr/>
          </p:nvSpPr>
          <p:spPr>
            <a:xfrm>
              <a:off x="32576" y="12700"/>
              <a:ext cx="1001649" cy="698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marL="40639" marR="40639" algn="ctr" defTabSz="914400">
                <a:buClr>
                  <a:srgbClr val="000000"/>
                </a:buClr>
                <a:buFont typeface="Arial"/>
                <a:defRPr sz="1800"/>
              </a:pPr>
              <a:r>
                <a:rPr b="1" sz="2100">
                  <a:uFill>
                    <a:solidFill/>
                  </a:uFill>
                  <a:latin typeface="+mn-lt"/>
                  <a:ea typeface="+mn-ea"/>
                  <a:cs typeface="+mn-cs"/>
                  <a:sym typeface="Arial"/>
                </a:rPr>
                <a:t>3rd</a:t>
              </a:r>
              <a:endParaRPr b="1" sz="2100">
                <a:uFill>
                  <a:solidFill/>
                </a:uFill>
                <a:latin typeface="+mn-lt"/>
                <a:ea typeface="+mn-ea"/>
                <a:cs typeface="+mn-cs"/>
                <a:sym typeface="Arial"/>
              </a:endParaRPr>
            </a:p>
            <a:p>
              <a:pPr lvl="0" marL="40639" marR="40639" algn="ctr" defTabSz="914400">
                <a:buClr>
                  <a:srgbClr val="000000"/>
                </a:buClr>
                <a:buFont typeface="Helvetica"/>
                <a:defRPr sz="1800"/>
              </a:pPr>
              <a:r>
                <a:rPr b="1" sz="2000">
                  <a:uFill>
                    <a:solidFill/>
                  </a:uFill>
                  <a:latin typeface="Lucida Grande"/>
                  <a:ea typeface="Lucida Grande"/>
                  <a:cs typeface="Lucida Grande"/>
                  <a:sym typeface="Lucida Grande"/>
                </a:rPr>
                <a:t>Settler</a:t>
              </a:r>
            </a:p>
          </p:txBody>
        </p:sp>
      </p:grpSp>
      <p:grpSp>
        <p:nvGrpSpPr>
          <p:cNvPr id="832" name="Group 832"/>
          <p:cNvGrpSpPr/>
          <p:nvPr/>
        </p:nvGrpSpPr>
        <p:grpSpPr>
          <a:xfrm>
            <a:off x="1109662" y="2743200"/>
            <a:ext cx="1066801" cy="838200"/>
            <a:chOff x="0" y="0"/>
            <a:chExt cx="1066800" cy="838200"/>
          </a:xfrm>
        </p:grpSpPr>
        <p:sp>
          <p:nvSpPr>
            <p:cNvPr id="830" name="Shape 830"/>
            <p:cNvSpPr/>
            <p:nvPr/>
          </p:nvSpPr>
          <p:spPr>
            <a:xfrm>
              <a:off x="0" y="0"/>
              <a:ext cx="1066800" cy="8382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31" name="Shape 831"/>
            <p:cNvSpPr/>
            <p:nvPr/>
          </p:nvSpPr>
          <p:spPr>
            <a:xfrm>
              <a:off x="32576" y="76200"/>
              <a:ext cx="1001649" cy="685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marL="40639" marR="40639" algn="ctr" defTabSz="914400">
                <a:buClr>
                  <a:srgbClr val="000000"/>
                </a:buClr>
                <a:buFont typeface="Helvetica"/>
                <a:defRPr sz="1800"/>
              </a:pPr>
              <a:r>
                <a:rPr b="1" sz="2000">
                  <a:uFill>
                    <a:solidFill/>
                  </a:uFill>
                  <a:latin typeface="Lucida Grande"/>
                  <a:ea typeface="Lucida Grande"/>
                  <a:cs typeface="Lucida Grande"/>
                  <a:sym typeface="Lucida Grande"/>
                </a:rPr>
                <a:t>2nd</a:t>
              </a:r>
              <a:endParaRPr b="1" sz="2000">
                <a:uFill>
                  <a:solidFill/>
                </a:uFill>
                <a:latin typeface="Lucida Grande"/>
                <a:ea typeface="Lucida Grande"/>
                <a:cs typeface="Lucida Grande"/>
                <a:sym typeface="Lucida Grande"/>
              </a:endParaRPr>
            </a:p>
            <a:p>
              <a:pPr lvl="0" marL="40639" marR="40639" algn="ctr" defTabSz="914400">
                <a:buClr>
                  <a:srgbClr val="000000"/>
                </a:buClr>
                <a:buFont typeface="Helvetica"/>
                <a:defRPr sz="1800"/>
              </a:pPr>
              <a:r>
                <a:rPr b="1" sz="2000">
                  <a:uFill>
                    <a:solidFill/>
                  </a:uFill>
                  <a:latin typeface="Lucida Grande"/>
                  <a:ea typeface="Lucida Grande"/>
                  <a:cs typeface="Lucida Grande"/>
                  <a:sym typeface="Lucida Grande"/>
                </a:rPr>
                <a:t>Settler</a:t>
              </a:r>
            </a:p>
          </p:txBody>
        </p:sp>
      </p:grpSp>
      <p:grpSp>
        <p:nvGrpSpPr>
          <p:cNvPr id="835" name="Group 835"/>
          <p:cNvGrpSpPr/>
          <p:nvPr/>
        </p:nvGrpSpPr>
        <p:grpSpPr>
          <a:xfrm>
            <a:off x="685800" y="4648200"/>
            <a:ext cx="1066800" cy="762000"/>
            <a:chOff x="0" y="0"/>
            <a:chExt cx="1066800" cy="762000"/>
          </a:xfrm>
        </p:grpSpPr>
        <p:sp>
          <p:nvSpPr>
            <p:cNvPr id="833" name="Shape 833"/>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34" name="Shape 834"/>
            <p:cNvSpPr/>
            <p:nvPr/>
          </p:nvSpPr>
          <p:spPr>
            <a:xfrm>
              <a:off x="32576" y="177800"/>
              <a:ext cx="1001649"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algn="ctr" defTabSz="914400">
                <a:buClr>
                  <a:srgbClr val="000000"/>
                </a:buClr>
                <a:buFont typeface="Helvetica"/>
                <a:defRPr b="1" sz="2000">
                  <a:uFill>
                    <a:solidFill/>
                  </a:uFill>
                  <a:latin typeface="Lucida Grande"/>
                  <a:ea typeface="Lucida Grande"/>
                  <a:cs typeface="Lucida Grande"/>
                  <a:sym typeface="Lucida Grande"/>
                </a:defRPr>
              </a:lvl1pPr>
            </a:lstStyle>
            <a:p>
              <a:pPr lvl="0">
                <a:defRPr b="0" sz="1800">
                  <a:uFillTx/>
                </a:defRPr>
              </a:pPr>
              <a:r>
                <a:rPr b="1" sz="2000">
                  <a:uFill>
                    <a:solidFill/>
                  </a:uFill>
                </a:rPr>
                <a:t>Settler</a:t>
              </a:r>
            </a:p>
          </p:txBody>
        </p:sp>
      </p:grpSp>
      <p:grpSp>
        <p:nvGrpSpPr>
          <p:cNvPr id="838" name="Group 838"/>
          <p:cNvGrpSpPr/>
          <p:nvPr/>
        </p:nvGrpSpPr>
        <p:grpSpPr>
          <a:xfrm>
            <a:off x="864977" y="3733800"/>
            <a:ext cx="1102146" cy="762000"/>
            <a:chOff x="0" y="0"/>
            <a:chExt cx="1102144" cy="762000"/>
          </a:xfrm>
        </p:grpSpPr>
        <p:sp>
          <p:nvSpPr>
            <p:cNvPr id="836" name="Shape 836"/>
            <p:cNvSpPr/>
            <p:nvPr/>
          </p:nvSpPr>
          <p:spPr>
            <a:xfrm>
              <a:off x="30372" y="0"/>
              <a:ext cx="1066801"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37" name="Shape 837"/>
            <p:cNvSpPr/>
            <p:nvPr/>
          </p:nvSpPr>
          <p:spPr>
            <a:xfrm>
              <a:off x="0" y="0"/>
              <a:ext cx="1102145" cy="7528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marL="40639" marR="40639" algn="ctr" defTabSz="914400">
                <a:buClr>
                  <a:srgbClr val="000000"/>
                </a:buClr>
                <a:buFont typeface="Arial"/>
                <a:defRPr sz="1800"/>
              </a:pPr>
              <a:r>
                <a:rPr b="1" sz="2200">
                  <a:uFill>
                    <a:solidFill/>
                  </a:uFill>
                  <a:latin typeface="+mn-lt"/>
                  <a:ea typeface="+mn-ea"/>
                  <a:cs typeface="+mn-cs"/>
                  <a:sym typeface="Arial"/>
                </a:rPr>
                <a:t>1st</a:t>
              </a:r>
              <a:endParaRPr b="1" sz="2200">
                <a:uFill>
                  <a:solidFill/>
                </a:uFill>
                <a:latin typeface="+mn-lt"/>
                <a:ea typeface="+mn-ea"/>
                <a:cs typeface="+mn-cs"/>
                <a:sym typeface="Arial"/>
              </a:endParaRPr>
            </a:p>
            <a:p>
              <a:pPr lvl="0" marL="40639" marR="40639" algn="ctr" defTabSz="914400">
                <a:buClr>
                  <a:srgbClr val="000000"/>
                </a:buClr>
                <a:buFont typeface="Arial"/>
                <a:defRPr sz="1800"/>
              </a:pPr>
              <a:r>
                <a:rPr b="1" sz="2200">
                  <a:uFill>
                    <a:solidFill/>
                  </a:uFill>
                  <a:latin typeface="+mn-lt"/>
                  <a:ea typeface="+mn-ea"/>
                  <a:cs typeface="+mn-cs"/>
                  <a:sym typeface="Arial"/>
                </a:rPr>
                <a:t> Settler</a:t>
              </a:r>
            </a:p>
          </p:txBody>
        </p:sp>
      </p:grpSp>
      <p:sp>
        <p:nvSpPr>
          <p:cNvPr id="839" name="Shape 839"/>
          <p:cNvSpPr/>
          <p:nvPr/>
        </p:nvSpPr>
        <p:spPr>
          <a:xfrm>
            <a:off x="6617935" y="4533900"/>
            <a:ext cx="797631"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Free</a:t>
            </a:r>
            <a:endParaRPr b="1" sz="2000">
              <a:solidFill>
                <a:srgbClr val="FFFB00"/>
              </a:solidFill>
              <a:uFill>
                <a:solidFill>
                  <a:srgbClr val="FFFB00"/>
                </a:solidFill>
              </a:uFill>
              <a:latin typeface="Lucida Grande"/>
              <a:ea typeface="Lucida Grande"/>
              <a:cs typeface="Lucida Grande"/>
              <a:sym typeface="Lucida Grande"/>
            </a:endParaRPr>
          </a:p>
          <a:p>
            <a:pPr lvl="0" marL="40639" marR="40639" algn="ctr" defTabSz="914400">
              <a:buClr>
                <a:srgbClr val="FFFB00"/>
              </a:buClr>
              <a:buFont typeface="Helvetica"/>
              <a:defRPr sz="1800"/>
            </a:pPr>
            <a:r>
              <a:rPr b="1" sz="2000">
                <a:solidFill>
                  <a:srgbClr val="FFFB00"/>
                </a:solidFill>
                <a:uFill>
                  <a:solidFill>
                    <a:srgbClr val="FFFB00"/>
                  </a:solidFill>
                </a:uFill>
                <a:latin typeface="Lucida Grande"/>
                <a:ea typeface="Lucida Grande"/>
                <a:cs typeface="Lucida Grande"/>
                <a:sym typeface="Lucida Grande"/>
              </a:rPr>
              <a:t>Land</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841" name="Shape 841"/>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000000"/>
              </a:buClr>
              <a:buFont typeface="Arial"/>
              <a:defRPr sz="1400">
                <a:uFill>
                  <a:solidFill/>
                </a:uFill>
                <a:latin typeface="+mn-lt"/>
                <a:ea typeface="+mn-ea"/>
                <a:cs typeface="+mn-cs"/>
                <a:sym typeface="Arial"/>
              </a:defRPr>
            </a:lvl1pPr>
          </a:lstStyle>
          <a:p>
            <a:pPr lvl="0">
              <a:defRPr sz="1800">
                <a:uFillTx/>
              </a:defRPr>
            </a:pPr>
            <a:r>
              <a:rPr sz="1400">
                <a:uFill>
                  <a:solidFill/>
                </a:uFill>
              </a:rPr>
              <a:t>85</a:t>
            </a:r>
          </a:p>
        </p:txBody>
      </p:sp>
      <p:pic>
        <p:nvPicPr>
          <p:cNvPr id="842" name="SavanaMapOK.jpg"/>
          <p:cNvPicPr/>
          <p:nvPr/>
        </p:nvPicPr>
        <p:blipFill>
          <a:blip r:embed="rId2">
            <a:extLst/>
          </a:blip>
          <a:srcRect l="0" t="13571" r="0" b="0"/>
          <a:stretch>
            <a:fillRect/>
          </a:stretch>
        </p:blipFill>
        <p:spPr>
          <a:xfrm>
            <a:off x="0" y="1600200"/>
            <a:ext cx="9144000" cy="5257800"/>
          </a:xfrm>
          <a:prstGeom prst="rect">
            <a:avLst/>
          </a:prstGeom>
          <a:ln w="12700">
            <a:miter lim="400000"/>
          </a:ln>
        </p:spPr>
      </p:pic>
      <p:grpSp>
        <p:nvGrpSpPr>
          <p:cNvPr id="845" name="Group 845"/>
          <p:cNvGrpSpPr/>
          <p:nvPr/>
        </p:nvGrpSpPr>
        <p:grpSpPr>
          <a:xfrm>
            <a:off x="3276600" y="4572000"/>
            <a:ext cx="1066800" cy="762000"/>
            <a:chOff x="0" y="0"/>
            <a:chExt cx="1066800" cy="762000"/>
          </a:xfrm>
        </p:grpSpPr>
        <p:sp>
          <p:nvSpPr>
            <p:cNvPr id="843" name="Shape 843"/>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44" name="Shape 844"/>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848" name="Group 848"/>
          <p:cNvGrpSpPr/>
          <p:nvPr/>
        </p:nvGrpSpPr>
        <p:grpSpPr>
          <a:xfrm>
            <a:off x="4800600" y="3581400"/>
            <a:ext cx="1066800" cy="762000"/>
            <a:chOff x="0" y="0"/>
            <a:chExt cx="1066800" cy="762000"/>
          </a:xfrm>
        </p:grpSpPr>
        <p:sp>
          <p:nvSpPr>
            <p:cNvPr id="846" name="Shape 846"/>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47" name="Shape 847"/>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851" name="Group 851"/>
          <p:cNvGrpSpPr/>
          <p:nvPr/>
        </p:nvGrpSpPr>
        <p:grpSpPr>
          <a:xfrm>
            <a:off x="3352800" y="2743200"/>
            <a:ext cx="1066800" cy="762000"/>
            <a:chOff x="0" y="0"/>
            <a:chExt cx="1066800" cy="762000"/>
          </a:xfrm>
        </p:grpSpPr>
        <p:sp>
          <p:nvSpPr>
            <p:cNvPr id="849" name="Shape 849"/>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50" name="Shape 850"/>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854" name="Group 854"/>
          <p:cNvGrpSpPr/>
          <p:nvPr/>
        </p:nvGrpSpPr>
        <p:grpSpPr>
          <a:xfrm>
            <a:off x="3352800" y="1828800"/>
            <a:ext cx="1066800" cy="762000"/>
            <a:chOff x="0" y="0"/>
            <a:chExt cx="1066800" cy="762000"/>
          </a:xfrm>
        </p:grpSpPr>
        <p:sp>
          <p:nvSpPr>
            <p:cNvPr id="852" name="Shape 852"/>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53" name="Shape 853"/>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857" name="Group 857"/>
          <p:cNvGrpSpPr/>
          <p:nvPr/>
        </p:nvGrpSpPr>
        <p:grpSpPr>
          <a:xfrm>
            <a:off x="4800600" y="2743200"/>
            <a:ext cx="1066800" cy="762000"/>
            <a:chOff x="0" y="0"/>
            <a:chExt cx="1066800" cy="762000"/>
          </a:xfrm>
        </p:grpSpPr>
        <p:sp>
          <p:nvSpPr>
            <p:cNvPr id="855" name="Shape 855"/>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56" name="Shape 856"/>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860" name="Group 860"/>
          <p:cNvGrpSpPr/>
          <p:nvPr/>
        </p:nvGrpSpPr>
        <p:grpSpPr>
          <a:xfrm>
            <a:off x="6324600" y="1752600"/>
            <a:ext cx="1066800" cy="762000"/>
            <a:chOff x="0" y="0"/>
            <a:chExt cx="1066800" cy="762000"/>
          </a:xfrm>
        </p:grpSpPr>
        <p:sp>
          <p:nvSpPr>
            <p:cNvPr id="858" name="Shape 858"/>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59" name="Shape 859"/>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863" name="Group 863"/>
          <p:cNvGrpSpPr/>
          <p:nvPr/>
        </p:nvGrpSpPr>
        <p:grpSpPr>
          <a:xfrm>
            <a:off x="6324600" y="3581400"/>
            <a:ext cx="1066800" cy="762000"/>
            <a:chOff x="0" y="0"/>
            <a:chExt cx="1066800" cy="762000"/>
          </a:xfrm>
        </p:grpSpPr>
        <p:sp>
          <p:nvSpPr>
            <p:cNvPr id="861" name="Shape 861"/>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62" name="Shape 862"/>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866" name="Group 866"/>
          <p:cNvGrpSpPr/>
          <p:nvPr/>
        </p:nvGrpSpPr>
        <p:grpSpPr>
          <a:xfrm>
            <a:off x="7848600" y="4495800"/>
            <a:ext cx="1066800" cy="762000"/>
            <a:chOff x="0" y="0"/>
            <a:chExt cx="1066800" cy="762000"/>
          </a:xfrm>
        </p:grpSpPr>
        <p:sp>
          <p:nvSpPr>
            <p:cNvPr id="864" name="Shape 864"/>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65" name="Shape 865"/>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869" name="Group 869"/>
          <p:cNvGrpSpPr/>
          <p:nvPr/>
        </p:nvGrpSpPr>
        <p:grpSpPr>
          <a:xfrm>
            <a:off x="7848600" y="2590800"/>
            <a:ext cx="1066800" cy="762000"/>
            <a:chOff x="0" y="0"/>
            <a:chExt cx="1066800" cy="762000"/>
          </a:xfrm>
        </p:grpSpPr>
        <p:sp>
          <p:nvSpPr>
            <p:cNvPr id="867" name="Shape 867"/>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68" name="Shape 868"/>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872" name="Group 872"/>
          <p:cNvGrpSpPr/>
          <p:nvPr/>
        </p:nvGrpSpPr>
        <p:grpSpPr>
          <a:xfrm>
            <a:off x="914400" y="1752600"/>
            <a:ext cx="1066800" cy="762000"/>
            <a:chOff x="0" y="0"/>
            <a:chExt cx="1066800" cy="762000"/>
          </a:xfrm>
        </p:grpSpPr>
        <p:sp>
          <p:nvSpPr>
            <p:cNvPr id="870" name="Shape 870"/>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71" name="Shape 871"/>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875" name="Group 875"/>
          <p:cNvGrpSpPr/>
          <p:nvPr/>
        </p:nvGrpSpPr>
        <p:grpSpPr>
          <a:xfrm>
            <a:off x="990600" y="2743200"/>
            <a:ext cx="1066800" cy="762000"/>
            <a:chOff x="0" y="0"/>
            <a:chExt cx="1066800" cy="762000"/>
          </a:xfrm>
        </p:grpSpPr>
        <p:sp>
          <p:nvSpPr>
            <p:cNvPr id="873" name="Shape 873"/>
            <p:cNvSpPr/>
            <p:nvPr/>
          </p:nvSpPr>
          <p:spPr>
            <a:xfrm>
              <a:off x="0" y="0"/>
              <a:ext cx="1066800" cy="762000"/>
            </a:xfrm>
            <a:prstGeom prst="rect">
              <a:avLst/>
            </a:prstGeom>
            <a:solidFill>
              <a:srgbClr val="FFA900"/>
            </a:solid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74" name="Shape 874"/>
            <p:cNvSpPr/>
            <p:nvPr/>
          </p:nvSpPr>
          <p:spPr>
            <a:xfrm>
              <a:off x="15240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878" name="Group 878"/>
          <p:cNvGrpSpPr/>
          <p:nvPr/>
        </p:nvGrpSpPr>
        <p:grpSpPr>
          <a:xfrm>
            <a:off x="838200" y="3657600"/>
            <a:ext cx="1066800" cy="762000"/>
            <a:chOff x="0" y="0"/>
            <a:chExt cx="1066800" cy="762000"/>
          </a:xfrm>
        </p:grpSpPr>
        <p:sp>
          <p:nvSpPr>
            <p:cNvPr id="876" name="Shape 876"/>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77" name="Shape 877"/>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881" name="Group 881"/>
          <p:cNvGrpSpPr/>
          <p:nvPr/>
        </p:nvGrpSpPr>
        <p:grpSpPr>
          <a:xfrm>
            <a:off x="685800" y="4572000"/>
            <a:ext cx="1066800" cy="762000"/>
            <a:chOff x="0" y="0"/>
            <a:chExt cx="1066800" cy="762000"/>
          </a:xfrm>
        </p:grpSpPr>
        <p:sp>
          <p:nvSpPr>
            <p:cNvPr id="879" name="Shape 879"/>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80" name="Shape 880"/>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884" name="Group 884"/>
          <p:cNvGrpSpPr/>
          <p:nvPr/>
        </p:nvGrpSpPr>
        <p:grpSpPr>
          <a:xfrm>
            <a:off x="6324600" y="2667000"/>
            <a:ext cx="1066800" cy="762000"/>
            <a:chOff x="0" y="0"/>
            <a:chExt cx="1066800" cy="762000"/>
          </a:xfrm>
        </p:grpSpPr>
        <p:sp>
          <p:nvSpPr>
            <p:cNvPr id="882" name="Shape 882"/>
            <p:cNvSpPr/>
            <p:nvPr/>
          </p:nvSpPr>
          <p:spPr>
            <a:xfrm>
              <a:off x="0" y="0"/>
              <a:ext cx="1066800" cy="762000"/>
            </a:xfrm>
            <a:prstGeom prst="rect">
              <a:avLst/>
            </a:prstGeom>
            <a:solidFill>
              <a:srgbClr val="FFA900"/>
            </a:solid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83" name="Shape 883"/>
            <p:cNvSpPr/>
            <p:nvPr/>
          </p:nvSpPr>
          <p:spPr>
            <a:xfrm>
              <a:off x="15240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887" name="Group 887"/>
          <p:cNvGrpSpPr/>
          <p:nvPr/>
        </p:nvGrpSpPr>
        <p:grpSpPr>
          <a:xfrm>
            <a:off x="4800600" y="4495800"/>
            <a:ext cx="1066800" cy="762000"/>
            <a:chOff x="0" y="0"/>
            <a:chExt cx="1066800" cy="762000"/>
          </a:xfrm>
        </p:grpSpPr>
        <p:sp>
          <p:nvSpPr>
            <p:cNvPr id="885" name="Shape 885"/>
            <p:cNvSpPr/>
            <p:nvPr/>
          </p:nvSpPr>
          <p:spPr>
            <a:xfrm>
              <a:off x="0" y="0"/>
              <a:ext cx="1066800" cy="762000"/>
            </a:xfrm>
            <a:prstGeom prst="rect">
              <a:avLst/>
            </a:prstGeom>
            <a:solidFill>
              <a:srgbClr val="FFA900"/>
            </a:solid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86" name="Shape 886"/>
            <p:cNvSpPr/>
            <p:nvPr/>
          </p:nvSpPr>
          <p:spPr>
            <a:xfrm>
              <a:off x="16510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890" name="Group 890"/>
          <p:cNvGrpSpPr/>
          <p:nvPr/>
        </p:nvGrpSpPr>
        <p:grpSpPr>
          <a:xfrm>
            <a:off x="3276600" y="3657600"/>
            <a:ext cx="1066800" cy="762000"/>
            <a:chOff x="0" y="0"/>
            <a:chExt cx="1066800" cy="762000"/>
          </a:xfrm>
        </p:grpSpPr>
        <p:sp>
          <p:nvSpPr>
            <p:cNvPr id="888" name="Shape 888"/>
            <p:cNvSpPr/>
            <p:nvPr/>
          </p:nvSpPr>
          <p:spPr>
            <a:xfrm>
              <a:off x="0" y="0"/>
              <a:ext cx="1066800" cy="762000"/>
            </a:xfrm>
            <a:prstGeom prst="rect">
              <a:avLst/>
            </a:prstGeom>
            <a:solidFill>
              <a:srgbClr val="FFA900"/>
            </a:solid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89" name="Shape 889"/>
            <p:cNvSpPr/>
            <p:nvPr/>
          </p:nvSpPr>
          <p:spPr>
            <a:xfrm>
              <a:off x="16510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893" name="Group 893"/>
          <p:cNvGrpSpPr/>
          <p:nvPr/>
        </p:nvGrpSpPr>
        <p:grpSpPr>
          <a:xfrm>
            <a:off x="7848600" y="3581400"/>
            <a:ext cx="1066800" cy="762000"/>
            <a:chOff x="0" y="0"/>
            <a:chExt cx="1066800" cy="762000"/>
          </a:xfrm>
        </p:grpSpPr>
        <p:sp>
          <p:nvSpPr>
            <p:cNvPr id="891" name="Shape 891"/>
            <p:cNvSpPr/>
            <p:nvPr/>
          </p:nvSpPr>
          <p:spPr>
            <a:xfrm>
              <a:off x="0" y="0"/>
              <a:ext cx="1066800" cy="762000"/>
            </a:xfrm>
            <a:prstGeom prst="rect">
              <a:avLst/>
            </a:prstGeom>
            <a:solidFill>
              <a:srgbClr val="FFA900"/>
            </a:solid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92" name="Shape 892"/>
            <p:cNvSpPr/>
            <p:nvPr/>
          </p:nvSpPr>
          <p:spPr>
            <a:xfrm>
              <a:off x="16510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896" name="Group 896"/>
          <p:cNvGrpSpPr/>
          <p:nvPr/>
        </p:nvGrpSpPr>
        <p:grpSpPr>
          <a:xfrm>
            <a:off x="7848600" y="1676400"/>
            <a:ext cx="1066800" cy="762000"/>
            <a:chOff x="0" y="0"/>
            <a:chExt cx="1066800" cy="762000"/>
          </a:xfrm>
        </p:grpSpPr>
        <p:sp>
          <p:nvSpPr>
            <p:cNvPr id="894" name="Shape 894"/>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95" name="Shape 895"/>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899" name="Group 899"/>
          <p:cNvGrpSpPr/>
          <p:nvPr/>
        </p:nvGrpSpPr>
        <p:grpSpPr>
          <a:xfrm>
            <a:off x="6324600" y="4495800"/>
            <a:ext cx="1066800" cy="762000"/>
            <a:chOff x="0" y="0"/>
            <a:chExt cx="1066800" cy="762000"/>
          </a:xfrm>
        </p:grpSpPr>
        <p:sp>
          <p:nvSpPr>
            <p:cNvPr id="897" name="Shape 897"/>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898" name="Shape 898"/>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902" name="Group 902"/>
          <p:cNvGrpSpPr/>
          <p:nvPr/>
        </p:nvGrpSpPr>
        <p:grpSpPr>
          <a:xfrm>
            <a:off x="4800600" y="1828800"/>
            <a:ext cx="1066800" cy="762000"/>
            <a:chOff x="0" y="0"/>
            <a:chExt cx="1066800" cy="762000"/>
          </a:xfrm>
        </p:grpSpPr>
        <p:sp>
          <p:nvSpPr>
            <p:cNvPr id="900" name="Shape 900"/>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901" name="Shape 901"/>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903" name="Shape 903"/>
          <p:cNvSpPr/>
          <p:nvPr/>
        </p:nvSpPr>
        <p:spPr>
          <a:xfrm>
            <a:off x="228600" y="533400"/>
            <a:ext cx="8242300" cy="4472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000000"/>
              </a:buClr>
              <a:buFont typeface="Arial"/>
              <a:defRPr sz="24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2400">
                <a:solidFill>
                  <a:srgbClr val="FFFFFF"/>
                </a:solidFill>
                <a:uFill>
                  <a:solidFill>
                    <a:srgbClr val="FFFFFF"/>
                  </a:solidFill>
                </a:uFill>
              </a:rPr>
              <a:t>Suppose 1 out of every 4 parcels were held for speculation</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881"/>
                                        </p:tgtEl>
                                        <p:attrNameLst>
                                          <p:attrName>style.visibility</p:attrName>
                                        </p:attrNameLst>
                                      </p:cBhvr>
                                      <p:to>
                                        <p:strVal val="visible"/>
                                      </p:to>
                                    </p:set>
                                    <p:anim calcmode="lin" valueType="num">
                                      <p:cBhvr>
                                        <p:cTn id="7" dur="500" fill="hold"/>
                                        <p:tgtEl>
                                          <p:spTgt spid="881"/>
                                        </p:tgtEl>
                                        <p:attrNameLst>
                                          <p:attrName>ppt_w</p:attrName>
                                        </p:attrNameLst>
                                      </p:cBhvr>
                                      <p:tavLst>
                                        <p:tav tm="0">
                                          <p:val>
                                            <p:fltVal val="0"/>
                                          </p:val>
                                        </p:tav>
                                        <p:tav tm="100000">
                                          <p:val>
                                            <p:strVal val="#ppt_w"/>
                                          </p:val>
                                        </p:tav>
                                      </p:tavLst>
                                    </p:anim>
                                    <p:anim calcmode="lin" valueType="num">
                                      <p:cBhvr>
                                        <p:cTn id="8" dur="500" fill="hold"/>
                                        <p:tgtEl>
                                          <p:spTgt spid="88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nodeType="afterEffect" presetClass="entr" presetSubtype="32" presetID="23" grpId="2" fill="hold">
                                  <p:stCondLst>
                                    <p:cond delay="0"/>
                                  </p:stCondLst>
                                  <p:iterate type="el" backwards="0">
                                    <p:tmAbs val="0"/>
                                  </p:iterate>
                                  <p:childTnLst>
                                    <p:set>
                                      <p:cBhvr>
                                        <p:cTn id="11" fill="hold"/>
                                        <p:tgtEl>
                                          <p:spTgt spid="878"/>
                                        </p:tgtEl>
                                        <p:attrNameLst>
                                          <p:attrName>style.visibility</p:attrName>
                                        </p:attrNameLst>
                                      </p:cBhvr>
                                      <p:to>
                                        <p:strVal val="visible"/>
                                      </p:to>
                                    </p:set>
                                    <p:anim calcmode="lin" valueType="num">
                                      <p:cBhvr>
                                        <p:cTn id="12" dur="500" fill="hold"/>
                                        <p:tgtEl>
                                          <p:spTgt spid="878"/>
                                        </p:tgtEl>
                                        <p:attrNameLst>
                                          <p:attrName>ppt_w</p:attrName>
                                        </p:attrNameLst>
                                      </p:cBhvr>
                                      <p:tavLst>
                                        <p:tav tm="0">
                                          <p:val>
                                            <p:fltVal val="0"/>
                                          </p:val>
                                        </p:tav>
                                        <p:tav tm="100000">
                                          <p:val>
                                            <p:strVal val="#ppt_w"/>
                                          </p:val>
                                        </p:tav>
                                      </p:tavLst>
                                    </p:anim>
                                    <p:anim calcmode="lin" valueType="num">
                                      <p:cBhvr>
                                        <p:cTn id="13" dur="500" fill="hold"/>
                                        <p:tgtEl>
                                          <p:spTgt spid="87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nodeType="afterEffect" presetClass="entr" presetSubtype="32" presetID="23" grpId="3" fill="hold">
                                  <p:stCondLst>
                                    <p:cond delay="0"/>
                                  </p:stCondLst>
                                  <p:iterate type="el" backwards="0">
                                    <p:tmAbs val="0"/>
                                  </p:iterate>
                                  <p:childTnLst>
                                    <p:set>
                                      <p:cBhvr>
                                        <p:cTn id="16" fill="hold"/>
                                        <p:tgtEl>
                                          <p:spTgt spid="875"/>
                                        </p:tgtEl>
                                        <p:attrNameLst>
                                          <p:attrName>style.visibility</p:attrName>
                                        </p:attrNameLst>
                                      </p:cBhvr>
                                      <p:to>
                                        <p:strVal val="visible"/>
                                      </p:to>
                                    </p:set>
                                    <p:anim calcmode="lin" valueType="num">
                                      <p:cBhvr>
                                        <p:cTn id="17" dur="500" fill="hold"/>
                                        <p:tgtEl>
                                          <p:spTgt spid="875"/>
                                        </p:tgtEl>
                                        <p:attrNameLst>
                                          <p:attrName>ppt_w</p:attrName>
                                        </p:attrNameLst>
                                      </p:cBhvr>
                                      <p:tavLst>
                                        <p:tav tm="0">
                                          <p:val>
                                            <p:fltVal val="0"/>
                                          </p:val>
                                        </p:tav>
                                        <p:tav tm="100000">
                                          <p:val>
                                            <p:strVal val="#ppt_w"/>
                                          </p:val>
                                        </p:tav>
                                      </p:tavLst>
                                    </p:anim>
                                    <p:anim calcmode="lin" valueType="num">
                                      <p:cBhvr>
                                        <p:cTn id="18" dur="500" fill="hold"/>
                                        <p:tgtEl>
                                          <p:spTgt spid="875"/>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nodeType="afterEffect" presetClass="entr" presetSubtype="32" presetID="23" grpId="4" fill="hold">
                                  <p:stCondLst>
                                    <p:cond delay="0"/>
                                  </p:stCondLst>
                                  <p:iterate type="el" backwards="0">
                                    <p:tmAbs val="0"/>
                                  </p:iterate>
                                  <p:childTnLst>
                                    <p:set>
                                      <p:cBhvr>
                                        <p:cTn id="21" fill="hold"/>
                                        <p:tgtEl>
                                          <p:spTgt spid="872"/>
                                        </p:tgtEl>
                                        <p:attrNameLst>
                                          <p:attrName>style.visibility</p:attrName>
                                        </p:attrNameLst>
                                      </p:cBhvr>
                                      <p:to>
                                        <p:strVal val="visible"/>
                                      </p:to>
                                    </p:set>
                                    <p:anim calcmode="lin" valueType="num">
                                      <p:cBhvr>
                                        <p:cTn id="22" dur="500" fill="hold"/>
                                        <p:tgtEl>
                                          <p:spTgt spid="872"/>
                                        </p:tgtEl>
                                        <p:attrNameLst>
                                          <p:attrName>ppt_w</p:attrName>
                                        </p:attrNameLst>
                                      </p:cBhvr>
                                      <p:tavLst>
                                        <p:tav tm="0">
                                          <p:val>
                                            <p:fltVal val="0"/>
                                          </p:val>
                                        </p:tav>
                                        <p:tav tm="100000">
                                          <p:val>
                                            <p:strVal val="#ppt_w"/>
                                          </p:val>
                                        </p:tav>
                                      </p:tavLst>
                                    </p:anim>
                                    <p:anim calcmode="lin" valueType="num">
                                      <p:cBhvr>
                                        <p:cTn id="23" dur="500" fill="hold"/>
                                        <p:tgtEl>
                                          <p:spTgt spid="87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nodeType="afterEffect" presetClass="entr" presetSubtype="32" presetID="23" grpId="5" fill="hold">
                                  <p:stCondLst>
                                    <p:cond delay="0"/>
                                  </p:stCondLst>
                                  <p:iterate type="el" backwards="0">
                                    <p:tmAbs val="0"/>
                                  </p:iterate>
                                  <p:childTnLst>
                                    <p:set>
                                      <p:cBhvr>
                                        <p:cTn id="26" fill="hold"/>
                                        <p:tgtEl>
                                          <p:spTgt spid="845"/>
                                        </p:tgtEl>
                                        <p:attrNameLst>
                                          <p:attrName>style.visibility</p:attrName>
                                        </p:attrNameLst>
                                      </p:cBhvr>
                                      <p:to>
                                        <p:strVal val="visible"/>
                                      </p:to>
                                    </p:set>
                                    <p:anim calcmode="lin" valueType="num">
                                      <p:cBhvr>
                                        <p:cTn id="27" dur="500" fill="hold"/>
                                        <p:tgtEl>
                                          <p:spTgt spid="845"/>
                                        </p:tgtEl>
                                        <p:attrNameLst>
                                          <p:attrName>ppt_w</p:attrName>
                                        </p:attrNameLst>
                                      </p:cBhvr>
                                      <p:tavLst>
                                        <p:tav tm="0">
                                          <p:val>
                                            <p:fltVal val="0"/>
                                          </p:val>
                                        </p:tav>
                                        <p:tav tm="100000">
                                          <p:val>
                                            <p:strVal val="#ppt_w"/>
                                          </p:val>
                                        </p:tav>
                                      </p:tavLst>
                                    </p:anim>
                                    <p:anim calcmode="lin" valueType="num">
                                      <p:cBhvr>
                                        <p:cTn id="28" dur="500" fill="hold"/>
                                        <p:tgtEl>
                                          <p:spTgt spid="845"/>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nodeType="afterEffect" presetClass="entr" presetSubtype="32" presetID="23" grpId="6" fill="hold">
                                  <p:stCondLst>
                                    <p:cond delay="0"/>
                                  </p:stCondLst>
                                  <p:iterate type="el" backwards="0">
                                    <p:tmAbs val="0"/>
                                  </p:iterate>
                                  <p:childTnLst>
                                    <p:set>
                                      <p:cBhvr>
                                        <p:cTn id="31" fill="hold"/>
                                        <p:tgtEl>
                                          <p:spTgt spid="890"/>
                                        </p:tgtEl>
                                        <p:attrNameLst>
                                          <p:attrName>style.visibility</p:attrName>
                                        </p:attrNameLst>
                                      </p:cBhvr>
                                      <p:to>
                                        <p:strVal val="visible"/>
                                      </p:to>
                                    </p:set>
                                    <p:anim calcmode="lin" valueType="num">
                                      <p:cBhvr>
                                        <p:cTn id="32" dur="500" fill="hold"/>
                                        <p:tgtEl>
                                          <p:spTgt spid="890"/>
                                        </p:tgtEl>
                                        <p:attrNameLst>
                                          <p:attrName>ppt_w</p:attrName>
                                        </p:attrNameLst>
                                      </p:cBhvr>
                                      <p:tavLst>
                                        <p:tav tm="0">
                                          <p:val>
                                            <p:fltVal val="0"/>
                                          </p:val>
                                        </p:tav>
                                        <p:tav tm="100000">
                                          <p:val>
                                            <p:strVal val="#ppt_w"/>
                                          </p:val>
                                        </p:tav>
                                      </p:tavLst>
                                    </p:anim>
                                    <p:anim calcmode="lin" valueType="num">
                                      <p:cBhvr>
                                        <p:cTn id="33" dur="500" fill="hold"/>
                                        <p:tgtEl>
                                          <p:spTgt spid="890"/>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nodeType="afterEffect" presetClass="entr" presetSubtype="32" presetID="23" grpId="7" fill="hold">
                                  <p:stCondLst>
                                    <p:cond delay="0"/>
                                  </p:stCondLst>
                                  <p:iterate type="el" backwards="0">
                                    <p:tmAbs val="0"/>
                                  </p:iterate>
                                  <p:childTnLst>
                                    <p:set>
                                      <p:cBhvr>
                                        <p:cTn id="36" fill="hold"/>
                                        <p:tgtEl>
                                          <p:spTgt spid="851"/>
                                        </p:tgtEl>
                                        <p:attrNameLst>
                                          <p:attrName>style.visibility</p:attrName>
                                        </p:attrNameLst>
                                      </p:cBhvr>
                                      <p:to>
                                        <p:strVal val="visible"/>
                                      </p:to>
                                    </p:set>
                                    <p:anim calcmode="lin" valueType="num">
                                      <p:cBhvr>
                                        <p:cTn id="37" dur="500" fill="hold"/>
                                        <p:tgtEl>
                                          <p:spTgt spid="851"/>
                                        </p:tgtEl>
                                        <p:attrNameLst>
                                          <p:attrName>ppt_w</p:attrName>
                                        </p:attrNameLst>
                                      </p:cBhvr>
                                      <p:tavLst>
                                        <p:tav tm="0">
                                          <p:val>
                                            <p:fltVal val="0"/>
                                          </p:val>
                                        </p:tav>
                                        <p:tav tm="100000">
                                          <p:val>
                                            <p:strVal val="#ppt_w"/>
                                          </p:val>
                                        </p:tav>
                                      </p:tavLst>
                                    </p:anim>
                                    <p:anim calcmode="lin" valueType="num">
                                      <p:cBhvr>
                                        <p:cTn id="38" dur="500" fill="hold"/>
                                        <p:tgtEl>
                                          <p:spTgt spid="851"/>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nodeType="afterEffect" presetClass="entr" presetSubtype="32" presetID="23" grpId="8" fill="hold">
                                  <p:stCondLst>
                                    <p:cond delay="0"/>
                                  </p:stCondLst>
                                  <p:iterate type="el" backwards="0">
                                    <p:tmAbs val="0"/>
                                  </p:iterate>
                                  <p:childTnLst>
                                    <p:set>
                                      <p:cBhvr>
                                        <p:cTn id="41" fill="hold"/>
                                        <p:tgtEl>
                                          <p:spTgt spid="854"/>
                                        </p:tgtEl>
                                        <p:attrNameLst>
                                          <p:attrName>style.visibility</p:attrName>
                                        </p:attrNameLst>
                                      </p:cBhvr>
                                      <p:to>
                                        <p:strVal val="visible"/>
                                      </p:to>
                                    </p:set>
                                    <p:anim calcmode="lin" valueType="num">
                                      <p:cBhvr>
                                        <p:cTn id="42" dur="500" fill="hold"/>
                                        <p:tgtEl>
                                          <p:spTgt spid="854"/>
                                        </p:tgtEl>
                                        <p:attrNameLst>
                                          <p:attrName>ppt_w</p:attrName>
                                        </p:attrNameLst>
                                      </p:cBhvr>
                                      <p:tavLst>
                                        <p:tav tm="0">
                                          <p:val>
                                            <p:fltVal val="0"/>
                                          </p:val>
                                        </p:tav>
                                        <p:tav tm="100000">
                                          <p:val>
                                            <p:strVal val="#ppt_w"/>
                                          </p:val>
                                        </p:tav>
                                      </p:tavLst>
                                    </p:anim>
                                    <p:anim calcmode="lin" valueType="num">
                                      <p:cBhvr>
                                        <p:cTn id="43" dur="500" fill="hold"/>
                                        <p:tgtEl>
                                          <p:spTgt spid="854"/>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nodeType="afterEffect" presetClass="entr" presetSubtype="32" presetID="23" grpId="9" fill="hold">
                                  <p:stCondLst>
                                    <p:cond delay="0"/>
                                  </p:stCondLst>
                                  <p:iterate type="el" backwards="0">
                                    <p:tmAbs val="0"/>
                                  </p:iterate>
                                  <p:childTnLst>
                                    <p:set>
                                      <p:cBhvr>
                                        <p:cTn id="46" fill="hold"/>
                                        <p:tgtEl>
                                          <p:spTgt spid="887"/>
                                        </p:tgtEl>
                                        <p:attrNameLst>
                                          <p:attrName>style.visibility</p:attrName>
                                        </p:attrNameLst>
                                      </p:cBhvr>
                                      <p:to>
                                        <p:strVal val="visible"/>
                                      </p:to>
                                    </p:set>
                                    <p:anim calcmode="lin" valueType="num">
                                      <p:cBhvr>
                                        <p:cTn id="47" dur="500" fill="hold"/>
                                        <p:tgtEl>
                                          <p:spTgt spid="887"/>
                                        </p:tgtEl>
                                        <p:attrNameLst>
                                          <p:attrName>ppt_w</p:attrName>
                                        </p:attrNameLst>
                                      </p:cBhvr>
                                      <p:tavLst>
                                        <p:tav tm="0">
                                          <p:val>
                                            <p:fltVal val="0"/>
                                          </p:val>
                                        </p:tav>
                                        <p:tav tm="100000">
                                          <p:val>
                                            <p:strVal val="#ppt_w"/>
                                          </p:val>
                                        </p:tav>
                                      </p:tavLst>
                                    </p:anim>
                                    <p:anim calcmode="lin" valueType="num">
                                      <p:cBhvr>
                                        <p:cTn id="48" dur="500" fill="hold"/>
                                        <p:tgtEl>
                                          <p:spTgt spid="887"/>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nodeType="afterEffect" presetClass="entr" presetSubtype="32" presetID="23" grpId="10" fill="hold">
                                  <p:stCondLst>
                                    <p:cond delay="0"/>
                                  </p:stCondLst>
                                  <p:iterate type="el" backwards="0">
                                    <p:tmAbs val="0"/>
                                  </p:iterate>
                                  <p:childTnLst>
                                    <p:set>
                                      <p:cBhvr>
                                        <p:cTn id="51" fill="hold"/>
                                        <p:tgtEl>
                                          <p:spTgt spid="848"/>
                                        </p:tgtEl>
                                        <p:attrNameLst>
                                          <p:attrName>style.visibility</p:attrName>
                                        </p:attrNameLst>
                                      </p:cBhvr>
                                      <p:to>
                                        <p:strVal val="visible"/>
                                      </p:to>
                                    </p:set>
                                    <p:anim calcmode="lin" valueType="num">
                                      <p:cBhvr>
                                        <p:cTn id="52" dur="500" fill="hold"/>
                                        <p:tgtEl>
                                          <p:spTgt spid="848"/>
                                        </p:tgtEl>
                                        <p:attrNameLst>
                                          <p:attrName>ppt_w</p:attrName>
                                        </p:attrNameLst>
                                      </p:cBhvr>
                                      <p:tavLst>
                                        <p:tav tm="0">
                                          <p:val>
                                            <p:fltVal val="0"/>
                                          </p:val>
                                        </p:tav>
                                        <p:tav tm="100000">
                                          <p:val>
                                            <p:strVal val="#ppt_w"/>
                                          </p:val>
                                        </p:tav>
                                      </p:tavLst>
                                    </p:anim>
                                    <p:anim calcmode="lin" valueType="num">
                                      <p:cBhvr>
                                        <p:cTn id="53" dur="500" fill="hold"/>
                                        <p:tgtEl>
                                          <p:spTgt spid="848"/>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nodeType="afterEffect" presetClass="entr" presetSubtype="32" presetID="23" grpId="11" fill="hold">
                                  <p:stCondLst>
                                    <p:cond delay="0"/>
                                  </p:stCondLst>
                                  <p:iterate type="el" backwards="0">
                                    <p:tmAbs val="0"/>
                                  </p:iterate>
                                  <p:childTnLst>
                                    <p:set>
                                      <p:cBhvr>
                                        <p:cTn id="56" fill="hold"/>
                                        <p:tgtEl>
                                          <p:spTgt spid="857"/>
                                        </p:tgtEl>
                                        <p:attrNameLst>
                                          <p:attrName>style.visibility</p:attrName>
                                        </p:attrNameLst>
                                      </p:cBhvr>
                                      <p:to>
                                        <p:strVal val="visible"/>
                                      </p:to>
                                    </p:set>
                                    <p:anim calcmode="lin" valueType="num">
                                      <p:cBhvr>
                                        <p:cTn id="57" dur="500" fill="hold"/>
                                        <p:tgtEl>
                                          <p:spTgt spid="857"/>
                                        </p:tgtEl>
                                        <p:attrNameLst>
                                          <p:attrName>ppt_w</p:attrName>
                                        </p:attrNameLst>
                                      </p:cBhvr>
                                      <p:tavLst>
                                        <p:tav tm="0">
                                          <p:val>
                                            <p:fltVal val="0"/>
                                          </p:val>
                                        </p:tav>
                                        <p:tav tm="100000">
                                          <p:val>
                                            <p:strVal val="#ppt_w"/>
                                          </p:val>
                                        </p:tav>
                                      </p:tavLst>
                                    </p:anim>
                                    <p:anim calcmode="lin" valueType="num">
                                      <p:cBhvr>
                                        <p:cTn id="58" dur="500" fill="hold"/>
                                        <p:tgtEl>
                                          <p:spTgt spid="857"/>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nodeType="afterEffect" presetClass="entr" presetSubtype="32" presetID="23" grpId="12" fill="hold">
                                  <p:stCondLst>
                                    <p:cond delay="0"/>
                                  </p:stCondLst>
                                  <p:iterate type="el" backwards="0">
                                    <p:tmAbs val="0"/>
                                  </p:iterate>
                                  <p:childTnLst>
                                    <p:set>
                                      <p:cBhvr>
                                        <p:cTn id="61" fill="hold"/>
                                        <p:tgtEl>
                                          <p:spTgt spid="902"/>
                                        </p:tgtEl>
                                        <p:attrNameLst>
                                          <p:attrName>style.visibility</p:attrName>
                                        </p:attrNameLst>
                                      </p:cBhvr>
                                      <p:to>
                                        <p:strVal val="visible"/>
                                      </p:to>
                                    </p:set>
                                    <p:anim calcmode="lin" valueType="num">
                                      <p:cBhvr>
                                        <p:cTn id="62" dur="500" fill="hold"/>
                                        <p:tgtEl>
                                          <p:spTgt spid="902"/>
                                        </p:tgtEl>
                                        <p:attrNameLst>
                                          <p:attrName>ppt_w</p:attrName>
                                        </p:attrNameLst>
                                      </p:cBhvr>
                                      <p:tavLst>
                                        <p:tav tm="0">
                                          <p:val>
                                            <p:fltVal val="0"/>
                                          </p:val>
                                        </p:tav>
                                        <p:tav tm="100000">
                                          <p:val>
                                            <p:strVal val="#ppt_w"/>
                                          </p:val>
                                        </p:tav>
                                      </p:tavLst>
                                    </p:anim>
                                    <p:anim calcmode="lin" valueType="num">
                                      <p:cBhvr>
                                        <p:cTn id="63" dur="500" fill="hold"/>
                                        <p:tgtEl>
                                          <p:spTgt spid="902"/>
                                        </p:tgtEl>
                                        <p:attrNameLst>
                                          <p:attrName>ppt_h</p:attrName>
                                        </p:attrNameLst>
                                      </p:cBhvr>
                                      <p:tavLst>
                                        <p:tav tm="0">
                                          <p:val>
                                            <p:fltVal val="0"/>
                                          </p:val>
                                        </p:tav>
                                        <p:tav tm="100000">
                                          <p:val>
                                            <p:strVal val="#ppt_h"/>
                                          </p:val>
                                        </p:tav>
                                      </p:tavLst>
                                    </p:anim>
                                  </p:childTnLst>
                                </p:cTn>
                              </p:par>
                            </p:childTnLst>
                          </p:cTn>
                        </p:par>
                        <p:par>
                          <p:cTn id="64" fill="hold">
                            <p:stCondLst>
                              <p:cond delay="6000"/>
                            </p:stCondLst>
                            <p:childTnLst>
                              <p:par>
                                <p:cTn id="65" nodeType="afterEffect" presetClass="entr" presetSubtype="32" presetID="23" grpId="13" fill="hold">
                                  <p:stCondLst>
                                    <p:cond delay="0"/>
                                  </p:stCondLst>
                                  <p:iterate type="el" backwards="0">
                                    <p:tmAbs val="0"/>
                                  </p:iterate>
                                  <p:childTnLst>
                                    <p:set>
                                      <p:cBhvr>
                                        <p:cTn id="66" fill="hold"/>
                                        <p:tgtEl>
                                          <p:spTgt spid="899"/>
                                        </p:tgtEl>
                                        <p:attrNameLst>
                                          <p:attrName>style.visibility</p:attrName>
                                        </p:attrNameLst>
                                      </p:cBhvr>
                                      <p:to>
                                        <p:strVal val="visible"/>
                                      </p:to>
                                    </p:set>
                                    <p:anim calcmode="lin" valueType="num">
                                      <p:cBhvr>
                                        <p:cTn id="67" dur="500" fill="hold"/>
                                        <p:tgtEl>
                                          <p:spTgt spid="899"/>
                                        </p:tgtEl>
                                        <p:attrNameLst>
                                          <p:attrName>ppt_w</p:attrName>
                                        </p:attrNameLst>
                                      </p:cBhvr>
                                      <p:tavLst>
                                        <p:tav tm="0">
                                          <p:val>
                                            <p:fltVal val="0"/>
                                          </p:val>
                                        </p:tav>
                                        <p:tav tm="100000">
                                          <p:val>
                                            <p:strVal val="#ppt_w"/>
                                          </p:val>
                                        </p:tav>
                                      </p:tavLst>
                                    </p:anim>
                                    <p:anim calcmode="lin" valueType="num">
                                      <p:cBhvr>
                                        <p:cTn id="68" dur="500" fill="hold"/>
                                        <p:tgtEl>
                                          <p:spTgt spid="899"/>
                                        </p:tgtEl>
                                        <p:attrNameLst>
                                          <p:attrName>ppt_h</p:attrName>
                                        </p:attrNameLst>
                                      </p:cBhvr>
                                      <p:tavLst>
                                        <p:tav tm="0">
                                          <p:val>
                                            <p:fltVal val="0"/>
                                          </p:val>
                                        </p:tav>
                                        <p:tav tm="100000">
                                          <p:val>
                                            <p:strVal val="#ppt_h"/>
                                          </p:val>
                                        </p:tav>
                                      </p:tavLst>
                                    </p:anim>
                                  </p:childTnLst>
                                </p:cTn>
                              </p:par>
                            </p:childTnLst>
                          </p:cTn>
                        </p:par>
                        <p:par>
                          <p:cTn id="69" fill="hold">
                            <p:stCondLst>
                              <p:cond delay="6500"/>
                            </p:stCondLst>
                            <p:childTnLst>
                              <p:par>
                                <p:cTn id="70" nodeType="afterEffect" presetClass="entr" presetSubtype="32" presetID="23" grpId="14" fill="hold">
                                  <p:stCondLst>
                                    <p:cond delay="0"/>
                                  </p:stCondLst>
                                  <p:iterate type="el" backwards="0">
                                    <p:tmAbs val="0"/>
                                  </p:iterate>
                                  <p:childTnLst>
                                    <p:set>
                                      <p:cBhvr>
                                        <p:cTn id="71" fill="hold"/>
                                        <p:tgtEl>
                                          <p:spTgt spid="863"/>
                                        </p:tgtEl>
                                        <p:attrNameLst>
                                          <p:attrName>style.visibility</p:attrName>
                                        </p:attrNameLst>
                                      </p:cBhvr>
                                      <p:to>
                                        <p:strVal val="visible"/>
                                      </p:to>
                                    </p:set>
                                    <p:anim calcmode="lin" valueType="num">
                                      <p:cBhvr>
                                        <p:cTn id="72" dur="500" fill="hold"/>
                                        <p:tgtEl>
                                          <p:spTgt spid="863"/>
                                        </p:tgtEl>
                                        <p:attrNameLst>
                                          <p:attrName>ppt_w</p:attrName>
                                        </p:attrNameLst>
                                      </p:cBhvr>
                                      <p:tavLst>
                                        <p:tav tm="0">
                                          <p:val>
                                            <p:fltVal val="0"/>
                                          </p:val>
                                        </p:tav>
                                        <p:tav tm="100000">
                                          <p:val>
                                            <p:strVal val="#ppt_w"/>
                                          </p:val>
                                        </p:tav>
                                      </p:tavLst>
                                    </p:anim>
                                    <p:anim calcmode="lin" valueType="num">
                                      <p:cBhvr>
                                        <p:cTn id="73" dur="500" fill="hold"/>
                                        <p:tgtEl>
                                          <p:spTgt spid="863"/>
                                        </p:tgtEl>
                                        <p:attrNameLst>
                                          <p:attrName>ppt_h</p:attrName>
                                        </p:attrNameLst>
                                      </p:cBhvr>
                                      <p:tavLst>
                                        <p:tav tm="0">
                                          <p:val>
                                            <p:fltVal val="0"/>
                                          </p:val>
                                        </p:tav>
                                        <p:tav tm="100000">
                                          <p:val>
                                            <p:strVal val="#ppt_h"/>
                                          </p:val>
                                        </p:tav>
                                      </p:tavLst>
                                    </p:anim>
                                  </p:childTnLst>
                                </p:cTn>
                              </p:par>
                            </p:childTnLst>
                          </p:cTn>
                        </p:par>
                        <p:par>
                          <p:cTn id="74" fill="hold">
                            <p:stCondLst>
                              <p:cond delay="7000"/>
                            </p:stCondLst>
                            <p:childTnLst>
                              <p:par>
                                <p:cTn id="75" nodeType="afterEffect" presetClass="entr" presetSubtype="32" presetID="23" grpId="15" fill="hold">
                                  <p:stCondLst>
                                    <p:cond delay="0"/>
                                  </p:stCondLst>
                                  <p:iterate type="el" backwards="0">
                                    <p:tmAbs val="0"/>
                                  </p:iterate>
                                  <p:childTnLst>
                                    <p:set>
                                      <p:cBhvr>
                                        <p:cTn id="76" fill="hold"/>
                                        <p:tgtEl>
                                          <p:spTgt spid="884"/>
                                        </p:tgtEl>
                                        <p:attrNameLst>
                                          <p:attrName>style.visibility</p:attrName>
                                        </p:attrNameLst>
                                      </p:cBhvr>
                                      <p:to>
                                        <p:strVal val="visible"/>
                                      </p:to>
                                    </p:set>
                                    <p:anim calcmode="lin" valueType="num">
                                      <p:cBhvr>
                                        <p:cTn id="77" dur="500" fill="hold"/>
                                        <p:tgtEl>
                                          <p:spTgt spid="884"/>
                                        </p:tgtEl>
                                        <p:attrNameLst>
                                          <p:attrName>ppt_w</p:attrName>
                                        </p:attrNameLst>
                                      </p:cBhvr>
                                      <p:tavLst>
                                        <p:tav tm="0">
                                          <p:val>
                                            <p:fltVal val="0"/>
                                          </p:val>
                                        </p:tav>
                                        <p:tav tm="100000">
                                          <p:val>
                                            <p:strVal val="#ppt_w"/>
                                          </p:val>
                                        </p:tav>
                                      </p:tavLst>
                                    </p:anim>
                                    <p:anim calcmode="lin" valueType="num">
                                      <p:cBhvr>
                                        <p:cTn id="78" dur="500" fill="hold"/>
                                        <p:tgtEl>
                                          <p:spTgt spid="884"/>
                                        </p:tgtEl>
                                        <p:attrNameLst>
                                          <p:attrName>ppt_h</p:attrName>
                                        </p:attrNameLst>
                                      </p:cBhvr>
                                      <p:tavLst>
                                        <p:tav tm="0">
                                          <p:val>
                                            <p:fltVal val="0"/>
                                          </p:val>
                                        </p:tav>
                                        <p:tav tm="100000">
                                          <p:val>
                                            <p:strVal val="#ppt_h"/>
                                          </p:val>
                                        </p:tav>
                                      </p:tavLst>
                                    </p:anim>
                                  </p:childTnLst>
                                </p:cTn>
                              </p:par>
                            </p:childTnLst>
                          </p:cTn>
                        </p:par>
                        <p:par>
                          <p:cTn id="79" fill="hold">
                            <p:stCondLst>
                              <p:cond delay="7500"/>
                            </p:stCondLst>
                            <p:childTnLst>
                              <p:par>
                                <p:cTn id="80" nodeType="afterEffect" presetClass="entr" presetSubtype="32" presetID="23" grpId="16" fill="hold">
                                  <p:stCondLst>
                                    <p:cond delay="0"/>
                                  </p:stCondLst>
                                  <p:iterate type="el" backwards="0">
                                    <p:tmAbs val="0"/>
                                  </p:iterate>
                                  <p:childTnLst>
                                    <p:set>
                                      <p:cBhvr>
                                        <p:cTn id="81" fill="hold"/>
                                        <p:tgtEl>
                                          <p:spTgt spid="860"/>
                                        </p:tgtEl>
                                        <p:attrNameLst>
                                          <p:attrName>style.visibility</p:attrName>
                                        </p:attrNameLst>
                                      </p:cBhvr>
                                      <p:to>
                                        <p:strVal val="visible"/>
                                      </p:to>
                                    </p:set>
                                    <p:anim calcmode="lin" valueType="num">
                                      <p:cBhvr>
                                        <p:cTn id="82" dur="500" fill="hold"/>
                                        <p:tgtEl>
                                          <p:spTgt spid="860"/>
                                        </p:tgtEl>
                                        <p:attrNameLst>
                                          <p:attrName>ppt_w</p:attrName>
                                        </p:attrNameLst>
                                      </p:cBhvr>
                                      <p:tavLst>
                                        <p:tav tm="0">
                                          <p:val>
                                            <p:fltVal val="0"/>
                                          </p:val>
                                        </p:tav>
                                        <p:tav tm="100000">
                                          <p:val>
                                            <p:strVal val="#ppt_w"/>
                                          </p:val>
                                        </p:tav>
                                      </p:tavLst>
                                    </p:anim>
                                    <p:anim calcmode="lin" valueType="num">
                                      <p:cBhvr>
                                        <p:cTn id="83" dur="500" fill="hold"/>
                                        <p:tgtEl>
                                          <p:spTgt spid="860"/>
                                        </p:tgtEl>
                                        <p:attrNameLst>
                                          <p:attrName>ppt_h</p:attrName>
                                        </p:attrNameLst>
                                      </p:cBhvr>
                                      <p:tavLst>
                                        <p:tav tm="0">
                                          <p:val>
                                            <p:fltVal val="0"/>
                                          </p:val>
                                        </p:tav>
                                        <p:tav tm="100000">
                                          <p:val>
                                            <p:strVal val="#ppt_h"/>
                                          </p:val>
                                        </p:tav>
                                      </p:tavLst>
                                    </p:anim>
                                  </p:childTnLst>
                                </p:cTn>
                              </p:par>
                            </p:childTnLst>
                          </p:cTn>
                        </p:par>
                        <p:par>
                          <p:cTn id="84" fill="hold">
                            <p:stCondLst>
                              <p:cond delay="8000"/>
                            </p:stCondLst>
                            <p:childTnLst>
                              <p:par>
                                <p:cTn id="85" nodeType="afterEffect" presetClass="entr" presetSubtype="32" presetID="23" grpId="17" fill="hold">
                                  <p:stCondLst>
                                    <p:cond delay="0"/>
                                  </p:stCondLst>
                                  <p:iterate type="el" backwards="0">
                                    <p:tmAbs val="0"/>
                                  </p:iterate>
                                  <p:childTnLst>
                                    <p:set>
                                      <p:cBhvr>
                                        <p:cTn id="86" fill="hold"/>
                                        <p:tgtEl>
                                          <p:spTgt spid="866"/>
                                        </p:tgtEl>
                                        <p:attrNameLst>
                                          <p:attrName>style.visibility</p:attrName>
                                        </p:attrNameLst>
                                      </p:cBhvr>
                                      <p:to>
                                        <p:strVal val="visible"/>
                                      </p:to>
                                    </p:set>
                                    <p:anim calcmode="lin" valueType="num">
                                      <p:cBhvr>
                                        <p:cTn id="87" dur="500" fill="hold"/>
                                        <p:tgtEl>
                                          <p:spTgt spid="866"/>
                                        </p:tgtEl>
                                        <p:attrNameLst>
                                          <p:attrName>ppt_w</p:attrName>
                                        </p:attrNameLst>
                                      </p:cBhvr>
                                      <p:tavLst>
                                        <p:tav tm="0">
                                          <p:val>
                                            <p:fltVal val="0"/>
                                          </p:val>
                                        </p:tav>
                                        <p:tav tm="100000">
                                          <p:val>
                                            <p:strVal val="#ppt_w"/>
                                          </p:val>
                                        </p:tav>
                                      </p:tavLst>
                                    </p:anim>
                                    <p:anim calcmode="lin" valueType="num">
                                      <p:cBhvr>
                                        <p:cTn id="88" dur="500" fill="hold"/>
                                        <p:tgtEl>
                                          <p:spTgt spid="866"/>
                                        </p:tgtEl>
                                        <p:attrNameLst>
                                          <p:attrName>ppt_h</p:attrName>
                                        </p:attrNameLst>
                                      </p:cBhvr>
                                      <p:tavLst>
                                        <p:tav tm="0">
                                          <p:val>
                                            <p:fltVal val="0"/>
                                          </p:val>
                                        </p:tav>
                                        <p:tav tm="100000">
                                          <p:val>
                                            <p:strVal val="#ppt_h"/>
                                          </p:val>
                                        </p:tav>
                                      </p:tavLst>
                                    </p:anim>
                                  </p:childTnLst>
                                </p:cTn>
                              </p:par>
                            </p:childTnLst>
                          </p:cTn>
                        </p:par>
                        <p:par>
                          <p:cTn id="89" fill="hold">
                            <p:stCondLst>
                              <p:cond delay="8500"/>
                            </p:stCondLst>
                            <p:childTnLst>
                              <p:par>
                                <p:cTn id="90" nodeType="afterEffect" presetClass="entr" presetSubtype="32" presetID="23" grpId="18" fill="hold">
                                  <p:stCondLst>
                                    <p:cond delay="0"/>
                                  </p:stCondLst>
                                  <p:iterate type="el" backwards="0">
                                    <p:tmAbs val="0"/>
                                  </p:iterate>
                                  <p:childTnLst>
                                    <p:set>
                                      <p:cBhvr>
                                        <p:cTn id="91" fill="hold"/>
                                        <p:tgtEl>
                                          <p:spTgt spid="893"/>
                                        </p:tgtEl>
                                        <p:attrNameLst>
                                          <p:attrName>style.visibility</p:attrName>
                                        </p:attrNameLst>
                                      </p:cBhvr>
                                      <p:to>
                                        <p:strVal val="visible"/>
                                      </p:to>
                                    </p:set>
                                    <p:anim calcmode="lin" valueType="num">
                                      <p:cBhvr>
                                        <p:cTn id="92" dur="500" fill="hold"/>
                                        <p:tgtEl>
                                          <p:spTgt spid="893"/>
                                        </p:tgtEl>
                                        <p:attrNameLst>
                                          <p:attrName>ppt_w</p:attrName>
                                        </p:attrNameLst>
                                      </p:cBhvr>
                                      <p:tavLst>
                                        <p:tav tm="0">
                                          <p:val>
                                            <p:fltVal val="0"/>
                                          </p:val>
                                        </p:tav>
                                        <p:tav tm="100000">
                                          <p:val>
                                            <p:strVal val="#ppt_w"/>
                                          </p:val>
                                        </p:tav>
                                      </p:tavLst>
                                    </p:anim>
                                    <p:anim calcmode="lin" valueType="num">
                                      <p:cBhvr>
                                        <p:cTn id="93" dur="500" fill="hold"/>
                                        <p:tgtEl>
                                          <p:spTgt spid="893"/>
                                        </p:tgtEl>
                                        <p:attrNameLst>
                                          <p:attrName>ppt_h</p:attrName>
                                        </p:attrNameLst>
                                      </p:cBhvr>
                                      <p:tavLst>
                                        <p:tav tm="0">
                                          <p:val>
                                            <p:fltVal val="0"/>
                                          </p:val>
                                        </p:tav>
                                        <p:tav tm="100000">
                                          <p:val>
                                            <p:strVal val="#ppt_h"/>
                                          </p:val>
                                        </p:tav>
                                      </p:tavLst>
                                    </p:anim>
                                  </p:childTnLst>
                                </p:cTn>
                              </p:par>
                            </p:childTnLst>
                          </p:cTn>
                        </p:par>
                        <p:par>
                          <p:cTn id="94" fill="hold">
                            <p:stCondLst>
                              <p:cond delay="9000"/>
                            </p:stCondLst>
                            <p:childTnLst>
                              <p:par>
                                <p:cTn id="95" nodeType="afterEffect" presetClass="entr" presetSubtype="32" presetID="23" grpId="19" fill="hold">
                                  <p:stCondLst>
                                    <p:cond delay="0"/>
                                  </p:stCondLst>
                                  <p:iterate type="el" backwards="0">
                                    <p:tmAbs val="0"/>
                                  </p:iterate>
                                  <p:childTnLst>
                                    <p:set>
                                      <p:cBhvr>
                                        <p:cTn id="96" fill="hold"/>
                                        <p:tgtEl>
                                          <p:spTgt spid="869"/>
                                        </p:tgtEl>
                                        <p:attrNameLst>
                                          <p:attrName>style.visibility</p:attrName>
                                        </p:attrNameLst>
                                      </p:cBhvr>
                                      <p:to>
                                        <p:strVal val="visible"/>
                                      </p:to>
                                    </p:set>
                                    <p:anim calcmode="lin" valueType="num">
                                      <p:cBhvr>
                                        <p:cTn id="97" dur="500" fill="hold"/>
                                        <p:tgtEl>
                                          <p:spTgt spid="869"/>
                                        </p:tgtEl>
                                        <p:attrNameLst>
                                          <p:attrName>ppt_w</p:attrName>
                                        </p:attrNameLst>
                                      </p:cBhvr>
                                      <p:tavLst>
                                        <p:tav tm="0">
                                          <p:val>
                                            <p:fltVal val="0"/>
                                          </p:val>
                                        </p:tav>
                                        <p:tav tm="100000">
                                          <p:val>
                                            <p:strVal val="#ppt_w"/>
                                          </p:val>
                                        </p:tav>
                                      </p:tavLst>
                                    </p:anim>
                                    <p:anim calcmode="lin" valueType="num">
                                      <p:cBhvr>
                                        <p:cTn id="98" dur="500" fill="hold"/>
                                        <p:tgtEl>
                                          <p:spTgt spid="869"/>
                                        </p:tgtEl>
                                        <p:attrNameLst>
                                          <p:attrName>ppt_h</p:attrName>
                                        </p:attrNameLst>
                                      </p:cBhvr>
                                      <p:tavLst>
                                        <p:tav tm="0">
                                          <p:val>
                                            <p:fltVal val="0"/>
                                          </p:val>
                                        </p:tav>
                                        <p:tav tm="100000">
                                          <p:val>
                                            <p:strVal val="#ppt_h"/>
                                          </p:val>
                                        </p:tav>
                                      </p:tavLst>
                                    </p:anim>
                                  </p:childTnLst>
                                </p:cTn>
                              </p:par>
                            </p:childTnLst>
                          </p:cTn>
                        </p:par>
                        <p:par>
                          <p:cTn id="99" fill="hold">
                            <p:stCondLst>
                              <p:cond delay="9500"/>
                            </p:stCondLst>
                            <p:childTnLst>
                              <p:par>
                                <p:cTn id="100" nodeType="afterEffect" presetClass="entr" presetSubtype="32" presetID="23" grpId="20" fill="hold">
                                  <p:stCondLst>
                                    <p:cond delay="0"/>
                                  </p:stCondLst>
                                  <p:iterate type="el" backwards="0">
                                    <p:tmAbs val="0"/>
                                  </p:iterate>
                                  <p:childTnLst>
                                    <p:set>
                                      <p:cBhvr>
                                        <p:cTn id="101" fill="hold"/>
                                        <p:tgtEl>
                                          <p:spTgt spid="896"/>
                                        </p:tgtEl>
                                        <p:attrNameLst>
                                          <p:attrName>style.visibility</p:attrName>
                                        </p:attrNameLst>
                                      </p:cBhvr>
                                      <p:to>
                                        <p:strVal val="visible"/>
                                      </p:to>
                                    </p:set>
                                    <p:anim calcmode="lin" valueType="num">
                                      <p:cBhvr>
                                        <p:cTn id="102" dur="500" fill="hold"/>
                                        <p:tgtEl>
                                          <p:spTgt spid="896"/>
                                        </p:tgtEl>
                                        <p:attrNameLst>
                                          <p:attrName>ppt_w</p:attrName>
                                        </p:attrNameLst>
                                      </p:cBhvr>
                                      <p:tavLst>
                                        <p:tav tm="0">
                                          <p:val>
                                            <p:fltVal val="0"/>
                                          </p:val>
                                        </p:tav>
                                        <p:tav tm="100000">
                                          <p:val>
                                            <p:strVal val="#ppt_w"/>
                                          </p:val>
                                        </p:tav>
                                      </p:tavLst>
                                    </p:anim>
                                    <p:anim calcmode="lin" valueType="num">
                                      <p:cBhvr>
                                        <p:cTn id="103" dur="500" fill="hold"/>
                                        <p:tgtEl>
                                          <p:spTgt spid="896"/>
                                        </p:tgtEl>
                                        <p:attrNameLst>
                                          <p:attrName>ppt_h</p:attrName>
                                        </p:attrNameLst>
                                      </p:cBhvr>
                                      <p:tavLst>
                                        <p:tav tm="0">
                                          <p:val>
                                            <p:fltVal val="0"/>
                                          </p:val>
                                        </p:tav>
                                        <p:tav tm="100000">
                                          <p:val>
                                            <p:strVal val="#ppt_h"/>
                                          </p:val>
                                        </p:tav>
                                      </p:tavLst>
                                    </p:anim>
                                  </p:childTnLst>
                                </p:cTn>
                              </p:par>
                            </p:childTnLst>
                          </p:cTn>
                        </p:par>
                      </p:childTnLst>
                    </p:cTn>
                  </p:par>
                  <p:par>
                    <p:cTn id="104" fill="hold">
                      <p:stCondLst>
                        <p:cond delay="indefinite"/>
                      </p:stCondLst>
                      <p:childTnLst>
                        <p:par>
                          <p:cTn id="105" fill="hold">
                            <p:stCondLst>
                              <p:cond delay="0"/>
                            </p:stCondLst>
                            <p:childTnLst>
                              <p:par>
                                <p:cTn id="106" nodeType="clickEffect" presetClass="entr" presetSubtype="0" presetID="1" grpId="21" fill="hold">
                                  <p:stCondLst>
                                    <p:cond delay="0"/>
                                  </p:stCondLst>
                                  <p:iterate type="el" backwards="0">
                                    <p:tmAbs val="0"/>
                                  </p:iterate>
                                  <p:childTnLst>
                                    <p:set>
                                      <p:cBhvr>
                                        <p:cTn id="107" fill="hold"/>
                                        <p:tgtEl>
                                          <p:spTgt spid="9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6" grpId="17"/>
      <p:bldP build="whole" bldLvl="1" animBg="1" rev="0" advAuto="0" spid="899" grpId="13"/>
      <p:bldP build="whole" bldLvl="1" animBg="1" rev="0" advAuto="0" spid="869" grpId="19"/>
      <p:bldP build="whole" bldLvl="1" animBg="1" rev="0" advAuto="0" spid="896" grpId="20"/>
      <p:bldP build="whole" bldLvl="1" animBg="1" rev="0" advAuto="0" spid="854" grpId="8"/>
      <p:bldP build="whole" bldLvl="1" animBg="1" rev="0" advAuto="0" spid="881" grpId="1"/>
      <p:bldP build="whole" bldLvl="1" animBg="1" rev="0" advAuto="0" spid="903" grpId="21"/>
      <p:bldP build="whole" bldLvl="1" animBg="1" rev="0" advAuto="0" spid="884" grpId="15"/>
      <p:bldP build="whole" bldLvl="1" animBg="1" rev="0" advAuto="0" spid="893" grpId="18"/>
      <p:bldP build="whole" bldLvl="1" animBg="1" rev="0" advAuto="0" spid="845" grpId="5"/>
      <p:bldP build="whole" bldLvl="1" animBg="1" rev="0" advAuto="0" spid="890" grpId="6"/>
      <p:bldP build="whole" bldLvl="1" animBg="1" rev="0" advAuto="0" spid="860" grpId="16"/>
      <p:bldP build="whole" bldLvl="1" animBg="1" rev="0" advAuto="0" spid="863" grpId="14"/>
      <p:bldP build="whole" bldLvl="1" animBg="1" rev="0" advAuto="0" spid="851" grpId="7"/>
      <p:bldP build="whole" bldLvl="1" animBg="1" rev="0" advAuto="0" spid="872" grpId="4"/>
      <p:bldP build="whole" bldLvl="1" animBg="1" rev="0" advAuto="0" spid="875" grpId="3"/>
      <p:bldP build="whole" bldLvl="1" animBg="1" rev="0" advAuto="0" spid="878" grpId="2"/>
      <p:bldP build="whole" bldLvl="1" animBg="1" rev="0" advAuto="0" spid="857" grpId="11"/>
      <p:bldP build="whole" bldLvl="1" animBg="1" rev="0" advAuto="0" spid="887" grpId="9"/>
      <p:bldP build="whole" bldLvl="1" animBg="1" rev="0" advAuto="0" spid="902" grpId="12"/>
      <p:bldP build="whole" bldLvl="1" animBg="1" rev="0" advAuto="0" spid="848" grpId="10"/>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905" name="Shape 905"/>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000000"/>
              </a:buClr>
              <a:buFont typeface="Arial"/>
              <a:defRPr sz="1400">
                <a:uFill>
                  <a:solidFill/>
                </a:uFill>
                <a:latin typeface="+mn-lt"/>
                <a:ea typeface="+mn-ea"/>
                <a:cs typeface="+mn-cs"/>
                <a:sym typeface="Arial"/>
              </a:defRPr>
            </a:lvl1pPr>
          </a:lstStyle>
          <a:p>
            <a:pPr lvl="0">
              <a:defRPr sz="1800">
                <a:uFillTx/>
              </a:defRPr>
            </a:pPr>
            <a:r>
              <a:rPr sz="1400">
                <a:uFill>
                  <a:solidFill/>
                </a:uFill>
              </a:rPr>
              <a:t>86</a:t>
            </a:r>
          </a:p>
        </p:txBody>
      </p:sp>
      <p:sp>
        <p:nvSpPr>
          <p:cNvPr id="906" name="Shape 906"/>
          <p:cNvSpPr/>
          <p:nvPr>
            <p:ph type="title"/>
          </p:nvPr>
        </p:nvSpPr>
        <p:spPr>
          <a:prstGeom prst="rect">
            <a:avLst/>
          </a:prstGeom>
        </p:spPr>
        <p:txBody>
          <a:bodyPr/>
          <a:lstStyle/>
          <a:p>
            <a:pPr lvl="0"/>
          </a:p>
        </p:txBody>
      </p:sp>
      <p:sp>
        <p:nvSpPr>
          <p:cNvPr id="907" name="Shape 907"/>
          <p:cNvSpPr/>
          <p:nvPr>
            <p:ph type="body" idx="1"/>
          </p:nvPr>
        </p:nvSpPr>
        <p:spPr>
          <a:prstGeom prst="rect">
            <a:avLst/>
          </a:prstGeom>
        </p:spPr>
        <p:txBody>
          <a:bodyPr/>
          <a:lstStyle/>
          <a:p>
            <a:pPr lvl="0">
              <a:buClr>
                <a:srgbClr val="000000"/>
              </a:buClr>
              <a:buFont typeface="Arial"/>
            </a:pPr>
          </a:p>
        </p:txBody>
      </p:sp>
      <p:pic>
        <p:nvPicPr>
          <p:cNvPr id="908" name="NYC 034.jpg"/>
          <p:cNvPicPr/>
          <p:nvPr/>
        </p:nvPicPr>
        <p:blipFill>
          <a:blip r:embed="rId2">
            <a:extLst/>
          </a:blip>
          <a:stretch>
            <a:fillRect/>
          </a:stretch>
        </p:blipFill>
        <p:spPr>
          <a:xfrm>
            <a:off x="-6248400" y="-4686300"/>
            <a:ext cx="21640800" cy="16230600"/>
          </a:xfrm>
          <a:prstGeom prst="rect">
            <a:avLst/>
          </a:prstGeom>
          <a:ln w="12700">
            <a:miter lim="400000"/>
          </a:ln>
        </p:spPr>
      </p:pic>
      <p:sp>
        <p:nvSpPr>
          <p:cNvPr id="909" name="Shape 909"/>
          <p:cNvSpPr/>
          <p:nvPr/>
        </p:nvSpPr>
        <p:spPr>
          <a:xfrm>
            <a:off x="0" y="4648200"/>
            <a:ext cx="8623300" cy="447229"/>
          </a:xfrm>
          <a:prstGeom prst="rect">
            <a:avLst/>
          </a:prstGeom>
          <a:solidFill>
            <a:srgbClr val="A8D6FF"/>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400"/>
              </a:spcBef>
              <a:buClr>
                <a:srgbClr val="000000"/>
              </a:buClr>
              <a:buFont typeface="Arial"/>
              <a:defRPr b="1" sz="2400">
                <a:uFill>
                  <a:solidFill/>
                </a:uFill>
                <a:latin typeface="+mn-lt"/>
                <a:ea typeface="+mn-ea"/>
                <a:cs typeface="+mn-cs"/>
                <a:sym typeface="Arial"/>
              </a:defRPr>
            </a:lvl1pPr>
          </a:lstStyle>
          <a:p>
            <a:pPr lvl="0">
              <a:defRPr b="0" sz="1800">
                <a:uFillTx/>
              </a:defRPr>
            </a:pPr>
            <a:r>
              <a:rPr b="1" sz="2400">
                <a:uFill>
                  <a:solidFill/>
                </a:uFill>
              </a:rPr>
              <a:t>New York City’s parking lots are really land speculation</a:t>
            </a:r>
          </a:p>
        </p:txBody>
      </p:sp>
      <p:sp>
        <p:nvSpPr>
          <p:cNvPr id="910" name="Shape 910"/>
          <p:cNvSpPr/>
          <p:nvPr/>
        </p:nvSpPr>
        <p:spPr>
          <a:xfrm>
            <a:off x="25400" y="952500"/>
            <a:ext cx="5067300" cy="647700"/>
          </a:xfrm>
          <a:prstGeom prst="rect">
            <a:avLst/>
          </a:prstGeom>
          <a:solidFill>
            <a:srgbClr val="8E979E"/>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b="1" spc="180" sz="3600">
                <a:uFill>
                  <a:solidFill/>
                </a:uFill>
                <a:latin typeface="Lucida Grande"/>
                <a:ea typeface="Lucida Grande"/>
                <a:cs typeface="Lucida Grande"/>
                <a:sym typeface="Lucida Grande"/>
              </a:defRPr>
            </a:lvl1pPr>
          </a:lstStyle>
          <a:p>
            <a:pPr lvl="0">
              <a:defRPr b="0" spc="0" sz="1800">
                <a:uFillTx/>
              </a:defRPr>
            </a:pPr>
            <a:r>
              <a:rPr b="1" spc="180" sz="3600">
                <a:uFill>
                  <a:solidFill/>
                </a:uFill>
              </a:rPr>
              <a:t>Sold $134 Million</a:t>
            </a:r>
          </a:p>
        </p:txBody>
      </p:sp>
      <p:sp>
        <p:nvSpPr>
          <p:cNvPr id="911" name="Shape 911"/>
          <p:cNvSpPr/>
          <p:nvPr/>
        </p:nvSpPr>
        <p:spPr>
          <a:xfrm>
            <a:off x="25400" y="317500"/>
            <a:ext cx="5067300" cy="647700"/>
          </a:xfrm>
          <a:prstGeom prst="rect">
            <a:avLst/>
          </a:prstGeom>
          <a:solidFill>
            <a:srgbClr val="8E979E"/>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b="1" spc="180" sz="3600">
                <a:uFill>
                  <a:solidFill/>
                </a:uFill>
                <a:latin typeface="Lucida Grande"/>
                <a:ea typeface="Lucida Grande"/>
                <a:cs typeface="Lucida Grande"/>
                <a:sym typeface="Lucida Grande"/>
              </a:defRPr>
            </a:lvl1pPr>
          </a:lstStyle>
          <a:p>
            <a:pPr lvl="0">
              <a:defRPr b="0" spc="0" sz="1800">
                <a:uFillTx/>
              </a:defRPr>
            </a:pPr>
            <a:r>
              <a:rPr b="1" spc="180" sz="3600">
                <a:uFill>
                  <a:solidFill/>
                </a:uFill>
              </a:rPr>
              <a:t>About ¼ acre</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911"/>
                                        </p:tgtEl>
                                        <p:attrNameLst>
                                          <p:attrName>style.visibility</p:attrName>
                                        </p:attrNameLst>
                                      </p:cBhvr>
                                      <p:to>
                                        <p:strVal val="visible"/>
                                      </p:to>
                                    </p:set>
                                    <p:animEffect filter="wipe(left)" transition="in">
                                      <p:cBhvr>
                                        <p:cTn id="7" dur="500"/>
                                        <p:tgtEl>
                                          <p:spTgt spid="911"/>
                                        </p:tgtEl>
                                      </p:cBhvr>
                                    </p:animEffect>
                                  </p:childTnLst>
                                </p:cTn>
                              </p:par>
                            </p:childTnLst>
                          </p:cTn>
                        </p:par>
                        <p:par>
                          <p:cTn id="8" fill="hold">
                            <p:stCondLst>
                              <p:cond delay="500"/>
                            </p:stCondLst>
                            <p:childTnLst>
                              <p:par>
                                <p:cTn id="9" nodeType="afterEffect" presetClass="entr" presetSubtype="8" presetID="22" grpId="2" fill="hold">
                                  <p:stCondLst>
                                    <p:cond delay="0"/>
                                  </p:stCondLst>
                                  <p:iterate type="el" backwards="0">
                                    <p:tmAbs val="0"/>
                                  </p:iterate>
                                  <p:childTnLst>
                                    <p:set>
                                      <p:cBhvr>
                                        <p:cTn id="10" fill="hold"/>
                                        <p:tgtEl>
                                          <p:spTgt spid="910"/>
                                        </p:tgtEl>
                                        <p:attrNameLst>
                                          <p:attrName>style.visibility</p:attrName>
                                        </p:attrNameLst>
                                      </p:cBhvr>
                                      <p:to>
                                        <p:strVal val="visible"/>
                                      </p:to>
                                    </p:set>
                                    <p:animEffect filter="wipe(left)" transition="in">
                                      <p:cBhvr>
                                        <p:cTn id="11" dur="1000"/>
                                        <p:tgtEl>
                                          <p:spTgt spid="9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0" grpId="2"/>
      <p:bldP build="whole" bldLvl="1" animBg="1" rev="0" advAuto="0" spid="911"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pic>
        <p:nvPicPr>
          <p:cNvPr id="913" name="DSCF1387.jpg"/>
          <p:cNvPicPr/>
          <p:nvPr/>
        </p:nvPicPr>
        <p:blipFill>
          <a:blip r:embed="rId2">
            <a:extLst/>
          </a:blip>
          <a:stretch>
            <a:fillRect/>
          </a:stretch>
        </p:blipFill>
        <p:spPr>
          <a:xfrm>
            <a:off x="-6350" y="0"/>
            <a:ext cx="5010150" cy="6680200"/>
          </a:xfrm>
          <a:prstGeom prst="rect">
            <a:avLst/>
          </a:prstGeom>
          <a:ln>
            <a:round/>
          </a:ln>
        </p:spPr>
      </p:pic>
      <p:sp>
        <p:nvSpPr>
          <p:cNvPr id="914" name="Shape 914"/>
          <p:cNvSpPr/>
          <p:nvPr/>
        </p:nvSpPr>
        <p:spPr>
          <a:xfrm>
            <a:off x="5918200" y="1155700"/>
            <a:ext cx="2476500" cy="436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defRPr sz="48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4800">
                <a:solidFill>
                  <a:srgbClr val="FFFFFF"/>
                </a:solidFill>
                <a:uFill>
                  <a:solidFill>
                    <a:srgbClr val="FFFFFF"/>
                  </a:solidFill>
                </a:uFill>
              </a:rPr>
              <a:t>The land parked cars for over 50 years</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pic>
        <p:nvPicPr>
          <p:cNvPr id="916" name="DSCF1387.jpg"/>
          <p:cNvPicPr/>
          <p:nvPr/>
        </p:nvPicPr>
        <p:blipFill>
          <a:blip r:embed="rId3">
            <a:extLst/>
          </a:blip>
          <a:stretch>
            <a:fillRect/>
          </a:stretch>
        </p:blipFill>
        <p:spPr>
          <a:xfrm>
            <a:off x="-6350" y="0"/>
            <a:ext cx="5010150" cy="6680200"/>
          </a:xfrm>
          <a:prstGeom prst="rect">
            <a:avLst/>
          </a:prstGeom>
          <a:ln>
            <a:round/>
          </a:ln>
        </p:spPr>
      </p:pic>
      <p:sp>
        <p:nvSpPr>
          <p:cNvPr id="917" name="Shape 917"/>
          <p:cNvSpPr/>
          <p:nvPr/>
        </p:nvSpPr>
        <p:spPr>
          <a:xfrm>
            <a:off x="5918200" y="1155700"/>
            <a:ext cx="2476500" cy="436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defRPr sz="48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4800">
                <a:solidFill>
                  <a:srgbClr val="FFFFFF"/>
                </a:solidFill>
                <a:uFill>
                  <a:solidFill>
                    <a:srgbClr val="FFFFFF"/>
                  </a:solidFill>
                </a:uFill>
              </a:rPr>
              <a:t>The land parked cars for over 50 years</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919" name="Shape 919"/>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000000"/>
              </a:buClr>
              <a:buFont typeface="Arial"/>
              <a:defRPr sz="1400">
                <a:uFill>
                  <a:solidFill/>
                </a:uFill>
                <a:latin typeface="+mn-lt"/>
                <a:ea typeface="+mn-ea"/>
                <a:cs typeface="+mn-cs"/>
                <a:sym typeface="Arial"/>
              </a:defRPr>
            </a:lvl1pPr>
          </a:lstStyle>
          <a:p>
            <a:pPr lvl="0">
              <a:defRPr sz="1800">
                <a:uFillTx/>
              </a:defRPr>
            </a:pPr>
            <a:r>
              <a:rPr sz="1400">
                <a:uFill>
                  <a:solidFill/>
                </a:uFill>
              </a:rPr>
              <a:t>87</a:t>
            </a:r>
          </a:p>
        </p:txBody>
      </p:sp>
      <p:sp>
        <p:nvSpPr>
          <p:cNvPr id="920" name="Shape 920"/>
          <p:cNvSpPr/>
          <p:nvPr>
            <p:ph type="title"/>
          </p:nvPr>
        </p:nvSpPr>
        <p:spPr>
          <a:prstGeom prst="rect">
            <a:avLst/>
          </a:prstGeom>
        </p:spPr>
        <p:txBody>
          <a:bodyPr/>
          <a:lstStyle/>
          <a:p>
            <a:pPr lvl="0"/>
          </a:p>
        </p:txBody>
      </p:sp>
      <p:sp>
        <p:nvSpPr>
          <p:cNvPr id="921" name="Shape 921"/>
          <p:cNvSpPr/>
          <p:nvPr>
            <p:ph type="body" idx="1"/>
          </p:nvPr>
        </p:nvSpPr>
        <p:spPr>
          <a:prstGeom prst="rect">
            <a:avLst/>
          </a:prstGeom>
        </p:spPr>
        <p:txBody>
          <a:bodyPr/>
          <a:lstStyle/>
          <a:p>
            <a:pPr lvl="0">
              <a:buClr>
                <a:srgbClr val="000000"/>
              </a:buClr>
              <a:buFont typeface="Arial"/>
            </a:pPr>
          </a:p>
        </p:txBody>
      </p:sp>
      <p:pic>
        <p:nvPicPr>
          <p:cNvPr id="922" name="NYC 036.jpg"/>
          <p:cNvPicPr/>
          <p:nvPr/>
        </p:nvPicPr>
        <p:blipFill>
          <a:blip r:embed="rId2">
            <a:extLst/>
          </a:blip>
          <a:stretch>
            <a:fillRect/>
          </a:stretch>
        </p:blipFill>
        <p:spPr>
          <a:xfrm>
            <a:off x="-6248400" y="-4686300"/>
            <a:ext cx="21640800" cy="16230600"/>
          </a:xfrm>
          <a:prstGeom prst="rect">
            <a:avLst/>
          </a:prstGeom>
          <a:ln w="12700">
            <a:miter lim="400000"/>
          </a:ln>
        </p:spPr>
      </p:pic>
      <p:pic>
        <p:nvPicPr>
          <p:cNvPr id="923" name="NYC 009.jpg"/>
          <p:cNvPicPr/>
          <p:nvPr/>
        </p:nvPicPr>
        <p:blipFill>
          <a:blip r:embed="rId3">
            <a:extLst/>
          </a:blip>
          <a:stretch>
            <a:fillRect/>
          </a:stretch>
        </p:blipFill>
        <p:spPr>
          <a:xfrm>
            <a:off x="-6248400" y="-4686300"/>
            <a:ext cx="21640800" cy="16230600"/>
          </a:xfrm>
          <a:prstGeom prst="rect">
            <a:avLst/>
          </a:prstGeom>
          <a:ln w="12700">
            <a:miter lim="400000"/>
          </a:ln>
        </p:spPr>
      </p:pic>
      <p:sp>
        <p:nvSpPr>
          <p:cNvPr id="924" name="Shape 924"/>
          <p:cNvSpPr/>
          <p:nvPr/>
        </p:nvSpPr>
        <p:spPr>
          <a:xfrm>
            <a:off x="381000" y="8991600"/>
            <a:ext cx="8470900" cy="447229"/>
          </a:xfrm>
          <a:prstGeom prst="rect">
            <a:avLst/>
          </a:prstGeom>
          <a:solidFill>
            <a:srgbClr val="A8D6FF"/>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000000"/>
              </a:buClr>
              <a:buFont typeface="Arial"/>
              <a:defRPr b="1" sz="2400">
                <a:uFill>
                  <a:solidFill/>
                </a:uFill>
                <a:latin typeface="+mn-lt"/>
                <a:ea typeface="+mn-ea"/>
                <a:cs typeface="+mn-cs"/>
                <a:sym typeface="Arial"/>
              </a:defRPr>
            </a:lvl1pPr>
          </a:lstStyle>
          <a:p>
            <a:pPr lvl="0">
              <a:defRPr b="0" sz="1800">
                <a:uFillTx/>
              </a:defRPr>
            </a:pPr>
            <a:r>
              <a:rPr b="1" sz="2400">
                <a:uFill>
                  <a:solidFill/>
                </a:uFill>
              </a:rPr>
              <a:t>These 2 &amp; 3 story buildings are really land speculation</a:t>
            </a:r>
          </a:p>
        </p:txBody>
      </p:sp>
      <p:pic>
        <p:nvPicPr>
          <p:cNvPr id="925" name="2004_0101NYC0006.jpg"/>
          <p:cNvPicPr/>
          <p:nvPr/>
        </p:nvPicPr>
        <p:blipFill>
          <a:blip r:embed="rId4">
            <a:extLst/>
          </a:blip>
          <a:stretch>
            <a:fillRect/>
          </a:stretch>
        </p:blipFill>
        <p:spPr>
          <a:xfrm>
            <a:off x="-6248400" y="-4686300"/>
            <a:ext cx="21640800" cy="16230600"/>
          </a:xfrm>
          <a:prstGeom prst="rect">
            <a:avLst/>
          </a:prstGeom>
          <a:ln w="12700">
            <a:miter lim="400000"/>
          </a:ln>
        </p:spPr>
      </p:pic>
      <p:sp>
        <p:nvSpPr>
          <p:cNvPr id="926" name="Shape 926"/>
          <p:cNvSpPr/>
          <p:nvPr/>
        </p:nvSpPr>
        <p:spPr>
          <a:xfrm>
            <a:off x="457200" y="2133600"/>
            <a:ext cx="8470900" cy="447229"/>
          </a:xfrm>
          <a:prstGeom prst="rect">
            <a:avLst/>
          </a:prstGeom>
          <a:solidFill>
            <a:srgbClr val="A8D6FF"/>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000000"/>
              </a:buClr>
              <a:buFont typeface="Arial"/>
              <a:defRPr b="1" sz="2400">
                <a:uFill>
                  <a:solidFill/>
                </a:uFill>
                <a:latin typeface="+mn-lt"/>
                <a:ea typeface="+mn-ea"/>
                <a:cs typeface="+mn-cs"/>
                <a:sym typeface="Arial"/>
              </a:defRPr>
            </a:lvl1pPr>
          </a:lstStyle>
          <a:p>
            <a:pPr lvl="0">
              <a:defRPr b="0" sz="1800">
                <a:uFillTx/>
              </a:defRPr>
            </a:pPr>
            <a:r>
              <a:rPr b="1" sz="2400">
                <a:uFill>
                  <a:solidFill/>
                </a:uFill>
              </a:rPr>
              <a:t>These 2 &amp; 3 story buildings are really land speculation</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928" name="Shape 928"/>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88</a:t>
            </a:r>
          </a:p>
        </p:txBody>
      </p:sp>
      <p:graphicFrame>
        <p:nvGraphicFramePr>
          <p:cNvPr id="929" name="Table 929"/>
          <p:cNvGraphicFramePr/>
          <p:nvPr/>
        </p:nvGraphicFramePr>
        <p:xfrm>
          <a:off x="152400" y="1676400"/>
          <a:ext cx="87503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2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3142"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930" name="Shape 930"/>
          <p:cNvSpPr/>
          <p:nvPr/>
        </p:nvSpPr>
        <p:spPr>
          <a:xfrm>
            <a:off x="8382000" y="1371600"/>
            <a:ext cx="1588" cy="4419600"/>
          </a:xfrm>
          <a:prstGeom prst="line">
            <a:avLst/>
          </a:prstGeom>
          <a:ln w="76200">
            <a:solidFill>
              <a:srgbClr val="FF7C00"/>
            </a:solidFill>
            <a:round/>
          </a:ln>
        </p:spPr>
        <p:txBody>
          <a:bodyPr lIns="0" tIns="0" rIns="0" bIns="0"/>
          <a:lstStyle/>
          <a:p>
            <a:pPr lvl="0"/>
          </a:p>
        </p:txBody>
      </p:sp>
      <p:sp>
        <p:nvSpPr>
          <p:cNvPr id="931" name="Shape 931"/>
          <p:cNvSpPr/>
          <p:nvPr/>
        </p:nvSpPr>
        <p:spPr>
          <a:xfrm>
            <a:off x="8153400" y="9906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uFill>
                  <a:solidFill/>
                </a:uFill>
                <a:latin typeface="+mn-lt"/>
                <a:ea typeface="+mn-ea"/>
                <a:cs typeface="+mn-cs"/>
                <a:sym typeface="Arial"/>
              </a:defRPr>
            </a:lvl1pPr>
          </a:lstStyle>
          <a:p>
            <a:pPr lvl="0">
              <a:defRPr b="0">
                <a:uFillTx/>
              </a:defRPr>
            </a:pPr>
            <a:r>
              <a:rPr b="1">
                <a:uFill>
                  <a:solidFill/>
                </a:uFill>
              </a:rPr>
              <a:t>M</a:t>
            </a:r>
          </a:p>
        </p:txBody>
      </p:sp>
      <p:sp>
        <p:nvSpPr>
          <p:cNvPr id="932" name="Shape 932"/>
          <p:cNvSpPr/>
          <p:nvPr/>
        </p:nvSpPr>
        <p:spPr>
          <a:xfrm>
            <a:off x="8153400" y="57912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uFill>
                  <a:solidFill/>
                </a:uFill>
                <a:latin typeface="+mn-lt"/>
                <a:ea typeface="+mn-ea"/>
                <a:cs typeface="+mn-cs"/>
                <a:sym typeface="Arial"/>
              </a:defRPr>
            </a:lvl1pPr>
          </a:lstStyle>
          <a:p>
            <a:pPr lvl="0">
              <a:defRPr b="0">
                <a:uFillTx/>
              </a:defRPr>
            </a:pPr>
            <a:r>
              <a:rPr b="1">
                <a:uFill>
                  <a:solidFill/>
                </a:uFill>
              </a:rPr>
              <a:t>M</a:t>
            </a:r>
          </a:p>
        </p:txBody>
      </p:sp>
      <p:sp>
        <p:nvSpPr>
          <p:cNvPr id="933" name="Shape 933"/>
          <p:cNvSpPr/>
          <p:nvPr/>
        </p:nvSpPr>
        <p:spPr>
          <a:xfrm>
            <a:off x="5410200" y="12192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934" name="Shape 934"/>
          <p:cNvSpPr/>
          <p:nvPr/>
        </p:nvSpPr>
        <p:spPr>
          <a:xfrm>
            <a:off x="7772400" y="1295400"/>
            <a:ext cx="381000" cy="228600"/>
          </a:xfrm>
          <a:prstGeom prst="leftArrow">
            <a:avLst>
              <a:gd name="adj1" fmla="val 50000"/>
              <a:gd name="adj2" fmla="val 41667"/>
            </a:avLst>
          </a:prstGeom>
          <a:solidFill>
            <a:srgbClr val="FF7C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35" name="Shape 935"/>
          <p:cNvSpPr/>
          <p:nvPr/>
        </p:nvSpPr>
        <p:spPr>
          <a:xfrm>
            <a:off x="87630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36" name="Shape 936"/>
          <p:cNvSpPr/>
          <p:nvPr/>
        </p:nvSpPr>
        <p:spPr>
          <a:xfrm>
            <a:off x="8610600" y="1600200"/>
            <a:ext cx="317500" cy="27305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buClr>
                <a:srgbClr val="00F900"/>
              </a:buClr>
              <a:buFont typeface="Helvetica"/>
              <a:defRPr sz="1800"/>
            </a:pPr>
            <a:r>
              <a:rPr b="1" sz="2000">
                <a:solidFill>
                  <a:srgbClr val="00F900"/>
                </a:solidFill>
                <a:uFill>
                  <a:solidFill>
                    <a:srgbClr val="00F900"/>
                  </a:solidFill>
                </a:uFill>
                <a:latin typeface="Lucida Grande"/>
                <a:ea typeface="Lucida Grande"/>
                <a:cs typeface="Lucida Grande"/>
                <a:sym typeface="Lucida Grande"/>
              </a:rPr>
              <a:t>Free</a:t>
            </a:r>
            <a:endParaRPr b="1" sz="2000">
              <a:solidFill>
                <a:srgbClr val="00F900"/>
              </a:solidFill>
              <a:uFill>
                <a:solidFill>
                  <a:srgbClr val="00F900"/>
                </a:solidFill>
              </a:uFill>
              <a:latin typeface="Lucida Grande"/>
              <a:ea typeface="Lucida Grande"/>
              <a:cs typeface="Lucida Grande"/>
              <a:sym typeface="Lucida Grande"/>
            </a:endParaRPr>
          </a:p>
          <a:p>
            <a:pPr lvl="0" marL="40639" marR="40639" defTabSz="914400">
              <a:buClr>
                <a:srgbClr val="00F900"/>
              </a:buClr>
              <a:buFont typeface="Helvetica"/>
              <a:defRPr sz="1800"/>
            </a:pPr>
            <a:r>
              <a:rPr b="1" sz="2000">
                <a:solidFill>
                  <a:srgbClr val="00F900"/>
                </a:solidFill>
                <a:uFill>
                  <a:solidFill>
                    <a:srgbClr val="00F900"/>
                  </a:solidFill>
                </a:uFill>
                <a:latin typeface="Lucida Grande"/>
                <a:ea typeface="Lucida Grande"/>
                <a:cs typeface="Lucida Grande"/>
                <a:sym typeface="Lucida Grande"/>
              </a:rPr>
              <a:t> </a:t>
            </a:r>
            <a:endParaRPr b="1" sz="2000">
              <a:solidFill>
                <a:srgbClr val="00F900"/>
              </a:solidFill>
              <a:uFill>
                <a:solidFill>
                  <a:srgbClr val="00F900"/>
                </a:solidFill>
              </a:uFill>
              <a:latin typeface="Lucida Grande"/>
              <a:ea typeface="Lucida Grande"/>
              <a:cs typeface="Lucida Grande"/>
              <a:sym typeface="Lucida Grande"/>
            </a:endParaRPr>
          </a:p>
          <a:p>
            <a:pPr lvl="0" marL="40639" marR="40639" defTabSz="914400">
              <a:buClr>
                <a:srgbClr val="00F900"/>
              </a:buClr>
              <a:buFont typeface="Helvetica"/>
              <a:defRPr sz="1800"/>
            </a:pPr>
            <a:r>
              <a:rPr b="1" sz="2000">
                <a:solidFill>
                  <a:srgbClr val="00F900"/>
                </a:solidFill>
                <a:uFill>
                  <a:solidFill>
                    <a:srgbClr val="00F900"/>
                  </a:solidFill>
                </a:uFill>
                <a:latin typeface="Lucida Grande"/>
                <a:ea typeface="Lucida Grande"/>
                <a:cs typeface="Lucida Grande"/>
                <a:sym typeface="Lucida Grande"/>
              </a:rPr>
              <a:t>Land</a:t>
            </a:r>
          </a:p>
        </p:txBody>
      </p:sp>
      <p:sp>
        <p:nvSpPr>
          <p:cNvPr id="937" name="Shape 937"/>
          <p:cNvSpPr/>
          <p:nvPr/>
        </p:nvSpPr>
        <p:spPr>
          <a:xfrm>
            <a:off x="-1" y="304800"/>
            <a:ext cx="8775702"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algn="ctr" defTabSz="914400">
              <a:spcBef>
                <a:spcPts val="1400"/>
              </a:spcBef>
              <a:buClr>
                <a:srgbClr val="FFFFFF"/>
              </a:buClr>
              <a:buFont typeface="Helvetica"/>
              <a:defRPr sz="1800"/>
            </a:pPr>
            <a:r>
              <a:rPr b="1" sz="2400">
                <a:solidFill>
                  <a:srgbClr val="FFFFFF"/>
                </a:solidFill>
                <a:uFill>
                  <a:solidFill>
                    <a:srgbClr val="FFFFFF"/>
                  </a:solidFill>
                </a:uFill>
                <a:latin typeface="Lucida Grande"/>
                <a:ea typeface="Lucida Grande"/>
                <a:cs typeface="Lucida Grande"/>
                <a:sym typeface="Lucida Grande"/>
              </a:rPr>
              <a:t>The margin is prematurely extended 2 grades</a:t>
            </a:r>
            <a:r>
              <a:rPr sz="2400">
                <a:solidFill>
                  <a:srgbClr val="FFFFFF"/>
                </a:solidFill>
                <a:uFill>
                  <a:solidFill>
                    <a:srgbClr val="FFFFFF"/>
                  </a:solidFill>
                </a:uFill>
                <a:latin typeface="Lucida Grande"/>
                <a:ea typeface="Lucida Grande"/>
                <a:cs typeface="Lucida Grande"/>
                <a:sym typeface="Lucida Grande"/>
              </a:rPr>
              <a:t>. </a:t>
            </a:r>
          </a:p>
        </p:txBody>
      </p:sp>
      <p:sp>
        <p:nvSpPr>
          <p:cNvPr id="938" name="Shape 938"/>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solidFill>
                  <a:srgbClr val="FFFFFF"/>
                </a:solidFill>
                <a:uFill>
                  <a:solidFill>
                    <a:srgbClr val="FFFFFF"/>
                  </a:solidFill>
                </a:uFill>
                <a:latin typeface="Lucida Grande"/>
                <a:ea typeface="Lucida Grande"/>
                <a:cs typeface="Lucida Grande"/>
                <a:sym typeface="Lucida Grande"/>
              </a:defRPr>
            </a:lvl1pPr>
          </a:lstStyle>
          <a:p>
            <a:pPr lvl="0">
              <a:defRPr b="0">
                <a:solidFill>
                  <a:srgbClr val="000000"/>
                </a:solidFill>
                <a:uFillTx/>
              </a:defRPr>
            </a:pPr>
            <a:r>
              <a:rPr b="1">
                <a:solidFill>
                  <a:srgbClr val="FFFFFF"/>
                </a:solidFill>
                <a:uFill>
                  <a:solidFill>
                    <a:srgbClr val="FFFFFF"/>
                  </a:solidFill>
                </a:uFill>
              </a:rPr>
              <a:t>Just ¼ of each grade is withheld for speculation.</a:t>
            </a:r>
          </a:p>
        </p:txBody>
      </p:sp>
      <p:sp>
        <p:nvSpPr>
          <p:cNvPr id="939" name="Shape 939"/>
          <p:cNvSpPr/>
          <p:nvPr/>
        </p:nvSpPr>
        <p:spPr>
          <a:xfrm>
            <a:off x="31242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40" name="Shape 940"/>
          <p:cNvSpPr/>
          <p:nvPr/>
        </p:nvSpPr>
        <p:spPr>
          <a:xfrm>
            <a:off x="38100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41" name="Shape 941"/>
          <p:cNvSpPr/>
          <p:nvPr/>
        </p:nvSpPr>
        <p:spPr>
          <a:xfrm>
            <a:off x="45720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42" name="Shape 942"/>
          <p:cNvSpPr/>
          <p:nvPr/>
        </p:nvSpPr>
        <p:spPr>
          <a:xfrm>
            <a:off x="52578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43" name="Shape 943"/>
          <p:cNvSpPr/>
          <p:nvPr/>
        </p:nvSpPr>
        <p:spPr>
          <a:xfrm>
            <a:off x="60198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44" name="Shape 944"/>
          <p:cNvSpPr/>
          <p:nvPr/>
        </p:nvSpPr>
        <p:spPr>
          <a:xfrm>
            <a:off x="67056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45" name="Shape 945"/>
          <p:cNvSpPr/>
          <p:nvPr/>
        </p:nvSpPr>
        <p:spPr>
          <a:xfrm>
            <a:off x="74676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46" name="Shape 946"/>
          <p:cNvSpPr/>
          <p:nvPr/>
        </p:nvSpPr>
        <p:spPr>
          <a:xfrm>
            <a:off x="81534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948" name="Shape 948"/>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89</a:t>
            </a:r>
          </a:p>
        </p:txBody>
      </p:sp>
      <p:graphicFrame>
        <p:nvGraphicFramePr>
          <p:cNvPr id="949" name="Table 949"/>
          <p:cNvGraphicFramePr/>
          <p:nvPr/>
        </p:nvGraphicFramePr>
        <p:xfrm>
          <a:off x="152400" y="1676400"/>
          <a:ext cx="87503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2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6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6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6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6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6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6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algn="l"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3142"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950" name="Shape 950"/>
          <p:cNvSpPr/>
          <p:nvPr/>
        </p:nvSpPr>
        <p:spPr>
          <a:xfrm>
            <a:off x="8382000" y="1371600"/>
            <a:ext cx="1588" cy="4419600"/>
          </a:xfrm>
          <a:prstGeom prst="line">
            <a:avLst/>
          </a:prstGeom>
          <a:ln w="76200">
            <a:solidFill>
              <a:srgbClr val="FF7C00"/>
            </a:solidFill>
            <a:round/>
          </a:ln>
        </p:spPr>
        <p:txBody>
          <a:bodyPr lIns="0" tIns="0" rIns="0" bIns="0"/>
          <a:lstStyle/>
          <a:p>
            <a:pPr lvl="0"/>
          </a:p>
        </p:txBody>
      </p:sp>
      <p:sp>
        <p:nvSpPr>
          <p:cNvPr id="951" name="Shape 951"/>
          <p:cNvSpPr/>
          <p:nvPr/>
        </p:nvSpPr>
        <p:spPr>
          <a:xfrm>
            <a:off x="8153400" y="9906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uFill>
                  <a:solidFill/>
                </a:uFill>
                <a:latin typeface="+mn-lt"/>
                <a:ea typeface="+mn-ea"/>
                <a:cs typeface="+mn-cs"/>
                <a:sym typeface="Arial"/>
              </a:defRPr>
            </a:lvl1pPr>
          </a:lstStyle>
          <a:p>
            <a:pPr lvl="0">
              <a:defRPr b="0">
                <a:uFillTx/>
              </a:defRPr>
            </a:pPr>
            <a:r>
              <a:rPr b="1">
                <a:uFill>
                  <a:solidFill/>
                </a:uFill>
              </a:rPr>
              <a:t>M</a:t>
            </a:r>
          </a:p>
        </p:txBody>
      </p:sp>
      <p:sp>
        <p:nvSpPr>
          <p:cNvPr id="952" name="Shape 952"/>
          <p:cNvSpPr/>
          <p:nvPr/>
        </p:nvSpPr>
        <p:spPr>
          <a:xfrm>
            <a:off x="8153400" y="57912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uFill>
                  <a:solidFill/>
                </a:uFill>
                <a:latin typeface="+mn-lt"/>
                <a:ea typeface="+mn-ea"/>
                <a:cs typeface="+mn-cs"/>
                <a:sym typeface="Arial"/>
              </a:defRPr>
            </a:lvl1pPr>
          </a:lstStyle>
          <a:p>
            <a:pPr lvl="0">
              <a:defRPr b="0">
                <a:uFillTx/>
              </a:defRPr>
            </a:pPr>
            <a:r>
              <a:rPr b="1">
                <a:uFill>
                  <a:solidFill/>
                </a:uFill>
              </a:rPr>
              <a:t>M</a:t>
            </a:r>
          </a:p>
        </p:txBody>
      </p:sp>
      <p:sp>
        <p:nvSpPr>
          <p:cNvPr id="953" name="Shape 953"/>
          <p:cNvSpPr/>
          <p:nvPr/>
        </p:nvSpPr>
        <p:spPr>
          <a:xfrm>
            <a:off x="5410200" y="12192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954" name="Shape 954"/>
          <p:cNvSpPr/>
          <p:nvPr/>
        </p:nvSpPr>
        <p:spPr>
          <a:xfrm>
            <a:off x="7772400" y="1295400"/>
            <a:ext cx="381000" cy="228600"/>
          </a:xfrm>
          <a:prstGeom prst="leftArrow">
            <a:avLst>
              <a:gd name="adj1" fmla="val 50000"/>
              <a:gd name="adj2" fmla="val 41667"/>
            </a:avLst>
          </a:prstGeom>
          <a:solidFill>
            <a:srgbClr val="FF7C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55" name="Shape 955"/>
          <p:cNvSpPr/>
          <p:nvPr/>
        </p:nvSpPr>
        <p:spPr>
          <a:xfrm>
            <a:off x="86106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56" name="Shape 956"/>
          <p:cNvSpPr/>
          <p:nvPr/>
        </p:nvSpPr>
        <p:spPr>
          <a:xfrm>
            <a:off x="8610600" y="1600200"/>
            <a:ext cx="317500" cy="27305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buClr>
                <a:srgbClr val="00F900"/>
              </a:buClr>
              <a:buFont typeface="Helvetica"/>
              <a:defRPr sz="1800"/>
            </a:pPr>
            <a:r>
              <a:rPr b="1" sz="2000">
                <a:solidFill>
                  <a:srgbClr val="00F900"/>
                </a:solidFill>
                <a:uFill>
                  <a:solidFill>
                    <a:srgbClr val="00F900"/>
                  </a:solidFill>
                </a:uFill>
                <a:latin typeface="Lucida Grande"/>
                <a:ea typeface="Lucida Grande"/>
                <a:cs typeface="Lucida Grande"/>
                <a:sym typeface="Lucida Grande"/>
              </a:rPr>
              <a:t>Free</a:t>
            </a:r>
            <a:endParaRPr b="1" sz="2000">
              <a:solidFill>
                <a:srgbClr val="00F900"/>
              </a:solidFill>
              <a:uFill>
                <a:solidFill>
                  <a:srgbClr val="00F900"/>
                </a:solidFill>
              </a:uFill>
              <a:latin typeface="Lucida Grande"/>
              <a:ea typeface="Lucida Grande"/>
              <a:cs typeface="Lucida Grande"/>
              <a:sym typeface="Lucida Grande"/>
            </a:endParaRPr>
          </a:p>
          <a:p>
            <a:pPr lvl="0" marL="40639" marR="40639" defTabSz="914400">
              <a:buClr>
                <a:srgbClr val="00F900"/>
              </a:buClr>
              <a:buFont typeface="Helvetica"/>
              <a:defRPr sz="1800"/>
            </a:pPr>
            <a:r>
              <a:rPr b="1" sz="2000">
                <a:solidFill>
                  <a:srgbClr val="00F900"/>
                </a:solidFill>
                <a:uFill>
                  <a:solidFill>
                    <a:srgbClr val="00F900"/>
                  </a:solidFill>
                </a:uFill>
                <a:latin typeface="Lucida Grande"/>
                <a:ea typeface="Lucida Grande"/>
                <a:cs typeface="Lucida Grande"/>
                <a:sym typeface="Lucida Grande"/>
              </a:rPr>
              <a:t> </a:t>
            </a:r>
            <a:endParaRPr b="1" sz="2000">
              <a:solidFill>
                <a:srgbClr val="00F900"/>
              </a:solidFill>
              <a:uFill>
                <a:solidFill>
                  <a:srgbClr val="00F900"/>
                </a:solidFill>
              </a:uFill>
              <a:latin typeface="Lucida Grande"/>
              <a:ea typeface="Lucida Grande"/>
              <a:cs typeface="Lucida Grande"/>
              <a:sym typeface="Lucida Grande"/>
            </a:endParaRPr>
          </a:p>
          <a:p>
            <a:pPr lvl="0" marL="40639" marR="40639" defTabSz="914400">
              <a:buClr>
                <a:srgbClr val="00F900"/>
              </a:buClr>
              <a:buFont typeface="Helvetica"/>
              <a:defRPr sz="1800"/>
            </a:pPr>
            <a:r>
              <a:rPr b="1" sz="2000">
                <a:solidFill>
                  <a:srgbClr val="00F900"/>
                </a:solidFill>
                <a:uFill>
                  <a:solidFill>
                    <a:srgbClr val="00F900"/>
                  </a:solidFill>
                </a:uFill>
                <a:latin typeface="Lucida Grande"/>
                <a:ea typeface="Lucida Grande"/>
                <a:cs typeface="Lucida Grande"/>
                <a:sym typeface="Lucida Grande"/>
              </a:rPr>
              <a:t>Land</a:t>
            </a:r>
          </a:p>
        </p:txBody>
      </p:sp>
      <p:sp>
        <p:nvSpPr>
          <p:cNvPr id="957" name="Shape 957"/>
          <p:cNvSpPr/>
          <p:nvPr/>
        </p:nvSpPr>
        <p:spPr>
          <a:xfrm>
            <a:off x="-1" y="381000"/>
            <a:ext cx="8775702"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Wages &amp; Interest fall with the margin. </a:t>
            </a:r>
          </a:p>
        </p:txBody>
      </p:sp>
      <p:sp>
        <p:nvSpPr>
          <p:cNvPr id="958" name="Shape 958"/>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solidFill>
                  <a:srgbClr val="FFFFFF"/>
                </a:solidFill>
                <a:uFill>
                  <a:solidFill>
                    <a:srgbClr val="FFFFFF"/>
                  </a:solidFill>
                </a:uFill>
                <a:latin typeface="Lucida Grande"/>
                <a:ea typeface="Lucida Grande"/>
                <a:cs typeface="Lucida Grande"/>
                <a:sym typeface="Lucida Grande"/>
              </a:defRPr>
            </a:lvl1pPr>
          </a:lstStyle>
          <a:p>
            <a:pPr lvl="0">
              <a:defRPr b="0">
                <a:solidFill>
                  <a:srgbClr val="000000"/>
                </a:solidFill>
                <a:uFillTx/>
              </a:defRPr>
            </a:pPr>
            <a:r>
              <a:rPr b="1">
                <a:solidFill>
                  <a:srgbClr val="FFFFFF"/>
                </a:solidFill>
                <a:uFill>
                  <a:solidFill>
                    <a:srgbClr val="FFFFFF"/>
                  </a:solidFill>
                </a:uFill>
              </a:rPr>
              <a:t>Land speculation off sets the gains of material progress.</a:t>
            </a:r>
          </a:p>
        </p:txBody>
      </p:sp>
      <p:sp>
        <p:nvSpPr>
          <p:cNvPr id="959" name="Shape 959"/>
          <p:cNvSpPr/>
          <p:nvPr/>
        </p:nvSpPr>
        <p:spPr>
          <a:xfrm>
            <a:off x="31242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60" name="Shape 960"/>
          <p:cNvSpPr/>
          <p:nvPr/>
        </p:nvSpPr>
        <p:spPr>
          <a:xfrm>
            <a:off x="38100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61" name="Shape 961"/>
          <p:cNvSpPr/>
          <p:nvPr/>
        </p:nvSpPr>
        <p:spPr>
          <a:xfrm>
            <a:off x="45720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62" name="Shape 962"/>
          <p:cNvSpPr/>
          <p:nvPr/>
        </p:nvSpPr>
        <p:spPr>
          <a:xfrm>
            <a:off x="52578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63" name="Shape 963"/>
          <p:cNvSpPr/>
          <p:nvPr/>
        </p:nvSpPr>
        <p:spPr>
          <a:xfrm>
            <a:off x="60198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64" name="Shape 964"/>
          <p:cNvSpPr/>
          <p:nvPr/>
        </p:nvSpPr>
        <p:spPr>
          <a:xfrm>
            <a:off x="67056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65" name="Shape 965"/>
          <p:cNvSpPr/>
          <p:nvPr/>
        </p:nvSpPr>
        <p:spPr>
          <a:xfrm>
            <a:off x="74676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66" name="Shape 966"/>
          <p:cNvSpPr/>
          <p:nvPr/>
        </p:nvSpPr>
        <p:spPr>
          <a:xfrm>
            <a:off x="81534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968" name="Shape 968"/>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90</a:t>
            </a:r>
          </a:p>
        </p:txBody>
      </p:sp>
      <p:graphicFrame>
        <p:nvGraphicFramePr>
          <p:cNvPr id="969" name="Table 969"/>
          <p:cNvGraphicFramePr/>
          <p:nvPr/>
        </p:nvGraphicFramePr>
        <p:xfrm>
          <a:off x="152400" y="1676400"/>
          <a:ext cx="87503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2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6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6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6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6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6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6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algn="l"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20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12</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970" name="Shape 970"/>
          <p:cNvSpPr/>
          <p:nvPr/>
        </p:nvSpPr>
        <p:spPr>
          <a:xfrm>
            <a:off x="8382000" y="1371600"/>
            <a:ext cx="1588" cy="4419600"/>
          </a:xfrm>
          <a:prstGeom prst="line">
            <a:avLst/>
          </a:prstGeom>
          <a:ln w="76200">
            <a:solidFill>
              <a:srgbClr val="FF7C00"/>
            </a:solidFill>
            <a:round/>
          </a:ln>
        </p:spPr>
        <p:txBody>
          <a:bodyPr lIns="0" tIns="0" rIns="0" bIns="0"/>
          <a:lstStyle/>
          <a:p>
            <a:pPr lvl="0"/>
          </a:p>
        </p:txBody>
      </p:sp>
      <p:sp>
        <p:nvSpPr>
          <p:cNvPr id="971" name="Shape 971"/>
          <p:cNvSpPr/>
          <p:nvPr/>
        </p:nvSpPr>
        <p:spPr>
          <a:xfrm>
            <a:off x="8153400" y="9906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uFill>
                  <a:solidFill/>
                </a:uFill>
                <a:latin typeface="+mn-lt"/>
                <a:ea typeface="+mn-ea"/>
                <a:cs typeface="+mn-cs"/>
                <a:sym typeface="Arial"/>
              </a:defRPr>
            </a:lvl1pPr>
          </a:lstStyle>
          <a:p>
            <a:pPr lvl="0">
              <a:defRPr b="0">
                <a:uFillTx/>
              </a:defRPr>
            </a:pPr>
            <a:r>
              <a:rPr b="1">
                <a:uFill>
                  <a:solidFill/>
                </a:uFill>
              </a:rPr>
              <a:t>M</a:t>
            </a:r>
          </a:p>
        </p:txBody>
      </p:sp>
      <p:sp>
        <p:nvSpPr>
          <p:cNvPr id="972" name="Shape 972"/>
          <p:cNvSpPr/>
          <p:nvPr/>
        </p:nvSpPr>
        <p:spPr>
          <a:xfrm>
            <a:off x="8153400" y="57912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uFill>
                  <a:solidFill/>
                </a:uFill>
                <a:latin typeface="+mn-lt"/>
                <a:ea typeface="+mn-ea"/>
                <a:cs typeface="+mn-cs"/>
                <a:sym typeface="Arial"/>
              </a:defRPr>
            </a:lvl1pPr>
          </a:lstStyle>
          <a:p>
            <a:pPr lvl="0">
              <a:defRPr b="0">
                <a:uFillTx/>
              </a:defRPr>
            </a:pPr>
            <a:r>
              <a:rPr b="1">
                <a:uFill>
                  <a:solidFill/>
                </a:uFill>
              </a:rPr>
              <a:t>M</a:t>
            </a:r>
          </a:p>
        </p:txBody>
      </p:sp>
      <p:sp>
        <p:nvSpPr>
          <p:cNvPr id="973" name="Shape 973"/>
          <p:cNvSpPr/>
          <p:nvPr/>
        </p:nvSpPr>
        <p:spPr>
          <a:xfrm>
            <a:off x="5410200" y="12192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974" name="Shape 974"/>
          <p:cNvSpPr/>
          <p:nvPr/>
        </p:nvSpPr>
        <p:spPr>
          <a:xfrm>
            <a:off x="7772400" y="1295400"/>
            <a:ext cx="381000" cy="228600"/>
          </a:xfrm>
          <a:prstGeom prst="leftArrow">
            <a:avLst>
              <a:gd name="adj1" fmla="val 50000"/>
              <a:gd name="adj2" fmla="val 41667"/>
            </a:avLst>
          </a:prstGeom>
          <a:solidFill>
            <a:srgbClr val="FF7C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75" name="Shape 975"/>
          <p:cNvSpPr/>
          <p:nvPr/>
        </p:nvSpPr>
        <p:spPr>
          <a:xfrm>
            <a:off x="86106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76" name="Shape 976"/>
          <p:cNvSpPr/>
          <p:nvPr/>
        </p:nvSpPr>
        <p:spPr>
          <a:xfrm>
            <a:off x="8610600" y="1600200"/>
            <a:ext cx="317500" cy="27305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buClr>
                <a:srgbClr val="00F900"/>
              </a:buClr>
              <a:buFont typeface="Helvetica"/>
              <a:defRPr sz="1800"/>
            </a:pPr>
            <a:r>
              <a:rPr b="1" sz="2000">
                <a:solidFill>
                  <a:srgbClr val="00F900"/>
                </a:solidFill>
                <a:uFill>
                  <a:solidFill>
                    <a:srgbClr val="00F900"/>
                  </a:solidFill>
                </a:uFill>
                <a:latin typeface="Lucida Grande"/>
                <a:ea typeface="Lucida Grande"/>
                <a:cs typeface="Lucida Grande"/>
                <a:sym typeface="Lucida Grande"/>
              </a:rPr>
              <a:t>Free </a:t>
            </a:r>
            <a:endParaRPr b="1" sz="2000">
              <a:solidFill>
                <a:srgbClr val="00F900"/>
              </a:solidFill>
              <a:uFill>
                <a:solidFill>
                  <a:srgbClr val="00F900"/>
                </a:solidFill>
              </a:uFill>
              <a:latin typeface="Lucida Grande"/>
              <a:ea typeface="Lucida Grande"/>
              <a:cs typeface="Lucida Grande"/>
              <a:sym typeface="Lucida Grande"/>
            </a:endParaRPr>
          </a:p>
          <a:p>
            <a:pPr lvl="0" marL="40639" marR="40639" defTabSz="914400">
              <a:buClr>
                <a:srgbClr val="00F900"/>
              </a:buClr>
              <a:buFont typeface="Helvetica"/>
              <a:defRPr sz="1800"/>
            </a:pPr>
            <a:endParaRPr b="1" sz="2000">
              <a:solidFill>
                <a:srgbClr val="00F900"/>
              </a:solidFill>
              <a:uFill>
                <a:solidFill>
                  <a:srgbClr val="00F900"/>
                </a:solidFill>
              </a:uFill>
              <a:latin typeface="Lucida Grande"/>
              <a:ea typeface="Lucida Grande"/>
              <a:cs typeface="Lucida Grande"/>
              <a:sym typeface="Lucida Grande"/>
            </a:endParaRPr>
          </a:p>
          <a:p>
            <a:pPr lvl="0" marL="40639" marR="40639" defTabSz="914400">
              <a:buClr>
                <a:srgbClr val="00F900"/>
              </a:buClr>
              <a:buFont typeface="Helvetica"/>
              <a:defRPr sz="1800"/>
            </a:pPr>
            <a:r>
              <a:rPr b="1" sz="2000">
                <a:solidFill>
                  <a:srgbClr val="00F900"/>
                </a:solidFill>
                <a:uFill>
                  <a:solidFill>
                    <a:srgbClr val="00F900"/>
                  </a:solidFill>
                </a:uFill>
                <a:latin typeface="Lucida Grande"/>
                <a:ea typeface="Lucida Grande"/>
                <a:cs typeface="Lucida Grande"/>
                <a:sym typeface="Lucida Grande"/>
              </a:rPr>
              <a:t>Land</a:t>
            </a:r>
          </a:p>
        </p:txBody>
      </p:sp>
      <p:sp>
        <p:nvSpPr>
          <p:cNvPr id="977" name="Shape 977"/>
          <p:cNvSpPr/>
          <p:nvPr/>
        </p:nvSpPr>
        <p:spPr>
          <a:xfrm>
            <a:off x="-1" y="381000"/>
            <a:ext cx="8775702"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As wages &amp; Interest go down, rent goes up. </a:t>
            </a:r>
          </a:p>
        </p:txBody>
      </p:sp>
      <p:sp>
        <p:nvSpPr>
          <p:cNvPr id="978" name="Shape 978"/>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solidFill>
                  <a:srgbClr val="FFFFFF"/>
                </a:solidFill>
                <a:uFill>
                  <a:solidFill>
                    <a:srgbClr val="FFFFFF"/>
                  </a:solidFill>
                </a:uFill>
                <a:latin typeface="Lucida Grande"/>
                <a:ea typeface="Lucida Grande"/>
                <a:cs typeface="Lucida Grande"/>
                <a:sym typeface="Lucida Grande"/>
              </a:defRPr>
            </a:lvl1pPr>
          </a:lstStyle>
          <a:p>
            <a:pPr lvl="0">
              <a:defRPr b="0">
                <a:solidFill>
                  <a:srgbClr val="000000"/>
                </a:solidFill>
                <a:uFillTx/>
              </a:defRPr>
            </a:pPr>
            <a:r>
              <a:rPr b="1">
                <a:solidFill>
                  <a:srgbClr val="FFFFFF"/>
                </a:solidFill>
                <a:uFill>
                  <a:solidFill>
                    <a:srgbClr val="FFFFFF"/>
                  </a:solidFill>
                </a:uFill>
              </a:rPr>
              <a:t>Not shown: land speculation’s impediment to cooperation.</a:t>
            </a:r>
          </a:p>
        </p:txBody>
      </p:sp>
      <p:sp>
        <p:nvSpPr>
          <p:cNvPr id="979" name="Shape 979"/>
          <p:cNvSpPr/>
          <p:nvPr/>
        </p:nvSpPr>
        <p:spPr>
          <a:xfrm>
            <a:off x="31242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80" name="Shape 980"/>
          <p:cNvSpPr/>
          <p:nvPr/>
        </p:nvSpPr>
        <p:spPr>
          <a:xfrm>
            <a:off x="38100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81" name="Shape 981"/>
          <p:cNvSpPr/>
          <p:nvPr/>
        </p:nvSpPr>
        <p:spPr>
          <a:xfrm>
            <a:off x="45720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82" name="Shape 982"/>
          <p:cNvSpPr/>
          <p:nvPr/>
        </p:nvSpPr>
        <p:spPr>
          <a:xfrm>
            <a:off x="52578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83" name="Shape 983"/>
          <p:cNvSpPr/>
          <p:nvPr/>
        </p:nvSpPr>
        <p:spPr>
          <a:xfrm>
            <a:off x="60198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84" name="Shape 984"/>
          <p:cNvSpPr/>
          <p:nvPr/>
        </p:nvSpPr>
        <p:spPr>
          <a:xfrm>
            <a:off x="67056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85" name="Shape 985"/>
          <p:cNvSpPr/>
          <p:nvPr/>
        </p:nvSpPr>
        <p:spPr>
          <a:xfrm>
            <a:off x="74676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986" name="Shape 986"/>
          <p:cNvSpPr/>
          <p:nvPr/>
        </p:nvSpPr>
        <p:spPr>
          <a:xfrm>
            <a:off x="81534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pic>
        <p:nvPicPr>
          <p:cNvPr id="988" name="louisiana-purchase-map.png"/>
          <p:cNvPicPr/>
          <p:nvPr/>
        </p:nvPicPr>
        <p:blipFill>
          <a:blip r:embed="rId2">
            <a:extLst/>
          </a:blip>
          <a:stretch>
            <a:fillRect/>
          </a:stretch>
        </p:blipFill>
        <p:spPr>
          <a:xfrm>
            <a:off x="330200" y="355600"/>
            <a:ext cx="8483600" cy="6146800"/>
          </a:xfrm>
          <a:prstGeom prst="rect">
            <a:avLst/>
          </a:prstGeom>
          <a:ln>
            <a:round/>
          </a:ln>
        </p:spPr>
      </p:pic>
      <p:sp>
        <p:nvSpPr>
          <p:cNvPr id="989" name="Shape 989"/>
          <p:cNvSpPr/>
          <p:nvPr/>
        </p:nvSpPr>
        <p:spPr>
          <a:xfrm>
            <a:off x="3287012" y="4394200"/>
            <a:ext cx="1814912" cy="6275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algn="ctr" defTabSz="914400">
              <a:defRPr sz="1800"/>
            </a:pPr>
            <a:r>
              <a:rPr b="1" spc="36">
                <a:uFill>
                  <a:solidFill/>
                </a:uFill>
                <a:latin typeface="+mn-lt"/>
                <a:ea typeface="+mn-ea"/>
                <a:cs typeface="+mn-cs"/>
                <a:sym typeface="Arial"/>
              </a:rPr>
              <a:t>1836</a:t>
            </a:r>
            <a:endParaRPr b="1" spc="36">
              <a:uFill>
                <a:solidFill/>
              </a:uFill>
              <a:latin typeface="+mn-lt"/>
              <a:ea typeface="+mn-ea"/>
              <a:cs typeface="+mn-cs"/>
              <a:sym typeface="Arial"/>
            </a:endParaRPr>
          </a:p>
          <a:p>
            <a:pPr lvl="0" marL="40639" marR="40639" algn="ctr" defTabSz="914400">
              <a:defRPr sz="1800"/>
            </a:pPr>
            <a:r>
              <a:rPr b="1" spc="36">
                <a:uFill>
                  <a:solidFill/>
                </a:uFill>
                <a:latin typeface="+mn-lt"/>
                <a:ea typeface="+mn-ea"/>
                <a:cs typeface="+mn-cs"/>
                <a:sym typeface="Arial"/>
              </a:rPr>
              <a:t> Independence</a:t>
            </a:r>
          </a:p>
        </p:txBody>
      </p:sp>
      <p:sp>
        <p:nvSpPr>
          <p:cNvPr id="990" name="Shape 990"/>
          <p:cNvSpPr/>
          <p:nvPr/>
        </p:nvSpPr>
        <p:spPr>
          <a:xfrm>
            <a:off x="3012481" y="3721100"/>
            <a:ext cx="1504949" cy="6275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36">
                <a:uFill>
                  <a:solidFill/>
                </a:uFill>
                <a:latin typeface="+mn-lt"/>
                <a:ea typeface="+mn-ea"/>
                <a:cs typeface="+mn-cs"/>
                <a:sym typeface="Arial"/>
              </a:rPr>
              <a:t>   1845</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 Annexation</a:t>
            </a:r>
          </a:p>
        </p:txBody>
      </p:sp>
      <p:sp>
        <p:nvSpPr>
          <p:cNvPr id="991" name="Shape 991"/>
          <p:cNvSpPr/>
          <p:nvPr/>
        </p:nvSpPr>
        <p:spPr>
          <a:xfrm>
            <a:off x="3695700" y="2489200"/>
            <a:ext cx="2041117" cy="115842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48" sz="2400">
                <a:uFill>
                  <a:solidFill/>
                </a:uFill>
                <a:latin typeface="+mn-lt"/>
                <a:ea typeface="+mn-ea"/>
                <a:cs typeface="+mn-cs"/>
                <a:sym typeface="Arial"/>
              </a:rPr>
              <a:t>   1803</a:t>
            </a:r>
            <a:endParaRPr b="1" spc="48" sz="2400">
              <a:uFill>
                <a:solidFill/>
              </a:uFill>
              <a:latin typeface="+mn-lt"/>
              <a:ea typeface="+mn-ea"/>
              <a:cs typeface="+mn-cs"/>
              <a:sym typeface="Arial"/>
            </a:endParaRPr>
          </a:p>
          <a:p>
            <a:pPr lvl="0" marL="40639" marR="40639" defTabSz="914400">
              <a:defRPr sz="1800"/>
            </a:pPr>
            <a:r>
              <a:rPr b="1" spc="48" sz="2400">
                <a:uFill>
                  <a:solidFill/>
                </a:uFill>
                <a:latin typeface="+mn-lt"/>
                <a:ea typeface="+mn-ea"/>
                <a:cs typeface="+mn-cs"/>
                <a:sym typeface="Arial"/>
              </a:rPr>
              <a:t> Louisiana</a:t>
            </a:r>
            <a:endParaRPr b="1" spc="48" sz="2400">
              <a:uFill>
                <a:solidFill/>
              </a:uFill>
              <a:latin typeface="+mn-lt"/>
              <a:ea typeface="+mn-ea"/>
              <a:cs typeface="+mn-cs"/>
              <a:sym typeface="Arial"/>
            </a:endParaRPr>
          </a:p>
          <a:p>
            <a:pPr lvl="0" marL="40639" marR="40639" defTabSz="914400">
              <a:defRPr sz="1800"/>
            </a:pPr>
            <a:r>
              <a:rPr b="1" spc="48" sz="2400">
                <a:uFill>
                  <a:solidFill/>
                </a:uFill>
                <a:latin typeface="+mn-lt"/>
                <a:ea typeface="+mn-ea"/>
                <a:cs typeface="+mn-cs"/>
                <a:sym typeface="Arial"/>
              </a:rPr>
              <a:t>828,000 S.M.</a:t>
            </a:r>
          </a:p>
        </p:txBody>
      </p:sp>
      <p:sp>
        <p:nvSpPr>
          <p:cNvPr id="992" name="Shape 992"/>
          <p:cNvSpPr/>
          <p:nvPr/>
        </p:nvSpPr>
        <p:spPr>
          <a:xfrm>
            <a:off x="1282700" y="1181100"/>
            <a:ext cx="1415656" cy="601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lnSpc>
                <a:spcPct val="90000"/>
              </a:lnSpc>
              <a:defRPr sz="1800"/>
            </a:pPr>
            <a:r>
              <a:rPr b="1" spc="36">
                <a:uFill>
                  <a:solidFill/>
                </a:uFill>
                <a:latin typeface="+mn-lt"/>
                <a:ea typeface="+mn-ea"/>
                <a:cs typeface="+mn-cs"/>
                <a:sym typeface="Arial"/>
              </a:rPr>
              <a:t>   1853</a:t>
            </a:r>
            <a:endParaRPr b="1" spc="36">
              <a:uFill>
                <a:solidFill/>
              </a:uFill>
              <a:latin typeface="+mn-lt"/>
              <a:ea typeface="+mn-ea"/>
              <a:cs typeface="+mn-cs"/>
              <a:sym typeface="Arial"/>
            </a:endParaRPr>
          </a:p>
          <a:p>
            <a:pPr lvl="0" marL="40639" marR="40639" defTabSz="914400">
              <a:lnSpc>
                <a:spcPct val="90000"/>
              </a:lnSpc>
              <a:defRPr sz="1800"/>
            </a:pPr>
            <a:r>
              <a:rPr b="1" spc="36">
                <a:uFill>
                  <a:solidFill/>
                </a:uFill>
                <a:latin typeface="+mn-lt"/>
                <a:ea typeface="+mn-ea"/>
                <a:cs typeface="+mn-cs"/>
                <a:sym typeface="Arial"/>
              </a:rPr>
              <a:t>North West</a:t>
            </a:r>
          </a:p>
        </p:txBody>
      </p:sp>
      <p:sp>
        <p:nvSpPr>
          <p:cNvPr id="993" name="Shape 993"/>
          <p:cNvSpPr/>
          <p:nvPr/>
        </p:nvSpPr>
        <p:spPr>
          <a:xfrm>
            <a:off x="1282700" y="1803400"/>
            <a:ext cx="1117600" cy="601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algn="ctr" defTabSz="914400">
              <a:lnSpc>
                <a:spcPct val="90000"/>
              </a:lnSpc>
              <a:defRPr sz="1800"/>
            </a:pPr>
            <a:r>
              <a:rPr b="1" spc="36">
                <a:uFill>
                  <a:solidFill/>
                </a:uFill>
                <a:latin typeface="+mn-lt"/>
                <a:ea typeface="+mn-ea"/>
                <a:cs typeface="+mn-cs"/>
                <a:sym typeface="Arial"/>
              </a:rPr>
              <a:t>   1846</a:t>
            </a:r>
            <a:endParaRPr b="1" spc="36">
              <a:uFill>
                <a:solidFill/>
              </a:uFill>
              <a:latin typeface="+mn-lt"/>
              <a:ea typeface="+mn-ea"/>
              <a:cs typeface="+mn-cs"/>
              <a:sym typeface="Arial"/>
            </a:endParaRPr>
          </a:p>
          <a:p>
            <a:pPr lvl="0" marL="40639" marR="40639" algn="ctr" defTabSz="914400">
              <a:lnSpc>
                <a:spcPct val="90000"/>
              </a:lnSpc>
              <a:defRPr sz="1800"/>
            </a:pPr>
            <a:r>
              <a:rPr b="1" spc="36">
                <a:uFill>
                  <a:solidFill/>
                </a:uFill>
                <a:latin typeface="+mn-lt"/>
                <a:ea typeface="+mn-ea"/>
                <a:cs typeface="+mn-cs"/>
                <a:sym typeface="Arial"/>
              </a:rPr>
              <a:t>Oregon</a:t>
            </a:r>
          </a:p>
        </p:txBody>
      </p:sp>
      <p:sp>
        <p:nvSpPr>
          <p:cNvPr id="994" name="Shape 994"/>
          <p:cNvSpPr/>
          <p:nvPr/>
        </p:nvSpPr>
        <p:spPr>
          <a:xfrm>
            <a:off x="1524000" y="2514600"/>
            <a:ext cx="1577279" cy="19610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36">
                <a:uFill>
                  <a:solidFill/>
                </a:uFill>
                <a:latin typeface="+mn-lt"/>
                <a:ea typeface="+mn-ea"/>
                <a:cs typeface="+mn-cs"/>
                <a:sym typeface="Arial"/>
              </a:rPr>
              <a:t>   1848</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 California</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Nevada</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Arizona</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New Mexico</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Colorado</a:t>
            </a:r>
            <a:endParaRPr b="1" spc="36">
              <a:uFill>
                <a:solidFill/>
              </a:uFill>
              <a:latin typeface="+mn-lt"/>
              <a:ea typeface="+mn-ea"/>
              <a:cs typeface="+mn-cs"/>
              <a:sym typeface="Arial"/>
            </a:endParaRPr>
          </a:p>
          <a:p>
            <a:pPr lvl="0" marL="40639" marR="40639" algn="ctr" defTabSz="914400">
              <a:defRPr sz="1800"/>
            </a:pPr>
            <a:r>
              <a:rPr b="1" spc="36">
                <a:uFill>
                  <a:solidFill/>
                </a:uFill>
                <a:latin typeface="+mn-lt"/>
                <a:ea typeface="+mn-ea"/>
                <a:cs typeface="+mn-cs"/>
                <a:sym typeface="Arial"/>
              </a:rPr>
              <a:t>Utah</a:t>
            </a:r>
          </a:p>
        </p:txBody>
      </p:sp>
      <p:sp>
        <p:nvSpPr>
          <p:cNvPr id="995" name="Shape 995"/>
          <p:cNvSpPr/>
          <p:nvPr/>
        </p:nvSpPr>
        <p:spPr>
          <a:xfrm rot="4102469">
            <a:off x="6858032" y="4731122"/>
            <a:ext cx="954112" cy="6275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b="1" spc="36" sz="1800">
                <a:uFill>
                  <a:solidFill/>
                </a:uFill>
                <a:latin typeface="+mn-lt"/>
                <a:ea typeface="+mn-ea"/>
                <a:cs typeface="+mn-cs"/>
                <a:sym typeface="Arial"/>
              </a:defRPr>
            </a:lvl1pPr>
          </a:lstStyle>
          <a:p>
            <a:pPr lvl="0">
              <a:defRPr b="0" spc="0">
                <a:uFillTx/>
              </a:defRPr>
            </a:pPr>
            <a:r>
              <a:rPr b="1" spc="36">
                <a:uFill>
                  <a:solidFill/>
                </a:uFill>
              </a:rPr>
              <a:t>   1821</a:t>
            </a:r>
            <a:endParaRPr b="1" spc="36">
              <a:uFill>
                <a:solidFill/>
              </a:uFill>
            </a:endParaRPr>
          </a:p>
        </p:txBody>
      </p:sp>
      <p:sp>
        <p:nvSpPr>
          <p:cNvPr id="996" name="Shape 996"/>
          <p:cNvSpPr/>
          <p:nvPr/>
        </p:nvSpPr>
        <p:spPr>
          <a:xfrm>
            <a:off x="1689100" y="4902200"/>
            <a:ext cx="954112" cy="6275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36">
                <a:uFill>
                  <a:solidFill/>
                </a:uFill>
                <a:latin typeface="+mn-lt"/>
                <a:ea typeface="+mn-ea"/>
                <a:cs typeface="+mn-cs"/>
                <a:sym typeface="Arial"/>
              </a:rPr>
              <a:t>   1867</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Alaska</a:t>
            </a:r>
          </a:p>
        </p:txBody>
      </p:sp>
      <p:sp>
        <p:nvSpPr>
          <p:cNvPr id="997" name="Shape 997"/>
          <p:cNvSpPr/>
          <p:nvPr/>
        </p:nvSpPr>
        <p:spPr>
          <a:xfrm rot="3939893">
            <a:off x="6854281" y="4902748"/>
            <a:ext cx="1017066" cy="6275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36">
                <a:uFill>
                  <a:solidFill/>
                </a:uFill>
                <a:latin typeface="+mn-lt"/>
                <a:ea typeface="+mn-ea"/>
                <a:cs typeface="+mn-cs"/>
                <a:sym typeface="Arial"/>
              </a:rPr>
              <a:t>  </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 Florida</a:t>
            </a:r>
          </a:p>
        </p:txBody>
      </p:sp>
      <p:sp>
        <p:nvSpPr>
          <p:cNvPr id="998" name="Shape 998"/>
          <p:cNvSpPr/>
          <p:nvPr/>
        </p:nvSpPr>
        <p:spPr>
          <a:xfrm>
            <a:off x="6019800" y="2565400"/>
            <a:ext cx="2041117" cy="115842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48" sz="2400">
                <a:uFill>
                  <a:solidFill/>
                </a:uFill>
                <a:latin typeface="+mn-lt"/>
                <a:ea typeface="+mn-ea"/>
                <a:cs typeface="+mn-cs"/>
                <a:sym typeface="Arial"/>
              </a:rPr>
              <a:t>   Thirteen</a:t>
            </a:r>
            <a:endParaRPr b="1" spc="48" sz="2400">
              <a:uFill>
                <a:solidFill/>
              </a:uFill>
              <a:latin typeface="+mn-lt"/>
              <a:ea typeface="+mn-ea"/>
              <a:cs typeface="+mn-cs"/>
              <a:sym typeface="Arial"/>
            </a:endParaRPr>
          </a:p>
          <a:p>
            <a:pPr lvl="0" marL="40639" marR="40639" defTabSz="914400">
              <a:defRPr sz="1800"/>
            </a:pPr>
            <a:r>
              <a:rPr b="1" spc="48" sz="2400">
                <a:uFill>
                  <a:solidFill/>
                </a:uFill>
                <a:latin typeface="+mn-lt"/>
                <a:ea typeface="+mn-ea"/>
                <a:cs typeface="+mn-cs"/>
                <a:sym typeface="Arial"/>
              </a:rPr>
              <a:t> Colonies</a:t>
            </a:r>
            <a:endParaRPr b="1" spc="48" sz="2400">
              <a:uFill>
                <a:solidFill/>
              </a:uFill>
              <a:latin typeface="+mn-lt"/>
              <a:ea typeface="+mn-ea"/>
              <a:cs typeface="+mn-cs"/>
              <a:sym typeface="Arial"/>
            </a:endParaRPr>
          </a:p>
          <a:p>
            <a:pPr lvl="0" marL="40639" marR="40639" defTabSz="914400">
              <a:defRPr sz="1800"/>
            </a:pPr>
            <a:r>
              <a:rPr b="1" spc="48" sz="2400">
                <a:uFill>
                  <a:solidFill/>
                </a:uFill>
                <a:latin typeface="+mn-lt"/>
                <a:ea typeface="+mn-ea"/>
                <a:cs typeface="+mn-cs"/>
                <a:sym typeface="Arial"/>
              </a:rPr>
              <a:t>270,000 S.M.</a:t>
            </a:r>
          </a:p>
        </p:txBody>
      </p:sp>
      <p:sp>
        <p:nvSpPr>
          <p:cNvPr id="999" name="Shape 999"/>
          <p:cNvSpPr/>
          <p:nvPr/>
        </p:nvSpPr>
        <p:spPr>
          <a:xfrm rot="4158898">
            <a:off x="290823" y="2983617"/>
            <a:ext cx="1967966" cy="44723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b="1" sz="2400">
                <a:uFill>
                  <a:solidFill/>
                </a:uFill>
                <a:latin typeface="+mn-lt"/>
                <a:ea typeface="+mn-ea"/>
                <a:cs typeface="+mn-cs"/>
                <a:sym typeface="Arial"/>
              </a:defRPr>
            </a:lvl1pPr>
          </a:lstStyle>
          <a:p>
            <a:pPr lvl="0">
              <a:defRPr b="0" sz="1800">
                <a:uFillTx/>
              </a:defRPr>
            </a:pPr>
            <a:r>
              <a:rPr b="1" sz="2400">
                <a:uFill>
                  <a:solidFill/>
                </a:uFill>
              </a:rPr>
              <a:t>525,000 S.M.</a:t>
            </a:r>
          </a:p>
        </p:txBody>
      </p:sp>
      <p:sp>
        <p:nvSpPr>
          <p:cNvPr id="1000" name="Shape 1000"/>
          <p:cNvSpPr/>
          <p:nvPr/>
        </p:nvSpPr>
        <p:spPr>
          <a:xfrm>
            <a:off x="469900" y="5410200"/>
            <a:ext cx="8343900" cy="1092200"/>
          </a:xfrm>
          <a:prstGeom prst="rect">
            <a:avLst/>
          </a:prstGeom>
          <a:solidFill>
            <a:srgbClr val="E0DCC6"/>
          </a:solidFill>
          <a:ln w="12700">
            <a:miter lim="400000"/>
          </a:ln>
          <a:extLst>
            <a:ext uri="{C572A759-6A51-4108-AA02-DFA0A04FC94B}">
              <ma14:wrappingTextBoxFlag xmlns:ma14="http://schemas.microsoft.com/office/mac/drawingml/2011/main" val="1"/>
            </a:ext>
          </a:extLst>
        </p:spPr>
        <p:txBody>
          <a:bodyPr lIns="0" tIns="0" rIns="0" bIns="0">
            <a:spAutoFit/>
          </a:bodyPr>
          <a:lstStyle>
            <a:lvl1pPr defTabSz="584200">
              <a:defRPr sz="2400">
                <a:solidFill>
                  <a:srgbClr val="333333"/>
                </a:solidFill>
                <a:latin typeface="Marker Felt"/>
                <a:ea typeface="Marker Felt"/>
                <a:cs typeface="Marker Felt"/>
                <a:sym typeface="Marker Felt"/>
              </a:defRPr>
            </a:lvl1pPr>
          </a:lstStyle>
          <a:p>
            <a:pPr lvl="0">
              <a:defRPr sz="1800">
                <a:solidFill>
                  <a:srgbClr val="000000"/>
                </a:solidFill>
              </a:defRPr>
            </a:pPr>
            <a:r>
              <a:rPr sz="2400">
                <a:solidFill>
                  <a:srgbClr val="333333"/>
                </a:solidFill>
              </a:rPr>
              <a:t>Florida, Texas, Oregon, Washington, &amp; Alaska Total 1 Million S.M.  Add Hawaii and the other islands and you get a total of nearly 4 million Sq. Miles.  700,000 are arable and livable</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991">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9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99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99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2" fill="hold">
                                  <p:stCondLst>
                                    <p:cond delay="0"/>
                                  </p:stCondLst>
                                  <p:iterate type="el" backwards="0">
                                    <p:tmAbs val="0"/>
                                  </p:iterate>
                                  <p:childTnLst>
                                    <p:set>
                                      <p:cBhvr>
                                        <p:cTn id="20" fill="hold"/>
                                        <p:tgtEl>
                                          <p:spTgt spid="99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3" fill="hold">
                                  <p:stCondLst>
                                    <p:cond delay="0"/>
                                  </p:stCondLst>
                                  <p:iterate type="el" backwards="0">
                                    <p:tmAbs val="0"/>
                                  </p:iterate>
                                  <p:childTnLst>
                                    <p:set>
                                      <p:cBhvr>
                                        <p:cTn id="24" fill="hold"/>
                                        <p:tgtEl>
                                          <p:spTgt spid="99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4" fill="hold">
                                  <p:stCondLst>
                                    <p:cond delay="0"/>
                                  </p:stCondLst>
                                  <p:iterate type="el" backwards="0">
                                    <p:tmAbs val="0"/>
                                  </p:iterate>
                                  <p:childTnLst>
                                    <p:set>
                                      <p:cBhvr>
                                        <p:cTn id="28" fill="hold"/>
                                        <p:tgtEl>
                                          <p:spTgt spid="989">
                                            <p:bg/>
                                          </p:spTgt>
                                        </p:tgtEl>
                                        <p:attrNameLst>
                                          <p:attrName>style.visibility</p:attrName>
                                        </p:attrNameLst>
                                      </p:cBhvr>
                                      <p:to>
                                        <p:strVal val="visible"/>
                                      </p:to>
                                    </p:set>
                                  </p:childTnLst>
                                </p:cTn>
                              </p:par>
                              <p:par>
                                <p:cTn id="29" presetClass="entr" presetSubtype="0" presetID="1" grpId="4" fill="hold">
                                  <p:stCondLst>
                                    <p:cond delay="0"/>
                                  </p:stCondLst>
                                  <p:iterate type="el" backwards="0">
                                    <p:tmAbs val="0"/>
                                  </p:iterate>
                                  <p:childTnLst>
                                    <p:set>
                                      <p:cBhvr>
                                        <p:cTn id="30" fill="hold"/>
                                        <p:tgtEl>
                                          <p:spTgt spid="98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4" fill="hold">
                                  <p:stCondLst>
                                    <p:cond delay="0"/>
                                  </p:stCondLst>
                                  <p:iterate type="el" backwards="0">
                                    <p:tmAbs val="0"/>
                                  </p:iterate>
                                  <p:childTnLst>
                                    <p:set>
                                      <p:cBhvr>
                                        <p:cTn id="34" fill="hold"/>
                                        <p:tgtEl>
                                          <p:spTgt spid="98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1" grpId="5" fill="hold">
                                  <p:stCondLst>
                                    <p:cond delay="0"/>
                                  </p:stCondLst>
                                  <p:iterate type="el" backwards="0">
                                    <p:tmAbs val="0"/>
                                  </p:iterate>
                                  <p:childTnLst>
                                    <p:set>
                                      <p:cBhvr>
                                        <p:cTn id="38" fill="hold"/>
                                        <p:tgtEl>
                                          <p:spTgt spid="990">
                                            <p:bg/>
                                          </p:spTgt>
                                        </p:tgtEl>
                                        <p:attrNameLst>
                                          <p:attrName>style.visibility</p:attrName>
                                        </p:attrNameLst>
                                      </p:cBhvr>
                                      <p:to>
                                        <p:strVal val="visible"/>
                                      </p:to>
                                    </p:set>
                                  </p:childTnLst>
                                </p:cTn>
                              </p:par>
                              <p:par>
                                <p:cTn id="39" presetClass="entr" presetSubtype="0" presetID="1" grpId="5" fill="hold">
                                  <p:stCondLst>
                                    <p:cond delay="0"/>
                                  </p:stCondLst>
                                  <p:iterate type="el" backwards="0">
                                    <p:tmAbs val="0"/>
                                  </p:iterate>
                                  <p:childTnLst>
                                    <p:set>
                                      <p:cBhvr>
                                        <p:cTn id="40" fill="hold"/>
                                        <p:tgtEl>
                                          <p:spTgt spid="990">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nodeType="clickEffect" presetClass="entr" presetSubtype="0" presetID="1" grpId="5" fill="hold">
                                  <p:stCondLst>
                                    <p:cond delay="0"/>
                                  </p:stCondLst>
                                  <p:iterate type="el" backwards="0">
                                    <p:tmAbs val="0"/>
                                  </p:iterate>
                                  <p:childTnLst>
                                    <p:set>
                                      <p:cBhvr>
                                        <p:cTn id="44" fill="hold"/>
                                        <p:tgtEl>
                                          <p:spTgt spid="990">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nodeType="clickEffect" presetClass="entr" presetSubtype="0" presetID="1" grpId="6" fill="hold">
                                  <p:stCondLst>
                                    <p:cond delay="0"/>
                                  </p:stCondLst>
                                  <p:iterate type="el" backwards="0">
                                    <p:tmAbs val="0"/>
                                  </p:iterate>
                                  <p:childTnLst>
                                    <p:set>
                                      <p:cBhvr>
                                        <p:cTn id="48" fill="hold"/>
                                        <p:tgtEl>
                                          <p:spTgt spid="993">
                                            <p:bg/>
                                          </p:spTgt>
                                        </p:tgtEl>
                                        <p:attrNameLst>
                                          <p:attrName>style.visibility</p:attrName>
                                        </p:attrNameLst>
                                      </p:cBhvr>
                                      <p:to>
                                        <p:strVal val="visible"/>
                                      </p:to>
                                    </p:set>
                                  </p:childTnLst>
                                </p:cTn>
                              </p:par>
                              <p:par>
                                <p:cTn id="49" presetClass="entr" presetSubtype="0" presetID="1" grpId="6" fill="hold">
                                  <p:stCondLst>
                                    <p:cond delay="0"/>
                                  </p:stCondLst>
                                  <p:iterate type="el" backwards="0">
                                    <p:tmAbs val="0"/>
                                  </p:iterate>
                                  <p:childTnLst>
                                    <p:set>
                                      <p:cBhvr>
                                        <p:cTn id="50" fill="hold"/>
                                        <p:tgtEl>
                                          <p:spTgt spid="99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nodeType="clickEffect" presetClass="entr" presetSubtype="0" presetID="1" grpId="6" fill="hold">
                                  <p:stCondLst>
                                    <p:cond delay="0"/>
                                  </p:stCondLst>
                                  <p:iterate type="el" backwards="0">
                                    <p:tmAbs val="0"/>
                                  </p:iterate>
                                  <p:childTnLst>
                                    <p:set>
                                      <p:cBhvr>
                                        <p:cTn id="54" fill="hold"/>
                                        <p:tgtEl>
                                          <p:spTgt spid="993">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nodeType="clickEffect" presetClass="entr" presetSubtype="0" presetID="1" grpId="7" fill="hold">
                                  <p:stCondLst>
                                    <p:cond delay="0"/>
                                  </p:stCondLst>
                                  <p:iterate type="el" backwards="0">
                                    <p:tmAbs val="0"/>
                                  </p:iterate>
                                  <p:childTnLst>
                                    <p:set>
                                      <p:cBhvr>
                                        <p:cTn id="58" fill="hold"/>
                                        <p:tgtEl>
                                          <p:spTgt spid="994">
                                            <p:bg/>
                                          </p:spTgt>
                                        </p:tgtEl>
                                        <p:attrNameLst>
                                          <p:attrName>style.visibility</p:attrName>
                                        </p:attrNameLst>
                                      </p:cBhvr>
                                      <p:to>
                                        <p:strVal val="visible"/>
                                      </p:to>
                                    </p:set>
                                  </p:childTnLst>
                                </p:cTn>
                              </p:par>
                              <p:par>
                                <p:cTn id="59" presetClass="entr" presetSubtype="0" presetID="1" grpId="7" fill="hold">
                                  <p:stCondLst>
                                    <p:cond delay="0"/>
                                  </p:stCondLst>
                                  <p:iterate type="el" backwards="0">
                                    <p:tmAbs val="0"/>
                                  </p:iterate>
                                  <p:childTnLst>
                                    <p:set>
                                      <p:cBhvr>
                                        <p:cTn id="60" fill="hold"/>
                                        <p:tgtEl>
                                          <p:spTgt spid="994">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nodeType="clickEffect" presetClass="entr" presetSubtype="0" presetID="1" grpId="7" fill="hold">
                                  <p:stCondLst>
                                    <p:cond delay="0"/>
                                  </p:stCondLst>
                                  <p:iterate type="el" backwards="0">
                                    <p:tmAbs val="0"/>
                                  </p:iterate>
                                  <p:childTnLst>
                                    <p:set>
                                      <p:cBhvr>
                                        <p:cTn id="64" fill="hold"/>
                                        <p:tgtEl>
                                          <p:spTgt spid="994">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nodeType="clickEffect" presetClass="entr" presetSubtype="0" presetID="1" grpId="7" fill="hold">
                                  <p:stCondLst>
                                    <p:cond delay="0"/>
                                  </p:stCondLst>
                                  <p:iterate type="el" backwards="0">
                                    <p:tmAbs val="0"/>
                                  </p:iterate>
                                  <p:childTnLst>
                                    <p:set>
                                      <p:cBhvr>
                                        <p:cTn id="68" fill="hold"/>
                                        <p:tgtEl>
                                          <p:spTgt spid="994">
                                            <p:txEl>
                                              <p:pRg st="2" end="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nodeType="clickEffect" presetClass="entr" presetSubtype="0" presetID="1" grpId="7" fill="hold">
                                  <p:stCondLst>
                                    <p:cond delay="0"/>
                                  </p:stCondLst>
                                  <p:iterate type="el" backwards="0">
                                    <p:tmAbs val="0"/>
                                  </p:iterate>
                                  <p:childTnLst>
                                    <p:set>
                                      <p:cBhvr>
                                        <p:cTn id="72" fill="hold"/>
                                        <p:tgtEl>
                                          <p:spTgt spid="994">
                                            <p:txEl>
                                              <p:pRg st="3" end="3"/>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nodeType="clickEffect" presetClass="entr" presetSubtype="0" presetID="1" grpId="7" fill="hold">
                                  <p:stCondLst>
                                    <p:cond delay="0"/>
                                  </p:stCondLst>
                                  <p:iterate type="el" backwards="0">
                                    <p:tmAbs val="0"/>
                                  </p:iterate>
                                  <p:childTnLst>
                                    <p:set>
                                      <p:cBhvr>
                                        <p:cTn id="76" fill="hold"/>
                                        <p:tgtEl>
                                          <p:spTgt spid="994">
                                            <p:txEl>
                                              <p:pRg st="4" end="4"/>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nodeType="clickEffect" presetClass="entr" presetSubtype="0" presetID="1" grpId="7" fill="hold">
                                  <p:stCondLst>
                                    <p:cond delay="0"/>
                                  </p:stCondLst>
                                  <p:iterate type="el" backwards="0">
                                    <p:tmAbs val="0"/>
                                  </p:iterate>
                                  <p:childTnLst>
                                    <p:set>
                                      <p:cBhvr>
                                        <p:cTn id="80" fill="hold"/>
                                        <p:tgtEl>
                                          <p:spTgt spid="994">
                                            <p:txEl>
                                              <p:pRg st="5" end="5"/>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nodeType="clickEffect" presetClass="entr" presetSubtype="0" presetID="1" grpId="7" fill="hold">
                                  <p:stCondLst>
                                    <p:cond delay="0"/>
                                  </p:stCondLst>
                                  <p:iterate type="el" backwards="0">
                                    <p:tmAbs val="0"/>
                                  </p:iterate>
                                  <p:childTnLst>
                                    <p:set>
                                      <p:cBhvr>
                                        <p:cTn id="84" fill="hold"/>
                                        <p:tgtEl>
                                          <p:spTgt spid="994">
                                            <p:txEl>
                                              <p:pRg st="6" end="6"/>
                                            </p:txEl>
                                          </p:spTgt>
                                        </p:tgtEl>
                                        <p:attrNameLst>
                                          <p:attrName>style.visibility</p:attrName>
                                        </p:attrNameLst>
                                      </p:cBhvr>
                                      <p:to>
                                        <p:strVal val="visible"/>
                                      </p:to>
                                    </p:set>
                                  </p:childTnLst>
                                </p:cTn>
                              </p:par>
                            </p:childTnLst>
                          </p:cTn>
                        </p:par>
                        <p:par>
                          <p:cTn id="85" fill="hold">
                            <p:stCondLst>
                              <p:cond delay="0"/>
                            </p:stCondLst>
                            <p:childTnLst>
                              <p:par>
                                <p:cTn id="86" nodeType="afterEffect" presetClass="entr" presetSubtype="0" presetID="1" grpId="8" fill="hold">
                                  <p:stCondLst>
                                    <p:cond delay="0"/>
                                  </p:stCondLst>
                                  <p:iterate type="el" backwards="0">
                                    <p:tmAbs val="0"/>
                                  </p:iterate>
                                  <p:childTnLst>
                                    <p:set>
                                      <p:cBhvr>
                                        <p:cTn id="87" fill="hold"/>
                                        <p:tgtEl>
                                          <p:spTgt spid="99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nodeType="clickEffect" presetClass="entr" presetSubtype="0" presetID="1" grpId="9" fill="hold">
                                  <p:stCondLst>
                                    <p:cond delay="0"/>
                                  </p:stCondLst>
                                  <p:iterate type="el" backwards="0">
                                    <p:tmAbs val="0"/>
                                  </p:iterate>
                                  <p:childTnLst>
                                    <p:set>
                                      <p:cBhvr>
                                        <p:cTn id="91" fill="hold"/>
                                        <p:tgtEl>
                                          <p:spTgt spid="992">
                                            <p:bg/>
                                          </p:spTgt>
                                        </p:tgtEl>
                                        <p:attrNameLst>
                                          <p:attrName>style.visibility</p:attrName>
                                        </p:attrNameLst>
                                      </p:cBhvr>
                                      <p:to>
                                        <p:strVal val="visible"/>
                                      </p:to>
                                    </p:set>
                                  </p:childTnLst>
                                </p:cTn>
                              </p:par>
                              <p:par>
                                <p:cTn id="92" presetClass="entr" presetSubtype="0" presetID="1" grpId="9" fill="hold">
                                  <p:stCondLst>
                                    <p:cond delay="0"/>
                                  </p:stCondLst>
                                  <p:iterate type="el" backwards="0">
                                    <p:tmAbs val="0"/>
                                  </p:iterate>
                                  <p:childTnLst>
                                    <p:set>
                                      <p:cBhvr>
                                        <p:cTn id="93" fill="hold"/>
                                        <p:tgtEl>
                                          <p:spTgt spid="992">
                                            <p:txEl>
                                              <p:pRg st="0" end="0"/>
                                            </p:txEl>
                                          </p:spTgt>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nodeType="clickEffect" presetClass="entr" presetSubtype="0" presetID="1" grpId="9" fill="hold">
                                  <p:stCondLst>
                                    <p:cond delay="0"/>
                                  </p:stCondLst>
                                  <p:iterate type="el" backwards="0">
                                    <p:tmAbs val="0"/>
                                  </p:iterate>
                                  <p:childTnLst>
                                    <p:set>
                                      <p:cBhvr>
                                        <p:cTn id="97" fill="hold"/>
                                        <p:tgtEl>
                                          <p:spTgt spid="992">
                                            <p:txEl>
                                              <p:pRg st="1" end="1"/>
                                            </p:txEl>
                                          </p:spTgt>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nodeType="clickEffect" presetClass="entr" presetSubtype="0" presetID="1" grpId="10" fill="hold">
                                  <p:stCondLst>
                                    <p:cond delay="0"/>
                                  </p:stCondLst>
                                  <p:iterate type="el" backwards="0">
                                    <p:tmAbs val="0"/>
                                  </p:iterate>
                                  <p:childTnLst>
                                    <p:set>
                                      <p:cBhvr>
                                        <p:cTn id="101" fill="hold"/>
                                        <p:tgtEl>
                                          <p:spTgt spid="996">
                                            <p:bg/>
                                          </p:spTgt>
                                        </p:tgtEl>
                                        <p:attrNameLst>
                                          <p:attrName>style.visibility</p:attrName>
                                        </p:attrNameLst>
                                      </p:cBhvr>
                                      <p:to>
                                        <p:strVal val="visible"/>
                                      </p:to>
                                    </p:set>
                                  </p:childTnLst>
                                </p:cTn>
                              </p:par>
                              <p:par>
                                <p:cTn id="102" presetClass="entr" presetSubtype="0" presetID="1" grpId="10" fill="hold">
                                  <p:stCondLst>
                                    <p:cond delay="0"/>
                                  </p:stCondLst>
                                  <p:iterate type="el" backwards="0">
                                    <p:tmAbs val="0"/>
                                  </p:iterate>
                                  <p:childTnLst>
                                    <p:set>
                                      <p:cBhvr>
                                        <p:cTn id="103" fill="hold"/>
                                        <p:tgtEl>
                                          <p:spTgt spid="996">
                                            <p:txEl>
                                              <p:pRg st="0" end="0"/>
                                            </p:txEl>
                                          </p:spTgt>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nodeType="clickEffect" presetClass="entr" presetSubtype="0" presetID="1" grpId="10" fill="hold">
                                  <p:stCondLst>
                                    <p:cond delay="0"/>
                                  </p:stCondLst>
                                  <p:iterate type="el" backwards="0">
                                    <p:tmAbs val="0"/>
                                  </p:iterate>
                                  <p:childTnLst>
                                    <p:set>
                                      <p:cBhvr>
                                        <p:cTn id="107" fill="hold"/>
                                        <p:tgtEl>
                                          <p:spTgt spid="996">
                                            <p:txEl>
                                              <p:pRg st="1" end="1"/>
                                            </p:txEl>
                                          </p:spTgt>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nodeType="clickEffect" presetClass="entr" presetSubtype="0" presetID="1" grpId="11" fill="hold">
                                  <p:stCondLst>
                                    <p:cond delay="0"/>
                                  </p:stCondLst>
                                  <p:iterate type="el" backwards="0">
                                    <p:tmAbs val="0"/>
                                  </p:iterate>
                                  <p:childTnLst>
                                    <p:set>
                                      <p:cBhvr>
                                        <p:cTn id="111" fill="hold"/>
                                        <p:tgtEl>
                                          <p:spTgt spid="10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89" grpId="4"/>
      <p:bldP build="whole" bldLvl="1" animBg="1" rev="0" advAuto="0" spid="995" grpId="2"/>
      <p:bldP build="whole" bldLvl="1" animBg="1" rev="0" advAuto="0" spid="1000" grpId="11"/>
      <p:bldP build="p" bldLvl="5" animBg="1" rev="0" advAuto="0" spid="992" grpId="9"/>
      <p:bldP build="whole" bldLvl="1" animBg="1" rev="0" advAuto="0" spid="997" grpId="3"/>
      <p:bldP build="p" bldLvl="5" animBg="1" rev="0" advAuto="0" spid="994" grpId="7"/>
      <p:bldP build="p" bldLvl="5" animBg="1" rev="0" advAuto="0" spid="990" grpId="5"/>
      <p:bldP build="p" bldLvl="5" animBg="1" rev="0" advAuto="0" spid="993" grpId="6"/>
      <p:bldP build="whole" bldLvl="1" animBg="1" rev="0" advAuto="0" spid="999" grpId="8"/>
      <p:bldP build="p" bldLvl="5" animBg="1" rev="0" advAuto="0" spid="991" grpId="1"/>
      <p:bldP build="p" bldLvl="5" animBg="1" rev="0" advAuto="0" spid="996" grpId="10"/>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sp>
        <p:nvSpPr>
          <p:cNvPr id="369" name="Shape 369"/>
          <p:cNvSpPr/>
          <p:nvPr>
            <p:ph type="title"/>
          </p:nvPr>
        </p:nvSpPr>
        <p:spPr>
          <a:prstGeom prst="rect">
            <a:avLst/>
          </a:prstGeom>
        </p:spPr>
        <p:txBody>
          <a:bodyPr/>
          <a:lstStyle>
            <a:lvl1pPr>
              <a:defRPr b="1">
                <a:solidFill>
                  <a:srgbClr val="FF85FF"/>
                </a:solidFill>
                <a:uFill>
                  <a:solidFill>
                    <a:srgbClr val="FF85FF"/>
                  </a:solidFill>
                </a:uFill>
              </a:defRPr>
            </a:lvl1pPr>
          </a:lstStyle>
          <a:p>
            <a:pPr lvl="0">
              <a:defRPr b="0" sz="1800">
                <a:solidFill>
                  <a:srgbClr val="000000"/>
                </a:solidFill>
                <a:uFillTx/>
              </a:defRPr>
            </a:pPr>
            <a:r>
              <a:rPr b="1" sz="4400">
                <a:solidFill>
                  <a:srgbClr val="FF85FF"/>
                </a:solidFill>
                <a:uFill>
                  <a:solidFill>
                    <a:srgbClr val="FF85FF"/>
                  </a:solidFill>
                </a:uFill>
              </a:rPr>
              <a:t>Rent: </a:t>
            </a:r>
          </a:p>
        </p:txBody>
      </p:sp>
      <p:sp>
        <p:nvSpPr>
          <p:cNvPr id="370" name="Shape 370"/>
          <p:cNvSpPr/>
          <p:nvPr/>
        </p:nvSpPr>
        <p:spPr>
          <a:xfrm>
            <a:off x="838200" y="1371600"/>
            <a:ext cx="7175500" cy="1358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2500"/>
              </a:spcBef>
              <a:buClr>
                <a:srgbClr val="FFFFFF"/>
              </a:buClr>
              <a:buFont typeface="Arial"/>
              <a:defRPr sz="44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4400">
                <a:solidFill>
                  <a:srgbClr val="FFFFFF"/>
                </a:solidFill>
                <a:uFill>
                  <a:solidFill>
                    <a:srgbClr val="FFFFFF"/>
                  </a:solidFill>
                </a:uFill>
              </a:rPr>
              <a:t>the greater result that comes from superior land.</a:t>
            </a:r>
          </a:p>
        </p:txBody>
      </p:sp>
      <p:sp>
        <p:nvSpPr>
          <p:cNvPr id="371" name="Shape 371"/>
          <p:cNvSpPr/>
          <p:nvPr/>
        </p:nvSpPr>
        <p:spPr>
          <a:xfrm>
            <a:off x="609600" y="2971800"/>
            <a:ext cx="8166100" cy="723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2500"/>
              </a:spcBef>
              <a:buClr>
                <a:srgbClr val="FFFFFF"/>
              </a:buClr>
              <a:buFont typeface="Arial"/>
              <a:defRPr sz="44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4400">
                <a:solidFill>
                  <a:srgbClr val="FFFFFF"/>
                </a:solidFill>
                <a:uFill>
                  <a:solidFill>
                    <a:srgbClr val="FFFFFF"/>
                  </a:solidFill>
                </a:uFill>
              </a:rPr>
              <a:t>(natural opportunity)</a:t>
            </a:r>
          </a:p>
        </p:txBody>
      </p:sp>
      <p:sp>
        <p:nvSpPr>
          <p:cNvPr id="372" name="Shape 372"/>
          <p:cNvSpPr/>
          <p:nvPr/>
        </p:nvSpPr>
        <p:spPr>
          <a:xfrm>
            <a:off x="609600" y="3886200"/>
            <a:ext cx="8166100" cy="1358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algn="ctr" defTabSz="914400">
              <a:spcBef>
                <a:spcPts val="2500"/>
              </a:spcBef>
              <a:buClr>
                <a:srgbClr val="FFFFFF"/>
              </a:buClr>
              <a:buFont typeface="Arial"/>
              <a:defRPr sz="1800"/>
            </a:pPr>
            <a:r>
              <a:rPr sz="4400">
                <a:solidFill>
                  <a:srgbClr val="FFFFFF"/>
                </a:solidFill>
                <a:uFill>
                  <a:solidFill>
                    <a:srgbClr val="FFFFFF"/>
                  </a:solidFill>
                </a:uFill>
                <a:latin typeface="+mn-lt"/>
                <a:ea typeface="+mn-ea"/>
                <a:cs typeface="+mn-cs"/>
                <a:sym typeface="Arial"/>
              </a:rPr>
              <a:t>Rent measures that which results from an </a:t>
            </a:r>
            <a:r>
              <a:rPr sz="4400" u="sng">
                <a:solidFill>
                  <a:srgbClr val="FFFFFF"/>
                </a:solidFill>
                <a:uFill>
                  <a:solidFill>
                    <a:srgbClr val="FFFFFF"/>
                  </a:solidFill>
                </a:uFill>
                <a:latin typeface="+mn-lt"/>
                <a:ea typeface="+mn-ea"/>
                <a:cs typeface="+mn-cs"/>
                <a:sym typeface="Arial"/>
              </a:rPr>
              <a:t>advantage.</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3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3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1" grpId="2"/>
      <p:bldP build="whole" bldLvl="1" animBg="1" rev="0" advAuto="0" spid="372" grpId="3"/>
      <p:bldP build="whole" bldLvl="1" animBg="1" rev="0" advAuto="0" spid="370"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pic>
        <p:nvPicPr>
          <p:cNvPr id="1002" name="louisiana-purchase-map.png"/>
          <p:cNvPicPr/>
          <p:nvPr/>
        </p:nvPicPr>
        <p:blipFill>
          <a:blip r:embed="rId3">
            <a:extLst/>
          </a:blip>
          <a:stretch>
            <a:fillRect/>
          </a:stretch>
        </p:blipFill>
        <p:spPr>
          <a:xfrm>
            <a:off x="330200" y="355600"/>
            <a:ext cx="8483600" cy="6146800"/>
          </a:xfrm>
          <a:prstGeom prst="rect">
            <a:avLst/>
          </a:prstGeom>
          <a:ln>
            <a:round/>
          </a:ln>
        </p:spPr>
      </p:pic>
      <p:sp>
        <p:nvSpPr>
          <p:cNvPr id="1003" name="Shape 1003"/>
          <p:cNvSpPr/>
          <p:nvPr/>
        </p:nvSpPr>
        <p:spPr>
          <a:xfrm>
            <a:off x="3287012" y="4394200"/>
            <a:ext cx="1814912" cy="6275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algn="ctr" defTabSz="914400">
              <a:defRPr sz="1800"/>
            </a:pPr>
            <a:r>
              <a:rPr b="1" spc="36">
                <a:uFill>
                  <a:solidFill/>
                </a:uFill>
                <a:latin typeface="+mn-lt"/>
                <a:ea typeface="+mn-ea"/>
                <a:cs typeface="+mn-cs"/>
                <a:sym typeface="Arial"/>
              </a:rPr>
              <a:t>1836</a:t>
            </a:r>
            <a:endParaRPr b="1" spc="36">
              <a:uFill>
                <a:solidFill/>
              </a:uFill>
              <a:latin typeface="+mn-lt"/>
              <a:ea typeface="+mn-ea"/>
              <a:cs typeface="+mn-cs"/>
              <a:sym typeface="Arial"/>
            </a:endParaRPr>
          </a:p>
          <a:p>
            <a:pPr lvl="0" marL="40639" marR="40639" algn="ctr" defTabSz="914400">
              <a:defRPr sz="1800"/>
            </a:pPr>
            <a:r>
              <a:rPr b="1" spc="36">
                <a:uFill>
                  <a:solidFill/>
                </a:uFill>
                <a:latin typeface="+mn-lt"/>
                <a:ea typeface="+mn-ea"/>
                <a:cs typeface="+mn-cs"/>
                <a:sym typeface="Arial"/>
              </a:rPr>
              <a:t> Independence</a:t>
            </a:r>
          </a:p>
        </p:txBody>
      </p:sp>
      <p:sp>
        <p:nvSpPr>
          <p:cNvPr id="1004" name="Shape 1004"/>
          <p:cNvSpPr/>
          <p:nvPr/>
        </p:nvSpPr>
        <p:spPr>
          <a:xfrm>
            <a:off x="3012481" y="3721100"/>
            <a:ext cx="1504949" cy="6275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36">
                <a:uFill>
                  <a:solidFill/>
                </a:uFill>
                <a:latin typeface="+mn-lt"/>
                <a:ea typeface="+mn-ea"/>
                <a:cs typeface="+mn-cs"/>
                <a:sym typeface="Arial"/>
              </a:rPr>
              <a:t>   1845</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 Annexation</a:t>
            </a:r>
          </a:p>
        </p:txBody>
      </p:sp>
      <p:sp>
        <p:nvSpPr>
          <p:cNvPr id="1005" name="Shape 1005"/>
          <p:cNvSpPr/>
          <p:nvPr/>
        </p:nvSpPr>
        <p:spPr>
          <a:xfrm>
            <a:off x="3695700" y="2489200"/>
            <a:ext cx="2041117" cy="115842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48" sz="2400">
                <a:uFill>
                  <a:solidFill/>
                </a:uFill>
                <a:latin typeface="+mn-lt"/>
                <a:ea typeface="+mn-ea"/>
                <a:cs typeface="+mn-cs"/>
                <a:sym typeface="Arial"/>
              </a:rPr>
              <a:t>   1803</a:t>
            </a:r>
            <a:endParaRPr b="1" spc="48" sz="2400">
              <a:uFill>
                <a:solidFill/>
              </a:uFill>
              <a:latin typeface="+mn-lt"/>
              <a:ea typeface="+mn-ea"/>
              <a:cs typeface="+mn-cs"/>
              <a:sym typeface="Arial"/>
            </a:endParaRPr>
          </a:p>
          <a:p>
            <a:pPr lvl="0" marL="40639" marR="40639" defTabSz="914400">
              <a:defRPr sz="1800"/>
            </a:pPr>
            <a:r>
              <a:rPr b="1" spc="48" sz="2400">
                <a:uFill>
                  <a:solidFill/>
                </a:uFill>
                <a:latin typeface="+mn-lt"/>
                <a:ea typeface="+mn-ea"/>
                <a:cs typeface="+mn-cs"/>
                <a:sym typeface="Arial"/>
              </a:rPr>
              <a:t> Louisiana</a:t>
            </a:r>
            <a:endParaRPr b="1" spc="48" sz="2400">
              <a:uFill>
                <a:solidFill/>
              </a:uFill>
              <a:latin typeface="+mn-lt"/>
              <a:ea typeface="+mn-ea"/>
              <a:cs typeface="+mn-cs"/>
              <a:sym typeface="Arial"/>
            </a:endParaRPr>
          </a:p>
          <a:p>
            <a:pPr lvl="0" marL="40639" marR="40639" defTabSz="914400">
              <a:defRPr sz="1800"/>
            </a:pPr>
            <a:r>
              <a:rPr b="1" spc="48" sz="2400">
                <a:uFill>
                  <a:solidFill/>
                </a:uFill>
                <a:latin typeface="+mn-lt"/>
                <a:ea typeface="+mn-ea"/>
                <a:cs typeface="+mn-cs"/>
                <a:sym typeface="Arial"/>
              </a:rPr>
              <a:t>828,000 S.M.</a:t>
            </a:r>
          </a:p>
        </p:txBody>
      </p:sp>
      <p:sp>
        <p:nvSpPr>
          <p:cNvPr id="1006" name="Shape 1006"/>
          <p:cNvSpPr/>
          <p:nvPr/>
        </p:nvSpPr>
        <p:spPr>
          <a:xfrm>
            <a:off x="1282700" y="1181100"/>
            <a:ext cx="1415656" cy="601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lnSpc>
                <a:spcPct val="90000"/>
              </a:lnSpc>
              <a:defRPr sz="1800"/>
            </a:pPr>
            <a:r>
              <a:rPr b="1" spc="36">
                <a:uFill>
                  <a:solidFill/>
                </a:uFill>
                <a:latin typeface="+mn-lt"/>
                <a:ea typeface="+mn-ea"/>
                <a:cs typeface="+mn-cs"/>
                <a:sym typeface="Arial"/>
              </a:rPr>
              <a:t>   1853</a:t>
            </a:r>
            <a:endParaRPr b="1" spc="36">
              <a:uFill>
                <a:solidFill/>
              </a:uFill>
              <a:latin typeface="+mn-lt"/>
              <a:ea typeface="+mn-ea"/>
              <a:cs typeface="+mn-cs"/>
              <a:sym typeface="Arial"/>
            </a:endParaRPr>
          </a:p>
          <a:p>
            <a:pPr lvl="0" marL="40639" marR="40639" defTabSz="914400">
              <a:lnSpc>
                <a:spcPct val="90000"/>
              </a:lnSpc>
              <a:defRPr sz="1800"/>
            </a:pPr>
            <a:r>
              <a:rPr b="1" spc="36">
                <a:uFill>
                  <a:solidFill/>
                </a:uFill>
                <a:latin typeface="+mn-lt"/>
                <a:ea typeface="+mn-ea"/>
                <a:cs typeface="+mn-cs"/>
                <a:sym typeface="Arial"/>
              </a:rPr>
              <a:t>North West</a:t>
            </a:r>
          </a:p>
        </p:txBody>
      </p:sp>
      <p:sp>
        <p:nvSpPr>
          <p:cNvPr id="1007" name="Shape 1007"/>
          <p:cNvSpPr/>
          <p:nvPr/>
        </p:nvSpPr>
        <p:spPr>
          <a:xfrm>
            <a:off x="1282700" y="1803400"/>
            <a:ext cx="1117600" cy="601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algn="ctr" defTabSz="914400">
              <a:lnSpc>
                <a:spcPct val="90000"/>
              </a:lnSpc>
              <a:defRPr sz="1800"/>
            </a:pPr>
            <a:r>
              <a:rPr b="1" spc="36">
                <a:uFill>
                  <a:solidFill/>
                </a:uFill>
                <a:latin typeface="+mn-lt"/>
                <a:ea typeface="+mn-ea"/>
                <a:cs typeface="+mn-cs"/>
                <a:sym typeface="Arial"/>
              </a:rPr>
              <a:t>   1846</a:t>
            </a:r>
            <a:endParaRPr b="1" spc="36">
              <a:uFill>
                <a:solidFill/>
              </a:uFill>
              <a:latin typeface="+mn-lt"/>
              <a:ea typeface="+mn-ea"/>
              <a:cs typeface="+mn-cs"/>
              <a:sym typeface="Arial"/>
            </a:endParaRPr>
          </a:p>
          <a:p>
            <a:pPr lvl="0" marL="40639" marR="40639" algn="ctr" defTabSz="914400">
              <a:lnSpc>
                <a:spcPct val="90000"/>
              </a:lnSpc>
              <a:defRPr sz="1800"/>
            </a:pPr>
            <a:r>
              <a:rPr b="1" spc="36">
                <a:uFill>
                  <a:solidFill/>
                </a:uFill>
                <a:latin typeface="+mn-lt"/>
                <a:ea typeface="+mn-ea"/>
                <a:cs typeface="+mn-cs"/>
                <a:sym typeface="Arial"/>
              </a:rPr>
              <a:t>Oregon</a:t>
            </a:r>
          </a:p>
        </p:txBody>
      </p:sp>
      <p:sp>
        <p:nvSpPr>
          <p:cNvPr id="1008" name="Shape 1008"/>
          <p:cNvSpPr/>
          <p:nvPr/>
        </p:nvSpPr>
        <p:spPr>
          <a:xfrm>
            <a:off x="1524000" y="2514600"/>
            <a:ext cx="1577279" cy="19610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36">
                <a:uFill>
                  <a:solidFill/>
                </a:uFill>
                <a:latin typeface="+mn-lt"/>
                <a:ea typeface="+mn-ea"/>
                <a:cs typeface="+mn-cs"/>
                <a:sym typeface="Arial"/>
              </a:rPr>
              <a:t>   1848</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 California</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Nevada</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Arizona</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New Mexico</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Colorado</a:t>
            </a:r>
            <a:endParaRPr b="1" spc="36">
              <a:uFill>
                <a:solidFill/>
              </a:uFill>
              <a:latin typeface="+mn-lt"/>
              <a:ea typeface="+mn-ea"/>
              <a:cs typeface="+mn-cs"/>
              <a:sym typeface="Arial"/>
            </a:endParaRPr>
          </a:p>
          <a:p>
            <a:pPr lvl="0" marL="40639" marR="40639" algn="ctr" defTabSz="914400">
              <a:defRPr sz="1800"/>
            </a:pPr>
            <a:r>
              <a:rPr b="1" spc="36">
                <a:uFill>
                  <a:solidFill/>
                </a:uFill>
                <a:latin typeface="+mn-lt"/>
                <a:ea typeface="+mn-ea"/>
                <a:cs typeface="+mn-cs"/>
                <a:sym typeface="Arial"/>
              </a:rPr>
              <a:t>Utah</a:t>
            </a:r>
          </a:p>
        </p:txBody>
      </p:sp>
      <p:sp>
        <p:nvSpPr>
          <p:cNvPr id="1009" name="Shape 1009"/>
          <p:cNvSpPr/>
          <p:nvPr/>
        </p:nvSpPr>
        <p:spPr>
          <a:xfrm rot="4102469">
            <a:off x="6858032" y="4731122"/>
            <a:ext cx="954112" cy="6275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b="1" spc="36" sz="1800">
                <a:uFill>
                  <a:solidFill/>
                </a:uFill>
                <a:latin typeface="+mn-lt"/>
                <a:ea typeface="+mn-ea"/>
                <a:cs typeface="+mn-cs"/>
                <a:sym typeface="Arial"/>
              </a:defRPr>
            </a:lvl1pPr>
          </a:lstStyle>
          <a:p>
            <a:pPr lvl="0">
              <a:defRPr b="0" spc="0">
                <a:uFillTx/>
              </a:defRPr>
            </a:pPr>
            <a:r>
              <a:rPr b="1" spc="36">
                <a:uFill>
                  <a:solidFill/>
                </a:uFill>
              </a:rPr>
              <a:t>   1821</a:t>
            </a:r>
            <a:endParaRPr b="1" spc="36">
              <a:uFill>
                <a:solidFill/>
              </a:uFill>
            </a:endParaRPr>
          </a:p>
        </p:txBody>
      </p:sp>
      <p:sp>
        <p:nvSpPr>
          <p:cNvPr id="1010" name="Shape 1010"/>
          <p:cNvSpPr/>
          <p:nvPr/>
        </p:nvSpPr>
        <p:spPr>
          <a:xfrm>
            <a:off x="1689100" y="4902200"/>
            <a:ext cx="954112" cy="6275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36">
                <a:uFill>
                  <a:solidFill/>
                </a:uFill>
                <a:latin typeface="+mn-lt"/>
                <a:ea typeface="+mn-ea"/>
                <a:cs typeface="+mn-cs"/>
                <a:sym typeface="Arial"/>
              </a:rPr>
              <a:t>   1867</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Alaska</a:t>
            </a:r>
          </a:p>
        </p:txBody>
      </p:sp>
      <p:sp>
        <p:nvSpPr>
          <p:cNvPr id="1011" name="Shape 1011"/>
          <p:cNvSpPr/>
          <p:nvPr/>
        </p:nvSpPr>
        <p:spPr>
          <a:xfrm rot="3939893">
            <a:off x="6854281" y="4902748"/>
            <a:ext cx="1017066" cy="6275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36">
                <a:uFill>
                  <a:solidFill/>
                </a:uFill>
                <a:latin typeface="+mn-lt"/>
                <a:ea typeface="+mn-ea"/>
                <a:cs typeface="+mn-cs"/>
                <a:sym typeface="Arial"/>
              </a:rPr>
              <a:t>  </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 Florida</a:t>
            </a:r>
          </a:p>
        </p:txBody>
      </p:sp>
      <p:sp>
        <p:nvSpPr>
          <p:cNvPr id="1012" name="Shape 1012"/>
          <p:cNvSpPr/>
          <p:nvPr/>
        </p:nvSpPr>
        <p:spPr>
          <a:xfrm>
            <a:off x="6019800" y="2565400"/>
            <a:ext cx="2041117" cy="115842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48" sz="2400">
                <a:uFill>
                  <a:solidFill/>
                </a:uFill>
                <a:latin typeface="+mn-lt"/>
                <a:ea typeface="+mn-ea"/>
                <a:cs typeface="+mn-cs"/>
                <a:sym typeface="Arial"/>
              </a:rPr>
              <a:t>   Thirteen</a:t>
            </a:r>
            <a:endParaRPr b="1" spc="48" sz="2400">
              <a:uFill>
                <a:solidFill/>
              </a:uFill>
              <a:latin typeface="+mn-lt"/>
              <a:ea typeface="+mn-ea"/>
              <a:cs typeface="+mn-cs"/>
              <a:sym typeface="Arial"/>
            </a:endParaRPr>
          </a:p>
          <a:p>
            <a:pPr lvl="0" marL="40639" marR="40639" defTabSz="914400">
              <a:defRPr sz="1800"/>
            </a:pPr>
            <a:r>
              <a:rPr b="1" spc="48" sz="2400">
                <a:uFill>
                  <a:solidFill/>
                </a:uFill>
                <a:latin typeface="+mn-lt"/>
                <a:ea typeface="+mn-ea"/>
                <a:cs typeface="+mn-cs"/>
                <a:sym typeface="Arial"/>
              </a:rPr>
              <a:t> Colonies</a:t>
            </a:r>
            <a:endParaRPr b="1" spc="48" sz="2400">
              <a:uFill>
                <a:solidFill/>
              </a:uFill>
              <a:latin typeface="+mn-lt"/>
              <a:ea typeface="+mn-ea"/>
              <a:cs typeface="+mn-cs"/>
              <a:sym typeface="Arial"/>
            </a:endParaRPr>
          </a:p>
          <a:p>
            <a:pPr lvl="0" marL="40639" marR="40639" defTabSz="914400">
              <a:defRPr sz="1800"/>
            </a:pPr>
            <a:r>
              <a:rPr b="1" spc="48" sz="2400">
                <a:uFill>
                  <a:solidFill/>
                </a:uFill>
                <a:latin typeface="+mn-lt"/>
                <a:ea typeface="+mn-ea"/>
                <a:cs typeface="+mn-cs"/>
                <a:sym typeface="Arial"/>
              </a:rPr>
              <a:t>270,000 S.M.</a:t>
            </a:r>
          </a:p>
        </p:txBody>
      </p:sp>
      <p:sp>
        <p:nvSpPr>
          <p:cNvPr id="1013" name="Shape 1013"/>
          <p:cNvSpPr/>
          <p:nvPr/>
        </p:nvSpPr>
        <p:spPr>
          <a:xfrm rot="4158898">
            <a:off x="290823" y="2983617"/>
            <a:ext cx="1967966" cy="44723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b="1" sz="2400">
                <a:uFill>
                  <a:solidFill/>
                </a:uFill>
                <a:latin typeface="+mn-lt"/>
                <a:ea typeface="+mn-ea"/>
                <a:cs typeface="+mn-cs"/>
                <a:sym typeface="Arial"/>
              </a:defRPr>
            </a:lvl1pPr>
          </a:lstStyle>
          <a:p>
            <a:pPr lvl="0">
              <a:defRPr b="0" sz="1800">
                <a:uFillTx/>
              </a:defRPr>
            </a:pPr>
            <a:r>
              <a:rPr b="1" sz="2400">
                <a:uFill>
                  <a:solidFill/>
                </a:uFill>
              </a:rPr>
              <a:t>525,000 S.M.</a:t>
            </a:r>
          </a:p>
        </p:txBody>
      </p:sp>
      <p:sp>
        <p:nvSpPr>
          <p:cNvPr id="1014" name="Shape 1014"/>
          <p:cNvSpPr/>
          <p:nvPr/>
        </p:nvSpPr>
        <p:spPr>
          <a:xfrm>
            <a:off x="469900" y="5410200"/>
            <a:ext cx="8343900" cy="1092200"/>
          </a:xfrm>
          <a:prstGeom prst="rect">
            <a:avLst/>
          </a:prstGeom>
          <a:solidFill>
            <a:srgbClr val="E0DCC6"/>
          </a:solidFill>
          <a:ln w="12700">
            <a:miter lim="400000"/>
          </a:ln>
          <a:extLst>
            <a:ext uri="{C572A759-6A51-4108-AA02-DFA0A04FC94B}">
              <ma14:wrappingTextBoxFlag xmlns:ma14="http://schemas.microsoft.com/office/mac/drawingml/2011/main" val="1"/>
            </a:ext>
          </a:extLst>
        </p:spPr>
        <p:txBody>
          <a:bodyPr lIns="0" tIns="0" rIns="0" bIns="0">
            <a:spAutoFit/>
          </a:bodyPr>
          <a:lstStyle>
            <a:lvl1pPr defTabSz="584200">
              <a:defRPr sz="2400">
                <a:solidFill>
                  <a:srgbClr val="333333"/>
                </a:solidFill>
                <a:latin typeface="Marker Felt"/>
                <a:ea typeface="Marker Felt"/>
                <a:cs typeface="Marker Felt"/>
                <a:sym typeface="Marker Felt"/>
              </a:defRPr>
            </a:lvl1pPr>
          </a:lstStyle>
          <a:p>
            <a:pPr lvl="0">
              <a:defRPr sz="1800">
                <a:solidFill>
                  <a:srgbClr val="000000"/>
                </a:solidFill>
              </a:defRPr>
            </a:pPr>
            <a:r>
              <a:rPr sz="2400">
                <a:solidFill>
                  <a:srgbClr val="333333"/>
                </a:solidFill>
              </a:rPr>
              <a:t>Florida, Texas, Oregon, Washington, &amp; Alaska Total 1 Million S.M.  Add Hawaii and the other islands and you get a total of nearly 4 million Sq. Miles.  700,000 are arable and livable</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pic>
        <p:nvPicPr>
          <p:cNvPr id="1016" name="louisiana-purchase-map.png"/>
          <p:cNvPicPr/>
          <p:nvPr/>
        </p:nvPicPr>
        <p:blipFill>
          <a:blip r:embed="rId3">
            <a:extLst/>
          </a:blip>
          <a:stretch>
            <a:fillRect/>
          </a:stretch>
        </p:blipFill>
        <p:spPr>
          <a:xfrm>
            <a:off x="330200" y="355600"/>
            <a:ext cx="8483600" cy="6146800"/>
          </a:xfrm>
          <a:prstGeom prst="rect">
            <a:avLst/>
          </a:prstGeom>
          <a:ln>
            <a:round/>
          </a:ln>
        </p:spPr>
      </p:pic>
      <p:sp>
        <p:nvSpPr>
          <p:cNvPr id="1017" name="Shape 1017"/>
          <p:cNvSpPr/>
          <p:nvPr/>
        </p:nvSpPr>
        <p:spPr>
          <a:xfrm>
            <a:off x="3287012" y="4394200"/>
            <a:ext cx="1814912" cy="6275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algn="ctr" defTabSz="914400">
              <a:defRPr sz="1800"/>
            </a:pPr>
            <a:r>
              <a:rPr b="1" spc="36">
                <a:uFill>
                  <a:solidFill/>
                </a:uFill>
                <a:latin typeface="+mn-lt"/>
                <a:ea typeface="+mn-ea"/>
                <a:cs typeface="+mn-cs"/>
                <a:sym typeface="Arial"/>
              </a:rPr>
              <a:t>1836</a:t>
            </a:r>
            <a:endParaRPr b="1" spc="36">
              <a:uFill>
                <a:solidFill/>
              </a:uFill>
              <a:latin typeface="+mn-lt"/>
              <a:ea typeface="+mn-ea"/>
              <a:cs typeface="+mn-cs"/>
              <a:sym typeface="Arial"/>
            </a:endParaRPr>
          </a:p>
          <a:p>
            <a:pPr lvl="0" marL="40639" marR="40639" algn="ctr" defTabSz="914400">
              <a:defRPr sz="1800"/>
            </a:pPr>
            <a:r>
              <a:rPr b="1" spc="36">
                <a:uFill>
                  <a:solidFill/>
                </a:uFill>
                <a:latin typeface="+mn-lt"/>
                <a:ea typeface="+mn-ea"/>
                <a:cs typeface="+mn-cs"/>
                <a:sym typeface="Arial"/>
              </a:rPr>
              <a:t> Independence</a:t>
            </a:r>
          </a:p>
        </p:txBody>
      </p:sp>
      <p:sp>
        <p:nvSpPr>
          <p:cNvPr id="1018" name="Shape 1018"/>
          <p:cNvSpPr/>
          <p:nvPr/>
        </p:nvSpPr>
        <p:spPr>
          <a:xfrm>
            <a:off x="3012481" y="3721100"/>
            <a:ext cx="1504949" cy="6275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36">
                <a:uFill>
                  <a:solidFill/>
                </a:uFill>
                <a:latin typeface="+mn-lt"/>
                <a:ea typeface="+mn-ea"/>
                <a:cs typeface="+mn-cs"/>
                <a:sym typeface="Arial"/>
              </a:rPr>
              <a:t>   1845</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 Annexation</a:t>
            </a:r>
          </a:p>
        </p:txBody>
      </p:sp>
      <p:sp>
        <p:nvSpPr>
          <p:cNvPr id="1019" name="Shape 1019"/>
          <p:cNvSpPr/>
          <p:nvPr/>
        </p:nvSpPr>
        <p:spPr>
          <a:xfrm>
            <a:off x="3695700" y="2489200"/>
            <a:ext cx="2041117" cy="115842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48" sz="2400">
                <a:uFill>
                  <a:solidFill/>
                </a:uFill>
                <a:latin typeface="+mn-lt"/>
                <a:ea typeface="+mn-ea"/>
                <a:cs typeface="+mn-cs"/>
                <a:sym typeface="Arial"/>
              </a:rPr>
              <a:t>   1803</a:t>
            </a:r>
            <a:endParaRPr b="1" spc="48" sz="2400">
              <a:uFill>
                <a:solidFill/>
              </a:uFill>
              <a:latin typeface="+mn-lt"/>
              <a:ea typeface="+mn-ea"/>
              <a:cs typeface="+mn-cs"/>
              <a:sym typeface="Arial"/>
            </a:endParaRPr>
          </a:p>
          <a:p>
            <a:pPr lvl="0" marL="40639" marR="40639" defTabSz="914400">
              <a:defRPr sz="1800"/>
            </a:pPr>
            <a:r>
              <a:rPr b="1" spc="48" sz="2400">
                <a:uFill>
                  <a:solidFill/>
                </a:uFill>
                <a:latin typeface="+mn-lt"/>
                <a:ea typeface="+mn-ea"/>
                <a:cs typeface="+mn-cs"/>
                <a:sym typeface="Arial"/>
              </a:rPr>
              <a:t> Louisiana</a:t>
            </a:r>
            <a:endParaRPr b="1" spc="48" sz="2400">
              <a:uFill>
                <a:solidFill/>
              </a:uFill>
              <a:latin typeface="+mn-lt"/>
              <a:ea typeface="+mn-ea"/>
              <a:cs typeface="+mn-cs"/>
              <a:sym typeface="Arial"/>
            </a:endParaRPr>
          </a:p>
          <a:p>
            <a:pPr lvl="0" marL="40639" marR="40639" defTabSz="914400">
              <a:defRPr sz="1800"/>
            </a:pPr>
            <a:r>
              <a:rPr b="1" spc="48" sz="2400">
                <a:uFill>
                  <a:solidFill/>
                </a:uFill>
                <a:latin typeface="+mn-lt"/>
                <a:ea typeface="+mn-ea"/>
                <a:cs typeface="+mn-cs"/>
                <a:sym typeface="Arial"/>
              </a:rPr>
              <a:t>828,000 S.M.</a:t>
            </a:r>
          </a:p>
        </p:txBody>
      </p:sp>
      <p:sp>
        <p:nvSpPr>
          <p:cNvPr id="1020" name="Shape 1020"/>
          <p:cNvSpPr/>
          <p:nvPr/>
        </p:nvSpPr>
        <p:spPr>
          <a:xfrm>
            <a:off x="1282700" y="1181100"/>
            <a:ext cx="1415656" cy="601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lnSpc>
                <a:spcPct val="90000"/>
              </a:lnSpc>
              <a:defRPr sz="1800"/>
            </a:pPr>
            <a:r>
              <a:rPr b="1" spc="36">
                <a:uFill>
                  <a:solidFill/>
                </a:uFill>
                <a:latin typeface="+mn-lt"/>
                <a:ea typeface="+mn-ea"/>
                <a:cs typeface="+mn-cs"/>
                <a:sym typeface="Arial"/>
              </a:rPr>
              <a:t>   1853</a:t>
            </a:r>
            <a:endParaRPr b="1" spc="36">
              <a:uFill>
                <a:solidFill/>
              </a:uFill>
              <a:latin typeface="+mn-lt"/>
              <a:ea typeface="+mn-ea"/>
              <a:cs typeface="+mn-cs"/>
              <a:sym typeface="Arial"/>
            </a:endParaRPr>
          </a:p>
          <a:p>
            <a:pPr lvl="0" marL="40639" marR="40639" defTabSz="914400">
              <a:lnSpc>
                <a:spcPct val="90000"/>
              </a:lnSpc>
              <a:defRPr sz="1800"/>
            </a:pPr>
            <a:r>
              <a:rPr b="1" spc="36">
                <a:uFill>
                  <a:solidFill/>
                </a:uFill>
                <a:latin typeface="+mn-lt"/>
                <a:ea typeface="+mn-ea"/>
                <a:cs typeface="+mn-cs"/>
                <a:sym typeface="Arial"/>
              </a:rPr>
              <a:t>North West</a:t>
            </a:r>
          </a:p>
        </p:txBody>
      </p:sp>
      <p:sp>
        <p:nvSpPr>
          <p:cNvPr id="1021" name="Shape 1021"/>
          <p:cNvSpPr/>
          <p:nvPr/>
        </p:nvSpPr>
        <p:spPr>
          <a:xfrm>
            <a:off x="1282700" y="1803400"/>
            <a:ext cx="1117600" cy="601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algn="ctr" defTabSz="914400">
              <a:lnSpc>
                <a:spcPct val="90000"/>
              </a:lnSpc>
              <a:defRPr sz="1800"/>
            </a:pPr>
            <a:r>
              <a:rPr b="1" spc="36">
                <a:uFill>
                  <a:solidFill/>
                </a:uFill>
                <a:latin typeface="+mn-lt"/>
                <a:ea typeface="+mn-ea"/>
                <a:cs typeface="+mn-cs"/>
                <a:sym typeface="Arial"/>
              </a:rPr>
              <a:t>   1846</a:t>
            </a:r>
            <a:endParaRPr b="1" spc="36">
              <a:uFill>
                <a:solidFill/>
              </a:uFill>
              <a:latin typeface="+mn-lt"/>
              <a:ea typeface="+mn-ea"/>
              <a:cs typeface="+mn-cs"/>
              <a:sym typeface="Arial"/>
            </a:endParaRPr>
          </a:p>
          <a:p>
            <a:pPr lvl="0" marL="40639" marR="40639" algn="ctr" defTabSz="914400">
              <a:lnSpc>
                <a:spcPct val="90000"/>
              </a:lnSpc>
              <a:defRPr sz="1800"/>
            </a:pPr>
            <a:r>
              <a:rPr b="1" spc="36">
                <a:uFill>
                  <a:solidFill/>
                </a:uFill>
                <a:latin typeface="+mn-lt"/>
                <a:ea typeface="+mn-ea"/>
                <a:cs typeface="+mn-cs"/>
                <a:sym typeface="Arial"/>
              </a:rPr>
              <a:t>Oregon</a:t>
            </a:r>
          </a:p>
        </p:txBody>
      </p:sp>
      <p:sp>
        <p:nvSpPr>
          <p:cNvPr id="1022" name="Shape 1022"/>
          <p:cNvSpPr/>
          <p:nvPr/>
        </p:nvSpPr>
        <p:spPr>
          <a:xfrm>
            <a:off x="1524000" y="2514600"/>
            <a:ext cx="1577279" cy="19610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36">
                <a:uFill>
                  <a:solidFill/>
                </a:uFill>
                <a:latin typeface="+mn-lt"/>
                <a:ea typeface="+mn-ea"/>
                <a:cs typeface="+mn-cs"/>
                <a:sym typeface="Arial"/>
              </a:rPr>
              <a:t>   1848</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 California</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Nevada</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Arizona</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New Mexico</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Colorado</a:t>
            </a:r>
            <a:endParaRPr b="1" spc="36">
              <a:uFill>
                <a:solidFill/>
              </a:uFill>
              <a:latin typeface="+mn-lt"/>
              <a:ea typeface="+mn-ea"/>
              <a:cs typeface="+mn-cs"/>
              <a:sym typeface="Arial"/>
            </a:endParaRPr>
          </a:p>
          <a:p>
            <a:pPr lvl="0" marL="40639" marR="40639" algn="ctr" defTabSz="914400">
              <a:defRPr sz="1800"/>
            </a:pPr>
            <a:r>
              <a:rPr b="1" spc="36">
                <a:uFill>
                  <a:solidFill/>
                </a:uFill>
                <a:latin typeface="+mn-lt"/>
                <a:ea typeface="+mn-ea"/>
                <a:cs typeface="+mn-cs"/>
                <a:sym typeface="Arial"/>
              </a:rPr>
              <a:t>Utah</a:t>
            </a:r>
          </a:p>
        </p:txBody>
      </p:sp>
      <p:sp>
        <p:nvSpPr>
          <p:cNvPr id="1023" name="Shape 1023"/>
          <p:cNvSpPr/>
          <p:nvPr/>
        </p:nvSpPr>
        <p:spPr>
          <a:xfrm rot="4102469">
            <a:off x="6858032" y="4731122"/>
            <a:ext cx="954112" cy="6275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b="1" spc="36" sz="1800">
                <a:uFill>
                  <a:solidFill/>
                </a:uFill>
                <a:latin typeface="+mn-lt"/>
                <a:ea typeface="+mn-ea"/>
                <a:cs typeface="+mn-cs"/>
                <a:sym typeface="Arial"/>
              </a:defRPr>
            </a:lvl1pPr>
          </a:lstStyle>
          <a:p>
            <a:pPr lvl="0">
              <a:defRPr b="0" spc="0">
                <a:uFillTx/>
              </a:defRPr>
            </a:pPr>
            <a:r>
              <a:rPr b="1" spc="36">
                <a:uFill>
                  <a:solidFill/>
                </a:uFill>
              </a:rPr>
              <a:t>   1821</a:t>
            </a:r>
            <a:endParaRPr b="1" spc="36">
              <a:uFill>
                <a:solidFill/>
              </a:uFill>
            </a:endParaRPr>
          </a:p>
        </p:txBody>
      </p:sp>
      <p:sp>
        <p:nvSpPr>
          <p:cNvPr id="1024" name="Shape 1024"/>
          <p:cNvSpPr/>
          <p:nvPr/>
        </p:nvSpPr>
        <p:spPr>
          <a:xfrm>
            <a:off x="1689100" y="4902200"/>
            <a:ext cx="954112" cy="62752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36">
                <a:uFill>
                  <a:solidFill/>
                </a:uFill>
                <a:latin typeface="+mn-lt"/>
                <a:ea typeface="+mn-ea"/>
                <a:cs typeface="+mn-cs"/>
                <a:sym typeface="Arial"/>
              </a:rPr>
              <a:t>   1867</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Alaska</a:t>
            </a:r>
          </a:p>
        </p:txBody>
      </p:sp>
      <p:sp>
        <p:nvSpPr>
          <p:cNvPr id="1025" name="Shape 1025"/>
          <p:cNvSpPr/>
          <p:nvPr/>
        </p:nvSpPr>
        <p:spPr>
          <a:xfrm rot="3939893">
            <a:off x="6854281" y="4902748"/>
            <a:ext cx="1017066" cy="62752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36">
                <a:uFill>
                  <a:solidFill/>
                </a:uFill>
                <a:latin typeface="+mn-lt"/>
                <a:ea typeface="+mn-ea"/>
                <a:cs typeface="+mn-cs"/>
                <a:sym typeface="Arial"/>
              </a:rPr>
              <a:t>  </a:t>
            </a:r>
            <a:endParaRPr b="1" spc="36">
              <a:uFill>
                <a:solidFill/>
              </a:uFill>
              <a:latin typeface="+mn-lt"/>
              <a:ea typeface="+mn-ea"/>
              <a:cs typeface="+mn-cs"/>
              <a:sym typeface="Arial"/>
            </a:endParaRPr>
          </a:p>
          <a:p>
            <a:pPr lvl="0" marL="40639" marR="40639" defTabSz="914400">
              <a:defRPr sz="1800"/>
            </a:pPr>
            <a:r>
              <a:rPr b="1" spc="36">
                <a:uFill>
                  <a:solidFill/>
                </a:uFill>
                <a:latin typeface="+mn-lt"/>
                <a:ea typeface="+mn-ea"/>
                <a:cs typeface="+mn-cs"/>
                <a:sym typeface="Arial"/>
              </a:rPr>
              <a:t> Florida</a:t>
            </a:r>
          </a:p>
        </p:txBody>
      </p:sp>
      <p:sp>
        <p:nvSpPr>
          <p:cNvPr id="1026" name="Shape 1026"/>
          <p:cNvSpPr/>
          <p:nvPr/>
        </p:nvSpPr>
        <p:spPr>
          <a:xfrm>
            <a:off x="6019800" y="2565400"/>
            <a:ext cx="2041117" cy="115842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defTabSz="914400">
              <a:defRPr sz="1800"/>
            </a:pPr>
            <a:r>
              <a:rPr b="1" spc="48" sz="2400">
                <a:uFill>
                  <a:solidFill/>
                </a:uFill>
                <a:latin typeface="+mn-lt"/>
                <a:ea typeface="+mn-ea"/>
                <a:cs typeface="+mn-cs"/>
                <a:sym typeface="Arial"/>
              </a:rPr>
              <a:t>   Thirteen</a:t>
            </a:r>
            <a:endParaRPr b="1" spc="48" sz="2400">
              <a:uFill>
                <a:solidFill/>
              </a:uFill>
              <a:latin typeface="+mn-lt"/>
              <a:ea typeface="+mn-ea"/>
              <a:cs typeface="+mn-cs"/>
              <a:sym typeface="Arial"/>
            </a:endParaRPr>
          </a:p>
          <a:p>
            <a:pPr lvl="0" marL="40639" marR="40639" defTabSz="914400">
              <a:defRPr sz="1800"/>
            </a:pPr>
            <a:r>
              <a:rPr b="1" spc="48" sz="2400">
                <a:uFill>
                  <a:solidFill/>
                </a:uFill>
                <a:latin typeface="+mn-lt"/>
                <a:ea typeface="+mn-ea"/>
                <a:cs typeface="+mn-cs"/>
                <a:sym typeface="Arial"/>
              </a:rPr>
              <a:t> Colonies</a:t>
            </a:r>
            <a:endParaRPr b="1" spc="48" sz="2400">
              <a:uFill>
                <a:solidFill/>
              </a:uFill>
              <a:latin typeface="+mn-lt"/>
              <a:ea typeface="+mn-ea"/>
              <a:cs typeface="+mn-cs"/>
              <a:sym typeface="Arial"/>
            </a:endParaRPr>
          </a:p>
          <a:p>
            <a:pPr lvl="0" marL="40639" marR="40639" defTabSz="914400">
              <a:defRPr sz="1800"/>
            </a:pPr>
            <a:r>
              <a:rPr b="1" spc="48" sz="2400">
                <a:uFill>
                  <a:solidFill/>
                </a:uFill>
                <a:latin typeface="+mn-lt"/>
                <a:ea typeface="+mn-ea"/>
                <a:cs typeface="+mn-cs"/>
                <a:sym typeface="Arial"/>
              </a:rPr>
              <a:t>270,000 S.M.</a:t>
            </a:r>
          </a:p>
        </p:txBody>
      </p:sp>
      <p:sp>
        <p:nvSpPr>
          <p:cNvPr id="1027" name="Shape 1027"/>
          <p:cNvSpPr/>
          <p:nvPr/>
        </p:nvSpPr>
        <p:spPr>
          <a:xfrm rot="4158898">
            <a:off x="290823" y="2983617"/>
            <a:ext cx="1967966" cy="44723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b="1" sz="2400">
                <a:uFill>
                  <a:solidFill/>
                </a:uFill>
                <a:latin typeface="+mn-lt"/>
                <a:ea typeface="+mn-ea"/>
                <a:cs typeface="+mn-cs"/>
                <a:sym typeface="Arial"/>
              </a:defRPr>
            </a:lvl1pPr>
          </a:lstStyle>
          <a:p>
            <a:pPr lvl="0">
              <a:defRPr b="0" sz="1800">
                <a:uFillTx/>
              </a:defRPr>
            </a:pPr>
            <a:r>
              <a:rPr b="1" sz="2400">
                <a:uFill>
                  <a:solidFill/>
                </a:uFill>
              </a:rPr>
              <a:t>525,000 S.M.</a:t>
            </a:r>
          </a:p>
        </p:txBody>
      </p:sp>
      <p:sp>
        <p:nvSpPr>
          <p:cNvPr id="1028" name="Shape 1028"/>
          <p:cNvSpPr/>
          <p:nvPr/>
        </p:nvSpPr>
        <p:spPr>
          <a:xfrm>
            <a:off x="469900" y="5410200"/>
            <a:ext cx="8343900" cy="1092200"/>
          </a:xfrm>
          <a:prstGeom prst="rect">
            <a:avLst/>
          </a:prstGeom>
          <a:solidFill>
            <a:srgbClr val="E0DCC6"/>
          </a:solidFill>
          <a:ln w="12700">
            <a:miter lim="400000"/>
          </a:ln>
          <a:extLst>
            <a:ext uri="{C572A759-6A51-4108-AA02-DFA0A04FC94B}">
              <ma14:wrappingTextBoxFlag xmlns:ma14="http://schemas.microsoft.com/office/mac/drawingml/2011/main" val="1"/>
            </a:ext>
          </a:extLst>
        </p:spPr>
        <p:txBody>
          <a:bodyPr lIns="0" tIns="0" rIns="0" bIns="0">
            <a:spAutoFit/>
          </a:bodyPr>
          <a:lstStyle>
            <a:lvl1pPr defTabSz="584200">
              <a:defRPr sz="2400">
                <a:solidFill>
                  <a:srgbClr val="333333"/>
                </a:solidFill>
                <a:latin typeface="Marker Felt"/>
                <a:ea typeface="Marker Felt"/>
                <a:cs typeface="Marker Felt"/>
                <a:sym typeface="Marker Felt"/>
              </a:defRPr>
            </a:lvl1pPr>
          </a:lstStyle>
          <a:p>
            <a:pPr lvl="0">
              <a:defRPr sz="1800">
                <a:solidFill>
                  <a:srgbClr val="000000"/>
                </a:solidFill>
              </a:defRPr>
            </a:pPr>
            <a:r>
              <a:rPr sz="2400">
                <a:solidFill>
                  <a:srgbClr val="333333"/>
                </a:solidFill>
              </a:rPr>
              <a:t>Florida, Texas, Oregon, Washington, &amp; Alaska Total 1 Million S.M.  Add Hawaii and the other islands and you get a total of nearly 4 million Sq. Miles.  700,000 are arable and livable</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030" name="Shape 1030"/>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000000"/>
              </a:buClr>
              <a:buFont typeface="Arial"/>
              <a:defRPr sz="1400">
                <a:uFill>
                  <a:solidFill/>
                </a:uFill>
                <a:latin typeface="+mn-lt"/>
                <a:ea typeface="+mn-ea"/>
                <a:cs typeface="+mn-cs"/>
                <a:sym typeface="Arial"/>
              </a:defRPr>
            </a:lvl1pPr>
          </a:lstStyle>
          <a:p>
            <a:pPr lvl="0">
              <a:defRPr sz="1800">
                <a:uFillTx/>
              </a:defRPr>
            </a:pPr>
            <a:r>
              <a:rPr sz="1400">
                <a:uFill>
                  <a:solidFill/>
                </a:uFill>
              </a:rPr>
              <a:t>91</a:t>
            </a:r>
          </a:p>
        </p:txBody>
      </p:sp>
      <p:pic>
        <p:nvPicPr>
          <p:cNvPr id="1031" name="SavanaMapOK.jpg"/>
          <p:cNvPicPr/>
          <p:nvPr/>
        </p:nvPicPr>
        <p:blipFill>
          <a:blip r:embed="rId2">
            <a:extLst/>
          </a:blip>
          <a:srcRect l="0" t="13571" r="0" b="0"/>
          <a:stretch>
            <a:fillRect/>
          </a:stretch>
        </p:blipFill>
        <p:spPr>
          <a:xfrm>
            <a:off x="0" y="1600200"/>
            <a:ext cx="9144000" cy="5257800"/>
          </a:xfrm>
          <a:prstGeom prst="rect">
            <a:avLst/>
          </a:prstGeom>
          <a:ln w="12700">
            <a:miter lim="400000"/>
          </a:ln>
        </p:spPr>
      </p:pic>
      <p:grpSp>
        <p:nvGrpSpPr>
          <p:cNvPr id="1034" name="Group 1034"/>
          <p:cNvGrpSpPr/>
          <p:nvPr/>
        </p:nvGrpSpPr>
        <p:grpSpPr>
          <a:xfrm>
            <a:off x="3276600" y="4572000"/>
            <a:ext cx="1066800" cy="762000"/>
            <a:chOff x="0" y="0"/>
            <a:chExt cx="1066800" cy="762000"/>
          </a:xfrm>
        </p:grpSpPr>
        <p:sp>
          <p:nvSpPr>
            <p:cNvPr id="1032" name="Shape 1032"/>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33" name="Shape 1033"/>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037" name="Group 1037"/>
          <p:cNvGrpSpPr/>
          <p:nvPr/>
        </p:nvGrpSpPr>
        <p:grpSpPr>
          <a:xfrm>
            <a:off x="4800600" y="3581400"/>
            <a:ext cx="1066800" cy="762000"/>
            <a:chOff x="0" y="0"/>
            <a:chExt cx="1066800" cy="762000"/>
          </a:xfrm>
        </p:grpSpPr>
        <p:sp>
          <p:nvSpPr>
            <p:cNvPr id="1035" name="Shape 1035"/>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36" name="Shape 1036"/>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040" name="Group 1040"/>
          <p:cNvGrpSpPr/>
          <p:nvPr/>
        </p:nvGrpSpPr>
        <p:grpSpPr>
          <a:xfrm>
            <a:off x="3352800" y="2743200"/>
            <a:ext cx="1066800" cy="762000"/>
            <a:chOff x="0" y="0"/>
            <a:chExt cx="1066800" cy="762000"/>
          </a:xfrm>
        </p:grpSpPr>
        <p:sp>
          <p:nvSpPr>
            <p:cNvPr id="1038" name="Shape 1038"/>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39" name="Shape 1039"/>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043" name="Group 1043"/>
          <p:cNvGrpSpPr/>
          <p:nvPr/>
        </p:nvGrpSpPr>
        <p:grpSpPr>
          <a:xfrm>
            <a:off x="3352800" y="1828800"/>
            <a:ext cx="1066800" cy="762000"/>
            <a:chOff x="0" y="0"/>
            <a:chExt cx="1066800" cy="762000"/>
          </a:xfrm>
        </p:grpSpPr>
        <p:sp>
          <p:nvSpPr>
            <p:cNvPr id="1041" name="Shape 1041"/>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42" name="Shape 1042"/>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046" name="Group 1046"/>
          <p:cNvGrpSpPr/>
          <p:nvPr/>
        </p:nvGrpSpPr>
        <p:grpSpPr>
          <a:xfrm>
            <a:off x="4800600" y="2743200"/>
            <a:ext cx="1066800" cy="762000"/>
            <a:chOff x="0" y="0"/>
            <a:chExt cx="1066800" cy="762000"/>
          </a:xfrm>
        </p:grpSpPr>
        <p:sp>
          <p:nvSpPr>
            <p:cNvPr id="1044" name="Shape 1044"/>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45" name="Shape 1045"/>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049" name="Group 1049"/>
          <p:cNvGrpSpPr/>
          <p:nvPr/>
        </p:nvGrpSpPr>
        <p:grpSpPr>
          <a:xfrm>
            <a:off x="6324600" y="1752600"/>
            <a:ext cx="1066800" cy="762000"/>
            <a:chOff x="0" y="0"/>
            <a:chExt cx="1066800" cy="762000"/>
          </a:xfrm>
        </p:grpSpPr>
        <p:sp>
          <p:nvSpPr>
            <p:cNvPr id="1047" name="Shape 1047"/>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48" name="Shape 1048"/>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052" name="Group 1052"/>
          <p:cNvGrpSpPr/>
          <p:nvPr/>
        </p:nvGrpSpPr>
        <p:grpSpPr>
          <a:xfrm>
            <a:off x="6324600" y="3581400"/>
            <a:ext cx="1066800" cy="762000"/>
            <a:chOff x="0" y="0"/>
            <a:chExt cx="1066800" cy="762000"/>
          </a:xfrm>
        </p:grpSpPr>
        <p:sp>
          <p:nvSpPr>
            <p:cNvPr id="1050" name="Shape 1050"/>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51" name="Shape 1051"/>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055" name="Group 1055"/>
          <p:cNvGrpSpPr/>
          <p:nvPr/>
        </p:nvGrpSpPr>
        <p:grpSpPr>
          <a:xfrm>
            <a:off x="7620000" y="4495800"/>
            <a:ext cx="1066800" cy="762000"/>
            <a:chOff x="0" y="0"/>
            <a:chExt cx="1066800" cy="762000"/>
          </a:xfrm>
        </p:grpSpPr>
        <p:sp>
          <p:nvSpPr>
            <p:cNvPr id="1053" name="Shape 1053"/>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54" name="Shape 1054"/>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058" name="Group 1058"/>
          <p:cNvGrpSpPr/>
          <p:nvPr/>
        </p:nvGrpSpPr>
        <p:grpSpPr>
          <a:xfrm>
            <a:off x="7620000" y="2590800"/>
            <a:ext cx="1066800" cy="762000"/>
            <a:chOff x="0" y="0"/>
            <a:chExt cx="1066800" cy="762000"/>
          </a:xfrm>
        </p:grpSpPr>
        <p:sp>
          <p:nvSpPr>
            <p:cNvPr id="1056" name="Shape 1056"/>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57" name="Shape 1057"/>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061" name="Group 1061"/>
          <p:cNvGrpSpPr/>
          <p:nvPr/>
        </p:nvGrpSpPr>
        <p:grpSpPr>
          <a:xfrm>
            <a:off x="914400" y="1752600"/>
            <a:ext cx="1066800" cy="762000"/>
            <a:chOff x="0" y="0"/>
            <a:chExt cx="1066800" cy="762000"/>
          </a:xfrm>
        </p:grpSpPr>
        <p:sp>
          <p:nvSpPr>
            <p:cNvPr id="1059" name="Shape 1059"/>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60" name="Shape 1060"/>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064" name="Group 1064"/>
          <p:cNvGrpSpPr/>
          <p:nvPr/>
        </p:nvGrpSpPr>
        <p:grpSpPr>
          <a:xfrm>
            <a:off x="990600" y="2743200"/>
            <a:ext cx="1066800" cy="762000"/>
            <a:chOff x="0" y="0"/>
            <a:chExt cx="1066800" cy="762000"/>
          </a:xfrm>
        </p:grpSpPr>
        <p:sp>
          <p:nvSpPr>
            <p:cNvPr id="1062" name="Shape 1062"/>
            <p:cNvSpPr/>
            <p:nvPr/>
          </p:nvSpPr>
          <p:spPr>
            <a:xfrm>
              <a:off x="0" y="0"/>
              <a:ext cx="1066800" cy="762000"/>
            </a:xfrm>
            <a:prstGeom prst="rect">
              <a:avLst/>
            </a:prstGeom>
            <a:solidFill>
              <a:srgbClr val="FFA900"/>
            </a:solid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63" name="Shape 1063"/>
            <p:cNvSpPr/>
            <p:nvPr/>
          </p:nvSpPr>
          <p:spPr>
            <a:xfrm>
              <a:off x="13970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067" name="Group 1067"/>
          <p:cNvGrpSpPr/>
          <p:nvPr/>
        </p:nvGrpSpPr>
        <p:grpSpPr>
          <a:xfrm>
            <a:off x="838200" y="3657600"/>
            <a:ext cx="1066800" cy="762000"/>
            <a:chOff x="0" y="0"/>
            <a:chExt cx="1066800" cy="762000"/>
          </a:xfrm>
        </p:grpSpPr>
        <p:sp>
          <p:nvSpPr>
            <p:cNvPr id="1065" name="Shape 1065"/>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66" name="Shape 1066"/>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070" name="Group 1070"/>
          <p:cNvGrpSpPr/>
          <p:nvPr/>
        </p:nvGrpSpPr>
        <p:grpSpPr>
          <a:xfrm>
            <a:off x="685800" y="4572000"/>
            <a:ext cx="1066800" cy="762000"/>
            <a:chOff x="0" y="0"/>
            <a:chExt cx="1066800" cy="762000"/>
          </a:xfrm>
        </p:grpSpPr>
        <p:sp>
          <p:nvSpPr>
            <p:cNvPr id="1068" name="Shape 1068"/>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69" name="Shape 1069"/>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073" name="Group 1073"/>
          <p:cNvGrpSpPr/>
          <p:nvPr/>
        </p:nvGrpSpPr>
        <p:grpSpPr>
          <a:xfrm>
            <a:off x="6324600" y="2667000"/>
            <a:ext cx="1066800" cy="762000"/>
            <a:chOff x="0" y="0"/>
            <a:chExt cx="1066800" cy="762000"/>
          </a:xfrm>
        </p:grpSpPr>
        <p:sp>
          <p:nvSpPr>
            <p:cNvPr id="1071" name="Shape 1071"/>
            <p:cNvSpPr/>
            <p:nvPr/>
          </p:nvSpPr>
          <p:spPr>
            <a:xfrm>
              <a:off x="0" y="0"/>
              <a:ext cx="1066800" cy="762000"/>
            </a:xfrm>
            <a:prstGeom prst="rect">
              <a:avLst/>
            </a:prstGeom>
            <a:solidFill>
              <a:srgbClr val="FFA900"/>
            </a:solid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72" name="Shape 1072"/>
            <p:cNvSpPr/>
            <p:nvPr/>
          </p:nvSpPr>
          <p:spPr>
            <a:xfrm>
              <a:off x="16510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076" name="Group 1076"/>
          <p:cNvGrpSpPr/>
          <p:nvPr/>
        </p:nvGrpSpPr>
        <p:grpSpPr>
          <a:xfrm>
            <a:off x="4800600" y="4495800"/>
            <a:ext cx="1066800" cy="762000"/>
            <a:chOff x="0" y="0"/>
            <a:chExt cx="1066800" cy="762000"/>
          </a:xfrm>
        </p:grpSpPr>
        <p:sp>
          <p:nvSpPr>
            <p:cNvPr id="1074" name="Shape 1074"/>
            <p:cNvSpPr/>
            <p:nvPr/>
          </p:nvSpPr>
          <p:spPr>
            <a:xfrm>
              <a:off x="0" y="0"/>
              <a:ext cx="1066800" cy="762000"/>
            </a:xfrm>
            <a:prstGeom prst="rect">
              <a:avLst/>
            </a:prstGeom>
            <a:solidFill>
              <a:srgbClr val="FFA900"/>
            </a:solid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75" name="Shape 1075"/>
            <p:cNvSpPr/>
            <p:nvPr/>
          </p:nvSpPr>
          <p:spPr>
            <a:xfrm>
              <a:off x="16510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079" name="Group 1079"/>
          <p:cNvGrpSpPr/>
          <p:nvPr/>
        </p:nvGrpSpPr>
        <p:grpSpPr>
          <a:xfrm>
            <a:off x="3276600" y="3657600"/>
            <a:ext cx="1066800" cy="762000"/>
            <a:chOff x="0" y="0"/>
            <a:chExt cx="1066800" cy="762000"/>
          </a:xfrm>
        </p:grpSpPr>
        <p:sp>
          <p:nvSpPr>
            <p:cNvPr id="1077" name="Shape 1077"/>
            <p:cNvSpPr/>
            <p:nvPr/>
          </p:nvSpPr>
          <p:spPr>
            <a:xfrm>
              <a:off x="0" y="0"/>
              <a:ext cx="1066800" cy="762000"/>
            </a:xfrm>
            <a:prstGeom prst="rect">
              <a:avLst/>
            </a:prstGeom>
            <a:solidFill>
              <a:srgbClr val="FFA900"/>
            </a:solid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78" name="Shape 1078"/>
            <p:cNvSpPr/>
            <p:nvPr/>
          </p:nvSpPr>
          <p:spPr>
            <a:xfrm>
              <a:off x="16510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082" name="Group 1082"/>
          <p:cNvGrpSpPr/>
          <p:nvPr/>
        </p:nvGrpSpPr>
        <p:grpSpPr>
          <a:xfrm>
            <a:off x="7620000" y="3581400"/>
            <a:ext cx="1066800" cy="762000"/>
            <a:chOff x="0" y="0"/>
            <a:chExt cx="1066800" cy="762000"/>
          </a:xfrm>
        </p:grpSpPr>
        <p:sp>
          <p:nvSpPr>
            <p:cNvPr id="1080" name="Shape 1080"/>
            <p:cNvSpPr/>
            <p:nvPr/>
          </p:nvSpPr>
          <p:spPr>
            <a:xfrm>
              <a:off x="0" y="0"/>
              <a:ext cx="1066800" cy="762000"/>
            </a:xfrm>
            <a:prstGeom prst="rect">
              <a:avLst/>
            </a:prstGeom>
            <a:solidFill>
              <a:srgbClr val="FFA900"/>
            </a:solid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81" name="Shape 1081"/>
            <p:cNvSpPr/>
            <p:nvPr/>
          </p:nvSpPr>
          <p:spPr>
            <a:xfrm>
              <a:off x="16510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085" name="Group 1085"/>
          <p:cNvGrpSpPr/>
          <p:nvPr/>
        </p:nvGrpSpPr>
        <p:grpSpPr>
          <a:xfrm>
            <a:off x="7620000" y="1676400"/>
            <a:ext cx="1066800" cy="762000"/>
            <a:chOff x="0" y="0"/>
            <a:chExt cx="1066800" cy="762000"/>
          </a:xfrm>
        </p:grpSpPr>
        <p:sp>
          <p:nvSpPr>
            <p:cNvPr id="1083" name="Shape 1083"/>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84" name="Shape 1084"/>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088" name="Group 1088"/>
          <p:cNvGrpSpPr/>
          <p:nvPr/>
        </p:nvGrpSpPr>
        <p:grpSpPr>
          <a:xfrm>
            <a:off x="6324600" y="4495800"/>
            <a:ext cx="1066800" cy="762000"/>
            <a:chOff x="0" y="0"/>
            <a:chExt cx="1066800" cy="762000"/>
          </a:xfrm>
        </p:grpSpPr>
        <p:sp>
          <p:nvSpPr>
            <p:cNvPr id="1086" name="Shape 1086"/>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87" name="Shape 1087"/>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091" name="Group 1091"/>
          <p:cNvGrpSpPr/>
          <p:nvPr/>
        </p:nvGrpSpPr>
        <p:grpSpPr>
          <a:xfrm>
            <a:off x="4800600" y="1828800"/>
            <a:ext cx="1066800" cy="762000"/>
            <a:chOff x="0" y="0"/>
            <a:chExt cx="1066800" cy="762000"/>
          </a:xfrm>
        </p:grpSpPr>
        <p:sp>
          <p:nvSpPr>
            <p:cNvPr id="1089" name="Shape 1089"/>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090" name="Shape 1090"/>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1092" name="Shape 1092"/>
          <p:cNvSpPr/>
          <p:nvPr/>
        </p:nvSpPr>
        <p:spPr>
          <a:xfrm>
            <a:off x="0" y="533400"/>
            <a:ext cx="91440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000000"/>
              </a:buClr>
              <a:buFont typeface="Arial"/>
              <a:defRPr sz="32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3200">
                <a:solidFill>
                  <a:srgbClr val="FFFFFF"/>
                </a:solidFill>
                <a:uFill>
                  <a:solidFill>
                    <a:srgbClr val="FFFFFF"/>
                  </a:solidFill>
                </a:uFill>
              </a:rPr>
              <a:t>1 out of every 4 parcels were held for speculation</a:t>
            </a:r>
          </a:p>
        </p:txBody>
      </p:sp>
      <p:sp>
        <p:nvSpPr>
          <p:cNvPr id="1093" name="Shape 1093"/>
          <p:cNvSpPr/>
          <p:nvPr/>
        </p:nvSpPr>
        <p:spPr>
          <a:xfrm>
            <a:off x="8723312" y="1490662"/>
            <a:ext cx="431801" cy="4358830"/>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buClr>
                <a:srgbClr val="000000"/>
              </a:buClr>
              <a:buFont typeface="Arial"/>
              <a:defRPr sz="1800"/>
            </a:pPr>
            <a:r>
              <a:rPr b="1" sz="2400">
                <a:uFill>
                  <a:solidFill/>
                </a:uFill>
                <a:latin typeface="+mn-lt"/>
                <a:ea typeface="+mn-ea"/>
                <a:cs typeface="+mn-cs"/>
                <a:sym typeface="Arial"/>
              </a:rPr>
              <a:t>N</a:t>
            </a: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O</a:t>
            </a:r>
            <a:endParaRPr b="1" sz="2400">
              <a:uFill>
                <a:solidFill/>
              </a:uFill>
              <a:latin typeface="+mn-lt"/>
              <a:ea typeface="+mn-ea"/>
              <a:cs typeface="+mn-cs"/>
              <a:sym typeface="Arial"/>
            </a:endParaRPr>
          </a:p>
          <a:p>
            <a:pPr lvl="0" marL="40639" marR="40639" defTabSz="914400">
              <a:buClr>
                <a:srgbClr val="000000"/>
              </a:buClr>
              <a:buFont typeface="Arial"/>
              <a:defRPr sz="1800"/>
            </a:pP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F</a:t>
            </a: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r</a:t>
            </a: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e</a:t>
            </a: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e</a:t>
            </a:r>
            <a:endParaRPr b="1" sz="2400">
              <a:uFill>
                <a:solidFill/>
              </a:uFill>
              <a:latin typeface="+mn-lt"/>
              <a:ea typeface="+mn-ea"/>
              <a:cs typeface="+mn-cs"/>
              <a:sym typeface="Arial"/>
            </a:endParaRPr>
          </a:p>
          <a:p>
            <a:pPr lvl="0" marL="40639" marR="40639" defTabSz="914400">
              <a:buClr>
                <a:srgbClr val="000000"/>
              </a:buClr>
              <a:buFont typeface="Arial"/>
              <a:defRPr sz="1800"/>
            </a:pP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L</a:t>
            </a: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a</a:t>
            </a: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n</a:t>
            </a: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d</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095" name="Shape 1095"/>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92</a:t>
            </a:r>
          </a:p>
        </p:txBody>
      </p:sp>
      <p:graphicFrame>
        <p:nvGraphicFramePr>
          <p:cNvPr id="1096" name="Table 1096"/>
          <p:cNvGraphicFramePr/>
          <p:nvPr/>
        </p:nvGraphicFramePr>
        <p:xfrm>
          <a:off x="152400" y="1676400"/>
          <a:ext cx="8750300" cy="4125913"/>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2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3142"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68312">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1097" name="Shape 1097"/>
          <p:cNvSpPr/>
          <p:nvPr/>
        </p:nvSpPr>
        <p:spPr>
          <a:xfrm>
            <a:off x="8610600" y="1676400"/>
            <a:ext cx="317500" cy="3606800"/>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NO </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FREE</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 </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LAND</a:t>
            </a:r>
          </a:p>
        </p:txBody>
      </p:sp>
      <p:sp>
        <p:nvSpPr>
          <p:cNvPr id="1098" name="Shape 1098"/>
          <p:cNvSpPr/>
          <p:nvPr/>
        </p:nvSpPr>
        <p:spPr>
          <a:xfrm>
            <a:off x="1016000" y="253999"/>
            <a:ext cx="7264400" cy="119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algn="ctr" defTabSz="914400">
              <a:spcBef>
                <a:spcPts val="2100"/>
              </a:spcBef>
              <a:buClr>
                <a:srgbClr val="FFFB00"/>
              </a:buClr>
              <a:buFont typeface="Helvetica"/>
              <a:defRPr sz="1800"/>
            </a:pPr>
            <a:r>
              <a:rPr b="1" sz="3600">
                <a:solidFill>
                  <a:srgbClr val="FFFB00"/>
                </a:solidFill>
                <a:uFill>
                  <a:solidFill>
                    <a:srgbClr val="FFFB00"/>
                  </a:solidFill>
                </a:uFill>
                <a:latin typeface="Lucida Grande"/>
                <a:ea typeface="Lucida Grande"/>
                <a:cs typeface="Lucida Grande"/>
                <a:sym typeface="Lucida Grande"/>
              </a:rPr>
              <a:t>Without free land, what happens to wages &amp; interest?</a:t>
            </a:r>
            <a:r>
              <a:rPr sz="2400">
                <a:uFill>
                  <a:solidFill/>
                </a:uFill>
                <a:latin typeface="Lucida Grande"/>
                <a:ea typeface="Lucida Grande"/>
                <a:cs typeface="Lucida Grande"/>
                <a:sym typeface="Lucida Grande"/>
              </a:rPr>
              <a:t> </a:t>
            </a:r>
          </a:p>
        </p:txBody>
      </p:sp>
      <p:sp>
        <p:nvSpPr>
          <p:cNvPr id="1099" name="Shape 1099"/>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a:t>
            </a:r>
          </a:p>
        </p:txBody>
      </p:sp>
      <p:sp>
        <p:nvSpPr>
          <p:cNvPr id="1100" name="Shape 1100"/>
          <p:cNvSpPr/>
          <p:nvPr/>
        </p:nvSpPr>
        <p:spPr>
          <a:xfrm>
            <a:off x="31242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101" name="Shape 1101"/>
          <p:cNvSpPr/>
          <p:nvPr/>
        </p:nvSpPr>
        <p:spPr>
          <a:xfrm>
            <a:off x="38100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102" name="Shape 1102"/>
          <p:cNvSpPr/>
          <p:nvPr/>
        </p:nvSpPr>
        <p:spPr>
          <a:xfrm>
            <a:off x="45720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103" name="Shape 1103"/>
          <p:cNvSpPr/>
          <p:nvPr/>
        </p:nvSpPr>
        <p:spPr>
          <a:xfrm>
            <a:off x="52578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104" name="Shape 1104"/>
          <p:cNvSpPr/>
          <p:nvPr/>
        </p:nvSpPr>
        <p:spPr>
          <a:xfrm>
            <a:off x="60198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105" name="Shape 1105"/>
          <p:cNvSpPr/>
          <p:nvPr/>
        </p:nvSpPr>
        <p:spPr>
          <a:xfrm>
            <a:off x="67056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106" name="Shape 1106"/>
          <p:cNvSpPr/>
          <p:nvPr/>
        </p:nvSpPr>
        <p:spPr>
          <a:xfrm>
            <a:off x="74676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107" name="Shape 1107"/>
          <p:cNvSpPr/>
          <p:nvPr/>
        </p:nvSpPr>
        <p:spPr>
          <a:xfrm>
            <a:off x="8153400" y="1676400"/>
            <a:ext cx="152400" cy="4114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108" name="Shape 1108"/>
          <p:cNvSpPr/>
          <p:nvPr/>
        </p:nvSpPr>
        <p:spPr>
          <a:xfrm>
            <a:off x="8610600" y="5295900"/>
            <a:ext cx="304800" cy="495300"/>
          </a:xfrm>
          <a:prstGeom prst="rect">
            <a:avLst/>
          </a:prstGeom>
          <a:solidFill>
            <a:srgbClr val="FF2600"/>
          </a:solidFill>
          <a:ln>
            <a:solidFill>
              <a:srgbClr val="FF2600"/>
            </a:solidFill>
            <a:miter lim="400000"/>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110" name="Shape 1110"/>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000000"/>
              </a:buClr>
              <a:buFont typeface="Arial"/>
              <a:defRPr sz="1400">
                <a:uFill>
                  <a:solidFill/>
                </a:uFill>
                <a:latin typeface="+mn-lt"/>
                <a:ea typeface="+mn-ea"/>
                <a:cs typeface="+mn-cs"/>
                <a:sym typeface="Arial"/>
              </a:defRPr>
            </a:lvl1pPr>
          </a:lstStyle>
          <a:p>
            <a:pPr lvl="0">
              <a:defRPr sz="1800">
                <a:uFillTx/>
              </a:defRPr>
            </a:pPr>
            <a:r>
              <a:rPr sz="1400">
                <a:uFill>
                  <a:solidFill/>
                </a:uFill>
              </a:rPr>
              <a:t>93</a:t>
            </a:r>
          </a:p>
        </p:txBody>
      </p:sp>
      <p:pic>
        <p:nvPicPr>
          <p:cNvPr id="1111" name="SavanaMapOK.jpg"/>
          <p:cNvPicPr/>
          <p:nvPr/>
        </p:nvPicPr>
        <p:blipFill>
          <a:blip r:embed="rId2">
            <a:extLst/>
          </a:blip>
          <a:srcRect l="0" t="13571" r="0" b="0"/>
          <a:stretch>
            <a:fillRect/>
          </a:stretch>
        </p:blipFill>
        <p:spPr>
          <a:xfrm>
            <a:off x="0" y="1600200"/>
            <a:ext cx="9144000" cy="5257800"/>
          </a:xfrm>
          <a:prstGeom prst="rect">
            <a:avLst/>
          </a:prstGeom>
          <a:ln w="12700">
            <a:miter lim="400000"/>
          </a:ln>
        </p:spPr>
      </p:pic>
      <p:grpSp>
        <p:nvGrpSpPr>
          <p:cNvPr id="1114" name="Group 1114"/>
          <p:cNvGrpSpPr/>
          <p:nvPr/>
        </p:nvGrpSpPr>
        <p:grpSpPr>
          <a:xfrm>
            <a:off x="990600" y="2781300"/>
            <a:ext cx="1066800" cy="762000"/>
            <a:chOff x="0" y="0"/>
            <a:chExt cx="1066800" cy="762000"/>
          </a:xfrm>
        </p:grpSpPr>
        <p:sp>
          <p:nvSpPr>
            <p:cNvPr id="1112" name="Shape 1112"/>
            <p:cNvSpPr/>
            <p:nvPr/>
          </p:nvSpPr>
          <p:spPr>
            <a:xfrm>
              <a:off x="0" y="0"/>
              <a:ext cx="1066800" cy="762000"/>
            </a:xfrm>
            <a:prstGeom prst="rect">
              <a:avLst/>
            </a:prstGeom>
            <a:noFill/>
            <a:ln w="38100" cap="flat">
              <a:solidFill>
                <a:srgbClr val="929292"/>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13" name="Shape 1113"/>
            <p:cNvSpPr/>
            <p:nvPr/>
          </p:nvSpPr>
          <p:spPr>
            <a:xfrm>
              <a:off x="32576" y="184150"/>
              <a:ext cx="1001649"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algn="ctr" defTabSz="914400">
                <a:buClr>
                  <a:srgbClr val="000000"/>
                </a:buClr>
                <a:buFont typeface="Helvetica"/>
                <a:defRPr b="1" sz="2000">
                  <a:uFill>
                    <a:solidFill/>
                  </a:uFill>
                  <a:latin typeface="Lucida Grande"/>
                  <a:ea typeface="Lucida Grande"/>
                  <a:cs typeface="Lucida Grande"/>
                  <a:sym typeface="Lucida Grande"/>
                </a:defRPr>
              </a:lvl1pPr>
            </a:lstStyle>
            <a:p>
              <a:pPr lvl="0">
                <a:defRPr b="0" sz="1800">
                  <a:uFillTx/>
                </a:defRPr>
              </a:pPr>
              <a:r>
                <a:rPr b="1" sz="2000">
                  <a:uFill>
                    <a:solidFill/>
                  </a:uFill>
                </a:rPr>
                <a:t>Settler</a:t>
              </a:r>
            </a:p>
          </p:txBody>
        </p:sp>
      </p:grpSp>
      <p:grpSp>
        <p:nvGrpSpPr>
          <p:cNvPr id="1117" name="Group 1117"/>
          <p:cNvGrpSpPr/>
          <p:nvPr/>
        </p:nvGrpSpPr>
        <p:grpSpPr>
          <a:xfrm>
            <a:off x="3319462" y="3581400"/>
            <a:ext cx="1066801" cy="838200"/>
            <a:chOff x="0" y="0"/>
            <a:chExt cx="1066800" cy="838200"/>
          </a:xfrm>
        </p:grpSpPr>
        <p:sp>
          <p:nvSpPr>
            <p:cNvPr id="1115" name="Shape 1115"/>
            <p:cNvSpPr/>
            <p:nvPr/>
          </p:nvSpPr>
          <p:spPr>
            <a:xfrm>
              <a:off x="0" y="0"/>
              <a:ext cx="1066800" cy="838200"/>
            </a:xfrm>
            <a:prstGeom prst="rect">
              <a:avLst/>
            </a:prstGeom>
            <a:noFill/>
            <a:ln w="38100" cap="flat">
              <a:solidFill>
                <a:srgbClr val="929292"/>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16" name="Shape 1116"/>
            <p:cNvSpPr/>
            <p:nvPr/>
          </p:nvSpPr>
          <p:spPr>
            <a:xfrm>
              <a:off x="0" y="2349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120" name="Group 1120"/>
          <p:cNvGrpSpPr/>
          <p:nvPr/>
        </p:nvGrpSpPr>
        <p:grpSpPr>
          <a:xfrm>
            <a:off x="3333750" y="4495800"/>
            <a:ext cx="1066800" cy="762000"/>
            <a:chOff x="0" y="0"/>
            <a:chExt cx="1066800" cy="762000"/>
          </a:xfrm>
        </p:grpSpPr>
        <p:sp>
          <p:nvSpPr>
            <p:cNvPr id="1118" name="Shape 1118"/>
            <p:cNvSpPr/>
            <p:nvPr/>
          </p:nvSpPr>
          <p:spPr>
            <a:xfrm>
              <a:off x="0" y="0"/>
              <a:ext cx="1066800" cy="762000"/>
            </a:xfrm>
            <a:prstGeom prst="rect">
              <a:avLst/>
            </a:prstGeom>
            <a:noFill/>
            <a:ln w="38100" cap="flat">
              <a:solidFill>
                <a:srgbClr val="929292"/>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19" name="Shape 1119"/>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123" name="Group 1123"/>
          <p:cNvGrpSpPr/>
          <p:nvPr/>
        </p:nvGrpSpPr>
        <p:grpSpPr>
          <a:xfrm>
            <a:off x="4795837" y="3581400"/>
            <a:ext cx="1066801" cy="762000"/>
            <a:chOff x="0" y="0"/>
            <a:chExt cx="1066800" cy="762000"/>
          </a:xfrm>
        </p:grpSpPr>
        <p:sp>
          <p:nvSpPr>
            <p:cNvPr id="1121" name="Shape 1121"/>
            <p:cNvSpPr/>
            <p:nvPr/>
          </p:nvSpPr>
          <p:spPr>
            <a:xfrm>
              <a:off x="0" y="0"/>
              <a:ext cx="1066800" cy="762000"/>
            </a:xfrm>
            <a:prstGeom prst="rect">
              <a:avLst/>
            </a:prstGeom>
            <a:noFill/>
            <a:ln w="38100" cap="flat">
              <a:solidFill>
                <a:srgbClr val="929292"/>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22" name="Shape 1122"/>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126" name="Group 1126"/>
          <p:cNvGrpSpPr/>
          <p:nvPr/>
        </p:nvGrpSpPr>
        <p:grpSpPr>
          <a:xfrm>
            <a:off x="4781550" y="4495800"/>
            <a:ext cx="1066800" cy="762000"/>
            <a:chOff x="0" y="0"/>
            <a:chExt cx="1066800" cy="762000"/>
          </a:xfrm>
        </p:grpSpPr>
        <p:sp>
          <p:nvSpPr>
            <p:cNvPr id="1124" name="Shape 1124"/>
            <p:cNvSpPr/>
            <p:nvPr/>
          </p:nvSpPr>
          <p:spPr>
            <a:xfrm>
              <a:off x="0" y="0"/>
              <a:ext cx="1066800" cy="762000"/>
            </a:xfrm>
            <a:prstGeom prst="rect">
              <a:avLst/>
            </a:prstGeom>
            <a:noFill/>
            <a:ln w="38100" cap="flat">
              <a:solidFill>
                <a:srgbClr val="929292"/>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25" name="Shape 1125"/>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129" name="Group 1129"/>
          <p:cNvGrpSpPr/>
          <p:nvPr/>
        </p:nvGrpSpPr>
        <p:grpSpPr>
          <a:xfrm>
            <a:off x="685800" y="4648200"/>
            <a:ext cx="1066800" cy="762000"/>
            <a:chOff x="0" y="0"/>
            <a:chExt cx="1066800" cy="762000"/>
          </a:xfrm>
        </p:grpSpPr>
        <p:sp>
          <p:nvSpPr>
            <p:cNvPr id="1127" name="Shape 1127"/>
            <p:cNvSpPr/>
            <p:nvPr/>
          </p:nvSpPr>
          <p:spPr>
            <a:xfrm>
              <a:off x="0" y="0"/>
              <a:ext cx="1066800" cy="762000"/>
            </a:xfrm>
            <a:prstGeom prst="rect">
              <a:avLst/>
            </a:prstGeom>
            <a:noFill/>
            <a:ln w="38100" cap="flat">
              <a:solidFill>
                <a:srgbClr val="929292"/>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28" name="Shape 1128"/>
            <p:cNvSpPr/>
            <p:nvPr/>
          </p:nvSpPr>
          <p:spPr>
            <a:xfrm>
              <a:off x="100193" y="200589"/>
              <a:ext cx="866414"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algn="ctr" defTabSz="914400">
                <a:buClr>
                  <a:srgbClr val="000000"/>
                </a:buClr>
                <a:buFont typeface="Arial"/>
                <a:defRPr b="1" sz="1800">
                  <a:uFill>
                    <a:solidFill/>
                  </a:uFill>
                  <a:latin typeface="+mn-lt"/>
                  <a:ea typeface="+mn-ea"/>
                  <a:cs typeface="+mn-cs"/>
                  <a:sym typeface="Arial"/>
                </a:defRPr>
              </a:lvl1pPr>
            </a:lstStyle>
            <a:p>
              <a:pPr lvl="0">
                <a:defRPr b="0">
                  <a:uFillTx/>
                </a:defRPr>
              </a:pPr>
              <a:r>
                <a:rPr b="1">
                  <a:uFill>
                    <a:solidFill/>
                  </a:uFill>
                </a:rPr>
                <a:t>Settler</a:t>
              </a:r>
            </a:p>
          </p:txBody>
        </p:sp>
      </p:grpSp>
      <p:grpSp>
        <p:nvGrpSpPr>
          <p:cNvPr id="1132" name="Group 1132"/>
          <p:cNvGrpSpPr/>
          <p:nvPr/>
        </p:nvGrpSpPr>
        <p:grpSpPr>
          <a:xfrm>
            <a:off x="3319462" y="2671762"/>
            <a:ext cx="1066801" cy="762001"/>
            <a:chOff x="0" y="0"/>
            <a:chExt cx="1066800" cy="762000"/>
          </a:xfrm>
        </p:grpSpPr>
        <p:sp>
          <p:nvSpPr>
            <p:cNvPr id="1130" name="Shape 1130"/>
            <p:cNvSpPr/>
            <p:nvPr/>
          </p:nvSpPr>
          <p:spPr>
            <a:xfrm>
              <a:off x="0" y="0"/>
              <a:ext cx="1066800" cy="762000"/>
            </a:xfrm>
            <a:prstGeom prst="rect">
              <a:avLst/>
            </a:prstGeom>
            <a:noFill/>
            <a:ln w="38100" cap="flat">
              <a:solidFill>
                <a:srgbClr val="929292"/>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31" name="Shape 1131"/>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135" name="Group 1135"/>
          <p:cNvGrpSpPr/>
          <p:nvPr/>
        </p:nvGrpSpPr>
        <p:grpSpPr>
          <a:xfrm>
            <a:off x="3276600" y="1757362"/>
            <a:ext cx="1066800" cy="762001"/>
            <a:chOff x="0" y="0"/>
            <a:chExt cx="1066800" cy="762000"/>
          </a:xfrm>
        </p:grpSpPr>
        <p:sp>
          <p:nvSpPr>
            <p:cNvPr id="1133" name="Shape 1133"/>
            <p:cNvSpPr/>
            <p:nvPr/>
          </p:nvSpPr>
          <p:spPr>
            <a:xfrm>
              <a:off x="0" y="0"/>
              <a:ext cx="1066800" cy="762000"/>
            </a:xfrm>
            <a:prstGeom prst="rect">
              <a:avLst/>
            </a:prstGeom>
            <a:noFill/>
            <a:ln w="38100" cap="flat">
              <a:solidFill>
                <a:srgbClr val="929292"/>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34" name="Shape 1134"/>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138" name="Group 1138"/>
          <p:cNvGrpSpPr/>
          <p:nvPr/>
        </p:nvGrpSpPr>
        <p:grpSpPr>
          <a:xfrm>
            <a:off x="4800600" y="1752600"/>
            <a:ext cx="1066800" cy="762000"/>
            <a:chOff x="0" y="0"/>
            <a:chExt cx="1066800" cy="762000"/>
          </a:xfrm>
        </p:grpSpPr>
        <p:sp>
          <p:nvSpPr>
            <p:cNvPr id="1136" name="Shape 1136"/>
            <p:cNvSpPr/>
            <p:nvPr/>
          </p:nvSpPr>
          <p:spPr>
            <a:xfrm>
              <a:off x="0" y="0"/>
              <a:ext cx="1066800" cy="762000"/>
            </a:xfrm>
            <a:prstGeom prst="rect">
              <a:avLst/>
            </a:prstGeom>
            <a:noFill/>
            <a:ln w="38100" cap="flat">
              <a:solidFill>
                <a:srgbClr val="929292"/>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37" name="Shape 1137"/>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141" name="Group 1141"/>
          <p:cNvGrpSpPr/>
          <p:nvPr/>
        </p:nvGrpSpPr>
        <p:grpSpPr>
          <a:xfrm>
            <a:off x="4800600" y="2686050"/>
            <a:ext cx="1066800" cy="762000"/>
            <a:chOff x="0" y="0"/>
            <a:chExt cx="1066800" cy="762000"/>
          </a:xfrm>
        </p:grpSpPr>
        <p:sp>
          <p:nvSpPr>
            <p:cNvPr id="1139" name="Shape 1139"/>
            <p:cNvSpPr/>
            <p:nvPr/>
          </p:nvSpPr>
          <p:spPr>
            <a:xfrm>
              <a:off x="0" y="0"/>
              <a:ext cx="1066800" cy="762000"/>
            </a:xfrm>
            <a:prstGeom prst="rect">
              <a:avLst/>
            </a:prstGeom>
            <a:noFill/>
            <a:ln w="38100" cap="flat">
              <a:solidFill>
                <a:srgbClr val="929292"/>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40" name="Shape 1140"/>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1142" name="Shape 1142"/>
          <p:cNvSpPr/>
          <p:nvPr/>
        </p:nvSpPr>
        <p:spPr>
          <a:xfrm>
            <a:off x="6324600" y="1219200"/>
            <a:ext cx="1588" cy="4191000"/>
          </a:xfrm>
          <a:prstGeom prst="line">
            <a:avLst/>
          </a:prstGeom>
          <a:ln w="57150">
            <a:solidFill>
              <a:srgbClr val="FF2600"/>
            </a:solidFill>
            <a:round/>
          </a:ln>
        </p:spPr>
        <p:txBody>
          <a:bodyPr lIns="0" tIns="0" rIns="0" bIns="0"/>
          <a:lstStyle/>
          <a:p>
            <a:pPr lvl="0"/>
          </a:p>
        </p:txBody>
      </p:sp>
      <p:sp>
        <p:nvSpPr>
          <p:cNvPr id="1143" name="Shape 1143"/>
          <p:cNvSpPr/>
          <p:nvPr/>
        </p:nvSpPr>
        <p:spPr>
          <a:xfrm>
            <a:off x="3276600" y="1066800"/>
            <a:ext cx="20701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2600"/>
              </a:buClr>
              <a:buFont typeface="Helvetica"/>
              <a:defRPr b="1" sz="2000">
                <a:solidFill>
                  <a:srgbClr val="FF2600"/>
                </a:solidFill>
                <a:uFill>
                  <a:solidFill>
                    <a:srgbClr val="FF26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2600"/>
                </a:solidFill>
                <a:uFill>
                  <a:solidFill>
                    <a:srgbClr val="FF2600"/>
                  </a:solidFill>
                </a:uFill>
              </a:rPr>
              <a:t>Owned Land</a:t>
            </a:r>
          </a:p>
        </p:txBody>
      </p:sp>
      <p:sp>
        <p:nvSpPr>
          <p:cNvPr id="1144" name="Shape 1144"/>
          <p:cNvSpPr/>
          <p:nvPr/>
        </p:nvSpPr>
        <p:spPr>
          <a:xfrm>
            <a:off x="7315200" y="10668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38D142"/>
              </a:buClr>
              <a:buFont typeface="Helvetica"/>
              <a:defRPr b="1" sz="2000">
                <a:solidFill>
                  <a:srgbClr val="38D142"/>
                </a:solidFill>
                <a:uFill>
                  <a:solidFill>
                    <a:srgbClr val="38D142"/>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38D142"/>
                </a:solidFill>
                <a:uFill>
                  <a:solidFill>
                    <a:srgbClr val="38D142"/>
                  </a:solidFill>
                </a:uFill>
              </a:rPr>
              <a:t>Free Land</a:t>
            </a:r>
          </a:p>
        </p:txBody>
      </p:sp>
      <p:sp>
        <p:nvSpPr>
          <p:cNvPr id="1145" name="Shape 1145"/>
          <p:cNvSpPr/>
          <p:nvPr/>
        </p:nvSpPr>
        <p:spPr>
          <a:xfrm>
            <a:off x="5638800" y="1143000"/>
            <a:ext cx="381000" cy="228600"/>
          </a:xfrm>
          <a:prstGeom prst="leftArrow">
            <a:avLst>
              <a:gd name="adj1" fmla="val 50000"/>
              <a:gd name="adj2" fmla="val 41667"/>
            </a:avLst>
          </a:prstGeom>
          <a:solidFill>
            <a:srgbClr val="FF2600"/>
          </a:solidFill>
          <a:ln>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146" name="Shape 1146"/>
          <p:cNvSpPr/>
          <p:nvPr/>
        </p:nvSpPr>
        <p:spPr>
          <a:xfrm>
            <a:off x="6629400" y="1143000"/>
            <a:ext cx="381000" cy="228600"/>
          </a:xfrm>
          <a:prstGeom prst="rightArrow">
            <a:avLst>
              <a:gd name="adj1" fmla="val 50000"/>
              <a:gd name="adj2" fmla="val 41667"/>
            </a:avLst>
          </a:prstGeom>
          <a:solidFill>
            <a:srgbClr val="38D142"/>
          </a:solidFill>
          <a:ln>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147" name="Shape 1147"/>
          <p:cNvSpPr/>
          <p:nvPr/>
        </p:nvSpPr>
        <p:spPr>
          <a:xfrm>
            <a:off x="1185862" y="304800"/>
            <a:ext cx="698501"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600"/>
              </a:spcBef>
              <a:buClr>
                <a:srgbClr val="000000"/>
              </a:buClr>
              <a:buFont typeface="Arial"/>
              <a:defRPr b="1" sz="5600">
                <a:uFill>
                  <a:solidFill/>
                </a:uFill>
                <a:latin typeface="+mn-lt"/>
                <a:ea typeface="+mn-ea"/>
                <a:cs typeface="+mn-cs"/>
                <a:sym typeface="Arial"/>
              </a:defRPr>
            </a:lvl1pPr>
          </a:lstStyle>
          <a:p>
            <a:pPr lvl="0">
              <a:defRPr b="0" sz="1800">
                <a:uFillTx/>
              </a:defRPr>
            </a:pPr>
            <a:r>
              <a:rPr b="1" sz="5600">
                <a:uFill>
                  <a:solidFill/>
                </a:uFill>
              </a:rPr>
              <a:t>9</a:t>
            </a:r>
          </a:p>
        </p:txBody>
      </p:sp>
      <p:sp>
        <p:nvSpPr>
          <p:cNvPr id="1148" name="Shape 1148"/>
          <p:cNvSpPr/>
          <p:nvPr/>
        </p:nvSpPr>
        <p:spPr>
          <a:xfrm>
            <a:off x="3400425" y="304800"/>
            <a:ext cx="8509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600"/>
              </a:spcBef>
              <a:buClr>
                <a:srgbClr val="000000"/>
              </a:buClr>
              <a:buFont typeface="Arial"/>
              <a:defRPr b="1" sz="5600">
                <a:uFill>
                  <a:solidFill/>
                </a:uFill>
                <a:latin typeface="+mn-lt"/>
                <a:ea typeface="+mn-ea"/>
                <a:cs typeface="+mn-cs"/>
                <a:sym typeface="Arial"/>
              </a:defRPr>
            </a:lvl1pPr>
          </a:lstStyle>
          <a:p>
            <a:pPr lvl="0">
              <a:defRPr b="0" sz="1800">
                <a:uFillTx/>
              </a:defRPr>
            </a:pPr>
            <a:r>
              <a:rPr b="1" sz="5600">
                <a:uFill>
                  <a:solidFill/>
                </a:uFill>
              </a:rPr>
              <a:t>8</a:t>
            </a:r>
          </a:p>
        </p:txBody>
      </p:sp>
      <p:sp>
        <p:nvSpPr>
          <p:cNvPr id="1149" name="Shape 1149"/>
          <p:cNvSpPr/>
          <p:nvPr/>
        </p:nvSpPr>
        <p:spPr>
          <a:xfrm>
            <a:off x="4986337" y="304800"/>
            <a:ext cx="850901"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600"/>
              </a:spcBef>
              <a:buClr>
                <a:srgbClr val="000000"/>
              </a:buClr>
              <a:buFont typeface="Arial"/>
              <a:defRPr b="1" sz="5600">
                <a:uFill>
                  <a:solidFill/>
                </a:uFill>
                <a:latin typeface="+mn-lt"/>
                <a:ea typeface="+mn-ea"/>
                <a:cs typeface="+mn-cs"/>
                <a:sym typeface="Arial"/>
              </a:defRPr>
            </a:lvl1pPr>
          </a:lstStyle>
          <a:p>
            <a:pPr lvl="0">
              <a:defRPr b="0" sz="1800">
                <a:uFillTx/>
              </a:defRPr>
            </a:pPr>
            <a:r>
              <a:rPr b="1" sz="5600">
                <a:uFill>
                  <a:solidFill/>
                </a:uFill>
              </a:rPr>
              <a:t>7</a:t>
            </a:r>
          </a:p>
        </p:txBody>
      </p:sp>
      <p:sp>
        <p:nvSpPr>
          <p:cNvPr id="1150" name="Shape 1150"/>
          <p:cNvSpPr/>
          <p:nvPr/>
        </p:nvSpPr>
        <p:spPr>
          <a:xfrm>
            <a:off x="6619875" y="304800"/>
            <a:ext cx="9271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600"/>
              </a:spcBef>
              <a:buClr>
                <a:srgbClr val="000000"/>
              </a:buClr>
              <a:buFont typeface="Arial"/>
              <a:defRPr b="1" sz="5600">
                <a:uFill>
                  <a:solidFill/>
                </a:uFill>
                <a:latin typeface="+mn-lt"/>
                <a:ea typeface="+mn-ea"/>
                <a:cs typeface="+mn-cs"/>
                <a:sym typeface="Arial"/>
              </a:defRPr>
            </a:lvl1pPr>
          </a:lstStyle>
          <a:p>
            <a:pPr lvl="0">
              <a:defRPr b="0" sz="1800">
                <a:uFillTx/>
              </a:defRPr>
            </a:pPr>
            <a:r>
              <a:rPr b="1" sz="5600">
                <a:uFill>
                  <a:solidFill/>
                </a:uFill>
              </a:rPr>
              <a:t>6</a:t>
            </a:r>
          </a:p>
        </p:txBody>
      </p:sp>
      <p:sp>
        <p:nvSpPr>
          <p:cNvPr id="1151" name="Shape 1151"/>
          <p:cNvSpPr/>
          <p:nvPr/>
        </p:nvSpPr>
        <p:spPr>
          <a:xfrm>
            <a:off x="7696200" y="304800"/>
            <a:ext cx="1155700" cy="9038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600"/>
              </a:spcBef>
              <a:buClr>
                <a:srgbClr val="000000"/>
              </a:buClr>
              <a:buFont typeface="Arial"/>
              <a:defRPr b="1" sz="5600">
                <a:uFill>
                  <a:solidFill/>
                </a:uFill>
                <a:latin typeface="+mn-lt"/>
                <a:ea typeface="+mn-ea"/>
                <a:cs typeface="+mn-cs"/>
                <a:sym typeface="Arial"/>
              </a:defRPr>
            </a:lvl1pPr>
          </a:lstStyle>
          <a:p>
            <a:pPr lvl="0">
              <a:defRPr b="0" sz="1800">
                <a:uFillTx/>
              </a:defRPr>
            </a:pPr>
            <a:r>
              <a:rPr b="1" sz="5600">
                <a:uFill>
                  <a:solidFill/>
                </a:uFill>
              </a:rPr>
              <a:t>5</a:t>
            </a:r>
          </a:p>
        </p:txBody>
      </p:sp>
      <p:grpSp>
        <p:nvGrpSpPr>
          <p:cNvPr id="1154" name="Group 1154"/>
          <p:cNvGrpSpPr/>
          <p:nvPr/>
        </p:nvGrpSpPr>
        <p:grpSpPr>
          <a:xfrm>
            <a:off x="933450" y="1828800"/>
            <a:ext cx="1066800" cy="762000"/>
            <a:chOff x="0" y="0"/>
            <a:chExt cx="1066800" cy="762000"/>
          </a:xfrm>
        </p:grpSpPr>
        <p:sp>
          <p:nvSpPr>
            <p:cNvPr id="1152" name="Shape 1152"/>
            <p:cNvSpPr/>
            <p:nvPr/>
          </p:nvSpPr>
          <p:spPr>
            <a:xfrm>
              <a:off x="0" y="0"/>
              <a:ext cx="1066800" cy="762000"/>
            </a:xfrm>
            <a:prstGeom prst="rect">
              <a:avLst/>
            </a:prstGeom>
            <a:noFill/>
            <a:ln w="38100" cap="flat">
              <a:solidFill>
                <a:srgbClr val="929292"/>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53" name="Shape 1153"/>
            <p:cNvSpPr/>
            <p:nvPr/>
          </p:nvSpPr>
          <p:spPr>
            <a:xfrm>
              <a:off x="32576" y="184150"/>
              <a:ext cx="1001649"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algn="ctr" defTabSz="914400">
                <a:buClr>
                  <a:srgbClr val="000000"/>
                </a:buClr>
                <a:buFont typeface="Helvetica"/>
                <a:defRPr b="1" sz="2000">
                  <a:uFill>
                    <a:solidFill/>
                  </a:uFill>
                  <a:latin typeface="Lucida Grande"/>
                  <a:ea typeface="Lucida Grande"/>
                  <a:cs typeface="Lucida Grande"/>
                  <a:sym typeface="Lucida Grande"/>
                </a:defRPr>
              </a:lvl1pPr>
            </a:lstStyle>
            <a:p>
              <a:pPr lvl="0">
                <a:defRPr b="0" sz="1800">
                  <a:uFillTx/>
                </a:defRPr>
              </a:pPr>
              <a:r>
                <a:rPr b="1" sz="2000">
                  <a:uFill>
                    <a:solidFill/>
                  </a:uFill>
                </a:rPr>
                <a:t>Settler</a:t>
              </a:r>
            </a:p>
          </p:txBody>
        </p:sp>
      </p:grpSp>
      <p:sp>
        <p:nvSpPr>
          <p:cNvPr id="1155" name="Shape 1155"/>
          <p:cNvSpPr/>
          <p:nvPr/>
        </p:nvSpPr>
        <p:spPr>
          <a:xfrm>
            <a:off x="0" y="533400"/>
            <a:ext cx="16891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400"/>
              </a:spcBef>
              <a:buClr>
                <a:srgbClr val="000000"/>
              </a:buClr>
              <a:buFont typeface="Helvetica"/>
              <a:defRPr b="1" sz="2400">
                <a:uFill>
                  <a:solidFill/>
                </a:uFill>
                <a:latin typeface="Lucida Grande"/>
                <a:ea typeface="Lucida Grande"/>
                <a:cs typeface="Lucida Grande"/>
                <a:sym typeface="Lucida Grande"/>
              </a:defRPr>
            </a:lvl1pPr>
          </a:lstStyle>
          <a:p>
            <a:pPr lvl="0">
              <a:defRPr b="0" sz="1800">
                <a:uFillTx/>
              </a:defRPr>
            </a:pPr>
            <a:r>
              <a:rPr b="1" sz="2400">
                <a:uFill>
                  <a:solidFill/>
                </a:uFill>
              </a:rPr>
              <a:t>Average</a:t>
            </a:r>
          </a:p>
        </p:txBody>
      </p:sp>
      <p:grpSp>
        <p:nvGrpSpPr>
          <p:cNvPr id="1158" name="Group 1158"/>
          <p:cNvGrpSpPr/>
          <p:nvPr/>
        </p:nvGrpSpPr>
        <p:grpSpPr>
          <a:xfrm>
            <a:off x="6477000" y="3581400"/>
            <a:ext cx="1066800" cy="762000"/>
            <a:chOff x="0" y="0"/>
            <a:chExt cx="1066800" cy="762000"/>
          </a:xfrm>
        </p:grpSpPr>
        <p:sp>
          <p:nvSpPr>
            <p:cNvPr id="1156" name="Shape 1156"/>
            <p:cNvSpPr/>
            <p:nvPr/>
          </p:nvSpPr>
          <p:spPr>
            <a:xfrm>
              <a:off x="0" y="0"/>
              <a:ext cx="1066800" cy="762000"/>
            </a:xfrm>
            <a:prstGeom prst="rect">
              <a:avLst/>
            </a:prstGeom>
            <a:solidFill>
              <a:srgbClr val="FFFFFF"/>
            </a:solidFill>
            <a:ln w="38100" cap="flat">
              <a:solidFill>
                <a:srgbClr val="929292"/>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57" name="Shape 1157"/>
            <p:cNvSpPr/>
            <p:nvPr/>
          </p:nvSpPr>
          <p:spPr>
            <a:xfrm>
              <a:off x="0" y="196850"/>
              <a:ext cx="85502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Sheep</a:t>
              </a:r>
            </a:p>
          </p:txBody>
        </p:sp>
      </p:grpSp>
      <p:grpSp>
        <p:nvGrpSpPr>
          <p:cNvPr id="1161" name="Group 1161"/>
          <p:cNvGrpSpPr/>
          <p:nvPr/>
        </p:nvGrpSpPr>
        <p:grpSpPr>
          <a:xfrm>
            <a:off x="6477000" y="2667000"/>
            <a:ext cx="1066800" cy="762000"/>
            <a:chOff x="0" y="0"/>
            <a:chExt cx="1066800" cy="762000"/>
          </a:xfrm>
        </p:grpSpPr>
        <p:sp>
          <p:nvSpPr>
            <p:cNvPr id="1159" name="Shape 1159"/>
            <p:cNvSpPr/>
            <p:nvPr/>
          </p:nvSpPr>
          <p:spPr>
            <a:xfrm>
              <a:off x="0" y="0"/>
              <a:ext cx="1066800" cy="762000"/>
            </a:xfrm>
            <a:prstGeom prst="rect">
              <a:avLst/>
            </a:prstGeom>
            <a:solidFill>
              <a:srgbClr val="FFFFFF"/>
            </a:solidFill>
            <a:ln w="38100" cap="flat">
              <a:solidFill>
                <a:srgbClr val="929292"/>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60" name="Shape 1160"/>
            <p:cNvSpPr/>
            <p:nvPr/>
          </p:nvSpPr>
          <p:spPr>
            <a:xfrm>
              <a:off x="0" y="196850"/>
              <a:ext cx="85502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Sheep</a:t>
              </a:r>
            </a:p>
          </p:txBody>
        </p:sp>
      </p:grpSp>
      <p:grpSp>
        <p:nvGrpSpPr>
          <p:cNvPr id="1164" name="Group 1164"/>
          <p:cNvGrpSpPr/>
          <p:nvPr/>
        </p:nvGrpSpPr>
        <p:grpSpPr>
          <a:xfrm>
            <a:off x="863600" y="3721100"/>
            <a:ext cx="1066800" cy="762000"/>
            <a:chOff x="0" y="0"/>
            <a:chExt cx="1066800" cy="762000"/>
          </a:xfrm>
        </p:grpSpPr>
        <p:sp>
          <p:nvSpPr>
            <p:cNvPr id="1162" name="Shape 1162"/>
            <p:cNvSpPr/>
            <p:nvPr/>
          </p:nvSpPr>
          <p:spPr>
            <a:xfrm>
              <a:off x="0" y="0"/>
              <a:ext cx="1066800" cy="762000"/>
            </a:xfrm>
            <a:prstGeom prst="rect">
              <a:avLst/>
            </a:prstGeom>
            <a:noFill/>
            <a:ln w="38100" cap="flat">
              <a:solidFill>
                <a:srgbClr val="929292"/>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63" name="Shape 1163"/>
            <p:cNvSpPr/>
            <p:nvPr/>
          </p:nvSpPr>
          <p:spPr>
            <a:xfrm>
              <a:off x="32576" y="184150"/>
              <a:ext cx="1001649" cy="39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algn="ctr" defTabSz="914400">
                <a:buClr>
                  <a:srgbClr val="000000"/>
                </a:buClr>
                <a:buFont typeface="Helvetica"/>
                <a:defRPr b="1" sz="2000">
                  <a:uFill>
                    <a:solidFill/>
                  </a:uFill>
                  <a:latin typeface="Lucida Grande"/>
                  <a:ea typeface="Lucida Grande"/>
                  <a:cs typeface="Lucida Grande"/>
                  <a:sym typeface="Lucida Grande"/>
                </a:defRPr>
              </a:lvl1pPr>
            </a:lstStyle>
            <a:p>
              <a:pPr lvl="0">
                <a:defRPr b="0" sz="1800">
                  <a:uFillTx/>
                </a:defRPr>
              </a:pPr>
              <a:r>
                <a:rPr b="1" sz="2000">
                  <a:uFill>
                    <a:solidFill/>
                  </a:uFill>
                </a:rPr>
                <a:t>Settler</a:t>
              </a:r>
            </a:p>
          </p:txBody>
        </p:sp>
      </p:gr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166" name="Shape 1166"/>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000000"/>
              </a:buClr>
              <a:buFont typeface="Arial"/>
              <a:defRPr sz="1400">
                <a:uFill>
                  <a:solidFill/>
                </a:uFill>
                <a:latin typeface="+mn-lt"/>
                <a:ea typeface="+mn-ea"/>
                <a:cs typeface="+mn-cs"/>
                <a:sym typeface="Arial"/>
              </a:defRPr>
            </a:lvl1pPr>
          </a:lstStyle>
          <a:p>
            <a:pPr lvl="0">
              <a:defRPr sz="1800">
                <a:uFillTx/>
              </a:defRPr>
            </a:pPr>
            <a:r>
              <a:rPr sz="1400">
                <a:uFill>
                  <a:solidFill/>
                </a:uFill>
              </a:rPr>
              <a:t>94</a:t>
            </a:r>
          </a:p>
        </p:txBody>
      </p:sp>
      <p:pic>
        <p:nvPicPr>
          <p:cNvPr id="1167" name="SavanaMapOK.jpg"/>
          <p:cNvPicPr/>
          <p:nvPr/>
        </p:nvPicPr>
        <p:blipFill>
          <a:blip r:embed="rId3">
            <a:extLst/>
          </a:blip>
          <a:srcRect l="0" t="13571" r="0" b="0"/>
          <a:stretch>
            <a:fillRect/>
          </a:stretch>
        </p:blipFill>
        <p:spPr>
          <a:xfrm>
            <a:off x="0" y="1600200"/>
            <a:ext cx="9144000" cy="5257800"/>
          </a:xfrm>
          <a:prstGeom prst="rect">
            <a:avLst/>
          </a:prstGeom>
          <a:ln w="12700">
            <a:miter lim="400000"/>
          </a:ln>
        </p:spPr>
      </p:pic>
      <p:grpSp>
        <p:nvGrpSpPr>
          <p:cNvPr id="1170" name="Group 1170"/>
          <p:cNvGrpSpPr/>
          <p:nvPr/>
        </p:nvGrpSpPr>
        <p:grpSpPr>
          <a:xfrm>
            <a:off x="3276600" y="4572000"/>
            <a:ext cx="1066800" cy="762000"/>
            <a:chOff x="0" y="0"/>
            <a:chExt cx="1066800" cy="762000"/>
          </a:xfrm>
        </p:grpSpPr>
        <p:sp>
          <p:nvSpPr>
            <p:cNvPr id="1168" name="Shape 1168"/>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69" name="Shape 1169"/>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173" name="Group 1173"/>
          <p:cNvGrpSpPr/>
          <p:nvPr/>
        </p:nvGrpSpPr>
        <p:grpSpPr>
          <a:xfrm>
            <a:off x="4800600" y="3581400"/>
            <a:ext cx="1066800" cy="762000"/>
            <a:chOff x="0" y="0"/>
            <a:chExt cx="1066800" cy="762000"/>
          </a:xfrm>
        </p:grpSpPr>
        <p:sp>
          <p:nvSpPr>
            <p:cNvPr id="1171" name="Shape 1171"/>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72" name="Shape 1172"/>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176" name="Group 1176"/>
          <p:cNvGrpSpPr/>
          <p:nvPr/>
        </p:nvGrpSpPr>
        <p:grpSpPr>
          <a:xfrm>
            <a:off x="3352800" y="2743200"/>
            <a:ext cx="1066800" cy="762000"/>
            <a:chOff x="0" y="0"/>
            <a:chExt cx="1066800" cy="762000"/>
          </a:xfrm>
        </p:grpSpPr>
        <p:sp>
          <p:nvSpPr>
            <p:cNvPr id="1174" name="Shape 1174"/>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75" name="Shape 1175"/>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179" name="Group 1179"/>
          <p:cNvGrpSpPr/>
          <p:nvPr/>
        </p:nvGrpSpPr>
        <p:grpSpPr>
          <a:xfrm>
            <a:off x="3352800" y="1828800"/>
            <a:ext cx="1066800" cy="762000"/>
            <a:chOff x="0" y="0"/>
            <a:chExt cx="1066800" cy="762000"/>
          </a:xfrm>
        </p:grpSpPr>
        <p:sp>
          <p:nvSpPr>
            <p:cNvPr id="1177" name="Shape 1177"/>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78" name="Shape 1178"/>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182" name="Group 1182"/>
          <p:cNvGrpSpPr/>
          <p:nvPr/>
        </p:nvGrpSpPr>
        <p:grpSpPr>
          <a:xfrm>
            <a:off x="4800600" y="2743200"/>
            <a:ext cx="1066800" cy="762000"/>
            <a:chOff x="0" y="0"/>
            <a:chExt cx="1066800" cy="762000"/>
          </a:xfrm>
        </p:grpSpPr>
        <p:sp>
          <p:nvSpPr>
            <p:cNvPr id="1180" name="Shape 1180"/>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81" name="Shape 1181"/>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185" name="Group 1185"/>
          <p:cNvGrpSpPr/>
          <p:nvPr/>
        </p:nvGrpSpPr>
        <p:grpSpPr>
          <a:xfrm>
            <a:off x="6324600" y="1752600"/>
            <a:ext cx="1066800" cy="762000"/>
            <a:chOff x="0" y="0"/>
            <a:chExt cx="1066800" cy="762000"/>
          </a:xfrm>
        </p:grpSpPr>
        <p:sp>
          <p:nvSpPr>
            <p:cNvPr id="1183" name="Shape 1183"/>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84" name="Shape 1184"/>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188" name="Group 1188"/>
          <p:cNvGrpSpPr/>
          <p:nvPr/>
        </p:nvGrpSpPr>
        <p:grpSpPr>
          <a:xfrm>
            <a:off x="6324600" y="3581400"/>
            <a:ext cx="1066800" cy="762000"/>
            <a:chOff x="0" y="0"/>
            <a:chExt cx="1066800" cy="762000"/>
          </a:xfrm>
        </p:grpSpPr>
        <p:sp>
          <p:nvSpPr>
            <p:cNvPr id="1186" name="Shape 1186"/>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87" name="Shape 1187"/>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191" name="Group 1191"/>
          <p:cNvGrpSpPr/>
          <p:nvPr/>
        </p:nvGrpSpPr>
        <p:grpSpPr>
          <a:xfrm>
            <a:off x="7620000" y="4495800"/>
            <a:ext cx="1066800" cy="762000"/>
            <a:chOff x="0" y="0"/>
            <a:chExt cx="1066800" cy="762000"/>
          </a:xfrm>
        </p:grpSpPr>
        <p:sp>
          <p:nvSpPr>
            <p:cNvPr id="1189" name="Shape 1189"/>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90" name="Shape 1190"/>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194" name="Group 1194"/>
          <p:cNvGrpSpPr/>
          <p:nvPr/>
        </p:nvGrpSpPr>
        <p:grpSpPr>
          <a:xfrm>
            <a:off x="7620000" y="2590800"/>
            <a:ext cx="1066800" cy="762000"/>
            <a:chOff x="0" y="0"/>
            <a:chExt cx="1066800" cy="762000"/>
          </a:xfrm>
        </p:grpSpPr>
        <p:sp>
          <p:nvSpPr>
            <p:cNvPr id="1192" name="Shape 1192"/>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93" name="Shape 1193"/>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197" name="Group 1197"/>
          <p:cNvGrpSpPr/>
          <p:nvPr/>
        </p:nvGrpSpPr>
        <p:grpSpPr>
          <a:xfrm>
            <a:off x="914400" y="1752600"/>
            <a:ext cx="1066800" cy="762000"/>
            <a:chOff x="0" y="0"/>
            <a:chExt cx="1066800" cy="762000"/>
          </a:xfrm>
        </p:grpSpPr>
        <p:sp>
          <p:nvSpPr>
            <p:cNvPr id="1195" name="Shape 1195"/>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96" name="Shape 1196"/>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200" name="Group 1200"/>
          <p:cNvGrpSpPr/>
          <p:nvPr/>
        </p:nvGrpSpPr>
        <p:grpSpPr>
          <a:xfrm>
            <a:off x="990599" y="2743200"/>
            <a:ext cx="1066801" cy="762000"/>
            <a:chOff x="0" y="0"/>
            <a:chExt cx="1066800" cy="762000"/>
          </a:xfrm>
        </p:grpSpPr>
        <p:sp>
          <p:nvSpPr>
            <p:cNvPr id="1198" name="Shape 1198"/>
            <p:cNvSpPr/>
            <p:nvPr/>
          </p:nvSpPr>
          <p:spPr>
            <a:xfrm>
              <a:off x="0" y="0"/>
              <a:ext cx="1066800" cy="762000"/>
            </a:xfrm>
            <a:prstGeom prst="rect">
              <a:avLst/>
            </a:prstGeom>
            <a:solidFill>
              <a:srgbClr val="FFA900"/>
            </a:solid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199" name="Shape 1199"/>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203" name="Group 1203"/>
          <p:cNvGrpSpPr/>
          <p:nvPr/>
        </p:nvGrpSpPr>
        <p:grpSpPr>
          <a:xfrm>
            <a:off x="838200" y="3657600"/>
            <a:ext cx="1066800" cy="762000"/>
            <a:chOff x="0" y="0"/>
            <a:chExt cx="1066800" cy="762000"/>
          </a:xfrm>
        </p:grpSpPr>
        <p:sp>
          <p:nvSpPr>
            <p:cNvPr id="1201" name="Shape 1201"/>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202" name="Shape 1202"/>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206" name="Group 1206"/>
          <p:cNvGrpSpPr/>
          <p:nvPr/>
        </p:nvGrpSpPr>
        <p:grpSpPr>
          <a:xfrm>
            <a:off x="685800" y="4572000"/>
            <a:ext cx="1066800" cy="762000"/>
            <a:chOff x="0" y="0"/>
            <a:chExt cx="1066800" cy="762000"/>
          </a:xfrm>
        </p:grpSpPr>
        <p:sp>
          <p:nvSpPr>
            <p:cNvPr id="1204" name="Shape 1204"/>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205" name="Shape 1205"/>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209" name="Group 1209"/>
          <p:cNvGrpSpPr/>
          <p:nvPr/>
        </p:nvGrpSpPr>
        <p:grpSpPr>
          <a:xfrm>
            <a:off x="6324599" y="2667000"/>
            <a:ext cx="1066801" cy="762000"/>
            <a:chOff x="0" y="0"/>
            <a:chExt cx="1066800" cy="762000"/>
          </a:xfrm>
        </p:grpSpPr>
        <p:sp>
          <p:nvSpPr>
            <p:cNvPr id="1207" name="Shape 1207"/>
            <p:cNvSpPr/>
            <p:nvPr/>
          </p:nvSpPr>
          <p:spPr>
            <a:xfrm>
              <a:off x="0" y="0"/>
              <a:ext cx="1066800" cy="762000"/>
            </a:xfrm>
            <a:prstGeom prst="rect">
              <a:avLst/>
            </a:prstGeom>
            <a:solidFill>
              <a:srgbClr val="FFA900"/>
            </a:solid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208" name="Shape 1208"/>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212" name="Group 1212"/>
          <p:cNvGrpSpPr/>
          <p:nvPr/>
        </p:nvGrpSpPr>
        <p:grpSpPr>
          <a:xfrm>
            <a:off x="4800599" y="4495800"/>
            <a:ext cx="1066801" cy="762000"/>
            <a:chOff x="0" y="0"/>
            <a:chExt cx="1066800" cy="762000"/>
          </a:xfrm>
        </p:grpSpPr>
        <p:sp>
          <p:nvSpPr>
            <p:cNvPr id="1210" name="Shape 1210"/>
            <p:cNvSpPr/>
            <p:nvPr/>
          </p:nvSpPr>
          <p:spPr>
            <a:xfrm>
              <a:off x="0" y="0"/>
              <a:ext cx="1066800" cy="762000"/>
            </a:xfrm>
            <a:prstGeom prst="rect">
              <a:avLst/>
            </a:prstGeom>
            <a:solidFill>
              <a:srgbClr val="FFA900"/>
            </a:solid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211" name="Shape 1211"/>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215" name="Group 1215"/>
          <p:cNvGrpSpPr/>
          <p:nvPr/>
        </p:nvGrpSpPr>
        <p:grpSpPr>
          <a:xfrm>
            <a:off x="3276599" y="3657600"/>
            <a:ext cx="1066801" cy="762000"/>
            <a:chOff x="0" y="0"/>
            <a:chExt cx="1066800" cy="762000"/>
          </a:xfrm>
        </p:grpSpPr>
        <p:sp>
          <p:nvSpPr>
            <p:cNvPr id="1213" name="Shape 1213"/>
            <p:cNvSpPr/>
            <p:nvPr/>
          </p:nvSpPr>
          <p:spPr>
            <a:xfrm>
              <a:off x="0" y="0"/>
              <a:ext cx="1066800" cy="762000"/>
            </a:xfrm>
            <a:prstGeom prst="rect">
              <a:avLst/>
            </a:prstGeom>
            <a:solidFill>
              <a:srgbClr val="FFA900"/>
            </a:solid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214" name="Shape 1214"/>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218" name="Group 1218"/>
          <p:cNvGrpSpPr/>
          <p:nvPr/>
        </p:nvGrpSpPr>
        <p:grpSpPr>
          <a:xfrm>
            <a:off x="7619999" y="3581400"/>
            <a:ext cx="1066801" cy="762000"/>
            <a:chOff x="0" y="0"/>
            <a:chExt cx="1066800" cy="762000"/>
          </a:xfrm>
        </p:grpSpPr>
        <p:sp>
          <p:nvSpPr>
            <p:cNvPr id="1216" name="Shape 1216"/>
            <p:cNvSpPr/>
            <p:nvPr/>
          </p:nvSpPr>
          <p:spPr>
            <a:xfrm>
              <a:off x="0" y="0"/>
              <a:ext cx="1066800" cy="762000"/>
            </a:xfrm>
            <a:prstGeom prst="rect">
              <a:avLst/>
            </a:prstGeom>
            <a:solidFill>
              <a:srgbClr val="FFA900"/>
            </a:solid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217" name="Shape 1217"/>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221" name="Group 1221"/>
          <p:cNvGrpSpPr/>
          <p:nvPr/>
        </p:nvGrpSpPr>
        <p:grpSpPr>
          <a:xfrm>
            <a:off x="7620000" y="1676400"/>
            <a:ext cx="1066800" cy="762000"/>
            <a:chOff x="0" y="0"/>
            <a:chExt cx="1066800" cy="762000"/>
          </a:xfrm>
        </p:grpSpPr>
        <p:sp>
          <p:nvSpPr>
            <p:cNvPr id="1219" name="Shape 1219"/>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220" name="Shape 1220"/>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224" name="Group 1224"/>
          <p:cNvGrpSpPr/>
          <p:nvPr/>
        </p:nvGrpSpPr>
        <p:grpSpPr>
          <a:xfrm>
            <a:off x="6324600" y="4495800"/>
            <a:ext cx="1066800" cy="762000"/>
            <a:chOff x="0" y="0"/>
            <a:chExt cx="1066800" cy="762000"/>
          </a:xfrm>
        </p:grpSpPr>
        <p:sp>
          <p:nvSpPr>
            <p:cNvPr id="1222" name="Shape 1222"/>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223" name="Shape 1223"/>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227" name="Group 1227"/>
          <p:cNvGrpSpPr/>
          <p:nvPr/>
        </p:nvGrpSpPr>
        <p:grpSpPr>
          <a:xfrm>
            <a:off x="4800600" y="1828800"/>
            <a:ext cx="1066800" cy="762000"/>
            <a:chOff x="0" y="0"/>
            <a:chExt cx="1066800" cy="762000"/>
          </a:xfrm>
        </p:grpSpPr>
        <p:sp>
          <p:nvSpPr>
            <p:cNvPr id="1225" name="Shape 1225"/>
            <p:cNvSpPr/>
            <p:nvPr/>
          </p:nvSpPr>
          <p:spPr>
            <a:xfrm>
              <a:off x="0" y="0"/>
              <a:ext cx="1066800" cy="762000"/>
            </a:xfrm>
            <a:prstGeom prst="rect">
              <a:avLst/>
            </a:prstGeom>
            <a:noFill/>
            <a:ln w="38100" cap="flat">
              <a:solidFill>
                <a:srgbClr val="8A8A8A"/>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226" name="Shape 1226"/>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000000"/>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1228" name="Shape 1228"/>
          <p:cNvSpPr/>
          <p:nvPr/>
        </p:nvSpPr>
        <p:spPr>
          <a:xfrm>
            <a:off x="228600" y="533400"/>
            <a:ext cx="8242300" cy="622300"/>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2100"/>
              </a:spcBef>
              <a:buClr>
                <a:srgbClr val="FFFED5"/>
              </a:buClr>
              <a:buFont typeface="Arial"/>
              <a:defRPr b="1" sz="3600">
                <a:solidFill>
                  <a:srgbClr val="FFFED5"/>
                </a:solidFill>
                <a:uFill>
                  <a:solidFill>
                    <a:srgbClr val="FFFED5"/>
                  </a:solidFill>
                </a:uFill>
                <a:latin typeface="+mn-lt"/>
                <a:ea typeface="+mn-ea"/>
                <a:cs typeface="+mn-cs"/>
                <a:sym typeface="Arial"/>
              </a:defRPr>
            </a:lvl1pPr>
          </a:lstStyle>
          <a:p>
            <a:pPr lvl="0">
              <a:defRPr b="0" sz="1800">
                <a:solidFill>
                  <a:srgbClr val="000000"/>
                </a:solidFill>
                <a:uFillTx/>
              </a:defRPr>
            </a:pPr>
            <a:r>
              <a:rPr b="1" sz="3600">
                <a:solidFill>
                  <a:srgbClr val="FFFED5"/>
                </a:solidFill>
                <a:uFill>
                  <a:solidFill>
                    <a:srgbClr val="FFFED5"/>
                  </a:solidFill>
                </a:uFill>
              </a:rPr>
              <a:t>No Free Land</a:t>
            </a:r>
          </a:p>
        </p:txBody>
      </p:sp>
      <p:sp>
        <p:nvSpPr>
          <p:cNvPr id="1229" name="Shape 1229"/>
          <p:cNvSpPr/>
          <p:nvPr/>
        </p:nvSpPr>
        <p:spPr>
          <a:xfrm>
            <a:off x="8723312" y="1490662"/>
            <a:ext cx="431801" cy="4358830"/>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buClr>
                <a:srgbClr val="000000"/>
              </a:buClr>
              <a:buFont typeface="Arial"/>
              <a:defRPr sz="1800"/>
            </a:pPr>
            <a:r>
              <a:rPr b="1" sz="2400">
                <a:uFill>
                  <a:solidFill/>
                </a:uFill>
                <a:latin typeface="+mn-lt"/>
                <a:ea typeface="+mn-ea"/>
                <a:cs typeface="+mn-cs"/>
                <a:sym typeface="Arial"/>
              </a:rPr>
              <a:t>N</a:t>
            </a: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O</a:t>
            </a:r>
            <a:endParaRPr b="1" sz="2400">
              <a:uFill>
                <a:solidFill/>
              </a:uFill>
              <a:latin typeface="+mn-lt"/>
              <a:ea typeface="+mn-ea"/>
              <a:cs typeface="+mn-cs"/>
              <a:sym typeface="Arial"/>
            </a:endParaRPr>
          </a:p>
          <a:p>
            <a:pPr lvl="0" marL="40639" marR="40639" defTabSz="914400">
              <a:buClr>
                <a:srgbClr val="000000"/>
              </a:buClr>
              <a:buFont typeface="Arial"/>
              <a:defRPr sz="1800"/>
            </a:pP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F</a:t>
            </a: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r</a:t>
            </a: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e</a:t>
            </a: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e</a:t>
            </a:r>
            <a:endParaRPr b="1" sz="2400">
              <a:uFill>
                <a:solidFill/>
              </a:uFill>
              <a:latin typeface="+mn-lt"/>
              <a:ea typeface="+mn-ea"/>
              <a:cs typeface="+mn-cs"/>
              <a:sym typeface="Arial"/>
            </a:endParaRPr>
          </a:p>
          <a:p>
            <a:pPr lvl="0" marL="40639" marR="40639" defTabSz="914400">
              <a:buClr>
                <a:srgbClr val="000000"/>
              </a:buClr>
              <a:buFont typeface="Arial"/>
              <a:defRPr sz="1800"/>
            </a:pP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L</a:t>
            </a: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a</a:t>
            </a: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n</a:t>
            </a:r>
            <a:endParaRPr b="1" sz="2400">
              <a:uFill>
                <a:solidFill/>
              </a:uFill>
              <a:latin typeface="+mn-lt"/>
              <a:ea typeface="+mn-ea"/>
              <a:cs typeface="+mn-cs"/>
              <a:sym typeface="Arial"/>
            </a:endParaRPr>
          </a:p>
          <a:p>
            <a:pPr lvl="0" marL="40639" marR="40639" defTabSz="914400">
              <a:buClr>
                <a:srgbClr val="000000"/>
              </a:buClr>
              <a:buFont typeface="Arial"/>
              <a:defRPr sz="1800"/>
            </a:pPr>
            <a:r>
              <a:rPr b="1" sz="2400">
                <a:uFill>
                  <a:solidFill/>
                </a:uFill>
                <a:latin typeface="+mn-lt"/>
                <a:ea typeface="+mn-ea"/>
                <a:cs typeface="+mn-cs"/>
                <a:sym typeface="Arial"/>
              </a:rPr>
              <a:t>d</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231" name="Shape 1231"/>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95</a:t>
            </a:r>
          </a:p>
        </p:txBody>
      </p:sp>
      <p:graphicFrame>
        <p:nvGraphicFramePr>
          <p:cNvPr id="1232" name="Table 1232"/>
          <p:cNvGraphicFramePr/>
          <p:nvPr/>
        </p:nvGraphicFramePr>
        <p:xfrm>
          <a:off x="152400" y="1676400"/>
          <a:ext cx="8750300" cy="4130675"/>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2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61962">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gridSpan="8" rowSpan="2">
                  <a:txBody>
                    <a:bodyPr/>
                    <a:lstStyle/>
                    <a:p>
                      <a:pPr lvl="0" marL="40639" marR="40639" algn="l" defTabSz="914400">
                        <a:spcBef>
                          <a:spcPts val="500"/>
                        </a:spcBef>
                        <a:defRPr sz="1800">
                          <a:uFillTx/>
                        </a:defRPr>
                      </a:pPr>
                      <a:r>
                        <a:rPr sz="2800">
                          <a:solidFill>
                            <a:srgbClr val="00F900"/>
                          </a:solidFill>
                          <a:uFill>
                            <a:solidFill>
                              <a:srgbClr val="00F900"/>
                            </a:solidFill>
                          </a:uFill>
                          <a:latin typeface="Lucida Grande"/>
                          <a:ea typeface="Lucida Grande"/>
                          <a:cs typeface="Lucida Grande"/>
                          <a:sym typeface="Lucida Grande"/>
                        </a:rPr>
                        <a:t>     </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rowSpan="2" hMerge="1">
                  <a:tcPr/>
                </a:tc>
                <a:tc rowSpan="2" hMerge="1">
                  <a:tcPr/>
                </a:tc>
                <a:tc rowSpan="2" hMerge="1">
                  <a:tcPr/>
                </a:tc>
                <a:tc rowSpan="2" hMerge="1">
                  <a:tcPr/>
                </a:tc>
                <a:tc rowSpan="2" hMerge="1">
                  <a:tcPr/>
                </a:tc>
                <a:tc rowSpan="2" hMerge="1">
                  <a:tcPr/>
                </a:tc>
                <a:tc rowSpan="2" hMerge="1">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gridSpan="8" vMerge="1">
                  <a:tcPr/>
                </a:tc>
                <a:tc hMerge="1" vMerge="1">
                  <a:tcPr/>
                </a:tc>
                <a:tc hMerge="1" vMerge="1">
                  <a:tcPr/>
                </a:tc>
                <a:tc hMerge="1" vMerge="1">
                  <a:tcPr/>
                </a:tc>
                <a:tc hMerge="1" vMerge="1">
                  <a:tcPr/>
                </a:tc>
                <a:tc hMerge="1" vMerge="1">
                  <a:tcPr/>
                </a:tc>
                <a:tc hMerge="1" vMerge="1">
                  <a:tcPr/>
                </a:tc>
                <a:tc hMerge="1" vMerge="1">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3142"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68312">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1233" name="Shape 1233"/>
          <p:cNvSpPr/>
          <p:nvPr/>
        </p:nvSpPr>
        <p:spPr>
          <a:xfrm>
            <a:off x="4114800" y="1219200"/>
            <a:ext cx="2755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All Land is owned</a:t>
            </a:r>
          </a:p>
        </p:txBody>
      </p:sp>
      <p:sp>
        <p:nvSpPr>
          <p:cNvPr id="1234" name="Shape 1234"/>
          <p:cNvSpPr/>
          <p:nvPr/>
        </p:nvSpPr>
        <p:spPr>
          <a:xfrm>
            <a:off x="8610600" y="1676400"/>
            <a:ext cx="317500" cy="3606800"/>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NO</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 FREE</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 </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LAND</a:t>
            </a:r>
          </a:p>
        </p:txBody>
      </p:sp>
      <p:sp>
        <p:nvSpPr>
          <p:cNvPr id="1235" name="Shape 1235"/>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a:t>
            </a:r>
          </a:p>
        </p:txBody>
      </p:sp>
      <p:sp>
        <p:nvSpPr>
          <p:cNvPr id="1236" name="Shape 1236"/>
          <p:cNvSpPr/>
          <p:nvPr/>
        </p:nvSpPr>
        <p:spPr>
          <a:xfrm>
            <a:off x="31242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37" name="Shape 1237"/>
          <p:cNvSpPr/>
          <p:nvPr/>
        </p:nvSpPr>
        <p:spPr>
          <a:xfrm>
            <a:off x="8610600" y="5245100"/>
            <a:ext cx="304800" cy="546100"/>
          </a:xfrm>
          <a:prstGeom prst="rect">
            <a:avLst/>
          </a:prstGeom>
          <a:solidFill>
            <a:srgbClr val="FF2600"/>
          </a:solidFill>
          <a:ln>
            <a:solidFill>
              <a:srgbClr val="FF2600"/>
            </a:solidFill>
            <a:miter lim="400000"/>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38" name="Shape 1238"/>
          <p:cNvSpPr/>
          <p:nvPr/>
        </p:nvSpPr>
        <p:spPr>
          <a:xfrm>
            <a:off x="31242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39" name="Shape 1239"/>
          <p:cNvSpPr/>
          <p:nvPr/>
        </p:nvSpPr>
        <p:spPr>
          <a:xfrm>
            <a:off x="38100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40" name="Shape 1240"/>
          <p:cNvSpPr/>
          <p:nvPr/>
        </p:nvSpPr>
        <p:spPr>
          <a:xfrm>
            <a:off x="45720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41" name="Shape 1241"/>
          <p:cNvSpPr/>
          <p:nvPr/>
        </p:nvSpPr>
        <p:spPr>
          <a:xfrm>
            <a:off x="52578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42" name="Shape 1242"/>
          <p:cNvSpPr/>
          <p:nvPr/>
        </p:nvSpPr>
        <p:spPr>
          <a:xfrm>
            <a:off x="60198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43" name="Shape 1243"/>
          <p:cNvSpPr/>
          <p:nvPr/>
        </p:nvSpPr>
        <p:spPr>
          <a:xfrm>
            <a:off x="67056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44" name="Shape 1244"/>
          <p:cNvSpPr/>
          <p:nvPr/>
        </p:nvSpPr>
        <p:spPr>
          <a:xfrm>
            <a:off x="74676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45" name="Shape 1245"/>
          <p:cNvSpPr/>
          <p:nvPr/>
        </p:nvSpPr>
        <p:spPr>
          <a:xfrm>
            <a:off x="81534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46" name="Shape 1246"/>
          <p:cNvSpPr/>
          <p:nvPr/>
        </p:nvSpPr>
        <p:spPr>
          <a:xfrm>
            <a:off x="45720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47" name="Shape 1247"/>
          <p:cNvSpPr/>
          <p:nvPr/>
        </p:nvSpPr>
        <p:spPr>
          <a:xfrm>
            <a:off x="52578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48" name="Shape 1248"/>
          <p:cNvSpPr/>
          <p:nvPr/>
        </p:nvSpPr>
        <p:spPr>
          <a:xfrm>
            <a:off x="60198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49" name="Shape 1249"/>
          <p:cNvSpPr/>
          <p:nvPr/>
        </p:nvSpPr>
        <p:spPr>
          <a:xfrm>
            <a:off x="67056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50" name="Shape 1250"/>
          <p:cNvSpPr/>
          <p:nvPr/>
        </p:nvSpPr>
        <p:spPr>
          <a:xfrm>
            <a:off x="74676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51" name="Shape 1251"/>
          <p:cNvSpPr/>
          <p:nvPr/>
        </p:nvSpPr>
        <p:spPr>
          <a:xfrm>
            <a:off x="81534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52" name="Shape 1252"/>
          <p:cNvSpPr/>
          <p:nvPr/>
        </p:nvSpPr>
        <p:spPr>
          <a:xfrm>
            <a:off x="38100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53" name="Shape 1253"/>
          <p:cNvSpPr/>
          <p:nvPr/>
        </p:nvSpPr>
        <p:spPr>
          <a:xfrm>
            <a:off x="215900" y="3505200"/>
            <a:ext cx="7277100" cy="812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spcBef>
                <a:spcPts val="500"/>
              </a:spcBef>
              <a:buClr>
                <a:srgbClr val="00F900"/>
              </a:buClr>
              <a:buFont typeface="Helvetica"/>
              <a:defRPr sz="1800"/>
            </a:pPr>
            <a:r>
              <a:rPr sz="2400">
                <a:solidFill>
                  <a:srgbClr val="00F900"/>
                </a:solidFill>
                <a:uFill>
                  <a:solidFill>
                    <a:srgbClr val="00F900"/>
                  </a:solidFill>
                </a:uFill>
                <a:latin typeface="Lucida Grande"/>
                <a:ea typeface="Lucida Grande"/>
                <a:cs typeface="Lucida Grande"/>
                <a:sym typeface="Lucida Grande"/>
              </a:rPr>
              <a:t>Wages &amp; Interest fall to </a:t>
            </a:r>
            <a:r>
              <a:rPr b="1" sz="2400">
                <a:solidFill>
                  <a:srgbClr val="00F900"/>
                </a:solidFill>
                <a:uFill>
                  <a:solidFill>
                    <a:srgbClr val="00F900"/>
                  </a:solidFill>
                </a:uFill>
                <a:latin typeface="Lucida Grande"/>
                <a:ea typeface="Lucida Grande"/>
                <a:cs typeface="Lucida Grande"/>
                <a:sym typeface="Lucida Grande"/>
              </a:rPr>
              <a:t>an</a:t>
            </a:r>
            <a:r>
              <a:rPr sz="2400">
                <a:solidFill>
                  <a:srgbClr val="00F900"/>
                </a:solidFill>
                <a:uFill>
                  <a:solidFill>
                    <a:srgbClr val="00F900"/>
                  </a:solidFill>
                </a:uFill>
                <a:latin typeface="Lucida Grande"/>
                <a:ea typeface="Lucida Grande"/>
                <a:cs typeface="Lucida Grande"/>
                <a:sym typeface="Lucida Grande"/>
              </a:rPr>
              <a:t> amount below which productivity would fall .  If that were “3” </a:t>
            </a:r>
          </a:p>
        </p:txBody>
      </p:sp>
      <p:sp>
        <p:nvSpPr>
          <p:cNvPr id="1254" name="Shape 1254"/>
          <p:cNvSpPr/>
          <p:nvPr/>
        </p:nvSpPr>
        <p:spPr>
          <a:xfrm>
            <a:off x="228600" y="152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solidFill>
                  <a:srgbClr val="FFFFFF"/>
                </a:solidFill>
                <a:uFill>
                  <a:solidFill>
                    <a:srgbClr val="FFFFFF"/>
                  </a:solidFill>
                </a:uFill>
                <a:latin typeface="Lucida Grande"/>
                <a:ea typeface="Lucida Grande"/>
                <a:cs typeface="Lucida Grande"/>
                <a:sym typeface="Lucida Grande"/>
              </a:defRPr>
            </a:lvl1pPr>
          </a:lstStyle>
          <a:p>
            <a:pPr lvl="0">
              <a:defRPr b="0">
                <a:solidFill>
                  <a:srgbClr val="000000"/>
                </a:solidFill>
                <a:uFillTx/>
              </a:defRPr>
            </a:pPr>
            <a:r>
              <a:rPr b="1">
                <a:solidFill>
                  <a:srgbClr val="FFFFFF"/>
                </a:solidFill>
                <a:uFill>
                  <a:solidFill>
                    <a:srgbClr val="FFFFFF"/>
                  </a:solidFill>
                </a:uFill>
              </a:rPr>
              <a:t>This is the free market, without Minimum Wage laws, etc.</a:t>
            </a:r>
          </a:p>
        </p:txBody>
      </p:sp>
      <p:sp>
        <p:nvSpPr>
          <p:cNvPr id="1255" name="Shape 1255"/>
          <p:cNvSpPr/>
          <p:nvPr/>
        </p:nvSpPr>
        <p:spPr>
          <a:xfrm>
            <a:off x="-1" y="762000"/>
            <a:ext cx="8775702"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algn="ctr" defTabSz="914400">
              <a:spcBef>
                <a:spcPts val="1300"/>
              </a:spcBef>
              <a:buClr>
                <a:srgbClr val="FFFFFF"/>
              </a:buClr>
              <a:buFont typeface="Helvetica"/>
              <a:defRPr sz="1800"/>
            </a:pPr>
            <a:r>
              <a:rPr b="1" sz="2200">
                <a:solidFill>
                  <a:srgbClr val="FFFFFF"/>
                </a:solidFill>
                <a:uFill>
                  <a:solidFill>
                    <a:srgbClr val="FFFFFF"/>
                  </a:solidFill>
                </a:uFill>
                <a:latin typeface="Lucida Grande"/>
                <a:ea typeface="Lucida Grande"/>
                <a:cs typeface="Lucida Grande"/>
                <a:sym typeface="Lucida Grande"/>
              </a:rPr>
              <a:t>The chart represents all levels of skill &amp; knowledge.</a:t>
            </a:r>
            <a:r>
              <a:rPr sz="2400">
                <a:solidFill>
                  <a:srgbClr val="FFFFFF"/>
                </a:solidFill>
                <a:uFill>
                  <a:solidFill>
                    <a:srgbClr val="FFFFFF"/>
                  </a:solidFill>
                </a:uFill>
                <a:latin typeface="Lucida Grande"/>
                <a:ea typeface="Lucida Grande"/>
                <a:cs typeface="Lucida Grande"/>
                <a:sym typeface="Lucida Grande"/>
              </a:rPr>
              <a:t> </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graphicFrame>
        <p:nvGraphicFramePr>
          <p:cNvPr id="1257" name="Table 1257"/>
          <p:cNvGraphicFramePr/>
          <p:nvPr/>
        </p:nvGraphicFramePr>
        <p:xfrm>
          <a:off x="152400" y="1676400"/>
          <a:ext cx="8750300" cy="4130675"/>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2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61962">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gridSpan="8" rowSpan="2">
                  <a:txBody>
                    <a:bodyPr/>
                    <a:lstStyle/>
                    <a:p>
                      <a:pPr lvl="0" marL="40639" marR="40639" algn="l" defTabSz="914400">
                        <a:spcBef>
                          <a:spcPts val="500"/>
                        </a:spcBef>
                        <a:defRPr sz="1800">
                          <a:uFillTx/>
                        </a:defRPr>
                      </a:pPr>
                      <a:r>
                        <a:rPr sz="2800">
                          <a:solidFill>
                            <a:srgbClr val="00F900"/>
                          </a:solidFill>
                          <a:uFill>
                            <a:solidFill>
                              <a:srgbClr val="00F900"/>
                            </a:solidFill>
                          </a:uFill>
                          <a:latin typeface="Lucida Grande"/>
                          <a:ea typeface="Lucida Grande"/>
                          <a:cs typeface="Lucida Grande"/>
                          <a:sym typeface="Lucida Grande"/>
                        </a:rPr>
                        <a:t>     </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rowSpan="2" hMerge="1">
                  <a:tcPr/>
                </a:tc>
                <a:tc rowSpan="2" hMerge="1">
                  <a:tcPr/>
                </a:tc>
                <a:tc rowSpan="2" hMerge="1">
                  <a:tcPr/>
                </a:tc>
                <a:tc rowSpan="2" hMerge="1">
                  <a:tcPr/>
                </a:tc>
                <a:tc rowSpan="2" hMerge="1">
                  <a:tcPr/>
                </a:tc>
                <a:tc rowSpan="2" hMerge="1">
                  <a:tcPr/>
                </a:tc>
                <a:tc rowSpan="2" hMerge="1">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gridSpan="8" vMerge="1">
                  <a:tcPr/>
                </a:tc>
                <a:tc hMerge="1" vMerge="1">
                  <a:tcPr/>
                </a:tc>
                <a:tc hMerge="1" vMerge="1">
                  <a:tcPr/>
                </a:tc>
                <a:tc hMerge="1" vMerge="1">
                  <a:tcPr/>
                </a:tc>
                <a:tc hMerge="1" vMerge="1">
                  <a:tcPr/>
                </a:tc>
                <a:tc hMerge="1" vMerge="1">
                  <a:tcPr/>
                </a:tc>
                <a:tc hMerge="1" vMerge="1">
                  <a:tcPr/>
                </a:tc>
                <a:tc hMerge="1" vMerge="1">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3142"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68312">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33</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29</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21</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17</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13</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9</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1258" name="Shape 1258"/>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96</a:t>
            </a:r>
          </a:p>
        </p:txBody>
      </p:sp>
      <p:sp>
        <p:nvSpPr>
          <p:cNvPr id="1259" name="Shape 1259"/>
          <p:cNvSpPr/>
          <p:nvPr/>
        </p:nvSpPr>
        <p:spPr>
          <a:xfrm>
            <a:off x="4114800" y="1219200"/>
            <a:ext cx="2755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All Land is owned</a:t>
            </a:r>
          </a:p>
        </p:txBody>
      </p:sp>
      <p:sp>
        <p:nvSpPr>
          <p:cNvPr id="1260" name="Shape 1260"/>
          <p:cNvSpPr/>
          <p:nvPr/>
        </p:nvSpPr>
        <p:spPr>
          <a:xfrm>
            <a:off x="8610600" y="1663700"/>
            <a:ext cx="317500" cy="3606800"/>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NO</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 FREE</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 </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LAND</a:t>
            </a:r>
          </a:p>
        </p:txBody>
      </p:sp>
      <p:sp>
        <p:nvSpPr>
          <p:cNvPr id="1261" name="Shape 1261"/>
          <p:cNvSpPr/>
          <p:nvPr/>
        </p:nvSpPr>
        <p:spPr>
          <a:xfrm>
            <a:off x="0" y="609600"/>
            <a:ext cx="90932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algn="ctr" defTabSz="914400">
              <a:spcBef>
                <a:spcPts val="1700"/>
              </a:spcBef>
              <a:buClr>
                <a:srgbClr val="FFFFFF"/>
              </a:buClr>
              <a:buFont typeface="Helvetica"/>
              <a:defRPr sz="1800"/>
            </a:pPr>
            <a:r>
              <a:rPr b="1" sz="2800">
                <a:solidFill>
                  <a:srgbClr val="FFFFFF"/>
                </a:solidFill>
                <a:uFill>
                  <a:solidFill>
                    <a:srgbClr val="FFFFFF"/>
                  </a:solidFill>
                </a:uFill>
                <a:latin typeface="Lucida Grande"/>
                <a:ea typeface="Lucida Grande"/>
                <a:cs typeface="Lucida Grande"/>
                <a:sym typeface="Lucida Grande"/>
              </a:rPr>
              <a:t>Land rent &amp; other monopolies swallow progress</a:t>
            </a:r>
            <a:r>
              <a:rPr sz="2800">
                <a:solidFill>
                  <a:srgbClr val="FFFFFF"/>
                </a:solidFill>
                <a:uFill>
                  <a:solidFill>
                    <a:srgbClr val="FFFFFF"/>
                  </a:solidFill>
                </a:uFill>
                <a:latin typeface="Lucida Grande"/>
                <a:ea typeface="Lucida Grande"/>
                <a:cs typeface="Lucida Grande"/>
                <a:sym typeface="Lucida Grande"/>
              </a:rPr>
              <a:t> </a:t>
            </a:r>
          </a:p>
        </p:txBody>
      </p:sp>
      <p:sp>
        <p:nvSpPr>
          <p:cNvPr id="1262" name="Shape 1262"/>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a:t>
            </a:r>
          </a:p>
        </p:txBody>
      </p:sp>
      <p:sp>
        <p:nvSpPr>
          <p:cNvPr id="1263" name="Shape 1263"/>
          <p:cNvSpPr/>
          <p:nvPr/>
        </p:nvSpPr>
        <p:spPr>
          <a:xfrm>
            <a:off x="31242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64" name="Shape 1264"/>
          <p:cNvSpPr/>
          <p:nvPr/>
        </p:nvSpPr>
        <p:spPr>
          <a:xfrm>
            <a:off x="8610600" y="5257800"/>
            <a:ext cx="304800" cy="533400"/>
          </a:xfrm>
          <a:prstGeom prst="rect">
            <a:avLst/>
          </a:prstGeom>
          <a:solidFill>
            <a:srgbClr val="FF2600"/>
          </a:solidFill>
          <a:ln>
            <a:solidFill>
              <a:srgbClr val="FF2600"/>
            </a:solidFill>
            <a:miter lim="400000"/>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65" name="Shape 1265"/>
          <p:cNvSpPr/>
          <p:nvPr/>
        </p:nvSpPr>
        <p:spPr>
          <a:xfrm>
            <a:off x="31242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66" name="Shape 1266"/>
          <p:cNvSpPr/>
          <p:nvPr/>
        </p:nvSpPr>
        <p:spPr>
          <a:xfrm>
            <a:off x="38100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67" name="Shape 1267"/>
          <p:cNvSpPr/>
          <p:nvPr/>
        </p:nvSpPr>
        <p:spPr>
          <a:xfrm>
            <a:off x="45720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68" name="Shape 1268"/>
          <p:cNvSpPr/>
          <p:nvPr/>
        </p:nvSpPr>
        <p:spPr>
          <a:xfrm>
            <a:off x="52578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69" name="Shape 1269"/>
          <p:cNvSpPr/>
          <p:nvPr/>
        </p:nvSpPr>
        <p:spPr>
          <a:xfrm>
            <a:off x="60198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70" name="Shape 1270"/>
          <p:cNvSpPr/>
          <p:nvPr/>
        </p:nvSpPr>
        <p:spPr>
          <a:xfrm>
            <a:off x="67056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71" name="Shape 1271"/>
          <p:cNvSpPr/>
          <p:nvPr/>
        </p:nvSpPr>
        <p:spPr>
          <a:xfrm>
            <a:off x="74676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72" name="Shape 1272"/>
          <p:cNvSpPr/>
          <p:nvPr/>
        </p:nvSpPr>
        <p:spPr>
          <a:xfrm>
            <a:off x="81534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73" name="Shape 1273"/>
          <p:cNvSpPr/>
          <p:nvPr/>
        </p:nvSpPr>
        <p:spPr>
          <a:xfrm>
            <a:off x="45720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74" name="Shape 1274"/>
          <p:cNvSpPr/>
          <p:nvPr/>
        </p:nvSpPr>
        <p:spPr>
          <a:xfrm>
            <a:off x="52578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75" name="Shape 1275"/>
          <p:cNvSpPr/>
          <p:nvPr/>
        </p:nvSpPr>
        <p:spPr>
          <a:xfrm>
            <a:off x="60198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76" name="Shape 1276"/>
          <p:cNvSpPr/>
          <p:nvPr/>
        </p:nvSpPr>
        <p:spPr>
          <a:xfrm>
            <a:off x="67056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77" name="Shape 1277"/>
          <p:cNvSpPr/>
          <p:nvPr/>
        </p:nvSpPr>
        <p:spPr>
          <a:xfrm>
            <a:off x="74676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78" name="Shape 1278"/>
          <p:cNvSpPr/>
          <p:nvPr/>
        </p:nvSpPr>
        <p:spPr>
          <a:xfrm>
            <a:off x="81534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79" name="Shape 1279"/>
          <p:cNvSpPr/>
          <p:nvPr/>
        </p:nvSpPr>
        <p:spPr>
          <a:xfrm>
            <a:off x="38100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280" name="Shape 1280"/>
          <p:cNvSpPr/>
          <p:nvPr/>
        </p:nvSpPr>
        <p:spPr>
          <a:xfrm>
            <a:off x="215900" y="3505200"/>
            <a:ext cx="7277100" cy="812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spcBef>
                <a:spcPts val="500"/>
              </a:spcBef>
              <a:buClr>
                <a:srgbClr val="00F900"/>
              </a:buClr>
              <a:buFont typeface="Helvetica"/>
              <a:defRPr sz="1800"/>
            </a:pPr>
            <a:r>
              <a:rPr sz="2400">
                <a:solidFill>
                  <a:srgbClr val="00F900"/>
                </a:solidFill>
                <a:uFill>
                  <a:solidFill>
                    <a:srgbClr val="00F900"/>
                  </a:solidFill>
                </a:uFill>
                <a:latin typeface="Lucida Grande"/>
                <a:ea typeface="Lucida Grande"/>
                <a:cs typeface="Lucida Grande"/>
                <a:sym typeface="Lucida Grande"/>
              </a:rPr>
              <a:t>Wages &amp; Interest fall to </a:t>
            </a:r>
            <a:r>
              <a:rPr b="1" sz="2400">
                <a:solidFill>
                  <a:srgbClr val="00F900"/>
                </a:solidFill>
                <a:uFill>
                  <a:solidFill>
                    <a:srgbClr val="00F900"/>
                  </a:solidFill>
                </a:uFill>
                <a:latin typeface="Lucida Grande"/>
                <a:ea typeface="Lucida Grande"/>
                <a:cs typeface="Lucida Grande"/>
                <a:sym typeface="Lucida Grande"/>
              </a:rPr>
              <a:t>an</a:t>
            </a:r>
            <a:r>
              <a:rPr sz="2400">
                <a:solidFill>
                  <a:srgbClr val="00F900"/>
                </a:solidFill>
                <a:uFill>
                  <a:solidFill>
                    <a:srgbClr val="00F900"/>
                  </a:solidFill>
                </a:uFill>
                <a:latin typeface="Lucida Grande"/>
                <a:ea typeface="Lucida Grande"/>
                <a:cs typeface="Lucida Grande"/>
                <a:sym typeface="Lucida Grande"/>
              </a:rPr>
              <a:t> amount below which productivity would fall .  If that were “3” </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284" name="Shape 1284"/>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97</a:t>
            </a:r>
          </a:p>
        </p:txBody>
      </p:sp>
      <p:pic>
        <p:nvPicPr>
          <p:cNvPr id="1285" name="SavanaMapOK.jpg"/>
          <p:cNvPicPr/>
          <p:nvPr/>
        </p:nvPicPr>
        <p:blipFill>
          <a:blip r:embed="rId2">
            <a:extLst/>
          </a:blip>
          <a:srcRect l="0" t="13571" r="0" b="0"/>
          <a:stretch>
            <a:fillRect/>
          </a:stretch>
        </p:blipFill>
        <p:spPr>
          <a:xfrm>
            <a:off x="0" y="1600200"/>
            <a:ext cx="9144000" cy="5257800"/>
          </a:xfrm>
          <a:prstGeom prst="rect">
            <a:avLst/>
          </a:prstGeom>
          <a:ln w="12700">
            <a:miter lim="400000"/>
          </a:ln>
        </p:spPr>
      </p:pic>
      <p:grpSp>
        <p:nvGrpSpPr>
          <p:cNvPr id="1288" name="Group 1288"/>
          <p:cNvGrpSpPr/>
          <p:nvPr/>
        </p:nvGrpSpPr>
        <p:grpSpPr>
          <a:xfrm>
            <a:off x="3276600" y="4572000"/>
            <a:ext cx="1066800" cy="762000"/>
            <a:chOff x="0" y="0"/>
            <a:chExt cx="1066800" cy="762000"/>
          </a:xfrm>
        </p:grpSpPr>
        <p:sp>
          <p:nvSpPr>
            <p:cNvPr id="1286" name="Shape 1286"/>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287" name="Shape 1287"/>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291" name="Group 1291"/>
          <p:cNvGrpSpPr/>
          <p:nvPr/>
        </p:nvGrpSpPr>
        <p:grpSpPr>
          <a:xfrm>
            <a:off x="4800600" y="3581400"/>
            <a:ext cx="1066800" cy="762000"/>
            <a:chOff x="0" y="0"/>
            <a:chExt cx="1066800" cy="762000"/>
          </a:xfrm>
        </p:grpSpPr>
        <p:sp>
          <p:nvSpPr>
            <p:cNvPr id="1289" name="Shape 1289"/>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290" name="Shape 1290"/>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294" name="Group 1294"/>
          <p:cNvGrpSpPr/>
          <p:nvPr/>
        </p:nvGrpSpPr>
        <p:grpSpPr>
          <a:xfrm>
            <a:off x="3352800" y="2743200"/>
            <a:ext cx="1066800" cy="762000"/>
            <a:chOff x="0" y="0"/>
            <a:chExt cx="1066800" cy="762000"/>
          </a:xfrm>
        </p:grpSpPr>
        <p:sp>
          <p:nvSpPr>
            <p:cNvPr id="1292" name="Shape 1292"/>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293" name="Shape 1293"/>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297" name="Group 1297"/>
          <p:cNvGrpSpPr/>
          <p:nvPr/>
        </p:nvGrpSpPr>
        <p:grpSpPr>
          <a:xfrm>
            <a:off x="3352800" y="1828800"/>
            <a:ext cx="1066800" cy="762000"/>
            <a:chOff x="0" y="0"/>
            <a:chExt cx="1066800" cy="762000"/>
          </a:xfrm>
        </p:grpSpPr>
        <p:sp>
          <p:nvSpPr>
            <p:cNvPr id="1295" name="Shape 1295"/>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296" name="Shape 1296"/>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00" name="Group 1300"/>
          <p:cNvGrpSpPr/>
          <p:nvPr/>
        </p:nvGrpSpPr>
        <p:grpSpPr>
          <a:xfrm>
            <a:off x="4800600" y="2743200"/>
            <a:ext cx="1066800" cy="762000"/>
            <a:chOff x="0" y="0"/>
            <a:chExt cx="1066800" cy="762000"/>
          </a:xfrm>
        </p:grpSpPr>
        <p:sp>
          <p:nvSpPr>
            <p:cNvPr id="1298" name="Shape 1298"/>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299" name="Shape 1299"/>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03" name="Group 1303"/>
          <p:cNvGrpSpPr/>
          <p:nvPr/>
        </p:nvGrpSpPr>
        <p:grpSpPr>
          <a:xfrm>
            <a:off x="6324600" y="1752600"/>
            <a:ext cx="1066800" cy="762000"/>
            <a:chOff x="0" y="0"/>
            <a:chExt cx="1066800" cy="762000"/>
          </a:xfrm>
        </p:grpSpPr>
        <p:sp>
          <p:nvSpPr>
            <p:cNvPr id="1301" name="Shape 1301"/>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02" name="Shape 1302"/>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06" name="Group 1306"/>
          <p:cNvGrpSpPr/>
          <p:nvPr/>
        </p:nvGrpSpPr>
        <p:grpSpPr>
          <a:xfrm>
            <a:off x="6324600" y="3581400"/>
            <a:ext cx="1066800" cy="762000"/>
            <a:chOff x="0" y="0"/>
            <a:chExt cx="1066800" cy="762000"/>
          </a:xfrm>
        </p:grpSpPr>
        <p:sp>
          <p:nvSpPr>
            <p:cNvPr id="1304" name="Shape 1304"/>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05" name="Shape 1305"/>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09" name="Group 1309"/>
          <p:cNvGrpSpPr/>
          <p:nvPr/>
        </p:nvGrpSpPr>
        <p:grpSpPr>
          <a:xfrm>
            <a:off x="7620000" y="4495800"/>
            <a:ext cx="1066800" cy="762000"/>
            <a:chOff x="0" y="0"/>
            <a:chExt cx="1066800" cy="762000"/>
          </a:xfrm>
        </p:grpSpPr>
        <p:sp>
          <p:nvSpPr>
            <p:cNvPr id="1307" name="Shape 1307"/>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08" name="Shape 1308"/>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12" name="Group 1312"/>
          <p:cNvGrpSpPr/>
          <p:nvPr/>
        </p:nvGrpSpPr>
        <p:grpSpPr>
          <a:xfrm>
            <a:off x="7620000" y="2590800"/>
            <a:ext cx="1066800" cy="762000"/>
            <a:chOff x="0" y="0"/>
            <a:chExt cx="1066800" cy="762000"/>
          </a:xfrm>
        </p:grpSpPr>
        <p:sp>
          <p:nvSpPr>
            <p:cNvPr id="1310" name="Shape 1310"/>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11" name="Shape 1311"/>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15" name="Group 1315"/>
          <p:cNvGrpSpPr/>
          <p:nvPr/>
        </p:nvGrpSpPr>
        <p:grpSpPr>
          <a:xfrm>
            <a:off x="914400" y="1752600"/>
            <a:ext cx="1066800" cy="762000"/>
            <a:chOff x="0" y="0"/>
            <a:chExt cx="1066800" cy="762000"/>
          </a:xfrm>
        </p:grpSpPr>
        <p:sp>
          <p:nvSpPr>
            <p:cNvPr id="1313" name="Shape 1313"/>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14" name="Shape 1314"/>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18" name="Group 1318"/>
          <p:cNvGrpSpPr/>
          <p:nvPr/>
        </p:nvGrpSpPr>
        <p:grpSpPr>
          <a:xfrm>
            <a:off x="990599" y="2743200"/>
            <a:ext cx="1066801" cy="762000"/>
            <a:chOff x="0" y="0"/>
            <a:chExt cx="1066800" cy="762000"/>
          </a:xfrm>
        </p:grpSpPr>
        <p:sp>
          <p:nvSpPr>
            <p:cNvPr id="1316" name="Shape 1316"/>
            <p:cNvSpPr/>
            <p:nvPr/>
          </p:nvSpPr>
          <p:spPr>
            <a:xfrm>
              <a:off x="0" y="0"/>
              <a:ext cx="1066800" cy="762000"/>
            </a:xfrm>
            <a:prstGeom prst="rect">
              <a:avLst/>
            </a:prstGeom>
            <a:solidFill>
              <a:srgbClr val="FFA900"/>
            </a:solid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17" name="Shape 1317"/>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321" name="Group 1321"/>
          <p:cNvGrpSpPr/>
          <p:nvPr/>
        </p:nvGrpSpPr>
        <p:grpSpPr>
          <a:xfrm>
            <a:off x="838200" y="3657600"/>
            <a:ext cx="1066800" cy="762000"/>
            <a:chOff x="0" y="0"/>
            <a:chExt cx="1066800" cy="762000"/>
          </a:xfrm>
        </p:grpSpPr>
        <p:sp>
          <p:nvSpPr>
            <p:cNvPr id="1319" name="Shape 1319"/>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20" name="Shape 1320"/>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24" name="Group 1324"/>
          <p:cNvGrpSpPr/>
          <p:nvPr/>
        </p:nvGrpSpPr>
        <p:grpSpPr>
          <a:xfrm>
            <a:off x="6324599" y="2667000"/>
            <a:ext cx="1066801" cy="762000"/>
            <a:chOff x="0" y="0"/>
            <a:chExt cx="1066800" cy="762000"/>
          </a:xfrm>
        </p:grpSpPr>
        <p:sp>
          <p:nvSpPr>
            <p:cNvPr id="1322" name="Shape 1322"/>
            <p:cNvSpPr/>
            <p:nvPr/>
          </p:nvSpPr>
          <p:spPr>
            <a:xfrm>
              <a:off x="0" y="0"/>
              <a:ext cx="1066800" cy="762000"/>
            </a:xfrm>
            <a:prstGeom prst="rect">
              <a:avLst/>
            </a:prstGeom>
            <a:solidFill>
              <a:srgbClr val="FFA900"/>
            </a:solid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23" name="Shape 1323"/>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327" name="Group 1327"/>
          <p:cNvGrpSpPr/>
          <p:nvPr/>
        </p:nvGrpSpPr>
        <p:grpSpPr>
          <a:xfrm>
            <a:off x="4800599" y="4495800"/>
            <a:ext cx="1066801" cy="762000"/>
            <a:chOff x="0" y="0"/>
            <a:chExt cx="1066800" cy="762000"/>
          </a:xfrm>
        </p:grpSpPr>
        <p:sp>
          <p:nvSpPr>
            <p:cNvPr id="1325" name="Shape 1325"/>
            <p:cNvSpPr/>
            <p:nvPr/>
          </p:nvSpPr>
          <p:spPr>
            <a:xfrm>
              <a:off x="0" y="0"/>
              <a:ext cx="1066800" cy="762000"/>
            </a:xfrm>
            <a:prstGeom prst="rect">
              <a:avLst/>
            </a:prstGeom>
            <a:solidFill>
              <a:srgbClr val="FFA900"/>
            </a:solid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26" name="Shape 1326"/>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330" name="Group 1330"/>
          <p:cNvGrpSpPr/>
          <p:nvPr/>
        </p:nvGrpSpPr>
        <p:grpSpPr>
          <a:xfrm>
            <a:off x="3276599" y="3657600"/>
            <a:ext cx="1066801" cy="762000"/>
            <a:chOff x="0" y="0"/>
            <a:chExt cx="1066800" cy="762000"/>
          </a:xfrm>
        </p:grpSpPr>
        <p:sp>
          <p:nvSpPr>
            <p:cNvPr id="1328" name="Shape 1328"/>
            <p:cNvSpPr/>
            <p:nvPr/>
          </p:nvSpPr>
          <p:spPr>
            <a:xfrm>
              <a:off x="0" y="0"/>
              <a:ext cx="1066800" cy="762000"/>
            </a:xfrm>
            <a:prstGeom prst="rect">
              <a:avLst/>
            </a:prstGeom>
            <a:solidFill>
              <a:srgbClr val="FFA900"/>
            </a:solid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29" name="Shape 1329"/>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333" name="Group 1333"/>
          <p:cNvGrpSpPr/>
          <p:nvPr/>
        </p:nvGrpSpPr>
        <p:grpSpPr>
          <a:xfrm>
            <a:off x="7619999" y="3581400"/>
            <a:ext cx="1066801" cy="762000"/>
            <a:chOff x="0" y="0"/>
            <a:chExt cx="1066800" cy="762000"/>
          </a:xfrm>
        </p:grpSpPr>
        <p:sp>
          <p:nvSpPr>
            <p:cNvPr id="1331" name="Shape 1331"/>
            <p:cNvSpPr/>
            <p:nvPr/>
          </p:nvSpPr>
          <p:spPr>
            <a:xfrm>
              <a:off x="0" y="0"/>
              <a:ext cx="1066800" cy="762000"/>
            </a:xfrm>
            <a:prstGeom prst="rect">
              <a:avLst/>
            </a:prstGeom>
            <a:solidFill>
              <a:srgbClr val="FFA900"/>
            </a:solid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32" name="Shape 1332"/>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336" name="Group 1336"/>
          <p:cNvGrpSpPr/>
          <p:nvPr/>
        </p:nvGrpSpPr>
        <p:grpSpPr>
          <a:xfrm>
            <a:off x="7620000" y="1676400"/>
            <a:ext cx="1066800" cy="762000"/>
            <a:chOff x="0" y="0"/>
            <a:chExt cx="1066800" cy="762000"/>
          </a:xfrm>
        </p:grpSpPr>
        <p:sp>
          <p:nvSpPr>
            <p:cNvPr id="1334" name="Shape 1334"/>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35" name="Shape 1335"/>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39" name="Group 1339"/>
          <p:cNvGrpSpPr/>
          <p:nvPr/>
        </p:nvGrpSpPr>
        <p:grpSpPr>
          <a:xfrm>
            <a:off x="6324600" y="4495800"/>
            <a:ext cx="1066800" cy="762000"/>
            <a:chOff x="0" y="0"/>
            <a:chExt cx="1066800" cy="762000"/>
          </a:xfrm>
        </p:grpSpPr>
        <p:sp>
          <p:nvSpPr>
            <p:cNvPr id="1337" name="Shape 1337"/>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38" name="Shape 1338"/>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42" name="Group 1342"/>
          <p:cNvGrpSpPr/>
          <p:nvPr/>
        </p:nvGrpSpPr>
        <p:grpSpPr>
          <a:xfrm>
            <a:off x="4800600" y="1828800"/>
            <a:ext cx="1066800" cy="762000"/>
            <a:chOff x="0" y="0"/>
            <a:chExt cx="1066800" cy="762000"/>
          </a:xfrm>
        </p:grpSpPr>
        <p:sp>
          <p:nvSpPr>
            <p:cNvPr id="1340" name="Shape 1340"/>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41" name="Shape 1341"/>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1343" name="Shape 1343"/>
          <p:cNvSpPr/>
          <p:nvPr/>
        </p:nvSpPr>
        <p:spPr>
          <a:xfrm>
            <a:off x="8723312" y="1452562"/>
            <a:ext cx="431801" cy="4358830"/>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buClr>
                <a:srgbClr val="FFFFFF"/>
              </a:buClr>
              <a:buFont typeface="Arial"/>
              <a:defRPr sz="1800"/>
            </a:pPr>
            <a:r>
              <a:rPr b="1" sz="2400">
                <a:uFill>
                  <a:solidFill/>
                </a:uFill>
                <a:latin typeface="+mn-lt"/>
                <a:ea typeface="+mn-ea"/>
                <a:cs typeface="+mn-cs"/>
                <a:sym typeface="Arial"/>
              </a:rPr>
              <a:t>N</a:t>
            </a: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O</a:t>
            </a:r>
            <a:endParaRPr b="1" sz="2400">
              <a:uFill>
                <a:solidFill/>
              </a:uFill>
              <a:latin typeface="+mn-lt"/>
              <a:ea typeface="+mn-ea"/>
              <a:cs typeface="+mn-cs"/>
              <a:sym typeface="Arial"/>
            </a:endParaRPr>
          </a:p>
          <a:p>
            <a:pPr lvl="0" marL="40639" marR="40639" defTabSz="914400">
              <a:buClr>
                <a:srgbClr val="FFFFFF"/>
              </a:buClr>
              <a:buFont typeface="Arial"/>
              <a:defRPr sz="1800"/>
            </a:pP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F</a:t>
            </a: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r</a:t>
            </a: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e</a:t>
            </a: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e</a:t>
            </a:r>
            <a:endParaRPr b="1" sz="2400">
              <a:uFill>
                <a:solidFill/>
              </a:uFill>
              <a:latin typeface="+mn-lt"/>
              <a:ea typeface="+mn-ea"/>
              <a:cs typeface="+mn-cs"/>
              <a:sym typeface="Arial"/>
            </a:endParaRPr>
          </a:p>
          <a:p>
            <a:pPr lvl="0" marL="40639" marR="40639" defTabSz="914400">
              <a:buClr>
                <a:srgbClr val="FFFFFF"/>
              </a:buClr>
              <a:buFont typeface="Arial"/>
              <a:defRPr sz="1800"/>
            </a:pP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L</a:t>
            </a: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a</a:t>
            </a: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n</a:t>
            </a: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d</a:t>
            </a:r>
          </a:p>
        </p:txBody>
      </p:sp>
      <p:sp>
        <p:nvSpPr>
          <p:cNvPr id="1344" name="Shape 1344"/>
          <p:cNvSpPr/>
          <p:nvPr/>
        </p:nvSpPr>
        <p:spPr>
          <a:xfrm>
            <a:off x="76200" y="533400"/>
            <a:ext cx="8928100" cy="48895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500"/>
              </a:spcBef>
              <a:buClr>
                <a:srgbClr val="FFFFFF"/>
              </a:buClr>
              <a:buFont typeface="Arial"/>
              <a:defRPr b="1" sz="26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2600">
                <a:solidFill>
                  <a:srgbClr val="FFFFFF"/>
                </a:solidFill>
                <a:uFill>
                  <a:solidFill>
                    <a:srgbClr val="FFFFFF"/>
                  </a:solidFill>
                </a:uFill>
              </a:rPr>
              <a:t>More land held for speculation —  more unemployment</a:t>
            </a:r>
          </a:p>
        </p:txBody>
      </p:sp>
      <p:grpSp>
        <p:nvGrpSpPr>
          <p:cNvPr id="1347" name="Group 1347"/>
          <p:cNvGrpSpPr/>
          <p:nvPr/>
        </p:nvGrpSpPr>
        <p:grpSpPr>
          <a:xfrm>
            <a:off x="685799" y="4572000"/>
            <a:ext cx="1066801" cy="762000"/>
            <a:chOff x="0" y="0"/>
            <a:chExt cx="1066800" cy="762000"/>
          </a:xfrm>
        </p:grpSpPr>
        <p:sp>
          <p:nvSpPr>
            <p:cNvPr id="1345" name="Shape 1345"/>
            <p:cNvSpPr/>
            <p:nvPr/>
          </p:nvSpPr>
          <p:spPr>
            <a:xfrm>
              <a:off x="0" y="0"/>
              <a:ext cx="1066800" cy="762000"/>
            </a:xfrm>
            <a:prstGeom prst="rect">
              <a:avLst/>
            </a:prstGeom>
            <a:solidFill>
              <a:srgbClr val="FFA900"/>
            </a:solid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46" name="Shape 1346"/>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349" name="Shape 1349"/>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98</a:t>
            </a:r>
          </a:p>
        </p:txBody>
      </p:sp>
      <p:pic>
        <p:nvPicPr>
          <p:cNvPr id="1350" name="SavanaMapOK.jpg"/>
          <p:cNvPicPr/>
          <p:nvPr/>
        </p:nvPicPr>
        <p:blipFill>
          <a:blip r:embed="rId2">
            <a:extLst/>
          </a:blip>
          <a:srcRect l="0" t="13571" r="0" b="0"/>
          <a:stretch>
            <a:fillRect/>
          </a:stretch>
        </p:blipFill>
        <p:spPr>
          <a:xfrm>
            <a:off x="0" y="1600200"/>
            <a:ext cx="9144000" cy="5257800"/>
          </a:xfrm>
          <a:prstGeom prst="rect">
            <a:avLst/>
          </a:prstGeom>
          <a:ln w="12700">
            <a:miter lim="400000"/>
          </a:ln>
        </p:spPr>
      </p:pic>
      <p:grpSp>
        <p:nvGrpSpPr>
          <p:cNvPr id="1353" name="Group 1353"/>
          <p:cNvGrpSpPr/>
          <p:nvPr/>
        </p:nvGrpSpPr>
        <p:grpSpPr>
          <a:xfrm>
            <a:off x="3276600" y="4572000"/>
            <a:ext cx="1066800" cy="762000"/>
            <a:chOff x="0" y="0"/>
            <a:chExt cx="1066800" cy="762000"/>
          </a:xfrm>
        </p:grpSpPr>
        <p:sp>
          <p:nvSpPr>
            <p:cNvPr id="1351" name="Shape 1351"/>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52" name="Shape 1352"/>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56" name="Group 1356"/>
          <p:cNvGrpSpPr/>
          <p:nvPr/>
        </p:nvGrpSpPr>
        <p:grpSpPr>
          <a:xfrm>
            <a:off x="4800600" y="3581400"/>
            <a:ext cx="1066800" cy="762000"/>
            <a:chOff x="0" y="0"/>
            <a:chExt cx="1066800" cy="762000"/>
          </a:xfrm>
        </p:grpSpPr>
        <p:sp>
          <p:nvSpPr>
            <p:cNvPr id="1354" name="Shape 1354"/>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55" name="Shape 1355"/>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59" name="Group 1359"/>
          <p:cNvGrpSpPr/>
          <p:nvPr/>
        </p:nvGrpSpPr>
        <p:grpSpPr>
          <a:xfrm>
            <a:off x="3352800" y="2743200"/>
            <a:ext cx="1066800" cy="762000"/>
            <a:chOff x="0" y="0"/>
            <a:chExt cx="1066800" cy="762000"/>
          </a:xfrm>
        </p:grpSpPr>
        <p:sp>
          <p:nvSpPr>
            <p:cNvPr id="1357" name="Shape 1357"/>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58" name="Shape 1358"/>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62" name="Group 1362"/>
          <p:cNvGrpSpPr/>
          <p:nvPr/>
        </p:nvGrpSpPr>
        <p:grpSpPr>
          <a:xfrm>
            <a:off x="4800600" y="2743200"/>
            <a:ext cx="1066800" cy="762000"/>
            <a:chOff x="0" y="0"/>
            <a:chExt cx="1066800" cy="762000"/>
          </a:xfrm>
        </p:grpSpPr>
        <p:sp>
          <p:nvSpPr>
            <p:cNvPr id="1360" name="Shape 1360"/>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61" name="Shape 1361"/>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65" name="Group 1365"/>
          <p:cNvGrpSpPr/>
          <p:nvPr/>
        </p:nvGrpSpPr>
        <p:grpSpPr>
          <a:xfrm>
            <a:off x="6324600" y="1752600"/>
            <a:ext cx="1066800" cy="762000"/>
            <a:chOff x="0" y="0"/>
            <a:chExt cx="1066800" cy="762000"/>
          </a:xfrm>
        </p:grpSpPr>
        <p:sp>
          <p:nvSpPr>
            <p:cNvPr id="1363" name="Shape 1363"/>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64" name="Shape 1364"/>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68" name="Group 1368"/>
          <p:cNvGrpSpPr/>
          <p:nvPr/>
        </p:nvGrpSpPr>
        <p:grpSpPr>
          <a:xfrm>
            <a:off x="6324600" y="3581400"/>
            <a:ext cx="1066800" cy="762000"/>
            <a:chOff x="0" y="0"/>
            <a:chExt cx="1066800" cy="762000"/>
          </a:xfrm>
        </p:grpSpPr>
        <p:sp>
          <p:nvSpPr>
            <p:cNvPr id="1366" name="Shape 1366"/>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67" name="Shape 1367"/>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71" name="Group 1371"/>
          <p:cNvGrpSpPr/>
          <p:nvPr/>
        </p:nvGrpSpPr>
        <p:grpSpPr>
          <a:xfrm>
            <a:off x="7620000" y="4495800"/>
            <a:ext cx="1066800" cy="762000"/>
            <a:chOff x="0" y="0"/>
            <a:chExt cx="1066800" cy="762000"/>
          </a:xfrm>
        </p:grpSpPr>
        <p:sp>
          <p:nvSpPr>
            <p:cNvPr id="1369" name="Shape 1369"/>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70" name="Shape 1370"/>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74" name="Group 1374"/>
          <p:cNvGrpSpPr/>
          <p:nvPr/>
        </p:nvGrpSpPr>
        <p:grpSpPr>
          <a:xfrm>
            <a:off x="7620000" y="2590800"/>
            <a:ext cx="1066800" cy="762000"/>
            <a:chOff x="0" y="0"/>
            <a:chExt cx="1066800" cy="762000"/>
          </a:xfrm>
        </p:grpSpPr>
        <p:sp>
          <p:nvSpPr>
            <p:cNvPr id="1372" name="Shape 1372"/>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73" name="Shape 1373"/>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77" name="Group 1377"/>
          <p:cNvGrpSpPr/>
          <p:nvPr/>
        </p:nvGrpSpPr>
        <p:grpSpPr>
          <a:xfrm>
            <a:off x="914400" y="1752600"/>
            <a:ext cx="1066800" cy="762000"/>
            <a:chOff x="0" y="0"/>
            <a:chExt cx="1066800" cy="762000"/>
          </a:xfrm>
        </p:grpSpPr>
        <p:sp>
          <p:nvSpPr>
            <p:cNvPr id="1375" name="Shape 1375"/>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76" name="Shape 1376"/>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80" name="Group 1380"/>
          <p:cNvGrpSpPr/>
          <p:nvPr/>
        </p:nvGrpSpPr>
        <p:grpSpPr>
          <a:xfrm>
            <a:off x="990599" y="2743200"/>
            <a:ext cx="1066801" cy="762000"/>
            <a:chOff x="0" y="0"/>
            <a:chExt cx="1066800" cy="762000"/>
          </a:xfrm>
        </p:grpSpPr>
        <p:sp>
          <p:nvSpPr>
            <p:cNvPr id="1378" name="Shape 1378"/>
            <p:cNvSpPr/>
            <p:nvPr/>
          </p:nvSpPr>
          <p:spPr>
            <a:xfrm>
              <a:off x="0" y="0"/>
              <a:ext cx="1066800" cy="762000"/>
            </a:xfrm>
            <a:prstGeom prst="rect">
              <a:avLst/>
            </a:prstGeom>
            <a:solidFill>
              <a:srgbClr val="FFA900"/>
            </a:solid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79" name="Shape 1379"/>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383" name="Group 1383"/>
          <p:cNvGrpSpPr/>
          <p:nvPr/>
        </p:nvGrpSpPr>
        <p:grpSpPr>
          <a:xfrm>
            <a:off x="838200" y="3657600"/>
            <a:ext cx="1066800" cy="762000"/>
            <a:chOff x="0" y="0"/>
            <a:chExt cx="1066800" cy="762000"/>
          </a:xfrm>
        </p:grpSpPr>
        <p:sp>
          <p:nvSpPr>
            <p:cNvPr id="1381" name="Shape 1381"/>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82" name="Shape 1382"/>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386" name="Group 1386"/>
          <p:cNvGrpSpPr/>
          <p:nvPr/>
        </p:nvGrpSpPr>
        <p:grpSpPr>
          <a:xfrm>
            <a:off x="4800599" y="1752600"/>
            <a:ext cx="1066801" cy="762000"/>
            <a:chOff x="0" y="0"/>
            <a:chExt cx="1066800" cy="762000"/>
          </a:xfrm>
        </p:grpSpPr>
        <p:sp>
          <p:nvSpPr>
            <p:cNvPr id="1384" name="Shape 1384"/>
            <p:cNvSpPr/>
            <p:nvPr/>
          </p:nvSpPr>
          <p:spPr>
            <a:xfrm>
              <a:off x="0" y="0"/>
              <a:ext cx="1066800" cy="762000"/>
            </a:xfrm>
            <a:prstGeom prst="rect">
              <a:avLst/>
            </a:prstGeom>
            <a:solidFill>
              <a:srgbClr val="FFA900"/>
            </a:solid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85" name="Shape 1385"/>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389" name="Group 1389"/>
          <p:cNvGrpSpPr/>
          <p:nvPr/>
        </p:nvGrpSpPr>
        <p:grpSpPr>
          <a:xfrm>
            <a:off x="4800599" y="4495800"/>
            <a:ext cx="1066801" cy="762000"/>
            <a:chOff x="0" y="0"/>
            <a:chExt cx="1066800" cy="762000"/>
          </a:xfrm>
        </p:grpSpPr>
        <p:sp>
          <p:nvSpPr>
            <p:cNvPr id="1387" name="Shape 1387"/>
            <p:cNvSpPr/>
            <p:nvPr/>
          </p:nvSpPr>
          <p:spPr>
            <a:xfrm>
              <a:off x="0" y="0"/>
              <a:ext cx="1066800" cy="762000"/>
            </a:xfrm>
            <a:prstGeom prst="rect">
              <a:avLst/>
            </a:prstGeom>
            <a:solidFill>
              <a:srgbClr val="FFA900"/>
            </a:solid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88" name="Shape 1388"/>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392" name="Group 1392"/>
          <p:cNvGrpSpPr/>
          <p:nvPr/>
        </p:nvGrpSpPr>
        <p:grpSpPr>
          <a:xfrm>
            <a:off x="685799" y="4572000"/>
            <a:ext cx="1066801" cy="762000"/>
            <a:chOff x="0" y="0"/>
            <a:chExt cx="1066800" cy="762000"/>
          </a:xfrm>
        </p:grpSpPr>
        <p:sp>
          <p:nvSpPr>
            <p:cNvPr id="1390" name="Shape 1390"/>
            <p:cNvSpPr/>
            <p:nvPr/>
          </p:nvSpPr>
          <p:spPr>
            <a:xfrm>
              <a:off x="0" y="0"/>
              <a:ext cx="1066800" cy="762000"/>
            </a:xfrm>
            <a:prstGeom prst="rect">
              <a:avLst/>
            </a:prstGeom>
            <a:solidFill>
              <a:srgbClr val="FFA900"/>
            </a:solid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91" name="Shape 1391"/>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395" name="Group 1395"/>
          <p:cNvGrpSpPr/>
          <p:nvPr/>
        </p:nvGrpSpPr>
        <p:grpSpPr>
          <a:xfrm>
            <a:off x="7696199" y="1676400"/>
            <a:ext cx="1066801" cy="762000"/>
            <a:chOff x="0" y="0"/>
            <a:chExt cx="1066800" cy="762000"/>
          </a:xfrm>
        </p:grpSpPr>
        <p:sp>
          <p:nvSpPr>
            <p:cNvPr id="1393" name="Shape 1393"/>
            <p:cNvSpPr/>
            <p:nvPr/>
          </p:nvSpPr>
          <p:spPr>
            <a:xfrm>
              <a:off x="0" y="0"/>
              <a:ext cx="1066800" cy="762000"/>
            </a:xfrm>
            <a:prstGeom prst="rect">
              <a:avLst/>
            </a:prstGeom>
            <a:solidFill>
              <a:srgbClr val="FFA900"/>
            </a:solid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94" name="Shape 1394"/>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398" name="Group 1398"/>
          <p:cNvGrpSpPr/>
          <p:nvPr/>
        </p:nvGrpSpPr>
        <p:grpSpPr>
          <a:xfrm>
            <a:off x="6324600" y="4495800"/>
            <a:ext cx="1066800" cy="762000"/>
            <a:chOff x="0" y="0"/>
            <a:chExt cx="1066800" cy="762000"/>
          </a:xfrm>
        </p:grpSpPr>
        <p:sp>
          <p:nvSpPr>
            <p:cNvPr id="1396" name="Shape 1396"/>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397" name="Shape 1397"/>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grpSp>
        <p:nvGrpSpPr>
          <p:cNvPr id="1401" name="Group 1401"/>
          <p:cNvGrpSpPr/>
          <p:nvPr/>
        </p:nvGrpSpPr>
        <p:grpSpPr>
          <a:xfrm>
            <a:off x="3352800" y="1752600"/>
            <a:ext cx="1066800" cy="762000"/>
            <a:chOff x="0" y="0"/>
            <a:chExt cx="1066800" cy="762000"/>
          </a:xfrm>
        </p:grpSpPr>
        <p:sp>
          <p:nvSpPr>
            <p:cNvPr id="1399" name="Shape 1399"/>
            <p:cNvSpPr/>
            <p:nvPr/>
          </p:nvSpPr>
          <p:spPr>
            <a:xfrm>
              <a:off x="0" y="0"/>
              <a:ext cx="1066800" cy="762000"/>
            </a:xfrm>
            <a:prstGeom prst="rect">
              <a:avLst/>
            </a:prstGeom>
            <a:no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400" name="Shape 1400"/>
            <p:cNvSpPr/>
            <p:nvPr/>
          </p:nvSpPr>
          <p:spPr>
            <a:xfrm>
              <a:off x="0" y="196850"/>
              <a:ext cx="916978"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Settler</a:t>
              </a:r>
            </a:p>
          </p:txBody>
        </p:sp>
      </p:grpSp>
      <p:sp>
        <p:nvSpPr>
          <p:cNvPr id="1402" name="Shape 1402"/>
          <p:cNvSpPr/>
          <p:nvPr/>
        </p:nvSpPr>
        <p:spPr>
          <a:xfrm>
            <a:off x="8723312" y="1490662"/>
            <a:ext cx="431801" cy="4358830"/>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buClr>
                <a:srgbClr val="FFFFFF"/>
              </a:buClr>
              <a:buFont typeface="Arial"/>
              <a:defRPr sz="1800"/>
            </a:pPr>
            <a:r>
              <a:rPr b="1" sz="2400">
                <a:uFill>
                  <a:solidFill/>
                </a:uFill>
                <a:latin typeface="+mn-lt"/>
                <a:ea typeface="+mn-ea"/>
                <a:cs typeface="+mn-cs"/>
                <a:sym typeface="Arial"/>
              </a:rPr>
              <a:t>N</a:t>
            </a: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O</a:t>
            </a:r>
            <a:endParaRPr b="1" sz="2400">
              <a:uFill>
                <a:solidFill/>
              </a:uFill>
              <a:latin typeface="+mn-lt"/>
              <a:ea typeface="+mn-ea"/>
              <a:cs typeface="+mn-cs"/>
              <a:sym typeface="Arial"/>
            </a:endParaRPr>
          </a:p>
          <a:p>
            <a:pPr lvl="0" marL="40639" marR="40639" defTabSz="914400">
              <a:buClr>
                <a:srgbClr val="FFFFFF"/>
              </a:buClr>
              <a:buFont typeface="Arial"/>
              <a:defRPr sz="1800"/>
            </a:pP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F</a:t>
            </a: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r</a:t>
            </a: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e</a:t>
            </a: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e</a:t>
            </a:r>
            <a:endParaRPr b="1" sz="2400">
              <a:uFill>
                <a:solidFill/>
              </a:uFill>
              <a:latin typeface="+mn-lt"/>
              <a:ea typeface="+mn-ea"/>
              <a:cs typeface="+mn-cs"/>
              <a:sym typeface="Arial"/>
            </a:endParaRPr>
          </a:p>
          <a:p>
            <a:pPr lvl="0" marL="40639" marR="40639" defTabSz="914400">
              <a:buClr>
                <a:srgbClr val="FFFFFF"/>
              </a:buClr>
              <a:buFont typeface="Arial"/>
              <a:defRPr sz="1800"/>
            </a:pP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L</a:t>
            </a: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a</a:t>
            </a: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n</a:t>
            </a:r>
            <a:endParaRPr b="1" sz="2400">
              <a:uFill>
                <a:solidFill/>
              </a:uFill>
              <a:latin typeface="+mn-lt"/>
              <a:ea typeface="+mn-ea"/>
              <a:cs typeface="+mn-cs"/>
              <a:sym typeface="Arial"/>
            </a:endParaRPr>
          </a:p>
          <a:p>
            <a:pPr lvl="0" marL="40639" marR="40639" defTabSz="914400">
              <a:buClr>
                <a:srgbClr val="FFFFFF"/>
              </a:buClr>
              <a:buFont typeface="Arial"/>
              <a:defRPr sz="1800"/>
            </a:pPr>
            <a:r>
              <a:rPr b="1" sz="2400">
                <a:uFill>
                  <a:solidFill/>
                </a:uFill>
                <a:latin typeface="+mn-lt"/>
                <a:ea typeface="+mn-ea"/>
                <a:cs typeface="+mn-cs"/>
                <a:sym typeface="Arial"/>
              </a:rPr>
              <a:t>d</a:t>
            </a:r>
          </a:p>
        </p:txBody>
      </p:sp>
      <p:sp>
        <p:nvSpPr>
          <p:cNvPr id="1403" name="Shape 1403"/>
          <p:cNvSpPr/>
          <p:nvPr/>
        </p:nvSpPr>
        <p:spPr>
          <a:xfrm>
            <a:off x="300831" y="304800"/>
            <a:ext cx="8521701" cy="95273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700"/>
              </a:spcBef>
              <a:buClr>
                <a:srgbClr val="FFFFFF"/>
              </a:buClr>
              <a:buFont typeface="Arial"/>
              <a:defRPr b="1" sz="30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3000">
                <a:solidFill>
                  <a:srgbClr val="FFFFFF"/>
                </a:solidFill>
                <a:uFill>
                  <a:solidFill>
                    <a:srgbClr val="FFFFFF"/>
                  </a:solidFill>
                </a:uFill>
              </a:rPr>
              <a:t>As population increases and inventions replace workers, more land is needed.</a:t>
            </a:r>
          </a:p>
        </p:txBody>
      </p:sp>
      <p:grpSp>
        <p:nvGrpSpPr>
          <p:cNvPr id="1406" name="Group 1406"/>
          <p:cNvGrpSpPr/>
          <p:nvPr/>
        </p:nvGrpSpPr>
        <p:grpSpPr>
          <a:xfrm>
            <a:off x="6324599" y="2667000"/>
            <a:ext cx="1066801" cy="762000"/>
            <a:chOff x="0" y="0"/>
            <a:chExt cx="1066800" cy="762000"/>
          </a:xfrm>
        </p:grpSpPr>
        <p:sp>
          <p:nvSpPr>
            <p:cNvPr id="1404" name="Shape 1404"/>
            <p:cNvSpPr/>
            <p:nvPr/>
          </p:nvSpPr>
          <p:spPr>
            <a:xfrm>
              <a:off x="0" y="0"/>
              <a:ext cx="1066800" cy="762000"/>
            </a:xfrm>
            <a:prstGeom prst="rect">
              <a:avLst/>
            </a:prstGeom>
            <a:solidFill>
              <a:srgbClr val="FFA900"/>
            </a:solid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405" name="Shape 1405"/>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409" name="Group 1409"/>
          <p:cNvGrpSpPr/>
          <p:nvPr/>
        </p:nvGrpSpPr>
        <p:grpSpPr>
          <a:xfrm>
            <a:off x="3276599" y="3657600"/>
            <a:ext cx="1066801" cy="762000"/>
            <a:chOff x="0" y="0"/>
            <a:chExt cx="1066800" cy="762000"/>
          </a:xfrm>
        </p:grpSpPr>
        <p:sp>
          <p:nvSpPr>
            <p:cNvPr id="1407" name="Shape 1407"/>
            <p:cNvSpPr/>
            <p:nvPr/>
          </p:nvSpPr>
          <p:spPr>
            <a:xfrm>
              <a:off x="0" y="0"/>
              <a:ext cx="1066800" cy="762000"/>
            </a:xfrm>
            <a:prstGeom prst="rect">
              <a:avLst/>
            </a:prstGeom>
            <a:solidFill>
              <a:srgbClr val="FFA900"/>
            </a:solid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408" name="Shape 1408"/>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grpSp>
        <p:nvGrpSpPr>
          <p:cNvPr id="1412" name="Group 1412"/>
          <p:cNvGrpSpPr/>
          <p:nvPr/>
        </p:nvGrpSpPr>
        <p:grpSpPr>
          <a:xfrm>
            <a:off x="7619999" y="3581400"/>
            <a:ext cx="1066801" cy="762000"/>
            <a:chOff x="0" y="0"/>
            <a:chExt cx="1066800" cy="762000"/>
          </a:xfrm>
        </p:grpSpPr>
        <p:sp>
          <p:nvSpPr>
            <p:cNvPr id="1410" name="Shape 1410"/>
            <p:cNvSpPr/>
            <p:nvPr/>
          </p:nvSpPr>
          <p:spPr>
            <a:xfrm>
              <a:off x="0" y="0"/>
              <a:ext cx="1066800" cy="762000"/>
            </a:xfrm>
            <a:prstGeom prst="rect">
              <a:avLst/>
            </a:prstGeom>
            <a:solidFill>
              <a:srgbClr val="FFA900"/>
            </a:solidFill>
            <a:ln w="38100" cap="flat">
              <a:solidFill>
                <a:srgbClr val="006C6B"/>
              </a:solidFill>
              <a:prstDash val="solid"/>
              <a:miter lim="400000"/>
            </a:ln>
            <a:effectLst/>
          </p:spPr>
          <p:txBody>
            <a:bodyPr wrap="square" lIns="0" tIns="0" rIns="0" bIns="0" numCol="1" anchor="ctr">
              <a:noAutofit/>
            </a:bodyPr>
            <a:lstStyle/>
            <a:p>
              <a:pPr lvl="0" marL="40639" marR="40639" defTabSz="914400">
                <a:defRPr sz="2400">
                  <a:uFill>
                    <a:solidFill/>
                  </a:uFill>
                  <a:latin typeface="Lucida Grande"/>
                  <a:ea typeface="Lucida Grande"/>
                  <a:cs typeface="Lucida Grande"/>
                  <a:sym typeface="Lucida Grande"/>
                </a:defRPr>
              </a:pPr>
            </a:p>
          </p:txBody>
        </p:sp>
        <p:sp>
          <p:nvSpPr>
            <p:cNvPr id="1411" name="Shape 1411"/>
            <p:cNvSpPr/>
            <p:nvPr/>
          </p:nvSpPr>
          <p:spPr>
            <a:xfrm>
              <a:off x="0" y="196850"/>
              <a:ext cx="749100"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Spec.</a:t>
              </a:r>
            </a:p>
          </p:txBody>
        </p:sp>
      </p:gr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2"/>
        </a:solidFill>
      </p:bgPr>
    </p:bg>
    <p:spTree>
      <p:nvGrpSpPr>
        <p:cNvPr id="1" name=""/>
        <p:cNvGrpSpPr/>
        <p:nvPr/>
      </p:nvGrpSpPr>
      <p:grpSpPr>
        <a:xfrm>
          <a:off x="0" y="0"/>
          <a:ext cx="0" cy="0"/>
          <a:chOff x="0" y="0"/>
          <a:chExt cx="0" cy="0"/>
        </a:xfrm>
      </p:grpSpPr>
      <p:sp>
        <p:nvSpPr>
          <p:cNvPr id="374" name="Shape 374"/>
          <p:cNvSpPr/>
          <p:nvPr/>
        </p:nvSpPr>
        <p:spPr>
          <a:xfrm>
            <a:off x="269875" y="1600200"/>
            <a:ext cx="8534400" cy="2832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spcBef>
                <a:spcPts val="2100"/>
              </a:spcBef>
              <a:buClr>
                <a:srgbClr val="FFFFFF"/>
              </a:buClr>
              <a:buFont typeface="Helvetica"/>
              <a:defRPr sz="1800"/>
            </a:pPr>
            <a:r>
              <a:rPr spc="107" sz="3600">
                <a:solidFill>
                  <a:srgbClr val="FFFFFF"/>
                </a:solidFill>
                <a:uFill>
                  <a:solidFill>
                    <a:srgbClr val="FFFFFF"/>
                  </a:solidFill>
                </a:uFill>
                <a:latin typeface="Lucida Grande"/>
                <a:ea typeface="Lucida Grande"/>
                <a:cs typeface="Lucida Grande"/>
                <a:sym typeface="Lucida Grande"/>
              </a:rPr>
              <a:t>The rent of land is determined by the excess of its produce over that which the same application [of labor &amp; capital] can secure from the </a:t>
            </a:r>
            <a:r>
              <a:rPr b="1" spc="107" sz="3600">
                <a:solidFill>
                  <a:srgbClr val="FF85FF"/>
                </a:solidFill>
                <a:uFill>
                  <a:solidFill>
                    <a:srgbClr val="FF85FF"/>
                  </a:solidFill>
                </a:uFill>
                <a:latin typeface="Lucida Grande"/>
                <a:ea typeface="Lucida Grande"/>
                <a:cs typeface="Lucida Grande"/>
                <a:sym typeface="Lucida Grande"/>
              </a:rPr>
              <a:t>least productive land in use.</a:t>
            </a:r>
          </a:p>
        </p:txBody>
      </p:sp>
      <p:sp>
        <p:nvSpPr>
          <p:cNvPr id="375" name="Shape 375"/>
          <p:cNvSpPr/>
          <p:nvPr/>
        </p:nvSpPr>
        <p:spPr>
          <a:xfrm>
            <a:off x="5029200" y="4864100"/>
            <a:ext cx="33528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David Ricardo 1809</a:t>
            </a:r>
          </a:p>
        </p:txBody>
      </p:sp>
      <p:sp>
        <p:nvSpPr>
          <p:cNvPr id="376" name="Shape 376"/>
          <p:cNvSpPr/>
          <p:nvPr/>
        </p:nvSpPr>
        <p:spPr>
          <a:xfrm>
            <a:off x="2222500" y="571500"/>
            <a:ext cx="4627821" cy="78015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sz="4800">
                <a:solidFill>
                  <a:srgbClr val="E392FE"/>
                </a:solidFill>
                <a:uFill>
                  <a:solidFill>
                    <a:srgbClr val="E392FE"/>
                  </a:solidFill>
                </a:uFill>
                <a:latin typeface="+mn-lt"/>
                <a:ea typeface="+mn-ea"/>
                <a:cs typeface="+mn-cs"/>
                <a:sym typeface="Arial"/>
              </a:defRPr>
            </a:lvl1pPr>
          </a:lstStyle>
          <a:p>
            <a:pPr lvl="0">
              <a:defRPr sz="1800">
                <a:solidFill>
                  <a:srgbClr val="000000"/>
                </a:solidFill>
                <a:uFillTx/>
              </a:defRPr>
            </a:pPr>
            <a:r>
              <a:rPr sz="4800">
                <a:solidFill>
                  <a:srgbClr val="E392FE"/>
                </a:solidFill>
                <a:uFill>
                  <a:solidFill>
                    <a:srgbClr val="E392FE"/>
                  </a:solidFill>
                </a:uFill>
              </a:rPr>
              <a:t>The Law of Rent</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pic>
        <p:nvPicPr>
          <p:cNvPr id="1414" name="Mike_Curtis_Poster.jpg"/>
          <p:cNvPicPr/>
          <p:nvPr/>
        </p:nvPicPr>
        <p:blipFill>
          <a:blip r:embed="rId2">
            <a:extLst/>
          </a:blip>
          <a:stretch>
            <a:fillRect/>
          </a:stretch>
        </p:blipFill>
        <p:spPr>
          <a:xfrm>
            <a:off x="1997075" y="195262"/>
            <a:ext cx="5157788" cy="6477001"/>
          </a:xfrm>
          <a:prstGeom prst="rect">
            <a:avLst/>
          </a:prstGeom>
          <a:ln w="12700">
            <a:miter lim="400000"/>
          </a:ln>
        </p:spPr>
      </p:pic>
      <p:sp>
        <p:nvSpPr>
          <p:cNvPr id="1415" name="Shape 1415"/>
          <p:cNvSpPr/>
          <p:nvPr/>
        </p:nvSpPr>
        <p:spPr>
          <a:xfrm>
            <a:off x="3708400" y="5651500"/>
            <a:ext cx="2069317" cy="44722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sz="24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2400">
                <a:solidFill>
                  <a:srgbClr val="FFFFFF"/>
                </a:solidFill>
                <a:uFill>
                  <a:solidFill>
                    <a:srgbClr val="FFFFFF"/>
                  </a:solidFill>
                </a:uFill>
              </a:rPr>
              <a:t>Henry George</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417" name="Shape 1417"/>
          <p:cNvSpPr/>
          <p:nvPr/>
        </p:nvSpPr>
        <p:spPr>
          <a:xfrm>
            <a:off x="673100" y="2768600"/>
            <a:ext cx="8051800" cy="86656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b="1" spc="324" sz="5400">
                <a:solidFill>
                  <a:srgbClr val="FECB3E"/>
                </a:solidFill>
                <a:uFill>
                  <a:solidFill>
                    <a:srgbClr val="FECB3E"/>
                  </a:solidFill>
                </a:uFill>
                <a:latin typeface="+mn-lt"/>
                <a:ea typeface="+mn-ea"/>
                <a:cs typeface="+mn-cs"/>
                <a:sym typeface="Arial"/>
              </a:defRPr>
            </a:lvl1pPr>
          </a:lstStyle>
          <a:p>
            <a:pPr lvl="0">
              <a:defRPr b="0" spc="0" sz="1800">
                <a:solidFill>
                  <a:srgbClr val="000000"/>
                </a:solidFill>
                <a:uFillTx/>
              </a:defRPr>
            </a:pPr>
            <a:r>
              <a:rPr b="1" spc="324" sz="5400">
                <a:solidFill>
                  <a:srgbClr val="FECB3E"/>
                </a:solidFill>
                <a:uFill>
                  <a:solidFill>
                    <a:srgbClr val="FECB3E"/>
                  </a:solidFill>
                </a:uFill>
              </a:rPr>
              <a:t>Capital investment,</a:t>
            </a:r>
          </a:p>
        </p:txBody>
      </p:sp>
      <p:sp>
        <p:nvSpPr>
          <p:cNvPr id="1418" name="Shape 1418"/>
          <p:cNvSpPr/>
          <p:nvPr/>
        </p:nvSpPr>
        <p:spPr>
          <a:xfrm>
            <a:off x="673100" y="1689100"/>
            <a:ext cx="8051800" cy="86656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b="1" spc="324" sz="5400">
                <a:solidFill>
                  <a:srgbClr val="FECB3E"/>
                </a:solidFill>
                <a:uFill>
                  <a:solidFill>
                    <a:srgbClr val="FECB3E"/>
                  </a:solidFill>
                </a:uFill>
                <a:latin typeface="+mn-lt"/>
                <a:ea typeface="+mn-ea"/>
                <a:cs typeface="+mn-cs"/>
                <a:sym typeface="Arial"/>
              </a:defRPr>
            </a:lvl1pPr>
          </a:lstStyle>
          <a:p>
            <a:pPr lvl="0">
              <a:defRPr b="0" spc="0" sz="1800">
                <a:solidFill>
                  <a:srgbClr val="000000"/>
                </a:solidFill>
                <a:uFillTx/>
              </a:defRPr>
            </a:pPr>
            <a:r>
              <a:rPr b="1" spc="324" sz="5400">
                <a:solidFill>
                  <a:srgbClr val="FECB3E"/>
                </a:solidFill>
                <a:uFill>
                  <a:solidFill>
                    <a:srgbClr val="FECB3E"/>
                  </a:solidFill>
                </a:uFill>
              </a:rPr>
              <a:t>The Rate of Interest, </a:t>
            </a:r>
          </a:p>
        </p:txBody>
      </p:sp>
      <p:sp>
        <p:nvSpPr>
          <p:cNvPr id="1419" name="Shape 1419"/>
          <p:cNvSpPr/>
          <p:nvPr/>
        </p:nvSpPr>
        <p:spPr>
          <a:xfrm>
            <a:off x="673100" y="3810000"/>
            <a:ext cx="8051800" cy="86656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b="1" spc="324" sz="5400">
                <a:solidFill>
                  <a:srgbClr val="FECB3E"/>
                </a:solidFill>
                <a:uFill>
                  <a:solidFill>
                    <a:srgbClr val="FECB3E"/>
                  </a:solidFill>
                </a:uFill>
                <a:latin typeface="+mn-lt"/>
                <a:ea typeface="+mn-ea"/>
                <a:cs typeface="+mn-cs"/>
                <a:sym typeface="Arial"/>
              </a:defRPr>
            </a:lvl1pPr>
          </a:lstStyle>
          <a:p>
            <a:pPr lvl="0">
              <a:defRPr b="0" spc="0" sz="1800">
                <a:solidFill>
                  <a:srgbClr val="000000"/>
                </a:solidFill>
                <a:uFillTx/>
              </a:defRPr>
            </a:pPr>
            <a:r>
              <a:rPr b="1" spc="324" sz="5400">
                <a:solidFill>
                  <a:srgbClr val="FECB3E"/>
                </a:solidFill>
                <a:uFill>
                  <a:solidFill>
                    <a:srgbClr val="FECB3E"/>
                  </a:solidFill>
                </a:uFill>
              </a:rPr>
              <a:t> job creation.</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421" name="Shape 1421"/>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80</a:t>
            </a:r>
          </a:p>
        </p:txBody>
      </p:sp>
      <p:graphicFrame>
        <p:nvGraphicFramePr>
          <p:cNvPr id="1422" name="Table 1422"/>
          <p:cNvGraphicFramePr/>
          <p:nvPr/>
        </p:nvGraphicFramePr>
        <p:xfrm>
          <a:off x="152400" y="1676400"/>
          <a:ext cx="87503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9</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7</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5</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solidFill>
                      <a:srgbClr val="009193"/>
                    </a:solidFill>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18</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14</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solidFill>
                      <a:srgbClr val="009193"/>
                    </a:solidFill>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solidFill>
                      <a:srgbClr val="009193"/>
                    </a:solidFill>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solidFill>
                      <a:srgbClr val="009193"/>
                    </a:solidFill>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solidFill>
                      <a:srgbClr val="009193"/>
                    </a:solidFill>
                  </a:tcPr>
                </a:tc>
              </a:tr>
              <a:tr h="457200">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solidFill>
                      <a:srgbClr val="009193"/>
                    </a:solidFill>
                  </a:tcPr>
                </a:tc>
              </a:tr>
              <a:tr h="457200">
                <a:tc>
                  <a:txBody>
                    <a:bodyPr/>
                    <a:lstStyle/>
                    <a:p>
                      <a:pPr lvl="0" marL="40639" marR="40639" algn="l"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solidFill>
                      <a:srgbClr val="009193"/>
                    </a:solidFill>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solidFill>
                      <a:srgbClr val="009193"/>
                    </a:solidFill>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1</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sz="1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solidFill>
                      <a:srgbClr val="009193"/>
                    </a:solidFill>
                  </a:tcPr>
                </a:tc>
              </a:tr>
              <a:tr h="457200">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solidFill>
                      <a:srgbClr val="009193"/>
                    </a:solidFill>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solidFill>
                      <a:srgbClr val="009193"/>
                    </a:solidFill>
                  </a:tcPr>
                </a:tc>
              </a:tr>
            </a:tbl>
          </a:graphicData>
        </a:graphic>
      </p:graphicFrame>
      <p:sp>
        <p:nvSpPr>
          <p:cNvPr id="1423" name="Shape 1423"/>
          <p:cNvSpPr/>
          <p:nvPr/>
        </p:nvSpPr>
        <p:spPr>
          <a:xfrm>
            <a:off x="6858000" y="1371600"/>
            <a:ext cx="1588" cy="4419600"/>
          </a:xfrm>
          <a:prstGeom prst="line">
            <a:avLst/>
          </a:prstGeom>
          <a:ln w="76200">
            <a:solidFill>
              <a:srgbClr val="FF7C00"/>
            </a:solidFill>
            <a:round/>
          </a:ln>
        </p:spPr>
        <p:txBody>
          <a:bodyPr lIns="0" tIns="0" rIns="0" bIns="0"/>
          <a:lstStyle/>
          <a:p>
            <a:pPr lvl="0"/>
          </a:p>
        </p:txBody>
      </p:sp>
      <p:sp>
        <p:nvSpPr>
          <p:cNvPr id="1424" name="Shape 1424"/>
          <p:cNvSpPr/>
          <p:nvPr/>
        </p:nvSpPr>
        <p:spPr>
          <a:xfrm>
            <a:off x="66294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1425" name="Shape 1425"/>
          <p:cNvSpPr/>
          <p:nvPr/>
        </p:nvSpPr>
        <p:spPr>
          <a:xfrm>
            <a:off x="66294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1426" name="Shape 1426"/>
          <p:cNvSpPr/>
          <p:nvPr/>
        </p:nvSpPr>
        <p:spPr>
          <a:xfrm>
            <a:off x="4191000" y="12192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1427" name="Shape 1427"/>
          <p:cNvSpPr/>
          <p:nvPr/>
        </p:nvSpPr>
        <p:spPr>
          <a:xfrm>
            <a:off x="6324600" y="1295400"/>
            <a:ext cx="381000" cy="228600"/>
          </a:xfrm>
          <a:prstGeom prst="leftArrow">
            <a:avLst>
              <a:gd name="adj1" fmla="val 50000"/>
              <a:gd name="adj2" fmla="val 41667"/>
            </a:avLst>
          </a:prstGeom>
          <a:solidFill>
            <a:srgbClr val="FF7C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28" name="Shape 1428"/>
          <p:cNvSpPr/>
          <p:nvPr/>
        </p:nvSpPr>
        <p:spPr>
          <a:xfrm>
            <a:off x="70104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29" name="Shape 1429"/>
          <p:cNvSpPr/>
          <p:nvPr/>
        </p:nvSpPr>
        <p:spPr>
          <a:xfrm>
            <a:off x="7391400" y="12192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
        <p:nvSpPr>
          <p:cNvPr id="1430" name="Shape 1430"/>
          <p:cNvSpPr/>
          <p:nvPr/>
        </p:nvSpPr>
        <p:spPr>
          <a:xfrm>
            <a:off x="152399" y="457200"/>
            <a:ext cx="8775702"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Land rent goes up disproportionately more. </a:t>
            </a:r>
          </a:p>
        </p:txBody>
      </p:sp>
      <p:sp>
        <p:nvSpPr>
          <p:cNvPr id="1431" name="Shape 1431"/>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solidFill>
                  <a:srgbClr val="FFFFFF"/>
                </a:solidFill>
                <a:uFill>
                  <a:solidFill>
                    <a:srgbClr val="FFFFFF"/>
                  </a:solidFill>
                </a:uFill>
                <a:latin typeface="Lucida Grande"/>
                <a:ea typeface="Lucida Grande"/>
                <a:cs typeface="Lucida Grande"/>
                <a:sym typeface="Lucida Grande"/>
              </a:defRPr>
            </a:lvl1pPr>
          </a:lstStyle>
          <a:p>
            <a:pPr lvl="0">
              <a:defRPr b="0">
                <a:solidFill>
                  <a:srgbClr val="000000"/>
                </a:solidFill>
                <a:uFillTx/>
              </a:defRPr>
            </a:pPr>
            <a:r>
              <a:rPr b="1">
                <a:solidFill>
                  <a:srgbClr val="FFFFFF"/>
                </a:solidFill>
                <a:uFill>
                  <a:solidFill>
                    <a:srgbClr val="FFFFFF"/>
                  </a:solidFill>
                </a:uFill>
              </a:rPr>
              <a:t>The advantage increases with material progress.</a:t>
            </a:r>
          </a:p>
        </p:txBody>
      </p:sp>
      <p:sp>
        <p:nvSpPr>
          <p:cNvPr id="1432" name="Shape 1432"/>
          <p:cNvSpPr/>
          <p:nvPr/>
        </p:nvSpPr>
        <p:spPr>
          <a:xfrm>
            <a:off x="6743700" y="1663700"/>
            <a:ext cx="63500" cy="4127500"/>
          </a:xfrm>
          <a:prstGeom prst="rect">
            <a:avLst/>
          </a:prstGeom>
          <a:solidFill>
            <a:srgbClr val="12606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434" name="Shape 1434"/>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80</a:t>
            </a:r>
          </a:p>
        </p:txBody>
      </p:sp>
      <p:graphicFrame>
        <p:nvGraphicFramePr>
          <p:cNvPr id="1435" name="Table 1435"/>
          <p:cNvGraphicFramePr/>
          <p:nvPr/>
        </p:nvGraphicFramePr>
        <p:xfrm>
          <a:off x="152400" y="1676400"/>
          <a:ext cx="87503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9</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7</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5</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solidFill>
                      <a:srgbClr val="009193"/>
                    </a:solidFill>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18</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14</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solidFill>
                      <a:srgbClr val="009193"/>
                    </a:solidFill>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solidFill>
                      <a:srgbClr val="009193"/>
                    </a:solidFill>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solidFill>
                      <a:srgbClr val="009193"/>
                    </a:solidFill>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solidFill>
                      <a:srgbClr val="009193"/>
                    </a:solidFill>
                  </a:tcPr>
                </a:tc>
              </a:tr>
              <a:tr h="457200">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solidFill>
                      <a:srgbClr val="009193"/>
                    </a:solidFill>
                  </a:tcPr>
                </a:tc>
              </a:tr>
              <a:tr h="457200">
                <a:tc>
                  <a:txBody>
                    <a:bodyPr/>
                    <a:lstStyle/>
                    <a:p>
                      <a:pPr lvl="0" marL="40639" marR="40639" algn="l"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solidFill>
                      <a:srgbClr val="009193"/>
                    </a:solidFill>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solidFill>
                      <a:srgbClr val="009193"/>
                    </a:solidFill>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1</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sz="1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solidFill>
                      <a:srgbClr val="009193"/>
                    </a:solidFill>
                  </a:tcPr>
                </a:tc>
              </a:tr>
              <a:tr h="457200">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solidFill>
                      <a:srgbClr val="009193"/>
                    </a:solidFill>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solidFill>
                      <a:srgbClr val="009193"/>
                    </a:solidFill>
                  </a:tcPr>
                </a:tc>
              </a:tr>
            </a:tbl>
          </a:graphicData>
        </a:graphic>
      </p:graphicFrame>
      <p:sp>
        <p:nvSpPr>
          <p:cNvPr id="1436" name="Shape 1436"/>
          <p:cNvSpPr/>
          <p:nvPr/>
        </p:nvSpPr>
        <p:spPr>
          <a:xfrm>
            <a:off x="6858000" y="1371600"/>
            <a:ext cx="1588" cy="4419600"/>
          </a:xfrm>
          <a:prstGeom prst="line">
            <a:avLst/>
          </a:prstGeom>
          <a:ln w="76200">
            <a:solidFill>
              <a:srgbClr val="FF7C00"/>
            </a:solidFill>
            <a:round/>
          </a:ln>
        </p:spPr>
        <p:txBody>
          <a:bodyPr lIns="0" tIns="0" rIns="0" bIns="0"/>
          <a:lstStyle/>
          <a:p>
            <a:pPr lvl="0"/>
          </a:p>
        </p:txBody>
      </p:sp>
      <p:sp>
        <p:nvSpPr>
          <p:cNvPr id="1437" name="Shape 1437"/>
          <p:cNvSpPr/>
          <p:nvPr/>
        </p:nvSpPr>
        <p:spPr>
          <a:xfrm>
            <a:off x="66294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1438" name="Shape 1438"/>
          <p:cNvSpPr/>
          <p:nvPr/>
        </p:nvSpPr>
        <p:spPr>
          <a:xfrm>
            <a:off x="66294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1439" name="Shape 1439"/>
          <p:cNvSpPr/>
          <p:nvPr/>
        </p:nvSpPr>
        <p:spPr>
          <a:xfrm>
            <a:off x="4191000" y="12192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1440" name="Shape 1440"/>
          <p:cNvSpPr/>
          <p:nvPr/>
        </p:nvSpPr>
        <p:spPr>
          <a:xfrm>
            <a:off x="6324600" y="1295400"/>
            <a:ext cx="381000" cy="228600"/>
          </a:xfrm>
          <a:prstGeom prst="leftArrow">
            <a:avLst>
              <a:gd name="adj1" fmla="val 50000"/>
              <a:gd name="adj2" fmla="val 41667"/>
            </a:avLst>
          </a:prstGeom>
          <a:solidFill>
            <a:srgbClr val="FF7C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41" name="Shape 1441"/>
          <p:cNvSpPr/>
          <p:nvPr/>
        </p:nvSpPr>
        <p:spPr>
          <a:xfrm>
            <a:off x="70104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42" name="Shape 1442"/>
          <p:cNvSpPr/>
          <p:nvPr/>
        </p:nvSpPr>
        <p:spPr>
          <a:xfrm>
            <a:off x="7391400" y="12192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
        <p:nvSpPr>
          <p:cNvPr id="1443" name="Shape 1443"/>
          <p:cNvSpPr/>
          <p:nvPr/>
        </p:nvSpPr>
        <p:spPr>
          <a:xfrm>
            <a:off x="152399" y="457200"/>
            <a:ext cx="8775702"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Land rent goes up disproportionately more. </a:t>
            </a:r>
          </a:p>
        </p:txBody>
      </p:sp>
      <p:sp>
        <p:nvSpPr>
          <p:cNvPr id="1444" name="Shape 1444"/>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solidFill>
                  <a:srgbClr val="FFFFFF"/>
                </a:solidFill>
                <a:uFill>
                  <a:solidFill>
                    <a:srgbClr val="FFFFFF"/>
                  </a:solidFill>
                </a:uFill>
                <a:latin typeface="Lucida Grande"/>
                <a:ea typeface="Lucida Grande"/>
                <a:cs typeface="Lucida Grande"/>
                <a:sym typeface="Lucida Grande"/>
              </a:defRPr>
            </a:lvl1pPr>
          </a:lstStyle>
          <a:p>
            <a:pPr lvl="0">
              <a:defRPr b="0">
                <a:solidFill>
                  <a:srgbClr val="000000"/>
                </a:solidFill>
                <a:uFillTx/>
              </a:defRPr>
            </a:pPr>
            <a:r>
              <a:rPr b="1">
                <a:solidFill>
                  <a:srgbClr val="FFFFFF"/>
                </a:solidFill>
                <a:uFill>
                  <a:solidFill>
                    <a:srgbClr val="FFFFFF"/>
                  </a:solidFill>
                </a:uFill>
              </a:rPr>
              <a:t>The advantage increases with material progress.</a:t>
            </a:r>
          </a:p>
        </p:txBody>
      </p:sp>
      <p:sp>
        <p:nvSpPr>
          <p:cNvPr id="1445" name="Shape 1445"/>
          <p:cNvSpPr/>
          <p:nvPr/>
        </p:nvSpPr>
        <p:spPr>
          <a:xfrm>
            <a:off x="6743700" y="1663700"/>
            <a:ext cx="63500" cy="4127500"/>
          </a:xfrm>
          <a:prstGeom prst="rect">
            <a:avLst/>
          </a:prstGeom>
          <a:solidFill>
            <a:srgbClr val="12606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447" name="Shape 1447"/>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80</a:t>
            </a:r>
          </a:p>
        </p:txBody>
      </p:sp>
      <p:graphicFrame>
        <p:nvGraphicFramePr>
          <p:cNvPr id="1448" name="Table 1448"/>
          <p:cNvGraphicFramePr/>
          <p:nvPr/>
        </p:nvGraphicFramePr>
        <p:xfrm>
          <a:off x="152400" y="1676400"/>
          <a:ext cx="87503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9</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7</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5</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solidFill>
                      <a:srgbClr val="009193"/>
                    </a:solidFill>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18</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14</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solidFill>
                      <a:srgbClr val="009193"/>
                    </a:solidFill>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solidFill>
                      <a:srgbClr val="009193"/>
                    </a:solidFill>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solidFill>
                      <a:srgbClr val="009193"/>
                    </a:solidFill>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solidFill>
                      <a:srgbClr val="009193"/>
                    </a:solidFill>
                  </a:tcPr>
                </a:tc>
              </a:tr>
              <a:tr h="457200">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solidFill>
                      <a:srgbClr val="009193"/>
                    </a:solidFill>
                  </a:tcPr>
                </a:tc>
              </a:tr>
              <a:tr h="457200">
                <a:tc>
                  <a:txBody>
                    <a:bodyPr/>
                    <a:lstStyle/>
                    <a:p>
                      <a:pPr lvl="0" marL="40639" marR="40639" algn="l"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solidFill>
                      <a:srgbClr val="009193"/>
                    </a:solidFill>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solidFill>
                      <a:srgbClr val="009193"/>
                    </a:solidFill>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1</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sz="1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solidFill>
                      <a:srgbClr val="009193"/>
                    </a:solidFill>
                  </a:tcPr>
                </a:tc>
              </a:tr>
              <a:tr h="457200">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solidFill>
                      <a:srgbClr val="009193"/>
                    </a:solidFill>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solidFill>
                      <a:srgbClr val="009193"/>
                    </a:solidFill>
                  </a:tcPr>
                </a:tc>
              </a:tr>
            </a:tbl>
          </a:graphicData>
        </a:graphic>
      </p:graphicFrame>
      <p:sp>
        <p:nvSpPr>
          <p:cNvPr id="1449" name="Shape 1449"/>
          <p:cNvSpPr/>
          <p:nvPr/>
        </p:nvSpPr>
        <p:spPr>
          <a:xfrm>
            <a:off x="6858000" y="1371600"/>
            <a:ext cx="1588" cy="4419600"/>
          </a:xfrm>
          <a:prstGeom prst="line">
            <a:avLst/>
          </a:prstGeom>
          <a:ln w="76200">
            <a:solidFill>
              <a:srgbClr val="FF7C00"/>
            </a:solidFill>
            <a:round/>
          </a:ln>
        </p:spPr>
        <p:txBody>
          <a:bodyPr lIns="0" tIns="0" rIns="0" bIns="0"/>
          <a:lstStyle/>
          <a:p>
            <a:pPr lvl="0"/>
          </a:p>
        </p:txBody>
      </p:sp>
      <p:sp>
        <p:nvSpPr>
          <p:cNvPr id="1450" name="Shape 1450"/>
          <p:cNvSpPr/>
          <p:nvPr/>
        </p:nvSpPr>
        <p:spPr>
          <a:xfrm>
            <a:off x="66294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1451" name="Shape 1451"/>
          <p:cNvSpPr/>
          <p:nvPr/>
        </p:nvSpPr>
        <p:spPr>
          <a:xfrm>
            <a:off x="66294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1452" name="Shape 1452"/>
          <p:cNvSpPr/>
          <p:nvPr/>
        </p:nvSpPr>
        <p:spPr>
          <a:xfrm>
            <a:off x="4191000" y="12192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1453" name="Shape 1453"/>
          <p:cNvSpPr/>
          <p:nvPr/>
        </p:nvSpPr>
        <p:spPr>
          <a:xfrm>
            <a:off x="6324600" y="1295400"/>
            <a:ext cx="381000" cy="228600"/>
          </a:xfrm>
          <a:prstGeom prst="leftArrow">
            <a:avLst>
              <a:gd name="adj1" fmla="val 50000"/>
              <a:gd name="adj2" fmla="val 41667"/>
            </a:avLst>
          </a:prstGeom>
          <a:solidFill>
            <a:srgbClr val="FF7C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54" name="Shape 1454"/>
          <p:cNvSpPr/>
          <p:nvPr/>
        </p:nvSpPr>
        <p:spPr>
          <a:xfrm>
            <a:off x="70104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55" name="Shape 1455"/>
          <p:cNvSpPr/>
          <p:nvPr/>
        </p:nvSpPr>
        <p:spPr>
          <a:xfrm>
            <a:off x="7391400" y="12192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
        <p:nvSpPr>
          <p:cNvPr id="1456" name="Shape 1456"/>
          <p:cNvSpPr/>
          <p:nvPr/>
        </p:nvSpPr>
        <p:spPr>
          <a:xfrm>
            <a:off x="152399" y="457200"/>
            <a:ext cx="8775702"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Land rent goes up disproportionately more. </a:t>
            </a:r>
          </a:p>
        </p:txBody>
      </p:sp>
      <p:sp>
        <p:nvSpPr>
          <p:cNvPr id="1457" name="Shape 1457"/>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solidFill>
                  <a:srgbClr val="FFFFFF"/>
                </a:solidFill>
                <a:uFill>
                  <a:solidFill>
                    <a:srgbClr val="FFFFFF"/>
                  </a:solidFill>
                </a:uFill>
                <a:latin typeface="Lucida Grande"/>
                <a:ea typeface="Lucida Grande"/>
                <a:cs typeface="Lucida Grande"/>
                <a:sym typeface="Lucida Grande"/>
              </a:defRPr>
            </a:lvl1pPr>
          </a:lstStyle>
          <a:p>
            <a:pPr lvl="0">
              <a:defRPr b="0">
                <a:solidFill>
                  <a:srgbClr val="000000"/>
                </a:solidFill>
                <a:uFillTx/>
              </a:defRPr>
            </a:pPr>
            <a:r>
              <a:rPr b="1">
                <a:solidFill>
                  <a:srgbClr val="FFFFFF"/>
                </a:solidFill>
                <a:uFill>
                  <a:solidFill>
                    <a:srgbClr val="FFFFFF"/>
                  </a:solidFill>
                </a:uFill>
              </a:rPr>
              <a:t>The advantage increases with material progress.</a:t>
            </a:r>
          </a:p>
        </p:txBody>
      </p:sp>
      <p:sp>
        <p:nvSpPr>
          <p:cNvPr id="1458" name="Shape 1458"/>
          <p:cNvSpPr/>
          <p:nvPr/>
        </p:nvSpPr>
        <p:spPr>
          <a:xfrm>
            <a:off x="6743700" y="1663700"/>
            <a:ext cx="63500" cy="4127500"/>
          </a:xfrm>
          <a:prstGeom prst="rect">
            <a:avLst/>
          </a:prstGeom>
          <a:solidFill>
            <a:srgbClr val="12606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460" name="Shape 1460"/>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80</a:t>
            </a:r>
          </a:p>
        </p:txBody>
      </p:sp>
      <p:graphicFrame>
        <p:nvGraphicFramePr>
          <p:cNvPr id="1461" name="Table 1461"/>
          <p:cNvGraphicFramePr/>
          <p:nvPr/>
        </p:nvGraphicFramePr>
        <p:xfrm>
          <a:off x="152400" y="1676400"/>
          <a:ext cx="8750300" cy="4114800"/>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9</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7</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5</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solidFill>
                      <a:srgbClr val="009193"/>
                    </a:solidFill>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18</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14</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1800">
                          <a:uFillTx/>
                        </a:defRPr>
                      </a:pPr>
                      <a:r>
                        <a:rPr b="1" sz="1400">
                          <a:solidFill>
                            <a:srgbClr val="00FDFF"/>
                          </a:solidFill>
                          <a:uFill>
                            <a:solidFill>
                              <a:srgbClr val="00FDFF"/>
                            </a:solidFill>
                          </a:uFill>
                          <a:latin typeface="Lucida Grande"/>
                          <a:ea typeface="Lucida Grande"/>
                          <a:cs typeface="Lucida Grande"/>
                          <a:sym typeface="Lucida Grande"/>
                        </a:rPr>
                        <a:t>4</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solidFill>
                      <a:srgbClr val="009193"/>
                    </a:solidFill>
                  </a:tcPr>
                </a:tc>
              </a:tr>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solidFill>
                      <a:srgbClr val="009193"/>
                    </a:solidFill>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solidFill>
                      <a:srgbClr val="009193"/>
                    </a:solidFill>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solidFill>
                      <a:srgbClr val="009193"/>
                    </a:solidFill>
                  </a:tcPr>
                </a:tc>
              </a:tr>
              <a:tr h="457200">
                <a:tc>
                  <a:txBody>
                    <a:bodyPr/>
                    <a:lstStyle/>
                    <a:p>
                      <a:pPr lvl="0" marL="40639" marR="40639" defTabSz="914400">
                        <a:spcBef>
                          <a:spcPts val="500"/>
                        </a:spcBef>
                        <a:defRPr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6</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solidFill>
                      <a:srgbClr val="009193"/>
                    </a:solidFill>
                  </a:tcPr>
                </a:tc>
              </a:tr>
              <a:tr h="457200">
                <a:tc>
                  <a:txBody>
                    <a:bodyPr/>
                    <a:lstStyle/>
                    <a:p>
                      <a:pPr lvl="0" marL="40639" marR="40639" algn="l"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Wages &amp; Int.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1400">
                          <a:solidFill>
                            <a:srgbClr val="00F900"/>
                          </a:solidFill>
                          <a:uFill>
                            <a:solidFill>
                              <a:srgbClr val="00F900"/>
                            </a:solidFill>
                          </a:uFill>
                          <a:latin typeface="Lucida Grande"/>
                          <a:ea typeface="Lucida Grande"/>
                          <a:cs typeface="Lucida Grande"/>
                          <a:sym typeface="Lucida Grande"/>
                        </a:rPr>
                        <a:t>10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00F900"/>
                          </a:solidFill>
                          <a:uFill>
                            <a:solidFill>
                              <a:srgbClr val="00F9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solidFill>
                      <a:srgbClr val="009193"/>
                    </a:solidFill>
                  </a:tcPr>
                </a:tc>
              </a:tr>
              <a:tr h="457200">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1800">
                          <a:uFillTx/>
                        </a:defRPr>
                      </a:pPr>
                      <a:r>
                        <a:rPr b="1" sz="2800">
                          <a:solidFill>
                            <a:srgbClr val="00F900"/>
                          </a:solidFill>
                          <a:uFill>
                            <a:solidFill>
                              <a:srgbClr val="00F9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solidFill>
                      <a:srgbClr val="009193"/>
                    </a:solidFill>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solidFill>
                      <a:srgbClr val="009193"/>
                    </a:solidFill>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3</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1</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ctr"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1" sz="1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solidFill>
                      <a:srgbClr val="009193"/>
                    </a:solidFill>
                  </a:tcPr>
                </a:tc>
              </a:tr>
              <a:tr h="457200">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b="1" sz="2800">
                          <a:solidFill>
                            <a:srgbClr val="FF7C00"/>
                          </a:solidFill>
                          <a:uFill>
                            <a:solidFill>
                              <a:srgbClr val="FF7C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solidFill>
                      <a:srgbClr val="009193"/>
                    </a:solidFill>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solidFill>
                      <a:srgbClr val="009193"/>
                    </a:solidFill>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solidFill>
                      <a:srgbClr val="009193"/>
                    </a:solidFill>
                  </a:tcPr>
                </a:tc>
              </a:tr>
            </a:tbl>
          </a:graphicData>
        </a:graphic>
      </p:graphicFrame>
      <p:sp>
        <p:nvSpPr>
          <p:cNvPr id="1462" name="Shape 1462"/>
          <p:cNvSpPr/>
          <p:nvPr/>
        </p:nvSpPr>
        <p:spPr>
          <a:xfrm>
            <a:off x="6858000" y="1371600"/>
            <a:ext cx="1588" cy="4419600"/>
          </a:xfrm>
          <a:prstGeom prst="line">
            <a:avLst/>
          </a:prstGeom>
          <a:ln w="76200">
            <a:solidFill>
              <a:srgbClr val="FF7C00"/>
            </a:solidFill>
            <a:round/>
          </a:ln>
        </p:spPr>
        <p:txBody>
          <a:bodyPr lIns="0" tIns="0" rIns="0" bIns="0"/>
          <a:lstStyle/>
          <a:p>
            <a:pPr lvl="0"/>
          </a:p>
        </p:txBody>
      </p:sp>
      <p:sp>
        <p:nvSpPr>
          <p:cNvPr id="1463" name="Shape 1463"/>
          <p:cNvSpPr/>
          <p:nvPr/>
        </p:nvSpPr>
        <p:spPr>
          <a:xfrm>
            <a:off x="6629400" y="10668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1464" name="Shape 1464"/>
          <p:cNvSpPr/>
          <p:nvPr/>
        </p:nvSpPr>
        <p:spPr>
          <a:xfrm>
            <a:off x="6629400" y="5867400"/>
            <a:ext cx="469900" cy="3608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000"/>
              </a:spcBef>
              <a:buClr>
                <a:srgbClr val="FFFFFF"/>
              </a:buClr>
              <a:buFont typeface="Arial"/>
              <a:defRPr b="1" sz="1800">
                <a:solidFill>
                  <a:srgbClr val="FFFFFF"/>
                </a:solidFill>
                <a:uFill>
                  <a:solidFill>
                    <a:srgbClr val="FFFFFF"/>
                  </a:solidFill>
                </a:uFill>
                <a:latin typeface="+mn-lt"/>
                <a:ea typeface="+mn-ea"/>
                <a:cs typeface="+mn-cs"/>
                <a:sym typeface="Arial"/>
              </a:defRPr>
            </a:lvl1pPr>
          </a:lstStyle>
          <a:p>
            <a:pPr lvl="0">
              <a:defRPr b="0">
                <a:solidFill>
                  <a:srgbClr val="000000"/>
                </a:solidFill>
                <a:uFillTx/>
              </a:defRPr>
            </a:pPr>
            <a:r>
              <a:rPr b="1">
                <a:solidFill>
                  <a:srgbClr val="FFFFFF"/>
                </a:solidFill>
                <a:uFill>
                  <a:solidFill>
                    <a:srgbClr val="FFFFFF"/>
                  </a:solidFill>
                </a:uFill>
              </a:rPr>
              <a:t>M</a:t>
            </a:r>
          </a:p>
        </p:txBody>
      </p:sp>
      <p:sp>
        <p:nvSpPr>
          <p:cNvPr id="1465" name="Shape 1465"/>
          <p:cNvSpPr/>
          <p:nvPr/>
        </p:nvSpPr>
        <p:spPr>
          <a:xfrm>
            <a:off x="4191000" y="1219200"/>
            <a:ext cx="1993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Owned Land</a:t>
            </a:r>
          </a:p>
        </p:txBody>
      </p:sp>
      <p:sp>
        <p:nvSpPr>
          <p:cNvPr id="1466" name="Shape 1466"/>
          <p:cNvSpPr/>
          <p:nvPr/>
        </p:nvSpPr>
        <p:spPr>
          <a:xfrm>
            <a:off x="6324600" y="1295400"/>
            <a:ext cx="381000" cy="228600"/>
          </a:xfrm>
          <a:prstGeom prst="leftArrow">
            <a:avLst>
              <a:gd name="adj1" fmla="val 50000"/>
              <a:gd name="adj2" fmla="val 41667"/>
            </a:avLst>
          </a:prstGeom>
          <a:solidFill>
            <a:srgbClr val="FF7C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67" name="Shape 1467"/>
          <p:cNvSpPr/>
          <p:nvPr/>
        </p:nvSpPr>
        <p:spPr>
          <a:xfrm>
            <a:off x="7010400" y="1295400"/>
            <a:ext cx="381000" cy="228600"/>
          </a:xfrm>
          <a:prstGeom prst="rightArrow">
            <a:avLst>
              <a:gd name="adj1" fmla="val 50000"/>
              <a:gd name="adj2" fmla="val 41667"/>
            </a:avLst>
          </a:prstGeom>
          <a:solidFill>
            <a:srgbClr val="00F90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68" name="Shape 1468"/>
          <p:cNvSpPr/>
          <p:nvPr/>
        </p:nvSpPr>
        <p:spPr>
          <a:xfrm>
            <a:off x="7391400" y="1219200"/>
            <a:ext cx="1612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00F900"/>
              </a:buClr>
              <a:buFont typeface="Helvetica"/>
              <a:defRPr b="1" sz="2000">
                <a:solidFill>
                  <a:srgbClr val="00F900"/>
                </a:solidFill>
                <a:uFill>
                  <a:solidFill>
                    <a:srgbClr val="00F9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00F900"/>
                </a:solidFill>
                <a:uFill>
                  <a:solidFill>
                    <a:srgbClr val="00F900"/>
                  </a:solidFill>
                </a:uFill>
              </a:rPr>
              <a:t>Free Land</a:t>
            </a:r>
          </a:p>
        </p:txBody>
      </p:sp>
      <p:sp>
        <p:nvSpPr>
          <p:cNvPr id="1469" name="Shape 1469"/>
          <p:cNvSpPr/>
          <p:nvPr/>
        </p:nvSpPr>
        <p:spPr>
          <a:xfrm>
            <a:off x="152399" y="457200"/>
            <a:ext cx="8775702"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Land rent goes up disproportionately more. </a:t>
            </a:r>
          </a:p>
        </p:txBody>
      </p:sp>
      <p:sp>
        <p:nvSpPr>
          <p:cNvPr id="1470" name="Shape 1470"/>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solidFill>
                  <a:srgbClr val="FFFFFF"/>
                </a:solidFill>
                <a:uFill>
                  <a:solidFill>
                    <a:srgbClr val="FFFFFF"/>
                  </a:solidFill>
                </a:uFill>
                <a:latin typeface="Lucida Grande"/>
                <a:ea typeface="Lucida Grande"/>
                <a:cs typeface="Lucida Grande"/>
                <a:sym typeface="Lucida Grande"/>
              </a:defRPr>
            </a:lvl1pPr>
          </a:lstStyle>
          <a:p>
            <a:pPr lvl="0">
              <a:defRPr b="0">
                <a:solidFill>
                  <a:srgbClr val="000000"/>
                </a:solidFill>
                <a:uFillTx/>
              </a:defRPr>
            </a:pPr>
            <a:r>
              <a:rPr b="1">
                <a:solidFill>
                  <a:srgbClr val="FFFFFF"/>
                </a:solidFill>
                <a:uFill>
                  <a:solidFill>
                    <a:srgbClr val="FFFFFF"/>
                  </a:solidFill>
                </a:uFill>
              </a:rPr>
              <a:t>The advantage increases with material progress.</a:t>
            </a:r>
          </a:p>
        </p:txBody>
      </p:sp>
      <p:sp>
        <p:nvSpPr>
          <p:cNvPr id="1471" name="Shape 1471"/>
          <p:cNvSpPr/>
          <p:nvPr/>
        </p:nvSpPr>
        <p:spPr>
          <a:xfrm>
            <a:off x="6743700" y="1663700"/>
            <a:ext cx="63500" cy="4127500"/>
          </a:xfrm>
          <a:prstGeom prst="rect">
            <a:avLst/>
          </a:prstGeom>
          <a:solidFill>
            <a:srgbClr val="126060"/>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graphicFrame>
        <p:nvGraphicFramePr>
          <p:cNvPr id="1473" name="Table 1473"/>
          <p:cNvGraphicFramePr/>
          <p:nvPr/>
        </p:nvGraphicFramePr>
        <p:xfrm>
          <a:off x="152400" y="1676400"/>
          <a:ext cx="8750300" cy="4130675"/>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2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61962">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gridSpan="8" rowSpan="2">
                  <a:txBody>
                    <a:bodyPr/>
                    <a:lstStyle/>
                    <a:p>
                      <a:pPr lvl="0" marL="40639" marR="40639" algn="l" defTabSz="914400">
                        <a:spcBef>
                          <a:spcPts val="500"/>
                        </a:spcBef>
                        <a:defRPr sz="1800">
                          <a:uFillTx/>
                        </a:defRPr>
                      </a:pPr>
                      <a:r>
                        <a:rPr sz="2800">
                          <a:solidFill>
                            <a:srgbClr val="00F900"/>
                          </a:solidFill>
                          <a:uFill>
                            <a:solidFill>
                              <a:srgbClr val="00F900"/>
                            </a:solidFill>
                          </a:uFill>
                          <a:latin typeface="Lucida Grande"/>
                          <a:ea typeface="Lucida Grande"/>
                          <a:cs typeface="Lucida Grande"/>
                          <a:sym typeface="Lucida Grande"/>
                        </a:rPr>
                        <a:t>     </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rowSpan="2" hMerge="1">
                  <a:tcPr/>
                </a:tc>
                <a:tc rowSpan="2" hMerge="1">
                  <a:tcPr/>
                </a:tc>
                <a:tc rowSpan="2" hMerge="1">
                  <a:tcPr/>
                </a:tc>
                <a:tc rowSpan="2" hMerge="1">
                  <a:tcPr/>
                </a:tc>
                <a:tc rowSpan="2" hMerge="1">
                  <a:tcPr/>
                </a:tc>
                <a:tc rowSpan="2" hMerge="1">
                  <a:tcPr/>
                </a:tc>
                <a:tc rowSpan="2" hMerge="1">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gridSpan="8" vMerge="1">
                  <a:tcPr/>
                </a:tc>
                <a:tc hMerge="1" vMerge="1">
                  <a:tcPr/>
                </a:tc>
                <a:tc hMerge="1" vMerge="1">
                  <a:tcPr/>
                </a:tc>
                <a:tc hMerge="1" vMerge="1">
                  <a:tcPr/>
                </a:tc>
                <a:tc hMerge="1" vMerge="1">
                  <a:tcPr/>
                </a:tc>
                <a:tc hMerge="1" vMerge="1">
                  <a:tcPr/>
                </a:tc>
                <a:tc hMerge="1" vMerge="1">
                  <a:tcPr/>
                </a:tc>
                <a:tc hMerge="1" vMerge="1">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3142"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68312">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33</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29</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21</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17</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13</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9</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1474" name="Shape 1474"/>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96</a:t>
            </a:r>
          </a:p>
        </p:txBody>
      </p:sp>
      <p:sp>
        <p:nvSpPr>
          <p:cNvPr id="1475" name="Shape 1475"/>
          <p:cNvSpPr/>
          <p:nvPr/>
        </p:nvSpPr>
        <p:spPr>
          <a:xfrm>
            <a:off x="4114800" y="1219200"/>
            <a:ext cx="2755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All Land is owned</a:t>
            </a:r>
          </a:p>
        </p:txBody>
      </p:sp>
      <p:sp>
        <p:nvSpPr>
          <p:cNvPr id="1476" name="Shape 1476"/>
          <p:cNvSpPr/>
          <p:nvPr/>
        </p:nvSpPr>
        <p:spPr>
          <a:xfrm>
            <a:off x="8610600" y="1663700"/>
            <a:ext cx="317500" cy="3606800"/>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NO</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 FREE</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 </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LAND</a:t>
            </a:r>
          </a:p>
        </p:txBody>
      </p:sp>
      <p:sp>
        <p:nvSpPr>
          <p:cNvPr id="1477" name="Shape 1477"/>
          <p:cNvSpPr/>
          <p:nvPr/>
        </p:nvSpPr>
        <p:spPr>
          <a:xfrm>
            <a:off x="0" y="609600"/>
            <a:ext cx="90932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algn="ctr" defTabSz="914400">
              <a:spcBef>
                <a:spcPts val="1700"/>
              </a:spcBef>
              <a:buClr>
                <a:srgbClr val="FFFFFF"/>
              </a:buClr>
              <a:buFont typeface="Helvetica"/>
              <a:defRPr sz="1800"/>
            </a:pPr>
            <a:r>
              <a:rPr b="1" sz="2800">
                <a:solidFill>
                  <a:srgbClr val="FFFFFF"/>
                </a:solidFill>
                <a:uFill>
                  <a:solidFill>
                    <a:srgbClr val="FFFFFF"/>
                  </a:solidFill>
                </a:uFill>
                <a:latin typeface="Lucida Grande"/>
                <a:ea typeface="Lucida Grande"/>
                <a:cs typeface="Lucida Grande"/>
                <a:sym typeface="Lucida Grande"/>
              </a:rPr>
              <a:t>Land rent &amp; other monopolies swallow progress</a:t>
            </a:r>
            <a:r>
              <a:rPr sz="2800">
                <a:solidFill>
                  <a:srgbClr val="FFFFFF"/>
                </a:solidFill>
                <a:uFill>
                  <a:solidFill>
                    <a:srgbClr val="FFFFFF"/>
                  </a:solidFill>
                </a:uFill>
                <a:latin typeface="Lucida Grande"/>
                <a:ea typeface="Lucida Grande"/>
                <a:cs typeface="Lucida Grande"/>
                <a:sym typeface="Lucida Grande"/>
              </a:rPr>
              <a:t> </a:t>
            </a:r>
          </a:p>
        </p:txBody>
      </p:sp>
      <p:sp>
        <p:nvSpPr>
          <p:cNvPr id="1478" name="Shape 1478"/>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a:t>
            </a:r>
          </a:p>
        </p:txBody>
      </p:sp>
      <p:sp>
        <p:nvSpPr>
          <p:cNvPr id="1479" name="Shape 1479"/>
          <p:cNvSpPr/>
          <p:nvPr/>
        </p:nvSpPr>
        <p:spPr>
          <a:xfrm>
            <a:off x="31242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80" name="Shape 1480"/>
          <p:cNvSpPr/>
          <p:nvPr/>
        </p:nvSpPr>
        <p:spPr>
          <a:xfrm>
            <a:off x="8610600" y="5257800"/>
            <a:ext cx="304800" cy="533400"/>
          </a:xfrm>
          <a:prstGeom prst="rect">
            <a:avLst/>
          </a:prstGeom>
          <a:solidFill>
            <a:srgbClr val="FF2600"/>
          </a:solidFill>
          <a:ln>
            <a:solidFill>
              <a:srgbClr val="FF2600"/>
            </a:solidFill>
            <a:miter lim="400000"/>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81" name="Shape 1481"/>
          <p:cNvSpPr/>
          <p:nvPr/>
        </p:nvSpPr>
        <p:spPr>
          <a:xfrm>
            <a:off x="31242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82" name="Shape 1482"/>
          <p:cNvSpPr/>
          <p:nvPr/>
        </p:nvSpPr>
        <p:spPr>
          <a:xfrm>
            <a:off x="38100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83" name="Shape 1483"/>
          <p:cNvSpPr/>
          <p:nvPr/>
        </p:nvSpPr>
        <p:spPr>
          <a:xfrm>
            <a:off x="45720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84" name="Shape 1484"/>
          <p:cNvSpPr/>
          <p:nvPr/>
        </p:nvSpPr>
        <p:spPr>
          <a:xfrm>
            <a:off x="52578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85" name="Shape 1485"/>
          <p:cNvSpPr/>
          <p:nvPr/>
        </p:nvSpPr>
        <p:spPr>
          <a:xfrm>
            <a:off x="60198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86" name="Shape 1486"/>
          <p:cNvSpPr/>
          <p:nvPr/>
        </p:nvSpPr>
        <p:spPr>
          <a:xfrm>
            <a:off x="67056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87" name="Shape 1487"/>
          <p:cNvSpPr/>
          <p:nvPr/>
        </p:nvSpPr>
        <p:spPr>
          <a:xfrm>
            <a:off x="74676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88" name="Shape 1488"/>
          <p:cNvSpPr/>
          <p:nvPr/>
        </p:nvSpPr>
        <p:spPr>
          <a:xfrm>
            <a:off x="81534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89" name="Shape 1489"/>
          <p:cNvSpPr/>
          <p:nvPr/>
        </p:nvSpPr>
        <p:spPr>
          <a:xfrm>
            <a:off x="45720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90" name="Shape 1490"/>
          <p:cNvSpPr/>
          <p:nvPr/>
        </p:nvSpPr>
        <p:spPr>
          <a:xfrm>
            <a:off x="52578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91" name="Shape 1491"/>
          <p:cNvSpPr/>
          <p:nvPr/>
        </p:nvSpPr>
        <p:spPr>
          <a:xfrm>
            <a:off x="60198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92" name="Shape 1492"/>
          <p:cNvSpPr/>
          <p:nvPr/>
        </p:nvSpPr>
        <p:spPr>
          <a:xfrm>
            <a:off x="67056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93" name="Shape 1493"/>
          <p:cNvSpPr/>
          <p:nvPr/>
        </p:nvSpPr>
        <p:spPr>
          <a:xfrm>
            <a:off x="74676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94" name="Shape 1494"/>
          <p:cNvSpPr/>
          <p:nvPr/>
        </p:nvSpPr>
        <p:spPr>
          <a:xfrm>
            <a:off x="81534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95" name="Shape 1495"/>
          <p:cNvSpPr/>
          <p:nvPr/>
        </p:nvSpPr>
        <p:spPr>
          <a:xfrm>
            <a:off x="38100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496" name="Shape 1496"/>
          <p:cNvSpPr/>
          <p:nvPr/>
        </p:nvSpPr>
        <p:spPr>
          <a:xfrm>
            <a:off x="215900" y="3505200"/>
            <a:ext cx="7277100" cy="812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spcBef>
                <a:spcPts val="500"/>
              </a:spcBef>
              <a:buClr>
                <a:srgbClr val="00F900"/>
              </a:buClr>
              <a:buFont typeface="Helvetica"/>
              <a:defRPr sz="1800"/>
            </a:pPr>
            <a:r>
              <a:rPr sz="2400">
                <a:solidFill>
                  <a:srgbClr val="00F900"/>
                </a:solidFill>
                <a:uFill>
                  <a:solidFill>
                    <a:srgbClr val="00F900"/>
                  </a:solidFill>
                </a:uFill>
                <a:latin typeface="Lucida Grande"/>
                <a:ea typeface="Lucida Grande"/>
                <a:cs typeface="Lucida Grande"/>
                <a:sym typeface="Lucida Grande"/>
              </a:rPr>
              <a:t>Wages &amp; Interest fall to </a:t>
            </a:r>
            <a:r>
              <a:rPr b="1" sz="2400">
                <a:solidFill>
                  <a:srgbClr val="00F900"/>
                </a:solidFill>
                <a:uFill>
                  <a:solidFill>
                    <a:srgbClr val="00F900"/>
                  </a:solidFill>
                </a:uFill>
                <a:latin typeface="Lucida Grande"/>
                <a:ea typeface="Lucida Grande"/>
                <a:cs typeface="Lucida Grande"/>
                <a:sym typeface="Lucida Grande"/>
              </a:rPr>
              <a:t>an</a:t>
            </a:r>
            <a:r>
              <a:rPr sz="2400">
                <a:solidFill>
                  <a:srgbClr val="00F900"/>
                </a:solidFill>
                <a:uFill>
                  <a:solidFill>
                    <a:srgbClr val="00F900"/>
                  </a:solidFill>
                </a:uFill>
                <a:latin typeface="Lucida Grande"/>
                <a:ea typeface="Lucida Grande"/>
                <a:cs typeface="Lucida Grande"/>
                <a:sym typeface="Lucida Grande"/>
              </a:rPr>
              <a:t> amount below which productivity would fall .  If that were “3” </a:t>
            </a:r>
          </a:p>
        </p:txBody>
      </p:sp>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graphicFrame>
        <p:nvGraphicFramePr>
          <p:cNvPr id="1498" name="Table 1498"/>
          <p:cNvGraphicFramePr/>
          <p:nvPr/>
        </p:nvGraphicFramePr>
        <p:xfrm>
          <a:off x="152400" y="1676400"/>
          <a:ext cx="8750300" cy="4130675"/>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2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61962">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gridSpan="8" rowSpan="2">
                  <a:txBody>
                    <a:bodyPr/>
                    <a:lstStyle/>
                    <a:p>
                      <a:pPr lvl="0" marL="40639" marR="40639" algn="l" defTabSz="914400">
                        <a:spcBef>
                          <a:spcPts val="500"/>
                        </a:spcBef>
                        <a:defRPr sz="1800">
                          <a:uFillTx/>
                        </a:defRPr>
                      </a:pPr>
                      <a:r>
                        <a:rPr sz="2800">
                          <a:solidFill>
                            <a:srgbClr val="00F900"/>
                          </a:solidFill>
                          <a:uFill>
                            <a:solidFill>
                              <a:srgbClr val="00F900"/>
                            </a:solidFill>
                          </a:uFill>
                          <a:latin typeface="Lucida Grande"/>
                          <a:ea typeface="Lucida Grande"/>
                          <a:cs typeface="Lucida Grande"/>
                          <a:sym typeface="Lucida Grande"/>
                        </a:rPr>
                        <a:t>     </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rowSpan="2" hMerge="1">
                  <a:tcPr/>
                </a:tc>
                <a:tc rowSpan="2" hMerge="1">
                  <a:tcPr/>
                </a:tc>
                <a:tc rowSpan="2" hMerge="1">
                  <a:tcPr/>
                </a:tc>
                <a:tc rowSpan="2" hMerge="1">
                  <a:tcPr/>
                </a:tc>
                <a:tc rowSpan="2" hMerge="1">
                  <a:tcPr/>
                </a:tc>
                <a:tc rowSpan="2" hMerge="1">
                  <a:tcPr/>
                </a:tc>
                <a:tc rowSpan="2" hMerge="1">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gridSpan="8" vMerge="1">
                  <a:tcPr/>
                </a:tc>
                <a:tc hMerge="1" vMerge="1">
                  <a:tcPr/>
                </a:tc>
                <a:tc hMerge="1" vMerge="1">
                  <a:tcPr/>
                </a:tc>
                <a:tc hMerge="1" vMerge="1">
                  <a:tcPr/>
                </a:tc>
                <a:tc hMerge="1" vMerge="1">
                  <a:tcPr/>
                </a:tc>
                <a:tc hMerge="1" vMerge="1">
                  <a:tcPr/>
                </a:tc>
                <a:tc hMerge="1" vMerge="1">
                  <a:tcPr/>
                </a:tc>
                <a:tc hMerge="1" vMerge="1">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3142"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68312">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33</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29</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21</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17</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13</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9</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1499" name="Shape 1499"/>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96</a:t>
            </a:r>
          </a:p>
        </p:txBody>
      </p:sp>
      <p:sp>
        <p:nvSpPr>
          <p:cNvPr id="1500" name="Shape 1500"/>
          <p:cNvSpPr/>
          <p:nvPr/>
        </p:nvSpPr>
        <p:spPr>
          <a:xfrm>
            <a:off x="4114800" y="1219200"/>
            <a:ext cx="2755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All Land is owned</a:t>
            </a:r>
          </a:p>
        </p:txBody>
      </p:sp>
      <p:sp>
        <p:nvSpPr>
          <p:cNvPr id="1501" name="Shape 1501"/>
          <p:cNvSpPr/>
          <p:nvPr/>
        </p:nvSpPr>
        <p:spPr>
          <a:xfrm>
            <a:off x="8610600" y="1663700"/>
            <a:ext cx="317500" cy="3606800"/>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NO</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 FREE</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 </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LAND</a:t>
            </a:r>
          </a:p>
        </p:txBody>
      </p:sp>
      <p:sp>
        <p:nvSpPr>
          <p:cNvPr id="1502" name="Shape 1502"/>
          <p:cNvSpPr/>
          <p:nvPr/>
        </p:nvSpPr>
        <p:spPr>
          <a:xfrm>
            <a:off x="0" y="609600"/>
            <a:ext cx="90932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algn="ctr" defTabSz="914400">
              <a:spcBef>
                <a:spcPts val="1700"/>
              </a:spcBef>
              <a:buClr>
                <a:srgbClr val="FFFFFF"/>
              </a:buClr>
              <a:buFont typeface="Helvetica"/>
              <a:defRPr sz="1800"/>
            </a:pPr>
            <a:r>
              <a:rPr b="1" sz="2800">
                <a:solidFill>
                  <a:srgbClr val="FFFFFF"/>
                </a:solidFill>
                <a:uFill>
                  <a:solidFill>
                    <a:srgbClr val="FFFFFF"/>
                  </a:solidFill>
                </a:uFill>
                <a:latin typeface="Lucida Grande"/>
                <a:ea typeface="Lucida Grande"/>
                <a:cs typeface="Lucida Grande"/>
                <a:sym typeface="Lucida Grande"/>
              </a:rPr>
              <a:t>Land rent &amp; other monopolies swallow progress</a:t>
            </a:r>
            <a:r>
              <a:rPr sz="2800">
                <a:solidFill>
                  <a:srgbClr val="FFFFFF"/>
                </a:solidFill>
                <a:uFill>
                  <a:solidFill>
                    <a:srgbClr val="FFFFFF"/>
                  </a:solidFill>
                </a:uFill>
                <a:latin typeface="Lucida Grande"/>
                <a:ea typeface="Lucida Grande"/>
                <a:cs typeface="Lucida Grande"/>
                <a:sym typeface="Lucida Grande"/>
              </a:rPr>
              <a:t> </a:t>
            </a:r>
          </a:p>
        </p:txBody>
      </p:sp>
      <p:sp>
        <p:nvSpPr>
          <p:cNvPr id="1503" name="Shape 1503"/>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a:t>
            </a:r>
          </a:p>
        </p:txBody>
      </p:sp>
      <p:sp>
        <p:nvSpPr>
          <p:cNvPr id="1504" name="Shape 1504"/>
          <p:cNvSpPr/>
          <p:nvPr/>
        </p:nvSpPr>
        <p:spPr>
          <a:xfrm>
            <a:off x="31242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05" name="Shape 1505"/>
          <p:cNvSpPr/>
          <p:nvPr/>
        </p:nvSpPr>
        <p:spPr>
          <a:xfrm>
            <a:off x="8610600" y="5257800"/>
            <a:ext cx="304800" cy="533400"/>
          </a:xfrm>
          <a:prstGeom prst="rect">
            <a:avLst/>
          </a:prstGeom>
          <a:solidFill>
            <a:srgbClr val="FF2600"/>
          </a:solidFill>
          <a:ln>
            <a:solidFill>
              <a:srgbClr val="FF2600"/>
            </a:solidFill>
            <a:miter lim="400000"/>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06" name="Shape 1506"/>
          <p:cNvSpPr/>
          <p:nvPr/>
        </p:nvSpPr>
        <p:spPr>
          <a:xfrm>
            <a:off x="31242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07" name="Shape 1507"/>
          <p:cNvSpPr/>
          <p:nvPr/>
        </p:nvSpPr>
        <p:spPr>
          <a:xfrm>
            <a:off x="38100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08" name="Shape 1508"/>
          <p:cNvSpPr/>
          <p:nvPr/>
        </p:nvSpPr>
        <p:spPr>
          <a:xfrm>
            <a:off x="45720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09" name="Shape 1509"/>
          <p:cNvSpPr/>
          <p:nvPr/>
        </p:nvSpPr>
        <p:spPr>
          <a:xfrm>
            <a:off x="52578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10" name="Shape 1510"/>
          <p:cNvSpPr/>
          <p:nvPr/>
        </p:nvSpPr>
        <p:spPr>
          <a:xfrm>
            <a:off x="60198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11" name="Shape 1511"/>
          <p:cNvSpPr/>
          <p:nvPr/>
        </p:nvSpPr>
        <p:spPr>
          <a:xfrm>
            <a:off x="67056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12" name="Shape 1512"/>
          <p:cNvSpPr/>
          <p:nvPr/>
        </p:nvSpPr>
        <p:spPr>
          <a:xfrm>
            <a:off x="74676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13" name="Shape 1513"/>
          <p:cNvSpPr/>
          <p:nvPr/>
        </p:nvSpPr>
        <p:spPr>
          <a:xfrm>
            <a:off x="81534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14" name="Shape 1514"/>
          <p:cNvSpPr/>
          <p:nvPr/>
        </p:nvSpPr>
        <p:spPr>
          <a:xfrm>
            <a:off x="45720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15" name="Shape 1515"/>
          <p:cNvSpPr/>
          <p:nvPr/>
        </p:nvSpPr>
        <p:spPr>
          <a:xfrm>
            <a:off x="52578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16" name="Shape 1516"/>
          <p:cNvSpPr/>
          <p:nvPr/>
        </p:nvSpPr>
        <p:spPr>
          <a:xfrm>
            <a:off x="60198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17" name="Shape 1517"/>
          <p:cNvSpPr/>
          <p:nvPr/>
        </p:nvSpPr>
        <p:spPr>
          <a:xfrm>
            <a:off x="67056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18" name="Shape 1518"/>
          <p:cNvSpPr/>
          <p:nvPr/>
        </p:nvSpPr>
        <p:spPr>
          <a:xfrm>
            <a:off x="74676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19" name="Shape 1519"/>
          <p:cNvSpPr/>
          <p:nvPr/>
        </p:nvSpPr>
        <p:spPr>
          <a:xfrm>
            <a:off x="81534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20" name="Shape 1520"/>
          <p:cNvSpPr/>
          <p:nvPr/>
        </p:nvSpPr>
        <p:spPr>
          <a:xfrm>
            <a:off x="38100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21" name="Shape 1521"/>
          <p:cNvSpPr/>
          <p:nvPr/>
        </p:nvSpPr>
        <p:spPr>
          <a:xfrm>
            <a:off x="215900" y="3505200"/>
            <a:ext cx="7277100" cy="812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spcBef>
                <a:spcPts val="500"/>
              </a:spcBef>
              <a:buClr>
                <a:srgbClr val="00F900"/>
              </a:buClr>
              <a:buFont typeface="Helvetica"/>
              <a:defRPr sz="1800"/>
            </a:pPr>
            <a:r>
              <a:rPr sz="2400">
                <a:solidFill>
                  <a:srgbClr val="00F900"/>
                </a:solidFill>
                <a:uFill>
                  <a:solidFill>
                    <a:srgbClr val="00F900"/>
                  </a:solidFill>
                </a:uFill>
                <a:latin typeface="Lucida Grande"/>
                <a:ea typeface="Lucida Grande"/>
                <a:cs typeface="Lucida Grande"/>
                <a:sym typeface="Lucida Grande"/>
              </a:rPr>
              <a:t>Wages &amp; Interest fall to </a:t>
            </a:r>
            <a:r>
              <a:rPr b="1" sz="2400">
                <a:solidFill>
                  <a:srgbClr val="00F900"/>
                </a:solidFill>
                <a:uFill>
                  <a:solidFill>
                    <a:srgbClr val="00F900"/>
                  </a:solidFill>
                </a:uFill>
                <a:latin typeface="Lucida Grande"/>
                <a:ea typeface="Lucida Grande"/>
                <a:cs typeface="Lucida Grande"/>
                <a:sym typeface="Lucida Grande"/>
              </a:rPr>
              <a:t>an</a:t>
            </a:r>
            <a:r>
              <a:rPr sz="2400">
                <a:solidFill>
                  <a:srgbClr val="00F900"/>
                </a:solidFill>
                <a:uFill>
                  <a:solidFill>
                    <a:srgbClr val="00F900"/>
                  </a:solidFill>
                </a:uFill>
                <a:latin typeface="Lucida Grande"/>
                <a:ea typeface="Lucida Grande"/>
                <a:cs typeface="Lucida Grande"/>
                <a:sym typeface="Lucida Grande"/>
              </a:rPr>
              <a:t> amount below which productivity would fall .  If that were “3” </a:t>
            </a:r>
          </a:p>
        </p:txBody>
      </p:sp>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graphicFrame>
        <p:nvGraphicFramePr>
          <p:cNvPr id="1523" name="Table 1523"/>
          <p:cNvGraphicFramePr/>
          <p:nvPr/>
        </p:nvGraphicFramePr>
        <p:xfrm>
          <a:off x="152400" y="1676400"/>
          <a:ext cx="8750300" cy="4130675"/>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971800"/>
                <a:gridCol w="722312"/>
                <a:gridCol w="722312"/>
                <a:gridCol w="722312"/>
                <a:gridCol w="722312"/>
                <a:gridCol w="722312"/>
                <a:gridCol w="722312"/>
                <a:gridCol w="722312"/>
                <a:gridCol w="722312"/>
              </a:tblGrid>
              <a:tr h="457200">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L="40639" marR="40639" defTabSz="914400">
                        <a:spcBef>
                          <a:spcPts val="500"/>
                        </a:spcBef>
                        <a:defRPr baseline="-22285"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Wealth Produced</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32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28</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24</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20</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16</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12</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00FDFF"/>
                          </a:solidFill>
                          <a:uFill>
                            <a:solidFill>
                              <a:srgbClr val="00FDFF"/>
                            </a:solidFill>
                          </a:uFill>
                          <a:latin typeface="Lucida Grande"/>
                          <a:ea typeface="Lucida Grande"/>
                          <a:cs typeface="Lucida Grande"/>
                          <a:sym typeface="Lucida Grande"/>
                        </a:rPr>
                        <a:t>8</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2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a:txBody>
                    <a:bodyPr/>
                    <a:lstStyle/>
                    <a:p>
                      <a:pPr lvl="0" marL="40639" marR="40639" defTabSz="914400">
                        <a:spcBef>
                          <a:spcPts val="500"/>
                        </a:spcBef>
                        <a:defRPr sz="2800">
                          <a:solidFill>
                            <a:srgbClr val="0433FF"/>
                          </a:solidFill>
                          <a:uFill>
                            <a:solidFill>
                              <a:srgbClr val="0433FF"/>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61962">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57200">
                <a:tc gridSpan="8" rowSpan="2">
                  <a:txBody>
                    <a:bodyPr/>
                    <a:lstStyle/>
                    <a:p>
                      <a:pPr lvl="0" marL="40639" marR="40639" algn="l" defTabSz="914400">
                        <a:spcBef>
                          <a:spcPts val="500"/>
                        </a:spcBef>
                        <a:defRPr sz="1800">
                          <a:uFillTx/>
                        </a:defRPr>
                      </a:pPr>
                      <a:r>
                        <a:rPr sz="2800">
                          <a:solidFill>
                            <a:srgbClr val="00F900"/>
                          </a:solidFill>
                          <a:uFill>
                            <a:solidFill>
                              <a:srgbClr val="00F900"/>
                            </a:solidFill>
                          </a:uFill>
                          <a:latin typeface="Lucida Grande"/>
                          <a:ea typeface="Lucida Grande"/>
                          <a:cs typeface="Lucida Grande"/>
                          <a:sym typeface="Lucida Grande"/>
                        </a:rPr>
                        <a:t>     </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57150">
                      <a:solidFill>
                        <a:srgbClr val="FFFFFF"/>
                      </a:solidFill>
                      <a:round/>
                    </a:lnB>
                  </a:tcPr>
                </a:tc>
                <a:tc rowSpan="2" hMerge="1">
                  <a:tcPr/>
                </a:tc>
                <a:tc rowSpan="2" hMerge="1">
                  <a:tcPr/>
                </a:tc>
                <a:tc rowSpan="2" hMerge="1">
                  <a:tcPr/>
                </a:tc>
                <a:tc rowSpan="2" hMerge="1">
                  <a:tcPr/>
                </a:tc>
                <a:tc rowSpan="2" hMerge="1">
                  <a:tcPr/>
                </a:tc>
                <a:tc rowSpan="2" hMerge="1">
                  <a:tcPr/>
                </a:tc>
                <a:tc rowSpan="2" hMerge="1">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gridSpan="8" vMerge="1">
                  <a:tcPr/>
                </a:tc>
                <a:tc hMerge="1" vMerge="1">
                  <a:tcPr/>
                </a:tc>
                <a:tc hMerge="1" vMerge="1">
                  <a:tcPr/>
                </a:tc>
                <a:tc hMerge="1" vMerge="1">
                  <a:tcPr/>
                </a:tc>
                <a:tc hMerge="1" vMerge="1">
                  <a:tcPr/>
                </a:tc>
                <a:tc hMerge="1" vMerge="1">
                  <a:tcPr/>
                </a:tc>
                <a:tc hMerge="1" vMerge="1">
                  <a:tcPr/>
                </a:tc>
                <a:tc hMerge="1" vMerge="1">
                  <a:tcPr/>
                </a:tc>
                <a:tc>
                  <a:txBody>
                    <a:bodyPr/>
                    <a:lstStyle/>
                    <a:p>
                      <a:pPr lvl="0" marL="40639" marR="40639" defTabSz="914400">
                        <a:spcBef>
                          <a:spcPts val="500"/>
                        </a:spcBef>
                        <a:defRPr sz="2800">
                          <a:solidFill>
                            <a:srgbClr val="38D142"/>
                          </a:solidFill>
                          <a:uFill>
                            <a:solidFill>
                              <a:srgbClr val="38D142"/>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57150">
                      <a:solidFill>
                        <a:srgbClr val="FFFFFF"/>
                      </a:solidFill>
                      <a:round/>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3142"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baseline="-22285"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57150">
                      <a:solidFill>
                        <a:srgbClr val="FFFFFF"/>
                      </a:solidFill>
                      <a:round/>
                    </a:lnT>
                    <a:lnB w="12700">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57150">
                      <a:solidFill>
                        <a:srgbClr val="FFFFFF"/>
                      </a:solidFill>
                      <a:round/>
                    </a:lnT>
                    <a:lnB w="12700">
                      <a:solidFill>
                        <a:srgbClr val="FFFFFF"/>
                      </a:solidFill>
                      <a:miter lim="400000"/>
                    </a:lnB>
                  </a:tcPr>
                </a:tc>
              </a:tr>
              <a:tr h="468312">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Land Rent</a:t>
                      </a: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33</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29</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25</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21</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17</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13</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9</a:t>
                      </a: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L="40639" marR="40639" defTabSz="914400">
                        <a:spcBef>
                          <a:spcPts val="500"/>
                        </a:spcBef>
                        <a:defRPr sz="1800">
                          <a:uFillTx/>
                        </a:defRPr>
                      </a:pPr>
                      <a:r>
                        <a:rPr b="1" sz="2800">
                          <a:solidFill>
                            <a:srgbClr val="FF7C00"/>
                          </a:solidFill>
                          <a:uFill>
                            <a:solidFill>
                              <a:srgbClr val="FF7C00"/>
                            </a:solidFill>
                          </a:uFill>
                          <a:latin typeface="Lucida Grande"/>
                          <a:ea typeface="Lucida Grande"/>
                          <a:cs typeface="Lucida Grande"/>
                          <a:sym typeface="Lucida Grande"/>
                        </a:rPr>
                        <a:t>5</a:t>
                      </a: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457200">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L="40639" marR="40639" defTabSz="914400">
                        <a:spcBef>
                          <a:spcPts val="500"/>
                        </a:spcBef>
                        <a:defRPr sz="2800">
                          <a:solidFill>
                            <a:srgbClr val="FF2600"/>
                          </a:solidFill>
                          <a:uFill>
                            <a:solidFill>
                              <a:srgbClr val="FF2600"/>
                            </a:solidFill>
                          </a:uFill>
                          <a:latin typeface="Lucida Grande"/>
                          <a:ea typeface="Lucida Grande"/>
                          <a:cs typeface="Lucida Grande"/>
                          <a:sym typeface="Lucida Grande"/>
                        </a:defRPr>
                      </a:pPr>
                    </a:p>
                  </a:txBody>
                  <a:tcPr marL="50800" marR="50800" marT="50800" marB="50800" anchor="t"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1524" name="Shape 1524"/>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96</a:t>
            </a:r>
          </a:p>
        </p:txBody>
      </p:sp>
      <p:sp>
        <p:nvSpPr>
          <p:cNvPr id="1525" name="Shape 1525"/>
          <p:cNvSpPr/>
          <p:nvPr/>
        </p:nvSpPr>
        <p:spPr>
          <a:xfrm>
            <a:off x="4114800" y="1219200"/>
            <a:ext cx="2755900" cy="3968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200"/>
              </a:spcBef>
              <a:buClr>
                <a:srgbClr val="FF7C00"/>
              </a:buClr>
              <a:buFont typeface="Helvetica"/>
              <a:defRPr b="1" sz="2000">
                <a:solidFill>
                  <a:srgbClr val="FF7C00"/>
                </a:solidFill>
                <a:uFill>
                  <a:solidFill>
                    <a:srgbClr val="FF7C00"/>
                  </a:solidFill>
                </a:uFill>
                <a:latin typeface="Lucida Grande"/>
                <a:ea typeface="Lucida Grande"/>
                <a:cs typeface="Lucida Grande"/>
                <a:sym typeface="Lucida Grande"/>
              </a:defRPr>
            </a:lvl1pPr>
          </a:lstStyle>
          <a:p>
            <a:pPr lvl="0">
              <a:defRPr b="0" sz="1800">
                <a:solidFill>
                  <a:srgbClr val="000000"/>
                </a:solidFill>
                <a:uFillTx/>
              </a:defRPr>
            </a:pPr>
            <a:r>
              <a:rPr b="1" sz="2000">
                <a:solidFill>
                  <a:srgbClr val="FF7C00"/>
                </a:solidFill>
                <a:uFill>
                  <a:solidFill>
                    <a:srgbClr val="FF7C00"/>
                  </a:solidFill>
                </a:uFill>
              </a:rPr>
              <a:t>All Land is owned</a:t>
            </a:r>
          </a:p>
        </p:txBody>
      </p:sp>
      <p:sp>
        <p:nvSpPr>
          <p:cNvPr id="1526" name="Shape 1526"/>
          <p:cNvSpPr/>
          <p:nvPr/>
        </p:nvSpPr>
        <p:spPr>
          <a:xfrm>
            <a:off x="8610600" y="1663700"/>
            <a:ext cx="317500" cy="3606800"/>
          </a:xfrm>
          <a:prstGeom prst="rect">
            <a:avLst/>
          </a:prstGeom>
          <a:solidFill>
            <a:srgbClr val="FF2600"/>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NO</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 FREE</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 </a:t>
            </a:r>
            <a:endParaRPr b="1" sz="2000">
              <a:uFill>
                <a:solidFill/>
              </a:uFill>
              <a:latin typeface="Lucida Grande"/>
              <a:ea typeface="Lucida Grande"/>
              <a:cs typeface="Lucida Grande"/>
              <a:sym typeface="Lucida Grande"/>
            </a:endParaRPr>
          </a:p>
          <a:p>
            <a:pPr lvl="0" marL="40639" marR="40639" defTabSz="914400">
              <a:buClr>
                <a:srgbClr val="FFFFFF"/>
              </a:buClr>
              <a:buFont typeface="Helvetica"/>
              <a:defRPr sz="1800"/>
            </a:pPr>
            <a:r>
              <a:rPr b="1" sz="2000">
                <a:uFill>
                  <a:solidFill/>
                </a:uFill>
                <a:latin typeface="Lucida Grande"/>
                <a:ea typeface="Lucida Grande"/>
                <a:cs typeface="Lucida Grande"/>
                <a:sym typeface="Lucida Grande"/>
              </a:rPr>
              <a:t>LAND</a:t>
            </a:r>
          </a:p>
        </p:txBody>
      </p:sp>
      <p:sp>
        <p:nvSpPr>
          <p:cNvPr id="1527" name="Shape 1527"/>
          <p:cNvSpPr/>
          <p:nvPr/>
        </p:nvSpPr>
        <p:spPr>
          <a:xfrm>
            <a:off x="0" y="609600"/>
            <a:ext cx="9093200" cy="520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algn="ctr" defTabSz="914400">
              <a:spcBef>
                <a:spcPts val="1700"/>
              </a:spcBef>
              <a:buClr>
                <a:srgbClr val="FFFFFF"/>
              </a:buClr>
              <a:buFont typeface="Helvetica"/>
              <a:defRPr sz="1800"/>
            </a:pPr>
            <a:r>
              <a:rPr b="1" sz="2800">
                <a:solidFill>
                  <a:srgbClr val="FFFFFF"/>
                </a:solidFill>
                <a:uFill>
                  <a:solidFill>
                    <a:srgbClr val="FFFFFF"/>
                  </a:solidFill>
                </a:uFill>
                <a:latin typeface="Lucida Grande"/>
                <a:ea typeface="Lucida Grande"/>
                <a:cs typeface="Lucida Grande"/>
                <a:sym typeface="Lucida Grande"/>
              </a:rPr>
              <a:t>Land rent &amp; other monopolies swallow progress</a:t>
            </a:r>
            <a:r>
              <a:rPr sz="2800">
                <a:solidFill>
                  <a:srgbClr val="FFFFFF"/>
                </a:solidFill>
                <a:uFill>
                  <a:solidFill>
                    <a:srgbClr val="FFFFFF"/>
                  </a:solidFill>
                </a:uFill>
                <a:latin typeface="Lucida Grande"/>
                <a:ea typeface="Lucida Grande"/>
                <a:cs typeface="Lucida Grande"/>
                <a:sym typeface="Lucida Grande"/>
              </a:rPr>
              <a:t> </a:t>
            </a:r>
          </a:p>
        </p:txBody>
      </p:sp>
      <p:sp>
        <p:nvSpPr>
          <p:cNvPr id="1528" name="Shape 1528"/>
          <p:cNvSpPr/>
          <p:nvPr/>
        </p:nvSpPr>
        <p:spPr>
          <a:xfrm>
            <a:off x="228600" y="6248400"/>
            <a:ext cx="8623300"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1100"/>
              </a:spcBef>
              <a:buClr>
                <a:srgbClr val="FFFFFF"/>
              </a:buClr>
              <a:buFont typeface="Helvetica"/>
              <a:defRPr b="1" sz="1800">
                <a:uFill>
                  <a:solidFill/>
                </a:uFill>
                <a:latin typeface="Lucida Grande"/>
                <a:ea typeface="Lucida Grande"/>
                <a:cs typeface="Lucida Grande"/>
                <a:sym typeface="Lucida Grande"/>
              </a:defRPr>
            </a:lvl1pPr>
          </a:lstStyle>
          <a:p>
            <a:pPr lvl="0">
              <a:defRPr b="0">
                <a:uFillTx/>
              </a:defRPr>
            </a:pPr>
            <a:r>
              <a:rPr b="1">
                <a:uFill>
                  <a:solidFill/>
                </a:uFill>
              </a:rPr>
              <a:t>.</a:t>
            </a:r>
          </a:p>
        </p:txBody>
      </p:sp>
      <p:sp>
        <p:nvSpPr>
          <p:cNvPr id="1529" name="Shape 1529"/>
          <p:cNvSpPr/>
          <p:nvPr/>
        </p:nvSpPr>
        <p:spPr>
          <a:xfrm>
            <a:off x="31242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30" name="Shape 1530"/>
          <p:cNvSpPr/>
          <p:nvPr/>
        </p:nvSpPr>
        <p:spPr>
          <a:xfrm>
            <a:off x="8610600" y="5257800"/>
            <a:ext cx="304800" cy="533400"/>
          </a:xfrm>
          <a:prstGeom prst="rect">
            <a:avLst/>
          </a:prstGeom>
          <a:solidFill>
            <a:srgbClr val="FF2600"/>
          </a:solidFill>
          <a:ln>
            <a:solidFill>
              <a:srgbClr val="FF2600"/>
            </a:solidFill>
            <a:miter lim="400000"/>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31" name="Shape 1531"/>
          <p:cNvSpPr/>
          <p:nvPr/>
        </p:nvSpPr>
        <p:spPr>
          <a:xfrm>
            <a:off x="31242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32" name="Shape 1532"/>
          <p:cNvSpPr/>
          <p:nvPr/>
        </p:nvSpPr>
        <p:spPr>
          <a:xfrm>
            <a:off x="38100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33" name="Shape 1533"/>
          <p:cNvSpPr/>
          <p:nvPr/>
        </p:nvSpPr>
        <p:spPr>
          <a:xfrm>
            <a:off x="45720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34" name="Shape 1534"/>
          <p:cNvSpPr/>
          <p:nvPr/>
        </p:nvSpPr>
        <p:spPr>
          <a:xfrm>
            <a:off x="52578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35" name="Shape 1535"/>
          <p:cNvSpPr/>
          <p:nvPr/>
        </p:nvSpPr>
        <p:spPr>
          <a:xfrm>
            <a:off x="60198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36" name="Shape 1536"/>
          <p:cNvSpPr/>
          <p:nvPr/>
        </p:nvSpPr>
        <p:spPr>
          <a:xfrm>
            <a:off x="67056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37" name="Shape 1537"/>
          <p:cNvSpPr/>
          <p:nvPr/>
        </p:nvSpPr>
        <p:spPr>
          <a:xfrm>
            <a:off x="74676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38" name="Shape 1538"/>
          <p:cNvSpPr/>
          <p:nvPr/>
        </p:nvSpPr>
        <p:spPr>
          <a:xfrm>
            <a:off x="8153400" y="4419600"/>
            <a:ext cx="152400" cy="13716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39" name="Shape 1539"/>
          <p:cNvSpPr/>
          <p:nvPr/>
        </p:nvSpPr>
        <p:spPr>
          <a:xfrm>
            <a:off x="45720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40" name="Shape 1540"/>
          <p:cNvSpPr/>
          <p:nvPr/>
        </p:nvSpPr>
        <p:spPr>
          <a:xfrm>
            <a:off x="52578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41" name="Shape 1541"/>
          <p:cNvSpPr/>
          <p:nvPr/>
        </p:nvSpPr>
        <p:spPr>
          <a:xfrm>
            <a:off x="60198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42" name="Shape 1542"/>
          <p:cNvSpPr/>
          <p:nvPr/>
        </p:nvSpPr>
        <p:spPr>
          <a:xfrm>
            <a:off x="67056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43" name="Shape 1543"/>
          <p:cNvSpPr/>
          <p:nvPr/>
        </p:nvSpPr>
        <p:spPr>
          <a:xfrm>
            <a:off x="74676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44" name="Shape 1544"/>
          <p:cNvSpPr/>
          <p:nvPr/>
        </p:nvSpPr>
        <p:spPr>
          <a:xfrm>
            <a:off x="81534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45" name="Shape 1545"/>
          <p:cNvSpPr/>
          <p:nvPr/>
        </p:nvSpPr>
        <p:spPr>
          <a:xfrm>
            <a:off x="3810000" y="1676400"/>
            <a:ext cx="152400" cy="1828800"/>
          </a:xfrm>
          <a:prstGeom prst="rect">
            <a:avLst/>
          </a:prstGeom>
          <a:solidFill/>
          <a:ln>
            <a:solidFill>
              <a:srgbClr val="FFFFFF"/>
            </a:solidFill>
            <a:round/>
          </a:ln>
        </p:spPr>
        <p:txBody>
          <a:bodyPr lIns="0" tIns="0" rIns="0" bIns="0" anchor="ctr"/>
          <a:lstStyle/>
          <a:p>
            <a:pPr lvl="0" marL="40639" marR="40639" defTabSz="914400">
              <a:defRPr sz="2400">
                <a:uFill>
                  <a:solidFill/>
                </a:uFill>
                <a:latin typeface="Lucida Grande"/>
                <a:ea typeface="Lucida Grande"/>
                <a:cs typeface="Lucida Grande"/>
                <a:sym typeface="Lucida Grande"/>
              </a:defRPr>
            </a:pPr>
          </a:p>
        </p:txBody>
      </p:sp>
      <p:sp>
        <p:nvSpPr>
          <p:cNvPr id="1546" name="Shape 1546"/>
          <p:cNvSpPr/>
          <p:nvPr/>
        </p:nvSpPr>
        <p:spPr>
          <a:xfrm>
            <a:off x="215900" y="3505200"/>
            <a:ext cx="7277100" cy="812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spcBef>
                <a:spcPts val="500"/>
              </a:spcBef>
              <a:buClr>
                <a:srgbClr val="00F900"/>
              </a:buClr>
              <a:buFont typeface="Helvetica"/>
              <a:defRPr sz="1800"/>
            </a:pPr>
            <a:r>
              <a:rPr sz="2400">
                <a:solidFill>
                  <a:srgbClr val="00F900"/>
                </a:solidFill>
                <a:uFill>
                  <a:solidFill>
                    <a:srgbClr val="00F900"/>
                  </a:solidFill>
                </a:uFill>
                <a:latin typeface="Lucida Grande"/>
                <a:ea typeface="Lucida Grande"/>
                <a:cs typeface="Lucida Grande"/>
                <a:sym typeface="Lucida Grande"/>
              </a:rPr>
              <a:t>Wages &amp; Interest fall to </a:t>
            </a:r>
            <a:r>
              <a:rPr b="1" sz="2400">
                <a:solidFill>
                  <a:srgbClr val="00F900"/>
                </a:solidFill>
                <a:uFill>
                  <a:solidFill>
                    <a:srgbClr val="00F900"/>
                  </a:solidFill>
                </a:uFill>
                <a:latin typeface="Lucida Grande"/>
                <a:ea typeface="Lucida Grande"/>
                <a:cs typeface="Lucida Grande"/>
                <a:sym typeface="Lucida Grande"/>
              </a:rPr>
              <a:t>an</a:t>
            </a:r>
            <a:r>
              <a:rPr sz="2400">
                <a:solidFill>
                  <a:srgbClr val="00F900"/>
                </a:solidFill>
                <a:uFill>
                  <a:solidFill>
                    <a:srgbClr val="00F900"/>
                  </a:solidFill>
                </a:uFill>
                <a:latin typeface="Lucida Grande"/>
                <a:ea typeface="Lucida Grande"/>
                <a:cs typeface="Lucida Grande"/>
                <a:sym typeface="Lucida Grande"/>
              </a:rPr>
              <a:t> amount below which productivity would fall .  If that were “3” </a:t>
            </a:r>
          </a:p>
        </p:txBody>
      </p:sp>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graphicFrame>
        <p:nvGraphicFramePr>
          <p:cNvPr id="1548" name="Table 1548"/>
          <p:cNvGraphicFramePr/>
          <p:nvPr/>
        </p:nvGraphicFramePr>
        <p:xfrm>
          <a:off x="1132839" y="607060"/>
          <a:ext cx="6870701" cy="5638801"/>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6870700"/>
              </a:tblGrid>
              <a:tr h="1409700">
                <a:tc>
                  <a:txBody>
                    <a:bodyPr/>
                    <a:lstStyle/>
                    <a:p>
                      <a:pPr lvl="0" marR="40639" defTabSz="914400">
                        <a:spcBef>
                          <a:spcPts val="600"/>
                        </a:spcBef>
                        <a:defRPr sz="1800">
                          <a:uFillTx/>
                        </a:defRPr>
                      </a:pPr>
                      <a:r>
                        <a:rPr sz="4800">
                          <a:solidFill>
                            <a:srgbClr val="FFFFFF"/>
                          </a:solidFill>
                          <a:uFill>
                            <a:solidFill>
                              <a:srgbClr val="FFFFFF"/>
                            </a:solidFill>
                          </a:uFill>
                        </a:rPr>
                        <a:t>Production</a:t>
                      </a:r>
                    </a:p>
                  </a:txBody>
                  <a:tcPr marL="50800" marR="50800" marT="50800" marB="50800" anchor="ctr" anchorCtr="0" horzOverflow="overflow">
                    <a:lnL w="28575">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1409700">
                <a:tc>
                  <a:txBody>
                    <a:bodyPr/>
                    <a:lstStyle/>
                    <a:p>
                      <a:pPr lvl="0" marR="40639" defTabSz="914400">
                        <a:spcBef>
                          <a:spcPts val="600"/>
                        </a:spcBef>
                        <a:defRPr sz="1800">
                          <a:uFillTx/>
                        </a:defRPr>
                      </a:pPr>
                      <a:r>
                        <a:rPr sz="4800">
                          <a:solidFill>
                            <a:srgbClr val="FFFFFF"/>
                          </a:solidFill>
                          <a:uFill>
                            <a:solidFill>
                              <a:srgbClr val="FFFFFF"/>
                            </a:solidFill>
                          </a:uFill>
                        </a:rPr>
                        <a:t>— Wages</a:t>
                      </a:r>
                    </a:p>
                  </a:txBody>
                  <a:tcPr marL="50800" marR="50800" marT="50800" marB="50800" anchor="ctr" anchorCtr="0" horzOverflow="overflow">
                    <a:lnL w="28575">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09700">
                <a:tc>
                  <a:txBody>
                    <a:bodyPr/>
                    <a:lstStyle/>
                    <a:p>
                      <a:pPr lvl="0" marR="40639" defTabSz="914400">
                        <a:spcBef>
                          <a:spcPts val="600"/>
                        </a:spcBef>
                        <a:defRPr sz="1800">
                          <a:uFillTx/>
                        </a:defRPr>
                      </a:pPr>
                      <a:r>
                        <a:rPr sz="4800">
                          <a:solidFill>
                            <a:srgbClr val="FFFFFF"/>
                          </a:solidFill>
                          <a:uFill>
                            <a:solidFill>
                              <a:srgbClr val="FFFFFF"/>
                            </a:solidFill>
                          </a:uFill>
                        </a:rPr>
                        <a:t>— Interest</a:t>
                      </a:r>
                    </a:p>
                  </a:txBody>
                  <a:tcPr marL="50800" marR="50800" marT="50800" marB="50800" anchor="ctr" anchorCtr="0" horzOverflow="overflow">
                    <a:lnL w="28575">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09700">
                <a:tc>
                  <a:txBody>
                    <a:bodyPr/>
                    <a:lstStyle/>
                    <a:p>
                      <a:pPr lvl="0" marR="40639" algn="l" defTabSz="914400">
                        <a:spcBef>
                          <a:spcPts val="600"/>
                        </a:spcBef>
                        <a:defRPr sz="1800">
                          <a:uFillTx/>
                        </a:defRPr>
                      </a:pPr>
                      <a:r>
                        <a:rPr sz="4800">
                          <a:solidFill>
                            <a:srgbClr val="FFFFFF"/>
                          </a:solidFill>
                          <a:uFill>
                            <a:solidFill>
                              <a:srgbClr val="FFFFFF"/>
                            </a:solidFill>
                          </a:uFill>
                        </a:rPr>
                        <a:t>            Land Rent</a:t>
                      </a:r>
                    </a:p>
                  </a:txBody>
                  <a:tcPr marL="50800" marR="50800" marT="50800" marB="50800" anchor="ctr" anchorCtr="0" horzOverflow="overflow">
                    <a:lnL w="28575">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1549" name="Shape 1549"/>
          <p:cNvSpPr/>
          <p:nvPr/>
        </p:nvSpPr>
        <p:spPr>
          <a:xfrm flipV="1">
            <a:off x="1467767" y="5620725"/>
            <a:ext cx="644851" cy="36212"/>
          </a:xfrm>
          <a:prstGeom prst="line">
            <a:avLst/>
          </a:prstGeom>
          <a:ln w="38100">
            <a:solidFill>
              <a:srgbClr val="FFFFFF"/>
            </a:solidFill>
            <a:round/>
          </a:ln>
        </p:spPr>
        <p:txBody>
          <a:bodyPr lIns="0" tIns="0" rIns="0" bIns="0"/>
          <a:lstStyle/>
          <a:p>
            <a:pPr lvl="0"/>
          </a:p>
        </p:txBody>
      </p:sp>
      <p:sp>
        <p:nvSpPr>
          <p:cNvPr id="1550" name="Shape 1550"/>
          <p:cNvSpPr/>
          <p:nvPr/>
        </p:nvSpPr>
        <p:spPr>
          <a:xfrm flipV="1">
            <a:off x="1467767" y="5783988"/>
            <a:ext cx="644850" cy="36212"/>
          </a:xfrm>
          <a:prstGeom prst="line">
            <a:avLst/>
          </a:prstGeom>
          <a:ln w="38100">
            <a:solidFill>
              <a:srgbClr val="FFFFFF"/>
            </a:solidFill>
            <a:round/>
          </a:ln>
        </p:spPr>
        <p:txBody>
          <a:bodyPr lIns="0" tIns="0" rIns="0" bIns="0"/>
          <a:lstStyle/>
          <a:p>
            <a:pPr lvl="0"/>
          </a:p>
        </p:txBody>
      </p:sp>
      <p:sp>
        <p:nvSpPr>
          <p:cNvPr id="1551" name="Shape 1551"/>
          <p:cNvSpPr/>
          <p:nvPr/>
        </p:nvSpPr>
        <p:spPr>
          <a:xfrm flipV="1">
            <a:off x="1130300" y="4841638"/>
            <a:ext cx="6886858" cy="26"/>
          </a:xfrm>
          <a:prstGeom prst="line">
            <a:avLst/>
          </a:prstGeom>
          <a:ln w="63500">
            <a:solidFill>
              <a:srgbClr val="FFFFFF"/>
            </a:solidFill>
            <a:round/>
          </a:ln>
        </p:spPr>
        <p:txBody>
          <a:bodyPr lIns="0" tIns="0" rIns="0" bIns="0"/>
          <a:lstStyle/>
          <a:p>
            <a:pPr lvl="0"/>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2"/>
        </a:solidFill>
      </p:bgPr>
    </p:bg>
    <p:spTree>
      <p:nvGrpSpPr>
        <p:cNvPr id="1" name=""/>
        <p:cNvGrpSpPr/>
        <p:nvPr/>
      </p:nvGrpSpPr>
      <p:grpSpPr>
        <a:xfrm>
          <a:off x="0" y="0"/>
          <a:ext cx="0" cy="0"/>
          <a:chOff x="0" y="0"/>
          <a:chExt cx="0" cy="0"/>
        </a:xfrm>
      </p:grpSpPr>
      <p:sp>
        <p:nvSpPr>
          <p:cNvPr id="378" name="Shape 378"/>
          <p:cNvSpPr/>
          <p:nvPr/>
        </p:nvSpPr>
        <p:spPr>
          <a:xfrm>
            <a:off x="269875" y="1600200"/>
            <a:ext cx="8534400" cy="3378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spcBef>
                <a:spcPts val="2100"/>
              </a:spcBef>
              <a:buClr>
                <a:srgbClr val="FFFFFF"/>
              </a:buClr>
              <a:buFont typeface="Helvetica"/>
              <a:defRPr sz="1800"/>
            </a:pPr>
            <a:r>
              <a:rPr spc="107" sz="3600">
                <a:solidFill>
                  <a:srgbClr val="FFFFFF"/>
                </a:solidFill>
                <a:uFill>
                  <a:solidFill>
                    <a:srgbClr val="FFFFFF"/>
                  </a:solidFill>
                </a:uFill>
                <a:latin typeface="Lucida Grande"/>
                <a:ea typeface="Lucida Grande"/>
                <a:cs typeface="Lucida Grande"/>
                <a:sym typeface="Lucida Grande"/>
              </a:rPr>
              <a:t>The rent of land is determined by the excess of its produce over that which the same application [of labor &amp; capital] can secure from the </a:t>
            </a:r>
            <a:r>
              <a:rPr b="1" spc="107" sz="3600">
                <a:solidFill>
                  <a:srgbClr val="FF85FF"/>
                </a:solidFill>
                <a:uFill>
                  <a:solidFill>
                    <a:srgbClr val="FF85FF"/>
                  </a:solidFill>
                </a:uFill>
                <a:latin typeface="Lucida Grande"/>
                <a:ea typeface="Lucida Grande"/>
                <a:cs typeface="Lucida Grande"/>
                <a:sym typeface="Lucida Grande"/>
              </a:rPr>
              <a:t>most productive land that is free.</a:t>
            </a:r>
          </a:p>
        </p:txBody>
      </p:sp>
      <p:sp>
        <p:nvSpPr>
          <p:cNvPr id="379" name="Shape 379"/>
          <p:cNvSpPr/>
          <p:nvPr/>
        </p:nvSpPr>
        <p:spPr>
          <a:xfrm>
            <a:off x="5346700" y="4724400"/>
            <a:ext cx="32766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Henry George 1879</a:t>
            </a:r>
          </a:p>
        </p:txBody>
      </p:sp>
      <p:sp>
        <p:nvSpPr>
          <p:cNvPr id="380" name="Shape 380"/>
          <p:cNvSpPr/>
          <p:nvPr/>
        </p:nvSpPr>
        <p:spPr>
          <a:xfrm>
            <a:off x="2222500" y="571500"/>
            <a:ext cx="4627821" cy="78015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sz="4800">
                <a:solidFill>
                  <a:srgbClr val="E392FE"/>
                </a:solidFill>
                <a:uFill>
                  <a:solidFill>
                    <a:srgbClr val="E392FE"/>
                  </a:solidFill>
                </a:uFill>
                <a:latin typeface="+mn-lt"/>
                <a:ea typeface="+mn-ea"/>
                <a:cs typeface="+mn-cs"/>
                <a:sym typeface="Arial"/>
              </a:defRPr>
            </a:lvl1pPr>
          </a:lstStyle>
          <a:p>
            <a:pPr lvl="0">
              <a:defRPr sz="1800">
                <a:solidFill>
                  <a:srgbClr val="000000"/>
                </a:solidFill>
                <a:uFillTx/>
              </a:defRPr>
            </a:pPr>
            <a:r>
              <a:rPr sz="4800">
                <a:solidFill>
                  <a:srgbClr val="E392FE"/>
                </a:solidFill>
                <a:uFill>
                  <a:solidFill>
                    <a:srgbClr val="E392FE"/>
                  </a:solidFill>
                </a:uFill>
              </a:rPr>
              <a:t>The Law of Rent</a:t>
            </a:r>
          </a:p>
        </p:txBody>
      </p:sp>
    </p:spTree>
  </p:cSld>
  <p:clrMapOvr>
    <a:masterClrMapping/>
  </p:clrMapOvr>
  <p:transitio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graphicFrame>
        <p:nvGraphicFramePr>
          <p:cNvPr id="1553" name="Table 1553"/>
          <p:cNvGraphicFramePr/>
          <p:nvPr/>
        </p:nvGraphicFramePr>
        <p:xfrm>
          <a:off x="1132839" y="607060"/>
          <a:ext cx="6870701" cy="5638801"/>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6870700"/>
              </a:tblGrid>
              <a:tr h="1409700">
                <a:tc>
                  <a:txBody>
                    <a:bodyPr/>
                    <a:lstStyle/>
                    <a:p>
                      <a:pPr lvl="0" marR="40639" defTabSz="914400">
                        <a:spcBef>
                          <a:spcPts val="600"/>
                        </a:spcBef>
                        <a:defRPr sz="1800">
                          <a:uFillTx/>
                        </a:defRPr>
                      </a:pPr>
                      <a:r>
                        <a:rPr sz="4800">
                          <a:solidFill>
                            <a:srgbClr val="FFFFFF"/>
                          </a:solidFill>
                          <a:uFill>
                            <a:solidFill>
                              <a:srgbClr val="FFFFFF"/>
                            </a:solidFill>
                          </a:uFill>
                        </a:rPr>
                        <a:t>Production</a:t>
                      </a:r>
                    </a:p>
                  </a:txBody>
                  <a:tcPr marL="50800" marR="50800" marT="50800" marB="50800" anchor="ctr" anchorCtr="0" horzOverflow="overflow">
                    <a:lnL w="28575">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1409700">
                <a:tc>
                  <a:txBody>
                    <a:bodyPr/>
                    <a:lstStyle/>
                    <a:p>
                      <a:pPr lvl="0" marR="40639" defTabSz="914400">
                        <a:spcBef>
                          <a:spcPts val="600"/>
                        </a:spcBef>
                        <a:defRPr sz="1800">
                          <a:uFillTx/>
                        </a:defRPr>
                      </a:pPr>
                      <a:r>
                        <a:rPr sz="4800">
                          <a:solidFill>
                            <a:srgbClr val="FFFFFF"/>
                          </a:solidFill>
                          <a:uFill>
                            <a:solidFill>
                              <a:srgbClr val="FFFFFF"/>
                            </a:solidFill>
                          </a:uFill>
                        </a:rPr>
                        <a:t>— Wages</a:t>
                      </a:r>
                    </a:p>
                  </a:txBody>
                  <a:tcPr marL="50800" marR="50800" marT="50800" marB="50800" anchor="ctr" anchorCtr="0" horzOverflow="overflow">
                    <a:lnL w="28575">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09700">
                <a:tc>
                  <a:txBody>
                    <a:bodyPr/>
                    <a:lstStyle/>
                    <a:p>
                      <a:pPr lvl="0" marR="40639" defTabSz="914400">
                        <a:spcBef>
                          <a:spcPts val="600"/>
                        </a:spcBef>
                        <a:defRPr sz="1800">
                          <a:uFillTx/>
                        </a:defRPr>
                      </a:pPr>
                      <a:r>
                        <a:rPr sz="4800">
                          <a:solidFill>
                            <a:srgbClr val="FFFFFF"/>
                          </a:solidFill>
                          <a:uFill>
                            <a:solidFill>
                              <a:srgbClr val="FFFFFF"/>
                            </a:solidFill>
                          </a:uFill>
                        </a:rPr>
                        <a:t>— Interest</a:t>
                      </a:r>
                    </a:p>
                  </a:txBody>
                  <a:tcPr marL="50800" marR="50800" marT="50800" marB="50800" anchor="ctr" anchorCtr="0" horzOverflow="overflow">
                    <a:lnL w="28575">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09700">
                <a:tc>
                  <a:txBody>
                    <a:bodyPr/>
                    <a:lstStyle/>
                    <a:p>
                      <a:pPr lvl="0" marR="40639" algn="l" defTabSz="914400">
                        <a:spcBef>
                          <a:spcPts val="600"/>
                        </a:spcBef>
                        <a:defRPr sz="1800">
                          <a:uFillTx/>
                        </a:defRPr>
                      </a:pPr>
                      <a:r>
                        <a:rPr sz="4800">
                          <a:solidFill>
                            <a:srgbClr val="FFFFFF"/>
                          </a:solidFill>
                          <a:uFill>
                            <a:solidFill>
                              <a:srgbClr val="FFFFFF"/>
                            </a:solidFill>
                          </a:uFill>
                        </a:rPr>
                        <a:t>            Land Rent</a:t>
                      </a:r>
                    </a:p>
                  </a:txBody>
                  <a:tcPr marL="50800" marR="50800" marT="50800" marB="50800" anchor="ctr" anchorCtr="0" horzOverflow="overflow">
                    <a:lnL w="28575">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1554" name="Shape 1554"/>
          <p:cNvSpPr/>
          <p:nvPr/>
        </p:nvSpPr>
        <p:spPr>
          <a:xfrm flipV="1">
            <a:off x="1467767" y="5620725"/>
            <a:ext cx="644851" cy="36212"/>
          </a:xfrm>
          <a:prstGeom prst="line">
            <a:avLst/>
          </a:prstGeom>
          <a:ln w="38100">
            <a:solidFill>
              <a:srgbClr val="FFFFFF"/>
            </a:solidFill>
            <a:round/>
          </a:ln>
        </p:spPr>
        <p:txBody>
          <a:bodyPr lIns="0" tIns="0" rIns="0" bIns="0"/>
          <a:lstStyle/>
          <a:p>
            <a:pPr lvl="0"/>
          </a:p>
        </p:txBody>
      </p:sp>
      <p:sp>
        <p:nvSpPr>
          <p:cNvPr id="1555" name="Shape 1555"/>
          <p:cNvSpPr/>
          <p:nvPr/>
        </p:nvSpPr>
        <p:spPr>
          <a:xfrm flipV="1">
            <a:off x="1467767" y="5783988"/>
            <a:ext cx="644850" cy="36212"/>
          </a:xfrm>
          <a:prstGeom prst="line">
            <a:avLst/>
          </a:prstGeom>
          <a:ln w="38100">
            <a:solidFill>
              <a:srgbClr val="FFFFFF"/>
            </a:solidFill>
            <a:round/>
          </a:ln>
        </p:spPr>
        <p:txBody>
          <a:bodyPr lIns="0" tIns="0" rIns="0" bIns="0"/>
          <a:lstStyle/>
          <a:p>
            <a:pPr lvl="0"/>
          </a:p>
        </p:txBody>
      </p:sp>
      <p:sp>
        <p:nvSpPr>
          <p:cNvPr id="1556" name="Shape 1556"/>
          <p:cNvSpPr/>
          <p:nvPr/>
        </p:nvSpPr>
        <p:spPr>
          <a:xfrm flipV="1">
            <a:off x="1130300" y="4841638"/>
            <a:ext cx="6886858" cy="26"/>
          </a:xfrm>
          <a:prstGeom prst="line">
            <a:avLst/>
          </a:prstGeom>
          <a:ln w="63500">
            <a:solidFill>
              <a:srgbClr val="FFFFFF"/>
            </a:solidFill>
            <a:round/>
          </a:ln>
        </p:spPr>
        <p:txBody>
          <a:bodyPr lIns="0" tIns="0" rIns="0" bIns="0"/>
          <a:lstStyle/>
          <a:p>
            <a:pPr lvl="0"/>
          </a:p>
        </p:txBody>
      </p:sp>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graphicFrame>
        <p:nvGraphicFramePr>
          <p:cNvPr id="1558" name="Table 1558"/>
          <p:cNvGraphicFramePr/>
          <p:nvPr/>
        </p:nvGraphicFramePr>
        <p:xfrm>
          <a:off x="1132839" y="607060"/>
          <a:ext cx="6870701" cy="5638801"/>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6870700"/>
              </a:tblGrid>
              <a:tr h="1409700">
                <a:tc>
                  <a:txBody>
                    <a:bodyPr/>
                    <a:lstStyle/>
                    <a:p>
                      <a:pPr lvl="0" marR="40639" defTabSz="914400">
                        <a:spcBef>
                          <a:spcPts val="600"/>
                        </a:spcBef>
                        <a:defRPr sz="1800">
                          <a:uFillTx/>
                        </a:defRPr>
                      </a:pPr>
                      <a:r>
                        <a:rPr sz="4800">
                          <a:solidFill>
                            <a:srgbClr val="FFFFFF"/>
                          </a:solidFill>
                          <a:uFill>
                            <a:solidFill>
                              <a:srgbClr val="FFFFFF"/>
                            </a:solidFill>
                          </a:uFill>
                        </a:rPr>
                        <a:t>Production</a:t>
                      </a:r>
                    </a:p>
                  </a:txBody>
                  <a:tcPr marL="50800" marR="50800" marT="50800" marB="50800" anchor="ctr" anchorCtr="0" horzOverflow="overflow">
                    <a:lnL w="28575">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1409700">
                <a:tc>
                  <a:txBody>
                    <a:bodyPr/>
                    <a:lstStyle/>
                    <a:p>
                      <a:pPr lvl="0" marR="40639" defTabSz="914400">
                        <a:spcBef>
                          <a:spcPts val="600"/>
                        </a:spcBef>
                        <a:defRPr sz="1800">
                          <a:uFillTx/>
                        </a:defRPr>
                      </a:pPr>
                      <a:r>
                        <a:rPr sz="4800">
                          <a:solidFill>
                            <a:srgbClr val="FFFFFF"/>
                          </a:solidFill>
                          <a:uFill>
                            <a:solidFill>
                              <a:srgbClr val="FFFFFF"/>
                            </a:solidFill>
                          </a:uFill>
                        </a:rPr>
                        <a:t>— Wages</a:t>
                      </a:r>
                    </a:p>
                  </a:txBody>
                  <a:tcPr marL="50800" marR="50800" marT="50800" marB="50800" anchor="ctr" anchorCtr="0" horzOverflow="overflow">
                    <a:lnL w="28575">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09700">
                <a:tc>
                  <a:txBody>
                    <a:bodyPr/>
                    <a:lstStyle/>
                    <a:p>
                      <a:pPr lvl="0" marR="40639" defTabSz="914400">
                        <a:spcBef>
                          <a:spcPts val="600"/>
                        </a:spcBef>
                        <a:defRPr sz="1800">
                          <a:uFillTx/>
                        </a:defRPr>
                      </a:pPr>
                      <a:r>
                        <a:rPr sz="4800">
                          <a:solidFill>
                            <a:srgbClr val="FFFFFF"/>
                          </a:solidFill>
                          <a:uFill>
                            <a:solidFill>
                              <a:srgbClr val="FFFFFF"/>
                            </a:solidFill>
                          </a:uFill>
                        </a:rPr>
                        <a:t>— Interest</a:t>
                      </a:r>
                    </a:p>
                  </a:txBody>
                  <a:tcPr marL="50800" marR="50800" marT="50800" marB="50800" anchor="ctr" anchorCtr="0" horzOverflow="overflow">
                    <a:lnL w="28575">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09700">
                <a:tc>
                  <a:txBody>
                    <a:bodyPr/>
                    <a:lstStyle/>
                    <a:p>
                      <a:pPr lvl="0" marR="40639" algn="l" defTabSz="914400">
                        <a:spcBef>
                          <a:spcPts val="600"/>
                        </a:spcBef>
                        <a:defRPr sz="1800">
                          <a:uFillTx/>
                        </a:defRPr>
                      </a:pPr>
                      <a:r>
                        <a:rPr sz="4800">
                          <a:solidFill>
                            <a:srgbClr val="FFFFFF"/>
                          </a:solidFill>
                          <a:uFill>
                            <a:solidFill>
                              <a:srgbClr val="FFFFFF"/>
                            </a:solidFill>
                          </a:uFill>
                        </a:rPr>
                        <a:t>            Land Rent</a:t>
                      </a:r>
                    </a:p>
                  </a:txBody>
                  <a:tcPr marL="50800" marR="50800" marT="50800" marB="50800" anchor="ctr" anchorCtr="0" horzOverflow="overflow">
                    <a:lnL w="28575">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1559" name="Shape 1559"/>
          <p:cNvSpPr/>
          <p:nvPr/>
        </p:nvSpPr>
        <p:spPr>
          <a:xfrm flipV="1">
            <a:off x="1467767" y="5620725"/>
            <a:ext cx="644851" cy="36212"/>
          </a:xfrm>
          <a:prstGeom prst="line">
            <a:avLst/>
          </a:prstGeom>
          <a:ln w="38100">
            <a:solidFill>
              <a:srgbClr val="FFFFFF"/>
            </a:solidFill>
            <a:round/>
          </a:ln>
        </p:spPr>
        <p:txBody>
          <a:bodyPr lIns="0" tIns="0" rIns="0" bIns="0"/>
          <a:lstStyle/>
          <a:p>
            <a:pPr lvl="0"/>
          </a:p>
        </p:txBody>
      </p:sp>
      <p:sp>
        <p:nvSpPr>
          <p:cNvPr id="1560" name="Shape 1560"/>
          <p:cNvSpPr/>
          <p:nvPr/>
        </p:nvSpPr>
        <p:spPr>
          <a:xfrm flipV="1">
            <a:off x="1467767" y="5783988"/>
            <a:ext cx="644850" cy="36212"/>
          </a:xfrm>
          <a:prstGeom prst="line">
            <a:avLst/>
          </a:prstGeom>
          <a:ln w="38100">
            <a:solidFill>
              <a:srgbClr val="FFFFFF"/>
            </a:solidFill>
            <a:round/>
          </a:ln>
        </p:spPr>
        <p:txBody>
          <a:bodyPr lIns="0" tIns="0" rIns="0" bIns="0"/>
          <a:lstStyle/>
          <a:p>
            <a:pPr lvl="0"/>
          </a:p>
        </p:txBody>
      </p:sp>
      <p:sp>
        <p:nvSpPr>
          <p:cNvPr id="1561" name="Shape 1561"/>
          <p:cNvSpPr/>
          <p:nvPr/>
        </p:nvSpPr>
        <p:spPr>
          <a:xfrm flipV="1">
            <a:off x="1130300" y="4841638"/>
            <a:ext cx="6886858" cy="26"/>
          </a:xfrm>
          <a:prstGeom prst="line">
            <a:avLst/>
          </a:prstGeom>
          <a:ln w="63500">
            <a:solidFill>
              <a:srgbClr val="FFFFFF"/>
            </a:solidFill>
            <a:round/>
          </a:ln>
        </p:spPr>
        <p:txBody>
          <a:bodyPr lIns="0" tIns="0" rIns="0" bIns="0"/>
          <a:lstStyle/>
          <a:p>
            <a:pPr lvl="0"/>
          </a:p>
        </p:txBody>
      </p:sp>
    </p:spTree>
  </p:cSld>
  <p:clrMapOvr>
    <a:masterClrMapping/>
  </p:clrMapOvr>
  <p:transitio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graphicFrame>
        <p:nvGraphicFramePr>
          <p:cNvPr id="1563" name="Table 1563"/>
          <p:cNvGraphicFramePr/>
          <p:nvPr/>
        </p:nvGraphicFramePr>
        <p:xfrm>
          <a:off x="1132839" y="607060"/>
          <a:ext cx="6870701" cy="5638801"/>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6870700"/>
              </a:tblGrid>
              <a:tr h="1409700">
                <a:tc>
                  <a:txBody>
                    <a:bodyPr/>
                    <a:lstStyle/>
                    <a:p>
                      <a:pPr lvl="0" marR="40639" defTabSz="914400">
                        <a:spcBef>
                          <a:spcPts val="600"/>
                        </a:spcBef>
                        <a:defRPr sz="1800">
                          <a:uFillTx/>
                        </a:defRPr>
                      </a:pPr>
                      <a:r>
                        <a:rPr sz="4800">
                          <a:solidFill>
                            <a:srgbClr val="FFFFFF"/>
                          </a:solidFill>
                          <a:uFill>
                            <a:solidFill>
                              <a:srgbClr val="FFFFFF"/>
                            </a:solidFill>
                          </a:uFill>
                        </a:rPr>
                        <a:t>Production</a:t>
                      </a:r>
                    </a:p>
                  </a:txBody>
                  <a:tcPr marL="50800" marR="50800" marT="50800" marB="50800" anchor="ctr" anchorCtr="0" horzOverflow="overflow">
                    <a:lnL w="28575">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1409700">
                <a:tc>
                  <a:txBody>
                    <a:bodyPr/>
                    <a:lstStyle/>
                    <a:p>
                      <a:pPr lvl="0" marR="40639" defTabSz="914400">
                        <a:spcBef>
                          <a:spcPts val="600"/>
                        </a:spcBef>
                        <a:defRPr sz="1800">
                          <a:uFillTx/>
                        </a:defRPr>
                      </a:pPr>
                      <a:r>
                        <a:rPr sz="4800">
                          <a:solidFill>
                            <a:srgbClr val="FFFFFF"/>
                          </a:solidFill>
                          <a:uFill>
                            <a:solidFill>
                              <a:srgbClr val="FFFFFF"/>
                            </a:solidFill>
                          </a:uFill>
                        </a:rPr>
                        <a:t>— Wages</a:t>
                      </a:r>
                    </a:p>
                  </a:txBody>
                  <a:tcPr marL="50800" marR="50800" marT="50800" marB="50800" anchor="ctr" anchorCtr="0" horzOverflow="overflow">
                    <a:lnL w="28575">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09700">
                <a:tc>
                  <a:txBody>
                    <a:bodyPr/>
                    <a:lstStyle/>
                    <a:p>
                      <a:pPr lvl="0" marR="40639" defTabSz="914400">
                        <a:spcBef>
                          <a:spcPts val="600"/>
                        </a:spcBef>
                        <a:defRPr sz="1800">
                          <a:uFillTx/>
                        </a:defRPr>
                      </a:pPr>
                      <a:r>
                        <a:rPr sz="4800">
                          <a:solidFill>
                            <a:srgbClr val="FFFFFF"/>
                          </a:solidFill>
                          <a:uFill>
                            <a:solidFill>
                              <a:srgbClr val="FFFFFF"/>
                            </a:solidFill>
                          </a:uFill>
                        </a:rPr>
                        <a:t>— Interest</a:t>
                      </a:r>
                    </a:p>
                  </a:txBody>
                  <a:tcPr marL="50800" marR="50800" marT="50800" marB="50800" anchor="ctr" anchorCtr="0" horzOverflow="overflow">
                    <a:lnL w="28575">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09700">
                <a:tc>
                  <a:txBody>
                    <a:bodyPr/>
                    <a:lstStyle/>
                    <a:p>
                      <a:pPr lvl="0" marR="40639" algn="l" defTabSz="914400">
                        <a:spcBef>
                          <a:spcPts val="600"/>
                        </a:spcBef>
                        <a:defRPr sz="1800">
                          <a:uFillTx/>
                        </a:defRPr>
                      </a:pPr>
                      <a:r>
                        <a:rPr sz="4800">
                          <a:solidFill>
                            <a:srgbClr val="FFFFFF"/>
                          </a:solidFill>
                          <a:uFill>
                            <a:solidFill>
                              <a:srgbClr val="FFFFFF"/>
                            </a:solidFill>
                          </a:uFill>
                        </a:rPr>
                        <a:t>            Land Rent</a:t>
                      </a:r>
                    </a:p>
                  </a:txBody>
                  <a:tcPr marL="50800" marR="50800" marT="50800" marB="50800" anchor="ctr" anchorCtr="0" horzOverflow="overflow">
                    <a:lnL w="28575">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sp>
        <p:nvSpPr>
          <p:cNvPr id="1564" name="Shape 1564"/>
          <p:cNvSpPr/>
          <p:nvPr/>
        </p:nvSpPr>
        <p:spPr>
          <a:xfrm flipV="1">
            <a:off x="1467767" y="5620725"/>
            <a:ext cx="644851" cy="36212"/>
          </a:xfrm>
          <a:prstGeom prst="line">
            <a:avLst/>
          </a:prstGeom>
          <a:ln w="38100">
            <a:solidFill>
              <a:srgbClr val="FFFFFF"/>
            </a:solidFill>
            <a:round/>
          </a:ln>
        </p:spPr>
        <p:txBody>
          <a:bodyPr lIns="0" tIns="0" rIns="0" bIns="0"/>
          <a:lstStyle/>
          <a:p>
            <a:pPr lvl="0"/>
          </a:p>
        </p:txBody>
      </p:sp>
      <p:sp>
        <p:nvSpPr>
          <p:cNvPr id="1565" name="Shape 1565"/>
          <p:cNvSpPr/>
          <p:nvPr/>
        </p:nvSpPr>
        <p:spPr>
          <a:xfrm flipV="1">
            <a:off x="1467767" y="5783988"/>
            <a:ext cx="644850" cy="36212"/>
          </a:xfrm>
          <a:prstGeom prst="line">
            <a:avLst/>
          </a:prstGeom>
          <a:ln w="38100">
            <a:solidFill>
              <a:srgbClr val="FFFFFF"/>
            </a:solidFill>
            <a:round/>
          </a:ln>
        </p:spPr>
        <p:txBody>
          <a:bodyPr lIns="0" tIns="0" rIns="0" bIns="0"/>
          <a:lstStyle/>
          <a:p>
            <a:pPr lvl="0"/>
          </a:p>
        </p:txBody>
      </p:sp>
      <p:sp>
        <p:nvSpPr>
          <p:cNvPr id="1566" name="Shape 1566"/>
          <p:cNvSpPr/>
          <p:nvPr/>
        </p:nvSpPr>
        <p:spPr>
          <a:xfrm flipV="1">
            <a:off x="1130300" y="4841638"/>
            <a:ext cx="6886858" cy="26"/>
          </a:xfrm>
          <a:prstGeom prst="line">
            <a:avLst/>
          </a:prstGeom>
          <a:ln w="63500">
            <a:solidFill>
              <a:srgbClr val="FFFFFF"/>
            </a:solidFill>
            <a:round/>
          </a:ln>
        </p:spPr>
        <p:txBody>
          <a:bodyPr lIns="0" tIns="0" rIns="0" bIns="0"/>
          <a:lstStyle/>
          <a:p>
            <a:pPr lvl="0"/>
          </a:p>
        </p:txBody>
      </p:sp>
    </p:spTree>
  </p:cSld>
  <p:clrMapOvr>
    <a:masterClrMapping/>
  </p:clrMapOvr>
  <p:transitio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graphicFrame>
        <p:nvGraphicFramePr>
          <p:cNvPr id="1568" name="Table 1568"/>
          <p:cNvGraphicFramePr/>
          <p:nvPr/>
        </p:nvGraphicFramePr>
        <p:xfrm>
          <a:off x="332739" y="924560"/>
          <a:ext cx="8496301" cy="5702301"/>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5936727"/>
                <a:gridCol w="2559572"/>
              </a:tblGrid>
              <a:tr h="1425575">
                <a:tc>
                  <a:txBody>
                    <a:bodyPr/>
                    <a:lstStyle/>
                    <a:p>
                      <a:pPr lvl="0" marR="40639" defTabSz="914400">
                        <a:spcBef>
                          <a:spcPts val="600"/>
                        </a:spcBef>
                        <a:defRPr sz="1800">
                          <a:uFillTx/>
                        </a:defRPr>
                      </a:pPr>
                      <a:r>
                        <a:rPr sz="4800">
                          <a:solidFill>
                            <a:srgbClr val="FFFFFF"/>
                          </a:solidFill>
                          <a:uFill>
                            <a:solidFill>
                              <a:srgbClr val="FFFFFF"/>
                            </a:solidFill>
                          </a:uFill>
                        </a:rPr>
                        <a:t>Building &amp; machines</a:t>
                      </a:r>
                    </a:p>
                  </a:txBody>
                  <a:tcPr marL="50800" marR="50800" marT="50800" marB="50800" anchor="ctr"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$100</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1425575">
                <a:tc>
                  <a:txBody>
                    <a:bodyPr/>
                    <a:lstStyle/>
                    <a:p>
                      <a:pPr lvl="0" marR="40639" defTabSz="914400">
                        <a:spcBef>
                          <a:spcPts val="600"/>
                        </a:spcBef>
                        <a:defRPr sz="1800">
                          <a:uFillTx/>
                        </a:defRPr>
                      </a:pPr>
                      <a:r>
                        <a:rPr sz="4800">
                          <a:solidFill>
                            <a:srgbClr val="FFFFFF"/>
                          </a:solidFill>
                          <a:uFill>
                            <a:solidFill>
                              <a:srgbClr val="FFFFFF"/>
                            </a:solidFill>
                          </a:uFill>
                        </a:rPr>
                        <a:t>x Interest 7%</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$7</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25575">
                <a:tc>
                  <a:txBody>
                    <a:bodyPr/>
                    <a:lstStyle/>
                    <a:p>
                      <a:pPr lvl="0" marR="40639" defTabSz="914400">
                        <a:spcBef>
                          <a:spcPts val="600"/>
                        </a:spcBef>
                        <a:defRPr sz="1800">
                          <a:uFillTx/>
                        </a:defRPr>
                      </a:pPr>
                      <a:r>
                        <a:rPr sz="4800">
                          <a:solidFill>
                            <a:srgbClr val="FFFFFF"/>
                          </a:solidFill>
                          <a:uFill>
                            <a:solidFill>
                              <a:srgbClr val="FFFFFF"/>
                            </a:solidFill>
                          </a:uFill>
                        </a:rPr>
                        <a:t>— </a:t>
                      </a:r>
                      <a:r>
                        <a:rPr spc="144" sz="4800">
                          <a:solidFill>
                            <a:srgbClr val="FFFFFF"/>
                          </a:solidFill>
                          <a:uFill>
                            <a:solidFill>
                              <a:srgbClr val="FFFFFF"/>
                            </a:solidFill>
                          </a:uFill>
                        </a:rPr>
                        <a:t>Inflation 3.8%</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$3.80</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25575">
                <a:tc>
                  <a:txBody>
                    <a:bodyPr/>
                    <a:lstStyle/>
                    <a:p>
                      <a:pPr lvl="0" marR="40639" algn="l" defTabSz="914400">
                        <a:spcBef>
                          <a:spcPts val="600"/>
                        </a:spcBef>
                        <a:defRPr sz="1800">
                          <a:uFillTx/>
                        </a:defRPr>
                      </a:pPr>
                      <a:r>
                        <a:rPr sz="4800">
                          <a:solidFill>
                            <a:srgbClr val="FFFFFF"/>
                          </a:solidFill>
                          <a:uFill>
                            <a:solidFill>
                              <a:srgbClr val="FFFFFF"/>
                            </a:solidFill>
                          </a:uFill>
                        </a:rPr>
                        <a:t>       Real rate of Int.</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R="40639" defTabSz="914400">
                        <a:spcBef>
                          <a:spcPts val="600"/>
                        </a:spcBef>
                        <a:defRPr sz="1800">
                          <a:uFillTx/>
                        </a:defRPr>
                      </a:pPr>
                      <a:r>
                        <a:rPr sz="4800">
                          <a:solidFill>
                            <a:srgbClr val="FFD877"/>
                          </a:solidFill>
                          <a:uFill>
                            <a:solidFill>
                              <a:srgbClr val="FFFFFF"/>
                            </a:solidFill>
                          </a:uFill>
                        </a:rPr>
                        <a:t>$3.20</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grpSp>
        <p:nvGrpSpPr>
          <p:cNvPr id="1573" name="Group 1573"/>
          <p:cNvGrpSpPr/>
          <p:nvPr/>
        </p:nvGrpSpPr>
        <p:grpSpPr>
          <a:xfrm>
            <a:off x="304800" y="266700"/>
            <a:ext cx="8499741" cy="5693200"/>
            <a:chOff x="0" y="0"/>
            <a:chExt cx="8499740" cy="5693199"/>
          </a:xfrm>
        </p:grpSpPr>
        <p:sp>
          <p:nvSpPr>
            <p:cNvPr id="1569" name="Shape 1569"/>
            <p:cNvSpPr/>
            <p:nvPr/>
          </p:nvSpPr>
          <p:spPr>
            <a:xfrm flipV="1">
              <a:off x="337467" y="5493725"/>
              <a:ext cx="644851" cy="36212"/>
            </a:xfrm>
            <a:prstGeom prst="line">
              <a:avLst/>
            </a:prstGeom>
            <a:noFill/>
            <a:ln w="38100" cap="flat">
              <a:solidFill>
                <a:srgbClr val="FFFFFF"/>
              </a:solidFill>
              <a:prstDash val="solid"/>
              <a:round/>
            </a:ln>
            <a:effectLst/>
          </p:spPr>
          <p:txBody>
            <a:bodyPr wrap="square" lIns="0" tIns="0" rIns="0" bIns="0" numCol="1" anchor="t">
              <a:noAutofit/>
            </a:bodyPr>
            <a:lstStyle/>
            <a:p>
              <a:pPr lvl="0"/>
            </a:p>
          </p:txBody>
        </p:sp>
        <p:sp>
          <p:nvSpPr>
            <p:cNvPr id="1570" name="Shape 1570"/>
            <p:cNvSpPr/>
            <p:nvPr/>
          </p:nvSpPr>
          <p:spPr>
            <a:xfrm flipV="1">
              <a:off x="337467" y="5656988"/>
              <a:ext cx="644850" cy="36212"/>
            </a:xfrm>
            <a:prstGeom prst="line">
              <a:avLst/>
            </a:prstGeom>
            <a:noFill/>
            <a:ln w="38100" cap="flat">
              <a:solidFill>
                <a:srgbClr val="FFFFFF"/>
              </a:solidFill>
              <a:prstDash val="solid"/>
              <a:round/>
            </a:ln>
            <a:effectLst/>
          </p:spPr>
          <p:txBody>
            <a:bodyPr wrap="square" lIns="0" tIns="0" rIns="0" bIns="0" numCol="1" anchor="t">
              <a:noAutofit/>
            </a:bodyPr>
            <a:lstStyle/>
            <a:p>
              <a:pPr lvl="0"/>
            </a:p>
          </p:txBody>
        </p:sp>
        <p:sp>
          <p:nvSpPr>
            <p:cNvPr id="1571" name="Shape 1571"/>
            <p:cNvSpPr/>
            <p:nvPr/>
          </p:nvSpPr>
          <p:spPr>
            <a:xfrm>
              <a:off x="38099" y="4917849"/>
              <a:ext cx="8461642" cy="8"/>
            </a:xfrm>
            <a:prstGeom prst="line">
              <a:avLst/>
            </a:prstGeom>
            <a:noFill/>
            <a:ln w="63500" cap="flat">
              <a:solidFill>
                <a:srgbClr val="FFFFFF"/>
              </a:solidFill>
              <a:prstDash val="solid"/>
              <a:round/>
            </a:ln>
            <a:effectLst/>
          </p:spPr>
          <p:txBody>
            <a:bodyPr wrap="square" lIns="0" tIns="0" rIns="0" bIns="0" numCol="1" anchor="t">
              <a:noAutofit/>
            </a:bodyPr>
            <a:lstStyle/>
            <a:p>
              <a:pPr lvl="0"/>
            </a:p>
          </p:txBody>
        </p:sp>
        <p:sp>
          <p:nvSpPr>
            <p:cNvPr id="1572" name="Shape 1572"/>
            <p:cNvSpPr/>
            <p:nvPr/>
          </p:nvSpPr>
          <p:spPr>
            <a:xfrm>
              <a:off x="0" y="0"/>
              <a:ext cx="1311335" cy="647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defTabSz="914400">
                <a:defRPr sz="36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3600">
                  <a:solidFill>
                    <a:srgbClr val="FFFFFF"/>
                  </a:solidFill>
                  <a:uFill>
                    <a:solidFill>
                      <a:srgbClr val="FFFFFF"/>
                    </a:solidFill>
                  </a:uFill>
                </a:rPr>
                <a:t>2008</a:t>
              </a:r>
            </a:p>
          </p:txBody>
        </p:sp>
      </p:grpSp>
    </p:spTree>
  </p:cSld>
  <p:clrMapOvr>
    <a:masterClrMapping/>
  </p:clrMapOvr>
  <p:transitio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graphicFrame>
        <p:nvGraphicFramePr>
          <p:cNvPr id="1575" name="Table 1575"/>
          <p:cNvGraphicFramePr/>
          <p:nvPr/>
        </p:nvGraphicFramePr>
        <p:xfrm>
          <a:off x="332739" y="924560"/>
          <a:ext cx="8496301" cy="5702301"/>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5936727"/>
                <a:gridCol w="2559572"/>
              </a:tblGrid>
              <a:tr h="1425575">
                <a:tc>
                  <a:txBody>
                    <a:bodyPr/>
                    <a:lstStyle/>
                    <a:p>
                      <a:pPr lvl="0" marR="40639" defTabSz="914400">
                        <a:spcBef>
                          <a:spcPts val="600"/>
                        </a:spcBef>
                        <a:defRPr sz="1800">
                          <a:uFillTx/>
                        </a:defRPr>
                      </a:pPr>
                      <a:r>
                        <a:rPr sz="4800">
                          <a:solidFill>
                            <a:srgbClr val="FFFFFF"/>
                          </a:solidFill>
                          <a:uFill>
                            <a:solidFill>
                              <a:srgbClr val="FFFFFF"/>
                            </a:solidFill>
                          </a:uFill>
                        </a:rPr>
                        <a:t>Building &amp; machines</a:t>
                      </a:r>
                    </a:p>
                  </a:txBody>
                  <a:tcPr marL="50800" marR="50800" marT="50800" marB="50800" anchor="ctr"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$100</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1425575">
                <a:tc>
                  <a:txBody>
                    <a:bodyPr/>
                    <a:lstStyle/>
                    <a:p>
                      <a:pPr lvl="0" marR="40639" defTabSz="914400">
                        <a:spcBef>
                          <a:spcPts val="600"/>
                        </a:spcBef>
                        <a:defRPr sz="1800">
                          <a:uFillTx/>
                        </a:defRPr>
                      </a:pPr>
                      <a:r>
                        <a:rPr sz="4800">
                          <a:solidFill>
                            <a:srgbClr val="FFFFFF"/>
                          </a:solidFill>
                          <a:uFill>
                            <a:solidFill>
                              <a:srgbClr val="FFFFFF"/>
                            </a:solidFill>
                          </a:uFill>
                        </a:rPr>
                        <a:t>x Interest 7%</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$7</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25575">
                <a:tc>
                  <a:txBody>
                    <a:bodyPr/>
                    <a:lstStyle/>
                    <a:p>
                      <a:pPr lvl="0" marR="40639" defTabSz="914400">
                        <a:spcBef>
                          <a:spcPts val="600"/>
                        </a:spcBef>
                        <a:defRPr sz="1800">
                          <a:uFillTx/>
                        </a:defRPr>
                      </a:pPr>
                      <a:r>
                        <a:rPr sz="4800">
                          <a:solidFill>
                            <a:srgbClr val="FFFFFF"/>
                          </a:solidFill>
                          <a:uFill>
                            <a:solidFill>
                              <a:srgbClr val="FFFFFF"/>
                            </a:solidFill>
                          </a:uFill>
                        </a:rPr>
                        <a:t>— </a:t>
                      </a:r>
                      <a:r>
                        <a:rPr spc="144" sz="4800">
                          <a:solidFill>
                            <a:srgbClr val="FFFFFF"/>
                          </a:solidFill>
                          <a:uFill>
                            <a:solidFill>
                              <a:srgbClr val="FFFFFF"/>
                            </a:solidFill>
                          </a:uFill>
                        </a:rPr>
                        <a:t>Inflation 3.8%</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$3.80</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25575">
                <a:tc>
                  <a:txBody>
                    <a:bodyPr/>
                    <a:lstStyle/>
                    <a:p>
                      <a:pPr lvl="0" marR="40639" algn="l" defTabSz="914400">
                        <a:spcBef>
                          <a:spcPts val="600"/>
                        </a:spcBef>
                        <a:defRPr sz="1800">
                          <a:uFillTx/>
                        </a:defRPr>
                      </a:pPr>
                      <a:r>
                        <a:rPr sz="4800">
                          <a:solidFill>
                            <a:srgbClr val="FFFFFF"/>
                          </a:solidFill>
                          <a:uFill>
                            <a:solidFill>
                              <a:srgbClr val="FFFFFF"/>
                            </a:solidFill>
                          </a:uFill>
                        </a:rPr>
                        <a:t>       Real rate of Int.</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R="40639" defTabSz="914400">
                        <a:spcBef>
                          <a:spcPts val="600"/>
                        </a:spcBef>
                        <a:defRPr sz="1800">
                          <a:uFillTx/>
                        </a:defRPr>
                      </a:pPr>
                      <a:r>
                        <a:rPr sz="4800">
                          <a:solidFill>
                            <a:srgbClr val="FFD877"/>
                          </a:solidFill>
                          <a:uFill>
                            <a:solidFill>
                              <a:srgbClr val="FFFFFF"/>
                            </a:solidFill>
                          </a:uFill>
                        </a:rPr>
                        <a:t>$3.20</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grpSp>
        <p:nvGrpSpPr>
          <p:cNvPr id="1580" name="Group 1580"/>
          <p:cNvGrpSpPr/>
          <p:nvPr/>
        </p:nvGrpSpPr>
        <p:grpSpPr>
          <a:xfrm>
            <a:off x="304800" y="266700"/>
            <a:ext cx="8499741" cy="5693200"/>
            <a:chOff x="0" y="0"/>
            <a:chExt cx="8499740" cy="5693199"/>
          </a:xfrm>
        </p:grpSpPr>
        <p:sp>
          <p:nvSpPr>
            <p:cNvPr id="1576" name="Shape 1576"/>
            <p:cNvSpPr/>
            <p:nvPr/>
          </p:nvSpPr>
          <p:spPr>
            <a:xfrm flipV="1">
              <a:off x="337467" y="5493725"/>
              <a:ext cx="644851" cy="36212"/>
            </a:xfrm>
            <a:prstGeom prst="line">
              <a:avLst/>
            </a:prstGeom>
            <a:noFill/>
            <a:ln w="38100" cap="flat">
              <a:solidFill>
                <a:srgbClr val="FFFFFF"/>
              </a:solidFill>
              <a:prstDash val="solid"/>
              <a:round/>
            </a:ln>
            <a:effectLst/>
          </p:spPr>
          <p:txBody>
            <a:bodyPr wrap="square" lIns="0" tIns="0" rIns="0" bIns="0" numCol="1" anchor="t">
              <a:noAutofit/>
            </a:bodyPr>
            <a:lstStyle/>
            <a:p>
              <a:pPr lvl="0"/>
            </a:p>
          </p:txBody>
        </p:sp>
        <p:sp>
          <p:nvSpPr>
            <p:cNvPr id="1577" name="Shape 1577"/>
            <p:cNvSpPr/>
            <p:nvPr/>
          </p:nvSpPr>
          <p:spPr>
            <a:xfrm flipV="1">
              <a:off x="337467" y="5656988"/>
              <a:ext cx="644850" cy="36212"/>
            </a:xfrm>
            <a:prstGeom prst="line">
              <a:avLst/>
            </a:prstGeom>
            <a:noFill/>
            <a:ln w="38100" cap="flat">
              <a:solidFill>
                <a:srgbClr val="FFFFFF"/>
              </a:solidFill>
              <a:prstDash val="solid"/>
              <a:round/>
            </a:ln>
            <a:effectLst/>
          </p:spPr>
          <p:txBody>
            <a:bodyPr wrap="square" lIns="0" tIns="0" rIns="0" bIns="0" numCol="1" anchor="t">
              <a:noAutofit/>
            </a:bodyPr>
            <a:lstStyle/>
            <a:p>
              <a:pPr lvl="0"/>
            </a:p>
          </p:txBody>
        </p:sp>
        <p:sp>
          <p:nvSpPr>
            <p:cNvPr id="1578" name="Shape 1578"/>
            <p:cNvSpPr/>
            <p:nvPr/>
          </p:nvSpPr>
          <p:spPr>
            <a:xfrm>
              <a:off x="38099" y="4917849"/>
              <a:ext cx="8461642" cy="8"/>
            </a:xfrm>
            <a:prstGeom prst="line">
              <a:avLst/>
            </a:prstGeom>
            <a:noFill/>
            <a:ln w="63500" cap="flat">
              <a:solidFill>
                <a:srgbClr val="FFFFFF"/>
              </a:solidFill>
              <a:prstDash val="solid"/>
              <a:round/>
            </a:ln>
            <a:effectLst/>
          </p:spPr>
          <p:txBody>
            <a:bodyPr wrap="square" lIns="0" tIns="0" rIns="0" bIns="0" numCol="1" anchor="t">
              <a:noAutofit/>
            </a:bodyPr>
            <a:lstStyle/>
            <a:p>
              <a:pPr lvl="0"/>
            </a:p>
          </p:txBody>
        </p:sp>
        <p:sp>
          <p:nvSpPr>
            <p:cNvPr id="1579" name="Shape 1579"/>
            <p:cNvSpPr/>
            <p:nvPr/>
          </p:nvSpPr>
          <p:spPr>
            <a:xfrm>
              <a:off x="0" y="0"/>
              <a:ext cx="1311335" cy="647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defTabSz="914400">
                <a:defRPr sz="36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3600">
                  <a:solidFill>
                    <a:srgbClr val="FFFFFF"/>
                  </a:solidFill>
                  <a:uFill>
                    <a:solidFill>
                      <a:srgbClr val="FFFFFF"/>
                    </a:solidFill>
                  </a:uFill>
                </a:rPr>
                <a:t>2008</a:t>
              </a:r>
            </a:p>
          </p:txBody>
        </p:sp>
      </p:grpSp>
    </p:spTree>
  </p:cSld>
  <p:clrMapOvr>
    <a:masterClrMapping/>
  </p:clrMapOvr>
  <p:transitio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graphicFrame>
        <p:nvGraphicFramePr>
          <p:cNvPr id="1582" name="Table 1582"/>
          <p:cNvGraphicFramePr/>
          <p:nvPr/>
        </p:nvGraphicFramePr>
        <p:xfrm>
          <a:off x="332739" y="924560"/>
          <a:ext cx="8496301" cy="5702301"/>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5936727"/>
                <a:gridCol w="2559572"/>
              </a:tblGrid>
              <a:tr h="1425575">
                <a:tc>
                  <a:txBody>
                    <a:bodyPr/>
                    <a:lstStyle/>
                    <a:p>
                      <a:pPr lvl="0" marR="40639" defTabSz="914400">
                        <a:spcBef>
                          <a:spcPts val="600"/>
                        </a:spcBef>
                        <a:defRPr sz="1800">
                          <a:uFillTx/>
                        </a:defRPr>
                      </a:pPr>
                      <a:r>
                        <a:rPr sz="4800">
                          <a:solidFill>
                            <a:srgbClr val="FFFFFF"/>
                          </a:solidFill>
                          <a:uFill>
                            <a:solidFill>
                              <a:srgbClr val="FFFFFF"/>
                            </a:solidFill>
                          </a:uFill>
                        </a:rPr>
                        <a:t>Building &amp; machines</a:t>
                      </a:r>
                    </a:p>
                  </a:txBody>
                  <a:tcPr marL="50800" marR="50800" marT="50800" marB="50800" anchor="ctr"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$100</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1425575">
                <a:tc>
                  <a:txBody>
                    <a:bodyPr/>
                    <a:lstStyle/>
                    <a:p>
                      <a:pPr lvl="0" marR="40639" defTabSz="914400">
                        <a:spcBef>
                          <a:spcPts val="600"/>
                        </a:spcBef>
                        <a:defRPr sz="1800">
                          <a:uFillTx/>
                        </a:defRPr>
                      </a:pPr>
                      <a:r>
                        <a:rPr sz="4800">
                          <a:solidFill>
                            <a:srgbClr val="FFFFFF"/>
                          </a:solidFill>
                          <a:uFill>
                            <a:solidFill>
                              <a:srgbClr val="FFFFFF"/>
                            </a:solidFill>
                          </a:uFill>
                        </a:rPr>
                        <a:t>x Interest 7%</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$7</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25575">
                <a:tc>
                  <a:txBody>
                    <a:bodyPr/>
                    <a:lstStyle/>
                    <a:p>
                      <a:pPr lvl="0" marR="40639" defTabSz="914400">
                        <a:spcBef>
                          <a:spcPts val="600"/>
                        </a:spcBef>
                        <a:defRPr sz="1800">
                          <a:uFillTx/>
                        </a:defRPr>
                      </a:pPr>
                      <a:r>
                        <a:rPr sz="4800">
                          <a:solidFill>
                            <a:srgbClr val="FFFFFF"/>
                          </a:solidFill>
                          <a:uFill>
                            <a:solidFill>
                              <a:srgbClr val="FFFFFF"/>
                            </a:solidFill>
                          </a:uFill>
                        </a:rPr>
                        <a:t>— </a:t>
                      </a:r>
                      <a:r>
                        <a:rPr spc="144" sz="4800">
                          <a:solidFill>
                            <a:srgbClr val="FFFFFF"/>
                          </a:solidFill>
                          <a:uFill>
                            <a:solidFill>
                              <a:srgbClr val="FFFFFF"/>
                            </a:solidFill>
                          </a:uFill>
                        </a:rPr>
                        <a:t>Inflation 3.8%</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$3.80</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25575">
                <a:tc>
                  <a:txBody>
                    <a:bodyPr/>
                    <a:lstStyle/>
                    <a:p>
                      <a:pPr lvl="0" marR="40639" algn="l" defTabSz="914400">
                        <a:spcBef>
                          <a:spcPts val="600"/>
                        </a:spcBef>
                        <a:defRPr sz="1800">
                          <a:uFillTx/>
                        </a:defRPr>
                      </a:pPr>
                      <a:r>
                        <a:rPr sz="4800">
                          <a:solidFill>
                            <a:srgbClr val="FFFFFF"/>
                          </a:solidFill>
                          <a:uFill>
                            <a:solidFill>
                              <a:srgbClr val="FFFFFF"/>
                            </a:solidFill>
                          </a:uFill>
                        </a:rPr>
                        <a:t>       Real rate of Int.</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R="40639" defTabSz="914400">
                        <a:spcBef>
                          <a:spcPts val="600"/>
                        </a:spcBef>
                        <a:defRPr sz="1800">
                          <a:uFillTx/>
                        </a:defRPr>
                      </a:pPr>
                      <a:r>
                        <a:rPr sz="4800">
                          <a:solidFill>
                            <a:srgbClr val="FFD877"/>
                          </a:solidFill>
                          <a:uFill>
                            <a:solidFill>
                              <a:srgbClr val="FFFFFF"/>
                            </a:solidFill>
                          </a:uFill>
                        </a:rPr>
                        <a:t>$3.20</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grpSp>
        <p:nvGrpSpPr>
          <p:cNvPr id="1587" name="Group 1587"/>
          <p:cNvGrpSpPr/>
          <p:nvPr/>
        </p:nvGrpSpPr>
        <p:grpSpPr>
          <a:xfrm>
            <a:off x="304800" y="266700"/>
            <a:ext cx="8499741" cy="5693200"/>
            <a:chOff x="0" y="0"/>
            <a:chExt cx="8499740" cy="5693199"/>
          </a:xfrm>
        </p:grpSpPr>
        <p:sp>
          <p:nvSpPr>
            <p:cNvPr id="1583" name="Shape 1583"/>
            <p:cNvSpPr/>
            <p:nvPr/>
          </p:nvSpPr>
          <p:spPr>
            <a:xfrm flipV="1">
              <a:off x="337467" y="5493725"/>
              <a:ext cx="644851" cy="36212"/>
            </a:xfrm>
            <a:prstGeom prst="line">
              <a:avLst/>
            </a:prstGeom>
            <a:noFill/>
            <a:ln w="38100" cap="flat">
              <a:solidFill>
                <a:srgbClr val="FFFFFF"/>
              </a:solidFill>
              <a:prstDash val="solid"/>
              <a:round/>
            </a:ln>
            <a:effectLst/>
          </p:spPr>
          <p:txBody>
            <a:bodyPr wrap="square" lIns="0" tIns="0" rIns="0" bIns="0" numCol="1" anchor="t">
              <a:noAutofit/>
            </a:bodyPr>
            <a:lstStyle/>
            <a:p>
              <a:pPr lvl="0"/>
            </a:p>
          </p:txBody>
        </p:sp>
        <p:sp>
          <p:nvSpPr>
            <p:cNvPr id="1584" name="Shape 1584"/>
            <p:cNvSpPr/>
            <p:nvPr/>
          </p:nvSpPr>
          <p:spPr>
            <a:xfrm flipV="1">
              <a:off x="337467" y="5656988"/>
              <a:ext cx="644850" cy="36212"/>
            </a:xfrm>
            <a:prstGeom prst="line">
              <a:avLst/>
            </a:prstGeom>
            <a:noFill/>
            <a:ln w="38100" cap="flat">
              <a:solidFill>
                <a:srgbClr val="FFFFFF"/>
              </a:solidFill>
              <a:prstDash val="solid"/>
              <a:round/>
            </a:ln>
            <a:effectLst/>
          </p:spPr>
          <p:txBody>
            <a:bodyPr wrap="square" lIns="0" tIns="0" rIns="0" bIns="0" numCol="1" anchor="t">
              <a:noAutofit/>
            </a:bodyPr>
            <a:lstStyle/>
            <a:p>
              <a:pPr lvl="0"/>
            </a:p>
          </p:txBody>
        </p:sp>
        <p:sp>
          <p:nvSpPr>
            <p:cNvPr id="1585" name="Shape 1585"/>
            <p:cNvSpPr/>
            <p:nvPr/>
          </p:nvSpPr>
          <p:spPr>
            <a:xfrm>
              <a:off x="38099" y="4917849"/>
              <a:ext cx="8461642" cy="8"/>
            </a:xfrm>
            <a:prstGeom prst="line">
              <a:avLst/>
            </a:prstGeom>
            <a:noFill/>
            <a:ln w="63500" cap="flat">
              <a:solidFill>
                <a:srgbClr val="FFFFFF"/>
              </a:solidFill>
              <a:prstDash val="solid"/>
              <a:round/>
            </a:ln>
            <a:effectLst/>
          </p:spPr>
          <p:txBody>
            <a:bodyPr wrap="square" lIns="0" tIns="0" rIns="0" bIns="0" numCol="1" anchor="t">
              <a:noAutofit/>
            </a:bodyPr>
            <a:lstStyle/>
            <a:p>
              <a:pPr lvl="0"/>
            </a:p>
          </p:txBody>
        </p:sp>
        <p:sp>
          <p:nvSpPr>
            <p:cNvPr id="1586" name="Shape 1586"/>
            <p:cNvSpPr/>
            <p:nvPr/>
          </p:nvSpPr>
          <p:spPr>
            <a:xfrm>
              <a:off x="0" y="0"/>
              <a:ext cx="1311335" cy="647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defTabSz="914400">
                <a:defRPr sz="36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3600">
                  <a:solidFill>
                    <a:srgbClr val="FFFFFF"/>
                  </a:solidFill>
                  <a:uFill>
                    <a:solidFill>
                      <a:srgbClr val="FFFFFF"/>
                    </a:solidFill>
                  </a:uFill>
                </a:rPr>
                <a:t>2008</a:t>
              </a:r>
            </a:p>
          </p:txBody>
        </p:sp>
      </p:grpSp>
    </p:spTree>
  </p:cSld>
  <p:clrMapOvr>
    <a:masterClrMapping/>
  </p:clrMapOvr>
  <p:transitio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graphicFrame>
        <p:nvGraphicFramePr>
          <p:cNvPr id="1589" name="Table 1589"/>
          <p:cNvGraphicFramePr/>
          <p:nvPr/>
        </p:nvGraphicFramePr>
        <p:xfrm>
          <a:off x="332739" y="924560"/>
          <a:ext cx="8496301" cy="5702301"/>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5936727"/>
                <a:gridCol w="2559572"/>
              </a:tblGrid>
              <a:tr h="1425575">
                <a:tc>
                  <a:txBody>
                    <a:bodyPr/>
                    <a:lstStyle/>
                    <a:p>
                      <a:pPr lvl="0" marR="40639" defTabSz="914400">
                        <a:spcBef>
                          <a:spcPts val="600"/>
                        </a:spcBef>
                        <a:defRPr sz="1800">
                          <a:uFillTx/>
                        </a:defRPr>
                      </a:pPr>
                      <a:r>
                        <a:rPr sz="4800">
                          <a:solidFill>
                            <a:srgbClr val="FFFFFF"/>
                          </a:solidFill>
                          <a:uFill>
                            <a:solidFill>
                              <a:srgbClr val="FFFFFF"/>
                            </a:solidFill>
                          </a:uFill>
                        </a:rPr>
                        <a:t>Building &amp; machines</a:t>
                      </a:r>
                    </a:p>
                  </a:txBody>
                  <a:tcPr marL="50800" marR="50800" marT="50800" marB="50800" anchor="ctr"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$100</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1425575">
                <a:tc>
                  <a:txBody>
                    <a:bodyPr/>
                    <a:lstStyle/>
                    <a:p>
                      <a:pPr lvl="0" marR="40639" defTabSz="914400">
                        <a:spcBef>
                          <a:spcPts val="600"/>
                        </a:spcBef>
                        <a:defRPr sz="1800">
                          <a:uFillTx/>
                        </a:defRPr>
                      </a:pPr>
                      <a:r>
                        <a:rPr sz="4800">
                          <a:solidFill>
                            <a:srgbClr val="FFFFFF"/>
                          </a:solidFill>
                          <a:uFill>
                            <a:solidFill>
                              <a:srgbClr val="FFFFFF"/>
                            </a:solidFill>
                          </a:uFill>
                        </a:rPr>
                        <a:t>x Interest 3.25%</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$3.25</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25575">
                <a:tc>
                  <a:txBody>
                    <a:bodyPr/>
                    <a:lstStyle/>
                    <a:p>
                      <a:pPr lvl="0" marR="40639" defTabSz="914400">
                        <a:spcBef>
                          <a:spcPts val="600"/>
                        </a:spcBef>
                        <a:defRPr sz="1800">
                          <a:uFillTx/>
                        </a:defRPr>
                      </a:pPr>
                      <a:r>
                        <a:rPr sz="4800">
                          <a:solidFill>
                            <a:srgbClr val="FFFFFF"/>
                          </a:solidFill>
                          <a:uFill>
                            <a:solidFill>
                              <a:srgbClr val="FFFFFF"/>
                            </a:solidFill>
                          </a:uFill>
                        </a:rPr>
                        <a:t>+ De</a:t>
                      </a:r>
                      <a:r>
                        <a:rPr spc="144" sz="4800">
                          <a:solidFill>
                            <a:srgbClr val="FFFFFF"/>
                          </a:solidFill>
                          <a:uFill>
                            <a:solidFill>
                              <a:srgbClr val="FFFFFF"/>
                            </a:solidFill>
                          </a:uFill>
                        </a:rPr>
                        <a:t>flation .04%</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$0.04</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25575">
                <a:tc>
                  <a:txBody>
                    <a:bodyPr/>
                    <a:lstStyle/>
                    <a:p>
                      <a:pPr lvl="0" marR="40639" algn="l" defTabSz="914400">
                        <a:spcBef>
                          <a:spcPts val="600"/>
                        </a:spcBef>
                        <a:defRPr sz="1800">
                          <a:uFillTx/>
                        </a:defRPr>
                      </a:pPr>
                      <a:r>
                        <a:rPr sz="4800">
                          <a:solidFill>
                            <a:srgbClr val="FFFFFF"/>
                          </a:solidFill>
                          <a:uFill>
                            <a:solidFill>
                              <a:srgbClr val="FFFFFF"/>
                            </a:solidFill>
                          </a:uFill>
                        </a:rPr>
                        <a:t>       Real rate of Int.</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R="40639" defTabSz="914400">
                        <a:spcBef>
                          <a:spcPts val="600"/>
                        </a:spcBef>
                        <a:defRPr sz="1800">
                          <a:uFillTx/>
                        </a:defRPr>
                      </a:pPr>
                      <a:r>
                        <a:rPr sz="4800">
                          <a:solidFill>
                            <a:srgbClr val="FFD877"/>
                          </a:solidFill>
                          <a:uFill>
                            <a:solidFill>
                              <a:srgbClr val="FFFFFF"/>
                            </a:solidFill>
                          </a:uFill>
                        </a:rPr>
                        <a:t>$3.29</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grpSp>
        <p:nvGrpSpPr>
          <p:cNvPr id="1594" name="Group 1594"/>
          <p:cNvGrpSpPr/>
          <p:nvPr/>
        </p:nvGrpSpPr>
        <p:grpSpPr>
          <a:xfrm>
            <a:off x="304800" y="266700"/>
            <a:ext cx="8499741" cy="5693200"/>
            <a:chOff x="0" y="0"/>
            <a:chExt cx="8499740" cy="5693199"/>
          </a:xfrm>
        </p:grpSpPr>
        <p:sp>
          <p:nvSpPr>
            <p:cNvPr id="1590" name="Shape 1590"/>
            <p:cNvSpPr/>
            <p:nvPr/>
          </p:nvSpPr>
          <p:spPr>
            <a:xfrm flipV="1">
              <a:off x="337467" y="5493725"/>
              <a:ext cx="644851" cy="36212"/>
            </a:xfrm>
            <a:prstGeom prst="line">
              <a:avLst/>
            </a:prstGeom>
            <a:noFill/>
            <a:ln w="38100" cap="flat">
              <a:solidFill>
                <a:srgbClr val="FFFFFF"/>
              </a:solidFill>
              <a:prstDash val="solid"/>
              <a:round/>
            </a:ln>
            <a:effectLst/>
          </p:spPr>
          <p:txBody>
            <a:bodyPr wrap="square" lIns="0" tIns="0" rIns="0" bIns="0" numCol="1" anchor="t">
              <a:noAutofit/>
            </a:bodyPr>
            <a:lstStyle/>
            <a:p>
              <a:pPr lvl="0"/>
            </a:p>
          </p:txBody>
        </p:sp>
        <p:sp>
          <p:nvSpPr>
            <p:cNvPr id="1591" name="Shape 1591"/>
            <p:cNvSpPr/>
            <p:nvPr/>
          </p:nvSpPr>
          <p:spPr>
            <a:xfrm flipV="1">
              <a:off x="337467" y="5656988"/>
              <a:ext cx="644850" cy="36212"/>
            </a:xfrm>
            <a:prstGeom prst="line">
              <a:avLst/>
            </a:prstGeom>
            <a:noFill/>
            <a:ln w="38100" cap="flat">
              <a:solidFill>
                <a:srgbClr val="FFFFFF"/>
              </a:solidFill>
              <a:prstDash val="solid"/>
              <a:round/>
            </a:ln>
            <a:effectLst/>
          </p:spPr>
          <p:txBody>
            <a:bodyPr wrap="square" lIns="0" tIns="0" rIns="0" bIns="0" numCol="1" anchor="t">
              <a:noAutofit/>
            </a:bodyPr>
            <a:lstStyle/>
            <a:p>
              <a:pPr lvl="0"/>
            </a:p>
          </p:txBody>
        </p:sp>
        <p:sp>
          <p:nvSpPr>
            <p:cNvPr id="1592" name="Shape 1592"/>
            <p:cNvSpPr/>
            <p:nvPr/>
          </p:nvSpPr>
          <p:spPr>
            <a:xfrm>
              <a:off x="38099" y="4917849"/>
              <a:ext cx="8461642" cy="8"/>
            </a:xfrm>
            <a:prstGeom prst="line">
              <a:avLst/>
            </a:prstGeom>
            <a:noFill/>
            <a:ln w="63500" cap="flat">
              <a:solidFill>
                <a:srgbClr val="FFFFFF"/>
              </a:solidFill>
              <a:prstDash val="solid"/>
              <a:round/>
            </a:ln>
            <a:effectLst/>
          </p:spPr>
          <p:txBody>
            <a:bodyPr wrap="square" lIns="0" tIns="0" rIns="0" bIns="0" numCol="1" anchor="t">
              <a:noAutofit/>
            </a:bodyPr>
            <a:lstStyle/>
            <a:p>
              <a:pPr lvl="0"/>
            </a:p>
          </p:txBody>
        </p:sp>
        <p:sp>
          <p:nvSpPr>
            <p:cNvPr id="1593" name="Shape 1593"/>
            <p:cNvSpPr/>
            <p:nvPr/>
          </p:nvSpPr>
          <p:spPr>
            <a:xfrm>
              <a:off x="0" y="0"/>
              <a:ext cx="1311335" cy="647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defTabSz="914400">
                <a:defRPr sz="36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3600">
                  <a:solidFill>
                    <a:srgbClr val="FFFFFF"/>
                  </a:solidFill>
                  <a:uFill>
                    <a:solidFill>
                      <a:srgbClr val="FFFFFF"/>
                    </a:solidFill>
                  </a:uFill>
                </a:rPr>
                <a:t>2009</a:t>
              </a:r>
            </a:p>
          </p:txBody>
        </p:sp>
      </p:grpSp>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graphicFrame>
        <p:nvGraphicFramePr>
          <p:cNvPr id="1596" name="Table 1596"/>
          <p:cNvGraphicFramePr/>
          <p:nvPr/>
        </p:nvGraphicFramePr>
        <p:xfrm>
          <a:off x="332739" y="924560"/>
          <a:ext cx="8496301" cy="5702301"/>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5936727"/>
                <a:gridCol w="2559572"/>
              </a:tblGrid>
              <a:tr h="1425575">
                <a:tc>
                  <a:txBody>
                    <a:bodyPr/>
                    <a:lstStyle/>
                    <a:p>
                      <a:pPr lvl="0" marR="40639" defTabSz="914400">
                        <a:spcBef>
                          <a:spcPts val="600"/>
                        </a:spcBef>
                        <a:defRPr sz="1800">
                          <a:uFillTx/>
                        </a:defRPr>
                      </a:pPr>
                      <a:r>
                        <a:rPr sz="4800">
                          <a:solidFill>
                            <a:srgbClr val="FFFFFF"/>
                          </a:solidFill>
                          <a:uFill>
                            <a:solidFill>
                              <a:srgbClr val="FFFFFF"/>
                            </a:solidFill>
                          </a:uFill>
                        </a:rPr>
                        <a:t>Building &amp; machines</a:t>
                      </a:r>
                    </a:p>
                  </a:txBody>
                  <a:tcPr marL="50800" marR="50800" marT="50800" marB="50800" anchor="ctr"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$100</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1425575">
                <a:tc>
                  <a:txBody>
                    <a:bodyPr/>
                    <a:lstStyle/>
                    <a:p>
                      <a:pPr lvl="0" marR="40639" defTabSz="914400">
                        <a:spcBef>
                          <a:spcPts val="600"/>
                        </a:spcBef>
                        <a:defRPr sz="1800">
                          <a:uFillTx/>
                        </a:defRPr>
                      </a:pPr>
                      <a:r>
                        <a:rPr sz="4800">
                          <a:solidFill>
                            <a:srgbClr val="FFFFFF"/>
                          </a:solidFill>
                          <a:uFill>
                            <a:solidFill>
                              <a:srgbClr val="FFFFFF"/>
                            </a:solidFill>
                          </a:uFill>
                        </a:rPr>
                        <a:t>x Interest 3.25%</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$3.25</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25575">
                <a:tc>
                  <a:txBody>
                    <a:bodyPr/>
                    <a:lstStyle/>
                    <a:p>
                      <a:pPr lvl="0" marR="40639" defTabSz="914400">
                        <a:spcBef>
                          <a:spcPts val="600"/>
                        </a:spcBef>
                        <a:defRPr sz="1800">
                          <a:uFillTx/>
                        </a:defRPr>
                      </a:pPr>
                      <a:r>
                        <a:rPr sz="4800">
                          <a:solidFill>
                            <a:srgbClr val="FFFFFF"/>
                          </a:solidFill>
                          <a:uFill>
                            <a:solidFill>
                              <a:srgbClr val="FFFFFF"/>
                            </a:solidFill>
                          </a:uFill>
                        </a:rPr>
                        <a:t>— </a:t>
                      </a:r>
                      <a:r>
                        <a:rPr spc="144" sz="4800">
                          <a:solidFill>
                            <a:srgbClr val="FFFFFF"/>
                          </a:solidFill>
                          <a:uFill>
                            <a:solidFill>
                              <a:srgbClr val="FFFFFF"/>
                            </a:solidFill>
                          </a:uFill>
                        </a:rPr>
                        <a:t>Inflation 1.5%</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$1.50</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25575">
                <a:tc>
                  <a:txBody>
                    <a:bodyPr/>
                    <a:lstStyle/>
                    <a:p>
                      <a:pPr lvl="0" marR="40639" algn="l" defTabSz="914400">
                        <a:spcBef>
                          <a:spcPts val="600"/>
                        </a:spcBef>
                        <a:defRPr sz="1800">
                          <a:uFillTx/>
                        </a:defRPr>
                      </a:pPr>
                      <a:r>
                        <a:rPr sz="4800">
                          <a:solidFill>
                            <a:srgbClr val="FFFFFF"/>
                          </a:solidFill>
                          <a:uFill>
                            <a:solidFill>
                              <a:srgbClr val="FFFFFF"/>
                            </a:solidFill>
                          </a:uFill>
                        </a:rPr>
                        <a:t>       Real rate of Int.</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R="40639" defTabSz="914400">
                        <a:spcBef>
                          <a:spcPts val="600"/>
                        </a:spcBef>
                        <a:defRPr sz="1800">
                          <a:uFillTx/>
                        </a:defRPr>
                      </a:pPr>
                      <a:r>
                        <a:rPr sz="4800">
                          <a:solidFill>
                            <a:srgbClr val="FFD877"/>
                          </a:solidFill>
                          <a:uFill>
                            <a:solidFill>
                              <a:srgbClr val="FFFFFF"/>
                            </a:solidFill>
                          </a:uFill>
                        </a:rPr>
                        <a:t>$1.75</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grpSp>
        <p:nvGrpSpPr>
          <p:cNvPr id="1601" name="Group 1601"/>
          <p:cNvGrpSpPr/>
          <p:nvPr/>
        </p:nvGrpSpPr>
        <p:grpSpPr>
          <a:xfrm>
            <a:off x="304800" y="266700"/>
            <a:ext cx="8499741" cy="5693200"/>
            <a:chOff x="0" y="0"/>
            <a:chExt cx="8499740" cy="5693199"/>
          </a:xfrm>
        </p:grpSpPr>
        <p:sp>
          <p:nvSpPr>
            <p:cNvPr id="1597" name="Shape 1597"/>
            <p:cNvSpPr/>
            <p:nvPr/>
          </p:nvSpPr>
          <p:spPr>
            <a:xfrm flipV="1">
              <a:off x="337467" y="5493725"/>
              <a:ext cx="644851" cy="36212"/>
            </a:xfrm>
            <a:prstGeom prst="line">
              <a:avLst/>
            </a:prstGeom>
            <a:noFill/>
            <a:ln w="38100" cap="flat">
              <a:solidFill>
                <a:srgbClr val="FFFFFF"/>
              </a:solidFill>
              <a:prstDash val="solid"/>
              <a:round/>
            </a:ln>
            <a:effectLst/>
          </p:spPr>
          <p:txBody>
            <a:bodyPr wrap="square" lIns="0" tIns="0" rIns="0" bIns="0" numCol="1" anchor="t">
              <a:noAutofit/>
            </a:bodyPr>
            <a:lstStyle/>
            <a:p>
              <a:pPr lvl="0"/>
            </a:p>
          </p:txBody>
        </p:sp>
        <p:sp>
          <p:nvSpPr>
            <p:cNvPr id="1598" name="Shape 1598"/>
            <p:cNvSpPr/>
            <p:nvPr/>
          </p:nvSpPr>
          <p:spPr>
            <a:xfrm flipV="1">
              <a:off x="337467" y="5656988"/>
              <a:ext cx="644850" cy="36212"/>
            </a:xfrm>
            <a:prstGeom prst="line">
              <a:avLst/>
            </a:prstGeom>
            <a:noFill/>
            <a:ln w="38100" cap="flat">
              <a:solidFill>
                <a:srgbClr val="FFFFFF"/>
              </a:solidFill>
              <a:prstDash val="solid"/>
              <a:round/>
            </a:ln>
            <a:effectLst/>
          </p:spPr>
          <p:txBody>
            <a:bodyPr wrap="square" lIns="0" tIns="0" rIns="0" bIns="0" numCol="1" anchor="t">
              <a:noAutofit/>
            </a:bodyPr>
            <a:lstStyle/>
            <a:p>
              <a:pPr lvl="0"/>
            </a:p>
          </p:txBody>
        </p:sp>
        <p:sp>
          <p:nvSpPr>
            <p:cNvPr id="1599" name="Shape 1599"/>
            <p:cNvSpPr/>
            <p:nvPr/>
          </p:nvSpPr>
          <p:spPr>
            <a:xfrm>
              <a:off x="38099" y="4917849"/>
              <a:ext cx="8461642" cy="8"/>
            </a:xfrm>
            <a:prstGeom prst="line">
              <a:avLst/>
            </a:prstGeom>
            <a:noFill/>
            <a:ln w="63500" cap="flat">
              <a:solidFill>
                <a:srgbClr val="FFFFFF"/>
              </a:solidFill>
              <a:prstDash val="solid"/>
              <a:round/>
            </a:ln>
            <a:effectLst/>
          </p:spPr>
          <p:txBody>
            <a:bodyPr wrap="square" lIns="0" tIns="0" rIns="0" bIns="0" numCol="1" anchor="t">
              <a:noAutofit/>
            </a:bodyPr>
            <a:lstStyle/>
            <a:p>
              <a:pPr lvl="0"/>
            </a:p>
          </p:txBody>
        </p:sp>
        <p:sp>
          <p:nvSpPr>
            <p:cNvPr id="1600" name="Shape 1600"/>
            <p:cNvSpPr/>
            <p:nvPr/>
          </p:nvSpPr>
          <p:spPr>
            <a:xfrm>
              <a:off x="0" y="0"/>
              <a:ext cx="1311335" cy="647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defTabSz="914400">
                <a:defRPr sz="36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3600">
                  <a:solidFill>
                    <a:srgbClr val="FFFFFF"/>
                  </a:solidFill>
                  <a:uFill>
                    <a:solidFill>
                      <a:srgbClr val="FFFFFF"/>
                    </a:solidFill>
                  </a:uFill>
                </a:rPr>
                <a:t>2013</a:t>
              </a:r>
            </a:p>
          </p:txBody>
        </p:sp>
      </p:grpSp>
    </p:spTree>
  </p:cSld>
  <p:clrMapOvr>
    <a:masterClrMapping/>
  </p:clrMapOvr>
  <p:transitio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graphicFrame>
        <p:nvGraphicFramePr>
          <p:cNvPr id="1603" name="Table 1603"/>
          <p:cNvGraphicFramePr/>
          <p:nvPr/>
        </p:nvGraphicFramePr>
        <p:xfrm>
          <a:off x="332739" y="924560"/>
          <a:ext cx="8496301" cy="5702301"/>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5936727"/>
                <a:gridCol w="2559572"/>
              </a:tblGrid>
              <a:tr h="1425575">
                <a:tc>
                  <a:txBody>
                    <a:bodyPr/>
                    <a:lstStyle/>
                    <a:p>
                      <a:pPr lvl="0" marR="40639" defTabSz="914400">
                        <a:spcBef>
                          <a:spcPts val="600"/>
                        </a:spcBef>
                        <a:defRPr sz="1800">
                          <a:uFillTx/>
                        </a:defRPr>
                      </a:pPr>
                      <a:r>
                        <a:rPr sz="4800">
                          <a:solidFill>
                            <a:srgbClr val="FFFFFF"/>
                          </a:solidFill>
                          <a:uFill>
                            <a:solidFill>
                              <a:srgbClr val="FFFFFF"/>
                            </a:solidFill>
                          </a:uFill>
                        </a:rPr>
                        <a:t>Building &amp; machines</a:t>
                      </a:r>
                    </a:p>
                  </a:txBody>
                  <a:tcPr marL="50800" marR="50800" marT="50800" marB="50800" anchor="ctr"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$100</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1425575">
                <a:tc>
                  <a:txBody>
                    <a:bodyPr/>
                    <a:lstStyle/>
                    <a:p>
                      <a:pPr lvl="0" marR="40639" defTabSz="914400">
                        <a:spcBef>
                          <a:spcPts val="600"/>
                        </a:spcBef>
                        <a:defRPr sz="1800">
                          <a:uFillTx/>
                        </a:defRPr>
                      </a:pPr>
                      <a:r>
                        <a:rPr sz="4800">
                          <a:solidFill>
                            <a:srgbClr val="FFFFFF"/>
                          </a:solidFill>
                          <a:uFill>
                            <a:solidFill>
                              <a:srgbClr val="FFFFFF"/>
                            </a:solidFill>
                          </a:uFill>
                        </a:rPr>
                        <a:t>x Interest 3.25%</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$3.25</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25575">
                <a:tc>
                  <a:txBody>
                    <a:bodyPr/>
                    <a:lstStyle/>
                    <a:p>
                      <a:pPr lvl="0" marR="40639" defTabSz="914400">
                        <a:spcBef>
                          <a:spcPts val="600"/>
                        </a:spcBef>
                        <a:defRPr sz="1800">
                          <a:uFillTx/>
                        </a:defRPr>
                      </a:pPr>
                      <a:r>
                        <a:rPr sz="4800">
                          <a:solidFill>
                            <a:srgbClr val="FFFFFF"/>
                          </a:solidFill>
                          <a:uFill>
                            <a:solidFill>
                              <a:srgbClr val="FFFFFF"/>
                            </a:solidFill>
                          </a:uFill>
                        </a:rPr>
                        <a:t>— </a:t>
                      </a:r>
                      <a:r>
                        <a:rPr spc="144" sz="4800">
                          <a:solidFill>
                            <a:srgbClr val="FFFFFF"/>
                          </a:solidFill>
                          <a:uFill>
                            <a:solidFill>
                              <a:srgbClr val="FFFFFF"/>
                            </a:solidFill>
                          </a:uFill>
                        </a:rPr>
                        <a:t>Inflation 1.5%</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$1.50</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25575">
                <a:tc>
                  <a:txBody>
                    <a:bodyPr/>
                    <a:lstStyle/>
                    <a:p>
                      <a:pPr lvl="0" marR="40639" algn="l" defTabSz="914400">
                        <a:spcBef>
                          <a:spcPts val="600"/>
                        </a:spcBef>
                        <a:defRPr sz="1800">
                          <a:uFillTx/>
                        </a:defRPr>
                      </a:pPr>
                      <a:r>
                        <a:rPr sz="4800">
                          <a:solidFill>
                            <a:srgbClr val="FFFFFF"/>
                          </a:solidFill>
                          <a:uFill>
                            <a:solidFill>
                              <a:srgbClr val="FFFFFF"/>
                            </a:solidFill>
                          </a:uFill>
                        </a:rPr>
                        <a:t>       Real rate of Int.</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R="40639" defTabSz="914400">
                        <a:spcBef>
                          <a:spcPts val="600"/>
                        </a:spcBef>
                        <a:defRPr sz="1800">
                          <a:uFillTx/>
                        </a:defRPr>
                      </a:pPr>
                      <a:r>
                        <a:rPr sz="4800">
                          <a:solidFill>
                            <a:srgbClr val="FFD877"/>
                          </a:solidFill>
                          <a:uFill>
                            <a:solidFill>
                              <a:srgbClr val="FFFFFF"/>
                            </a:solidFill>
                          </a:uFill>
                        </a:rPr>
                        <a:t>$1.75</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grpSp>
        <p:nvGrpSpPr>
          <p:cNvPr id="1608" name="Group 1608"/>
          <p:cNvGrpSpPr/>
          <p:nvPr/>
        </p:nvGrpSpPr>
        <p:grpSpPr>
          <a:xfrm>
            <a:off x="304800" y="266700"/>
            <a:ext cx="8499741" cy="5693200"/>
            <a:chOff x="0" y="0"/>
            <a:chExt cx="8499740" cy="5693199"/>
          </a:xfrm>
        </p:grpSpPr>
        <p:sp>
          <p:nvSpPr>
            <p:cNvPr id="1604" name="Shape 1604"/>
            <p:cNvSpPr/>
            <p:nvPr/>
          </p:nvSpPr>
          <p:spPr>
            <a:xfrm flipV="1">
              <a:off x="337467" y="5493725"/>
              <a:ext cx="644851" cy="36212"/>
            </a:xfrm>
            <a:prstGeom prst="line">
              <a:avLst/>
            </a:prstGeom>
            <a:noFill/>
            <a:ln w="38100" cap="flat">
              <a:solidFill>
                <a:srgbClr val="FFFFFF"/>
              </a:solidFill>
              <a:prstDash val="solid"/>
              <a:round/>
            </a:ln>
            <a:effectLst/>
          </p:spPr>
          <p:txBody>
            <a:bodyPr wrap="square" lIns="0" tIns="0" rIns="0" bIns="0" numCol="1" anchor="t">
              <a:noAutofit/>
            </a:bodyPr>
            <a:lstStyle/>
            <a:p>
              <a:pPr lvl="0"/>
            </a:p>
          </p:txBody>
        </p:sp>
        <p:sp>
          <p:nvSpPr>
            <p:cNvPr id="1605" name="Shape 1605"/>
            <p:cNvSpPr/>
            <p:nvPr/>
          </p:nvSpPr>
          <p:spPr>
            <a:xfrm flipV="1">
              <a:off x="337467" y="5656988"/>
              <a:ext cx="644850" cy="36212"/>
            </a:xfrm>
            <a:prstGeom prst="line">
              <a:avLst/>
            </a:prstGeom>
            <a:noFill/>
            <a:ln w="38100" cap="flat">
              <a:solidFill>
                <a:srgbClr val="FFFFFF"/>
              </a:solidFill>
              <a:prstDash val="solid"/>
              <a:round/>
            </a:ln>
            <a:effectLst/>
          </p:spPr>
          <p:txBody>
            <a:bodyPr wrap="square" lIns="0" tIns="0" rIns="0" bIns="0" numCol="1" anchor="t">
              <a:noAutofit/>
            </a:bodyPr>
            <a:lstStyle/>
            <a:p>
              <a:pPr lvl="0"/>
            </a:p>
          </p:txBody>
        </p:sp>
        <p:sp>
          <p:nvSpPr>
            <p:cNvPr id="1606" name="Shape 1606"/>
            <p:cNvSpPr/>
            <p:nvPr/>
          </p:nvSpPr>
          <p:spPr>
            <a:xfrm>
              <a:off x="38099" y="4917849"/>
              <a:ext cx="8461642" cy="8"/>
            </a:xfrm>
            <a:prstGeom prst="line">
              <a:avLst/>
            </a:prstGeom>
            <a:noFill/>
            <a:ln w="63500" cap="flat">
              <a:solidFill>
                <a:srgbClr val="FFFFFF"/>
              </a:solidFill>
              <a:prstDash val="solid"/>
              <a:round/>
            </a:ln>
            <a:effectLst/>
          </p:spPr>
          <p:txBody>
            <a:bodyPr wrap="square" lIns="0" tIns="0" rIns="0" bIns="0" numCol="1" anchor="t">
              <a:noAutofit/>
            </a:bodyPr>
            <a:lstStyle/>
            <a:p>
              <a:pPr lvl="0"/>
            </a:p>
          </p:txBody>
        </p:sp>
        <p:sp>
          <p:nvSpPr>
            <p:cNvPr id="1607" name="Shape 1607"/>
            <p:cNvSpPr/>
            <p:nvPr/>
          </p:nvSpPr>
          <p:spPr>
            <a:xfrm>
              <a:off x="0" y="0"/>
              <a:ext cx="1311335" cy="647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defTabSz="914400">
                <a:defRPr sz="36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3600">
                  <a:solidFill>
                    <a:srgbClr val="FFFFFF"/>
                  </a:solidFill>
                  <a:uFill>
                    <a:solidFill>
                      <a:srgbClr val="FFFFFF"/>
                    </a:solidFill>
                  </a:uFill>
                </a:rPr>
                <a:t>2013</a:t>
              </a:r>
            </a:p>
          </p:txBody>
        </p:sp>
      </p:grpSp>
    </p:spTree>
  </p:cSld>
  <p:clrMapOvr>
    <a:masterClrMapping/>
  </p:clrMapOvr>
  <p:transitio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graphicFrame>
        <p:nvGraphicFramePr>
          <p:cNvPr id="1610" name="Table 1610"/>
          <p:cNvGraphicFramePr/>
          <p:nvPr/>
        </p:nvGraphicFramePr>
        <p:xfrm>
          <a:off x="332739" y="924560"/>
          <a:ext cx="8496301" cy="5702301"/>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5936727"/>
                <a:gridCol w="2559572"/>
              </a:tblGrid>
              <a:tr h="1425575">
                <a:tc>
                  <a:txBody>
                    <a:bodyPr/>
                    <a:lstStyle/>
                    <a:p>
                      <a:pPr lvl="0" marR="40639" defTabSz="914400">
                        <a:spcBef>
                          <a:spcPts val="600"/>
                        </a:spcBef>
                        <a:defRPr sz="1800">
                          <a:uFillTx/>
                        </a:defRPr>
                      </a:pPr>
                      <a:r>
                        <a:rPr sz="4800">
                          <a:solidFill>
                            <a:srgbClr val="FFFFFF"/>
                          </a:solidFill>
                          <a:uFill>
                            <a:solidFill>
                              <a:srgbClr val="FFFFFF"/>
                            </a:solidFill>
                          </a:uFill>
                        </a:rPr>
                        <a:t>Building &amp; machines</a:t>
                      </a:r>
                    </a:p>
                  </a:txBody>
                  <a:tcPr marL="50800" marR="50800" marT="50800" marB="50800" anchor="ctr"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$100</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1425575">
                <a:tc>
                  <a:txBody>
                    <a:bodyPr/>
                    <a:lstStyle/>
                    <a:p>
                      <a:pPr lvl="0" marR="40639" defTabSz="914400">
                        <a:spcBef>
                          <a:spcPts val="600"/>
                        </a:spcBef>
                        <a:defRPr sz="1800">
                          <a:uFillTx/>
                        </a:defRPr>
                      </a:pPr>
                      <a:r>
                        <a:rPr sz="4800">
                          <a:solidFill>
                            <a:srgbClr val="FFFFFF"/>
                          </a:solidFill>
                          <a:uFill>
                            <a:solidFill>
                              <a:srgbClr val="FFFFFF"/>
                            </a:solidFill>
                          </a:uFill>
                        </a:rPr>
                        <a:t>x Interest 3.25%</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$3.25</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25575">
                <a:tc>
                  <a:txBody>
                    <a:bodyPr/>
                    <a:lstStyle/>
                    <a:p>
                      <a:pPr lvl="0" marR="40639" defTabSz="914400">
                        <a:spcBef>
                          <a:spcPts val="600"/>
                        </a:spcBef>
                        <a:defRPr sz="1800">
                          <a:uFillTx/>
                        </a:defRPr>
                      </a:pPr>
                      <a:r>
                        <a:rPr sz="4800">
                          <a:solidFill>
                            <a:srgbClr val="FFFFFF"/>
                          </a:solidFill>
                          <a:uFill>
                            <a:solidFill>
                              <a:srgbClr val="FFFFFF"/>
                            </a:solidFill>
                          </a:uFill>
                        </a:rPr>
                        <a:t>— </a:t>
                      </a:r>
                      <a:r>
                        <a:rPr spc="144" sz="4800">
                          <a:solidFill>
                            <a:srgbClr val="FFFFFF"/>
                          </a:solidFill>
                          <a:uFill>
                            <a:solidFill>
                              <a:srgbClr val="FFFFFF"/>
                            </a:solidFill>
                          </a:uFill>
                        </a:rPr>
                        <a:t>Inflation 1.5%</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$1.50</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25575">
                <a:tc>
                  <a:txBody>
                    <a:bodyPr/>
                    <a:lstStyle/>
                    <a:p>
                      <a:pPr lvl="0" marR="40639" algn="l" defTabSz="914400">
                        <a:spcBef>
                          <a:spcPts val="600"/>
                        </a:spcBef>
                        <a:defRPr sz="1800">
                          <a:uFillTx/>
                        </a:defRPr>
                      </a:pPr>
                      <a:r>
                        <a:rPr sz="4800">
                          <a:solidFill>
                            <a:srgbClr val="FFFFFF"/>
                          </a:solidFill>
                          <a:uFill>
                            <a:solidFill>
                              <a:srgbClr val="FFFFFF"/>
                            </a:solidFill>
                          </a:uFill>
                        </a:rPr>
                        <a:t>       Real rate of Int.</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R="40639" defTabSz="914400">
                        <a:spcBef>
                          <a:spcPts val="600"/>
                        </a:spcBef>
                        <a:defRPr sz="1800">
                          <a:uFillTx/>
                        </a:defRPr>
                      </a:pPr>
                      <a:r>
                        <a:rPr sz="4800">
                          <a:solidFill>
                            <a:srgbClr val="FFD877"/>
                          </a:solidFill>
                          <a:uFill>
                            <a:solidFill>
                              <a:srgbClr val="FFFFFF"/>
                            </a:solidFill>
                          </a:uFill>
                        </a:rPr>
                        <a:t>$1.75</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grpSp>
        <p:nvGrpSpPr>
          <p:cNvPr id="1615" name="Group 1615"/>
          <p:cNvGrpSpPr/>
          <p:nvPr/>
        </p:nvGrpSpPr>
        <p:grpSpPr>
          <a:xfrm>
            <a:off x="304800" y="266700"/>
            <a:ext cx="8499741" cy="5693200"/>
            <a:chOff x="0" y="0"/>
            <a:chExt cx="8499740" cy="5693199"/>
          </a:xfrm>
        </p:grpSpPr>
        <p:sp>
          <p:nvSpPr>
            <p:cNvPr id="1611" name="Shape 1611"/>
            <p:cNvSpPr/>
            <p:nvPr/>
          </p:nvSpPr>
          <p:spPr>
            <a:xfrm flipV="1">
              <a:off x="337467" y="5493725"/>
              <a:ext cx="644851" cy="36212"/>
            </a:xfrm>
            <a:prstGeom prst="line">
              <a:avLst/>
            </a:prstGeom>
            <a:noFill/>
            <a:ln w="38100" cap="flat">
              <a:solidFill>
                <a:srgbClr val="FFFFFF"/>
              </a:solidFill>
              <a:prstDash val="solid"/>
              <a:round/>
            </a:ln>
            <a:effectLst/>
          </p:spPr>
          <p:txBody>
            <a:bodyPr wrap="square" lIns="0" tIns="0" rIns="0" bIns="0" numCol="1" anchor="t">
              <a:noAutofit/>
            </a:bodyPr>
            <a:lstStyle/>
            <a:p>
              <a:pPr lvl="0"/>
            </a:p>
          </p:txBody>
        </p:sp>
        <p:sp>
          <p:nvSpPr>
            <p:cNvPr id="1612" name="Shape 1612"/>
            <p:cNvSpPr/>
            <p:nvPr/>
          </p:nvSpPr>
          <p:spPr>
            <a:xfrm flipV="1">
              <a:off x="337467" y="5656988"/>
              <a:ext cx="644850" cy="36212"/>
            </a:xfrm>
            <a:prstGeom prst="line">
              <a:avLst/>
            </a:prstGeom>
            <a:noFill/>
            <a:ln w="38100" cap="flat">
              <a:solidFill>
                <a:srgbClr val="FFFFFF"/>
              </a:solidFill>
              <a:prstDash val="solid"/>
              <a:round/>
            </a:ln>
            <a:effectLst/>
          </p:spPr>
          <p:txBody>
            <a:bodyPr wrap="square" lIns="0" tIns="0" rIns="0" bIns="0" numCol="1" anchor="t">
              <a:noAutofit/>
            </a:bodyPr>
            <a:lstStyle/>
            <a:p>
              <a:pPr lvl="0"/>
            </a:p>
          </p:txBody>
        </p:sp>
        <p:sp>
          <p:nvSpPr>
            <p:cNvPr id="1613" name="Shape 1613"/>
            <p:cNvSpPr/>
            <p:nvPr/>
          </p:nvSpPr>
          <p:spPr>
            <a:xfrm>
              <a:off x="38099" y="4917849"/>
              <a:ext cx="8461642" cy="8"/>
            </a:xfrm>
            <a:prstGeom prst="line">
              <a:avLst/>
            </a:prstGeom>
            <a:noFill/>
            <a:ln w="63500" cap="flat">
              <a:solidFill>
                <a:srgbClr val="FFFFFF"/>
              </a:solidFill>
              <a:prstDash val="solid"/>
              <a:round/>
            </a:ln>
            <a:effectLst/>
          </p:spPr>
          <p:txBody>
            <a:bodyPr wrap="square" lIns="0" tIns="0" rIns="0" bIns="0" numCol="1" anchor="t">
              <a:noAutofit/>
            </a:bodyPr>
            <a:lstStyle/>
            <a:p>
              <a:pPr lvl="0"/>
            </a:p>
          </p:txBody>
        </p:sp>
        <p:sp>
          <p:nvSpPr>
            <p:cNvPr id="1614" name="Shape 1614"/>
            <p:cNvSpPr/>
            <p:nvPr/>
          </p:nvSpPr>
          <p:spPr>
            <a:xfrm>
              <a:off x="0" y="0"/>
              <a:ext cx="1311335" cy="647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defTabSz="914400">
                <a:defRPr sz="36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3600">
                  <a:solidFill>
                    <a:srgbClr val="FFFFFF"/>
                  </a:solidFill>
                  <a:uFill>
                    <a:solidFill>
                      <a:srgbClr val="FFFFFF"/>
                    </a:solidFill>
                  </a:uFill>
                </a:rPr>
                <a:t>2013</a:t>
              </a:r>
            </a:p>
          </p:txBody>
        </p:sp>
      </p:gr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2"/>
        </a:solidFill>
      </p:bgPr>
    </p:bg>
    <p:spTree>
      <p:nvGrpSpPr>
        <p:cNvPr id="1" name=""/>
        <p:cNvGrpSpPr/>
        <p:nvPr/>
      </p:nvGrpSpPr>
      <p:grpSpPr>
        <a:xfrm>
          <a:off x="0" y="0"/>
          <a:ext cx="0" cy="0"/>
          <a:chOff x="0" y="0"/>
          <a:chExt cx="0" cy="0"/>
        </a:xfrm>
      </p:grpSpPr>
      <p:sp>
        <p:nvSpPr>
          <p:cNvPr id="382" name="Shape 382"/>
          <p:cNvSpPr/>
          <p:nvPr/>
        </p:nvSpPr>
        <p:spPr>
          <a:xfrm>
            <a:off x="269875" y="1600200"/>
            <a:ext cx="8534400" cy="3378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spcBef>
                <a:spcPts val="2100"/>
              </a:spcBef>
              <a:buClr>
                <a:srgbClr val="FFFFFF"/>
              </a:buClr>
              <a:buFont typeface="Helvetica"/>
              <a:defRPr sz="1800"/>
            </a:pPr>
            <a:r>
              <a:rPr spc="107" sz="3600">
                <a:solidFill>
                  <a:srgbClr val="FFFFFF"/>
                </a:solidFill>
                <a:uFill>
                  <a:solidFill>
                    <a:srgbClr val="FFFFFF"/>
                  </a:solidFill>
                </a:uFill>
                <a:latin typeface="Lucida Grande"/>
                <a:ea typeface="Lucida Grande"/>
                <a:cs typeface="Lucida Grande"/>
                <a:sym typeface="Lucida Grande"/>
              </a:rPr>
              <a:t>The rent of land is determined by the excess of its produce over that which the same application [of labor &amp; capital] can secure from the </a:t>
            </a:r>
            <a:r>
              <a:rPr b="1" spc="107" sz="3600">
                <a:solidFill>
                  <a:srgbClr val="FF85FF"/>
                </a:solidFill>
                <a:uFill>
                  <a:solidFill>
                    <a:srgbClr val="FF85FF"/>
                  </a:solidFill>
                </a:uFill>
                <a:latin typeface="Lucida Grande"/>
                <a:ea typeface="Lucida Grande"/>
                <a:cs typeface="Lucida Grande"/>
                <a:sym typeface="Lucida Grande"/>
              </a:rPr>
              <a:t>most productive land that is free.</a:t>
            </a:r>
          </a:p>
        </p:txBody>
      </p:sp>
      <p:sp>
        <p:nvSpPr>
          <p:cNvPr id="383" name="Shape 383"/>
          <p:cNvSpPr/>
          <p:nvPr/>
        </p:nvSpPr>
        <p:spPr>
          <a:xfrm>
            <a:off x="5346700" y="4724400"/>
            <a:ext cx="32766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spcBef>
                <a:spcPts val="1400"/>
              </a:spcBef>
              <a:buClr>
                <a:srgbClr val="FFFFFF"/>
              </a:buClr>
              <a:buFont typeface="Helvetica"/>
              <a:defRPr sz="24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2400">
                <a:solidFill>
                  <a:srgbClr val="FFFFFF"/>
                </a:solidFill>
                <a:uFill>
                  <a:solidFill>
                    <a:srgbClr val="FFFFFF"/>
                  </a:solidFill>
                </a:uFill>
              </a:rPr>
              <a:t>Henry George 1879</a:t>
            </a:r>
          </a:p>
        </p:txBody>
      </p:sp>
    </p:spTree>
  </p:cSld>
  <p:clrMapOvr>
    <a:masterClrMapping/>
  </p:clrMapOvr>
  <p:transitio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graphicFrame>
        <p:nvGraphicFramePr>
          <p:cNvPr id="1617" name="Table 1617"/>
          <p:cNvGraphicFramePr/>
          <p:nvPr/>
        </p:nvGraphicFramePr>
        <p:xfrm>
          <a:off x="332739" y="924560"/>
          <a:ext cx="8496301" cy="5702301"/>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5936727"/>
                <a:gridCol w="2559572"/>
              </a:tblGrid>
              <a:tr h="1425575">
                <a:tc>
                  <a:txBody>
                    <a:bodyPr/>
                    <a:lstStyle/>
                    <a:p>
                      <a:pPr lvl="0" marR="40639" defTabSz="914400">
                        <a:spcBef>
                          <a:spcPts val="600"/>
                        </a:spcBef>
                        <a:defRPr sz="1800">
                          <a:uFillTx/>
                        </a:defRPr>
                      </a:pPr>
                      <a:r>
                        <a:rPr sz="4800">
                          <a:solidFill>
                            <a:srgbClr val="FFFFFF"/>
                          </a:solidFill>
                          <a:uFill>
                            <a:solidFill>
                              <a:srgbClr val="FFFFFF"/>
                            </a:solidFill>
                          </a:uFill>
                        </a:rPr>
                        <a:t>Building &amp; machines</a:t>
                      </a:r>
                    </a:p>
                  </a:txBody>
                  <a:tcPr marL="50800" marR="50800" marT="50800" marB="50800" anchor="ctr" anchorCtr="0" horzOverflow="overflow">
                    <a:lnL w="28575">
                      <a:solidFill>
                        <a:srgbClr val="FFFFFF"/>
                      </a:solidFill>
                      <a:miter lim="400000"/>
                    </a:lnL>
                    <a:lnR w="12700">
                      <a:solidFill>
                        <a:srgbClr val="FFFFFF"/>
                      </a:solidFill>
                      <a:miter lim="400000"/>
                    </a:lnR>
                    <a:lnT w="28575">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$100</a:t>
                      </a:r>
                    </a:p>
                  </a:txBody>
                  <a:tcPr marL="50800" marR="50800" marT="50800" marB="50800" anchor="ctr" anchorCtr="0" horzOverflow="overflow">
                    <a:lnL w="12700">
                      <a:solidFill>
                        <a:srgbClr val="FFFFFF"/>
                      </a:solidFill>
                      <a:miter lim="400000"/>
                    </a:lnL>
                    <a:lnR w="28575">
                      <a:solidFill>
                        <a:srgbClr val="FFFFFF"/>
                      </a:solidFill>
                      <a:miter lim="400000"/>
                    </a:lnR>
                    <a:lnT w="28575">
                      <a:solidFill>
                        <a:srgbClr val="FFFFFF"/>
                      </a:solidFill>
                      <a:miter lim="400000"/>
                    </a:lnT>
                    <a:lnB w="12700">
                      <a:solidFill>
                        <a:srgbClr val="FFFFFF"/>
                      </a:solidFill>
                      <a:miter lim="400000"/>
                    </a:lnB>
                  </a:tcPr>
                </a:tc>
              </a:tr>
              <a:tr h="1425575">
                <a:tc>
                  <a:txBody>
                    <a:bodyPr/>
                    <a:lstStyle/>
                    <a:p>
                      <a:pPr lvl="0" marR="40639" defTabSz="914400">
                        <a:spcBef>
                          <a:spcPts val="600"/>
                        </a:spcBef>
                        <a:defRPr sz="1800">
                          <a:uFillTx/>
                        </a:defRPr>
                      </a:pPr>
                      <a:r>
                        <a:rPr sz="4800">
                          <a:solidFill>
                            <a:srgbClr val="FFFFFF"/>
                          </a:solidFill>
                          <a:uFill>
                            <a:solidFill>
                              <a:srgbClr val="FFFFFF"/>
                            </a:solidFill>
                          </a:uFill>
                        </a:rPr>
                        <a:t>x Interest 3.25%</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$3.25</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25575">
                <a:tc>
                  <a:txBody>
                    <a:bodyPr/>
                    <a:lstStyle/>
                    <a:p>
                      <a:pPr lvl="0" marR="40639" defTabSz="914400">
                        <a:spcBef>
                          <a:spcPts val="600"/>
                        </a:spcBef>
                        <a:defRPr sz="1800">
                          <a:uFillTx/>
                        </a:defRPr>
                      </a:pPr>
                      <a:r>
                        <a:rPr sz="4800">
                          <a:solidFill>
                            <a:srgbClr val="FFFFFF"/>
                          </a:solidFill>
                          <a:uFill>
                            <a:solidFill>
                              <a:srgbClr val="FFFFFF"/>
                            </a:solidFill>
                          </a:uFill>
                        </a:rPr>
                        <a:t>— </a:t>
                      </a:r>
                      <a:r>
                        <a:rPr spc="144" sz="4800">
                          <a:solidFill>
                            <a:srgbClr val="FFFFFF"/>
                          </a:solidFill>
                          <a:uFill>
                            <a:solidFill>
                              <a:srgbClr val="FFFFFF"/>
                            </a:solidFill>
                          </a:uFill>
                        </a:rPr>
                        <a:t>Inflation 1.5%</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lvl="0" marR="40639" defTabSz="914400">
                        <a:spcBef>
                          <a:spcPts val="600"/>
                        </a:spcBef>
                        <a:defRPr sz="1800">
                          <a:uFillTx/>
                        </a:defRPr>
                      </a:pPr>
                      <a:r>
                        <a:rPr sz="4800">
                          <a:solidFill>
                            <a:srgbClr val="FFFFFF"/>
                          </a:solidFill>
                          <a:uFill>
                            <a:solidFill>
                              <a:srgbClr val="FFFFFF"/>
                            </a:solidFill>
                          </a:uFill>
                        </a:rPr>
                        <a:t>$1.50</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12700">
                      <a:solidFill>
                        <a:srgbClr val="FFFFFF"/>
                      </a:solidFill>
                      <a:miter lim="400000"/>
                    </a:lnB>
                  </a:tcPr>
                </a:tc>
              </a:tr>
              <a:tr h="1425575">
                <a:tc>
                  <a:txBody>
                    <a:bodyPr/>
                    <a:lstStyle/>
                    <a:p>
                      <a:pPr lvl="0" marR="40639" algn="l" defTabSz="914400">
                        <a:spcBef>
                          <a:spcPts val="600"/>
                        </a:spcBef>
                        <a:defRPr sz="1800">
                          <a:uFillTx/>
                        </a:defRPr>
                      </a:pPr>
                      <a:r>
                        <a:rPr sz="4800">
                          <a:solidFill>
                            <a:srgbClr val="FFFFFF"/>
                          </a:solidFill>
                          <a:uFill>
                            <a:solidFill>
                              <a:srgbClr val="FFFFFF"/>
                            </a:solidFill>
                          </a:uFill>
                        </a:rPr>
                        <a:t>       Real rate of Int.</a:t>
                      </a:r>
                    </a:p>
                  </a:txBody>
                  <a:tcPr marL="50800" marR="50800" marT="50800" marB="50800" anchor="ctr" anchorCtr="0" horzOverflow="overflow">
                    <a:lnL w="28575">
                      <a:solidFill>
                        <a:srgbClr val="FFFFFF"/>
                      </a:solidFill>
                      <a:miter lim="400000"/>
                    </a:lnL>
                    <a:lnR w="12700">
                      <a:solidFill>
                        <a:srgbClr val="FFFFFF"/>
                      </a:solidFill>
                      <a:miter lim="400000"/>
                    </a:lnR>
                    <a:lnT w="12700">
                      <a:solidFill>
                        <a:srgbClr val="FFFFFF"/>
                      </a:solidFill>
                      <a:miter lim="400000"/>
                    </a:lnT>
                    <a:lnB w="28575">
                      <a:solidFill>
                        <a:srgbClr val="FFFFFF"/>
                      </a:solidFill>
                      <a:miter lim="400000"/>
                    </a:lnB>
                  </a:tcPr>
                </a:tc>
                <a:tc>
                  <a:txBody>
                    <a:bodyPr/>
                    <a:lstStyle/>
                    <a:p>
                      <a:pPr lvl="0" marR="40639" defTabSz="914400">
                        <a:spcBef>
                          <a:spcPts val="600"/>
                        </a:spcBef>
                        <a:defRPr sz="1800">
                          <a:uFillTx/>
                        </a:defRPr>
                      </a:pPr>
                      <a:r>
                        <a:rPr sz="4800">
                          <a:solidFill>
                            <a:srgbClr val="FFD877"/>
                          </a:solidFill>
                          <a:uFill>
                            <a:solidFill>
                              <a:srgbClr val="FFFFFF"/>
                            </a:solidFill>
                          </a:uFill>
                        </a:rPr>
                        <a:t>$1.75</a:t>
                      </a:r>
                    </a:p>
                  </a:txBody>
                  <a:tcPr marL="50800" marR="50800" marT="50800" marB="50800" anchor="ctr" anchorCtr="0" horzOverflow="overflow">
                    <a:lnL w="12700">
                      <a:solidFill>
                        <a:srgbClr val="FFFFFF"/>
                      </a:solidFill>
                      <a:miter lim="400000"/>
                    </a:lnL>
                    <a:lnR w="28575">
                      <a:solidFill>
                        <a:srgbClr val="FFFFFF"/>
                      </a:solidFill>
                      <a:miter lim="400000"/>
                    </a:lnR>
                    <a:lnT w="12700">
                      <a:solidFill>
                        <a:srgbClr val="FFFFFF"/>
                      </a:solidFill>
                      <a:miter lim="400000"/>
                    </a:lnT>
                    <a:lnB w="28575">
                      <a:solidFill>
                        <a:srgbClr val="FFFFFF"/>
                      </a:solidFill>
                      <a:miter lim="400000"/>
                    </a:lnB>
                  </a:tcPr>
                </a:tc>
              </a:tr>
            </a:tbl>
          </a:graphicData>
        </a:graphic>
      </p:graphicFrame>
      <p:grpSp>
        <p:nvGrpSpPr>
          <p:cNvPr id="1622" name="Group 1622"/>
          <p:cNvGrpSpPr/>
          <p:nvPr/>
        </p:nvGrpSpPr>
        <p:grpSpPr>
          <a:xfrm>
            <a:off x="304800" y="266700"/>
            <a:ext cx="8499741" cy="5693200"/>
            <a:chOff x="0" y="0"/>
            <a:chExt cx="8499740" cy="5693199"/>
          </a:xfrm>
        </p:grpSpPr>
        <p:sp>
          <p:nvSpPr>
            <p:cNvPr id="1618" name="Shape 1618"/>
            <p:cNvSpPr/>
            <p:nvPr/>
          </p:nvSpPr>
          <p:spPr>
            <a:xfrm flipV="1">
              <a:off x="337467" y="5493725"/>
              <a:ext cx="644851" cy="36212"/>
            </a:xfrm>
            <a:prstGeom prst="line">
              <a:avLst/>
            </a:prstGeom>
            <a:noFill/>
            <a:ln w="38100" cap="flat">
              <a:solidFill>
                <a:srgbClr val="FFFFFF"/>
              </a:solidFill>
              <a:prstDash val="solid"/>
              <a:round/>
            </a:ln>
            <a:effectLst/>
          </p:spPr>
          <p:txBody>
            <a:bodyPr wrap="square" lIns="0" tIns="0" rIns="0" bIns="0" numCol="1" anchor="t">
              <a:noAutofit/>
            </a:bodyPr>
            <a:lstStyle/>
            <a:p>
              <a:pPr lvl="0"/>
            </a:p>
          </p:txBody>
        </p:sp>
        <p:sp>
          <p:nvSpPr>
            <p:cNvPr id="1619" name="Shape 1619"/>
            <p:cNvSpPr/>
            <p:nvPr/>
          </p:nvSpPr>
          <p:spPr>
            <a:xfrm flipV="1">
              <a:off x="337467" y="5656988"/>
              <a:ext cx="644850" cy="36212"/>
            </a:xfrm>
            <a:prstGeom prst="line">
              <a:avLst/>
            </a:prstGeom>
            <a:noFill/>
            <a:ln w="38100" cap="flat">
              <a:solidFill>
                <a:srgbClr val="FFFFFF"/>
              </a:solidFill>
              <a:prstDash val="solid"/>
              <a:round/>
            </a:ln>
            <a:effectLst/>
          </p:spPr>
          <p:txBody>
            <a:bodyPr wrap="square" lIns="0" tIns="0" rIns="0" bIns="0" numCol="1" anchor="t">
              <a:noAutofit/>
            </a:bodyPr>
            <a:lstStyle/>
            <a:p>
              <a:pPr lvl="0"/>
            </a:p>
          </p:txBody>
        </p:sp>
        <p:sp>
          <p:nvSpPr>
            <p:cNvPr id="1620" name="Shape 1620"/>
            <p:cNvSpPr/>
            <p:nvPr/>
          </p:nvSpPr>
          <p:spPr>
            <a:xfrm>
              <a:off x="38099" y="4917849"/>
              <a:ext cx="8461642" cy="8"/>
            </a:xfrm>
            <a:prstGeom prst="line">
              <a:avLst/>
            </a:prstGeom>
            <a:noFill/>
            <a:ln w="63500" cap="flat">
              <a:solidFill>
                <a:srgbClr val="FFFFFF"/>
              </a:solidFill>
              <a:prstDash val="solid"/>
              <a:round/>
            </a:ln>
            <a:effectLst/>
          </p:spPr>
          <p:txBody>
            <a:bodyPr wrap="square" lIns="0" tIns="0" rIns="0" bIns="0" numCol="1" anchor="t">
              <a:noAutofit/>
            </a:bodyPr>
            <a:lstStyle/>
            <a:p>
              <a:pPr lvl="0"/>
            </a:p>
          </p:txBody>
        </p:sp>
        <p:sp>
          <p:nvSpPr>
            <p:cNvPr id="1621" name="Shape 1621"/>
            <p:cNvSpPr/>
            <p:nvPr/>
          </p:nvSpPr>
          <p:spPr>
            <a:xfrm>
              <a:off x="0" y="0"/>
              <a:ext cx="1311335" cy="647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40639" marR="40639" defTabSz="914400">
                <a:defRPr sz="36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3600">
                  <a:solidFill>
                    <a:srgbClr val="FFFFFF"/>
                  </a:solidFill>
                  <a:uFill>
                    <a:solidFill>
                      <a:srgbClr val="FFFFFF"/>
                    </a:solidFill>
                  </a:uFill>
                </a:rPr>
                <a:t>2013</a:t>
              </a:r>
            </a:p>
          </p:txBody>
        </p:sp>
      </p:grpSp>
    </p:spTree>
  </p:cSld>
  <p:clrMapOvr>
    <a:masterClrMapping/>
  </p:clrMapOvr>
  <p:transitio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24" name="Shape 1624"/>
          <p:cNvSpPr/>
          <p:nvPr/>
        </p:nvSpPr>
        <p:spPr>
          <a:xfrm>
            <a:off x="2580561" y="2311400"/>
            <a:ext cx="3988494" cy="1689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marL="40639" marR="40639" algn="ctr" defTabSz="914400">
              <a:lnSpc>
                <a:spcPct val="150000"/>
              </a:lnSpc>
              <a:spcBef>
                <a:spcPts val="5000"/>
              </a:spcBef>
              <a:buClr>
                <a:srgbClr val="FF7C00"/>
              </a:buClr>
              <a:buFont typeface="Helvetica"/>
              <a:defRPr sz="1800"/>
            </a:pPr>
            <a:r>
              <a:rPr b="1" sz="4200" u="sng">
                <a:solidFill>
                  <a:srgbClr val="FEC700"/>
                </a:solidFill>
                <a:uFill>
                  <a:solidFill>
                    <a:srgbClr val="FEC700"/>
                  </a:solidFill>
                </a:uFill>
                <a:latin typeface="Lucida Grande"/>
                <a:ea typeface="Lucida Grande"/>
                <a:cs typeface="Lucida Grande"/>
                <a:sym typeface="Lucida Grande"/>
              </a:rPr>
              <a:t>Population </a:t>
            </a:r>
            <a:br>
              <a:rPr b="1" sz="4200" u="sng">
                <a:solidFill>
                  <a:srgbClr val="FEC700"/>
                </a:solidFill>
                <a:uFill>
                  <a:solidFill>
                    <a:srgbClr val="FEC700"/>
                  </a:solidFill>
                </a:uFill>
                <a:latin typeface="Lucida Grande"/>
                <a:ea typeface="Lucida Grande"/>
                <a:cs typeface="Lucida Grande"/>
                <a:sym typeface="Lucida Grande"/>
              </a:rPr>
            </a:br>
            <a:r>
              <a:rPr b="1" sz="4200">
                <a:solidFill>
                  <a:srgbClr val="FEC700"/>
                </a:solidFill>
                <a:uFill>
                  <a:solidFill>
                    <a:srgbClr val="FEC700"/>
                  </a:solidFill>
                </a:uFill>
                <a:latin typeface="Lucida Grande"/>
                <a:ea typeface="Lucida Grande"/>
                <a:cs typeface="Lucida Grande"/>
                <a:sym typeface="Lucida Grande"/>
              </a:rPr>
              <a:t>&amp; </a:t>
            </a:r>
            <a:r>
              <a:rPr b="1" sz="4200" u="sng">
                <a:solidFill>
                  <a:srgbClr val="FEC700"/>
                </a:solidFill>
                <a:uFill>
                  <a:solidFill>
                    <a:srgbClr val="FEC700"/>
                  </a:solidFill>
                </a:uFill>
                <a:latin typeface="Lucida Grande"/>
                <a:ea typeface="Lucida Grande"/>
                <a:cs typeface="Lucida Grande"/>
                <a:sym typeface="Lucida Grande"/>
              </a:rPr>
              <a:t>Subsistence</a:t>
            </a:r>
          </a:p>
        </p:txBody>
      </p:sp>
    </p:spTree>
  </p:cSld>
  <p:clrMapOvr>
    <a:masterClrMapping/>
  </p:clrMapOvr>
  <p:transitio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26" name="Shape 1626"/>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101</a:t>
            </a:r>
          </a:p>
        </p:txBody>
      </p:sp>
      <p:sp>
        <p:nvSpPr>
          <p:cNvPr id="1627" name="Shape 1627"/>
          <p:cNvSpPr/>
          <p:nvPr>
            <p:ph type="body" idx="1"/>
          </p:nvPr>
        </p:nvSpPr>
        <p:spPr>
          <a:xfrm>
            <a:off x="609600" y="381000"/>
            <a:ext cx="7848600" cy="5745163"/>
          </a:xfrm>
          <a:prstGeom prst="rect">
            <a:avLst/>
          </a:prstGeom>
        </p:spPr>
        <p:txBody>
          <a:bodyPr/>
          <a:lstStyle/>
          <a:p>
            <a:pPr lvl="0">
              <a:spcBef>
                <a:spcPts val="2100"/>
              </a:spcBef>
              <a:buClr>
                <a:srgbClr val="FFFFFF"/>
              </a:buClr>
              <a:buSzTx/>
              <a:buFont typeface="Arial"/>
              <a:buNone/>
              <a:defRPr sz="1800">
                <a:solidFill>
                  <a:srgbClr val="000000"/>
                </a:solidFill>
                <a:uFillTx/>
              </a:defRPr>
            </a:pPr>
            <a:endParaRPr sz="3600">
              <a:solidFill>
                <a:srgbClr val="FFFFFF"/>
              </a:solidFill>
              <a:uFill>
                <a:solidFill>
                  <a:srgbClr val="FFFFFF"/>
                </a:solidFill>
              </a:uFill>
            </a:endParaRPr>
          </a:p>
          <a:p>
            <a:pPr lvl="0">
              <a:spcBef>
                <a:spcPts val="2100"/>
              </a:spcBef>
              <a:buClr>
                <a:srgbClr val="FFFFFF"/>
              </a:buClr>
              <a:buSzTx/>
              <a:buFont typeface="Arial"/>
              <a:buNone/>
              <a:defRPr sz="1800">
                <a:solidFill>
                  <a:srgbClr val="000000"/>
                </a:solidFill>
                <a:uFillTx/>
              </a:defRPr>
            </a:pPr>
            <a:r>
              <a:rPr sz="3600">
                <a:solidFill>
                  <a:srgbClr val="FFFFFF"/>
                </a:solidFill>
                <a:uFill>
                  <a:solidFill>
                    <a:srgbClr val="FFFFFF"/>
                  </a:solidFill>
                </a:uFill>
              </a:rPr>
              <a:t>      World population - over 7 billion.</a:t>
            </a:r>
          </a:p>
        </p:txBody>
      </p:sp>
    </p:spTree>
  </p:cSld>
  <p:clrMapOvr>
    <a:masterClrMapping/>
  </p:clrMapOvr>
  <p:transitio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29" name="Shape 1629"/>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102</a:t>
            </a:r>
          </a:p>
        </p:txBody>
      </p:sp>
      <p:sp>
        <p:nvSpPr>
          <p:cNvPr id="1630" name="Shape 1630"/>
          <p:cNvSpPr/>
          <p:nvPr>
            <p:ph type="body" idx="1"/>
          </p:nvPr>
        </p:nvSpPr>
        <p:spPr>
          <a:xfrm>
            <a:off x="609600" y="381000"/>
            <a:ext cx="7848600" cy="5745163"/>
          </a:xfrm>
          <a:prstGeom prst="rect">
            <a:avLst/>
          </a:prstGeom>
        </p:spPr>
        <p:txBody>
          <a:bodyPr/>
          <a:lstStyle/>
          <a:p>
            <a:pPr lvl="0">
              <a:spcBef>
                <a:spcPts val="2100"/>
              </a:spcBef>
              <a:buClr>
                <a:srgbClr val="FFFFFF"/>
              </a:buClr>
              <a:buSzTx/>
              <a:buFont typeface="Arial"/>
              <a:buNone/>
              <a:defRPr sz="1800">
                <a:solidFill>
                  <a:srgbClr val="000000"/>
                </a:solidFill>
                <a:uFillTx/>
              </a:defRPr>
            </a:pPr>
            <a:endParaRPr sz="3600">
              <a:solidFill>
                <a:srgbClr val="FFFFFF"/>
              </a:solidFill>
              <a:uFill>
                <a:solidFill>
                  <a:srgbClr val="FFFFFF"/>
                </a:solidFill>
              </a:uFill>
            </a:endParaRPr>
          </a:p>
          <a:p>
            <a:pPr lvl="0">
              <a:spcBef>
                <a:spcPts val="2100"/>
              </a:spcBef>
              <a:buClr>
                <a:srgbClr val="FFFFFF"/>
              </a:buClr>
              <a:buSzTx/>
              <a:buFont typeface="Arial"/>
              <a:buNone/>
              <a:defRPr sz="1800">
                <a:solidFill>
                  <a:srgbClr val="000000"/>
                </a:solidFill>
                <a:uFillTx/>
              </a:defRPr>
            </a:pPr>
            <a:r>
              <a:rPr sz="3600">
                <a:solidFill>
                  <a:srgbClr val="FFFFFF"/>
                </a:solidFill>
                <a:uFill>
                  <a:solidFill>
                    <a:srgbClr val="FFFFFF"/>
                  </a:solidFill>
                </a:uFill>
              </a:rPr>
              <a:t>      World population - over 7 billion. U.N. estimates the world could feed 33 billion people </a:t>
            </a:r>
          </a:p>
        </p:txBody>
      </p:sp>
    </p:spTree>
  </p:cSld>
  <p:clrMapOvr>
    <a:masterClrMapping/>
  </p:clrMapOvr>
  <p:transitio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32" name="Shape 1632"/>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103</a:t>
            </a:r>
          </a:p>
        </p:txBody>
      </p:sp>
      <p:sp>
        <p:nvSpPr>
          <p:cNvPr id="1633" name="Shape 1633"/>
          <p:cNvSpPr/>
          <p:nvPr>
            <p:ph type="body" idx="1"/>
          </p:nvPr>
        </p:nvSpPr>
        <p:spPr>
          <a:xfrm>
            <a:off x="609600" y="381000"/>
            <a:ext cx="7848600" cy="5745163"/>
          </a:xfrm>
          <a:prstGeom prst="rect">
            <a:avLst/>
          </a:prstGeom>
        </p:spPr>
        <p:txBody>
          <a:bodyPr/>
          <a:lstStyle/>
          <a:p>
            <a:pPr lvl="0">
              <a:spcBef>
                <a:spcPts val="2100"/>
              </a:spcBef>
              <a:buClr>
                <a:srgbClr val="FFFFFF"/>
              </a:buClr>
              <a:buSzTx/>
              <a:buFont typeface="Arial"/>
              <a:buNone/>
              <a:defRPr sz="1800">
                <a:solidFill>
                  <a:srgbClr val="000000"/>
                </a:solidFill>
                <a:uFillTx/>
              </a:defRPr>
            </a:pPr>
            <a:endParaRPr sz="3600">
              <a:solidFill>
                <a:srgbClr val="FFFFFF"/>
              </a:solidFill>
              <a:uFill>
                <a:solidFill>
                  <a:srgbClr val="FFFFFF"/>
                </a:solidFill>
              </a:uFill>
            </a:endParaRPr>
          </a:p>
          <a:p>
            <a:pPr lvl="0">
              <a:spcBef>
                <a:spcPts val="2100"/>
              </a:spcBef>
              <a:buClr>
                <a:srgbClr val="FFFFFF"/>
              </a:buClr>
              <a:buSzTx/>
              <a:buFont typeface="Arial"/>
              <a:buNone/>
              <a:defRPr sz="1800">
                <a:solidFill>
                  <a:srgbClr val="000000"/>
                </a:solidFill>
                <a:uFillTx/>
              </a:defRPr>
            </a:pPr>
            <a:r>
              <a:rPr sz="3600">
                <a:solidFill>
                  <a:srgbClr val="FFFFFF"/>
                </a:solidFill>
                <a:uFill>
                  <a:solidFill>
                    <a:srgbClr val="FFFFFF"/>
                  </a:solidFill>
                </a:uFill>
              </a:rPr>
              <a:t>      World population - over 7 billion.</a:t>
            </a:r>
            <a:endParaRPr sz="3600">
              <a:solidFill>
                <a:srgbClr val="FFFFFF"/>
              </a:solidFill>
              <a:uFill>
                <a:solidFill>
                  <a:srgbClr val="FFFFFF"/>
                </a:solidFill>
              </a:uFill>
            </a:endParaRPr>
          </a:p>
          <a:p>
            <a:pPr lvl="0">
              <a:spcBef>
                <a:spcPts val="2100"/>
              </a:spcBef>
              <a:buClr>
                <a:srgbClr val="FFFFFF"/>
              </a:buClr>
              <a:buSzTx/>
              <a:buFont typeface="Arial"/>
              <a:buNone/>
              <a:defRPr sz="1800">
                <a:solidFill>
                  <a:srgbClr val="000000"/>
                </a:solidFill>
                <a:uFillTx/>
              </a:defRPr>
            </a:pPr>
            <a:r>
              <a:rPr sz="3600">
                <a:solidFill>
                  <a:srgbClr val="FFFFFF"/>
                </a:solidFill>
                <a:uFill>
                  <a:solidFill>
                    <a:srgbClr val="FFFFFF"/>
                  </a:solidFill>
                </a:uFill>
              </a:rPr>
              <a:t>U.N. estimates the world could feed 33 billion people with modern farming methods.</a:t>
            </a:r>
          </a:p>
        </p:txBody>
      </p:sp>
    </p:spTree>
  </p:cSld>
  <p:clrMapOvr>
    <a:masterClrMapping/>
  </p:clrMapOvr>
  <p:transitio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35" name="Shape 1635"/>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104</a:t>
            </a:r>
          </a:p>
        </p:txBody>
      </p:sp>
      <p:sp>
        <p:nvSpPr>
          <p:cNvPr id="1636" name="Shape 1636"/>
          <p:cNvSpPr/>
          <p:nvPr>
            <p:ph type="body" idx="1"/>
          </p:nvPr>
        </p:nvSpPr>
        <p:spPr>
          <a:xfrm>
            <a:off x="609600" y="381000"/>
            <a:ext cx="7848600" cy="5745163"/>
          </a:xfrm>
          <a:prstGeom prst="rect">
            <a:avLst/>
          </a:prstGeom>
        </p:spPr>
        <p:txBody>
          <a:bodyPr/>
          <a:lstStyle/>
          <a:p>
            <a:pPr lvl="0">
              <a:spcBef>
                <a:spcPts val="2100"/>
              </a:spcBef>
              <a:buClr>
                <a:srgbClr val="FFFFFF"/>
              </a:buClr>
              <a:buSzTx/>
              <a:buFont typeface="Arial"/>
              <a:buNone/>
              <a:defRPr sz="1800">
                <a:solidFill>
                  <a:srgbClr val="000000"/>
                </a:solidFill>
                <a:uFillTx/>
              </a:defRPr>
            </a:pPr>
            <a:endParaRPr sz="3600">
              <a:solidFill>
                <a:srgbClr val="FFFFFF"/>
              </a:solidFill>
              <a:uFill>
                <a:solidFill>
                  <a:srgbClr val="FFFFFF"/>
                </a:solidFill>
              </a:uFill>
            </a:endParaRPr>
          </a:p>
          <a:p>
            <a:pPr lvl="0">
              <a:spcBef>
                <a:spcPts val="2100"/>
              </a:spcBef>
              <a:buClr>
                <a:srgbClr val="FFFFFF"/>
              </a:buClr>
              <a:buSzTx/>
              <a:buFont typeface="Arial"/>
              <a:buNone/>
              <a:defRPr sz="1800">
                <a:solidFill>
                  <a:srgbClr val="000000"/>
                </a:solidFill>
                <a:uFillTx/>
              </a:defRPr>
            </a:pPr>
            <a:r>
              <a:rPr sz="3600">
                <a:solidFill>
                  <a:srgbClr val="FFFFFF"/>
                </a:solidFill>
                <a:uFill>
                  <a:solidFill>
                    <a:srgbClr val="FFFFFF"/>
                  </a:solidFill>
                </a:uFill>
              </a:rPr>
              <a:t>      World population - over 7 billion.</a:t>
            </a:r>
            <a:endParaRPr sz="3600">
              <a:solidFill>
                <a:srgbClr val="FFFFFF"/>
              </a:solidFill>
              <a:uFill>
                <a:solidFill>
                  <a:srgbClr val="FFFFFF"/>
                </a:solidFill>
              </a:uFill>
            </a:endParaRPr>
          </a:p>
          <a:p>
            <a:pPr lvl="0">
              <a:spcBef>
                <a:spcPts val="2100"/>
              </a:spcBef>
              <a:buClr>
                <a:srgbClr val="FFFFFF"/>
              </a:buClr>
              <a:buSzTx/>
              <a:buFont typeface="Arial"/>
              <a:buNone/>
              <a:defRPr sz="1800">
                <a:solidFill>
                  <a:srgbClr val="000000"/>
                </a:solidFill>
                <a:uFillTx/>
              </a:defRPr>
            </a:pPr>
            <a:r>
              <a:rPr sz="3600">
                <a:solidFill>
                  <a:srgbClr val="FFFFFF"/>
                </a:solidFill>
                <a:uFill>
                  <a:solidFill>
                    <a:srgbClr val="FFFFFF"/>
                  </a:solidFill>
                </a:uFill>
              </a:rPr>
              <a:t>U.N. estimates the world could feed 33 billion people with modern farming methods.</a:t>
            </a:r>
            <a:endParaRPr sz="3600">
              <a:solidFill>
                <a:srgbClr val="FFFFFF"/>
              </a:solidFill>
              <a:uFill>
                <a:solidFill>
                  <a:srgbClr val="FFFFFF"/>
                </a:solidFill>
              </a:uFill>
            </a:endParaRPr>
          </a:p>
          <a:p>
            <a:pPr lvl="0">
              <a:spcBef>
                <a:spcPts val="2100"/>
              </a:spcBef>
              <a:buClr>
                <a:srgbClr val="FFFFFF"/>
              </a:buClr>
              <a:buSzTx/>
              <a:buFont typeface="Arial"/>
              <a:buNone/>
              <a:defRPr sz="1800">
                <a:solidFill>
                  <a:srgbClr val="000000"/>
                </a:solidFill>
                <a:uFillTx/>
              </a:defRPr>
            </a:pPr>
            <a:r>
              <a:rPr sz="3600">
                <a:solidFill>
                  <a:srgbClr val="FFFFFF"/>
                </a:solidFill>
                <a:uFill>
                  <a:solidFill>
                    <a:srgbClr val="FFFFFF"/>
                  </a:solidFill>
                </a:uFill>
              </a:rPr>
              <a:t>U.N. estimates world population at   10 billion by middle of century.</a:t>
            </a:r>
          </a:p>
        </p:txBody>
      </p:sp>
    </p:spTree>
  </p:cSld>
  <p:clrMapOvr>
    <a:masterClrMapping/>
  </p:clrMapOvr>
  <p:transitio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38" name="Shape 1638"/>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105</a:t>
            </a:r>
          </a:p>
        </p:txBody>
      </p:sp>
      <p:sp>
        <p:nvSpPr>
          <p:cNvPr id="1639" name="Shape 1639"/>
          <p:cNvSpPr/>
          <p:nvPr/>
        </p:nvSpPr>
        <p:spPr>
          <a:xfrm>
            <a:off x="1140618" y="2022475"/>
            <a:ext cx="6858001" cy="1231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900"/>
              </a:spcBef>
              <a:buClr>
                <a:srgbClr val="FFFFFF"/>
              </a:buClr>
              <a:buFont typeface="Arial"/>
              <a:defRPr sz="40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4000">
                <a:solidFill>
                  <a:srgbClr val="FFFFFF"/>
                </a:solidFill>
                <a:uFill>
                  <a:solidFill>
                    <a:srgbClr val="FFFFFF"/>
                  </a:solidFill>
                </a:uFill>
              </a:rPr>
              <a:t>The U.S. would still be less dense than France is today</a:t>
            </a:r>
          </a:p>
        </p:txBody>
      </p:sp>
    </p:spTree>
  </p:cSld>
  <p:clrMapOvr>
    <a:masterClrMapping/>
  </p:clrMapOvr>
  <p:transition spd="med" advClick="1"/>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41" name="Shape 1641"/>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106</a:t>
            </a:r>
          </a:p>
        </p:txBody>
      </p:sp>
      <p:sp>
        <p:nvSpPr>
          <p:cNvPr id="1642" name="Shape 1642"/>
          <p:cNvSpPr/>
          <p:nvPr/>
        </p:nvSpPr>
        <p:spPr>
          <a:xfrm>
            <a:off x="1676400" y="2971800"/>
            <a:ext cx="5499100" cy="1270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2300"/>
              </a:spcBef>
              <a:buClr>
                <a:srgbClr val="FFFB00"/>
              </a:buClr>
              <a:buFont typeface="Helvetica"/>
              <a:defRPr b="1" sz="3900">
                <a:solidFill>
                  <a:srgbClr val="FFFB00"/>
                </a:solidFill>
                <a:uFill>
                  <a:solidFill>
                    <a:srgbClr val="FFFB00"/>
                  </a:solidFill>
                </a:uFill>
                <a:latin typeface="Lucida Grande"/>
                <a:ea typeface="Lucida Grande"/>
                <a:cs typeface="Lucida Grande"/>
                <a:sym typeface="Lucida Grande"/>
              </a:defRPr>
            </a:lvl1pPr>
          </a:lstStyle>
          <a:p>
            <a:pPr lvl="0">
              <a:defRPr b="0" sz="1800">
                <a:solidFill>
                  <a:srgbClr val="000000"/>
                </a:solidFill>
                <a:uFillTx/>
              </a:defRPr>
            </a:pPr>
            <a:r>
              <a:rPr b="1" sz="3900">
                <a:solidFill>
                  <a:srgbClr val="FFFB00"/>
                </a:solidFill>
                <a:uFill>
                  <a:solidFill>
                    <a:srgbClr val="FFFB00"/>
                  </a:solidFill>
                </a:uFill>
              </a:rPr>
              <a:t>Is it because of over population?</a:t>
            </a:r>
          </a:p>
        </p:txBody>
      </p:sp>
      <p:sp>
        <p:nvSpPr>
          <p:cNvPr id="1643" name="Shape 1643"/>
          <p:cNvSpPr/>
          <p:nvPr/>
        </p:nvSpPr>
        <p:spPr>
          <a:xfrm>
            <a:off x="546100" y="1143000"/>
            <a:ext cx="8039100" cy="723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2500"/>
              </a:spcBef>
              <a:buClr>
                <a:srgbClr val="FFFFFF"/>
              </a:buClr>
              <a:buFont typeface="Arial"/>
              <a:defRPr sz="44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4400">
                <a:solidFill>
                  <a:srgbClr val="FFFFFF"/>
                </a:solidFill>
                <a:uFill>
                  <a:solidFill>
                    <a:srgbClr val="FFFFFF"/>
                  </a:solidFill>
                </a:uFill>
              </a:rPr>
              <a:t> 842 million people are hungry. </a:t>
            </a:r>
          </a:p>
        </p:txBody>
      </p:sp>
      <p:sp>
        <p:nvSpPr>
          <p:cNvPr id="1644" name="Shape 1644"/>
          <p:cNvSpPr/>
          <p:nvPr/>
        </p:nvSpPr>
        <p:spPr>
          <a:xfrm>
            <a:off x="990600" y="1981200"/>
            <a:ext cx="6946900" cy="723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2500"/>
              </a:spcBef>
              <a:buClr>
                <a:srgbClr val="FFFFFF"/>
              </a:buClr>
              <a:buFont typeface="Arial"/>
              <a:defRPr sz="44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4400">
                <a:solidFill>
                  <a:srgbClr val="FFFFFF"/>
                </a:solidFill>
                <a:uFill>
                  <a:solidFill>
                    <a:srgbClr val="FFFFFF"/>
                  </a:solidFill>
                </a:uFill>
              </a:rPr>
              <a:t> Many more in poverty.</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6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6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44" grpId="1"/>
      <p:bldP build="whole" bldLvl="1" animBg="1" rev="0" advAuto="0" spid="1642" grpId="2"/>
    </p:bldLst>
  </p:timing>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46" name="Shape 1646"/>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108</a:t>
            </a:r>
          </a:p>
        </p:txBody>
      </p:sp>
      <p:sp>
        <p:nvSpPr>
          <p:cNvPr id="1647" name="Shape 1647"/>
          <p:cNvSpPr/>
          <p:nvPr>
            <p:ph type="title"/>
          </p:nvPr>
        </p:nvSpPr>
        <p:spPr>
          <a:xfrm>
            <a:off x="457200" y="2362200"/>
            <a:ext cx="8458200" cy="1752600"/>
          </a:xfrm>
          <a:prstGeom prst="rect">
            <a:avLst/>
          </a:prstGeom>
        </p:spPr>
        <p:txBody>
          <a:bodyPr lIns="0" tIns="0" rIns="0" bIns="0" anchor="t"/>
          <a:lstStyle/>
          <a:p>
            <a:pPr lvl="0">
              <a:lnSpc>
                <a:spcPct val="125000"/>
              </a:lnSpc>
              <a:spcBef>
                <a:spcPts val="7500"/>
              </a:spcBef>
              <a:defRPr sz="1800">
                <a:solidFill>
                  <a:srgbClr val="000000"/>
                </a:solidFill>
                <a:uFillTx/>
              </a:defRPr>
            </a:pPr>
            <a:br>
              <a:rPr sz="4400">
                <a:solidFill>
                  <a:srgbClr val="FFFFFF"/>
                </a:solidFill>
                <a:uFill>
                  <a:solidFill>
                    <a:srgbClr val="FFFFFF"/>
                  </a:solidFill>
                </a:uFill>
                <a:latin typeface="ＭＳ Ｐゴシック"/>
                <a:ea typeface="ＭＳ Ｐゴシック"/>
                <a:cs typeface="ＭＳ Ｐゴシック"/>
                <a:sym typeface="ＭＳ Ｐゴシック"/>
              </a:rPr>
            </a:br>
            <a:br>
              <a:rPr sz="4400">
                <a:solidFill>
                  <a:srgbClr val="FFFFFF"/>
                </a:solidFill>
                <a:uFill>
                  <a:solidFill>
                    <a:srgbClr val="FFFFFF"/>
                  </a:solidFill>
                </a:uFill>
                <a:latin typeface="ＭＳ Ｐゴシック"/>
                <a:ea typeface="ＭＳ Ｐゴシック"/>
                <a:cs typeface="ＭＳ Ｐゴシック"/>
                <a:sym typeface="ＭＳ Ｐゴシック"/>
              </a:rPr>
            </a:br>
          </a:p>
        </p:txBody>
      </p:sp>
      <p:sp>
        <p:nvSpPr>
          <p:cNvPr id="1648" name="Shape 1648"/>
          <p:cNvSpPr/>
          <p:nvPr/>
        </p:nvSpPr>
        <p:spPr>
          <a:xfrm>
            <a:off x="0" y="990600"/>
            <a:ext cx="9004300" cy="1371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2500"/>
              </a:spcBef>
              <a:buClr>
                <a:srgbClr val="FFFFFF"/>
              </a:buClr>
              <a:buFont typeface="Helvetica"/>
              <a:defRPr sz="42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4200">
                <a:solidFill>
                  <a:srgbClr val="FFFFFF"/>
                </a:solidFill>
                <a:uFill>
                  <a:solidFill>
                    <a:srgbClr val="FFFFFF"/>
                  </a:solidFill>
                </a:uFill>
              </a:rPr>
              <a:t>If too many people caused hunger, </a:t>
            </a:r>
          </a:p>
        </p:txBody>
      </p:sp>
    </p:spTree>
  </p:cSld>
  <p:clrMapOvr>
    <a:masterClrMapping/>
  </p:clrMapOvr>
  <p:transition spd="med" advClick="1"/>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50" name="Shape 1650"/>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109</a:t>
            </a:r>
          </a:p>
        </p:txBody>
      </p:sp>
      <p:sp>
        <p:nvSpPr>
          <p:cNvPr id="1651" name="Shape 1651"/>
          <p:cNvSpPr/>
          <p:nvPr>
            <p:ph type="title"/>
          </p:nvPr>
        </p:nvSpPr>
        <p:spPr>
          <a:xfrm>
            <a:off x="457200" y="2362200"/>
            <a:ext cx="8458200" cy="1752600"/>
          </a:xfrm>
          <a:prstGeom prst="rect">
            <a:avLst/>
          </a:prstGeom>
        </p:spPr>
        <p:txBody>
          <a:bodyPr lIns="0" tIns="0" rIns="0" bIns="0" anchor="t"/>
          <a:lstStyle/>
          <a:p>
            <a:pPr lvl="0">
              <a:lnSpc>
                <a:spcPct val="125000"/>
              </a:lnSpc>
              <a:spcBef>
                <a:spcPts val="7500"/>
              </a:spcBef>
              <a:defRPr sz="1800">
                <a:solidFill>
                  <a:srgbClr val="000000"/>
                </a:solidFill>
                <a:uFillTx/>
              </a:defRPr>
            </a:pPr>
            <a:br>
              <a:rPr sz="4400">
                <a:solidFill>
                  <a:srgbClr val="FFFFFF"/>
                </a:solidFill>
                <a:uFill>
                  <a:solidFill>
                    <a:srgbClr val="FFFFFF"/>
                  </a:solidFill>
                </a:uFill>
                <a:latin typeface="ＭＳ Ｐゴシック"/>
                <a:ea typeface="ＭＳ Ｐゴシック"/>
                <a:cs typeface="ＭＳ Ｐゴシック"/>
                <a:sym typeface="ＭＳ Ｐゴシック"/>
              </a:rPr>
            </a:br>
            <a:br>
              <a:rPr sz="4400">
                <a:solidFill>
                  <a:srgbClr val="FFFFFF"/>
                </a:solidFill>
                <a:uFill>
                  <a:solidFill>
                    <a:srgbClr val="FFFFFF"/>
                  </a:solidFill>
                </a:uFill>
                <a:latin typeface="ＭＳ Ｐゴシック"/>
                <a:ea typeface="ＭＳ Ｐゴシック"/>
                <a:cs typeface="ＭＳ Ｐゴシック"/>
                <a:sym typeface="ＭＳ Ｐゴシック"/>
              </a:rPr>
            </a:br>
          </a:p>
        </p:txBody>
      </p:sp>
      <p:sp>
        <p:nvSpPr>
          <p:cNvPr id="1652" name="Shape 1652"/>
          <p:cNvSpPr/>
          <p:nvPr/>
        </p:nvSpPr>
        <p:spPr>
          <a:xfrm>
            <a:off x="0" y="990600"/>
            <a:ext cx="9004300" cy="20113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2500"/>
              </a:spcBef>
              <a:buClr>
                <a:srgbClr val="FFFFFF"/>
              </a:buClr>
              <a:buFont typeface="Helvetica"/>
              <a:defRPr sz="42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4200">
                <a:solidFill>
                  <a:srgbClr val="FFFFFF"/>
                </a:solidFill>
                <a:uFill>
                  <a:solidFill>
                    <a:srgbClr val="FFFFFF"/>
                  </a:solidFill>
                </a:uFill>
              </a:rPr>
              <a:t>If too many people caused hunger, most hunger would be in densely populated countries</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sp>
        <p:nvSpPr>
          <p:cNvPr id="385" name="Shape 385"/>
          <p:cNvSpPr/>
          <p:nvPr/>
        </p:nvSpPr>
        <p:spPr>
          <a:xfrm>
            <a:off x="-1" y="1879600"/>
            <a:ext cx="9156702" cy="762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algn="ctr" defTabSz="914400">
              <a:buClr>
                <a:srgbClr val="FFFFFF"/>
              </a:buClr>
              <a:buFont typeface="Helvetica"/>
              <a:defRPr sz="1800"/>
            </a:pPr>
            <a:r>
              <a:rPr b="1" sz="4400">
                <a:solidFill>
                  <a:srgbClr val="FFFFFF"/>
                </a:solidFill>
                <a:uFill>
                  <a:solidFill>
                    <a:srgbClr val="FFFFFF"/>
                  </a:solidFill>
                </a:uFill>
                <a:latin typeface="Lucida Grande"/>
                <a:ea typeface="Lucida Grande"/>
                <a:cs typeface="Lucida Grande"/>
                <a:sym typeface="Lucida Grande"/>
              </a:rPr>
              <a:t>The </a:t>
            </a:r>
            <a:r>
              <a:rPr b="1" sz="4400">
                <a:solidFill>
                  <a:srgbClr val="FF85FF"/>
                </a:solidFill>
                <a:uFill>
                  <a:solidFill>
                    <a:srgbClr val="FF85FF"/>
                  </a:solidFill>
                </a:uFill>
                <a:latin typeface="Lucida Grande"/>
                <a:ea typeface="Lucida Grande"/>
                <a:cs typeface="Lucida Grande"/>
                <a:sym typeface="Lucida Grande"/>
              </a:rPr>
              <a:t>Potential Rent</a:t>
            </a:r>
            <a:r>
              <a:rPr b="1" sz="4400">
                <a:solidFill>
                  <a:srgbClr val="FFFFFF"/>
                </a:solidFill>
                <a:uFill>
                  <a:solidFill>
                    <a:srgbClr val="FFFFFF"/>
                  </a:solidFill>
                </a:uFill>
                <a:latin typeface="Lucida Grande"/>
                <a:ea typeface="Lucida Grande"/>
                <a:cs typeface="Lucida Grande"/>
                <a:sym typeface="Lucida Grande"/>
              </a:rPr>
              <a:t> of land:</a:t>
            </a:r>
          </a:p>
        </p:txBody>
      </p:sp>
      <p:sp>
        <p:nvSpPr>
          <p:cNvPr id="386" name="Shape 386"/>
          <p:cNvSpPr/>
          <p:nvPr/>
        </p:nvSpPr>
        <p:spPr>
          <a:xfrm>
            <a:off x="228600" y="2717800"/>
            <a:ext cx="8623300" cy="1295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800"/>
              </a:spcBef>
              <a:buClr>
                <a:srgbClr val="FFFFFF"/>
              </a:buClr>
              <a:buFont typeface="Helvetica"/>
              <a:defRPr sz="40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4000">
                <a:solidFill>
                  <a:srgbClr val="FFFFFF"/>
                </a:solidFill>
                <a:uFill>
                  <a:solidFill>
                    <a:srgbClr val="FFFFFF"/>
                  </a:solidFill>
                </a:uFill>
              </a:rPr>
              <a:t>What could have been produced by virtue of superior land.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6" grpId="1"/>
    </p:bldLst>
  </p:timing>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54" name="Shape 1654"/>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110</a:t>
            </a:r>
          </a:p>
        </p:txBody>
      </p:sp>
      <p:sp>
        <p:nvSpPr>
          <p:cNvPr id="1655" name="Shape 1655"/>
          <p:cNvSpPr/>
          <p:nvPr>
            <p:ph type="title"/>
          </p:nvPr>
        </p:nvSpPr>
        <p:spPr>
          <a:xfrm>
            <a:off x="457200" y="2362200"/>
            <a:ext cx="8458200" cy="1752600"/>
          </a:xfrm>
          <a:prstGeom prst="rect">
            <a:avLst/>
          </a:prstGeom>
        </p:spPr>
        <p:txBody>
          <a:bodyPr lIns="0" tIns="0" rIns="0" bIns="0" anchor="t"/>
          <a:lstStyle/>
          <a:p>
            <a:pPr lvl="0">
              <a:lnSpc>
                <a:spcPct val="125000"/>
              </a:lnSpc>
              <a:spcBef>
                <a:spcPts val="7500"/>
              </a:spcBef>
              <a:defRPr sz="1800">
                <a:solidFill>
                  <a:srgbClr val="000000"/>
                </a:solidFill>
                <a:uFillTx/>
              </a:defRPr>
            </a:pPr>
            <a:br>
              <a:rPr sz="4400">
                <a:solidFill>
                  <a:srgbClr val="FFFFFF"/>
                </a:solidFill>
                <a:uFill>
                  <a:solidFill>
                    <a:srgbClr val="FFFFFF"/>
                  </a:solidFill>
                </a:uFill>
                <a:latin typeface="ＭＳ Ｐゴシック"/>
                <a:ea typeface="ＭＳ Ｐゴシック"/>
                <a:cs typeface="ＭＳ Ｐゴシック"/>
                <a:sym typeface="ＭＳ Ｐゴシック"/>
              </a:rPr>
            </a:br>
            <a:br>
              <a:rPr sz="4400">
                <a:solidFill>
                  <a:srgbClr val="FFFFFF"/>
                </a:solidFill>
                <a:uFill>
                  <a:solidFill>
                    <a:srgbClr val="FFFFFF"/>
                  </a:solidFill>
                </a:uFill>
                <a:latin typeface="ＭＳ Ｐゴシック"/>
                <a:ea typeface="ＭＳ Ｐゴシック"/>
                <a:cs typeface="ＭＳ Ｐゴシック"/>
                <a:sym typeface="ＭＳ Ｐゴシック"/>
              </a:rPr>
            </a:br>
          </a:p>
        </p:txBody>
      </p:sp>
      <p:sp>
        <p:nvSpPr>
          <p:cNvPr id="1656" name="Shape 1656"/>
          <p:cNvSpPr/>
          <p:nvPr/>
        </p:nvSpPr>
        <p:spPr>
          <a:xfrm>
            <a:off x="0" y="990600"/>
            <a:ext cx="9004300" cy="20113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2500"/>
              </a:spcBef>
              <a:buClr>
                <a:srgbClr val="FFFFFF"/>
              </a:buClr>
              <a:buFont typeface="Helvetica"/>
              <a:defRPr sz="42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4200">
                <a:solidFill>
                  <a:srgbClr val="FFFFFF"/>
                </a:solidFill>
                <a:uFill>
                  <a:solidFill>
                    <a:srgbClr val="FFFFFF"/>
                  </a:solidFill>
                </a:uFill>
              </a:rPr>
              <a:t>If too many people caused hunger, most hunger would be in densely populated countries</a:t>
            </a:r>
          </a:p>
        </p:txBody>
      </p:sp>
      <p:sp>
        <p:nvSpPr>
          <p:cNvPr id="1657" name="Shape 1657"/>
          <p:cNvSpPr/>
          <p:nvPr/>
        </p:nvSpPr>
        <p:spPr>
          <a:xfrm>
            <a:off x="0" y="3429000"/>
            <a:ext cx="8928100" cy="736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2500"/>
              </a:spcBef>
              <a:buClr>
                <a:srgbClr val="FFFFFF"/>
              </a:buClr>
              <a:buFont typeface="Helvetica"/>
              <a:defRPr sz="42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4200">
                <a:solidFill>
                  <a:srgbClr val="FFFFFF"/>
                </a:solidFill>
                <a:uFill>
                  <a:solidFill>
                    <a:srgbClr val="FFFFFF"/>
                  </a:solidFill>
                </a:uFill>
              </a:rPr>
              <a:t>(People per acre of arable land)</a:t>
            </a:r>
          </a:p>
        </p:txBody>
      </p:sp>
    </p:spTree>
  </p:cSld>
  <p:clrMapOvr>
    <a:masterClrMapping/>
  </p:clrMapOvr>
  <p:transitio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59" name="Shape 1659"/>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107</a:t>
            </a:r>
          </a:p>
        </p:txBody>
      </p:sp>
      <p:sp>
        <p:nvSpPr>
          <p:cNvPr id="1660" name="Shape 1660"/>
          <p:cNvSpPr/>
          <p:nvPr/>
        </p:nvSpPr>
        <p:spPr>
          <a:xfrm>
            <a:off x="457200" y="2133600"/>
            <a:ext cx="7835900" cy="723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2500"/>
              </a:spcBef>
              <a:buClr>
                <a:srgbClr val="FFFFFF"/>
              </a:buClr>
              <a:buFont typeface="Arial"/>
              <a:defRPr sz="44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4400">
                <a:solidFill>
                  <a:srgbClr val="FFFFFF"/>
                </a:solidFill>
                <a:uFill>
                  <a:solidFill>
                    <a:srgbClr val="FFFFFF"/>
                  </a:solidFill>
                </a:uFill>
              </a:rPr>
              <a:t>has 14% of world’s population,  </a:t>
            </a:r>
          </a:p>
        </p:txBody>
      </p:sp>
      <p:sp>
        <p:nvSpPr>
          <p:cNvPr id="1661" name="Shape 1661"/>
          <p:cNvSpPr/>
          <p:nvPr/>
        </p:nvSpPr>
        <p:spPr>
          <a:xfrm>
            <a:off x="457200" y="2844800"/>
            <a:ext cx="6908800" cy="723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2500"/>
              </a:spcBef>
              <a:buClr>
                <a:srgbClr val="FFFFFF"/>
              </a:buClr>
              <a:buFont typeface="Arial"/>
              <a:defRPr sz="44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4400">
                <a:solidFill>
                  <a:srgbClr val="FFFFFF"/>
                </a:solidFill>
                <a:uFill>
                  <a:solidFill>
                    <a:srgbClr val="FFFFFF"/>
                  </a:solidFill>
                </a:uFill>
              </a:rPr>
              <a:t>and 12% of its arable land, </a:t>
            </a:r>
          </a:p>
        </p:txBody>
      </p:sp>
      <p:sp>
        <p:nvSpPr>
          <p:cNvPr id="1662" name="Shape 1662"/>
          <p:cNvSpPr/>
          <p:nvPr/>
        </p:nvSpPr>
        <p:spPr>
          <a:xfrm>
            <a:off x="7478712" y="2844800"/>
            <a:ext cx="1231901" cy="723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2500"/>
              </a:spcBef>
              <a:buClr>
                <a:srgbClr val="FFFFFF"/>
              </a:buClr>
              <a:buFont typeface="Arial"/>
              <a:defRPr sz="44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4400">
                <a:solidFill>
                  <a:srgbClr val="FFFFFF"/>
                </a:solidFill>
                <a:uFill>
                  <a:solidFill>
                    <a:srgbClr val="FFFFFF"/>
                  </a:solidFill>
                </a:uFill>
              </a:rPr>
              <a:t>Yet, </a:t>
            </a:r>
          </a:p>
        </p:txBody>
      </p:sp>
      <p:sp>
        <p:nvSpPr>
          <p:cNvPr id="1663" name="Shape 1663"/>
          <p:cNvSpPr/>
          <p:nvPr/>
        </p:nvSpPr>
        <p:spPr>
          <a:xfrm>
            <a:off x="457200" y="1520825"/>
            <a:ext cx="2032000" cy="723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2500"/>
              </a:spcBef>
              <a:buClr>
                <a:srgbClr val="FFFFFF"/>
              </a:buClr>
              <a:buFont typeface="Arial"/>
              <a:defRPr b="1" sz="4400">
                <a:solidFill>
                  <a:srgbClr val="FFFFFF"/>
                </a:solidFill>
                <a:uFill>
                  <a:solidFill>
                    <a:srgbClr val="FFFFFF"/>
                  </a:solidFill>
                </a:uFill>
                <a:latin typeface="+mn-lt"/>
                <a:ea typeface="+mn-ea"/>
                <a:cs typeface="+mn-cs"/>
                <a:sym typeface="Arial"/>
              </a:defRPr>
            </a:lvl1pPr>
          </a:lstStyle>
          <a:p>
            <a:pPr lvl="0">
              <a:defRPr b="0" sz="1800">
                <a:solidFill>
                  <a:srgbClr val="000000"/>
                </a:solidFill>
                <a:uFillTx/>
              </a:defRPr>
            </a:pPr>
            <a:r>
              <a:rPr b="1" sz="4400">
                <a:solidFill>
                  <a:srgbClr val="FFFFFF"/>
                </a:solidFill>
                <a:uFill>
                  <a:solidFill>
                    <a:srgbClr val="FFFFFF"/>
                  </a:solidFill>
                </a:uFill>
              </a:rPr>
              <a:t>Africa</a:t>
            </a:r>
          </a:p>
        </p:txBody>
      </p:sp>
      <p:sp>
        <p:nvSpPr>
          <p:cNvPr id="1664" name="Shape 1664"/>
          <p:cNvSpPr/>
          <p:nvPr/>
        </p:nvSpPr>
        <p:spPr>
          <a:xfrm>
            <a:off x="381000" y="3517900"/>
            <a:ext cx="8356600" cy="1358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2500"/>
              </a:spcBef>
              <a:buClr>
                <a:srgbClr val="FFFFFF"/>
              </a:buClr>
              <a:buFont typeface="Arial"/>
              <a:defRPr sz="44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4400">
                <a:solidFill>
                  <a:srgbClr val="FFFFFF"/>
                </a:solidFill>
                <a:uFill>
                  <a:solidFill>
                    <a:srgbClr val="FFFFFF"/>
                  </a:solidFill>
                </a:uFill>
              </a:rPr>
              <a:t>Africa has the most hunger and poverty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6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6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662"/>
                                        </p:tgtEl>
                                        <p:attrNameLst>
                                          <p:attrName>style.visibility</p:attrName>
                                        </p:attrNameLst>
                                      </p:cBhvr>
                                      <p:to>
                                        <p:strVal val="visible"/>
                                      </p:to>
                                    </p:set>
                                  </p:childTnLst>
                                </p:cTn>
                              </p:par>
                            </p:childTnLst>
                          </p:cTn>
                        </p:par>
                        <p:par>
                          <p:cTn id="15" fill="hold">
                            <p:stCondLst>
                              <p:cond delay="0"/>
                            </p:stCondLst>
                            <p:childTnLst>
                              <p:par>
                                <p:cTn id="16" nodeType="afterEffect" presetClass="entr" presetSubtype="0" presetID="1" grpId="4" fill="hold">
                                  <p:stCondLst>
                                    <p:cond delay="0"/>
                                  </p:stCondLst>
                                  <p:iterate type="el" backwards="0">
                                    <p:tmAbs val="0"/>
                                  </p:iterate>
                                  <p:childTnLst>
                                    <p:set>
                                      <p:cBhvr>
                                        <p:cTn id="17" fill="hold"/>
                                        <p:tgtEl>
                                          <p:spTgt spid="16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61" grpId="2"/>
      <p:bldP build="whole" bldLvl="1" animBg="1" rev="0" advAuto="0" spid="1662" grpId="3"/>
      <p:bldP build="whole" bldLvl="1" animBg="1" rev="0" advAuto="0" spid="1664" grpId="4"/>
      <p:bldP build="whole" bldLvl="1" animBg="1" rev="0" advAuto="0" spid="1660" grpId="1"/>
    </p:bldLst>
  </p:timing>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pic>
        <p:nvPicPr>
          <p:cNvPr id="1666" name="droppedImage.png"/>
          <p:cNvPicPr/>
          <p:nvPr/>
        </p:nvPicPr>
        <p:blipFill>
          <a:blip r:embed="rId2">
            <a:extLst/>
          </a:blip>
          <a:stretch>
            <a:fillRect/>
          </a:stretch>
        </p:blipFill>
        <p:spPr>
          <a:xfrm>
            <a:off x="10718" y="6350"/>
            <a:ext cx="5689601" cy="6835423"/>
          </a:xfrm>
          <a:prstGeom prst="rect">
            <a:avLst/>
          </a:prstGeom>
          <a:ln>
            <a:round/>
          </a:ln>
        </p:spPr>
      </p:pic>
      <p:sp>
        <p:nvSpPr>
          <p:cNvPr id="1667" name="Shape 1667"/>
          <p:cNvSpPr/>
          <p:nvPr/>
        </p:nvSpPr>
        <p:spPr>
          <a:xfrm>
            <a:off x="5765800" y="927100"/>
            <a:ext cx="2844800" cy="1778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R="457200" algn="ctr">
              <a:spcBef>
                <a:spcPts val="1000"/>
              </a:spcBef>
              <a:defRPr b="1" sz="3600">
                <a:solidFill>
                  <a:srgbClr val="FFFFFF"/>
                </a:solidFill>
                <a:latin typeface="Calibri"/>
                <a:ea typeface="Calibri"/>
                <a:cs typeface="Calibri"/>
                <a:sym typeface="Calibri"/>
              </a:defRPr>
            </a:lvl1pPr>
          </a:lstStyle>
          <a:p>
            <a:pPr lvl="0">
              <a:defRPr b="0" sz="1800">
                <a:solidFill>
                  <a:srgbClr val="000000"/>
                </a:solidFill>
              </a:defRPr>
            </a:pPr>
            <a:r>
              <a:rPr b="1" sz="3600">
                <a:solidFill>
                  <a:srgbClr val="FFFFFF"/>
                </a:solidFill>
              </a:rPr>
              <a:t>World population as of 2013 </a:t>
            </a:r>
          </a:p>
        </p:txBody>
      </p:sp>
      <p:sp>
        <p:nvSpPr>
          <p:cNvPr id="1668" name="Shape 1668"/>
          <p:cNvSpPr/>
          <p:nvPr/>
        </p:nvSpPr>
        <p:spPr>
          <a:xfrm>
            <a:off x="5771467" y="2819400"/>
            <a:ext cx="3238501" cy="1955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ct val="115000"/>
              </a:lnSpc>
              <a:spcBef>
                <a:spcPts val="1000"/>
              </a:spcBef>
              <a:defRPr b="1" sz="3600">
                <a:solidFill>
                  <a:srgbClr val="FFFFFF"/>
                </a:solidFill>
                <a:latin typeface="Calibri"/>
                <a:ea typeface="Calibri"/>
                <a:cs typeface="Calibri"/>
                <a:sym typeface="Calibri"/>
              </a:defRPr>
            </a:lvl1pPr>
          </a:lstStyle>
          <a:p>
            <a:pPr lvl="0">
              <a:defRPr b="0" sz="1800">
                <a:solidFill>
                  <a:srgbClr val="000000"/>
                </a:solidFill>
              </a:defRPr>
            </a:pPr>
            <a:r>
              <a:rPr b="1" sz="3600">
                <a:solidFill>
                  <a:srgbClr val="FFFFFF"/>
                </a:solidFill>
              </a:rPr>
              <a:t>Sources: World Fact Book 2013, The World Bank</a:t>
            </a:r>
          </a:p>
        </p:txBody>
      </p:sp>
    </p:spTree>
  </p:cSld>
  <p:clrMapOvr>
    <a:masterClrMapping/>
  </p:clrMapOvr>
  <p:transitio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70" name="Shape 1670"/>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113</a:t>
            </a:r>
          </a:p>
        </p:txBody>
      </p:sp>
      <p:sp>
        <p:nvSpPr>
          <p:cNvPr id="1671" name="Shape 1671"/>
          <p:cNvSpPr/>
          <p:nvPr/>
        </p:nvSpPr>
        <p:spPr>
          <a:xfrm>
            <a:off x="152399" y="1965325"/>
            <a:ext cx="8775701" cy="1295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2400"/>
              </a:spcBef>
              <a:buClr>
                <a:srgbClr val="FFFFFF"/>
              </a:buClr>
              <a:buFont typeface="Helvetica"/>
              <a:defRPr sz="4000">
                <a:solidFill>
                  <a:srgbClr val="EBEBEB"/>
                </a:solidFill>
                <a:uFill>
                  <a:solidFill>
                    <a:srgbClr val="EBEBEB"/>
                  </a:solidFill>
                </a:uFill>
                <a:latin typeface="Lucida Grande"/>
                <a:ea typeface="Lucida Grande"/>
                <a:cs typeface="Lucida Grande"/>
                <a:sym typeface="Lucida Grande"/>
              </a:defRPr>
            </a:lvl1pPr>
          </a:lstStyle>
          <a:p>
            <a:pPr lvl="0">
              <a:defRPr sz="1800">
                <a:solidFill>
                  <a:srgbClr val="000000"/>
                </a:solidFill>
                <a:uFillTx/>
              </a:defRPr>
            </a:pPr>
            <a:r>
              <a:rPr sz="4000">
                <a:solidFill>
                  <a:srgbClr val="EBEBEB"/>
                </a:solidFill>
                <a:uFill>
                  <a:solidFill>
                    <a:srgbClr val="EBEBEB"/>
                  </a:solidFill>
                </a:uFill>
              </a:rPr>
              <a:t>No correlation between density of population &amp; the level of poverty</a:t>
            </a:r>
          </a:p>
        </p:txBody>
      </p:sp>
    </p:spTree>
  </p:cSld>
  <p:clrMapOvr>
    <a:masterClrMapping/>
  </p:clrMapOvr>
  <p:transition spd="med" advClick="1"/>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73" name="Shape 1673"/>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113</a:t>
            </a:r>
          </a:p>
        </p:txBody>
      </p:sp>
      <p:sp>
        <p:nvSpPr>
          <p:cNvPr id="1674" name="Shape 1674"/>
          <p:cNvSpPr/>
          <p:nvPr/>
        </p:nvSpPr>
        <p:spPr>
          <a:xfrm>
            <a:off x="990599" y="2168525"/>
            <a:ext cx="7150101" cy="1892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2400"/>
              </a:spcBef>
              <a:buClr>
                <a:srgbClr val="FFFFFF"/>
              </a:buClr>
              <a:buFont typeface="Helvetica"/>
              <a:defRPr sz="4000">
                <a:solidFill>
                  <a:srgbClr val="FFFB00"/>
                </a:solidFill>
                <a:uFill>
                  <a:solidFill>
                    <a:srgbClr val="FFFB00"/>
                  </a:solidFill>
                </a:uFill>
                <a:latin typeface="Lucida Grande"/>
                <a:ea typeface="Lucida Grande"/>
                <a:cs typeface="Lucida Grande"/>
                <a:sym typeface="Lucida Grande"/>
              </a:defRPr>
            </a:lvl1pPr>
          </a:lstStyle>
          <a:p>
            <a:pPr lvl="0">
              <a:defRPr sz="1800">
                <a:solidFill>
                  <a:srgbClr val="000000"/>
                </a:solidFill>
                <a:uFillTx/>
              </a:defRPr>
            </a:pPr>
            <a:r>
              <a:rPr sz="4000">
                <a:solidFill>
                  <a:srgbClr val="FFFB00"/>
                </a:solidFill>
                <a:uFill>
                  <a:solidFill>
                    <a:srgbClr val="FFFB00"/>
                  </a:solidFill>
                </a:uFill>
              </a:rPr>
              <a:t>In impoverished countries, have the natural resources been  largely exhausted?</a:t>
            </a:r>
          </a:p>
        </p:txBody>
      </p:sp>
    </p:spTree>
  </p:cSld>
  <p:clrMapOvr>
    <a:masterClrMapping/>
  </p:clrMapOvr>
  <p:transition spd="med" advClick="1"/>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76" name="Shape 1676"/>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113</a:t>
            </a:r>
          </a:p>
        </p:txBody>
      </p:sp>
      <p:sp>
        <p:nvSpPr>
          <p:cNvPr id="1677" name="Shape 1677"/>
          <p:cNvSpPr/>
          <p:nvPr/>
        </p:nvSpPr>
        <p:spPr>
          <a:xfrm>
            <a:off x="990599" y="2168525"/>
            <a:ext cx="7150101" cy="1892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2400"/>
              </a:spcBef>
              <a:buClr>
                <a:srgbClr val="FFFFFF"/>
              </a:buClr>
              <a:buFont typeface="Helvetica"/>
              <a:defRPr sz="4000">
                <a:solidFill>
                  <a:srgbClr val="FFFB00"/>
                </a:solidFill>
                <a:uFill>
                  <a:solidFill>
                    <a:srgbClr val="FFFB00"/>
                  </a:solidFill>
                </a:uFill>
                <a:latin typeface="Lucida Grande"/>
                <a:ea typeface="Lucida Grande"/>
                <a:cs typeface="Lucida Grande"/>
                <a:sym typeface="Lucida Grande"/>
              </a:defRPr>
            </a:lvl1pPr>
          </a:lstStyle>
          <a:p>
            <a:pPr lvl="0">
              <a:defRPr sz="1800">
                <a:solidFill>
                  <a:srgbClr val="000000"/>
                </a:solidFill>
                <a:uFillTx/>
              </a:defRPr>
            </a:pPr>
            <a:r>
              <a:rPr sz="4000">
                <a:solidFill>
                  <a:srgbClr val="FFFB00"/>
                </a:solidFill>
                <a:uFill>
                  <a:solidFill>
                    <a:srgbClr val="FFFB00"/>
                  </a:solidFill>
                </a:uFill>
              </a:rPr>
              <a:t>In impoverished countries, does all the wealth go to the people who produce it?</a:t>
            </a:r>
          </a:p>
        </p:txBody>
      </p:sp>
    </p:spTree>
  </p:cSld>
  <p:clrMapOvr>
    <a:masterClrMapping/>
  </p:clrMapOvr>
  <p:transition spd="med" advClick="1"/>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79" name="Shape 1679"/>
          <p:cNvSpPr/>
          <p:nvPr/>
        </p:nvSpPr>
        <p:spPr>
          <a:xfrm>
            <a:off x="6553200" y="6245225"/>
            <a:ext cx="2146300"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r" defTabSz="914400">
              <a:buClr>
                <a:srgbClr val="FFFFFF"/>
              </a:buClr>
              <a:buFont typeface="Arial"/>
              <a:defRPr sz="1400">
                <a:uFill>
                  <a:solidFill/>
                </a:uFill>
                <a:latin typeface="+mn-lt"/>
                <a:ea typeface="+mn-ea"/>
                <a:cs typeface="+mn-cs"/>
                <a:sym typeface="Arial"/>
              </a:defRPr>
            </a:lvl1pPr>
          </a:lstStyle>
          <a:p>
            <a:pPr lvl="0">
              <a:defRPr sz="1800">
                <a:uFillTx/>
              </a:defRPr>
            </a:pPr>
            <a:r>
              <a:rPr sz="1400">
                <a:uFill>
                  <a:solidFill/>
                </a:uFill>
              </a:rPr>
              <a:t>113</a:t>
            </a:r>
          </a:p>
        </p:txBody>
      </p:sp>
      <p:sp>
        <p:nvSpPr>
          <p:cNvPr id="1680" name="Shape 1680"/>
          <p:cNvSpPr/>
          <p:nvPr/>
        </p:nvSpPr>
        <p:spPr>
          <a:xfrm>
            <a:off x="190499" y="2168525"/>
            <a:ext cx="8763001" cy="1816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spcBef>
                <a:spcPts val="2400"/>
              </a:spcBef>
              <a:buClr>
                <a:srgbClr val="FFFFFF"/>
              </a:buClr>
              <a:buFont typeface="Helvetica"/>
              <a:defRPr sz="3800">
                <a:solidFill>
                  <a:srgbClr val="FFFB00"/>
                </a:solidFill>
                <a:uFill>
                  <a:solidFill>
                    <a:srgbClr val="FFFB00"/>
                  </a:solidFill>
                </a:uFill>
                <a:latin typeface="Lucida Grande"/>
                <a:ea typeface="Lucida Grande"/>
                <a:cs typeface="Lucida Grande"/>
                <a:sym typeface="Lucida Grande"/>
              </a:defRPr>
            </a:lvl1pPr>
          </a:lstStyle>
          <a:p>
            <a:pPr lvl="0">
              <a:defRPr sz="1800">
                <a:solidFill>
                  <a:srgbClr val="000000"/>
                </a:solidFill>
                <a:uFillTx/>
              </a:defRPr>
            </a:pPr>
            <a:r>
              <a:rPr sz="3800">
                <a:solidFill>
                  <a:srgbClr val="FFFB00"/>
                </a:solidFill>
                <a:uFill>
                  <a:solidFill>
                    <a:srgbClr val="FFFB00"/>
                  </a:solidFill>
                </a:uFill>
              </a:rPr>
              <a:t>Where do we find the greatest evidences of wealth --- in densely or sparsely populated communities?</a:t>
            </a:r>
          </a:p>
        </p:txBody>
      </p:sp>
    </p:spTree>
  </p:cSld>
  <p:clrMapOvr>
    <a:masterClrMapping/>
  </p:clrMapOvr>
  <p:transitio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82" name="Shape 1682"/>
          <p:cNvSpPr/>
          <p:nvPr/>
        </p:nvSpPr>
        <p:spPr>
          <a:xfrm>
            <a:off x="3340100" y="3035300"/>
            <a:ext cx="2459395" cy="78015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sz="48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4800">
                <a:solidFill>
                  <a:srgbClr val="FFFFFF"/>
                </a:solidFill>
                <a:uFill>
                  <a:solidFill>
                    <a:srgbClr val="FFFFFF"/>
                  </a:solidFill>
                </a:uFill>
              </a:rPr>
              <a:t>The End</a:t>
            </a:r>
          </a:p>
        </p:txBody>
      </p:sp>
    </p:spTree>
  </p:cSld>
  <p:clrMapOvr>
    <a:masterClrMapping/>
  </p:clrMapOvr>
  <p:transition spd="med" advClick="1"/>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Tree>
  </p:cSld>
  <p:clrMapOvr>
    <a:masterClrMapping/>
  </p:clrMapOvr>
  <p:transition spd="med" advClick="1"/>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685" name="Shape 1685"/>
          <p:cNvSpPr/>
          <p:nvPr/>
        </p:nvSpPr>
        <p:spPr>
          <a:xfrm>
            <a:off x="3340100" y="3035300"/>
            <a:ext cx="2888318" cy="78015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defTabSz="914400">
              <a:defRPr sz="4800">
                <a:solidFill>
                  <a:srgbClr val="FFFFFF"/>
                </a:solidFill>
                <a:uFill>
                  <a:solidFill>
                    <a:srgbClr val="FFFFFF"/>
                  </a:solidFill>
                </a:uFill>
                <a:latin typeface="+mn-lt"/>
                <a:ea typeface="+mn-ea"/>
                <a:cs typeface="+mn-cs"/>
                <a:sym typeface="Arial"/>
              </a:defRPr>
            </a:lvl1pPr>
          </a:lstStyle>
          <a:p>
            <a:pPr lvl="0">
              <a:defRPr sz="1800">
                <a:solidFill>
                  <a:srgbClr val="000000"/>
                </a:solidFill>
                <a:uFillTx/>
              </a:defRPr>
            </a:pPr>
            <a:r>
              <a:rPr sz="4800">
                <a:solidFill>
                  <a:srgbClr val="FFFFFF"/>
                </a:solidFill>
                <a:uFill>
                  <a:solidFill>
                    <a:srgbClr val="FFFFFF"/>
                  </a:solidFill>
                </a:uFill>
              </a:rPr>
              <a:t>Out Takes</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26060"/>
        </a:solidFill>
      </p:bgPr>
    </p:bg>
    <p:spTree>
      <p:nvGrpSpPr>
        <p:cNvPr id="1" name=""/>
        <p:cNvGrpSpPr/>
        <p:nvPr/>
      </p:nvGrpSpPr>
      <p:grpSpPr>
        <a:xfrm>
          <a:off x="0" y="0"/>
          <a:ext cx="0" cy="0"/>
          <a:chOff x="0" y="0"/>
          <a:chExt cx="0" cy="0"/>
        </a:xfrm>
      </p:grpSpPr>
      <p:sp>
        <p:nvSpPr>
          <p:cNvPr id="388" name="Shape 388"/>
          <p:cNvSpPr/>
          <p:nvPr/>
        </p:nvSpPr>
        <p:spPr>
          <a:xfrm>
            <a:off x="-1" y="1879600"/>
            <a:ext cx="9156702" cy="762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algn="ctr" defTabSz="914400">
              <a:buClr>
                <a:srgbClr val="FFFFFF"/>
              </a:buClr>
              <a:buFont typeface="Helvetica"/>
              <a:defRPr sz="1800"/>
            </a:pPr>
            <a:r>
              <a:rPr b="1" sz="4400">
                <a:solidFill>
                  <a:srgbClr val="FFFFFF"/>
                </a:solidFill>
                <a:uFill>
                  <a:solidFill>
                    <a:srgbClr val="FFFFFF"/>
                  </a:solidFill>
                </a:uFill>
                <a:latin typeface="Lucida Grande"/>
                <a:ea typeface="Lucida Grande"/>
                <a:cs typeface="Lucida Grande"/>
                <a:sym typeface="Lucida Grande"/>
              </a:rPr>
              <a:t>The </a:t>
            </a:r>
            <a:r>
              <a:rPr b="1" sz="4400">
                <a:solidFill>
                  <a:srgbClr val="FF85FF"/>
                </a:solidFill>
                <a:uFill>
                  <a:solidFill>
                    <a:srgbClr val="FF85FF"/>
                  </a:solidFill>
                </a:uFill>
                <a:latin typeface="Lucida Grande"/>
                <a:ea typeface="Lucida Grande"/>
                <a:cs typeface="Lucida Grande"/>
                <a:sym typeface="Lucida Grande"/>
              </a:rPr>
              <a:t>Potential Rent</a:t>
            </a:r>
            <a:r>
              <a:rPr b="1" sz="4400">
                <a:solidFill>
                  <a:srgbClr val="FFFFFF"/>
                </a:solidFill>
                <a:uFill>
                  <a:solidFill>
                    <a:srgbClr val="FFFFFF"/>
                  </a:solidFill>
                </a:uFill>
                <a:latin typeface="Lucida Grande"/>
                <a:ea typeface="Lucida Grande"/>
                <a:cs typeface="Lucida Grande"/>
                <a:sym typeface="Lucida Grande"/>
              </a:rPr>
              <a:t> of land:</a:t>
            </a:r>
          </a:p>
        </p:txBody>
      </p:sp>
      <p:sp>
        <p:nvSpPr>
          <p:cNvPr id="389" name="Shape 389"/>
          <p:cNvSpPr/>
          <p:nvPr/>
        </p:nvSpPr>
        <p:spPr>
          <a:xfrm>
            <a:off x="228600" y="2717800"/>
            <a:ext cx="8623300" cy="1295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spcBef>
                <a:spcPts val="1800"/>
              </a:spcBef>
              <a:buClr>
                <a:srgbClr val="FFFFFF"/>
              </a:buClr>
              <a:buFont typeface="Helvetica"/>
              <a:defRPr sz="4000">
                <a:solidFill>
                  <a:srgbClr val="FFFFFF"/>
                </a:solidFill>
                <a:uFill>
                  <a:solidFill>
                    <a:srgbClr val="FFFFFF"/>
                  </a:solidFill>
                </a:uFill>
                <a:latin typeface="Lucida Grande"/>
                <a:ea typeface="Lucida Grande"/>
                <a:cs typeface="Lucida Grande"/>
                <a:sym typeface="Lucida Grande"/>
              </a:defRPr>
            </a:lvl1pPr>
          </a:lstStyle>
          <a:p>
            <a:pPr lvl="0">
              <a:defRPr sz="1800">
                <a:solidFill>
                  <a:srgbClr val="000000"/>
                </a:solidFill>
                <a:uFillTx/>
              </a:defRPr>
            </a:pPr>
            <a:r>
              <a:rPr sz="4000">
                <a:solidFill>
                  <a:srgbClr val="FFFFFF"/>
                </a:solidFill>
                <a:uFill>
                  <a:solidFill>
                    <a:srgbClr val="FFFFFF"/>
                  </a:solidFill>
                </a:uFill>
              </a:rPr>
              <a:t>What could have been produced by virtue of superior land. </a:t>
            </a:r>
          </a:p>
        </p:txBody>
      </p:sp>
    </p:spTree>
  </p:cSld>
  <p:clrMapOvr>
    <a:masterClrMapping/>
  </p:clrMapOvr>
  <p:transition spd="med" advClick="1"/>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pic>
        <p:nvPicPr>
          <p:cNvPr id="1687" name="Mike_Curtis_Poster.jpg"/>
          <p:cNvPicPr/>
          <p:nvPr/>
        </p:nvPicPr>
        <p:blipFill>
          <a:blip r:embed="rId2">
            <a:extLst/>
          </a:blip>
          <a:stretch>
            <a:fillRect/>
          </a:stretch>
        </p:blipFill>
        <p:spPr>
          <a:xfrm>
            <a:off x="3175" y="4762"/>
            <a:ext cx="5157788" cy="6477001"/>
          </a:xfrm>
          <a:prstGeom prst="rect">
            <a:avLst/>
          </a:prstGeom>
          <a:ln w="12700">
            <a:miter lim="400000"/>
          </a:ln>
        </p:spPr>
      </p:pic>
      <p:sp>
        <p:nvSpPr>
          <p:cNvPr id="1688" name="Shape 1688"/>
          <p:cNvSpPr/>
          <p:nvPr/>
        </p:nvSpPr>
        <p:spPr>
          <a:xfrm>
            <a:off x="5740400" y="2387600"/>
            <a:ext cx="2984500" cy="1689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40639" marR="40639" defTabSz="914400">
              <a:defRPr sz="1800"/>
            </a:pPr>
            <a:r>
              <a:rPr b="1" spc="144" sz="3600">
                <a:solidFill>
                  <a:srgbClr val="FECB3E"/>
                </a:solidFill>
                <a:uFill>
                  <a:solidFill>
                    <a:srgbClr val="FECB3E"/>
                  </a:solidFill>
                </a:uFill>
                <a:latin typeface="+mn-lt"/>
                <a:ea typeface="+mn-ea"/>
                <a:cs typeface="+mn-cs"/>
                <a:sym typeface="Arial"/>
              </a:rPr>
              <a:t>The </a:t>
            </a:r>
            <a:endParaRPr b="1" spc="144" sz="3600">
              <a:solidFill>
                <a:srgbClr val="FECB3E"/>
              </a:solidFill>
              <a:uFill>
                <a:solidFill>
                  <a:srgbClr val="FECB3E"/>
                </a:solidFill>
              </a:uFill>
              <a:latin typeface="+mn-lt"/>
              <a:ea typeface="+mn-ea"/>
              <a:cs typeface="+mn-cs"/>
              <a:sym typeface="Arial"/>
            </a:endParaRPr>
          </a:p>
          <a:p>
            <a:pPr lvl="0" marL="40639" marR="40639" defTabSz="914400">
              <a:defRPr sz="1800"/>
            </a:pPr>
            <a:r>
              <a:rPr b="1" spc="144" sz="3600">
                <a:solidFill>
                  <a:srgbClr val="FECB3E"/>
                </a:solidFill>
                <a:uFill>
                  <a:solidFill>
                    <a:srgbClr val="FECB3E"/>
                  </a:solidFill>
                </a:uFill>
                <a:latin typeface="+mn-lt"/>
                <a:ea typeface="+mn-ea"/>
                <a:cs typeface="+mn-cs"/>
                <a:sym typeface="Arial"/>
              </a:rPr>
              <a:t>Problem </a:t>
            </a:r>
            <a:endParaRPr b="1" spc="144" sz="3600">
              <a:solidFill>
                <a:srgbClr val="FECB3E"/>
              </a:solidFill>
              <a:uFill>
                <a:solidFill>
                  <a:srgbClr val="FECB3E"/>
                </a:solidFill>
              </a:uFill>
              <a:latin typeface="+mn-lt"/>
              <a:ea typeface="+mn-ea"/>
              <a:cs typeface="+mn-cs"/>
              <a:sym typeface="Arial"/>
            </a:endParaRPr>
          </a:p>
          <a:p>
            <a:pPr lvl="0" marL="40639" marR="40639" defTabSz="914400">
              <a:defRPr sz="1800"/>
            </a:pPr>
            <a:r>
              <a:rPr b="1" spc="144" sz="3600">
                <a:solidFill>
                  <a:srgbClr val="FECB3E"/>
                </a:solidFill>
                <a:uFill>
                  <a:solidFill>
                    <a:srgbClr val="FECB3E"/>
                  </a:solidFill>
                </a:uFill>
                <a:latin typeface="+mn-lt"/>
                <a:ea typeface="+mn-ea"/>
                <a:cs typeface="+mn-cs"/>
                <a:sym typeface="Arial"/>
              </a:rPr>
              <a:t>of Poverty</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6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8" grpId="1"/>
    </p:bldLst>
  </p:timing>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pic>
        <p:nvPicPr>
          <p:cNvPr id="1690" name="Mike_Curtis_Poster.jpg"/>
          <p:cNvPicPr/>
          <p:nvPr/>
        </p:nvPicPr>
        <p:blipFill>
          <a:blip r:embed="rId2">
            <a:extLst/>
          </a:blip>
          <a:stretch>
            <a:fillRect/>
          </a:stretch>
        </p:blipFill>
        <p:spPr>
          <a:xfrm>
            <a:off x="3175" y="4762"/>
            <a:ext cx="5157788" cy="6477001"/>
          </a:xfrm>
          <a:prstGeom prst="rect">
            <a:avLst/>
          </a:prstGeom>
          <a:ln w="12700">
            <a:miter lim="400000"/>
          </a:ln>
        </p:spPr>
      </p:pic>
      <p:sp>
        <p:nvSpPr>
          <p:cNvPr id="1691" name="Shape 1691"/>
          <p:cNvSpPr/>
          <p:nvPr/>
        </p:nvSpPr>
        <p:spPr>
          <a:xfrm>
            <a:off x="5410200" y="2273300"/>
            <a:ext cx="3225800" cy="1689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defRPr b="1" spc="180" sz="3600">
                <a:solidFill>
                  <a:srgbClr val="FEC700"/>
                </a:solidFill>
                <a:uFill>
                  <a:solidFill>
                    <a:srgbClr val="FEC700"/>
                  </a:solidFill>
                </a:uFill>
                <a:latin typeface="+mn-lt"/>
                <a:ea typeface="+mn-ea"/>
                <a:cs typeface="+mn-cs"/>
                <a:sym typeface="Arial"/>
              </a:defRPr>
            </a:lvl1pPr>
          </a:lstStyle>
          <a:p>
            <a:pPr lvl="0">
              <a:defRPr b="0" spc="0" sz="1800">
                <a:solidFill>
                  <a:srgbClr val="000000"/>
                </a:solidFill>
                <a:uFillTx/>
              </a:defRPr>
            </a:pPr>
            <a:r>
              <a:rPr b="1" spc="180" sz="3600">
                <a:solidFill>
                  <a:srgbClr val="FEC700"/>
                </a:solidFill>
                <a:uFill>
                  <a:solidFill>
                    <a:srgbClr val="FEC700"/>
                  </a:solidFill>
                </a:uFill>
              </a:rPr>
              <a:t>Capital, Wages, and employment</a:t>
            </a:r>
          </a:p>
        </p:txBody>
      </p:sp>
    </p:spTree>
  </p:cSld>
  <p:clrMapOvr>
    <a:masterClrMapping/>
  </p:clrMapOvr>
  <p:transition spd="med" advClick="1"/>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pic>
        <p:nvPicPr>
          <p:cNvPr id="1693" name="Mike_Curtis_Poster.jpg"/>
          <p:cNvPicPr/>
          <p:nvPr/>
        </p:nvPicPr>
        <p:blipFill>
          <a:blip r:embed="rId3">
            <a:extLst/>
          </a:blip>
          <a:stretch>
            <a:fillRect/>
          </a:stretch>
        </p:blipFill>
        <p:spPr>
          <a:xfrm>
            <a:off x="3175" y="4762"/>
            <a:ext cx="5157788" cy="6477001"/>
          </a:xfrm>
          <a:prstGeom prst="rect">
            <a:avLst/>
          </a:prstGeom>
          <a:ln w="12700">
            <a:miter lim="400000"/>
          </a:ln>
        </p:spPr>
      </p:pic>
      <p:sp>
        <p:nvSpPr>
          <p:cNvPr id="1694" name="Shape 1694"/>
          <p:cNvSpPr/>
          <p:nvPr/>
        </p:nvSpPr>
        <p:spPr>
          <a:xfrm>
            <a:off x="5410200" y="2273300"/>
            <a:ext cx="3225800" cy="1689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defRPr b="1" spc="180" sz="3600">
                <a:solidFill>
                  <a:srgbClr val="FEC700"/>
                </a:solidFill>
                <a:uFill>
                  <a:solidFill>
                    <a:srgbClr val="FEC700"/>
                  </a:solidFill>
                </a:uFill>
                <a:latin typeface="+mn-lt"/>
                <a:ea typeface="+mn-ea"/>
                <a:cs typeface="+mn-cs"/>
                <a:sym typeface="Arial"/>
              </a:defRPr>
            </a:lvl1pPr>
          </a:lstStyle>
          <a:p>
            <a:pPr lvl="0">
              <a:defRPr b="0" spc="0" sz="1800">
                <a:solidFill>
                  <a:srgbClr val="000000"/>
                </a:solidFill>
                <a:uFillTx/>
              </a:defRPr>
            </a:pPr>
            <a:r>
              <a:rPr b="1" spc="180" sz="3600">
                <a:solidFill>
                  <a:srgbClr val="FEC700"/>
                </a:solidFill>
                <a:uFill>
                  <a:solidFill>
                    <a:srgbClr val="FEC700"/>
                  </a:solidFill>
                </a:uFill>
              </a:rPr>
              <a:t>Capital, Wages, and employment</a:t>
            </a:r>
          </a:p>
        </p:txBody>
      </p:sp>
    </p:spTree>
  </p:cSld>
  <p:clrMapOvr>
    <a:masterClrMapping/>
  </p:clrMapOvr>
  <p:transition spd="med" advClick="1"/>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pic>
        <p:nvPicPr>
          <p:cNvPr id="1696" name="Mike_Curtis_Poster.jpg"/>
          <p:cNvPicPr/>
          <p:nvPr/>
        </p:nvPicPr>
        <p:blipFill>
          <a:blip r:embed="rId3">
            <a:extLst/>
          </a:blip>
          <a:stretch>
            <a:fillRect/>
          </a:stretch>
        </p:blipFill>
        <p:spPr>
          <a:xfrm>
            <a:off x="3175" y="4762"/>
            <a:ext cx="5157788" cy="6477001"/>
          </a:xfrm>
          <a:prstGeom prst="rect">
            <a:avLst/>
          </a:prstGeom>
          <a:ln w="12700">
            <a:miter lim="400000"/>
          </a:ln>
        </p:spPr>
      </p:pic>
      <p:sp>
        <p:nvSpPr>
          <p:cNvPr id="1697" name="Shape 1697"/>
          <p:cNvSpPr/>
          <p:nvPr/>
        </p:nvSpPr>
        <p:spPr>
          <a:xfrm>
            <a:off x="5410200" y="2273300"/>
            <a:ext cx="3225800" cy="1689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defRPr b="1" spc="180" sz="3600">
                <a:solidFill>
                  <a:srgbClr val="FEC700"/>
                </a:solidFill>
                <a:uFill>
                  <a:solidFill>
                    <a:srgbClr val="FEC700"/>
                  </a:solidFill>
                </a:uFill>
                <a:latin typeface="+mn-lt"/>
                <a:ea typeface="+mn-ea"/>
                <a:cs typeface="+mn-cs"/>
                <a:sym typeface="Arial"/>
              </a:defRPr>
            </a:lvl1pPr>
          </a:lstStyle>
          <a:p>
            <a:pPr lvl="0">
              <a:defRPr b="0" spc="0" sz="1800">
                <a:solidFill>
                  <a:srgbClr val="000000"/>
                </a:solidFill>
                <a:uFillTx/>
              </a:defRPr>
            </a:pPr>
            <a:r>
              <a:rPr b="1" spc="180" sz="3600">
                <a:solidFill>
                  <a:srgbClr val="FEC700"/>
                </a:solidFill>
                <a:uFill>
                  <a:solidFill>
                    <a:srgbClr val="FEC700"/>
                  </a:solidFill>
                </a:uFill>
              </a:rPr>
              <a:t>Capital, Wages, and employment</a:t>
            </a:r>
          </a:p>
        </p:txBody>
      </p:sp>
    </p:spTree>
  </p:cSld>
  <p:clrMapOvr>
    <a:masterClrMapping/>
  </p:clrMapOvr>
  <p:transition spd="med" advClick="1"/>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pic>
        <p:nvPicPr>
          <p:cNvPr id="1699" name="Mike_Curtis_Poster.jpg"/>
          <p:cNvPicPr/>
          <p:nvPr/>
        </p:nvPicPr>
        <p:blipFill>
          <a:blip r:embed="rId3">
            <a:extLst/>
          </a:blip>
          <a:stretch>
            <a:fillRect/>
          </a:stretch>
        </p:blipFill>
        <p:spPr>
          <a:xfrm>
            <a:off x="3175" y="4762"/>
            <a:ext cx="5157788" cy="6477001"/>
          </a:xfrm>
          <a:prstGeom prst="rect">
            <a:avLst/>
          </a:prstGeom>
          <a:ln w="12700">
            <a:miter lim="400000"/>
          </a:ln>
        </p:spPr>
      </p:pic>
      <p:sp>
        <p:nvSpPr>
          <p:cNvPr id="1700" name="Shape 1700"/>
          <p:cNvSpPr/>
          <p:nvPr/>
        </p:nvSpPr>
        <p:spPr>
          <a:xfrm>
            <a:off x="5410200" y="2273300"/>
            <a:ext cx="3225800" cy="1689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defRPr b="1" spc="180" sz="3600">
                <a:solidFill>
                  <a:srgbClr val="FEC700"/>
                </a:solidFill>
                <a:uFill>
                  <a:solidFill>
                    <a:srgbClr val="FEC700"/>
                  </a:solidFill>
                </a:uFill>
                <a:latin typeface="+mn-lt"/>
                <a:ea typeface="+mn-ea"/>
                <a:cs typeface="+mn-cs"/>
                <a:sym typeface="Arial"/>
              </a:defRPr>
            </a:lvl1pPr>
          </a:lstStyle>
          <a:p>
            <a:pPr lvl="0">
              <a:defRPr b="0" spc="0" sz="1800">
                <a:solidFill>
                  <a:srgbClr val="000000"/>
                </a:solidFill>
                <a:uFillTx/>
              </a:defRPr>
            </a:pPr>
            <a:r>
              <a:rPr b="1" spc="180" sz="3600">
                <a:solidFill>
                  <a:srgbClr val="FEC700"/>
                </a:solidFill>
                <a:uFill>
                  <a:solidFill>
                    <a:srgbClr val="FEC700"/>
                  </a:solidFill>
                </a:uFill>
              </a:rPr>
              <a:t>Capital, Wages, and employment</a:t>
            </a:r>
          </a:p>
        </p:txBody>
      </p:sp>
    </p:spTree>
  </p:cSld>
  <p:clrMapOvr>
    <a:masterClrMapping/>
  </p:clrMapOvr>
  <p:transition spd="med" advClick="1"/>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pic>
        <p:nvPicPr>
          <p:cNvPr id="1702" name="Mike_Curtis_Poster.jpg"/>
          <p:cNvPicPr/>
          <p:nvPr/>
        </p:nvPicPr>
        <p:blipFill>
          <a:blip r:embed="rId2">
            <a:extLst/>
          </a:blip>
          <a:stretch>
            <a:fillRect/>
          </a:stretch>
        </p:blipFill>
        <p:spPr>
          <a:xfrm>
            <a:off x="3175" y="4762"/>
            <a:ext cx="5157788" cy="6477001"/>
          </a:xfrm>
          <a:prstGeom prst="rect">
            <a:avLst/>
          </a:prstGeom>
          <a:ln w="12700">
            <a:miter lim="400000"/>
          </a:ln>
        </p:spPr>
      </p:pic>
      <p:sp>
        <p:nvSpPr>
          <p:cNvPr id="1703" name="Shape 1703"/>
          <p:cNvSpPr/>
          <p:nvPr/>
        </p:nvSpPr>
        <p:spPr>
          <a:xfrm>
            <a:off x="5410200" y="2273300"/>
            <a:ext cx="3225800" cy="1689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defTabSz="914400">
              <a:defRPr b="1" spc="180" sz="3600">
                <a:solidFill>
                  <a:srgbClr val="FEC700"/>
                </a:solidFill>
                <a:uFill>
                  <a:solidFill>
                    <a:srgbClr val="FEC700"/>
                  </a:solidFill>
                </a:uFill>
                <a:latin typeface="+mn-lt"/>
                <a:ea typeface="+mn-ea"/>
                <a:cs typeface="+mn-cs"/>
                <a:sym typeface="Arial"/>
              </a:defRPr>
            </a:lvl1pPr>
          </a:lstStyle>
          <a:p>
            <a:pPr lvl="0">
              <a:defRPr b="0" spc="0" sz="1800">
                <a:solidFill>
                  <a:srgbClr val="000000"/>
                </a:solidFill>
                <a:uFillTx/>
              </a:defRPr>
            </a:pPr>
            <a:r>
              <a:rPr b="1" spc="180" sz="3600">
                <a:solidFill>
                  <a:srgbClr val="FEC700"/>
                </a:solidFill>
                <a:uFill>
                  <a:solidFill>
                    <a:srgbClr val="FEC700"/>
                  </a:solidFill>
                </a:uFill>
              </a:rPr>
              <a:t>Capital, Wages, and employment</a:t>
            </a:r>
          </a:p>
        </p:txBody>
      </p:sp>
    </p:spTree>
  </p:cSld>
  <p:clrMapOvr>
    <a:masterClrMapping/>
  </p:clrMapOvr>
  <p:transition spd="med" advClick="1"/>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Tree>
  </p:cSld>
  <p:clrMapOvr>
    <a:masterClrMapping/>
  </p:clrMapOvr>
  <p:transition spd="med" advClick="1"/>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sp>
        <p:nvSpPr>
          <p:cNvPr id="1706" name="Shape 1706"/>
          <p:cNvSpPr/>
          <p:nvPr/>
        </p:nvSpPr>
        <p:spPr>
          <a:xfrm>
            <a:off x="-50800" y="914400"/>
            <a:ext cx="9232900" cy="1231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sz="4000">
                <a:solidFill>
                  <a:srgbClr val="F1C9FE"/>
                </a:solidFill>
                <a:uFill>
                  <a:solidFill>
                    <a:srgbClr val="F1C9FE"/>
                  </a:solidFill>
                </a:uFill>
                <a:latin typeface="+mn-lt"/>
                <a:ea typeface="+mn-ea"/>
                <a:cs typeface="+mn-cs"/>
                <a:sym typeface="Arial"/>
              </a:defRPr>
            </a:lvl1pPr>
          </a:lstStyle>
          <a:p>
            <a:pPr lvl="0">
              <a:defRPr sz="1800">
                <a:solidFill>
                  <a:srgbClr val="000000"/>
                </a:solidFill>
                <a:uFillTx/>
              </a:defRPr>
            </a:pPr>
            <a:r>
              <a:rPr sz="4000">
                <a:solidFill>
                  <a:srgbClr val="F1C9FE"/>
                </a:solidFill>
                <a:uFill>
                  <a:solidFill>
                    <a:srgbClr val="F1C9FE"/>
                  </a:solidFill>
                </a:uFill>
              </a:rPr>
              <a:t>Low wages &amp; unemployment are some-times attributed to the lack of capital</a:t>
            </a:r>
          </a:p>
        </p:txBody>
      </p:sp>
      <p:sp>
        <p:nvSpPr>
          <p:cNvPr id="1707" name="Shape 1707"/>
          <p:cNvSpPr/>
          <p:nvPr/>
        </p:nvSpPr>
        <p:spPr>
          <a:xfrm>
            <a:off x="-50800" y="3225800"/>
            <a:ext cx="9232900" cy="145408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sz="4600">
                <a:solidFill>
                  <a:srgbClr val="FFFB00"/>
                </a:solidFill>
                <a:uFill>
                  <a:solidFill>
                    <a:srgbClr val="FFFB00"/>
                  </a:solidFill>
                </a:uFill>
                <a:latin typeface="+mn-lt"/>
                <a:ea typeface="+mn-ea"/>
                <a:cs typeface="+mn-cs"/>
                <a:sym typeface="Arial"/>
              </a:defRPr>
            </a:lvl1pPr>
          </a:lstStyle>
          <a:p>
            <a:pPr lvl="0">
              <a:defRPr sz="1800">
                <a:solidFill>
                  <a:srgbClr val="000000"/>
                </a:solidFill>
                <a:uFillTx/>
              </a:defRPr>
            </a:pPr>
            <a:r>
              <a:rPr sz="4600">
                <a:solidFill>
                  <a:srgbClr val="FFFB00"/>
                </a:solidFill>
                <a:uFill>
                  <a:solidFill>
                    <a:srgbClr val="FFFB00"/>
                  </a:solidFill>
                </a:uFill>
              </a:rPr>
              <a:t>Does the employer get the results of labor before wages are paid?</a:t>
            </a:r>
          </a:p>
        </p:txBody>
      </p:sp>
      <p:sp>
        <p:nvSpPr>
          <p:cNvPr id="1708" name="Shape 1708"/>
          <p:cNvSpPr/>
          <p:nvPr/>
        </p:nvSpPr>
        <p:spPr>
          <a:xfrm>
            <a:off x="-50800" y="2387600"/>
            <a:ext cx="9232900" cy="622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sz="3600">
                <a:solidFill>
                  <a:srgbClr val="FFFB00"/>
                </a:solidFill>
                <a:uFill>
                  <a:solidFill>
                    <a:srgbClr val="FFFB00"/>
                  </a:solidFill>
                </a:uFill>
                <a:latin typeface="+mn-lt"/>
                <a:ea typeface="+mn-ea"/>
                <a:cs typeface="+mn-cs"/>
                <a:sym typeface="Arial"/>
              </a:defRPr>
            </a:lvl1pPr>
          </a:lstStyle>
          <a:p>
            <a:pPr lvl="0">
              <a:defRPr sz="1800">
                <a:solidFill>
                  <a:srgbClr val="000000"/>
                </a:solidFill>
                <a:uFillTx/>
              </a:defRPr>
            </a:pPr>
            <a:r>
              <a:rPr sz="3600">
                <a:solidFill>
                  <a:srgbClr val="FFFB00"/>
                </a:solidFill>
                <a:uFill>
                  <a:solidFill>
                    <a:srgbClr val="FFFB00"/>
                  </a:solidFill>
                </a:uFill>
              </a:rPr>
              <a:t>Does labor precede the payment of wages?</a:t>
            </a:r>
          </a:p>
        </p:txBody>
      </p:sp>
      <p:sp>
        <p:nvSpPr>
          <p:cNvPr id="1709" name="Shape 1709"/>
          <p:cNvSpPr/>
          <p:nvPr/>
        </p:nvSpPr>
        <p:spPr>
          <a:xfrm>
            <a:off x="381000" y="4889500"/>
            <a:ext cx="8382000" cy="14786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40639" marR="40639" algn="ctr" defTabSz="914400">
              <a:defRPr sz="4800">
                <a:solidFill>
                  <a:srgbClr val="FFFB00"/>
                </a:solidFill>
                <a:uFill>
                  <a:solidFill>
                    <a:srgbClr val="FFFB00"/>
                  </a:solidFill>
                </a:uFill>
                <a:latin typeface="+mn-lt"/>
                <a:ea typeface="+mn-ea"/>
                <a:cs typeface="+mn-cs"/>
                <a:sym typeface="Arial"/>
              </a:defRPr>
            </a:lvl1pPr>
          </a:lstStyle>
          <a:p>
            <a:pPr lvl="0">
              <a:defRPr sz="1800">
                <a:solidFill>
                  <a:srgbClr val="000000"/>
                </a:solidFill>
                <a:uFillTx/>
              </a:defRPr>
            </a:pPr>
            <a:r>
              <a:rPr sz="4800">
                <a:solidFill>
                  <a:srgbClr val="FFFB00"/>
                </a:solidFill>
                <a:uFill>
                  <a:solidFill>
                    <a:srgbClr val="FFFB00"/>
                  </a:solidFill>
                </a:uFill>
              </a:rPr>
              <a:t>Therefore, do wages come from the product of labor?</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7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7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7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08" grpId="1"/>
      <p:bldP build="whole" bldLvl="1" animBg="1" rev="0" advAuto="0" spid="1707" grpId="2"/>
      <p:bldP build="whole" bldLvl="1" animBg="1" rev="0" advAuto="0" spid="1709" grpId="3"/>
    </p:bldLst>
  </p:timing>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graphicFrame>
        <p:nvGraphicFramePr>
          <p:cNvPr id="1711" name="Table 1711"/>
          <p:cNvGraphicFramePr/>
          <p:nvPr/>
        </p:nvGraphicFramePr>
        <p:xfrm>
          <a:off x="764541" y="5880100"/>
          <a:ext cx="1393903" cy="576567"/>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1393902"/>
              </a:tblGrid>
              <a:tr h="576566">
                <a:tc>
                  <a:txBody>
                    <a:bodyPr/>
                    <a:lstStyle/>
                    <a:p>
                      <a:pPr lvl="0" marR="40640" algn="l" defTabSz="914400">
                        <a:spcBef>
                          <a:spcPts val="600"/>
                        </a:spcBef>
                        <a:defRPr sz="2000">
                          <a:uFill>
                            <a:solidFill>
                              <a:srgbClr val="FFFFFF"/>
                            </a:solidFill>
                          </a:uFill>
                        </a:defRPr>
                      </a:pPr>
                    </a:p>
                  </a:txBody>
                  <a:tcPr marL="50800" marR="50800" marT="50800" marB="50800" anchor="ctr" anchorCtr="0" horzOverflow="overflow">
                    <a:solidFill>
                      <a:srgbClr val="FFFB00"/>
                    </a:solidFill>
                  </a:tcPr>
                </a:tc>
              </a:tr>
            </a:tbl>
          </a:graphicData>
        </a:graphic>
      </p:graphicFrame>
      <p:sp>
        <p:nvSpPr>
          <p:cNvPr id="1712" name="Shape 1712"/>
          <p:cNvSpPr/>
          <p:nvPr>
            <p:ph type="sldNum" sz="quarter" idx="2"/>
          </p:nvPr>
        </p:nvSpPr>
        <p:spPr>
          <a:xfrm>
            <a:off x="8834139" y="0"/>
            <a:ext cx="340322" cy="323553"/>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FFFFFF"/>
                </a:solidFill>
                <a:uFill>
                  <a:solidFill>
                    <a:srgbClr val="FFFFFF"/>
                  </a:solidFill>
                </a:uFill>
              </a:rPr>
            </a:fld>
          </a:p>
        </p:txBody>
      </p:sp>
      <p:sp>
        <p:nvSpPr>
          <p:cNvPr id="1713" name="Shape 1713"/>
          <p:cNvSpPr/>
          <p:nvPr/>
        </p:nvSpPr>
        <p:spPr>
          <a:xfrm>
            <a:off x="774700" y="5600700"/>
            <a:ext cx="1371600" cy="266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solidFill>
            <a:srgbClr val="D6D6D6"/>
          </a:solidFill>
          <a:ln w="6350">
            <a:solidFill/>
            <a:round/>
          </a:ln>
        </p:spPr>
        <p:txBody>
          <a:bodyPr lIns="0" tIns="0" rIns="0" bIns="0" anchor="ctr"/>
          <a:lstStyle/>
          <a:p>
            <a:pPr lvl="0" marL="40640" marR="40640" defTabSz="914400">
              <a:defRPr sz="1600">
                <a:solidFill>
                  <a:srgbClr val="FFFFFF"/>
                </a:solidFill>
                <a:uFill>
                  <a:solidFill>
                    <a:srgbClr val="FFFFFF"/>
                  </a:solidFill>
                </a:uFill>
                <a:latin typeface="+mn-lt"/>
                <a:ea typeface="+mn-ea"/>
                <a:cs typeface="+mn-cs"/>
                <a:sym typeface="Arial"/>
              </a:defRPr>
            </a:pPr>
          </a:p>
        </p:txBody>
      </p:sp>
      <p:grpSp>
        <p:nvGrpSpPr>
          <p:cNvPr id="1716" name="Group 1716"/>
          <p:cNvGrpSpPr/>
          <p:nvPr/>
        </p:nvGrpSpPr>
        <p:grpSpPr>
          <a:xfrm>
            <a:off x="406400" y="6451600"/>
            <a:ext cx="2082800" cy="381000"/>
            <a:chOff x="0" y="0"/>
            <a:chExt cx="2082800" cy="381000"/>
          </a:xfrm>
        </p:grpSpPr>
        <p:sp>
          <p:nvSpPr>
            <p:cNvPr id="1714" name="Shape 1714"/>
            <p:cNvSpPr/>
            <p:nvPr/>
          </p:nvSpPr>
          <p:spPr>
            <a:xfrm>
              <a:off x="0" y="0"/>
              <a:ext cx="2082800" cy="381000"/>
            </a:xfrm>
            <a:prstGeom prst="rect">
              <a:avLst/>
            </a:prstGeom>
            <a:solidFill>
              <a:srgbClr val="000000"/>
            </a:solidFill>
            <a:ln w="9525" cap="flat">
              <a:solidFill>
                <a:srgbClr val="FFFFFF"/>
              </a:solidFill>
              <a:prstDash val="solid"/>
              <a:round/>
            </a:ln>
            <a:effectLst/>
          </p:spPr>
          <p:txBody>
            <a:bodyPr wrap="square" lIns="0" tIns="0" rIns="0" bIns="0" numCol="1" anchor="ctr">
              <a:noAutofit/>
            </a:bodyPr>
            <a:lstStyle/>
            <a:p>
              <a:pPr lvl="0" marL="40640" marR="40640" defTabSz="914400">
                <a:defRPr sz="1600">
                  <a:solidFill>
                    <a:srgbClr val="FFFFFF"/>
                  </a:solidFill>
                  <a:uFill>
                    <a:solidFill>
                      <a:srgbClr val="FFFFFF"/>
                    </a:solidFill>
                  </a:uFill>
                  <a:latin typeface="+mn-lt"/>
                  <a:ea typeface="+mn-ea"/>
                  <a:cs typeface="+mn-cs"/>
                  <a:sym typeface="Arial"/>
                </a:defRPr>
              </a:pPr>
            </a:p>
          </p:txBody>
        </p:sp>
        <p:sp>
          <p:nvSpPr>
            <p:cNvPr id="1715" name="Shape 1715"/>
            <p:cNvSpPr/>
            <p:nvPr/>
          </p:nvSpPr>
          <p:spPr>
            <a:xfrm>
              <a:off x="98079" y="12700"/>
              <a:ext cx="1886641" cy="355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40" marR="40640" algn="ctr" defTabSz="914400">
                <a:buClr>
                  <a:srgbClr val="FFFFFF"/>
                </a:buClr>
                <a:buFont typeface="Arial"/>
                <a:defRPr b="1" sz="1600">
                  <a:solidFill>
                    <a:srgbClr val="FFF995"/>
                  </a:solidFill>
                  <a:uFill>
                    <a:solidFill>
                      <a:srgbClr val="FFF995"/>
                    </a:solidFill>
                  </a:uFill>
                  <a:latin typeface="+mn-lt"/>
                  <a:ea typeface="+mn-ea"/>
                  <a:cs typeface="+mn-cs"/>
                  <a:sym typeface="Arial"/>
                </a:defRPr>
              </a:lvl1pPr>
            </a:lstStyle>
            <a:p>
              <a:pPr lvl="0">
                <a:defRPr b="0" sz="1800">
                  <a:solidFill>
                    <a:srgbClr val="000000"/>
                  </a:solidFill>
                  <a:uFillTx/>
                </a:defRPr>
              </a:pPr>
              <a:r>
                <a:rPr b="1" sz="1600">
                  <a:solidFill>
                    <a:srgbClr val="FFF995"/>
                  </a:solidFill>
                  <a:uFill>
                    <a:solidFill>
                      <a:srgbClr val="FFF995"/>
                    </a:solidFill>
                  </a:uFill>
                </a:rPr>
                <a:t>Land</a:t>
              </a:r>
            </a:p>
          </p:txBody>
        </p:sp>
      </p:grpSp>
      <p:graphicFrame>
        <p:nvGraphicFramePr>
          <p:cNvPr id="1717" name="Table 1717"/>
          <p:cNvGraphicFramePr/>
          <p:nvPr/>
        </p:nvGraphicFramePr>
        <p:xfrm>
          <a:off x="764541" y="5880100"/>
          <a:ext cx="1393903" cy="576567"/>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1393902"/>
              </a:tblGrid>
              <a:tr h="576566">
                <a:tc>
                  <a:txBody>
                    <a:bodyPr/>
                    <a:lstStyle/>
                    <a:p>
                      <a:pPr lvl="0" marR="40640" algn="l" defTabSz="914400">
                        <a:spcBef>
                          <a:spcPts val="600"/>
                        </a:spcBef>
                        <a:defRPr sz="1800">
                          <a:uFillTx/>
                        </a:defRPr>
                      </a:pPr>
                      <a:r>
                        <a:rPr sz="2000">
                          <a:uFill>
                            <a:solidFill>
                              <a:srgbClr val="FFFFFF"/>
                            </a:solidFill>
                          </a:uFill>
                        </a:rPr>
                        <a:t>10,000 </a:t>
                      </a:r>
                      <a:r>
                        <a:rPr sz="1200">
                          <a:uFill>
                            <a:solidFill>
                              <a:srgbClr val="FFFFFF"/>
                            </a:solidFill>
                          </a:uFill>
                        </a:rPr>
                        <a:t>S.F.</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D6D6D6"/>
                    </a:solidFill>
                  </a:tcPr>
                </a:tc>
              </a:tr>
            </a:tbl>
          </a:graphicData>
        </a:graphic>
      </p:graphicFrame>
      <p:sp>
        <p:nvSpPr>
          <p:cNvPr id="1718" name="Shape 1718"/>
          <p:cNvSpPr/>
          <p:nvPr/>
        </p:nvSpPr>
        <p:spPr>
          <a:xfrm flipH="1">
            <a:off x="2123688" y="5870153"/>
            <a:ext cx="1" cy="578694"/>
          </a:xfrm>
          <a:prstGeom prst="line">
            <a:avLst/>
          </a:prstGeom>
          <a:ln w="63500">
            <a:solidFill/>
            <a:round/>
          </a:ln>
        </p:spPr>
        <p:txBody>
          <a:bodyPr lIns="0" tIns="0" rIns="0" bIns="0"/>
          <a:lstStyle/>
          <a:p>
            <a:pPr lvl="0"/>
          </a:p>
        </p:txBody>
      </p:sp>
      <p:sp>
        <p:nvSpPr>
          <p:cNvPr id="1719" name="Shape 1719"/>
          <p:cNvSpPr/>
          <p:nvPr/>
        </p:nvSpPr>
        <p:spPr>
          <a:xfrm flipH="1">
            <a:off x="797319" y="5880100"/>
            <a:ext cx="1" cy="578693"/>
          </a:xfrm>
          <a:prstGeom prst="line">
            <a:avLst/>
          </a:prstGeom>
          <a:ln w="63500">
            <a:solidFill/>
            <a:round/>
          </a:ln>
        </p:spPr>
        <p:txBody>
          <a:bodyPr lIns="0" tIns="0" rIns="0" bIns="0"/>
          <a:lstStyle/>
          <a:p>
            <a:pPr lvl="0"/>
          </a:p>
        </p:txBody>
      </p:sp>
    </p:spTree>
  </p:cSld>
  <p:clrMapOvr>
    <a:masterClrMapping/>
  </p:clrMapOvr>
  <p:transition spd="med" advClick="1"/>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A6062"/>
        </a:solidFill>
      </p:bgPr>
    </p:bg>
    <p:spTree>
      <p:nvGrpSpPr>
        <p:cNvPr id="1" name=""/>
        <p:cNvGrpSpPr/>
        <p:nvPr/>
      </p:nvGrpSpPr>
      <p:grpSpPr>
        <a:xfrm>
          <a:off x="0" y="0"/>
          <a:ext cx="0" cy="0"/>
          <a:chOff x="0" y="0"/>
          <a:chExt cx="0" cy="0"/>
        </a:xfrm>
      </p:grpSpPr>
      <p:graphicFrame>
        <p:nvGraphicFramePr>
          <p:cNvPr id="1721" name="Table 1721"/>
          <p:cNvGraphicFramePr/>
          <p:nvPr/>
        </p:nvGraphicFramePr>
        <p:xfrm>
          <a:off x="764541" y="5880100"/>
          <a:ext cx="1393903" cy="576567"/>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1393902"/>
              </a:tblGrid>
              <a:tr h="576566">
                <a:tc>
                  <a:txBody>
                    <a:bodyPr/>
                    <a:lstStyle/>
                    <a:p>
                      <a:pPr lvl="0" marR="40640" algn="l" defTabSz="914400">
                        <a:spcBef>
                          <a:spcPts val="600"/>
                        </a:spcBef>
                        <a:defRPr sz="1800">
                          <a:uFillTx/>
                        </a:defRPr>
                      </a:pPr>
                      <a:r>
                        <a:rPr sz="2000">
                          <a:uFill>
                            <a:solidFill>
                              <a:srgbClr val="FFFFFF"/>
                            </a:solidFill>
                          </a:uFill>
                        </a:rPr>
                        <a:t>10,000 </a:t>
                      </a:r>
                      <a:r>
                        <a:rPr sz="1100">
                          <a:uFill>
                            <a:solidFill>
                              <a:srgbClr val="FFFFFF"/>
                            </a:solidFill>
                          </a:uFill>
                        </a:rPr>
                        <a:t>S.F.</a:t>
                      </a:r>
                    </a:p>
                  </a:txBody>
                  <a:tcPr marL="50800" marR="50800" marT="50800" marB="50800" anchor="ctr" anchorCtr="0" horzOverflow="overflow">
                    <a:solidFill>
                      <a:srgbClr val="D6D6D6"/>
                    </a:solidFill>
                  </a:tcPr>
                </a:tc>
              </a:tr>
            </a:tbl>
          </a:graphicData>
        </a:graphic>
      </p:graphicFrame>
      <p:sp>
        <p:nvSpPr>
          <p:cNvPr id="1722" name="Shape 1722"/>
          <p:cNvSpPr/>
          <p:nvPr>
            <p:ph type="sldNum" sz="quarter" idx="2"/>
          </p:nvPr>
        </p:nvSpPr>
        <p:spPr>
          <a:xfrm>
            <a:off x="8834139" y="0"/>
            <a:ext cx="340322" cy="323553"/>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600">
                <a:solidFill>
                  <a:srgbClr val="FFFFFF"/>
                </a:solidFill>
                <a:uFill>
                  <a:solidFill>
                    <a:srgbClr val="FFFFFF"/>
                  </a:solidFill>
                </a:uFill>
              </a:rPr>
            </a:fld>
          </a:p>
        </p:txBody>
      </p:sp>
      <p:graphicFrame>
        <p:nvGraphicFramePr>
          <p:cNvPr id="1723" name="Table 1723"/>
          <p:cNvGraphicFramePr/>
          <p:nvPr/>
        </p:nvGraphicFramePr>
        <p:xfrm>
          <a:off x="764541" y="5295900"/>
          <a:ext cx="1393903" cy="576567"/>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1393902"/>
              </a:tblGrid>
              <a:tr h="576566">
                <a:tc>
                  <a:txBody>
                    <a:bodyPr/>
                    <a:lstStyle/>
                    <a:p>
                      <a:pPr lvl="0" marR="40640" algn="l" defTabSz="914400">
                        <a:spcBef>
                          <a:spcPts val="600"/>
                        </a:spcBef>
                        <a:defRPr sz="1800">
                          <a:uFillTx/>
                        </a:defRPr>
                      </a:pPr>
                      <a:r>
                        <a:rPr sz="2000">
                          <a:uFill>
                            <a:solidFill>
                              <a:srgbClr val="FFFFFF"/>
                            </a:solidFill>
                          </a:uFill>
                        </a:rPr>
                        <a:t>10,000 </a:t>
                      </a:r>
                      <a:r>
                        <a:rPr sz="1200">
                          <a:uFill>
                            <a:solidFill>
                              <a:srgbClr val="FFFFFF"/>
                            </a:solidFill>
                          </a:uFill>
                        </a:rPr>
                        <a:t>S.F.</a:t>
                      </a:r>
                    </a:p>
                  </a:txBody>
                  <a:tcPr marL="50800" marR="50800" marT="50800" marB="50800" anchor="ctr" anchorCtr="0" horzOverflow="overflow">
                    <a:solidFill>
                      <a:srgbClr val="D6D6D6"/>
                    </a:solidFill>
                  </a:tcPr>
                </a:tc>
              </a:tr>
            </a:tbl>
          </a:graphicData>
        </a:graphic>
      </p:graphicFrame>
      <p:sp>
        <p:nvSpPr>
          <p:cNvPr id="1724" name="Shape 1724"/>
          <p:cNvSpPr/>
          <p:nvPr/>
        </p:nvSpPr>
        <p:spPr>
          <a:xfrm>
            <a:off x="774700" y="5016500"/>
            <a:ext cx="1371600" cy="266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solidFill>
            <a:srgbClr val="D6D6D6"/>
          </a:solidFill>
          <a:ln w="12700">
            <a:solidFill/>
            <a:round/>
          </a:ln>
        </p:spPr>
        <p:txBody>
          <a:bodyPr lIns="0" tIns="0" rIns="0" bIns="0" anchor="ctr"/>
          <a:lstStyle/>
          <a:p>
            <a:pPr lvl="0" marL="40640" marR="40640" defTabSz="914400">
              <a:defRPr sz="1600">
                <a:solidFill>
                  <a:srgbClr val="FFFFFF"/>
                </a:solidFill>
                <a:uFill>
                  <a:solidFill>
                    <a:srgbClr val="FFFFFF"/>
                  </a:solidFill>
                </a:uFill>
                <a:latin typeface="+mn-lt"/>
                <a:ea typeface="+mn-ea"/>
                <a:cs typeface="+mn-cs"/>
                <a:sym typeface="Arial"/>
              </a:defRPr>
            </a:pPr>
          </a:p>
        </p:txBody>
      </p:sp>
      <p:grpSp>
        <p:nvGrpSpPr>
          <p:cNvPr id="1727" name="Group 1727"/>
          <p:cNvGrpSpPr/>
          <p:nvPr/>
        </p:nvGrpSpPr>
        <p:grpSpPr>
          <a:xfrm>
            <a:off x="406400" y="6451600"/>
            <a:ext cx="2082800" cy="381000"/>
            <a:chOff x="0" y="0"/>
            <a:chExt cx="2082800" cy="381000"/>
          </a:xfrm>
        </p:grpSpPr>
        <p:sp>
          <p:nvSpPr>
            <p:cNvPr id="1725" name="Shape 1725"/>
            <p:cNvSpPr/>
            <p:nvPr/>
          </p:nvSpPr>
          <p:spPr>
            <a:xfrm>
              <a:off x="0" y="0"/>
              <a:ext cx="2082800" cy="381000"/>
            </a:xfrm>
            <a:prstGeom prst="rect">
              <a:avLst/>
            </a:prstGeom>
            <a:solidFill>
              <a:srgbClr val="000000"/>
            </a:solidFill>
            <a:ln w="9525" cap="flat">
              <a:solidFill>
                <a:srgbClr val="FFFFFF"/>
              </a:solidFill>
              <a:prstDash val="solid"/>
              <a:round/>
            </a:ln>
            <a:effectLst/>
          </p:spPr>
          <p:txBody>
            <a:bodyPr wrap="square" lIns="0" tIns="0" rIns="0" bIns="0" numCol="1" anchor="ctr">
              <a:noAutofit/>
            </a:bodyPr>
            <a:lstStyle/>
            <a:p>
              <a:pPr lvl="0" marL="40640" marR="40640" defTabSz="914400">
                <a:defRPr sz="1600">
                  <a:solidFill>
                    <a:srgbClr val="FFFFFF"/>
                  </a:solidFill>
                  <a:uFill>
                    <a:solidFill>
                      <a:srgbClr val="FFFFFF"/>
                    </a:solidFill>
                  </a:uFill>
                  <a:latin typeface="+mn-lt"/>
                  <a:ea typeface="+mn-ea"/>
                  <a:cs typeface="+mn-cs"/>
                  <a:sym typeface="Arial"/>
                </a:defRPr>
              </a:pPr>
            </a:p>
          </p:txBody>
        </p:sp>
        <p:sp>
          <p:nvSpPr>
            <p:cNvPr id="1726" name="Shape 1726"/>
            <p:cNvSpPr/>
            <p:nvPr/>
          </p:nvSpPr>
          <p:spPr>
            <a:xfrm>
              <a:off x="98079" y="12700"/>
              <a:ext cx="1886641" cy="355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40" marR="40640" algn="ctr" defTabSz="914400">
                <a:buClr>
                  <a:srgbClr val="FFFFFF"/>
                </a:buClr>
                <a:buFont typeface="Arial"/>
                <a:defRPr b="1" sz="1600">
                  <a:solidFill>
                    <a:srgbClr val="FFF995"/>
                  </a:solidFill>
                  <a:uFill>
                    <a:solidFill>
                      <a:srgbClr val="FFF995"/>
                    </a:solidFill>
                  </a:uFill>
                  <a:latin typeface="+mn-lt"/>
                  <a:ea typeface="+mn-ea"/>
                  <a:cs typeface="+mn-cs"/>
                  <a:sym typeface="Arial"/>
                </a:defRPr>
              </a:lvl1pPr>
            </a:lstStyle>
            <a:p>
              <a:pPr lvl="0">
                <a:defRPr b="0" sz="1800">
                  <a:solidFill>
                    <a:srgbClr val="000000"/>
                  </a:solidFill>
                  <a:uFillTx/>
                </a:defRPr>
              </a:pPr>
              <a:r>
                <a:rPr b="1" sz="1600">
                  <a:solidFill>
                    <a:srgbClr val="FFF995"/>
                  </a:solidFill>
                  <a:uFill>
                    <a:solidFill>
                      <a:srgbClr val="FFF995"/>
                    </a:solidFill>
                  </a:uFill>
                </a:rPr>
                <a:t>Land</a:t>
              </a:r>
            </a:p>
          </p:txBody>
        </p:sp>
      </p:grpSp>
      <p:sp>
        <p:nvSpPr>
          <p:cNvPr id="1728" name="Shape 1728"/>
          <p:cNvSpPr/>
          <p:nvPr/>
        </p:nvSpPr>
        <p:spPr>
          <a:xfrm flipH="1">
            <a:off x="780064" y="5886086"/>
            <a:ext cx="1663" cy="591434"/>
          </a:xfrm>
          <a:prstGeom prst="line">
            <a:avLst/>
          </a:prstGeom>
          <a:ln w="38100">
            <a:solidFill/>
            <a:round/>
          </a:ln>
        </p:spPr>
        <p:txBody>
          <a:bodyPr lIns="0" tIns="0" rIns="0" bIns="0"/>
          <a:lstStyle/>
          <a:p>
            <a:pPr lvl="0"/>
          </a:p>
        </p:txBody>
      </p:sp>
      <p:sp>
        <p:nvSpPr>
          <p:cNvPr id="1729" name="Shape 1729"/>
          <p:cNvSpPr/>
          <p:nvPr/>
        </p:nvSpPr>
        <p:spPr>
          <a:xfrm flipH="1">
            <a:off x="2136346" y="5880100"/>
            <a:ext cx="1664" cy="591434"/>
          </a:xfrm>
          <a:prstGeom prst="line">
            <a:avLst/>
          </a:prstGeom>
          <a:ln w="38100">
            <a:solidFill/>
            <a:round/>
          </a:ln>
        </p:spPr>
        <p:txBody>
          <a:bodyPr lIns="0" tIns="0" rIns="0" bIns="0"/>
          <a:lstStyle/>
          <a:p>
            <a:pPr lvl="0"/>
          </a:p>
        </p:txBody>
      </p:sp>
      <p:sp>
        <p:nvSpPr>
          <p:cNvPr id="1730" name="Shape 1730"/>
          <p:cNvSpPr/>
          <p:nvPr/>
        </p:nvSpPr>
        <p:spPr>
          <a:xfrm flipH="1">
            <a:off x="2123688" y="5870153"/>
            <a:ext cx="1" cy="578694"/>
          </a:xfrm>
          <a:prstGeom prst="line">
            <a:avLst/>
          </a:prstGeom>
          <a:ln w="63500">
            <a:solidFill/>
            <a:round/>
          </a:ln>
        </p:spPr>
        <p:txBody>
          <a:bodyPr lIns="0" tIns="0" rIns="0" bIns="0"/>
          <a:lstStyle/>
          <a:p>
            <a:pPr lvl="0"/>
          </a:p>
        </p:txBody>
      </p:sp>
      <p:sp>
        <p:nvSpPr>
          <p:cNvPr id="1731" name="Shape 1731"/>
          <p:cNvSpPr/>
          <p:nvPr/>
        </p:nvSpPr>
        <p:spPr>
          <a:xfrm flipH="1">
            <a:off x="797319" y="5880100"/>
            <a:ext cx="1" cy="578693"/>
          </a:xfrm>
          <a:prstGeom prst="line">
            <a:avLst/>
          </a:prstGeom>
          <a:ln w="63500">
            <a:solidFill/>
            <a:round/>
          </a:ln>
        </p:spPr>
        <p:txBody>
          <a:bodyPr lIns="0" tIns="0" rIns="0" bIns="0"/>
          <a:lstStyle/>
          <a:p>
            <a:pPr lvl="0"/>
          </a:p>
        </p:txBody>
      </p:sp>
      <p:sp>
        <p:nvSpPr>
          <p:cNvPr id="1732" name="Shape 1732"/>
          <p:cNvSpPr/>
          <p:nvPr/>
        </p:nvSpPr>
        <p:spPr>
          <a:xfrm flipH="1">
            <a:off x="2130819" y="5308600"/>
            <a:ext cx="1" cy="578693"/>
          </a:xfrm>
          <a:prstGeom prst="line">
            <a:avLst/>
          </a:prstGeom>
          <a:ln w="38100">
            <a:solidFill/>
            <a:round/>
          </a:ln>
        </p:spPr>
        <p:txBody>
          <a:bodyPr lIns="0" tIns="0" rIns="0" bIns="0"/>
          <a:lstStyle/>
          <a:p>
            <a:pPr lvl="0"/>
          </a:p>
        </p:txBody>
      </p:sp>
      <p:sp>
        <p:nvSpPr>
          <p:cNvPr id="1733" name="Shape 1733"/>
          <p:cNvSpPr/>
          <p:nvPr/>
        </p:nvSpPr>
        <p:spPr>
          <a:xfrm flipH="1">
            <a:off x="784619" y="5308600"/>
            <a:ext cx="1" cy="578693"/>
          </a:xfrm>
          <a:prstGeom prst="line">
            <a:avLst/>
          </a:prstGeom>
          <a:ln w="38100">
            <a:solidFill/>
            <a:round/>
          </a:ln>
        </p:spPr>
        <p:txBody>
          <a:bodyPr lIns="0" tIns="0" rIns="0" bIns="0"/>
          <a:lstStyle/>
          <a:p>
            <a:pPr lvl="0"/>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9525" cap="flat">
          <a:solidFill>
            <a:srgbClr val="000000"/>
          </a:solidFill>
          <a:prstDash val="solid"/>
          <a:round/>
        </a:ln>
        <a:effectLst/>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Lucida Grande"/>
            <a:ea typeface="Lucida Grande"/>
            <a:cs typeface="Lucida Grande"/>
            <a:sym typeface="Lucida Grand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9525" cap="flat">
          <a:solidFill>
            <a:srgbClr val="000000"/>
          </a:solidFill>
          <a:prstDash val="solid"/>
          <a:round/>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9525" cap="flat">
          <a:solidFill>
            <a:srgbClr val="000000"/>
          </a:solidFill>
          <a:prstDash val="solid"/>
          <a:round/>
        </a:ln>
        <a:effectLst/>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Lucida Grande"/>
            <a:ea typeface="Lucida Grande"/>
            <a:cs typeface="Lucida Grande"/>
            <a:sym typeface="Lucida Grand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9525" cap="flat">
          <a:solidFill>
            <a:srgbClr val="000000"/>
          </a:solidFill>
          <a:prstDash val="solid"/>
          <a:round/>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