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5" r:id="rId9"/>
    <p:sldId id="266" r:id="rId10"/>
    <p:sldId id="267" r:id="rId11"/>
    <p:sldId id="268" r:id="rId12"/>
    <p:sldId id="269" r:id="rId13"/>
    <p:sldId id="271" r:id="rId14"/>
    <p:sldId id="270" r:id="rId15"/>
    <p:sldId id="264" r:id="rId16"/>
    <p:sldId id="272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434" autoAdjust="0"/>
  </p:normalViewPr>
  <p:slideViewPr>
    <p:cSldViewPr snapToGrid="0">
      <p:cViewPr varScale="1">
        <p:scale>
          <a:sx n="65" d="100"/>
          <a:sy n="65" d="100"/>
        </p:scale>
        <p:origin x="6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3C85E-3AB4-44BA-9FDD-3499617AFB7F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85D15C-6586-4E3E-87BE-A92F82D390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9526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85D15C-6586-4E3E-87BE-A92F82D390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8084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0548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328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7499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688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344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367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880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8245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180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755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892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19DB7-6FDA-4CCF-92CB-F16D1B37CAE7}" type="datetimeFigureOut">
              <a:rPr lang="en-US" smtClean="0"/>
              <a:t>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3C770-577C-4FCC-9E36-B9355AF7C7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6791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OF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any study simpler than economic? A child could grasp it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/>
              <a:t>Leon </a:t>
            </a:r>
            <a:r>
              <a:rPr lang="en-US" b="1" dirty="0" err="1"/>
              <a:t>MacLaren</a:t>
            </a:r>
            <a:r>
              <a:rPr lang="en-US" b="1" dirty="0"/>
              <a:t> (1910–1994)</a:t>
            </a:r>
            <a:endParaRPr lang="en-US" dirty="0" smtClean="0"/>
          </a:p>
        </p:txBody>
      </p:sp>
      <p:pic>
        <p:nvPicPr>
          <p:cNvPr id="1026" name="Picture 2" descr="http://ts2.mm.bing.net/th?id=H.4964321939098125&amp;pid=15.1&amp;H=160&amp;W=1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4774" cy="261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6651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484" y="1663700"/>
            <a:ext cx="10515600" cy="4351338"/>
          </a:xfrm>
        </p:spPr>
        <p:txBody>
          <a:bodyPr>
            <a:normAutofit/>
          </a:bodyPr>
          <a:lstStyle/>
          <a:p>
            <a:endParaRPr lang="en-US" sz="5400" baseline="30000" dirty="0" smtClean="0"/>
          </a:p>
          <a:p>
            <a:endParaRPr lang="en-US" sz="5400" baseline="30000" dirty="0"/>
          </a:p>
          <a:p>
            <a:r>
              <a:rPr lang="en-US" sz="5400" baseline="30000" dirty="0" smtClean="0"/>
              <a:t>When </a:t>
            </a:r>
            <a:r>
              <a:rPr lang="en-US" sz="5400" baseline="30000" dirty="0"/>
              <a:t>land is enclosed poverty </a:t>
            </a:r>
            <a:r>
              <a:rPr lang="en-US" sz="5400" baseline="30000" dirty="0" smtClean="0"/>
              <a:t>follows.</a:t>
            </a:r>
          </a:p>
          <a:p>
            <a:endParaRPr lang="en-US" sz="5400" baseline="30000" dirty="0" smtClean="0"/>
          </a:p>
          <a:p>
            <a:pPr marL="3200400" lvl="7" indent="0">
              <a:buNone/>
            </a:pPr>
            <a:r>
              <a:rPr lang="en-US" sz="4400" dirty="0" smtClean="0"/>
              <a:t>AND</a:t>
            </a:r>
          </a:p>
          <a:p>
            <a:pPr marL="3200400" lvl="7" indent="0">
              <a:buNone/>
            </a:pPr>
            <a:endParaRPr lang="en-US" sz="4400" dirty="0" smtClean="0"/>
          </a:p>
          <a:p>
            <a:r>
              <a:rPr lang="en-US" sz="4800" baseline="30000" dirty="0" smtClean="0"/>
              <a:t>the joy of giving will be overwhelmed by the fear of losing</a:t>
            </a:r>
          </a:p>
          <a:p>
            <a:endParaRPr lang="en-US" sz="4800" baseline="300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38138"/>
            <a:ext cx="10515600" cy="1325562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053296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 smtClean="0"/>
              <a:t>THE LANDLESS MUST </a:t>
            </a:r>
            <a:r>
              <a:rPr lang="en-US" dirty="0" smtClean="0"/>
              <a:t>DEPEND</a:t>
            </a:r>
            <a:br>
              <a:rPr lang="en-US" dirty="0" smtClean="0"/>
            </a:br>
            <a:r>
              <a:rPr lang="en-US" dirty="0" smtClean="0"/>
              <a:t>ON </a:t>
            </a:r>
            <a:r>
              <a:rPr lang="en-US" dirty="0" smtClean="0"/>
              <a:t>THE LANDED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24099"/>
            <a:ext cx="10515600" cy="4351338"/>
          </a:xfrm>
        </p:spPr>
        <p:txBody>
          <a:bodyPr>
            <a:normAutofit/>
          </a:bodyPr>
          <a:lstStyle/>
          <a:p>
            <a:endParaRPr lang="en-US" sz="4000" baseline="30000" dirty="0" smtClean="0"/>
          </a:p>
          <a:p>
            <a:r>
              <a:rPr lang="en-US" sz="4400" baseline="30000" dirty="0" smtClean="0"/>
              <a:t>This </a:t>
            </a:r>
            <a:r>
              <a:rPr lang="en-US" sz="4400" baseline="30000" dirty="0"/>
              <a:t>forced </a:t>
            </a:r>
            <a:r>
              <a:rPr lang="en-US" sz="4400" baseline="30000" dirty="0" smtClean="0"/>
              <a:t>dependency produces </a:t>
            </a:r>
            <a:r>
              <a:rPr lang="en-US" sz="4400" baseline="30000" dirty="0"/>
              <a:t>an secondary dependency</a:t>
            </a:r>
            <a:r>
              <a:rPr lang="en-US" baseline="30000" dirty="0"/>
              <a:t>. </a:t>
            </a:r>
            <a:endParaRPr lang="en-US" dirty="0" smtClean="0"/>
          </a:p>
          <a:p>
            <a:endParaRPr lang="en-US" dirty="0"/>
          </a:p>
          <a:p>
            <a:r>
              <a:rPr lang="en-US" sz="4400" baseline="30000" dirty="0" smtClean="0"/>
              <a:t>When </a:t>
            </a:r>
            <a:r>
              <a:rPr lang="en-US" sz="4400" baseline="30000" dirty="0"/>
              <a:t>men are left so little of the richest they make </a:t>
            </a:r>
            <a:r>
              <a:rPr lang="en-US" sz="4400" baseline="30000" dirty="0" smtClean="0"/>
              <a:t>they have difficulty fulfilling </a:t>
            </a:r>
            <a:r>
              <a:rPr lang="en-US" sz="4400" baseline="30000" dirty="0"/>
              <a:t>their primary </a:t>
            </a:r>
            <a:r>
              <a:rPr lang="en-US" sz="4400" baseline="30000" dirty="0" smtClean="0"/>
              <a:t>needs. They must borrow</a:t>
            </a:r>
            <a:r>
              <a:rPr lang="en-US" sz="4800" baseline="30000" dirty="0"/>
              <a:t>. </a:t>
            </a:r>
            <a:endParaRPr lang="en-US" sz="4800" baseline="30000" dirty="0" smtClean="0"/>
          </a:p>
          <a:p>
            <a:endParaRPr lang="en-US" sz="4800" baseline="30000" dirty="0" smtClean="0"/>
          </a:p>
          <a:p>
            <a:r>
              <a:rPr lang="en-US" sz="4800" baseline="30000" dirty="0" smtClean="0"/>
              <a:t>They </a:t>
            </a:r>
            <a:r>
              <a:rPr lang="en-US" sz="4800" baseline="30000" dirty="0"/>
              <a:t>pay tribute to the lender and new palaces are built that out rival </a:t>
            </a:r>
            <a:r>
              <a:rPr lang="en-US" sz="4800" baseline="30000" dirty="0" smtClean="0"/>
              <a:t>governments, banks</a:t>
            </a:r>
            <a:r>
              <a:rPr lang="en-US" sz="4800" baseline="30000" dirty="0" smtClean="0"/>
              <a:t>, </a:t>
            </a:r>
            <a:r>
              <a:rPr lang="en-US" sz="4800" baseline="30000" dirty="0"/>
              <a:t>financial </a:t>
            </a:r>
            <a:r>
              <a:rPr lang="en-US" sz="4800" baseline="30000" dirty="0" smtClean="0"/>
              <a:t>markets.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0425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b="1" baseline="30000" dirty="0"/>
              <a:t>But not everyone can borrow or secure a </a:t>
            </a:r>
            <a:r>
              <a:rPr lang="en-US" b="1" baseline="30000" dirty="0" smtClean="0"/>
              <a:t>loan….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aseline="30000" dirty="0" smtClean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endParaRPr lang="en-US" sz="4400" baseline="30000" dirty="0" smtClean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endParaRPr lang="en-US" sz="4400" baseline="30000" dirty="0"/>
          </a:p>
          <a:p>
            <a:pPr indent="0">
              <a:lnSpc>
                <a:spcPct val="100000"/>
              </a:lnSpc>
              <a:spcBef>
                <a:spcPts val="0"/>
              </a:spcBef>
            </a:pPr>
            <a:r>
              <a:rPr lang="en-US" sz="4400" baseline="30000" dirty="0" smtClean="0"/>
              <a:t>Those who can loan become the employers and thus grows a new dependency –</a:t>
            </a:r>
            <a:r>
              <a:rPr lang="en-US" sz="4400" dirty="0" smtClean="0"/>
              <a:t> the employee on the employer for the tools of employment.</a:t>
            </a:r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500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659641" y="247137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baseline="30000" smtClean="0"/>
              <a:t>But not everyone can borrow or secure a loan….</a:t>
            </a:r>
            <a:endParaRPr lang="en-US" b="1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838199" y="1825625"/>
            <a:ext cx="7435645" cy="4351338"/>
          </a:xfrm>
        </p:spPr>
        <p:txBody>
          <a:bodyPr/>
          <a:lstStyle/>
          <a:p>
            <a:pPr>
              <a:spcBef>
                <a:spcPts val="0"/>
              </a:spcBef>
            </a:pPr>
            <a:endParaRPr lang="en-US" baseline="30000" dirty="0" smtClean="0"/>
          </a:p>
          <a:p>
            <a:pPr>
              <a:spcBef>
                <a:spcPts val="0"/>
              </a:spcBef>
            </a:pPr>
            <a:endParaRPr lang="en-US" baseline="30000" dirty="0"/>
          </a:p>
          <a:p>
            <a:pPr>
              <a:spcBef>
                <a:spcPts val="0"/>
              </a:spcBef>
            </a:pPr>
            <a:endParaRPr lang="en-US" baseline="30000" dirty="0" smtClean="0"/>
          </a:p>
          <a:p>
            <a:pPr>
              <a:spcBef>
                <a:spcPts val="0"/>
              </a:spcBef>
            </a:pPr>
            <a:endParaRPr lang="en-US" baseline="30000" dirty="0"/>
          </a:p>
          <a:p>
            <a:pPr marL="0">
              <a:spcBef>
                <a:spcPts val="0"/>
              </a:spcBef>
            </a:pPr>
            <a:r>
              <a:rPr lang="en-US" baseline="30000" dirty="0" smtClean="0"/>
              <a:t>The </a:t>
            </a:r>
            <a:r>
              <a:rPr lang="en-US" baseline="30000" dirty="0"/>
              <a:t>new class of employers ousts the small tenants, who is sent looking for employment and in the end our best </a:t>
            </a:r>
            <a:r>
              <a:rPr lang="en-US" baseline="30000" dirty="0" smtClean="0"/>
              <a:t>engineers</a:t>
            </a:r>
            <a:r>
              <a:rPr lang="en-US" baseline="30000" dirty="0"/>
              <a:t>, scientists, designers and professors become servants. The direction of work </a:t>
            </a:r>
            <a:r>
              <a:rPr lang="en-US" baseline="30000" dirty="0" smtClean="0"/>
              <a:t>passes </a:t>
            </a:r>
            <a:r>
              <a:rPr lang="en-US" baseline="30000" dirty="0"/>
              <a:t>out of the hands of those who do it and even education </a:t>
            </a:r>
            <a:r>
              <a:rPr lang="en-US" baseline="30000" dirty="0" smtClean="0"/>
              <a:t>becomes </a:t>
            </a:r>
            <a:r>
              <a:rPr lang="en-US" baseline="30000" dirty="0"/>
              <a:t>the servant to the new masters. </a:t>
            </a:r>
            <a:endParaRPr lang="en-US" baseline="30000" dirty="0" smtClean="0"/>
          </a:p>
          <a:p>
            <a:pPr marL="0">
              <a:spcBef>
                <a:spcPts val="0"/>
              </a:spcBef>
            </a:pPr>
            <a:endParaRPr lang="en-US" baseline="30000" dirty="0"/>
          </a:p>
          <a:p>
            <a:pPr marL="0" indent="0">
              <a:spcBef>
                <a:spcPts val="0"/>
              </a:spcBef>
              <a:buNone/>
            </a:pPr>
            <a:endParaRPr lang="en-US" dirty="0"/>
          </a:p>
          <a:p>
            <a:r>
              <a:rPr lang="en-US" b="1" baseline="30000" dirty="0">
                <a:solidFill>
                  <a:srgbClr val="0070C0"/>
                </a:solidFill>
              </a:rPr>
              <a:t>This completes the results caused by the enclosure of land.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5261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baseline="30000" dirty="0" smtClean="0"/>
          </a:p>
          <a:p>
            <a:endParaRPr lang="en-US" sz="4000" baseline="30000" dirty="0" smtClean="0"/>
          </a:p>
          <a:p>
            <a:r>
              <a:rPr lang="en-US" sz="4000" baseline="30000" dirty="0" smtClean="0"/>
              <a:t>Thus </a:t>
            </a:r>
            <a:r>
              <a:rPr lang="en-US" sz="4000" baseline="30000" dirty="0"/>
              <a:t>the </a:t>
            </a:r>
            <a:r>
              <a:rPr lang="en-US" sz="4000" baseline="30000" dirty="0" smtClean="0"/>
              <a:t>law </a:t>
            </a:r>
            <a:r>
              <a:rPr lang="en-US" sz="4000" baseline="30000" dirty="0"/>
              <a:t>of property in land is one the most important economic institutions of </a:t>
            </a:r>
            <a:r>
              <a:rPr lang="en-US" sz="4000" baseline="30000" dirty="0" smtClean="0"/>
              <a:t>an society</a:t>
            </a:r>
            <a:r>
              <a:rPr lang="en-US" sz="4000" baseline="30000" dirty="0" smtClean="0"/>
              <a:t>.   </a:t>
            </a:r>
            <a:r>
              <a:rPr lang="en-US" sz="4000" baseline="30000" dirty="0"/>
              <a:t>If this is </a:t>
            </a:r>
            <a:r>
              <a:rPr lang="en-US" sz="4000" baseline="30000" dirty="0" smtClean="0"/>
              <a:t>wrong </a:t>
            </a:r>
            <a:r>
              <a:rPr lang="en-US" sz="4000" baseline="30000" dirty="0"/>
              <a:t>little else will follow that is just. </a:t>
            </a:r>
            <a:endParaRPr lang="en-US" sz="4000" dirty="0"/>
          </a:p>
          <a:p>
            <a:endParaRPr lang="en-US" dirty="0"/>
          </a:p>
          <a:p>
            <a:r>
              <a:rPr lang="en-US" sz="4400" b="1" baseline="30000" dirty="0" smtClean="0">
                <a:solidFill>
                  <a:srgbClr val="0070C0"/>
                </a:solidFill>
              </a:rPr>
              <a:t>The </a:t>
            </a:r>
            <a:r>
              <a:rPr lang="en-US" sz="4400" b="1" baseline="30000" dirty="0">
                <a:solidFill>
                  <a:srgbClr val="0070C0"/>
                </a:solidFill>
              </a:rPr>
              <a:t>function of economics is to point the way </a:t>
            </a:r>
            <a:r>
              <a:rPr lang="en-US" sz="4400" b="1" baseline="30000" dirty="0" smtClean="0">
                <a:solidFill>
                  <a:srgbClr val="0070C0"/>
                </a:solidFill>
              </a:rPr>
              <a:t>to</a:t>
            </a:r>
          </a:p>
          <a:p>
            <a:pPr marL="0" indent="0">
              <a:buNone/>
            </a:pPr>
            <a:r>
              <a:rPr lang="en-US" sz="4400" b="1" baseline="30000" dirty="0" smtClean="0">
                <a:solidFill>
                  <a:srgbClr val="0070C0"/>
                </a:solidFill>
              </a:rPr>
              <a:t>   A </a:t>
            </a:r>
            <a:r>
              <a:rPr lang="en-US" sz="4400" b="1" baseline="30000" dirty="0" smtClean="0">
                <a:solidFill>
                  <a:srgbClr val="0070C0"/>
                </a:solidFill>
              </a:rPr>
              <a:t>MORE  </a:t>
            </a:r>
            <a:r>
              <a:rPr lang="en-US" sz="4400" b="1" baseline="30000" dirty="0" smtClean="0">
                <a:solidFill>
                  <a:srgbClr val="0070C0"/>
                </a:solidFill>
              </a:rPr>
              <a:t>JUST SOCIETY</a:t>
            </a:r>
            <a:r>
              <a:rPr lang="en-US" b="1" baseline="30000" dirty="0">
                <a:solidFill>
                  <a:srgbClr val="0070C0"/>
                </a:solidFill>
              </a:rPr>
              <a:t> </a:t>
            </a:r>
            <a:endParaRPr lang="en-US" b="1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baseline="30000" dirty="0"/>
              <a:t> </a:t>
            </a:r>
            <a:endParaRPr lang="en-US" dirty="0"/>
          </a:p>
          <a:p>
            <a:endParaRPr lang="en-US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508622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/>
          <a:lstStyle/>
          <a:p>
            <a:pPr algn="ctr"/>
            <a:r>
              <a:rPr lang="en-US" b="1" dirty="0" smtClean="0"/>
              <a:t>WHAT </a:t>
            </a:r>
            <a:r>
              <a:rPr lang="en-US" b="1" dirty="0" smtClean="0"/>
              <a:t>IS JUSTICE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Justice </a:t>
            </a:r>
            <a:r>
              <a:rPr lang="en-US" dirty="0"/>
              <a:t>is restraint </a:t>
            </a:r>
            <a:r>
              <a:rPr lang="en-US" dirty="0" smtClean="0"/>
              <a:t>as </a:t>
            </a:r>
            <a:r>
              <a:rPr lang="en-US" dirty="0"/>
              <a:t>Confucius </a:t>
            </a:r>
            <a:r>
              <a:rPr lang="en-US" dirty="0" smtClean="0"/>
              <a:t>said: </a:t>
            </a:r>
            <a:r>
              <a:rPr lang="en-US" dirty="0"/>
              <a:t>‘do not use you eyes and </a:t>
            </a:r>
            <a:r>
              <a:rPr lang="en-US" dirty="0" smtClean="0"/>
              <a:t>ears, </a:t>
            </a:r>
            <a:r>
              <a:rPr lang="en-US" dirty="0"/>
              <a:t>your power of speech or faculty of movement without obeying the inner law of self control: </a:t>
            </a:r>
            <a:r>
              <a:rPr lang="en-US" dirty="0" smtClean="0"/>
              <a:t> act </a:t>
            </a:r>
            <a:r>
              <a:rPr lang="en-US" dirty="0"/>
              <a:t>as if you were watching over an </a:t>
            </a:r>
            <a:r>
              <a:rPr lang="en-US" dirty="0" smtClean="0"/>
              <a:t>infant.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85035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FUNCTION OF ECONOMICS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Is any study simpler than economic? A child could grasp it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b="1" dirty="0" smtClean="0"/>
              <a:t>Leon </a:t>
            </a:r>
            <a:r>
              <a:rPr lang="en-US" b="1" dirty="0" err="1"/>
              <a:t>MacLaren</a:t>
            </a:r>
            <a:r>
              <a:rPr lang="en-US" b="1" dirty="0"/>
              <a:t> (1910–1994)</a:t>
            </a:r>
            <a:endParaRPr lang="en-US" dirty="0" smtClean="0"/>
          </a:p>
        </p:txBody>
      </p:sp>
      <p:pic>
        <p:nvPicPr>
          <p:cNvPr id="1026" name="Picture 2" descr="http://ts2.mm.bing.net/th?id=H.4964321939098125&amp;pid=15.1&amp;H=160&amp;W=12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064774" cy="26106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1251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803" y="0"/>
            <a:ext cx="10515600" cy="1608801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 smtClean="0"/>
              <a:t>FUNCTION </a:t>
            </a:r>
            <a:r>
              <a:rPr lang="en-US" b="1" dirty="0"/>
              <a:t>OF </a:t>
            </a:r>
            <a:r>
              <a:rPr lang="en-US" b="1" dirty="0" smtClean="0"/>
              <a:t>ECONOMICS</a:t>
            </a:r>
            <a:br>
              <a:rPr lang="en-US" b="1" dirty="0" smtClean="0"/>
            </a:br>
            <a:r>
              <a:rPr lang="en-US" sz="3600" b="1" dirty="0" smtClean="0"/>
              <a:t>Leon </a:t>
            </a:r>
            <a:r>
              <a:rPr lang="en-US" sz="3600" b="1" dirty="0" err="1" smtClean="0"/>
              <a:t>MacLaren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471" y="2400812"/>
            <a:ext cx="10515600" cy="4351338"/>
          </a:xfrm>
        </p:spPr>
        <p:txBody>
          <a:bodyPr/>
          <a:lstStyle/>
          <a:p>
            <a:r>
              <a:rPr lang="en-US" dirty="0" smtClean="0"/>
              <a:t>If economics were not easy we could despair of human progress.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A knowledge of economics is essential to good government.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the knowledge necessary to good government were only known by a few there would be no end to injustice and confusion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35106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474" y="210380"/>
            <a:ext cx="10515600" cy="1325563"/>
          </a:xfrm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92D050"/>
          </a:solidFill>
          <a:ln>
            <a:solidFill>
              <a:srgbClr val="FFFFFF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The knowledge of economics lies open before us to read not in libraries but in in our daily lives in our relationship to each other and our relationship with  </a:t>
            </a:r>
            <a:r>
              <a:rPr lang="en-US" dirty="0" smtClean="0"/>
              <a:t>nature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4000" dirty="0">
                <a:solidFill>
                  <a:srgbClr val="0070C0"/>
                </a:solidFill>
              </a:rPr>
              <a:t>The first lesson of economics is that the human </a:t>
            </a:r>
            <a:r>
              <a:rPr lang="en-US" sz="4000" dirty="0" smtClean="0">
                <a:solidFill>
                  <a:srgbClr val="0070C0"/>
                </a:solidFill>
              </a:rPr>
              <a:t>being lives </a:t>
            </a:r>
            <a:r>
              <a:rPr lang="en-US" sz="4000" dirty="0">
                <a:solidFill>
                  <a:srgbClr val="0070C0"/>
                </a:solidFill>
              </a:rPr>
              <a:t>and </a:t>
            </a:r>
            <a:r>
              <a:rPr lang="en-US" sz="4000" dirty="0" smtClean="0">
                <a:solidFill>
                  <a:srgbClr val="0070C0"/>
                </a:solidFill>
              </a:rPr>
              <a:t>depends for </a:t>
            </a:r>
            <a:r>
              <a:rPr lang="en-US" sz="4000" dirty="0">
                <a:solidFill>
                  <a:srgbClr val="0070C0"/>
                </a:solidFill>
              </a:rPr>
              <a:t>nourishment upon the rest of creation.</a:t>
            </a:r>
          </a:p>
        </p:txBody>
      </p:sp>
    </p:spTree>
    <p:extLst>
      <p:ext uri="{BB962C8B-B14F-4D97-AF65-F5344CB8AC3E}">
        <p14:creationId xmlns:p14="http://schemas.microsoft.com/office/powerpoint/2010/main" val="1506021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757947"/>
            <a:ext cx="10515600" cy="3419015"/>
          </a:xfrm>
          <a:solidFill>
            <a:srgbClr val="FFC000"/>
          </a:solidFill>
        </p:spPr>
        <p:txBody>
          <a:bodyPr>
            <a:normAutofit lnSpcReduction="10000"/>
          </a:bodyPr>
          <a:lstStyle/>
          <a:p>
            <a:r>
              <a:rPr lang="en-US" dirty="0" smtClean="0"/>
              <a:t>This human necessity makes land of the utmost importance to the human race and to the individual.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sz="4000" dirty="0" smtClean="0">
                <a:solidFill>
                  <a:srgbClr val="0070C0"/>
                </a:solidFill>
              </a:rPr>
              <a:t>The </a:t>
            </a:r>
            <a:r>
              <a:rPr lang="en-US" sz="4000" dirty="0">
                <a:solidFill>
                  <a:srgbClr val="0070C0"/>
                </a:solidFill>
              </a:rPr>
              <a:t>second lesson in economics is that none of earth creatures can deny us land except our fellow men. We have only our selves to fear</a:t>
            </a:r>
            <a:r>
              <a:rPr lang="en-US" dirty="0" smtClean="0">
                <a:solidFill>
                  <a:srgbClr val="0070C0"/>
                </a:solidFill>
              </a:rPr>
              <a:t>.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0474" y="210380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FUNCTION OF ECONOMICS</a:t>
            </a:r>
            <a:br>
              <a:rPr lang="en-US" b="1" smtClean="0"/>
            </a:br>
            <a:r>
              <a:rPr lang="en-US" sz="3200" b="1" smtClean="0"/>
              <a:t>Leon MacLaren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8322981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2271251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We need the knowledge of economics to live and work together. We are </a:t>
            </a:r>
            <a:r>
              <a:rPr lang="en-US" sz="3600" dirty="0" smtClean="0">
                <a:solidFill>
                  <a:srgbClr val="FF0000"/>
                </a:solidFill>
              </a:rPr>
              <a:t>interdependent. We must rely </a:t>
            </a:r>
            <a:r>
              <a:rPr lang="en-US" sz="3600" dirty="0">
                <a:solidFill>
                  <a:srgbClr val="FF0000"/>
                </a:solidFill>
              </a:rPr>
              <a:t>on others </a:t>
            </a:r>
            <a:r>
              <a:rPr lang="en-US" sz="3600" dirty="0" smtClean="0">
                <a:solidFill>
                  <a:srgbClr val="FF0000"/>
                </a:solidFill>
              </a:rPr>
              <a:t>and therefore </a:t>
            </a:r>
            <a:r>
              <a:rPr lang="en-US" sz="3600" dirty="0">
                <a:solidFill>
                  <a:srgbClr val="FF0000"/>
                </a:solidFill>
              </a:rPr>
              <a:t>we live in families </a:t>
            </a:r>
            <a:r>
              <a:rPr lang="en-US" sz="3600" dirty="0" smtClean="0">
                <a:solidFill>
                  <a:srgbClr val="FF0000"/>
                </a:solidFill>
              </a:rPr>
              <a:t>and communities.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348118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The best of life is in giving and by giving we live.</a:t>
            </a:r>
          </a:p>
          <a:p>
            <a:endParaRPr lang="en-US" dirty="0"/>
          </a:p>
          <a:p>
            <a:r>
              <a:rPr lang="en-US" dirty="0" smtClean="0"/>
              <a:t>People </a:t>
            </a:r>
            <a:r>
              <a:rPr lang="en-US" dirty="0" smtClean="0"/>
              <a:t>live by not only by giving but by receiving. Just to give is to die of starvation just to receive is to die of senility.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3740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53729" y="206855"/>
            <a:ext cx="10515600" cy="1325563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en-US" dirty="0">
                <a:solidFill>
                  <a:srgbClr val="FF0000"/>
                </a:solidFill>
              </a:rPr>
              <a:t>Balance in </a:t>
            </a:r>
            <a:r>
              <a:rPr lang="en-US" dirty="0" smtClean="0">
                <a:solidFill>
                  <a:srgbClr val="FF0000"/>
                </a:solidFill>
              </a:rPr>
              <a:t>Society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223832"/>
            <a:ext cx="10515600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A proper balance between giving and receiving is essential to human health.</a:t>
            </a:r>
            <a:endParaRPr lang="en-US" sz="2000" dirty="0"/>
          </a:p>
          <a:p>
            <a:endParaRPr lang="en-US" sz="2000" dirty="0" smtClean="0"/>
          </a:p>
          <a:p>
            <a:r>
              <a:rPr lang="en-US" sz="2400" dirty="0" smtClean="0"/>
              <a:t>Everything in nature tends to an equilibrium if anything disturbs the natural order forces come into play that restore it. </a:t>
            </a:r>
          </a:p>
          <a:p>
            <a:endParaRPr lang="en-US" sz="2400" dirty="0"/>
          </a:p>
          <a:p>
            <a:r>
              <a:rPr lang="en-US" sz="2400" dirty="0" smtClean="0"/>
              <a:t>So it is in society</a:t>
            </a:r>
          </a:p>
          <a:p>
            <a:endParaRPr lang="en-US" sz="2400" dirty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3416771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	Task of the economist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Severe social imbalances are corrected by war , revolution , or decay </a:t>
            </a:r>
          </a:p>
          <a:p>
            <a:endParaRPr lang="en-US" dirty="0"/>
          </a:p>
          <a:p>
            <a:r>
              <a:rPr lang="en-US" dirty="0">
                <a:solidFill>
                  <a:srgbClr val="FF0000"/>
                </a:solidFill>
              </a:rPr>
              <a:t>The task of the economist is to know what can disturb the balance and to prevent it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/>
              <a:t>The  balance between </a:t>
            </a:r>
            <a:r>
              <a:rPr lang="en-US" dirty="0" smtClean="0"/>
              <a:t>what we </a:t>
            </a:r>
            <a:r>
              <a:rPr lang="en-US" dirty="0"/>
              <a:t>give and what we receive is disturbed when one takes without giving. </a:t>
            </a:r>
            <a:endParaRPr lang="en-US" dirty="0" smtClean="0"/>
          </a:p>
          <a:p>
            <a:endParaRPr lang="en-US" dirty="0"/>
          </a:p>
          <a:p>
            <a:r>
              <a:rPr lang="en-US" sz="4800" baseline="30000" dirty="0"/>
              <a:t>All who steal disturb the balance. All who levy tribute from their fellow men disturb the balance</a:t>
            </a:r>
            <a:r>
              <a:rPr lang="en-US" baseline="30000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85761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400" baseline="30000" dirty="0" smtClean="0"/>
          </a:p>
          <a:p>
            <a:endParaRPr lang="en-US" sz="4400" baseline="30000" dirty="0" smtClean="0"/>
          </a:p>
          <a:p>
            <a:endParaRPr lang="en-US" sz="4400" baseline="30000" dirty="0"/>
          </a:p>
          <a:p>
            <a:r>
              <a:rPr lang="en-US" sz="4400" baseline="30000" dirty="0" smtClean="0"/>
              <a:t>What </a:t>
            </a:r>
            <a:r>
              <a:rPr lang="en-US" sz="4400" baseline="30000" dirty="0"/>
              <a:t>upsets the </a:t>
            </a:r>
            <a:r>
              <a:rPr lang="en-US" sz="4400" baseline="30000" dirty="0" smtClean="0"/>
              <a:t>balance </a:t>
            </a:r>
            <a:r>
              <a:rPr lang="en-US" sz="4400" baseline="30000" dirty="0"/>
              <a:t>and debases </a:t>
            </a:r>
            <a:r>
              <a:rPr lang="en-US" sz="4400" baseline="30000" dirty="0" smtClean="0"/>
              <a:t>men.</a:t>
            </a:r>
          </a:p>
          <a:p>
            <a:pPr lvl="1"/>
            <a:r>
              <a:rPr lang="en-US" sz="4000" baseline="30000" dirty="0"/>
              <a:t>Brute force</a:t>
            </a:r>
            <a:r>
              <a:rPr lang="en-US" sz="4000" baseline="30000" dirty="0" smtClean="0"/>
              <a:t>.</a:t>
            </a:r>
          </a:p>
          <a:p>
            <a:pPr lvl="1"/>
            <a:r>
              <a:rPr lang="en-US" sz="4000" baseline="30000" dirty="0"/>
              <a:t>Deprivation of the essentials of </a:t>
            </a:r>
            <a:r>
              <a:rPr lang="en-US" sz="4000" baseline="30000" dirty="0" smtClean="0"/>
              <a:t>life</a:t>
            </a:r>
          </a:p>
          <a:p>
            <a:pPr lvl="1"/>
            <a:endParaRPr lang="en-US" sz="40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860474" y="210380"/>
            <a:ext cx="10515600" cy="1325563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b="1" smtClean="0"/>
              <a:t>FUNCTION OF ECONOMICS</a:t>
            </a:r>
            <a:br>
              <a:rPr lang="en-US" b="1" smtClean="0"/>
            </a:br>
            <a:r>
              <a:rPr lang="en-US" sz="3200" b="1" smtClean="0"/>
              <a:t>Leon MacLaren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45117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7200" baseline="30000" dirty="0" smtClean="0"/>
          </a:p>
          <a:p>
            <a:endParaRPr lang="en-US" sz="7200" baseline="30000" dirty="0"/>
          </a:p>
          <a:p>
            <a:r>
              <a:rPr lang="en-US" sz="7200" baseline="30000" dirty="0" smtClean="0"/>
              <a:t>What </a:t>
            </a:r>
            <a:r>
              <a:rPr lang="en-US" sz="7200" baseline="30000" dirty="0"/>
              <a:t>is more essential than land?</a:t>
            </a:r>
            <a:endParaRPr lang="en-US" sz="7200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ctr"/>
            <a:r>
              <a:rPr lang="en-US" b="1" dirty="0"/>
              <a:t>FUNCTION OF ECONOMICS</a:t>
            </a:r>
            <a:br>
              <a:rPr lang="en-US" b="1" dirty="0"/>
            </a:br>
            <a:r>
              <a:rPr lang="en-US" sz="3200" b="1" dirty="0"/>
              <a:t>Leon </a:t>
            </a:r>
            <a:r>
              <a:rPr lang="en-US" sz="3200" b="1" dirty="0" err="1"/>
              <a:t>MacLaren</a:t>
            </a:r>
            <a:r>
              <a:rPr lang="en-US" sz="3200" b="1" dirty="0"/>
              <a:t> (1910–1994)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509167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271</TotalTime>
  <Words>689</Words>
  <Application>Microsoft Office PowerPoint</Application>
  <PresentationFormat>Widescreen</PresentationFormat>
  <Paragraphs>98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FUNCTION OF ECONOMICS</vt:lpstr>
      <vt:lpstr>FUNCTION OF ECONOMICS Leon MacLaren</vt:lpstr>
      <vt:lpstr>FUNCTION OF ECONOMICS Leon MacLaren (1910–1994)</vt:lpstr>
      <vt:lpstr>PowerPoint Presentation</vt:lpstr>
      <vt:lpstr>We need the knowledge of economics to live and work together. We are interdependent. We must rely on others and therefore we live in families and communities.</vt:lpstr>
      <vt:lpstr>Balance in Society</vt:lpstr>
      <vt:lpstr>  Task of the economist</vt:lpstr>
      <vt:lpstr>PowerPoint Presentation</vt:lpstr>
      <vt:lpstr>FUNCTION OF ECONOMICS Leon MacLaren (1910–1994)</vt:lpstr>
      <vt:lpstr>FUNCTION OF ECONOMICS Leon MacLaren (1910–1994)</vt:lpstr>
      <vt:lpstr>THE LANDLESS MUST DEPEND ON THE LANDED</vt:lpstr>
      <vt:lpstr>But not everyone can borrow or secure a loan….</vt:lpstr>
      <vt:lpstr>PowerPoint Presentation</vt:lpstr>
      <vt:lpstr>FUNCTION OF ECONOMICS Leon MacLaren (1910–1994)</vt:lpstr>
      <vt:lpstr>WHAT IS JUSTICE</vt:lpstr>
      <vt:lpstr>FUNCTION OF ECONOMICS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chillpilltt4</dc:creator>
  <cp:lastModifiedBy>Sue Peters</cp:lastModifiedBy>
  <cp:revision>53</cp:revision>
  <dcterms:created xsi:type="dcterms:W3CDTF">2013-12-04T04:57:17Z</dcterms:created>
  <dcterms:modified xsi:type="dcterms:W3CDTF">2014-01-02T17:13:42Z</dcterms:modified>
</cp:coreProperties>
</file>