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0" r:id="rId15"/>
    <p:sldId id="268" r:id="rId16"/>
    <p:sldId id="273" r:id="rId17"/>
    <p:sldId id="274" r:id="rId18"/>
    <p:sldId id="275" r:id="rId19"/>
    <p:sldId id="271" r:id="rId20"/>
    <p:sldId id="276" r:id="rId21"/>
    <p:sldId id="277" r:id="rId22"/>
    <p:sldId id="278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6" autoAdjust="0"/>
    <p:restoredTop sz="94660"/>
  </p:normalViewPr>
  <p:slideViewPr>
    <p:cSldViewPr snapToGrid="0">
      <p:cViewPr varScale="1">
        <p:scale>
          <a:sx n="62" d="100"/>
          <a:sy n="62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16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1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512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17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375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75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4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309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64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038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47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F668-EBC6-4D82-A4CA-FB85C3BB65F0}" type="datetimeFigureOut">
              <a:rPr lang="en-US" smtClean="0"/>
              <a:t>12/30/2013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9FC0B-6418-43A3-B50E-49DB5F6A2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1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83929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OCCUPYING THE NEED ACT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7566" y="3602038"/>
            <a:ext cx="3967566" cy="458518"/>
          </a:xfrm>
          <a:solidFill>
            <a:srgbClr val="FFFF00"/>
          </a:solidFill>
        </p:spPr>
        <p:txBody>
          <a:bodyPr/>
          <a:lstStyle/>
          <a:p>
            <a:r>
              <a:rPr lang="en-US" dirty="0" smtClean="0"/>
              <a:t>BY NICK EGNATZ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874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3.amazonaws.com/ctcolonial/9889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192" y="3502957"/>
            <a:ext cx="2665117" cy="33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57940" y="813465"/>
            <a:ext cx="10960922" cy="156966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3.  </a:t>
            </a:r>
            <a:r>
              <a:rPr lang="en-US" sz="2400" b="1" dirty="0" smtClean="0"/>
              <a:t>Public money by law</a:t>
            </a:r>
            <a:r>
              <a:rPr lang="en-US" sz="2400" dirty="0" smtClean="0"/>
              <a:t>: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Aristotle defined money as an abstract legal creation of the state…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money is an instrument of the law for the benefit of all…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always public, never private.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867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NATURE OF MONEY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7571738" y="5549785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PENNSYLVANIA</a:t>
            </a:r>
          </a:p>
          <a:p>
            <a:r>
              <a:rPr lang="en-US" b="1" dirty="0" smtClean="0"/>
              <a:t>COLONY’S</a:t>
            </a:r>
          </a:p>
          <a:p>
            <a:r>
              <a:rPr lang="en-US" b="1" dirty="0" smtClean="0"/>
              <a:t>PUBLIC MONEY –</a:t>
            </a:r>
          </a:p>
          <a:p>
            <a:r>
              <a:rPr lang="en-US" b="1" dirty="0" smtClean="0"/>
              <a:t>“BILL OF CREDIT”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777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055" y="2898184"/>
            <a:ext cx="460856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PUBLIC MONEY BY LAW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827363" y="1038386"/>
            <a:ext cx="614271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3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66155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961" y="3037669"/>
            <a:ext cx="710707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ROME AND SPARTA:  </a:t>
            </a:r>
            <a:r>
              <a:rPr lang="en-US" sz="3600" i="1" dirty="0" smtClean="0"/>
              <a:t>MONEY BY LAW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827363" y="1038386"/>
            <a:ext cx="1104790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3A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51884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406" y="830207"/>
            <a:ext cx="2648919" cy="5495037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GREEK MONEY REFORMS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Sparta, Greece</a:t>
            </a:r>
          </a:p>
          <a:p>
            <a:pPr marL="0" indent="0">
              <a:buNone/>
            </a:pPr>
            <a:r>
              <a:rPr lang="en-US" dirty="0" smtClean="0"/>
              <a:t>Lycurgus</a:t>
            </a:r>
          </a:p>
          <a:p>
            <a:pPr marL="0" indent="0">
              <a:buNone/>
            </a:pPr>
            <a:r>
              <a:rPr lang="en-US" dirty="0" smtClean="0"/>
              <a:t>700 BC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FIRST LEGAL  FIAT MONEY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3580" y="681926"/>
            <a:ext cx="7510220" cy="54950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Usury on coined metal money had made Sparta a land ruled by a few wealthy people.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LYCURGUS’ REFORM                                                 </a:t>
            </a:r>
          </a:p>
          <a:p>
            <a:pPr lvl="1"/>
            <a:r>
              <a:rPr lang="en-US" dirty="0" smtClean="0"/>
              <a:t>Removed gold coins</a:t>
            </a:r>
          </a:p>
          <a:p>
            <a:pPr lvl="1"/>
            <a:r>
              <a:rPr lang="en-US" dirty="0" smtClean="0"/>
              <a:t>Money was iron disks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treated to be valueless</a:t>
            </a:r>
          </a:p>
          <a:p>
            <a:pPr lvl="1"/>
            <a:r>
              <a:rPr lang="en-US" dirty="0" smtClean="0"/>
              <a:t>Fiat money:  state law regulated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r>
              <a:rPr lang="en-US" dirty="0" smtClean="0"/>
              <a:t>   volume and thus value</a:t>
            </a:r>
          </a:p>
          <a:p>
            <a:pPr lvl="1"/>
            <a:r>
              <a:rPr lang="en-US" dirty="0" smtClean="0"/>
              <a:t>Lasted for 3 ½ centuries!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50296" y="0"/>
            <a:ext cx="82450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NATURE OF MONEY:  </a:t>
            </a:r>
            <a:r>
              <a:rPr lang="en-US" sz="2800" i="1" dirty="0" smtClean="0"/>
              <a:t>MONEY BY LAW IN </a:t>
            </a:r>
            <a:r>
              <a:rPr lang="en-US" sz="2800" i="1" dirty="0" smtClean="0"/>
              <a:t>SPARTA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115933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1773" y="4573339"/>
            <a:ext cx="8056536" cy="1801929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dirty="0" smtClean="0"/>
              <a:t>KING NUMA’S </a:t>
            </a:r>
            <a:r>
              <a:rPr lang="en-US" sz="3100" dirty="0" smtClean="0"/>
              <a:t>(reigned </a:t>
            </a:r>
            <a:r>
              <a:rPr lang="en-US" sz="3100" dirty="0"/>
              <a:t>715–673 </a:t>
            </a:r>
            <a:r>
              <a:rPr lang="en-US" sz="3100" dirty="0" smtClean="0"/>
              <a:t>BC)</a:t>
            </a:r>
            <a:br>
              <a:rPr lang="en-US" sz="3100" dirty="0" smtClean="0"/>
            </a:br>
            <a:r>
              <a:rPr lang="en-US" dirty="0" smtClean="0"/>
              <a:t>Monetary Decision!</a:t>
            </a:r>
            <a:br>
              <a:rPr lang="en-US" dirty="0" smtClean="0"/>
            </a:br>
            <a:r>
              <a:rPr lang="en-US" sz="3200" b="1" dirty="0" smtClean="0">
                <a:solidFill>
                  <a:srgbClr val="0070C0"/>
                </a:solidFill>
              </a:rPr>
              <a:t>Monetize Bronze – </a:t>
            </a:r>
            <a:r>
              <a:rPr lang="en-US" sz="3200" b="1" u="sng" dirty="0" smtClean="0">
                <a:solidFill>
                  <a:srgbClr val="7030A0"/>
                </a:solidFill>
              </a:rPr>
              <a:t>NOT</a:t>
            </a:r>
            <a:r>
              <a:rPr lang="en-US" sz="3200" b="1" dirty="0" smtClean="0">
                <a:solidFill>
                  <a:srgbClr val="0070C0"/>
                </a:solidFill>
              </a:rPr>
              <a:t> Gold or Silver</a:t>
            </a:r>
            <a:endParaRPr lang="en-US" sz="3200" b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0296" y="0"/>
            <a:ext cx="82450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NATURE OF MONEY:  </a:t>
            </a:r>
            <a:r>
              <a:rPr lang="en-US" sz="2800" i="1" dirty="0" smtClean="0"/>
              <a:t>MONEY BY LAW IN ROME</a:t>
            </a:r>
            <a:endParaRPr lang="en-US" sz="3600" i="1" dirty="0"/>
          </a:p>
        </p:txBody>
      </p:sp>
      <p:pic>
        <p:nvPicPr>
          <p:cNvPr id="2050" name="Picture 2" descr="http://www.artchive.com/web_gallery/reproductions/233501-234000/233540/siz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86" y="846763"/>
            <a:ext cx="3703503" cy="333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929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790" y="2727702"/>
            <a:ext cx="65321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Roman Republic (begun 509 BC) banned gold or silver money</a:t>
            </a:r>
          </a:p>
          <a:p>
            <a:r>
              <a:rPr lang="en-US" dirty="0" smtClean="0"/>
              <a:t>for use at Rome.  The money was bronze money by law, </a:t>
            </a:r>
          </a:p>
          <a:p>
            <a:r>
              <a:rPr lang="en-US" dirty="0" smtClean="0"/>
              <a:t>which spread to the other parts of the peninsula under Roman rule.</a:t>
            </a:r>
            <a:endParaRPr lang="en-US" dirty="0"/>
          </a:p>
        </p:txBody>
      </p:sp>
      <p:pic>
        <p:nvPicPr>
          <p:cNvPr id="1030" name="Picture 6" descr="http://upload.wikimedia.org/wikipedia/commons/thumb/4/4a/Roman_conquest_of_Italy.PNG/300px-Roman_conquest_of_Ital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84881"/>
            <a:ext cx="4703511" cy="512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050296" y="0"/>
            <a:ext cx="824509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NATURE OF MONEY:  </a:t>
            </a:r>
            <a:r>
              <a:rPr lang="en-US" sz="2800" i="1" dirty="0" smtClean="0"/>
              <a:t>MONEY BY LAW IN ROME</a:t>
            </a:r>
            <a:endParaRPr lang="en-US" sz="3600" i="1" dirty="0"/>
          </a:p>
        </p:txBody>
      </p:sp>
    </p:spTree>
    <p:extLst>
      <p:ext uri="{BB962C8B-B14F-4D97-AF65-F5344CB8AC3E}">
        <p14:creationId xmlns:p14="http://schemas.microsoft.com/office/powerpoint/2010/main" val="35472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0961" y="3037669"/>
            <a:ext cx="5877763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U.S. HISTORY:  </a:t>
            </a:r>
            <a:r>
              <a:rPr lang="en-US" sz="3600" i="1" dirty="0" smtClean="0"/>
              <a:t>MONEY BY LAW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5827363" y="1038386"/>
            <a:ext cx="1074333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3B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7475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3.amazonaws.com/ctcolonial/9889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3" y="1153886"/>
            <a:ext cx="2665117" cy="3355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02145" y="4977575"/>
            <a:ext cx="27036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PENNSYLVANIA COLONY’S</a:t>
            </a:r>
            <a:endParaRPr lang="en-US" b="1" dirty="0" smtClean="0"/>
          </a:p>
          <a:p>
            <a:r>
              <a:rPr lang="en-US" b="1" dirty="0" smtClean="0"/>
              <a:t>PUBLIC MONEY –</a:t>
            </a:r>
          </a:p>
          <a:p>
            <a:r>
              <a:rPr lang="en-US" b="1" dirty="0" smtClean="0"/>
              <a:t>“BILL OF </a:t>
            </a:r>
            <a:r>
              <a:rPr lang="en-US" b="1" dirty="0" smtClean="0"/>
              <a:t>CREDIT (SCRIPT)” 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50296" y="0"/>
            <a:ext cx="94685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NATURE OF MONEY:  </a:t>
            </a:r>
            <a:r>
              <a:rPr lang="en-US" sz="2800" i="1" dirty="0" smtClean="0"/>
              <a:t>MONEY BY LAW IN </a:t>
            </a:r>
            <a:r>
              <a:rPr lang="en-US" sz="2800" i="1" dirty="0" smtClean="0"/>
              <a:t>U.S. HISTORY</a:t>
            </a:r>
            <a:endParaRPr lang="en-US" sz="3600" i="1" dirty="0"/>
          </a:p>
        </p:txBody>
      </p:sp>
      <p:pic>
        <p:nvPicPr>
          <p:cNvPr id="1026" name="Picture 2" descr="http://www.jkamericana.com/media/catalog/product/cache/1/image/800x800/9df78eab33525d08d6e5fb8d27136e95/1/7/1775cont_currency_ob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12" y="481809"/>
            <a:ext cx="4261442" cy="4261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38205" y="4977575"/>
            <a:ext cx="31463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REVOLUTIONARY WAR</a:t>
            </a:r>
          </a:p>
          <a:p>
            <a:r>
              <a:rPr lang="en-US" b="1" dirty="0" smtClean="0"/>
              <a:t>U.S. CONTINENTAL,</a:t>
            </a:r>
          </a:p>
          <a:p>
            <a:r>
              <a:rPr lang="en-US" b="1" dirty="0" smtClean="0"/>
              <a:t>Issued by Continental Congress</a:t>
            </a:r>
            <a:endParaRPr lang="en-US" b="1" dirty="0"/>
          </a:p>
        </p:txBody>
      </p:sp>
      <p:pic>
        <p:nvPicPr>
          <p:cNvPr id="1028" name="Picture 4" descr="http://cyrusforwood.blogs.delaware.gov/files/2011/09/Salmon-Chase-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954" y="1523871"/>
            <a:ext cx="5161046" cy="217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38088" y="4765478"/>
            <a:ext cx="28927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U.S. GREENBACK CURRENCY,</a:t>
            </a:r>
          </a:p>
          <a:p>
            <a:r>
              <a:rPr lang="en-US" b="1" dirty="0" smtClean="0"/>
              <a:t>issued by Civil War Congress</a:t>
            </a:r>
          </a:p>
          <a:p>
            <a:r>
              <a:rPr lang="en-US" b="1" dirty="0" smtClean="0"/>
              <a:t>in Washington, D.C.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7452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055" y="2898184"/>
            <a:ext cx="5968429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PRIVATE U.S.</a:t>
            </a:r>
            <a:r>
              <a:rPr lang="en-US" sz="3600" dirty="0" smtClean="0"/>
              <a:t> BANKING MONEY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827363" y="1038386"/>
            <a:ext cx="614271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4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1489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790" y="272770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0296" y="0"/>
            <a:ext cx="94685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NATURE OF MONEY:  </a:t>
            </a:r>
            <a:r>
              <a:rPr lang="en-US" sz="2800" i="1" dirty="0" smtClean="0"/>
              <a:t>PRIVATE U.S. BANKING MONEY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374523"/>
            <a:ext cx="118802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There have been 3 fights against private banking systems</a:t>
            </a:r>
          </a:p>
          <a:p>
            <a:pPr algn="ctr"/>
            <a:r>
              <a:rPr lang="en-US" sz="2800" dirty="0" smtClean="0"/>
              <a:t> issuing the nation’s money.</a:t>
            </a:r>
            <a:endParaRPr lang="en-US" sz="2800" dirty="0"/>
          </a:p>
        </p:txBody>
      </p:sp>
      <p:pic>
        <p:nvPicPr>
          <p:cNvPr id="2050" name="Picture 2" descr="http://upload.wikimedia.org/wikipedia/commons/c/c1/First_national_bank_US_HA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6" y="2727702"/>
            <a:ext cx="3548520" cy="24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390" y="5594888"/>
            <a:ext cx="199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BANK OF U.S.</a:t>
            </a:r>
          </a:p>
          <a:p>
            <a:r>
              <a:rPr lang="en-US" dirty="0" smtClean="0"/>
              <a:t>1791-1811</a:t>
            </a:r>
            <a:endParaRPr lang="en-US" dirty="0"/>
          </a:p>
        </p:txBody>
      </p:sp>
      <p:pic>
        <p:nvPicPr>
          <p:cNvPr id="2052" name="Picture 4" descr="http://images.fineartamerica.com/images-medium-large/second-bank-of-us-gr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12" y="2696706"/>
            <a:ext cx="3818072" cy="23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4521" y="5594887"/>
            <a:ext cx="227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BANK OF U.S.</a:t>
            </a:r>
          </a:p>
          <a:p>
            <a:r>
              <a:rPr lang="en-US" dirty="0" smtClean="0"/>
              <a:t>1816-1836</a:t>
            </a:r>
            <a:endParaRPr lang="en-US" dirty="0"/>
          </a:p>
        </p:txBody>
      </p:sp>
      <p:pic>
        <p:nvPicPr>
          <p:cNvPr id="2054" name="Picture 6" descr="http://ts3.mm.bing.net/th?id=H.5007215792686590&amp;pid=15.1&amp;H=150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51" y="2727702"/>
            <a:ext cx="2498411" cy="23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02893" y="5594886"/>
            <a:ext cx="2677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FEDERAL RESERVE SYSTEM</a:t>
            </a:r>
          </a:p>
          <a:p>
            <a:r>
              <a:rPr lang="en-US" dirty="0" smtClean="0"/>
              <a:t>1913 to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55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7255" y="2696706"/>
            <a:ext cx="8341451" cy="646331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Who creates and benefits from our money?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827363" y="1038386"/>
            <a:ext cx="397866" cy="1107996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I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803650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69790" y="319265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50296" y="0"/>
            <a:ext cx="94685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NATURE OF MONEY:  </a:t>
            </a:r>
            <a:r>
              <a:rPr lang="en-US" sz="2800" i="1" dirty="0" smtClean="0"/>
              <a:t>PRIVATE U.S. BANKING MONEY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76036" y="936703"/>
            <a:ext cx="1143377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“The justification for giving the money power to these private banking systems was always</a:t>
            </a:r>
          </a:p>
          <a:p>
            <a:r>
              <a:rPr lang="en-US" sz="2400" dirty="0" smtClean="0"/>
              <a:t>that they were issuing </a:t>
            </a:r>
            <a:r>
              <a:rPr lang="en-US" sz="2400" b="1" i="1" dirty="0" smtClean="0">
                <a:solidFill>
                  <a:srgbClr val="0070C0"/>
                </a:solidFill>
              </a:rPr>
              <a:t>money as a commodity </a:t>
            </a:r>
            <a:r>
              <a:rPr lang="en-US" sz="2400" dirty="0" smtClean="0"/>
              <a:t>backed by gold and silver in their vaults.</a:t>
            </a:r>
          </a:p>
          <a:p>
            <a:endParaRPr lang="en-US" sz="2400" dirty="0"/>
          </a:p>
          <a:p>
            <a:r>
              <a:rPr lang="en-US" sz="2400" dirty="0" smtClean="0"/>
              <a:t>But the reality was that these private banks … have always created our money supply out</a:t>
            </a:r>
          </a:p>
          <a:p>
            <a:r>
              <a:rPr lang="en-US" sz="2400" dirty="0" smtClean="0"/>
              <a:t>of thin air by issuing </a:t>
            </a:r>
            <a:r>
              <a:rPr lang="en-US" sz="2400" b="1" i="1" dirty="0" smtClean="0">
                <a:solidFill>
                  <a:srgbClr val="0070C0"/>
                </a:solidFill>
              </a:rPr>
              <a:t>debt money created by banks</a:t>
            </a:r>
            <a:r>
              <a:rPr lang="en-US" sz="2400" dirty="0" smtClean="0"/>
              <a:t>.” </a:t>
            </a:r>
            <a:endParaRPr lang="en-US" sz="2400" dirty="0"/>
          </a:p>
        </p:txBody>
      </p:sp>
      <p:pic>
        <p:nvPicPr>
          <p:cNvPr id="2050" name="Picture 2" descr="http://upload.wikimedia.org/wikipedia/commons/c/c1/First_national_bank_US_HAB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36" y="3192651"/>
            <a:ext cx="3548520" cy="249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07390" y="6059837"/>
            <a:ext cx="1993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BANK OF U.S.</a:t>
            </a:r>
          </a:p>
          <a:p>
            <a:r>
              <a:rPr lang="en-US" dirty="0" smtClean="0"/>
              <a:t>1791-1811</a:t>
            </a:r>
            <a:endParaRPr lang="en-US" dirty="0"/>
          </a:p>
        </p:txBody>
      </p:sp>
      <p:pic>
        <p:nvPicPr>
          <p:cNvPr id="2052" name="Picture 4" descr="http://images.fineartamerica.com/images-medium-large/second-bank-of-us-gra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612" y="3161655"/>
            <a:ext cx="3818072" cy="237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154521" y="6059836"/>
            <a:ext cx="22719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SECOND BANK OF U.S.</a:t>
            </a:r>
          </a:p>
          <a:p>
            <a:r>
              <a:rPr lang="en-US" dirty="0" smtClean="0"/>
              <a:t>1816-1836</a:t>
            </a:r>
            <a:endParaRPr lang="en-US" dirty="0"/>
          </a:p>
        </p:txBody>
      </p:sp>
      <p:pic>
        <p:nvPicPr>
          <p:cNvPr id="2054" name="Picture 6" descr="http://ts3.mm.bing.net/th?id=H.5007215792686590&amp;pid=15.1&amp;H=150&amp;W=16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0451" y="3192651"/>
            <a:ext cx="2498411" cy="23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9202893" y="6059835"/>
            <a:ext cx="2677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FEDERAL RESERVE SYSTEM</a:t>
            </a:r>
          </a:p>
          <a:p>
            <a:r>
              <a:rPr lang="en-US" dirty="0" smtClean="0"/>
              <a:t>1913 to 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0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222" y="0"/>
            <a:ext cx="94685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NATURE OF MONEY:  </a:t>
            </a:r>
            <a:r>
              <a:rPr lang="en-US" sz="2800" i="1" dirty="0" smtClean="0"/>
              <a:t>PRIVATE U.S. BANKING MONEY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56622" y="1011333"/>
            <a:ext cx="1000479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HAS “</a:t>
            </a:r>
            <a:r>
              <a:rPr lang="en-US" sz="3200" b="1" i="1" dirty="0" smtClean="0">
                <a:solidFill>
                  <a:srgbClr val="0070C0"/>
                </a:solidFill>
              </a:rPr>
              <a:t>DEBT MONEY CREATED BY BANKS</a:t>
            </a:r>
            <a:r>
              <a:rPr lang="en-US" sz="3200" dirty="0" smtClean="0"/>
              <a:t>” GIVEN US?</a:t>
            </a:r>
            <a:endParaRPr lang="en-US" sz="3200" dirty="0"/>
          </a:p>
        </p:txBody>
      </p:sp>
      <p:pic>
        <p:nvPicPr>
          <p:cNvPr id="3074" name="Picture 2" descr="http://ts4.mm.bing.net/th?id=H.5005003920771091&amp;pid=15.1&amp;H=119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97901"/>
            <a:ext cx="3971738" cy="2951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14441" y="2758698"/>
            <a:ext cx="3964290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dirty="0"/>
              <a:t>Panic of 1785–1788</a:t>
            </a:r>
          </a:p>
          <a:p>
            <a:pPr lvl="0"/>
            <a:r>
              <a:rPr lang="en-US" dirty="0"/>
              <a:t>Panic of 1792</a:t>
            </a:r>
          </a:p>
          <a:p>
            <a:pPr lvl="0"/>
            <a:r>
              <a:rPr lang="en-US" dirty="0"/>
              <a:t>Panic of 1819–1822</a:t>
            </a:r>
          </a:p>
          <a:p>
            <a:pPr lvl="0"/>
            <a:r>
              <a:rPr lang="en-US" dirty="0"/>
              <a:t>Panic of 1837–1843</a:t>
            </a:r>
          </a:p>
          <a:p>
            <a:pPr lvl="0"/>
            <a:r>
              <a:rPr lang="en-US" dirty="0"/>
              <a:t>Panic of 1857–1861</a:t>
            </a:r>
          </a:p>
          <a:p>
            <a:pPr lvl="0"/>
            <a:r>
              <a:rPr lang="en-US" dirty="0"/>
              <a:t>Great Depression or Panic of 1873–1878</a:t>
            </a:r>
          </a:p>
          <a:p>
            <a:pPr lvl="0"/>
            <a:r>
              <a:rPr lang="en-US" dirty="0"/>
              <a:t>Panic of 1893–1897</a:t>
            </a:r>
          </a:p>
          <a:p>
            <a:pPr lvl="0"/>
            <a:r>
              <a:rPr lang="en-US" dirty="0"/>
              <a:t>Panic of 1907</a:t>
            </a:r>
          </a:p>
          <a:p>
            <a:pPr lvl="0"/>
            <a:r>
              <a:rPr lang="en-US" dirty="0"/>
              <a:t>Great Depression 1929–1941</a:t>
            </a:r>
          </a:p>
          <a:p>
            <a:pPr lvl="0"/>
            <a:r>
              <a:rPr lang="en-US" dirty="0"/>
              <a:t>Recession of the mid 1970s</a:t>
            </a:r>
          </a:p>
          <a:p>
            <a:pPr lvl="0"/>
            <a:r>
              <a:rPr lang="en-US" dirty="0"/>
              <a:t>Depression 2008-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2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222" y="0"/>
            <a:ext cx="94685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NATURE OF MONEY:  </a:t>
            </a:r>
            <a:r>
              <a:rPr lang="en-US" sz="2800" i="1" dirty="0" smtClean="0"/>
              <a:t>PRIVATE U.S. BANKING MONEY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356622" y="1011333"/>
            <a:ext cx="10004790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 HAS “</a:t>
            </a:r>
            <a:r>
              <a:rPr lang="en-US" sz="3200" b="1" i="1" dirty="0" smtClean="0">
                <a:solidFill>
                  <a:srgbClr val="0070C0"/>
                </a:solidFill>
              </a:rPr>
              <a:t>DEBT MONEY CREATED BY BANKS</a:t>
            </a:r>
            <a:r>
              <a:rPr lang="en-US" sz="3200" dirty="0" smtClean="0"/>
              <a:t>” GIVEN US?</a:t>
            </a:r>
            <a:endParaRPr lang="en-US" sz="3200" dirty="0"/>
          </a:p>
        </p:txBody>
      </p:sp>
      <p:pic>
        <p:nvPicPr>
          <p:cNvPr id="5122" name="Picture 2" descr="http://ts3.mm.bing.net/th?id=H.4839892495631214&amp;pid=15.1&amp;H=108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22" y="2379823"/>
            <a:ext cx="5330192" cy="3597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88258" y="2727702"/>
            <a:ext cx="48721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INCREASING INEQUALITY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OCCUPY BRINGS INEQUALITY TO MAINSTREAM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 smtClean="0"/>
              <a:t>THE CURRENT SYSTEM IS THE PROBLEM </a:t>
            </a:r>
            <a:r>
              <a:rPr lang="en-US" dirty="0" smtClean="0"/>
              <a:t>–</a:t>
            </a:r>
          </a:p>
          <a:p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i="1" dirty="0" smtClean="0">
                <a:solidFill>
                  <a:srgbClr val="0070C0"/>
                </a:solidFill>
              </a:rPr>
              <a:t>DEBT MONEY CREATED BY BANKS</a:t>
            </a:r>
            <a:endParaRPr lang="en-US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35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56222" y="0"/>
            <a:ext cx="946856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THE SOLUTION:  </a:t>
            </a:r>
            <a:r>
              <a:rPr lang="en-US" sz="3600" i="1" dirty="0" smtClean="0"/>
              <a:t>PUBLIC U.S. MONEY</a:t>
            </a:r>
            <a:endParaRPr lang="en-US" sz="36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129147" y="1302296"/>
            <a:ext cx="6095195" cy="769441"/>
          </a:xfrm>
          <a:prstGeom prst="rect">
            <a:avLst/>
          </a:prstGeom>
          <a:solidFill>
            <a:srgbClr val="CCCCFF"/>
          </a:solidFill>
        </p:spPr>
        <p:txBody>
          <a:bodyPr wrap="none" rtlCol="0">
            <a:spAutoFit/>
          </a:bodyPr>
          <a:lstStyle/>
          <a:p>
            <a:r>
              <a:rPr lang="en-US" sz="3200" dirty="0" smtClean="0"/>
              <a:t>AMERICA NEEDS THE </a:t>
            </a:r>
            <a:r>
              <a:rPr lang="en-US" sz="4400" dirty="0" smtClean="0"/>
              <a:t>NEED ACT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4417017" y="2932246"/>
            <a:ext cx="683930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GOVERNMENT BUYS SHARES OF FEDERAL RESERVE BANKS &amp;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 MAKES THEM PART OF TREASURY DEPARTMENT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ACCOUNTING RULE CHANGE PROHIBIT PRIVATE BANKS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FROM CREATING MONEY OUT OF THIN AIR</a:t>
            </a:r>
          </a:p>
          <a:p>
            <a:endParaRPr lang="en-US" b="1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CONGRESS ORIGINATES (CREATES) NEW MONEY FOR REPAIRING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INFRASTRUCTURE, EDUCATION, HEALTH CARE, CITIZEN’S DIVIDENT,</a:t>
            </a:r>
          </a:p>
          <a:p>
            <a:r>
              <a:rPr lang="en-US" b="1" i="1" dirty="0"/>
              <a:t> </a:t>
            </a:r>
            <a:r>
              <a:rPr lang="en-US" b="1" i="1" dirty="0" smtClean="0"/>
              <a:t>    GRANTS TO STATES, LOW-INTEREST LOANS TO MUNICIPALTIES, ETC.</a:t>
            </a:r>
            <a:endParaRPr lang="en-US" b="1" i="1" dirty="0"/>
          </a:p>
        </p:txBody>
      </p:sp>
      <p:pic>
        <p:nvPicPr>
          <p:cNvPr id="6146" name="Picture 2" descr="http://ts2.mm.bing.net/th?id=H.4904295491176025&amp;pid=15.1&amp;H=12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32" y="2932246"/>
            <a:ext cx="3578965" cy="267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6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341451" cy="646331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Who creates and benefits from our money?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743920" y="1410346"/>
            <a:ext cx="10960922" cy="138499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“In 1913, the Federal Reserve Act ceded the power to create the nation’s</a:t>
            </a:r>
          </a:p>
          <a:p>
            <a:r>
              <a:rPr lang="en-US" sz="2800" dirty="0" smtClean="0"/>
              <a:t>money supply to the private Federal Reserve System and its</a:t>
            </a:r>
          </a:p>
          <a:p>
            <a:r>
              <a:rPr lang="en-US" sz="2800" dirty="0" smtClean="0"/>
              <a:t>private member banks.”</a:t>
            </a:r>
            <a:endParaRPr lang="en-US" sz="2800" dirty="0"/>
          </a:p>
        </p:txBody>
      </p:sp>
      <p:pic>
        <p:nvPicPr>
          <p:cNvPr id="1026" name="Picture 2" descr="http://1.bp.blogspot.com/-QX4uNjb4UAc/TvVjO6WUpAI/AAAAAAAAKvY/13pDXzTL1QA/s400/Signing_the_Federal_Reserve_Ac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8426"/>
            <a:ext cx="5427946" cy="369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3991" y="4556501"/>
            <a:ext cx="4273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President Wilson signing</a:t>
            </a:r>
          </a:p>
          <a:p>
            <a:r>
              <a:rPr lang="en-US" sz="2400" dirty="0" smtClean="0"/>
              <a:t>the Federal Reserve Act in 1913.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1506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341451" cy="646331"/>
          </a:xfrm>
          <a:prstGeom prst="rect">
            <a:avLst/>
          </a:prstGeom>
          <a:solidFill>
            <a:srgbClr val="66CCFF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Who creates and benefits from our money?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57940" y="1107932"/>
            <a:ext cx="10960922" cy="1384995"/>
          </a:xfrm>
          <a:prstGeom prst="rect">
            <a:avLst/>
          </a:prstGeom>
          <a:solidFill>
            <a:srgbClr val="CCCCFF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“Arrayed against this plenary power of private banks to create our money supply are you, I, your friends, families, neighbors, mine and everyone else who either works for a living or has a need to do so – the working class.”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038401" y="3637037"/>
            <a:ext cx="54804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Misled by economists, educators, and media,</a:t>
            </a:r>
          </a:p>
          <a:p>
            <a:r>
              <a:rPr lang="en-US" sz="2000" dirty="0" smtClean="0"/>
              <a:t>citizens cannot identify the private  money system </a:t>
            </a:r>
          </a:p>
          <a:p>
            <a:r>
              <a:rPr lang="en-US" sz="2000" dirty="0" smtClean="0"/>
              <a:t>as the core generator of inequality and poverty. </a:t>
            </a:r>
            <a:endParaRPr lang="en-US" sz="2000" dirty="0"/>
          </a:p>
        </p:txBody>
      </p:sp>
      <p:pic>
        <p:nvPicPr>
          <p:cNvPr id="2050" name="Picture 2" descr="http://sin.stb.s-msn.com/i/3D/90D1D4BCC87BAF264E147692EAC_h415_w622_m2_q80_cxpGAshY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5124"/>
            <a:ext cx="59245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6055" y="2898184"/>
            <a:ext cx="38867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NATURE OF MONEY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5827363" y="1038386"/>
            <a:ext cx="614271" cy="110799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600" dirty="0" smtClean="0"/>
              <a:t>2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4137379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940" y="813465"/>
            <a:ext cx="10960922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“The confusion the banking class has spread throughout our country’s</a:t>
            </a:r>
          </a:p>
          <a:p>
            <a:r>
              <a:rPr lang="en-US" sz="2800" dirty="0" smtClean="0"/>
              <a:t>history has been successful in keeping the people and our elected </a:t>
            </a:r>
          </a:p>
          <a:p>
            <a:r>
              <a:rPr lang="en-US" sz="2800" dirty="0" smtClean="0"/>
              <a:t>representatives ignorant of the nature of money.”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65263" y="3391591"/>
            <a:ext cx="68267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Citizens believe money is created by government</a:t>
            </a:r>
          </a:p>
          <a:p>
            <a:r>
              <a:rPr lang="en-US" sz="2000" dirty="0" smtClean="0"/>
              <a:t>and conceive money as cash (coins and currency).</a:t>
            </a:r>
          </a:p>
          <a:p>
            <a:endParaRPr lang="en-US" sz="2000" dirty="0"/>
          </a:p>
          <a:p>
            <a:r>
              <a:rPr lang="en-US" sz="2000" dirty="0" smtClean="0"/>
              <a:t>BUT this is not the way the world works.</a:t>
            </a:r>
          </a:p>
          <a:p>
            <a:endParaRPr lang="en-US" sz="2000" dirty="0" smtClean="0"/>
          </a:p>
          <a:p>
            <a:r>
              <a:rPr lang="en-US" sz="2000" dirty="0" smtClean="0"/>
              <a:t>Our money is bank credit found in our checking accounts  – </a:t>
            </a:r>
          </a:p>
          <a:p>
            <a:r>
              <a:rPr lang="en-US" sz="2000" dirty="0" smtClean="0"/>
              <a:t>created out of thin air by private banks’ making loans –</a:t>
            </a:r>
          </a:p>
          <a:p>
            <a:r>
              <a:rPr lang="en-US" sz="2000" dirty="0" smtClean="0"/>
              <a:t>all with interest to them!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867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NATURE OF MONEY</a:t>
            </a:r>
            <a:endParaRPr lang="en-US" sz="3600" dirty="0"/>
          </a:p>
        </p:txBody>
      </p:sp>
      <p:pic>
        <p:nvPicPr>
          <p:cNvPr id="3074" name="Picture 2" descr="http://2012patriot.files.wordpress.com/2011/05/monopoly-money-fed-obama-bernanke-biden-pri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79729"/>
            <a:ext cx="5199197" cy="43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1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s3.amazonaws.com/ctcolonial/98893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196" y="4176192"/>
            <a:ext cx="2088059" cy="26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89942" y="646331"/>
            <a:ext cx="9221491" cy="34163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basically three types of money:</a:t>
            </a:r>
          </a:p>
          <a:p>
            <a:endParaRPr lang="en-US" sz="2400" dirty="0"/>
          </a:p>
          <a:p>
            <a:r>
              <a:rPr lang="en-US" sz="2400" dirty="0" smtClean="0"/>
              <a:t>    1.  </a:t>
            </a:r>
            <a:r>
              <a:rPr lang="en-US" sz="2400" u="sng" dirty="0" smtClean="0"/>
              <a:t>Money as a commodity</a:t>
            </a:r>
            <a:r>
              <a:rPr lang="en-US" sz="2400" dirty="0" smtClean="0"/>
              <a:t>                                                GOLD, SILVER</a:t>
            </a:r>
          </a:p>
          <a:p>
            <a:endParaRPr lang="en-US" sz="2400" dirty="0"/>
          </a:p>
          <a:p>
            <a:r>
              <a:rPr lang="en-US" sz="2400" dirty="0" smtClean="0"/>
              <a:t>    2.  </a:t>
            </a:r>
            <a:r>
              <a:rPr lang="en-US" sz="2400" u="sng" dirty="0" smtClean="0"/>
              <a:t>Private money</a:t>
            </a:r>
            <a:r>
              <a:rPr lang="en-US" sz="2400" dirty="0" smtClean="0"/>
              <a:t>:   debt money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created by banks                            BANK CREDIT</a:t>
            </a:r>
          </a:p>
          <a:p>
            <a:endParaRPr lang="en-US" sz="2400" dirty="0"/>
          </a:p>
          <a:p>
            <a:r>
              <a:rPr lang="en-US" sz="2400" dirty="0" smtClean="0"/>
              <a:t>    3.  </a:t>
            </a:r>
            <a:r>
              <a:rPr lang="en-US" sz="2400" u="sng" dirty="0" smtClean="0"/>
              <a:t>Public money</a:t>
            </a:r>
            <a:r>
              <a:rPr lang="en-US" sz="2400" dirty="0" smtClean="0"/>
              <a:t>:     debt-free money</a:t>
            </a:r>
          </a:p>
          <a:p>
            <a:r>
              <a:rPr lang="en-US" sz="2400" dirty="0" smtClean="0"/>
              <a:t>                                        created by government in law     U.S. MONEY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867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NATURE OF MONEY</a:t>
            </a:r>
            <a:endParaRPr lang="en-US" sz="3600" dirty="0"/>
          </a:p>
        </p:txBody>
      </p:sp>
      <p:pic>
        <p:nvPicPr>
          <p:cNvPr id="4098" name="Picture 2" descr="http://ts4.mm.bing.net/th?id=H.4772813684279835&amp;pid=15.1&amp;H=160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4" y="4176192"/>
            <a:ext cx="2231755" cy="22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ts2.mm.bing.net/th?id=H.4814994553111173&amp;pid=15.1&amp;H=160&amp;W=1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707" y="4171482"/>
            <a:ext cx="1638980" cy="20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0262" y="6426948"/>
            <a:ext cx="17045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GOLD U.S. COIN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87742" y="6158461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PRIVATE BANK</a:t>
            </a:r>
          </a:p>
          <a:p>
            <a:r>
              <a:rPr lang="en-US" b="1" dirty="0" smtClean="0"/>
              <a:t>CREDIT CARD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246273" y="5207620"/>
            <a:ext cx="187743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PENNSYLVANIA</a:t>
            </a:r>
          </a:p>
          <a:p>
            <a:r>
              <a:rPr lang="en-US" b="1" dirty="0" smtClean="0"/>
              <a:t>COLONY’S</a:t>
            </a:r>
          </a:p>
          <a:p>
            <a:r>
              <a:rPr lang="en-US" b="1" dirty="0" smtClean="0"/>
              <a:t>PUBLIC MONEY –</a:t>
            </a:r>
          </a:p>
          <a:p>
            <a:r>
              <a:rPr lang="en-US" b="1" dirty="0" smtClean="0"/>
              <a:t>“BILL OF CREDIT”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4735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940" y="813465"/>
            <a:ext cx="10960922" cy="95410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u="sng" dirty="0" smtClean="0"/>
              <a:t>Money as a commodity</a:t>
            </a:r>
            <a:r>
              <a:rPr lang="en-US" sz="2800" dirty="0" smtClean="0"/>
              <a:t>:  Gold and silver coins and paper money backed by 100% gold and silver reserves in the vault.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867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NATURE OF MONEY</a:t>
            </a:r>
            <a:endParaRPr lang="en-US" sz="3600" dirty="0"/>
          </a:p>
        </p:txBody>
      </p:sp>
      <p:pic>
        <p:nvPicPr>
          <p:cNvPr id="4098" name="Picture 2" descr="http://ts4.mm.bing.net/th?id=H.4772813684279835&amp;pid=15.1&amp;H=160&amp;W=1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646" y="3474698"/>
            <a:ext cx="2231755" cy="223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06646" y="5706455"/>
            <a:ext cx="2284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GOLD U.S. COIN, 1934</a:t>
            </a:r>
            <a:endParaRPr lang="en-US" b="1" dirty="0"/>
          </a:p>
        </p:txBody>
      </p:sp>
      <p:pic>
        <p:nvPicPr>
          <p:cNvPr id="7170" name="Picture 2" descr="http://ts1.mm.bing.net/th?id=H.4526222446954704&amp;pid=15.1&amp;H=141&amp;W=1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25" y="4590577"/>
            <a:ext cx="2175779" cy="19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503" y="6519548"/>
            <a:ext cx="2937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BYZANTINE GOLD COIN, 1100</a:t>
            </a:r>
            <a:endParaRPr lang="en-US" dirty="0"/>
          </a:p>
        </p:txBody>
      </p:sp>
      <p:pic>
        <p:nvPicPr>
          <p:cNvPr id="7172" name="Picture 4" descr="http://www.gold-stater.com/images/greek/014yrdy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92" y="2092988"/>
            <a:ext cx="2429612" cy="20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2592" y="4169455"/>
            <a:ext cx="3185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GREEK COIN, 650-620 BCE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2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7940" y="813465"/>
            <a:ext cx="10960922" cy="230832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2.  </a:t>
            </a:r>
            <a:r>
              <a:rPr lang="en-US" sz="2400" b="1" u="sng" dirty="0" smtClean="0"/>
              <a:t>Debt money created by banks</a:t>
            </a:r>
            <a:r>
              <a:rPr lang="en-US" sz="2400" dirty="0" smtClean="0"/>
              <a:t>: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This is the system we have now and is the cause of our present problems.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Bills and coins make up only about 2½ % of our total money supply.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The rest of our money supply is conjured up out of thin air by private banks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when they make loans, with a private tax (interest) added on top.   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                                             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3886770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/>
              <a:t>NATURE OF MONEY</a:t>
            </a:r>
            <a:endParaRPr lang="en-US" sz="3600" dirty="0"/>
          </a:p>
        </p:txBody>
      </p:sp>
      <p:pic>
        <p:nvPicPr>
          <p:cNvPr id="4100" name="Picture 4" descr="http://ts2.mm.bing.net/th?id=H.4814994553111173&amp;pid=15.1&amp;H=160&amp;W=1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770" y="3761646"/>
            <a:ext cx="1998470" cy="252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94759" y="6149950"/>
            <a:ext cx="1569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PRIVATE BANK</a:t>
            </a:r>
          </a:p>
          <a:p>
            <a:r>
              <a:rPr lang="en-US" b="1" dirty="0" smtClean="0"/>
              <a:t>CREDIT CARD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362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1002</Words>
  <Application>Microsoft Office PowerPoint</Application>
  <PresentationFormat>Widescreen</PresentationFormat>
  <Paragraphs>173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Office Theme</vt:lpstr>
      <vt:lpstr>OCCUPYING THE NEED 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KING NUMA’S (reigned 715–673 BC) Monetary Decision! Monetize Bronze – NOT Gold or Silver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Peters</dc:creator>
  <cp:lastModifiedBy>Sue Peters</cp:lastModifiedBy>
  <cp:revision>53</cp:revision>
  <dcterms:created xsi:type="dcterms:W3CDTF">2013-12-30T04:14:31Z</dcterms:created>
  <dcterms:modified xsi:type="dcterms:W3CDTF">2013-12-30T21:12:52Z</dcterms:modified>
</cp:coreProperties>
</file>