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3" r:id="rId3"/>
    <p:sldId id="264" r:id="rId4"/>
    <p:sldId id="257" r:id="rId5"/>
    <p:sldId id="261" r:id="rId6"/>
    <p:sldId id="258" r:id="rId7"/>
    <p:sldId id="262" r:id="rId8"/>
    <p:sldId id="265" r:id="rId9"/>
    <p:sldId id="266" r:id="rId10"/>
    <p:sldId id="259" r:id="rId11"/>
    <p:sldId id="267" r:id="rId12"/>
    <p:sldId id="268" r:id="rId13"/>
    <p:sldId id="260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309D6-4AE9-4087-9B0D-CC53494DDCC2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14312-A53D-41CB-93E8-FF3D19F15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14312-A53D-41CB-93E8-FF3D19F15C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8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14312-A53D-41CB-93E8-FF3D19F15C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88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6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3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0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0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3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1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2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4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8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3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9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0BB5F-B427-4807-B27D-1F80306AC66D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154A-F0F8-4002-B5BC-FAD7A52E3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5511" y="455936"/>
            <a:ext cx="9144000" cy="2387600"/>
          </a:xfrm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HERMAN DALY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ECOLOGICAL ECONOMIST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C000"/>
          </a:solidFill>
        </p:spPr>
        <p:txBody>
          <a:bodyPr/>
          <a:lstStyle/>
          <a:p>
            <a:endParaRPr lang="en-US" dirty="0"/>
          </a:p>
          <a:p>
            <a:r>
              <a:rPr lang="en-US" sz="3600" b="1" u="sng" dirty="0" smtClean="0"/>
              <a:t>NATIONALIZE MONEY, NOT BANKS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339489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pic>
        <p:nvPicPr>
          <p:cNvPr id="4" name="Picture 2" descr="http://ts3.mm.bing.net/th?id=H.4828373332985146&amp;pid=15.1&amp;H=160&amp;W=1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87" y="1393283"/>
            <a:ext cx="2069225" cy="267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12" y="1512152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300" y="2388179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1888" y="2943095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1487" y="4652442"/>
            <a:ext cx="9881038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OUR GOVERNMENT </a:t>
            </a:r>
            <a:r>
              <a:rPr lang="en-US" sz="2800" dirty="0" smtClean="0"/>
              <a:t>ISSUES </a:t>
            </a:r>
            <a:r>
              <a:rPr lang="en-US" sz="2800" u="sng" dirty="0" smtClean="0"/>
              <a:t>NON-INTEREST-BEARING</a:t>
            </a:r>
            <a:r>
              <a:rPr lang="en-US" sz="2800" dirty="0" smtClean="0"/>
              <a:t> FIAT MONEY, </a:t>
            </a:r>
          </a:p>
          <a:p>
            <a:endParaRPr lang="en-US" sz="2800" dirty="0" smtClean="0"/>
          </a:p>
          <a:p>
            <a:r>
              <a:rPr lang="en-US" sz="2800" dirty="0" smtClean="0"/>
              <a:t>TARGETING A </a:t>
            </a:r>
            <a:r>
              <a:rPr lang="en-US" sz="2800" u="sng" dirty="0" smtClean="0"/>
              <a:t>STABLE PRICE LEVEL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WITH THE MANAGING OF THE MONEY SUPPLY.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127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6745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3</a:t>
            </a:r>
            <a:br>
              <a:rPr lang="en-US" sz="6600" dirty="0" smtClean="0"/>
            </a:br>
            <a:r>
              <a:rPr lang="en-US" sz="6600" dirty="0" smtClean="0"/>
              <a:t>   HOW THIS REFORM</a:t>
            </a:r>
            <a:br>
              <a:rPr lang="en-US" sz="6600" dirty="0" smtClean="0"/>
            </a:br>
            <a:r>
              <a:rPr lang="en-US" sz="6600" dirty="0" smtClean="0"/>
              <a:t>WILL SAVE </a:t>
            </a:r>
            <a:br>
              <a:rPr lang="en-US" sz="6600" dirty="0" smtClean="0"/>
            </a:br>
            <a:r>
              <a:rPr lang="en-US" sz="6600" dirty="0" smtClean="0"/>
              <a:t>THE ENVIRONMENT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2029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pic>
        <p:nvPicPr>
          <p:cNvPr id="7170" name="Picture 2" descr="http://ts3.mm.bing.net/th?id=H.4784959822104142&amp;pid=15.1&amp;H=138&amp;W=16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05" y="1182170"/>
            <a:ext cx="3677478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ts3.mm.bing.net/th?id=H.5059884953765714&amp;pid=15.1&amp;H=104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05" y="4339707"/>
            <a:ext cx="3677478" cy="239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31405" y="3205404"/>
            <a:ext cx="82605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THE ENVIRONMENT HAS BEEN DEGRADED</a:t>
            </a:r>
          </a:p>
          <a:p>
            <a:endParaRPr lang="en-US" sz="3600" b="1" dirty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0070C0"/>
                </a:solidFill>
              </a:rPr>
              <a:t> BY ECONOMIC GROWTH.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30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pic>
        <p:nvPicPr>
          <p:cNvPr id="4098" name="Picture 2" descr="http://ts2.mm.bing.net/th?id=H.4732492504171953&amp;pid=15.1&amp;H=16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393" y="2436874"/>
            <a:ext cx="3263486" cy="326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10248" y="1652573"/>
            <a:ext cx="8771504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solidFill>
                  <a:srgbClr val="0070C0"/>
                </a:solidFill>
              </a:rPr>
              <a:t>THE NEW MONETARY SYSTEM WILL CONSTRAIN GROWTH</a:t>
            </a:r>
          </a:p>
          <a:p>
            <a:endParaRPr lang="en-US" sz="2800" b="1" u="sng" dirty="0" smtClean="0">
              <a:solidFill>
                <a:srgbClr val="0070C0"/>
              </a:solidFill>
            </a:endParaRPr>
          </a:p>
          <a:p>
            <a:endParaRPr lang="en-US" sz="2800" b="1" u="sng" dirty="0">
              <a:solidFill>
                <a:srgbClr val="0070C0"/>
              </a:solidFill>
            </a:endParaRPr>
          </a:p>
          <a:p>
            <a:endParaRPr lang="en-US" sz="2800" b="1" u="sng" dirty="0" smtClean="0">
              <a:solidFill>
                <a:srgbClr val="0070C0"/>
              </a:solidFill>
            </a:endParaRPr>
          </a:p>
          <a:p>
            <a:endParaRPr lang="en-US" sz="2800" b="1" u="sng" dirty="0">
              <a:solidFill>
                <a:srgbClr val="0070C0"/>
              </a:solidFill>
            </a:endParaRPr>
          </a:p>
          <a:p>
            <a:endParaRPr lang="en-US" sz="2800" b="1" u="sng" dirty="0" smtClean="0">
              <a:solidFill>
                <a:srgbClr val="0070C0"/>
              </a:solidFill>
            </a:endParaRPr>
          </a:p>
          <a:p>
            <a:endParaRPr lang="en-US" sz="2800" b="1" u="sng" dirty="0">
              <a:solidFill>
                <a:srgbClr val="0070C0"/>
              </a:solidFill>
            </a:endParaRPr>
          </a:p>
          <a:p>
            <a:endParaRPr lang="en-US" sz="2800" b="1" u="sng" dirty="0" smtClean="0">
              <a:solidFill>
                <a:srgbClr val="0070C0"/>
              </a:solidFill>
            </a:endParaRPr>
          </a:p>
          <a:p>
            <a:endParaRPr lang="en-US" sz="2800" b="1" u="sng" dirty="0" smtClean="0">
              <a:solidFill>
                <a:srgbClr val="0070C0"/>
              </a:solidFill>
            </a:endParaRPr>
          </a:p>
          <a:p>
            <a:endParaRPr lang="en-US" sz="2800" b="1" u="sng" dirty="0">
              <a:solidFill>
                <a:srgbClr val="0070C0"/>
              </a:solidFill>
            </a:endParaRPr>
          </a:p>
          <a:p>
            <a:r>
              <a:rPr lang="en-US" sz="2800" b="1" u="sng" dirty="0" smtClean="0">
                <a:solidFill>
                  <a:srgbClr val="0070C0"/>
                </a:solidFill>
              </a:rPr>
              <a:t>AND SERVE A STEADY-STATE ECONOMY.</a:t>
            </a:r>
            <a:endParaRPr lang="en-US" sz="28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53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Restricting borrowing for new investment to existing savings ……….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reduces speculation.</a:t>
            </a:r>
            <a:endParaRPr lang="en-US" dirty="0"/>
          </a:p>
        </p:txBody>
      </p:sp>
      <p:pic>
        <p:nvPicPr>
          <p:cNvPr id="8194" name="Picture 2" descr="http://ts3.mm.bing.net/th?id=H.4618933579678222&amp;pid=15.1&amp;H=16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2339353"/>
            <a:ext cx="1892162" cy="189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ts2.mm.bing.net/th?id=H.4878293752348929&amp;pid=15.1&amp;H=12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" y="4680364"/>
            <a:ext cx="1904761" cy="149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ultiply 4"/>
          <p:cNvSpPr/>
          <p:nvPr/>
        </p:nvSpPr>
        <p:spPr>
          <a:xfrm>
            <a:off x="838200" y="3041876"/>
            <a:ext cx="914400" cy="914400"/>
          </a:xfrm>
          <a:prstGeom prst="mathMultiply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ultiply 7"/>
          <p:cNvSpPr/>
          <p:nvPr/>
        </p:nvSpPr>
        <p:spPr>
          <a:xfrm>
            <a:off x="652670" y="5029787"/>
            <a:ext cx="914400" cy="914400"/>
          </a:xfrm>
          <a:prstGeom prst="mathMultiply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76475" y="2916103"/>
            <a:ext cx="87706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 HOUSING BUBBLES – down payments on houses would be higher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76474" y="5164136"/>
            <a:ext cx="7963206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 STOCK BUBBLES – borrowing to buy stocks would decrease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167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More loans are not needed to have people pay back principal plus interest --  ‘money’ does not disappear when a loan is repaid.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93110" y="2916102"/>
            <a:ext cx="813370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MONEY CIRCULATES – DEPOSITED, LOANED, REPAID, SPENT, ETC.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920282" y="5345966"/>
            <a:ext cx="5656870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MONEY DOES NOT DISAPPEAR ….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LIKE THE MAGIC OF BANKER’S ‘CREDIT’</a:t>
            </a:r>
            <a:endParaRPr lang="en-US" sz="2400" dirty="0"/>
          </a:p>
        </p:txBody>
      </p:sp>
      <p:pic>
        <p:nvPicPr>
          <p:cNvPr id="9218" name="Picture 2" descr="http://ts4.mm.bing.net/th?id=H.4658464427280827&amp;pid=15.1&amp;H=10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876739"/>
            <a:ext cx="3108373" cy="207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ts2.mm.bing.net/th?id=H.4809007348189929&amp;pid=15.1&amp;H=160&amp;W=1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983835"/>
            <a:ext cx="2247072" cy="2874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6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financial sector will not capture 40% of nation’s profits.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43614" y="2916102"/>
            <a:ext cx="6804235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SMART PEOPLE ARE FREED FOR MORE PRODUCTIVE, </a:t>
            </a:r>
          </a:p>
          <a:p>
            <a:r>
              <a:rPr lang="en-US" sz="2400" dirty="0" smtClean="0"/>
              <a:t>LESS PARASITIC ACTIVITY</a:t>
            </a:r>
            <a:endParaRPr lang="en-US" sz="2400" dirty="0"/>
          </a:p>
        </p:txBody>
      </p:sp>
      <p:pic>
        <p:nvPicPr>
          <p:cNvPr id="10242" name="Picture 2" descr="http://ts3.mm.bing.net/th?id=H.4736920604247070&amp;pid=15.1&amp;H=160&amp;W=1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51" y="1432679"/>
            <a:ext cx="1514338" cy="200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ts1.mm.bing.net/th?id=H.4916995679585032&amp;pid=15.1&amp;H=16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26" y="3747099"/>
            <a:ext cx="1752877" cy="1752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://ts1.mm.bing.net/th?id=H.4617155460137244&amp;pid=15.1&amp;H=131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363" y="4623538"/>
            <a:ext cx="2165026" cy="177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http://ts1.mm.bing.net/th?id=H.4781128716781836&amp;pid=15.1&amp;H=88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049" y="5031580"/>
            <a:ext cx="3320760" cy="182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4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#4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money supply would no longer expand during a </a:t>
            </a:r>
            <a:r>
              <a:rPr lang="en-US" b="1" dirty="0" smtClean="0">
                <a:solidFill>
                  <a:srgbClr val="0070C0"/>
                </a:solidFill>
              </a:rPr>
              <a:t>boom </a:t>
            </a:r>
          </a:p>
          <a:p>
            <a:pPr marL="0" indent="0">
              <a:buNone/>
            </a:pPr>
            <a:r>
              <a:rPr lang="en-US" dirty="0" smtClean="0"/>
              <a:t>      (when banks loan lots of money)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and contract during a </a:t>
            </a:r>
            <a:r>
              <a:rPr lang="en-US" b="1" dirty="0" smtClean="0">
                <a:solidFill>
                  <a:srgbClr val="0070C0"/>
                </a:solidFill>
              </a:rPr>
              <a:t>recession</a:t>
            </a:r>
          </a:p>
          <a:p>
            <a:pPr marL="0" indent="0">
              <a:buNone/>
            </a:pPr>
            <a:r>
              <a:rPr lang="en-US" dirty="0" smtClean="0"/>
              <a:t>      (when banks collect outstanding debts).</a:t>
            </a:r>
            <a:endParaRPr lang="en-US" dirty="0"/>
          </a:p>
        </p:txBody>
      </p:sp>
      <p:pic>
        <p:nvPicPr>
          <p:cNvPr id="11266" name="Picture 2" descr="http://ts2.mm.bing.net/th?id=H.4788305594811525&amp;pid=15.1&amp;H=16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253" y="1432679"/>
            <a:ext cx="5615747" cy="344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://ts3.mm.bing.net/th?id=H.4949903706294626&amp;pid=15.1&amp;H=10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9853" y="4551078"/>
            <a:ext cx="3482147" cy="2306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80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#5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 DANGER OF RUN ON BANK…..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ABOLISH FDIC AND ITS MORAL HAZARD</a:t>
            </a:r>
            <a:endParaRPr lang="en-US" dirty="0"/>
          </a:p>
        </p:txBody>
      </p:sp>
      <p:pic>
        <p:nvPicPr>
          <p:cNvPr id="12292" name="Picture 4" descr="http://ts2.mm.bing.net/th?id=H.4750746121142817&amp;pid=15.1&amp;H=12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252" y="0"/>
            <a:ext cx="4101548" cy="324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ttp://ts3.mm.bing.net/th?id=H.4824374738422362&amp;pid=15.1&amp;H=75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645" y="4024305"/>
            <a:ext cx="4039262" cy="189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http://ts4.mm.bing.net/th?id=H.4832140057446075&amp;pid=15.1&amp;H=14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610" y="5184391"/>
            <a:ext cx="1931642" cy="168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4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1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9313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#6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NO DANGER OF A SYSTEM COLLAPSE DUE TO </a:t>
            </a:r>
          </a:p>
          <a:p>
            <a:pPr marL="0" indent="0">
              <a:buNone/>
            </a:pPr>
            <a:r>
              <a:rPr lang="en-US" sz="3200" dirty="0" smtClean="0"/>
              <a:t>TOO BIG TO FAIL BANKS…..</a:t>
            </a:r>
            <a:endParaRPr lang="en-US" sz="3200" dirty="0"/>
          </a:p>
        </p:txBody>
      </p:sp>
      <p:pic>
        <p:nvPicPr>
          <p:cNvPr id="13318" name="Picture 6" descr="http://ts3.mm.bing.net/th?id=H.4745652295238246&amp;pid=15.1&amp;H=11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973" y="2350393"/>
            <a:ext cx="6556513" cy="450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37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#7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NO MORE BAILOUTS NECESSARY FROM CONGRESS….</a:t>
            </a:r>
            <a:endParaRPr lang="en-US" sz="3200" dirty="0"/>
          </a:p>
        </p:txBody>
      </p:sp>
      <p:pic>
        <p:nvPicPr>
          <p:cNvPr id="14340" name="Picture 4" descr="http://ts1.mm.bing.net/th?id=H.4858060184684380&amp;pid=15.1&amp;H=106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097" y="2023456"/>
            <a:ext cx="6324738" cy="419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4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#8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POLICY OF STABLE PRICE INDEX REDUCES FEARS OF INFLATION</a:t>
            </a:r>
          </a:p>
          <a:p>
            <a:pPr marL="0" indent="0">
              <a:buNone/>
            </a:pPr>
            <a:r>
              <a:rPr lang="en-US" sz="3200" dirty="0" smtClean="0"/>
              <a:t>AND RESULTING QUEST TO ACCUMULATE MORE….</a:t>
            </a:r>
            <a:endParaRPr lang="en-US" sz="3200" dirty="0"/>
          </a:p>
        </p:txBody>
      </p:sp>
      <p:pic>
        <p:nvPicPr>
          <p:cNvPr id="15362" name="Picture 2" descr="http://ts1.mm.bing.net/th?id=H.4556746756130512&amp;pid=15.1&amp;H=99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123467"/>
            <a:ext cx="3571702" cy="220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://ts4.mm.bing.net/th?id=H.4555660109220615&amp;pid=15.1&amp;H=10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3297" y="2718875"/>
            <a:ext cx="3751934" cy="250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://ts2.mm.bing.net/th?id=H.4533253289477537&amp;pid=15.1&amp;H=10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231" y="4253844"/>
            <a:ext cx="3931032" cy="245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://ts3.mm.bing.net/th?id=H.4600521065891718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3265" y="4333460"/>
            <a:ext cx="9525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931" y="365125"/>
            <a:ext cx="11608904" cy="1325563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US" b="1" dirty="0" smtClean="0"/>
              <a:t>A CHANGE TO BENEFIT MANKIND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5" y="1687255"/>
            <a:ext cx="11608904" cy="5032375"/>
          </a:xfrm>
          <a:solidFill>
            <a:srgbClr val="FF66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NATIONALIZE MONEY – 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WHICH IS A NATURAL PUBLIC UTILITY IN THE FIRST PLACE</a:t>
            </a:r>
          </a:p>
        </p:txBody>
      </p:sp>
      <p:pic>
        <p:nvPicPr>
          <p:cNvPr id="4" name="Picture 2" descr="http://ts3.mm.bing.net/th?id=H.4828373332985146&amp;pid=15.1&amp;H=160&amp;W=1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89631"/>
            <a:ext cx="2069225" cy="267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687" y="2060063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1275" y="2936090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863" y="3491006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http://ts2.mm.bing.net/th?id=H.4657785846760721&amp;pid=15.1&amp;H=160&amp;W=1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5" y="2693740"/>
            <a:ext cx="2323042" cy="3116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://ts3.mm.bing.net/th?id=H.4759099826046274&amp;pid=15.1&amp;H=122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175" y="2693740"/>
            <a:ext cx="2224609" cy="169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04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1    THE PRIMARY PROBLEM</a:t>
            </a:r>
            <a:br>
              <a:rPr lang="en-US" sz="6600" dirty="0" smtClean="0"/>
            </a:br>
            <a:r>
              <a:rPr lang="en-US" sz="6600" dirty="0" smtClean="0"/>
              <a:t>OF OUR SOCIETY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566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://ts1.mm.bing.net/th?id=H.4753821299313148&amp;pid=15.1&amp;H=160&amp;W=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720" y="1383603"/>
            <a:ext cx="1704222" cy="183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7033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Why </a:t>
            </a:r>
            <a:r>
              <a:rPr lang="en-US" dirty="0" smtClean="0"/>
              <a:t>should the public pay interest to the private banking sector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to provide a medium of exchange that the government can provide at little or no cost?</a:t>
            </a:r>
            <a:endParaRPr lang="en-US" dirty="0"/>
          </a:p>
        </p:txBody>
      </p:sp>
      <p:pic>
        <p:nvPicPr>
          <p:cNvPr id="1026" name="Picture 2" descr="http://ts2.mm.bing.net/th?id=H.4641233042475537&amp;pid=15.1&amp;H=128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863" y="1432679"/>
            <a:ext cx="3590222" cy="286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ts2.mm.bing.net/th?id=H.4687622961497637&amp;pid=15.1&amp;H=100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655" y="1694392"/>
            <a:ext cx="4385429" cy="2740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1.mm.bing.net/th?id=H.4753821299313148&amp;pid=15.1&amp;H=160&amp;W=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204" y="1404444"/>
            <a:ext cx="1704222" cy="183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965" y="3105870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250" y="3079497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535" y="3033237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196" y="4003780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300" y="3957258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://ts1.mm.bing.net/th?id=H.5064862772363748&amp;pid=15.1&amp;H=160&amp;W=1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744" y="3910736"/>
            <a:ext cx="82867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57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722" y="122774"/>
            <a:ext cx="5701286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7033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 algn="ctr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Why should the profit on creating money go to the private sector rather than entirely to the government (the commonwealth)?</a:t>
            </a:r>
            <a:endParaRPr lang="en-US" dirty="0"/>
          </a:p>
        </p:txBody>
      </p:sp>
      <p:pic>
        <p:nvPicPr>
          <p:cNvPr id="1026" name="Picture 2" descr="http://ts2.mm.bing.net/th?id=H.4641233042475537&amp;pid=15.1&amp;H=128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863" y="1432679"/>
            <a:ext cx="3590222" cy="286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ts3.mm.bing.net/th?id=H.4828373332985146&amp;pid=15.1&amp;H=160&amp;W=1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69753"/>
            <a:ext cx="2069225" cy="267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425" y="2088622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013" y="2964649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ts4.mm.bing.net/th?id=H.4906180998990739&amp;pid=15.1&amp;H=6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601" y="3519565"/>
            <a:ext cx="3026513" cy="126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5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8902"/>
            <a:ext cx="10515600" cy="527806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CHANGE THE LAW FROM: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TO:</a:t>
            </a:r>
            <a:endParaRPr lang="en-US" b="1" dirty="0"/>
          </a:p>
        </p:txBody>
      </p:sp>
      <p:pic>
        <p:nvPicPr>
          <p:cNvPr id="3074" name="Picture 2" descr="http://ts1.mm.bing.net/th?id=H.4890401260636936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181" y="4432751"/>
            <a:ext cx="2291894" cy="171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1.mm.bing.net/th?id=H.4890401260636936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181" y="1593324"/>
            <a:ext cx="2291896" cy="171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6509655" y="1711744"/>
            <a:ext cx="5399315" cy="12192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09656" y="2155371"/>
            <a:ext cx="5007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LOAN AND </a:t>
            </a:r>
            <a:r>
              <a:rPr lang="en-US" sz="3200" b="1" dirty="0" smtClean="0">
                <a:solidFill>
                  <a:srgbClr val="0070C0"/>
                </a:solidFill>
              </a:rPr>
              <a:t>CREATE MONEY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6313712" y="4432751"/>
            <a:ext cx="5595258" cy="12192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313712" y="4772157"/>
            <a:ext cx="5425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LOAN EXISTING DEPOSITS ONLY</a:t>
            </a:r>
            <a:endParaRPr lang="en-US" sz="3200" dirty="0"/>
          </a:p>
        </p:txBody>
      </p:sp>
      <p:pic>
        <p:nvPicPr>
          <p:cNvPr id="3078" name="Picture 6" descr="http://ts2.explicit.bing.net/th?id=H.4731161043731389&amp;pid=15.1&amp;H=149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36" y="4432752"/>
            <a:ext cx="1839750" cy="1715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640244" y="5206914"/>
            <a:ext cx="690786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9343" y="6262522"/>
            <a:ext cx="11633313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DOLLAR LOANED WOULD BE A DOLLAR SAVED PREVIOUSLY BY A DEPOSITOR.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2433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2800"/>
                                </p:stCondLst>
                                <p:childTnLst>
                                  <p:par>
                                    <p:cTn id="22" presetID="2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4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5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30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31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2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33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4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35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6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37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8" fill="hold">
                          <p:stCondLst>
                            <p:cond delay="indefinite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" presetClass="entr" presetSubtype="12" accel="48000" fill="hold" grpId="0" nodeType="clickEffect" p14:presetBounceEnd="52000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2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3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uiExpand="1" build="p"/>
          <p:bldP spid="10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1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3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4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5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16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2800"/>
                                </p:stCondLst>
                                <p:childTnLst>
                                  <p:par>
                                    <p:cTn id="22" presetID="2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4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5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7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9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30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31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2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33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4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35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36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37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8" fill="hold">
                          <p:stCondLst>
                            <p:cond delay="indefinite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" presetClass="entr" presetSubtype="12" accel="48000" fill="hold" grpId="0" nodeType="click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uiExpand="1" build="p"/>
          <p:bldP spid="10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777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NATIONALIZE MONEY, NOT BANKS</a:t>
            </a:r>
            <a:endParaRPr lang="en-US" sz="3200" dirty="0"/>
          </a:p>
        </p:txBody>
      </p:sp>
      <p:pic>
        <p:nvPicPr>
          <p:cNvPr id="3074" name="Picture 2" descr="http://ts1.mm.bing.net/th?id=H.4890401260636936&amp;pid=15.1&amp;H=12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546" y="1331743"/>
            <a:ext cx="2291894" cy="171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ight Arrow 7"/>
          <p:cNvSpPr/>
          <p:nvPr/>
        </p:nvSpPr>
        <p:spPr>
          <a:xfrm>
            <a:off x="6254077" y="1331743"/>
            <a:ext cx="5595258" cy="12192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54077" y="1671149"/>
            <a:ext cx="5425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LOAN EXISTING DEPOSITS ONLY</a:t>
            </a:r>
            <a:endParaRPr lang="en-US" sz="3200" dirty="0"/>
          </a:p>
        </p:txBody>
      </p:sp>
      <p:pic>
        <p:nvPicPr>
          <p:cNvPr id="3078" name="Picture 6" descr="http://ts2.explicit.bing.net/th?id=H.4731161043731389&amp;pid=15.1&amp;H=149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01" y="1331744"/>
            <a:ext cx="1839750" cy="1715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2580609" y="2105906"/>
            <a:ext cx="690786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708" y="3161514"/>
            <a:ext cx="11633313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DOLLAR LOANED WOULD BE A DOLLAR SAVED PREVIOUSLY BY A DEPOSITOR.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16022" y="4786159"/>
            <a:ext cx="10208564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CREDIT LIMITED BY SAVING MEANS LESS LENDING AND BORROWING</a:t>
            </a:r>
          </a:p>
          <a:p>
            <a:r>
              <a:rPr lang="en-US" sz="2800" dirty="0" smtClean="0"/>
              <a:t>AND DONE MORE CAREFULLY.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8507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1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1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836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7866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2  SOLUTION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504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429</Words>
  <Application>Microsoft Office PowerPoint</Application>
  <PresentationFormat>Widescreen</PresentationFormat>
  <Paragraphs>120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HERMAN DALY  ECOLOGICAL ECONOMIST</vt:lpstr>
      <vt:lpstr>1</vt:lpstr>
      <vt:lpstr>1    THE PRIMARY PROBLEM OF OUR SOCIETY</vt:lpstr>
      <vt:lpstr>NATIONALIZE MONEY, NOT BANKS</vt:lpstr>
      <vt:lpstr>NATIONALIZE MONEY, NOT BANKS</vt:lpstr>
      <vt:lpstr>NATIONALIZE MONEY, NOT BANKS</vt:lpstr>
      <vt:lpstr>NATIONALIZE MONEY, NOT BANKS</vt:lpstr>
      <vt:lpstr>2</vt:lpstr>
      <vt:lpstr>2  SOLUTION</vt:lpstr>
      <vt:lpstr>NATIONALIZE MONEY, NOT BANKS</vt:lpstr>
      <vt:lpstr>3</vt:lpstr>
      <vt:lpstr>3    HOW THIS REFORM WILL SAVE  THE ENVIRONMENT</vt:lpstr>
      <vt:lpstr>NATIONALIZE MONEY, NOT BANKS</vt:lpstr>
      <vt:lpstr>NATIONALIZE MONEY, NOT BANKS</vt:lpstr>
      <vt:lpstr>#1</vt:lpstr>
      <vt:lpstr>#2</vt:lpstr>
      <vt:lpstr>#3</vt:lpstr>
      <vt:lpstr>#4</vt:lpstr>
      <vt:lpstr>#5</vt:lpstr>
      <vt:lpstr>#6</vt:lpstr>
      <vt:lpstr>#7</vt:lpstr>
      <vt:lpstr>#8</vt:lpstr>
      <vt:lpstr>A CHANGE TO BENEFIT MANKIND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30</cp:revision>
  <dcterms:created xsi:type="dcterms:W3CDTF">2013-10-17T02:46:54Z</dcterms:created>
  <dcterms:modified xsi:type="dcterms:W3CDTF">2013-10-17T16:17:53Z</dcterms:modified>
</cp:coreProperties>
</file>