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7" r:id="rId2"/>
    <p:sldId id="271" r:id="rId3"/>
    <p:sldId id="272" r:id="rId4"/>
    <p:sldId id="273" r:id="rId5"/>
    <p:sldId id="274" r:id="rId6"/>
    <p:sldId id="279" r:id="rId7"/>
    <p:sldId id="263" r:id="rId8"/>
    <p:sldId id="265" r:id="rId9"/>
    <p:sldId id="266" r:id="rId10"/>
    <p:sldId id="267" r:id="rId11"/>
    <p:sldId id="268" r:id="rId12"/>
    <p:sldId id="280" r:id="rId13"/>
    <p:sldId id="295" r:id="rId14"/>
    <p:sldId id="30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4AAAA"/>
    <a:srgbClr val="F9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88324" autoAdjust="0"/>
  </p:normalViewPr>
  <p:slideViewPr>
    <p:cSldViewPr snapToGrid="0">
      <p:cViewPr varScale="1">
        <p:scale>
          <a:sx n="61" d="100"/>
          <a:sy n="61" d="100"/>
        </p:scale>
        <p:origin x="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F061C-A11D-4DE5-B687-CBEE68EB242F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DDAC4-DA21-4C60-9895-8BA5F3B4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4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baseline="0" dirty="0" smtClean="0"/>
              <a:t>We need to define our terms so we all know what we are talking about.   People have a lot of different ideas of what money is.  This is the way we will define it.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51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6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45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baseline="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44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20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85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098B818-EC62-4925-92D3-F4BB1DB5AAFF}" type="slidenum">
              <a:rPr lang="en-US" sz="1400" smtClean="0"/>
              <a:pPr>
                <a:spcBef>
                  <a:spcPct val="0"/>
                </a:spcBef>
              </a:pPr>
              <a:t>12</a:t>
            </a:fld>
            <a:endParaRPr lang="en-US" sz="1400" smtClean="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3400" y="763588"/>
            <a:ext cx="67056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6288" y="4776788"/>
            <a:ext cx="6202362" cy="45100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868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baseline="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3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6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8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10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3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8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9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4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0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4CF2-A572-484E-8E57-8208F12484DD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91679-BDAF-4394-A9ED-F7137B74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5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3600" y="393700"/>
            <a:ext cx="10528300" cy="88900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TOPICS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4700" y="1714500"/>
            <a:ext cx="9144000" cy="4229100"/>
          </a:xfrm>
          <a:solidFill>
            <a:srgbClr val="FFFF00"/>
          </a:solidFill>
        </p:spPr>
        <p:txBody>
          <a:bodyPr>
            <a:normAutofit/>
          </a:bodyPr>
          <a:lstStyle/>
          <a:p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r>
              <a:rPr lang="en-US" sz="4000" b="1" dirty="0" smtClean="0"/>
              <a:t>I     WHAT IS MONEY?</a:t>
            </a:r>
            <a:endParaRPr lang="en-US" sz="3600" dirty="0" smtClean="0"/>
          </a:p>
          <a:p>
            <a:pPr marL="457200" indent="-457200" algn="l">
              <a:buAutoNum type="arabicPlain" startAt="2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8327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758190"/>
            <a:ext cx="12192000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       IT IS THE EXACT OPPOSITE !!!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489756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46"/>
    </mc:Choice>
    <mc:Fallback xmlns="">
      <p:transition spd="slow" advTm="2646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4331042" y="5233737"/>
            <a:ext cx="2378243" cy="14658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/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524000" y="377371"/>
            <a:ext cx="9127956" cy="20780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/>
              <a:t>A borrower signs a loan contract,</a:t>
            </a:r>
          </a:p>
          <a:p>
            <a:r>
              <a:rPr lang="en-US" sz="4000" dirty="0" smtClean="0"/>
              <a:t>and the </a:t>
            </a:r>
            <a:r>
              <a:rPr lang="en-US" sz="4000" b="1" dirty="0" smtClean="0"/>
              <a:t>BANK CREATES A DEPOSIT </a:t>
            </a:r>
          </a:p>
          <a:p>
            <a:r>
              <a:rPr lang="en-US" sz="4000" dirty="0" smtClean="0"/>
              <a:t>in the borrower’s account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8405" y="5591564"/>
            <a:ext cx="3050651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LOANS</a:t>
            </a:r>
            <a:endParaRPr lang="en-US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83374" y="5552576"/>
            <a:ext cx="2137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CREATE</a:t>
            </a:r>
            <a:endParaRPr lang="en-US" sz="4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035384" y="5683897"/>
            <a:ext cx="2664704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DEPOSITS</a:t>
            </a:r>
            <a:endParaRPr lang="en-US" sz="4800" b="1" dirty="0"/>
          </a:p>
        </p:txBody>
      </p:sp>
      <p:pic>
        <p:nvPicPr>
          <p:cNvPr id="9" name="Picture 8" descr="http://ts1.mm.bing.net/th?id=H.4895211473797556&amp;pid=15.1&amp;H=107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429" y="2636670"/>
            <a:ext cx="3833810" cy="3047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http://ts1.mm.bing.net/th?id=H.5003736650877280&amp;pid=15.1&amp;H=160&amp;W=1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05" y="2780150"/>
            <a:ext cx="3050651" cy="290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8605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483"/>
    </mc:Choice>
    <mc:Fallback xmlns="">
      <p:transition spd="slow" advTm="32483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96000"/>
              </a:lnSpc>
              <a:spcAft>
                <a:spcPts val="129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2903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96000"/>
              </a:lnSpc>
              <a:spcAft>
                <a:spcPts val="1032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254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96000"/>
              </a:lnSpc>
              <a:spcAft>
                <a:spcPts val="77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2177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96000"/>
              </a:lnSpc>
              <a:spcAft>
                <a:spcPts val="522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96000"/>
              </a:lnSpc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1245" indent="-207386" defTabSz="414772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696017" indent="-207386" defTabSz="414772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10789" indent="-207386" defTabSz="414772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25561" indent="-207386" defTabSz="414772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6722" algn="l"/>
                <a:tab pos="1313444" algn="l"/>
                <a:tab pos="1970166" algn="l"/>
              </a:tabLst>
              <a:defRPr sz="181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</a:pPr>
            <a:fld id="{0209BA7A-0A85-44A9-8F80-C87E2F30BB6B}" type="slidenum">
              <a:rPr lang="en-US" sz="1270">
                <a:latin typeface="Times New Roman" panose="02020603050405020304" pitchFamily="18" charset="0"/>
              </a:rPr>
              <a:pPr>
                <a:spcAft>
                  <a:spcPct val="0"/>
                </a:spcAft>
              </a:pPr>
              <a:t>12</a:t>
            </a:fld>
            <a:endParaRPr lang="en-US" sz="1270">
              <a:latin typeface="Times New Roman" panose="02020603050405020304" pitchFamily="18" charset="0"/>
            </a:endParaRPr>
          </a:p>
        </p:txBody>
      </p:sp>
      <p:pic>
        <p:nvPicPr>
          <p:cNvPr id="921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4499"/>
            <a:ext cx="2312382" cy="940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0" name="Text Box 2"/>
          <p:cNvSpPr txBox="1">
            <a:spLocks noChangeArrowheads="1"/>
          </p:cNvSpPr>
          <p:nvPr/>
        </p:nvSpPr>
        <p:spPr bwMode="auto">
          <a:xfrm>
            <a:off x="3769316" y="-1102"/>
            <a:ext cx="3920753" cy="62214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lIns="0" tIns="29393" rIns="0" bIns="0" anchor="ctr"/>
          <a:lstStyle>
            <a:lvl1pPr>
              <a:lnSpc>
                <a:spcPct val="96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96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96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96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96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lnSpc>
                <a:spcPct val="92000"/>
              </a:lnSpc>
            </a:pPr>
            <a:r>
              <a:rPr lang="en-US" sz="2903" dirty="0" smtClean="0"/>
              <a:t>OUR MONEY SUPPLY</a:t>
            </a:r>
            <a:endParaRPr lang="en-US" sz="2903" dirty="0"/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23541" y="884271"/>
            <a:ext cx="2667633" cy="3033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lIns="81646" tIns="40823" rIns="81646" bIns="40823"/>
          <a:lstStyle>
            <a:lvl1pPr>
              <a:lnSpc>
                <a:spcPct val="96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96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96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96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96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spcAft>
                <a:spcPct val="0"/>
              </a:spcAft>
            </a:pPr>
            <a:r>
              <a:rPr lang="en-US" sz="2000" dirty="0" smtClean="0"/>
              <a:t>3% COIN AND BILLS</a:t>
            </a:r>
            <a:endParaRPr lang="en-US" sz="2000" dirty="0"/>
          </a:p>
        </p:txBody>
      </p:sp>
      <p:pic>
        <p:nvPicPr>
          <p:cNvPr id="92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041" y="2378383"/>
            <a:ext cx="7810500" cy="4479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8" name="Picture 2" descr="http://ts1.explicit.bing.net/th?id=H.4763287331671344&amp;pid=15.1&amp;H=112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2" y="1959277"/>
            <a:ext cx="1077533" cy="754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542" y="2714237"/>
            <a:ext cx="4357958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MINTED BY GOVERNMENT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SPENT BY GOVERNMENT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3541" y="4985284"/>
            <a:ext cx="4357959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PRINTED BY </a:t>
            </a:r>
            <a:r>
              <a:rPr lang="en-US" dirty="0" smtClean="0"/>
              <a:t>GOVERNMENT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 smtClean="0"/>
              <a:t>NOT SPENT BY GOVERNMENT</a:t>
            </a:r>
            <a:endParaRPr lang="en-US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ISSUED BY PRIVATE FEDERAL RESERVE </a:t>
            </a:r>
            <a:r>
              <a:rPr lang="en-US" dirty="0" smtClean="0"/>
              <a:t>BANKS to member banks</a:t>
            </a:r>
            <a:endParaRPr lang="en-US" dirty="0"/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4405041" y="835572"/>
            <a:ext cx="7786959" cy="15428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lIns="81646" tIns="40823" rIns="81646" bIns="40823"/>
          <a:lstStyle>
            <a:lvl1pPr>
              <a:lnSpc>
                <a:spcPct val="96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96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96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96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96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spcAft>
                <a:spcPct val="0"/>
              </a:spcAft>
            </a:pPr>
            <a:r>
              <a:rPr lang="en-US" sz="2000" dirty="0" smtClean="0"/>
              <a:t>97% CHECKING DEPOSITS -- </a:t>
            </a:r>
            <a:r>
              <a:rPr lang="en-US" sz="1800" dirty="0" smtClean="0"/>
              <a:t>BOOKKEEPING ENTRIES ONLY</a:t>
            </a:r>
          </a:p>
          <a:p>
            <a:pPr eaLnBrk="1">
              <a:spcAft>
                <a:spcPct val="0"/>
              </a:spcAft>
            </a:pPr>
            <a:r>
              <a:rPr lang="en-US" sz="1800" dirty="0" smtClean="0"/>
              <a:t>   </a:t>
            </a:r>
          </a:p>
          <a:p>
            <a:pPr marL="342900" indent="-342900" eaLnBrk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600" dirty="0" smtClean="0"/>
              <a:t>CREATED WHEN A PRIVATE BANK MAKES A LOAN TO A BORROWER</a:t>
            </a:r>
          </a:p>
          <a:p>
            <a:pPr marL="342900" indent="-342900" eaLnBrk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600" dirty="0" smtClean="0"/>
              <a:t>REPAID WITH INTEREST </a:t>
            </a:r>
            <a:endParaRPr lang="en-US" sz="1600" dirty="0" smtClean="0"/>
          </a:p>
          <a:p>
            <a:pPr marL="342900" indent="-342900" eaLnBrk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600" smtClean="0"/>
              <a:t>DISAPPEARS </a:t>
            </a:r>
            <a:r>
              <a:rPr lang="en-US" sz="1600" dirty="0" smtClean="0"/>
              <a:t>WHEN THE LOAN </a:t>
            </a:r>
            <a:r>
              <a:rPr lang="en-US" sz="1600" smtClean="0"/>
              <a:t>IS </a:t>
            </a:r>
            <a:r>
              <a:rPr lang="en-US" sz="1600" smtClean="0"/>
              <a:t>REPAID; THE INTEREST REMAINS WITH THE PRIVATE BANK</a:t>
            </a:r>
            <a:r>
              <a:rPr lang="en-US" sz="2000" smtClean="0"/>
              <a:t> 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100113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696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THIS BANK CREDIT (DEBT-MONEY) SYSTEM</a:t>
            </a:r>
            <a:br>
              <a:rPr lang="en-US" sz="2800" b="1" dirty="0" smtClean="0"/>
            </a:br>
            <a:r>
              <a:rPr lang="en-US" sz="2800" b="1" dirty="0" smtClean="0"/>
              <a:t>WAS IMPLMENTED BY THE 1913 FEDERAL RESERVE LAW</a:t>
            </a:r>
            <a:endParaRPr lang="en-US" sz="28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36600" y="1690688"/>
            <a:ext cx="10590784" cy="502761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NEW YORK FEDERAL RESERVE BANK:</a:t>
            </a:r>
          </a:p>
          <a:p>
            <a:pPr marL="0" indent="0">
              <a:buNone/>
            </a:pPr>
            <a:r>
              <a:rPr lang="en-US" sz="1800" dirty="0" smtClean="0"/>
              <a:t>OWNED BY ITS MEMBER BANKS</a:t>
            </a:r>
            <a:endParaRPr lang="en-US" sz="1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COMMERCIAL BANKS:</a:t>
            </a:r>
          </a:p>
          <a:p>
            <a:pPr marL="0" indent="0">
              <a:buNone/>
            </a:pPr>
            <a:r>
              <a:rPr lang="en-US" sz="1600" dirty="0" smtClean="0"/>
              <a:t>OWNERS OF NY FED BANK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3853434" y="2626518"/>
            <a:ext cx="4000500" cy="10183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YORK FEDERAL RESERVE BANK</a:t>
            </a:r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>
            <a:off x="5611368" y="34671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075685" y="4673600"/>
            <a:ext cx="18669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 OF</a:t>
            </a:r>
          </a:p>
          <a:p>
            <a:pPr algn="ctr"/>
            <a:r>
              <a:rPr lang="en-US" dirty="0" smtClean="0"/>
              <a:t>AMERICA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334760" y="4660900"/>
            <a:ext cx="174840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CITIGROUP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7783574" y="4673600"/>
            <a:ext cx="207746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J.P.MORGAN</a:t>
            </a:r>
          </a:p>
          <a:p>
            <a:pPr algn="ctr"/>
            <a:r>
              <a:rPr lang="en-US" dirty="0" smtClean="0"/>
              <a:t>CHASE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270635" y="5588000"/>
            <a:ext cx="189166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DEUTSCHE BANK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927100" y="4660900"/>
            <a:ext cx="1778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GOLDMAN SACHS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3530600" y="5654135"/>
            <a:ext cx="149542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HSBC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6317233" y="5575300"/>
            <a:ext cx="15497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UBS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9017000" y="5588000"/>
            <a:ext cx="157721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21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3600" y="393700"/>
            <a:ext cx="10528300" cy="88900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TOPICS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600" y="1714500"/>
            <a:ext cx="10756900" cy="4229100"/>
          </a:xfrm>
          <a:solidFill>
            <a:srgbClr val="FFFF00"/>
          </a:solidFill>
        </p:spPr>
        <p:txBody>
          <a:bodyPr>
            <a:normAutofit/>
          </a:bodyPr>
          <a:lstStyle/>
          <a:p>
            <a:endParaRPr lang="en-US" sz="2800" b="1" dirty="0" smtClean="0"/>
          </a:p>
          <a:p>
            <a:endParaRPr lang="en-US" sz="2800" b="1" dirty="0" smtClean="0"/>
          </a:p>
          <a:p>
            <a:endParaRPr lang="en-US" sz="2800" b="1" dirty="0"/>
          </a:p>
          <a:p>
            <a:r>
              <a:rPr lang="en-US" sz="4400" b="1" dirty="0" smtClean="0"/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981562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s4.mm.bing.net/th?id=H.4817940811351415&amp;pid=15.1&amp;H=12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97172"/>
            <a:ext cx="2668816" cy="199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292101"/>
            <a:ext cx="10236200" cy="1270000"/>
          </a:xfrm>
          <a:solidFill>
            <a:srgbClr val="D3FEA0"/>
          </a:solidFill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MONEY IS UNIQUE –</a:t>
            </a:r>
            <a:br>
              <a:rPr lang="en-US" sz="4000" dirty="0" smtClean="0"/>
            </a:br>
            <a:r>
              <a:rPr lang="en-US" sz="2800" dirty="0" smtClean="0"/>
              <a:t>It has the power of life and death over each and every person</a:t>
            </a:r>
            <a:endParaRPr lang="en-US" sz="4000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5494" y="3292161"/>
            <a:ext cx="6930190" cy="252729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D3FEA0"/>
                </a:solidFill>
              </a14:hiddenFill>
            </a:ext>
          </a:extLst>
        </p:spPr>
        <p:txBody>
          <a:bodyPr>
            <a:norm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en-US" sz="1800" dirty="0" smtClean="0"/>
          </a:p>
          <a:p>
            <a:pPr>
              <a:spcBef>
                <a:spcPct val="0"/>
              </a:spcBef>
            </a:pPr>
            <a:r>
              <a:rPr lang="en-US" sz="2400" b="1" u="sng" dirty="0" smtClean="0"/>
              <a:t>ESSENTIAL</a:t>
            </a:r>
            <a:r>
              <a:rPr lang="en-US" sz="2400" b="1" dirty="0" smtClean="0"/>
              <a:t>  </a:t>
            </a:r>
            <a:r>
              <a:rPr lang="en-US" sz="2400" dirty="0" smtClean="0"/>
              <a:t>FOR </a:t>
            </a:r>
            <a:r>
              <a:rPr lang="en-US" sz="2400" dirty="0" smtClean="0"/>
              <a:t>SOCIETY TO </a:t>
            </a:r>
            <a:r>
              <a:rPr lang="en-US" sz="2400" dirty="0" smtClean="0"/>
              <a:t>EXIST </a:t>
            </a:r>
            <a:r>
              <a:rPr lang="en-US" sz="2400" dirty="0" smtClean="0"/>
              <a:t>AND </a:t>
            </a:r>
            <a:r>
              <a:rPr lang="en-US" sz="2400" dirty="0" smtClean="0"/>
              <a:t>FUNCTION</a:t>
            </a:r>
            <a:endParaRPr lang="en-US" sz="1800" dirty="0"/>
          </a:p>
          <a:p>
            <a:pPr>
              <a:spcBef>
                <a:spcPct val="0"/>
              </a:spcBef>
            </a:pPr>
            <a:endParaRPr lang="en-US" sz="1800" dirty="0" smtClean="0"/>
          </a:p>
          <a:p>
            <a:pPr>
              <a:spcBef>
                <a:spcPct val="0"/>
              </a:spcBef>
            </a:pPr>
            <a:r>
              <a:rPr lang="en-US" sz="2400" b="1" u="sng" dirty="0" smtClean="0"/>
              <a:t>A </a:t>
            </a:r>
            <a:r>
              <a:rPr lang="en-US" sz="2400" b="1" u="sng" dirty="0" smtClean="0"/>
              <a:t>HUMAN </a:t>
            </a:r>
            <a:r>
              <a:rPr lang="en-US" sz="2400" b="1" u="sng" dirty="0" smtClean="0"/>
              <a:t>INVENTION</a:t>
            </a:r>
          </a:p>
          <a:p>
            <a:pPr marL="0" indent="0">
              <a:spcBef>
                <a:spcPct val="0"/>
              </a:spcBef>
              <a:buNone/>
            </a:pPr>
            <a:endParaRPr lang="en-US" sz="2400" b="1" u="sng" dirty="0" smtClean="0"/>
          </a:p>
          <a:p>
            <a:pPr>
              <a:spcBef>
                <a:spcPct val="0"/>
              </a:spcBef>
            </a:pPr>
            <a:r>
              <a:rPr lang="en-US" sz="2400" b="1" u="sng" dirty="0" smtClean="0"/>
              <a:t>EXISTS </a:t>
            </a:r>
            <a:r>
              <a:rPr lang="en-US" sz="2400" b="1" u="sng" dirty="0" smtClean="0"/>
              <a:t>IN LAW</a:t>
            </a:r>
            <a:endParaRPr lang="en-US" sz="1800" dirty="0"/>
          </a:p>
        </p:txBody>
      </p:sp>
      <p:pic>
        <p:nvPicPr>
          <p:cNvPr id="44042" name="Picture 10" descr="Classroom_training : The audience listens to the acting in a conference hall. Focus is under the man on the frontgrou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1325" y="1625598"/>
            <a:ext cx="2860675" cy="1844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ts2.mm.bing.net/th?id=H.4961259544315853&amp;pid=15.1&amp;H=102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63438"/>
            <a:ext cx="2685370" cy="171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s3.mm.bing.net/th?id=H.4617567715985102&amp;pid=15.1&amp;H=120&amp;W=1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1324" y="4310657"/>
            <a:ext cx="2860675" cy="214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9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912100" cy="63817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600" b="1" u="sng" dirty="0" smtClean="0"/>
              <a:t>MONEY CAN BE DEFINED BY ITS FUNCTIONS</a:t>
            </a:r>
            <a:endParaRPr lang="en-US" sz="36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983" y="1181101"/>
            <a:ext cx="7570076" cy="525123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en-US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n-US" dirty="0" smtClean="0"/>
              <a:t>#1 </a:t>
            </a:r>
            <a:r>
              <a:rPr lang="en-US" b="1" dirty="0" smtClean="0"/>
              <a:t>Means </a:t>
            </a:r>
            <a:r>
              <a:rPr lang="en-US" b="1" dirty="0" smtClean="0"/>
              <a:t>of exchange – </a:t>
            </a:r>
            <a:r>
              <a:rPr lang="en-US" u="sng" dirty="0" smtClean="0"/>
              <a:t>a ticket</a:t>
            </a:r>
            <a:r>
              <a:rPr lang="en-US" dirty="0" smtClean="0"/>
              <a:t>.  </a:t>
            </a:r>
            <a:r>
              <a:rPr lang="en-US" u="sng" dirty="0" smtClean="0"/>
              <a:t>Not wealth</a:t>
            </a:r>
            <a:r>
              <a:rPr lang="en-US" dirty="0" smtClean="0"/>
              <a:t>.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dirty="0" smtClean="0"/>
          </a:p>
          <a:p>
            <a:pPr>
              <a:spcBef>
                <a:spcPct val="0"/>
              </a:spcBef>
              <a:buFontTx/>
              <a:buNone/>
            </a:pPr>
            <a:endParaRPr lang="en-US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n-US" dirty="0" smtClean="0"/>
              <a:t>#2 </a:t>
            </a:r>
            <a:r>
              <a:rPr lang="en-US" b="1" dirty="0" smtClean="0"/>
              <a:t>U</a:t>
            </a:r>
            <a:r>
              <a:rPr lang="en-US" b="1" dirty="0" smtClean="0"/>
              <a:t>nit of </a:t>
            </a:r>
            <a:r>
              <a:rPr lang="en-US" b="1" dirty="0" smtClean="0"/>
              <a:t>value </a:t>
            </a:r>
            <a:r>
              <a:rPr lang="en-US" b="1" dirty="0" smtClean="0"/>
              <a:t>–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dirty="0"/>
              <a:t> </a:t>
            </a:r>
            <a:r>
              <a:rPr lang="en-US" dirty="0" smtClean="0"/>
              <a:t>             </a:t>
            </a:r>
            <a:r>
              <a:rPr lang="en-US" sz="2400" dirty="0" smtClean="0"/>
              <a:t>RULE: QUANTITY MUST BE CONTROLLED</a:t>
            </a:r>
            <a:r>
              <a:rPr lang="en-US" sz="2400" dirty="0" smtClean="0"/>
              <a:t>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sz="2400" dirty="0"/>
              <a:t>#</a:t>
            </a:r>
            <a:r>
              <a:rPr lang="en-US" sz="2400" b="1" dirty="0" smtClean="0"/>
              <a:t>3  </a:t>
            </a:r>
            <a:r>
              <a:rPr lang="en-US" b="1" dirty="0" smtClean="0"/>
              <a:t>Store of value –</a:t>
            </a:r>
          </a:p>
          <a:p>
            <a:pPr>
              <a:spcBef>
                <a:spcPct val="0"/>
              </a:spcBef>
            </a:pPr>
            <a:r>
              <a:rPr lang="en-US" sz="2400" dirty="0"/>
              <a:t>denominated by law &amp; stamped by sovereign authority</a:t>
            </a:r>
            <a:br>
              <a:rPr lang="en-US" sz="2400" dirty="0"/>
            </a:br>
            <a:endParaRPr lang="en-US" sz="2400" dirty="0"/>
          </a:p>
          <a:p>
            <a:pPr>
              <a:spcBef>
                <a:spcPct val="0"/>
              </a:spcBef>
              <a:buFontTx/>
              <a:buNone/>
            </a:pPr>
            <a:endParaRPr lang="en-US" sz="2400" dirty="0" smtClean="0"/>
          </a:p>
          <a:p>
            <a:pPr>
              <a:spcBef>
                <a:spcPct val="0"/>
              </a:spcBef>
              <a:buFontTx/>
              <a:buNone/>
            </a:pPr>
            <a:endParaRPr lang="en-US" sz="2400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n-US" dirty="0" smtClean="0"/>
              <a:t>#4  </a:t>
            </a:r>
            <a:r>
              <a:rPr lang="en-US" dirty="0" smtClean="0"/>
              <a:t>A means of payment –</a:t>
            </a:r>
          </a:p>
          <a:p>
            <a:pPr>
              <a:spcBef>
                <a:spcPct val="0"/>
              </a:spcBef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/>
              <a:t>legal </a:t>
            </a:r>
            <a:r>
              <a:rPr lang="en-US" sz="2400" dirty="0" smtClean="0"/>
              <a:t>power to pay debts -- public and </a:t>
            </a:r>
            <a:r>
              <a:rPr lang="en-US" sz="2400" dirty="0" smtClean="0"/>
              <a:t>private</a:t>
            </a:r>
          </a:p>
        </p:txBody>
      </p:sp>
      <p:pic>
        <p:nvPicPr>
          <p:cNvPr id="4" name="Picture 23" descr="k1153065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111" y="365125"/>
            <a:ext cx="2476500" cy="181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s2.mm.bing.net/th?id=H.4803329306460265&amp;pid=15.1&amp;H=68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9287" y="3783724"/>
            <a:ext cx="3292147" cy="128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ts2.mm.bing.net/th?id=H.4624731763247301&amp;pid=15.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9595" y="2355377"/>
            <a:ext cx="1747893" cy="1254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4.mm.bing.net/th?id=H.4509089775944063&amp;pid=15.1&amp;H=120&amp;W=1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5185" y="5384580"/>
            <a:ext cx="1400175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s4.mm.bing.net/th?id=H.4662338476116163&amp;pid=15.1&amp;H=160&amp;W=16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6588" y="5073582"/>
            <a:ext cx="1720743" cy="172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4914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u="sng" dirty="0" smtClean="0"/>
              <a:t>WHAT MONEY IS </a:t>
            </a:r>
            <a:r>
              <a:rPr lang="en-US" sz="5400" b="1" u="sng" dirty="0" smtClean="0"/>
              <a:t>NOT</a:t>
            </a:r>
            <a:endParaRPr lang="en-US" sz="5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100" y="1927807"/>
            <a:ext cx="10515600" cy="44142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b="1" dirty="0" smtClean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3300"/>
                </a:solidFill>
              </a:rPr>
              <a:t>MONEY </a:t>
            </a:r>
            <a:r>
              <a:rPr lang="en-US" b="1" dirty="0">
                <a:solidFill>
                  <a:srgbClr val="FF3300"/>
                </a:solidFill>
              </a:rPr>
              <a:t>IS </a:t>
            </a:r>
            <a:r>
              <a:rPr lang="en-US" sz="3500" b="1" dirty="0">
                <a:solidFill>
                  <a:srgbClr val="FF3300"/>
                </a:solidFill>
              </a:rPr>
              <a:t>NOT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smtClean="0">
                <a:solidFill>
                  <a:srgbClr val="FF3300"/>
                </a:solidFill>
              </a:rPr>
              <a:t>WEALTH -- </a:t>
            </a:r>
            <a:r>
              <a:rPr lang="en-US" sz="3500" b="1" dirty="0" smtClean="0">
                <a:solidFill>
                  <a:srgbClr val="FF3300"/>
                </a:solidFill>
              </a:rPr>
              <a:t>NOT</a:t>
            </a:r>
            <a:r>
              <a:rPr lang="en-US" b="1" dirty="0" smtClean="0">
                <a:solidFill>
                  <a:srgbClr val="FF3300"/>
                </a:solidFill>
              </a:rPr>
              <a:t> A COMMODITY.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smtClean="0">
                <a:solidFill>
                  <a:srgbClr val="FF3300"/>
                </a:solidFill>
              </a:rPr>
              <a:t>    </a:t>
            </a:r>
            <a:endParaRPr lang="en-US" b="1" dirty="0">
              <a:solidFill>
                <a:srgbClr val="FF330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33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</a:rPr>
              <a:t>MONEY </a:t>
            </a:r>
            <a:r>
              <a:rPr lang="en-US" b="1" dirty="0" smtClean="0">
                <a:solidFill>
                  <a:srgbClr val="FF3300"/>
                </a:solidFill>
              </a:rPr>
              <a:t>IS </a:t>
            </a:r>
            <a:r>
              <a:rPr lang="en-US" sz="3500" b="1" dirty="0" smtClean="0">
                <a:solidFill>
                  <a:srgbClr val="FF3300"/>
                </a:solidFill>
              </a:rPr>
              <a:t>NOT</a:t>
            </a:r>
            <a:r>
              <a:rPr lang="en-US" b="1" dirty="0" smtClean="0">
                <a:solidFill>
                  <a:srgbClr val="FF3300"/>
                </a:solidFill>
              </a:rPr>
              <a:t> BANK CREDIT:</a:t>
            </a:r>
          </a:p>
          <a:p>
            <a:pPr marL="0" indent="0">
              <a:buNone/>
            </a:pPr>
            <a:endParaRPr lang="en-US" b="1" dirty="0" smtClean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3300"/>
                </a:solidFill>
              </a:rPr>
              <a:t>         WE PAY OUR DEBTS WITH MONEY.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smtClean="0">
                <a:solidFill>
                  <a:srgbClr val="FF3300"/>
                </a:solidFill>
              </a:rPr>
              <a:t>        </a:t>
            </a:r>
            <a:r>
              <a:rPr lang="en-US" b="1" u="sng" dirty="0" smtClean="0">
                <a:solidFill>
                  <a:srgbClr val="FF3300"/>
                </a:solidFill>
              </a:rPr>
              <a:t>DEBT IS NOT MONEY</a:t>
            </a:r>
            <a:r>
              <a:rPr lang="en-US" b="1" u="sng" dirty="0" smtClean="0">
                <a:solidFill>
                  <a:srgbClr val="FF3300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smtClean="0">
                <a:solidFill>
                  <a:srgbClr val="FF3300"/>
                </a:solidFill>
              </a:rPr>
              <a:t>        </a:t>
            </a:r>
            <a:r>
              <a:rPr lang="en-US" b="1" u="sng" dirty="0" smtClean="0">
                <a:solidFill>
                  <a:srgbClr val="FF3300"/>
                </a:solidFill>
              </a:rPr>
              <a:t>DEBT IS DESTRUCTIBLE; MONEY IS NOT.</a:t>
            </a:r>
            <a:endParaRPr lang="en-US" b="1" u="sng" dirty="0" smtClean="0">
              <a:solidFill>
                <a:srgbClr val="FF33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</a:rPr>
              <a:t/>
            </a:r>
            <a:br>
              <a:rPr lang="en-US" b="1" dirty="0">
                <a:solidFill>
                  <a:srgbClr val="FF3300"/>
                </a:solidFill>
              </a:rPr>
            </a:br>
            <a:endParaRPr lang="en-US" dirty="0"/>
          </a:p>
        </p:txBody>
      </p:sp>
      <p:pic>
        <p:nvPicPr>
          <p:cNvPr id="4" name="Picture 13" descr="Gold_bullion : 3d gold bricks pile isolated on 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548" y="1723231"/>
            <a:ext cx="205740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i.huffpost.com/gen/1027079/thumbs/s-BANKS-DEBT-COLLECTORS-large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899" y="4096834"/>
            <a:ext cx="3539797" cy="2449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22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b="1" u="sng" dirty="0" smtClean="0"/>
              <a:t>A SOCIETY DEFINES ITS MONEY IN THE LAW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3301"/>
            <a:ext cx="10765221" cy="3860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solidFill>
                  <a:srgbClr val="0000FF"/>
                </a:solidFill>
              </a:rPr>
              <a:t>        </a:t>
            </a:r>
            <a:r>
              <a:rPr lang="en-US" dirty="0" smtClean="0"/>
              <a:t> </a:t>
            </a:r>
            <a:endParaRPr lang="en-US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/>
              <a:t>Edward Kellogg, 1861, </a:t>
            </a:r>
            <a:r>
              <a:rPr lang="en-US" b="1" u="sng" dirty="0" smtClean="0"/>
              <a:t>A New Monetary System</a:t>
            </a:r>
            <a:r>
              <a:rPr lang="en-US" b="1" dirty="0" smtClean="0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b="1" dirty="0" smtClean="0"/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b="1" dirty="0" smtClean="0"/>
              <a:t>   </a:t>
            </a:r>
            <a:r>
              <a:rPr lang="en-US" dirty="0" smtClean="0"/>
              <a:t>“</a:t>
            </a:r>
            <a:r>
              <a:rPr lang="en-US" b="1" u="sng" dirty="0" smtClean="0">
                <a:solidFill>
                  <a:srgbClr val="0000FF"/>
                </a:solidFill>
              </a:rPr>
              <a:t>The most important fundamental law in any nation</a:t>
            </a:r>
            <a:r>
              <a:rPr lang="en-US" dirty="0" smtClean="0"/>
              <a:t> is that which institutes money; for money governs the distribution of property, and thus affects in a thousand ways the relations of man to man.”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718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3600" y="393700"/>
            <a:ext cx="10528300" cy="88900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TOPICS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4700" y="1714500"/>
            <a:ext cx="9144000" cy="42291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457200" indent="-457200" algn="l">
              <a:buAutoNum type="arabicPlain" startAt="2"/>
            </a:pPr>
            <a:endParaRPr lang="en-US" sz="4000" b="1" dirty="0" smtClean="0"/>
          </a:p>
          <a:p>
            <a:pPr marL="457200" indent="-457200" algn="l">
              <a:buAutoNum type="arabicPlain" startAt="2"/>
            </a:pPr>
            <a:endParaRPr lang="en-US" sz="4000" b="1" dirty="0"/>
          </a:p>
          <a:p>
            <a:pPr marL="457200" indent="-457200" algn="l">
              <a:buAutoNum type="arabicPlain" startAt="2"/>
            </a:pPr>
            <a:endParaRPr lang="en-US" sz="4000" b="1" dirty="0" smtClean="0"/>
          </a:p>
          <a:p>
            <a:pPr marL="457200" indent="-457200" algn="l">
              <a:buAutoNum type="arabicPlain" startAt="2"/>
            </a:pPr>
            <a:r>
              <a:rPr lang="en-US" sz="4000" b="1" dirty="0" smtClean="0"/>
              <a:t>   WHAT DO WE USE FOR MONEY?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57834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5573" y="914401"/>
            <a:ext cx="10012900" cy="383807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4800" dirty="0" smtClean="0"/>
              <a:t>WE HAVE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b="1" dirty="0" smtClean="0"/>
              <a:t>PRIVATELY ISSUED </a:t>
            </a:r>
            <a:r>
              <a:rPr lang="en-US" sz="5400" dirty="0" smtClean="0"/>
              <a:t>BANK CREDIT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9234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26"/>
    </mc:Choice>
    <mc:Fallback xmlns="">
      <p:transition spd="slow" advTm="12326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524" y="340238"/>
            <a:ext cx="9143999" cy="580572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accent1">
                    <a:lumMod val="75000"/>
                  </a:schemeClr>
                </a:solidFill>
              </a:rPr>
              <a:t>PRIVATE</a:t>
            </a:r>
            <a:r>
              <a:rPr lang="en-US" sz="4800" dirty="0" smtClean="0"/>
              <a:t> commercial banks</a:t>
            </a:r>
            <a:endParaRPr lang="en-US" sz="4800" u="sng" dirty="0"/>
          </a:p>
          <a:p>
            <a:r>
              <a:rPr lang="en-US" sz="4800" dirty="0" smtClean="0"/>
              <a:t>create 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bank credit</a:t>
            </a:r>
            <a:r>
              <a:rPr lang="en-US" sz="4800" dirty="0" smtClean="0"/>
              <a:t>…..</a:t>
            </a:r>
          </a:p>
          <a:p>
            <a:endParaRPr lang="en-US" sz="48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4800" dirty="0" smtClean="0"/>
              <a:t>which functions as money</a:t>
            </a:r>
          </a:p>
          <a:p>
            <a:r>
              <a:rPr lang="en-US" sz="4800" u="sng" dirty="0" smtClean="0"/>
              <a:t>but </a:t>
            </a:r>
            <a:r>
              <a:rPr lang="en-US" sz="48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 DEBT.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" name="Picture 2" descr="http://ts2.mm.bing.net/th?id=H.4793644081152001&amp;pid=15.1&amp;H=160&amp;W=1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7370" y="3465820"/>
            <a:ext cx="2285585" cy="3247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915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99"/>
    </mc:Choice>
    <mc:Fallback xmlns="">
      <p:transition spd="slow" advTm="13999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 txBox="1">
            <a:spLocks/>
          </p:cNvSpPr>
          <p:nvPr/>
        </p:nvSpPr>
        <p:spPr>
          <a:xfrm>
            <a:off x="698500" y="559573"/>
            <a:ext cx="9865226" cy="12512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0" dirty="0" smtClean="0"/>
              <a:t>PRIVATE COMMERCIAL BANKS –</a:t>
            </a:r>
          </a:p>
          <a:p>
            <a:r>
              <a:rPr lang="en-US" sz="2600" dirty="0" smtClean="0"/>
              <a:t>Do </a:t>
            </a:r>
            <a:r>
              <a:rPr lang="en-US" sz="2600" u="sng" dirty="0" smtClean="0"/>
              <a:t>not</a:t>
            </a:r>
            <a:r>
              <a:rPr lang="en-US" sz="2600" dirty="0" smtClean="0"/>
              <a:t> lend your deposits to borrowers</a:t>
            </a:r>
            <a:endParaRPr lang="en-US" sz="2600" dirty="0"/>
          </a:p>
        </p:txBody>
      </p:sp>
      <p:pic>
        <p:nvPicPr>
          <p:cNvPr id="1030" name="Picture 6" descr="http://ts1.mm.bing.net/th?id=H.5003736650877280&amp;pid=15.1&amp;H=160&amp;W=15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953" y="2955262"/>
            <a:ext cx="2628685" cy="290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ts1.mm.bing.net/th?id=H.4895211473797556&amp;pid=15.1&amp;H=107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811782"/>
            <a:ext cx="3833810" cy="3047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3365689" y="6141357"/>
            <a:ext cx="4530848" cy="266301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/>
          </a:p>
        </p:txBody>
      </p:sp>
      <p:sp>
        <p:nvSpPr>
          <p:cNvPr id="18" name="TextBox 17"/>
          <p:cNvSpPr txBox="1"/>
          <p:nvPr/>
        </p:nvSpPr>
        <p:spPr>
          <a:xfrm>
            <a:off x="4901491" y="5411450"/>
            <a:ext cx="21370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u="sng" dirty="0" smtClean="0">
                <a:solidFill>
                  <a:srgbClr val="0000FF"/>
                </a:solidFill>
              </a:rPr>
              <a:t>NO</a:t>
            </a:r>
            <a:endParaRPr lang="en-US" sz="8800" b="1" u="sng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9108" y="5859009"/>
            <a:ext cx="2664704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DEPOSITS</a:t>
            </a:r>
            <a:endParaRPr lang="en-US" sz="4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17529" y="5859008"/>
            <a:ext cx="3050651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LOANS</a:t>
            </a:r>
            <a:endParaRPr lang="en-US" sz="48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4707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8783"/>
    </mc:Choice>
    <mc:Fallback xmlns="">
      <p:transition advTm="187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397</Words>
  <Application>Microsoft Office PowerPoint</Application>
  <PresentationFormat>Widescreen</PresentationFormat>
  <Paragraphs>114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  TOPICS</vt:lpstr>
      <vt:lpstr>MONEY IS UNIQUE – It has the power of life and death over each and every person</vt:lpstr>
      <vt:lpstr>MONEY CAN BE DEFINED BY ITS FUNCTIONS</vt:lpstr>
      <vt:lpstr>WHAT MONEY IS NOT</vt:lpstr>
      <vt:lpstr>  A SOCIETY DEFINES ITS MONEY IN THE LAW</vt:lpstr>
      <vt:lpstr>  TOPICS</vt:lpstr>
      <vt:lpstr>WE HAVE  PRIVATELY ISSUED BANK CREDIT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THIS BANK CREDIT (DEBT-MONEY) SYSTEM WAS IMPLMENTED BY THE 1913 FEDERAL RESERVE LAW</vt:lpstr>
      <vt:lpstr>  TOPICS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207</cp:revision>
  <dcterms:created xsi:type="dcterms:W3CDTF">2013-08-07T22:12:29Z</dcterms:created>
  <dcterms:modified xsi:type="dcterms:W3CDTF">2013-09-27T21:11:53Z</dcterms:modified>
</cp:coreProperties>
</file>