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02" r:id="rId3"/>
    <p:sldId id="294" r:id="rId4"/>
    <p:sldId id="295" r:id="rId5"/>
    <p:sldId id="297" r:id="rId6"/>
    <p:sldId id="296" r:id="rId7"/>
    <p:sldId id="298" r:id="rId8"/>
    <p:sldId id="299" r:id="rId9"/>
    <p:sldId id="300" r:id="rId10"/>
    <p:sldId id="301" r:id="rId11"/>
    <p:sldId id="305" r:id="rId12"/>
    <p:sldId id="306" r:id="rId13"/>
    <p:sldId id="309" r:id="rId14"/>
    <p:sldId id="310" r:id="rId15"/>
    <p:sldId id="303" r:id="rId16"/>
    <p:sldId id="271" r:id="rId17"/>
    <p:sldId id="272" r:id="rId18"/>
    <p:sldId id="273" r:id="rId19"/>
    <p:sldId id="274" r:id="rId20"/>
    <p:sldId id="304" r:id="rId21"/>
    <p:sldId id="275" r:id="rId22"/>
    <p:sldId id="276" r:id="rId23"/>
  </p:sldIdLst>
  <p:sldSz cx="12192000" cy="6858000"/>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e Peters" initials="SP" lastIdx="0" clrIdx="0">
    <p:extLst>
      <p:ext uri="{19B8F6BF-5375-455C-9EA6-DF929625EA0E}">
        <p15:presenceInfo xmlns:p15="http://schemas.microsoft.com/office/powerpoint/2012/main" userId="61c925377af68ef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A82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6" autoAdjust="0"/>
    <p:restoredTop sz="94660"/>
  </p:normalViewPr>
  <p:slideViewPr>
    <p:cSldViewPr snapToGrid="0">
      <p:cViewPr varScale="1">
        <p:scale>
          <a:sx n="62" d="100"/>
          <a:sy n="62" d="100"/>
        </p:scale>
        <p:origin x="96" y="26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BFB9DA58-20DE-4D9F-94A7-20C00CAAB663}" type="datetimeFigureOut">
              <a:rPr lang="en-US" smtClean="0"/>
              <a:pPr/>
              <a:t>10/13/2013</a:t>
            </a:fld>
            <a:endParaRPr lang="en-US"/>
          </a:p>
        </p:txBody>
      </p:sp>
      <p:sp>
        <p:nvSpPr>
          <p:cNvPr id="4" name="Slide Image Placeholder 3"/>
          <p:cNvSpPr>
            <a:spLocks noGrp="1" noRot="1" noChangeAspect="1"/>
          </p:cNvSpPr>
          <p:nvPr>
            <p:ph type="sldImg" idx="2"/>
          </p:nvPr>
        </p:nvSpPr>
        <p:spPr>
          <a:xfrm>
            <a:off x="723900" y="1173163"/>
            <a:ext cx="5629275" cy="31670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16438"/>
            <a:ext cx="5661025" cy="3695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5400"/>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915400"/>
            <a:ext cx="3067050" cy="469900"/>
          </a:xfrm>
          <a:prstGeom prst="rect">
            <a:avLst/>
          </a:prstGeom>
        </p:spPr>
        <p:txBody>
          <a:bodyPr vert="horz" lIns="91440" tIns="45720" rIns="91440" bIns="45720" rtlCol="0" anchor="b"/>
          <a:lstStyle>
            <a:lvl1pPr algn="r">
              <a:defRPr sz="1200"/>
            </a:lvl1pPr>
          </a:lstStyle>
          <a:p>
            <a:fld id="{C93C4A2C-271A-482B-A1D4-ED370705DC63}" type="slidenum">
              <a:rPr lang="en-US" smtClean="0"/>
              <a:pPr/>
              <a:t>‹#›</a:t>
            </a:fld>
            <a:endParaRPr lang="en-US"/>
          </a:p>
        </p:txBody>
      </p:sp>
    </p:spTree>
    <p:extLst>
      <p:ext uri="{BB962C8B-B14F-4D97-AF65-F5344CB8AC3E}">
        <p14:creationId xmlns:p14="http://schemas.microsoft.com/office/powerpoint/2010/main" val="129772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3635399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425511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2742891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1650594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1640612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4090604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2098366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358602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41414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2971090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46265F-042D-4DE0-B196-9BBC8957A928}" type="datetimeFigureOut">
              <a:rPr lang="en-US" smtClean="0"/>
              <a:pPr/>
              <a:t>10/13/2013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3BBAE5-D184-473A-A469-2B9ADA48E802}" type="slidenum">
              <a:rPr lang="en-US" smtClean="0"/>
              <a:pPr/>
              <a:t>‹#›</a:t>
            </a:fld>
            <a:endParaRPr lang="en-US"/>
          </a:p>
        </p:txBody>
      </p:sp>
    </p:spTree>
    <p:extLst>
      <p:ext uri="{BB962C8B-B14F-4D97-AF65-F5344CB8AC3E}">
        <p14:creationId xmlns:p14="http://schemas.microsoft.com/office/powerpoint/2010/main" val="4192375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6265F-042D-4DE0-B196-9BBC8957A928}" type="datetimeFigureOut">
              <a:rPr lang="en-US" smtClean="0"/>
              <a:pPr/>
              <a:t>10/13/2013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BBAE5-D184-473A-A469-2B9ADA48E802}" type="slidenum">
              <a:rPr lang="en-US" smtClean="0"/>
              <a:pPr/>
              <a:t>‹#›</a:t>
            </a:fld>
            <a:endParaRPr lang="en-US"/>
          </a:p>
        </p:txBody>
      </p:sp>
    </p:spTree>
    <p:extLst>
      <p:ext uri="{BB962C8B-B14F-4D97-AF65-F5344CB8AC3E}">
        <p14:creationId xmlns:p14="http://schemas.microsoft.com/office/powerpoint/2010/main" val="1629163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gif"/></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2">
              <a:lumMod val="60000"/>
              <a:lumOff val="40000"/>
            </a:schemeClr>
          </a:solidFill>
        </p:spPr>
        <p:txBody>
          <a:bodyPr/>
          <a:lstStyle/>
          <a:p>
            <a:r>
              <a:rPr lang="en-US" dirty="0" smtClean="0"/>
              <a:t>CHAPTER 1</a:t>
            </a:r>
            <a:br>
              <a:rPr lang="en-US" dirty="0" smtClean="0"/>
            </a:br>
            <a:endParaRPr lang="en-US" dirty="0"/>
          </a:p>
        </p:txBody>
      </p:sp>
      <p:sp>
        <p:nvSpPr>
          <p:cNvPr id="3" name="Subtitle 2"/>
          <p:cNvSpPr>
            <a:spLocks noGrp="1"/>
          </p:cNvSpPr>
          <p:nvPr>
            <p:ph type="subTitle" idx="1"/>
          </p:nvPr>
        </p:nvSpPr>
        <p:spPr>
          <a:solidFill>
            <a:srgbClr val="FFFF00"/>
          </a:solidFill>
        </p:spPr>
        <p:txBody>
          <a:bodyPr/>
          <a:lstStyle/>
          <a:p>
            <a:endParaRPr lang="en-US" dirty="0" smtClean="0"/>
          </a:p>
          <a:p>
            <a:r>
              <a:rPr lang="en-US" sz="3200" b="1" u="sng" dirty="0" smtClean="0"/>
              <a:t>THE ORIGINS OF MONEY SYSTEMS</a:t>
            </a:r>
          </a:p>
          <a:p>
            <a:r>
              <a:rPr lang="en-US" sz="3200" b="1" u="sng" smtClean="0"/>
              <a:t>Part 2</a:t>
            </a:r>
            <a:endParaRPr lang="en-US" sz="3200" b="1" u="sng" dirty="0"/>
          </a:p>
        </p:txBody>
      </p:sp>
    </p:spTree>
    <p:extLst>
      <p:ext uri="{BB962C8B-B14F-4D97-AF65-F5344CB8AC3E}">
        <p14:creationId xmlns:p14="http://schemas.microsoft.com/office/powerpoint/2010/main" val="203511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047" y="364248"/>
            <a:ext cx="10934753" cy="564773"/>
          </a:xfrm>
          <a:solidFill>
            <a:schemeClr val="accent6">
              <a:lumMod val="40000"/>
              <a:lumOff val="60000"/>
            </a:schemeClr>
          </a:solidFill>
        </p:spPr>
        <p:txBody>
          <a:bodyPr>
            <a:normAutofit fontScale="90000"/>
          </a:bodyPr>
          <a:lstStyle/>
          <a:p>
            <a:r>
              <a:rPr lang="en-US" sz="3600" dirty="0"/>
              <a:t>HOW DID GOLD BECOME MONEY?</a:t>
            </a:r>
            <a:endParaRPr lang="en-US" sz="3600" dirty="0"/>
          </a:p>
        </p:txBody>
      </p:sp>
      <p:sp>
        <p:nvSpPr>
          <p:cNvPr id="3" name="Content Placeholder 2"/>
          <p:cNvSpPr>
            <a:spLocks noGrp="1"/>
          </p:cNvSpPr>
          <p:nvPr>
            <p:ph idx="1"/>
          </p:nvPr>
        </p:nvSpPr>
        <p:spPr>
          <a:xfrm>
            <a:off x="419047" y="1146875"/>
            <a:ext cx="10934753" cy="2278250"/>
          </a:xfrm>
          <a:solidFill>
            <a:schemeClr val="accent6">
              <a:lumMod val="20000"/>
              <a:lumOff val="80000"/>
            </a:schemeClr>
          </a:solidFill>
        </p:spPr>
        <p:txBody>
          <a:bodyPr>
            <a:normAutofit/>
          </a:bodyPr>
          <a:lstStyle/>
          <a:p>
            <a:pPr marL="0" indent="0">
              <a:buNone/>
            </a:pPr>
            <a:r>
              <a:rPr lang="en-US" dirty="0" smtClean="0"/>
              <a:t>TEMPLE WOULD HOLD GOLD IN STORAGE, SO PRICE WOULD BE STABLE.</a:t>
            </a:r>
          </a:p>
          <a:p>
            <a:pPr marL="0" indent="0">
              <a:buNone/>
            </a:pPr>
            <a:endParaRPr lang="en-US" dirty="0"/>
          </a:p>
          <a:p>
            <a:pPr marL="0" indent="0">
              <a:buNone/>
            </a:pPr>
            <a:r>
              <a:rPr lang="en-US" sz="2000" dirty="0" smtClean="0"/>
              <a:t>        LONG-STANDING TRADITION - - consecrate building by putting gold in its foundation or walls.  </a:t>
            </a:r>
            <a:endParaRPr lang="en-US" sz="2000" dirty="0"/>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3727" y="5345900"/>
            <a:ext cx="927560" cy="1062830"/>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2362" y="5133869"/>
            <a:ext cx="1764993" cy="13207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sp>
        <p:nvSpPr>
          <p:cNvPr id="6" name="TextBox 5"/>
          <p:cNvSpPr txBox="1"/>
          <p:nvPr/>
        </p:nvSpPr>
        <p:spPr>
          <a:xfrm>
            <a:off x="7313727" y="6488668"/>
            <a:ext cx="837409" cy="369332"/>
          </a:xfrm>
          <a:prstGeom prst="rect">
            <a:avLst/>
          </a:prstGeom>
          <a:noFill/>
        </p:spPr>
        <p:txBody>
          <a:bodyPr wrap="none" rtlCol="0">
            <a:spAutoFit/>
          </a:bodyPr>
          <a:lstStyle/>
          <a:p>
            <a:r>
              <a:rPr lang="en-US" b="1" dirty="0" smtClean="0"/>
              <a:t>1 COW</a:t>
            </a:r>
            <a:endParaRPr lang="en-US" b="1" dirty="0"/>
          </a:p>
        </p:txBody>
      </p:sp>
      <p:pic>
        <p:nvPicPr>
          <p:cNvPr id="2052" name="Picture 4" descr="#1 of Famous Greek Templ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047" y="3641766"/>
            <a:ext cx="4750972" cy="2984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0162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4248"/>
            <a:ext cx="10515600" cy="564773"/>
          </a:xfrm>
          <a:solidFill>
            <a:schemeClr val="accent6">
              <a:lumMod val="40000"/>
              <a:lumOff val="60000"/>
            </a:schemeClr>
          </a:solidFill>
        </p:spPr>
        <p:txBody>
          <a:bodyPr>
            <a:normAutofit fontScale="90000"/>
          </a:bodyPr>
          <a:lstStyle/>
          <a:p>
            <a:r>
              <a:rPr lang="en-US" sz="3600" dirty="0"/>
              <a:t>HOW DID GOLD BECOME MONEY?</a:t>
            </a:r>
            <a:endParaRPr lang="en-US" sz="3600" dirty="0"/>
          </a:p>
        </p:txBody>
      </p:sp>
      <p:sp>
        <p:nvSpPr>
          <p:cNvPr id="3" name="Content Placeholder 2"/>
          <p:cNvSpPr>
            <a:spLocks noGrp="1"/>
          </p:cNvSpPr>
          <p:nvPr>
            <p:ph idx="1"/>
          </p:nvPr>
        </p:nvSpPr>
        <p:spPr>
          <a:xfrm>
            <a:off x="838200" y="1146874"/>
            <a:ext cx="10515600" cy="2414953"/>
          </a:xfrm>
          <a:solidFill>
            <a:schemeClr val="accent6">
              <a:lumMod val="20000"/>
              <a:lumOff val="80000"/>
            </a:schemeClr>
          </a:solidFill>
        </p:spPr>
        <p:txBody>
          <a:bodyPr>
            <a:normAutofit/>
          </a:bodyPr>
          <a:lstStyle/>
          <a:p>
            <a:pPr marL="0" indent="0" algn="ctr">
              <a:buNone/>
            </a:pPr>
            <a:endParaRPr lang="en-US" dirty="0" smtClean="0"/>
          </a:p>
          <a:p>
            <a:pPr marL="0" indent="0" algn="ctr">
              <a:buNone/>
            </a:pPr>
            <a:r>
              <a:rPr lang="en-US" sz="4000" dirty="0" smtClean="0"/>
              <a:t>THE TEMPLES WOULD CONTROL THE GOLD</a:t>
            </a:r>
          </a:p>
          <a:p>
            <a:pPr>
              <a:buFont typeface="Wingdings" panose="05000000000000000000" pitchFamily="2" charset="2"/>
              <a:buChar char="ü"/>
            </a:pPr>
            <a:r>
              <a:rPr lang="en-US" sz="2400" dirty="0" smtClean="0"/>
              <a:t> They created a </a:t>
            </a:r>
            <a:r>
              <a:rPr lang="en-US" sz="2400" u="sng" dirty="0" smtClean="0"/>
              <a:t>demand </a:t>
            </a:r>
            <a:r>
              <a:rPr lang="en-US" sz="2400" dirty="0" smtClean="0"/>
              <a:t>for it by accepting it for their ‘services’.</a:t>
            </a:r>
          </a:p>
          <a:p>
            <a:pPr>
              <a:buFont typeface="Wingdings" panose="05000000000000000000" pitchFamily="2" charset="2"/>
              <a:buChar char="ü"/>
            </a:pPr>
            <a:r>
              <a:rPr lang="en-US" sz="2400" dirty="0" smtClean="0"/>
              <a:t>  They controlled the </a:t>
            </a:r>
            <a:r>
              <a:rPr lang="en-US" sz="2400" u="sng" dirty="0" smtClean="0"/>
              <a:t>supply</a:t>
            </a:r>
            <a:r>
              <a:rPr lang="en-US" sz="2400" dirty="0" smtClean="0"/>
              <a:t>, by accumulation and building consecration.</a:t>
            </a:r>
            <a:endParaRPr lang="en-US" sz="4000" dirty="0"/>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3727" y="5345900"/>
            <a:ext cx="927560" cy="1062830"/>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2362" y="5133869"/>
            <a:ext cx="1764993" cy="13207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sp>
        <p:nvSpPr>
          <p:cNvPr id="6" name="TextBox 5"/>
          <p:cNvSpPr txBox="1"/>
          <p:nvPr/>
        </p:nvSpPr>
        <p:spPr>
          <a:xfrm>
            <a:off x="7313727" y="6488668"/>
            <a:ext cx="837409" cy="369332"/>
          </a:xfrm>
          <a:prstGeom prst="rect">
            <a:avLst/>
          </a:prstGeom>
          <a:noFill/>
        </p:spPr>
        <p:txBody>
          <a:bodyPr wrap="none" rtlCol="0">
            <a:spAutoFit/>
          </a:bodyPr>
          <a:lstStyle/>
          <a:p>
            <a:r>
              <a:rPr lang="en-US" b="1" dirty="0" smtClean="0"/>
              <a:t>1 COW</a:t>
            </a:r>
            <a:endParaRPr lang="en-US" b="1" dirty="0"/>
          </a:p>
        </p:txBody>
      </p:sp>
      <p:pic>
        <p:nvPicPr>
          <p:cNvPr id="10" name="Picture 6" descr="http://ts4.mm.bing.net/th?id=H.4586961838278035&amp;pid=15.1&amp;H=126&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764979"/>
            <a:ext cx="3936569" cy="3093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8674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71" y="364248"/>
            <a:ext cx="11151729" cy="564773"/>
          </a:xfrm>
          <a:solidFill>
            <a:schemeClr val="accent6">
              <a:lumMod val="40000"/>
              <a:lumOff val="60000"/>
            </a:schemeClr>
          </a:solidFill>
        </p:spPr>
        <p:txBody>
          <a:bodyPr>
            <a:normAutofit fontScale="90000"/>
          </a:bodyPr>
          <a:lstStyle/>
          <a:p>
            <a:r>
              <a:rPr lang="en-US" sz="3600" dirty="0"/>
              <a:t>HOW DID GOLD BECOME MONEY?</a:t>
            </a:r>
            <a:endParaRPr lang="en-US" sz="3600" dirty="0"/>
          </a:p>
        </p:txBody>
      </p:sp>
      <p:sp>
        <p:nvSpPr>
          <p:cNvPr id="3" name="Content Placeholder 2"/>
          <p:cNvSpPr>
            <a:spLocks noGrp="1"/>
          </p:cNvSpPr>
          <p:nvPr>
            <p:ph idx="1"/>
          </p:nvPr>
        </p:nvSpPr>
        <p:spPr>
          <a:xfrm>
            <a:off x="202071" y="1146875"/>
            <a:ext cx="11809115" cy="2555025"/>
          </a:xfrm>
          <a:solidFill>
            <a:schemeClr val="accent6">
              <a:lumMod val="20000"/>
              <a:lumOff val="80000"/>
            </a:schemeClr>
          </a:solidFill>
        </p:spPr>
        <p:txBody>
          <a:bodyPr>
            <a:normAutofit fontScale="85000" lnSpcReduction="10000"/>
          </a:bodyPr>
          <a:lstStyle/>
          <a:p>
            <a:endParaRPr lang="en-US" dirty="0" smtClean="0"/>
          </a:p>
          <a:p>
            <a:pPr marL="0" indent="0" algn="ctr">
              <a:buNone/>
            </a:pPr>
            <a:r>
              <a:rPr lang="en-US" b="1" dirty="0" smtClean="0"/>
              <a:t>WHO DECIDED WHAT THIS RATIO WOULD BE?</a:t>
            </a:r>
          </a:p>
          <a:p>
            <a:pPr marL="0" indent="0" algn="ctr">
              <a:buNone/>
            </a:pPr>
            <a:endParaRPr lang="en-US" b="1" dirty="0"/>
          </a:p>
          <a:p>
            <a:pPr marL="0" indent="0" algn="ctr">
              <a:buNone/>
            </a:pPr>
            <a:r>
              <a:rPr lang="en-US" b="1" dirty="0" smtClean="0"/>
              <a:t>THE PRIESTHOODS OF THE TEMPLE CULTS.</a:t>
            </a:r>
          </a:p>
          <a:p>
            <a:pPr marL="0" indent="0" algn="ctr">
              <a:buNone/>
            </a:pPr>
            <a:endParaRPr lang="en-US" b="1" dirty="0"/>
          </a:p>
          <a:p>
            <a:pPr marL="0" indent="0" algn="ctr">
              <a:buNone/>
            </a:pPr>
            <a:r>
              <a:rPr lang="en-US" b="1" dirty="0" smtClean="0"/>
              <a:t>THIS WOULD HAVE BEEN AN INSTITUTIONAL DECISION – MAKING GOLD A “FIAT” MONEY.</a:t>
            </a:r>
            <a:endParaRPr lang="en-US" b="1" dirty="0"/>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3727" y="5345900"/>
            <a:ext cx="927560" cy="1062830"/>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2362" y="5133869"/>
            <a:ext cx="1764993" cy="13207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sp>
        <p:nvSpPr>
          <p:cNvPr id="6" name="TextBox 5"/>
          <p:cNvSpPr txBox="1"/>
          <p:nvPr/>
        </p:nvSpPr>
        <p:spPr>
          <a:xfrm>
            <a:off x="7313727" y="6488668"/>
            <a:ext cx="837409" cy="369332"/>
          </a:xfrm>
          <a:prstGeom prst="rect">
            <a:avLst/>
          </a:prstGeom>
          <a:noFill/>
        </p:spPr>
        <p:txBody>
          <a:bodyPr wrap="none" rtlCol="0">
            <a:spAutoFit/>
          </a:bodyPr>
          <a:lstStyle/>
          <a:p>
            <a:r>
              <a:rPr lang="en-US" b="1" dirty="0" smtClean="0"/>
              <a:t>1 COW</a:t>
            </a:r>
            <a:endParaRPr lang="en-US" b="1" dirty="0"/>
          </a:p>
        </p:txBody>
      </p:sp>
      <p:pic>
        <p:nvPicPr>
          <p:cNvPr id="7170" name="Picture 2" descr="http://ts2.mm.bing.net/th?id=H.4565100468307245&amp;pid=15.1&amp;H=160&amp;W=1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8844" y="3790018"/>
            <a:ext cx="2649618" cy="3067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277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71" y="364248"/>
            <a:ext cx="11151729" cy="564773"/>
          </a:xfrm>
          <a:solidFill>
            <a:schemeClr val="accent6">
              <a:lumMod val="40000"/>
              <a:lumOff val="60000"/>
            </a:schemeClr>
          </a:solidFill>
        </p:spPr>
        <p:txBody>
          <a:bodyPr>
            <a:normAutofit fontScale="90000"/>
          </a:bodyPr>
          <a:lstStyle/>
          <a:p>
            <a:r>
              <a:rPr lang="en-US" sz="3600" dirty="0"/>
              <a:t>HOW DID GOLD BECOME MONEY?</a:t>
            </a:r>
            <a:endParaRPr lang="en-US" sz="3600" dirty="0"/>
          </a:p>
        </p:txBody>
      </p:sp>
      <p:sp>
        <p:nvSpPr>
          <p:cNvPr id="3" name="Content Placeholder 2"/>
          <p:cNvSpPr>
            <a:spLocks noGrp="1"/>
          </p:cNvSpPr>
          <p:nvPr>
            <p:ph idx="1"/>
          </p:nvPr>
        </p:nvSpPr>
        <p:spPr>
          <a:xfrm>
            <a:off x="202071" y="1146875"/>
            <a:ext cx="11809115" cy="2555025"/>
          </a:xfrm>
          <a:solidFill>
            <a:schemeClr val="accent6">
              <a:lumMod val="20000"/>
              <a:lumOff val="80000"/>
            </a:schemeClr>
          </a:solidFill>
        </p:spPr>
        <p:txBody>
          <a:bodyPr>
            <a:normAutofit/>
          </a:bodyPr>
          <a:lstStyle/>
          <a:p>
            <a:pPr marL="0" indent="0" algn="ctr">
              <a:buNone/>
            </a:pPr>
            <a:endParaRPr lang="en-US" dirty="0" smtClean="0"/>
          </a:p>
          <a:p>
            <a:pPr marL="0" indent="0" algn="ctr">
              <a:buNone/>
            </a:pPr>
            <a:r>
              <a:rPr lang="en-US" dirty="0" smtClean="0"/>
              <a:t>OVER TIME, WITH THE POWERFUL SPONSORSHIP OF THE EASTERN TEMPLES,</a:t>
            </a:r>
          </a:p>
          <a:p>
            <a:pPr marL="0" indent="0" algn="ctr">
              <a:buNone/>
            </a:pPr>
            <a:r>
              <a:rPr lang="en-US" dirty="0" smtClean="0"/>
              <a:t>GOLD WOULD SUPPLANT CATTLE, AND COME TO BE VALUED AS MONEY.</a:t>
            </a:r>
          </a:p>
        </p:txBody>
      </p:sp>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2363" y="5134295"/>
            <a:ext cx="1764424" cy="132031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pic>
        <p:nvPicPr>
          <p:cNvPr id="7170" name="Picture 2" descr="http://ts2.mm.bing.net/th?id=H.4565100468307245&amp;pid=15.1&amp;H=160&amp;W=1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071" y="3790018"/>
            <a:ext cx="2649618" cy="3067982"/>
          </a:xfrm>
          <a:prstGeom prst="rect">
            <a:avLst/>
          </a:prstGeom>
          <a:noFill/>
          <a:extLst>
            <a:ext uri="{909E8E84-426E-40DD-AFC4-6F175D3DCCD1}">
              <a14:hiddenFill xmlns:a14="http://schemas.microsoft.com/office/drawing/2010/main">
                <a:solidFill>
                  <a:srgbClr val="FFFFFF"/>
                </a:solidFill>
              </a14:hiddenFill>
            </a:ext>
          </a:extLst>
        </p:spPr>
      </p:pic>
      <p:pic>
        <p:nvPicPr>
          <p:cNvPr id="11266" name="Picture 2" descr="http://ts3.mm.bing.net/th?id=H.4909243270039782&amp;pid=15.1&amp;H=124&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0121" y="5020387"/>
            <a:ext cx="2038998" cy="158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4684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71" y="364248"/>
            <a:ext cx="11151729" cy="564773"/>
          </a:xfrm>
          <a:solidFill>
            <a:schemeClr val="accent6">
              <a:lumMod val="40000"/>
              <a:lumOff val="60000"/>
            </a:schemeClr>
          </a:solidFill>
        </p:spPr>
        <p:txBody>
          <a:bodyPr>
            <a:normAutofit fontScale="90000"/>
          </a:bodyPr>
          <a:lstStyle/>
          <a:p>
            <a:r>
              <a:rPr lang="en-US" sz="3600" dirty="0"/>
              <a:t>HOW DID GOLD BECOME MONEY?</a:t>
            </a:r>
            <a:endParaRPr lang="en-US" sz="3600" dirty="0"/>
          </a:p>
        </p:txBody>
      </p:sp>
      <p:sp>
        <p:nvSpPr>
          <p:cNvPr id="3" name="Content Placeholder 2"/>
          <p:cNvSpPr>
            <a:spLocks noGrp="1"/>
          </p:cNvSpPr>
          <p:nvPr>
            <p:ph idx="1"/>
          </p:nvPr>
        </p:nvSpPr>
        <p:spPr>
          <a:xfrm>
            <a:off x="202071" y="1146876"/>
            <a:ext cx="11809115" cy="1658318"/>
          </a:xfrm>
          <a:solidFill>
            <a:schemeClr val="accent6">
              <a:lumMod val="20000"/>
              <a:lumOff val="80000"/>
            </a:schemeClr>
          </a:solidFill>
        </p:spPr>
        <p:txBody>
          <a:bodyPr>
            <a:normAutofit/>
          </a:bodyPr>
          <a:lstStyle/>
          <a:p>
            <a:pPr marL="0" indent="0" algn="ctr">
              <a:buNone/>
            </a:pPr>
            <a:endParaRPr lang="en-US" dirty="0" smtClean="0"/>
          </a:p>
          <a:p>
            <a:pPr marL="0" indent="0" algn="ctr">
              <a:buNone/>
            </a:pPr>
            <a:r>
              <a:rPr lang="en-US" dirty="0" smtClean="0"/>
              <a:t>MONETARY CONTROL WOULD GO FROM ‘EAST’ TO ‘WEST’ ---</a:t>
            </a:r>
          </a:p>
          <a:p>
            <a:pPr marL="0" indent="0" algn="ctr">
              <a:buNone/>
            </a:pPr>
            <a:r>
              <a:rPr lang="en-US" sz="1800" dirty="0" smtClean="0"/>
              <a:t>A THEME THROUGHOUT WESTERN HISTORY</a:t>
            </a:r>
          </a:p>
        </p:txBody>
      </p:sp>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2363" y="5134295"/>
            <a:ext cx="1764424" cy="132031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pic>
        <p:nvPicPr>
          <p:cNvPr id="7170" name="Picture 2" descr="http://ts2.mm.bing.net/th?id=H.4565100468307245&amp;pid=15.1&amp;H=160&amp;W=1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071" y="3790018"/>
            <a:ext cx="2649618" cy="3067982"/>
          </a:xfrm>
          <a:prstGeom prst="rect">
            <a:avLst/>
          </a:prstGeom>
          <a:noFill/>
          <a:extLst>
            <a:ext uri="{909E8E84-426E-40DD-AFC4-6F175D3DCCD1}">
              <a14:hiddenFill xmlns:a14="http://schemas.microsoft.com/office/drawing/2010/main">
                <a:solidFill>
                  <a:srgbClr val="FFFFFF"/>
                </a:solidFill>
              </a14:hiddenFill>
            </a:ext>
          </a:extLst>
        </p:spPr>
      </p:pic>
      <p:pic>
        <p:nvPicPr>
          <p:cNvPr id="11266" name="Picture 2" descr="http://ts3.mm.bing.net/th?id=H.4909243270039782&amp;pid=15.1&amp;H=124&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0121" y="5020387"/>
            <a:ext cx="2038998" cy="158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31671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39864"/>
            <a:ext cx="12192000" cy="3239146"/>
          </a:xfrm>
          <a:solidFill>
            <a:schemeClr val="bg1"/>
          </a:solidFill>
        </p:spPr>
        <p:txBody>
          <a:bodyPr>
            <a:normAutofit/>
          </a:bodyPr>
          <a:lstStyle/>
          <a:p>
            <a:pPr algn="ctr"/>
            <a:r>
              <a:rPr lang="en-US" sz="4000" dirty="0" smtClean="0"/>
              <a:t/>
            </a:r>
            <a:br>
              <a:rPr lang="en-US" sz="4000" dirty="0" smtClean="0"/>
            </a:br>
            <a:r>
              <a:rPr lang="en-US" sz="4000" dirty="0" smtClean="0"/>
              <a:t>COINAGE</a:t>
            </a:r>
            <a:endParaRPr lang="en-US" sz="4000" dirty="0"/>
          </a:p>
        </p:txBody>
      </p:sp>
    </p:spTree>
    <p:extLst>
      <p:ext uri="{BB962C8B-B14F-4D97-AF65-F5344CB8AC3E}">
        <p14:creationId xmlns:p14="http://schemas.microsoft.com/office/powerpoint/2010/main" val="34260745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059" y="365125"/>
            <a:ext cx="11627709" cy="1325563"/>
          </a:xfrm>
          <a:solidFill>
            <a:schemeClr val="accent4">
              <a:lumMod val="60000"/>
              <a:lumOff val="40000"/>
            </a:schemeClr>
          </a:solidFill>
        </p:spPr>
        <p:txBody>
          <a:bodyPr/>
          <a:lstStyle/>
          <a:p>
            <a:pPr algn="ctr"/>
            <a:r>
              <a:rPr lang="en-US" dirty="0" smtClean="0"/>
              <a:t>2</a:t>
            </a:r>
            <a:br>
              <a:rPr lang="en-US" dirty="0" smtClean="0"/>
            </a:br>
            <a:r>
              <a:rPr lang="en-US" dirty="0" smtClean="0"/>
              <a:t>COINAGE </a:t>
            </a:r>
            <a:r>
              <a:rPr lang="en-US" dirty="0" smtClean="0"/>
              <a:t>– science of money advances</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286000" y="2397211"/>
            <a:ext cx="5140411" cy="2977977"/>
          </a:xfrm>
        </p:spPr>
      </p:pic>
    </p:spTree>
    <p:extLst>
      <p:ext uri="{BB962C8B-B14F-4D97-AF65-F5344CB8AC3E}">
        <p14:creationId xmlns:p14="http://schemas.microsoft.com/office/powerpoint/2010/main" val="1868005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211" y="365126"/>
            <a:ext cx="10515600" cy="316800"/>
          </a:xfrm>
        </p:spPr>
        <p:txBody>
          <a:bodyPr>
            <a:normAutofit/>
          </a:bodyPr>
          <a:lstStyle/>
          <a:p>
            <a:r>
              <a:rPr lang="en-US" sz="1600" dirty="0"/>
              <a:t>TIMELINE                                                               DESCRIPTION</a:t>
            </a:r>
          </a:p>
        </p:txBody>
      </p:sp>
      <p:sp>
        <p:nvSpPr>
          <p:cNvPr id="3" name="Content Placeholder 2"/>
          <p:cNvSpPr>
            <a:spLocks noGrp="1"/>
          </p:cNvSpPr>
          <p:nvPr>
            <p:ph sz="half" idx="1"/>
          </p:nvPr>
        </p:nvSpPr>
        <p:spPr>
          <a:xfrm>
            <a:off x="838199" y="681926"/>
            <a:ext cx="2648919" cy="5495037"/>
          </a:xfrm>
          <a:solidFill>
            <a:schemeClr val="accent4">
              <a:lumMod val="60000"/>
              <a:lumOff val="40000"/>
            </a:schemeClr>
          </a:solidFill>
        </p:spPr>
        <p:txBody>
          <a:bodyPr>
            <a:normAutofit fontScale="92500" lnSpcReduction="20000"/>
          </a:bodyPr>
          <a:lstStyle/>
          <a:p>
            <a:pPr marL="0" indent="0">
              <a:buNone/>
            </a:pPr>
            <a:endParaRPr lang="en-US" dirty="0"/>
          </a:p>
          <a:p>
            <a:pPr marL="0" indent="0">
              <a:buNone/>
            </a:pPr>
            <a:r>
              <a:rPr lang="en-US" dirty="0" smtClean="0"/>
              <a:t>Each Greek city state has it own gold coins</a:t>
            </a:r>
          </a:p>
          <a:p>
            <a:pPr marL="0" indent="0">
              <a:buNone/>
            </a:pPr>
            <a:endParaRPr lang="en-US" dirty="0"/>
          </a:p>
        </p:txBody>
      </p:sp>
      <p:sp>
        <p:nvSpPr>
          <p:cNvPr id="4" name="Content Placeholder 3"/>
          <p:cNvSpPr>
            <a:spLocks noGrp="1"/>
          </p:cNvSpPr>
          <p:nvPr>
            <p:ph sz="half" idx="2"/>
          </p:nvPr>
        </p:nvSpPr>
        <p:spPr>
          <a:xfrm>
            <a:off x="3843579" y="676192"/>
            <a:ext cx="7510220" cy="5495037"/>
          </a:xfrm>
        </p:spPr>
        <p:txBody>
          <a:bodyPr>
            <a:normAutofit fontScale="92500" lnSpcReduction="20000"/>
          </a:bodyPr>
          <a:lstStyle/>
          <a:p>
            <a:pPr marL="0" indent="0">
              <a:buNone/>
            </a:pPr>
            <a:endParaRPr lang="en-US" dirty="0" smtClean="0"/>
          </a:p>
          <a:p>
            <a:pPr marL="0" indent="0">
              <a:buNone/>
            </a:pPr>
            <a:r>
              <a:rPr lang="en-US" dirty="0" smtClean="0"/>
              <a:t>COINAGE:</a:t>
            </a:r>
          </a:p>
          <a:p>
            <a:pPr marL="0" indent="0">
              <a:buNone/>
            </a:pPr>
            <a:r>
              <a:rPr lang="en-US" dirty="0"/>
              <a:t> </a:t>
            </a:r>
            <a:r>
              <a:rPr lang="en-US" dirty="0" smtClean="0"/>
              <a:t>  Gold coins (later silver)                                                </a:t>
            </a:r>
          </a:p>
          <a:p>
            <a:pPr marL="0" indent="0">
              <a:buNone/>
            </a:pPr>
            <a:r>
              <a:rPr lang="en-US" dirty="0"/>
              <a:t> </a:t>
            </a:r>
            <a:r>
              <a:rPr lang="en-US" dirty="0" smtClean="0"/>
              <a:t>  with stamped value</a:t>
            </a:r>
          </a:p>
          <a:p>
            <a:pPr marL="0" indent="0">
              <a:buNone/>
            </a:pPr>
            <a:r>
              <a:rPr lang="en-US" dirty="0"/>
              <a:t> </a:t>
            </a:r>
            <a:r>
              <a:rPr lang="en-US" dirty="0" smtClean="0"/>
              <a:t>  and mark of state authority</a:t>
            </a:r>
          </a:p>
          <a:p>
            <a:pPr marL="0" indent="0">
              <a:buNone/>
            </a:pPr>
            <a:endParaRPr lang="en-US" dirty="0" smtClean="0"/>
          </a:p>
          <a:p>
            <a:pPr marL="0" indent="0">
              <a:buNone/>
            </a:pPr>
            <a:r>
              <a:rPr lang="en-US" dirty="0" smtClean="0"/>
              <a:t>PRO’S:</a:t>
            </a:r>
          </a:p>
          <a:p>
            <a:pPr lvl="1"/>
            <a:r>
              <a:rPr lang="en-US" dirty="0"/>
              <a:t> </a:t>
            </a:r>
            <a:r>
              <a:rPr lang="en-US" dirty="0" smtClean="0"/>
              <a:t> state issued</a:t>
            </a:r>
          </a:p>
          <a:p>
            <a:pPr lvl="1"/>
            <a:r>
              <a:rPr lang="en-US" dirty="0"/>
              <a:t> </a:t>
            </a:r>
            <a:r>
              <a:rPr lang="en-US" dirty="0" smtClean="0"/>
              <a:t> legally valued</a:t>
            </a:r>
          </a:p>
          <a:p>
            <a:pPr lvl="1"/>
            <a:r>
              <a:rPr lang="en-US" dirty="0" smtClean="0"/>
              <a:t>  quantity controlled</a:t>
            </a:r>
          </a:p>
          <a:p>
            <a:pPr lvl="1"/>
            <a:endParaRPr lang="en-US" dirty="0" smtClean="0"/>
          </a:p>
          <a:p>
            <a:pPr marL="0" indent="0">
              <a:buNone/>
            </a:pPr>
            <a:r>
              <a:rPr lang="en-US" dirty="0" smtClean="0"/>
              <a:t>CON’S:</a:t>
            </a:r>
          </a:p>
          <a:p>
            <a:pPr lvl="1"/>
            <a:r>
              <a:rPr lang="en-US" dirty="0"/>
              <a:t> </a:t>
            </a:r>
            <a:r>
              <a:rPr lang="en-US" dirty="0" smtClean="0"/>
              <a:t> gold/silver vulnerable to manipulation </a:t>
            </a:r>
          </a:p>
          <a:p>
            <a:pPr marL="457200" lvl="1" indent="0">
              <a:buNone/>
            </a:pPr>
            <a:r>
              <a:rPr lang="en-US" dirty="0"/>
              <a:t> </a:t>
            </a:r>
            <a:r>
              <a:rPr lang="en-US" dirty="0" smtClean="0"/>
              <a:t>     of its volume (and therefore value)</a:t>
            </a:r>
          </a:p>
          <a:p>
            <a:pPr lvl="1"/>
            <a:r>
              <a:rPr lang="en-US" dirty="0" smtClean="0"/>
              <a:t>  Usury:  severe problems with interest</a:t>
            </a:r>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181565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6800"/>
          </a:xfrm>
        </p:spPr>
        <p:txBody>
          <a:bodyPr>
            <a:normAutofit/>
          </a:bodyPr>
          <a:lstStyle/>
          <a:p>
            <a:r>
              <a:rPr lang="en-US" sz="1600" dirty="0"/>
              <a:t>TIMELINE                                                               DESCRIPTION</a:t>
            </a:r>
          </a:p>
        </p:txBody>
      </p:sp>
      <p:sp>
        <p:nvSpPr>
          <p:cNvPr id="3" name="Content Placeholder 2"/>
          <p:cNvSpPr>
            <a:spLocks noGrp="1"/>
          </p:cNvSpPr>
          <p:nvPr>
            <p:ph sz="half" idx="1"/>
          </p:nvPr>
        </p:nvSpPr>
        <p:spPr>
          <a:xfrm>
            <a:off x="562406" y="830207"/>
            <a:ext cx="2648919" cy="5495037"/>
          </a:xfrm>
          <a:solidFill>
            <a:schemeClr val="accent4">
              <a:lumMod val="60000"/>
              <a:lumOff val="40000"/>
            </a:schemeClr>
          </a:solidFill>
        </p:spPr>
        <p:txBody>
          <a:bodyPr>
            <a:normAutofit/>
          </a:bodyPr>
          <a:lstStyle/>
          <a:p>
            <a:pPr marL="0" indent="0">
              <a:buNone/>
            </a:pPr>
            <a:r>
              <a:rPr lang="en-US" dirty="0" smtClean="0"/>
              <a:t>GREEK MONEY REFORMS</a:t>
            </a:r>
          </a:p>
          <a:p>
            <a:pPr marL="0" indent="0">
              <a:buNone/>
            </a:pPr>
            <a:endParaRPr lang="en-US" dirty="0"/>
          </a:p>
          <a:p>
            <a:pPr marL="0" indent="0">
              <a:buNone/>
            </a:pPr>
            <a:r>
              <a:rPr lang="en-US" dirty="0" smtClean="0"/>
              <a:t>Sparta, Greece</a:t>
            </a:r>
          </a:p>
          <a:p>
            <a:pPr marL="0" indent="0">
              <a:buNone/>
            </a:pPr>
            <a:r>
              <a:rPr lang="en-US" dirty="0" smtClean="0"/>
              <a:t>Lycurgus</a:t>
            </a:r>
          </a:p>
          <a:p>
            <a:pPr marL="0" indent="0">
              <a:buNone/>
            </a:pPr>
            <a:r>
              <a:rPr lang="en-US" dirty="0" smtClean="0"/>
              <a:t>700 BC</a:t>
            </a:r>
          </a:p>
          <a:p>
            <a:pPr marL="0" indent="0">
              <a:buNone/>
            </a:pPr>
            <a:endParaRPr lang="en-US" dirty="0"/>
          </a:p>
          <a:p>
            <a:pPr marL="0" indent="0">
              <a:buNone/>
            </a:pPr>
            <a:r>
              <a:rPr lang="en-US" b="1" dirty="0" smtClean="0">
                <a:solidFill>
                  <a:srgbClr val="0070C0"/>
                </a:solidFill>
              </a:rPr>
              <a:t>FIRST LEGAL  FIAT MONEY</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p:txBody>
      </p:sp>
      <p:sp>
        <p:nvSpPr>
          <p:cNvPr id="4" name="Content Placeholder 3"/>
          <p:cNvSpPr>
            <a:spLocks noGrp="1"/>
          </p:cNvSpPr>
          <p:nvPr>
            <p:ph sz="half" idx="2"/>
          </p:nvPr>
        </p:nvSpPr>
        <p:spPr>
          <a:xfrm>
            <a:off x="3843580" y="681926"/>
            <a:ext cx="7510220" cy="5495037"/>
          </a:xfrm>
        </p:spPr>
        <p:txBody>
          <a:bodyPr>
            <a:normAutofit/>
          </a:bodyPr>
          <a:lstStyle/>
          <a:p>
            <a:pPr marL="0" indent="0">
              <a:buNone/>
            </a:pPr>
            <a:endParaRPr lang="en-US" dirty="0" smtClean="0"/>
          </a:p>
          <a:p>
            <a:pPr marL="0" indent="0">
              <a:buNone/>
            </a:pPr>
            <a:r>
              <a:rPr lang="en-US" dirty="0" smtClean="0"/>
              <a:t>Usury on coined metal money had made Sparta a land ruled by a few wealthy people.</a:t>
            </a:r>
          </a:p>
          <a:p>
            <a:pPr marL="0" indent="0">
              <a:buNone/>
            </a:pPr>
            <a:endParaRPr lang="en-US" dirty="0" smtClean="0"/>
          </a:p>
          <a:p>
            <a:pPr marL="0" indent="0">
              <a:buNone/>
            </a:pPr>
            <a:r>
              <a:rPr lang="en-US" dirty="0" smtClean="0"/>
              <a:t>LYCURGUS’ REFORM                                                 </a:t>
            </a:r>
          </a:p>
          <a:p>
            <a:pPr lvl="1"/>
            <a:r>
              <a:rPr lang="en-US" dirty="0" smtClean="0"/>
              <a:t>Removed gold coins</a:t>
            </a:r>
          </a:p>
          <a:p>
            <a:pPr lvl="1"/>
            <a:r>
              <a:rPr lang="en-US" dirty="0" smtClean="0"/>
              <a:t>Money was iron disks</a:t>
            </a:r>
          </a:p>
          <a:p>
            <a:pPr marL="457200" lvl="1" indent="0">
              <a:buNone/>
            </a:pPr>
            <a:r>
              <a:rPr lang="en-US" dirty="0"/>
              <a:t> </a:t>
            </a:r>
            <a:r>
              <a:rPr lang="en-US" dirty="0" smtClean="0"/>
              <a:t>   treated to be valueless</a:t>
            </a:r>
          </a:p>
          <a:p>
            <a:pPr lvl="1"/>
            <a:r>
              <a:rPr lang="en-US" dirty="0" smtClean="0"/>
              <a:t>Fiat money:  state law regulated</a:t>
            </a:r>
          </a:p>
          <a:p>
            <a:pPr marL="457200" lvl="1" indent="0">
              <a:buNone/>
            </a:pPr>
            <a:r>
              <a:rPr lang="en-US" dirty="0"/>
              <a:t> </a:t>
            </a:r>
            <a:r>
              <a:rPr lang="en-US" dirty="0" smtClean="0"/>
              <a:t>   volume and thus value</a:t>
            </a:r>
          </a:p>
          <a:p>
            <a:pPr lvl="1"/>
            <a:r>
              <a:rPr lang="en-US" dirty="0" smtClean="0"/>
              <a:t>Lasted for 3 ½ centuries!</a:t>
            </a:r>
            <a:endParaRPr lang="en-US" dirty="0"/>
          </a:p>
        </p:txBody>
      </p:sp>
    </p:spTree>
    <p:extLst>
      <p:ext uri="{BB962C8B-B14F-4D97-AF65-F5344CB8AC3E}">
        <p14:creationId xmlns:p14="http://schemas.microsoft.com/office/powerpoint/2010/main" val="40936823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6800"/>
          </a:xfrm>
        </p:spPr>
        <p:txBody>
          <a:bodyPr>
            <a:normAutofit/>
          </a:bodyPr>
          <a:lstStyle/>
          <a:p>
            <a:r>
              <a:rPr lang="en-US" sz="1600" dirty="0"/>
              <a:t>TIMELINE                                                               DESCRIPTION</a:t>
            </a:r>
          </a:p>
        </p:txBody>
      </p:sp>
      <p:sp>
        <p:nvSpPr>
          <p:cNvPr id="3" name="Content Placeholder 2"/>
          <p:cNvSpPr>
            <a:spLocks noGrp="1"/>
          </p:cNvSpPr>
          <p:nvPr>
            <p:ph sz="half" idx="1"/>
          </p:nvPr>
        </p:nvSpPr>
        <p:spPr>
          <a:xfrm>
            <a:off x="838199" y="681926"/>
            <a:ext cx="2648919" cy="5495037"/>
          </a:xfrm>
          <a:solidFill>
            <a:schemeClr val="accent4">
              <a:lumMod val="60000"/>
              <a:lumOff val="40000"/>
            </a:schemeClr>
          </a:solidFill>
        </p:spPr>
        <p:txBody>
          <a:bodyPr>
            <a:normAutofit fontScale="92500"/>
          </a:bodyPr>
          <a:lstStyle/>
          <a:p>
            <a:pPr marL="0" indent="0">
              <a:buNone/>
            </a:pPr>
            <a:r>
              <a:rPr lang="en-US" dirty="0" smtClean="0"/>
              <a:t>GREEK MONEY REFORMS</a:t>
            </a:r>
          </a:p>
          <a:p>
            <a:pPr marL="0" indent="0">
              <a:buNone/>
            </a:pPr>
            <a:endParaRPr lang="en-US" dirty="0"/>
          </a:p>
          <a:p>
            <a:pPr marL="0" indent="0">
              <a:buNone/>
            </a:pPr>
            <a:r>
              <a:rPr lang="en-US" dirty="0" smtClean="0"/>
              <a:t>Athens, Greece</a:t>
            </a:r>
          </a:p>
          <a:p>
            <a:pPr marL="0" indent="0">
              <a:buNone/>
            </a:pPr>
            <a:r>
              <a:rPr lang="en-US" dirty="0" smtClean="0"/>
              <a:t>Solon</a:t>
            </a:r>
          </a:p>
          <a:p>
            <a:pPr marL="0" indent="0">
              <a:buNone/>
            </a:pPr>
            <a:r>
              <a:rPr lang="en-US" dirty="0" smtClean="0"/>
              <a:t>600 BC</a:t>
            </a:r>
          </a:p>
          <a:p>
            <a:pPr marL="0" indent="0">
              <a:buNone/>
            </a:pPr>
            <a:endParaRPr lang="en-US" dirty="0"/>
          </a:p>
          <a:p>
            <a:pPr marL="0" indent="0">
              <a:buNone/>
            </a:pPr>
            <a:endParaRPr lang="en-US" dirty="0" smtClean="0"/>
          </a:p>
          <a:p>
            <a:pPr marL="0" indent="0">
              <a:buNone/>
            </a:pPr>
            <a:r>
              <a:rPr lang="en-US" dirty="0" smtClean="0"/>
              <a:t>Laws studied by Rome in 454 BC</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p:txBody>
      </p:sp>
      <p:sp>
        <p:nvSpPr>
          <p:cNvPr id="4" name="Content Placeholder 3"/>
          <p:cNvSpPr>
            <a:spLocks noGrp="1"/>
          </p:cNvSpPr>
          <p:nvPr>
            <p:ph sz="half" idx="2"/>
          </p:nvPr>
        </p:nvSpPr>
        <p:spPr>
          <a:xfrm>
            <a:off x="3843580" y="681926"/>
            <a:ext cx="7510220" cy="5495037"/>
          </a:xfrm>
        </p:spPr>
        <p:txBody>
          <a:bodyPr>
            <a:normAutofit fontScale="92500"/>
          </a:bodyPr>
          <a:lstStyle/>
          <a:p>
            <a:pPr marL="0" indent="0">
              <a:buNone/>
            </a:pPr>
            <a:r>
              <a:rPr lang="en-US" dirty="0" smtClean="0"/>
              <a:t>Usury on coined gold and silver money had corrupted Athens. Small farmers were foreclosed on and sold into slavery because of debt, and land concentrated in the hands of the few large landowners!</a:t>
            </a:r>
            <a:endParaRPr lang="en-US" dirty="0"/>
          </a:p>
          <a:p>
            <a:pPr marL="0" indent="0">
              <a:buNone/>
            </a:pPr>
            <a:endParaRPr lang="en-US" dirty="0" smtClean="0"/>
          </a:p>
          <a:p>
            <a:pPr marL="0" indent="0">
              <a:buNone/>
            </a:pPr>
            <a:r>
              <a:rPr lang="en-US" dirty="0" smtClean="0"/>
              <a:t>SOLON’S REFORMS:</a:t>
            </a:r>
          </a:p>
          <a:p>
            <a:r>
              <a:rPr lang="en-US" dirty="0" smtClean="0"/>
              <a:t>  no more debt slavery – enslaved farmers freed</a:t>
            </a:r>
          </a:p>
          <a:p>
            <a:r>
              <a:rPr lang="en-US" dirty="0" smtClean="0"/>
              <a:t>  land given back</a:t>
            </a:r>
          </a:p>
          <a:p>
            <a:r>
              <a:rPr lang="en-US" dirty="0" smtClean="0"/>
              <a:t>  floor prices for farm products set (‘monetized’)</a:t>
            </a:r>
          </a:p>
          <a:p>
            <a:r>
              <a:rPr lang="en-US" dirty="0"/>
              <a:t> </a:t>
            </a:r>
            <a:r>
              <a:rPr lang="en-US" dirty="0" smtClean="0"/>
              <a:t> laws against importing female luxuries</a:t>
            </a:r>
          </a:p>
          <a:p>
            <a:r>
              <a:rPr lang="en-US" dirty="0"/>
              <a:t> </a:t>
            </a:r>
            <a:r>
              <a:rPr lang="en-US" dirty="0" smtClean="0"/>
              <a:t> increased volume of silver coins, from local</a:t>
            </a:r>
          </a:p>
          <a:p>
            <a:pPr marL="0" indent="0">
              <a:buNone/>
            </a:pPr>
            <a:r>
              <a:rPr lang="en-US" dirty="0" smtClean="0"/>
              <a:t>     sources                       </a:t>
            </a:r>
          </a:p>
          <a:p>
            <a:pPr lvl="1"/>
            <a:endParaRPr lang="en-US" dirty="0" smtClean="0"/>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1025647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39864"/>
            <a:ext cx="12192000" cy="3239146"/>
          </a:xfrm>
          <a:solidFill>
            <a:schemeClr val="bg1"/>
          </a:solidFill>
        </p:spPr>
        <p:txBody>
          <a:bodyPr>
            <a:normAutofit/>
          </a:bodyPr>
          <a:lstStyle/>
          <a:p>
            <a:pPr algn="ctr"/>
            <a:r>
              <a:rPr lang="en-US" sz="4000" dirty="0" smtClean="0"/>
              <a:t/>
            </a:r>
            <a:br>
              <a:rPr lang="en-US" sz="4000" dirty="0" smtClean="0"/>
            </a:br>
            <a:r>
              <a:rPr lang="en-US" sz="4000" dirty="0" smtClean="0"/>
              <a:t>GOLD</a:t>
            </a:r>
            <a:endParaRPr lang="en-US" sz="4000" dirty="0"/>
          </a:p>
        </p:txBody>
      </p:sp>
    </p:spTree>
    <p:extLst>
      <p:ext uri="{BB962C8B-B14F-4D97-AF65-F5344CB8AC3E}">
        <p14:creationId xmlns:p14="http://schemas.microsoft.com/office/powerpoint/2010/main" val="7593661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39864"/>
            <a:ext cx="12192000" cy="3239146"/>
          </a:xfrm>
          <a:solidFill>
            <a:schemeClr val="bg1"/>
          </a:solidFill>
        </p:spPr>
        <p:txBody>
          <a:bodyPr>
            <a:normAutofit/>
          </a:bodyPr>
          <a:lstStyle/>
          <a:p>
            <a:pPr algn="ctr"/>
            <a:r>
              <a:rPr lang="en-US" sz="4000" dirty="0" smtClean="0"/>
              <a:t/>
            </a:r>
            <a:br>
              <a:rPr lang="en-US" sz="4000" dirty="0" smtClean="0"/>
            </a:br>
            <a:r>
              <a:rPr lang="en-US" sz="4000" dirty="0" smtClean="0"/>
              <a:t>DEFINITION OF MONEY</a:t>
            </a:r>
            <a:endParaRPr lang="en-US" sz="4000" dirty="0"/>
          </a:p>
        </p:txBody>
      </p:sp>
    </p:spTree>
    <p:extLst>
      <p:ext uri="{BB962C8B-B14F-4D97-AF65-F5344CB8AC3E}">
        <p14:creationId xmlns:p14="http://schemas.microsoft.com/office/powerpoint/2010/main" val="20005990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dirty="0" smtClean="0"/>
              <a:t>3</a:t>
            </a:r>
            <a:r>
              <a:rPr lang="en-US" dirty="0"/>
              <a:t/>
            </a:r>
            <a:br>
              <a:rPr lang="en-US" dirty="0"/>
            </a:br>
            <a:r>
              <a:rPr lang="en-US" dirty="0" smtClean="0"/>
              <a:t>ARISTOTLE </a:t>
            </a:r>
            <a:r>
              <a:rPr lang="en-US" dirty="0" smtClean="0"/>
              <a:t>– true nature of money</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378393" y="2676181"/>
            <a:ext cx="5975461" cy="3842951"/>
          </a:xfrm>
        </p:spPr>
      </p:pic>
    </p:spTree>
    <p:extLst>
      <p:ext uri="{BB962C8B-B14F-4D97-AF65-F5344CB8AC3E}">
        <p14:creationId xmlns:p14="http://schemas.microsoft.com/office/powerpoint/2010/main" val="16279165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6800"/>
          </a:xfrm>
        </p:spPr>
        <p:txBody>
          <a:bodyPr>
            <a:normAutofit/>
          </a:bodyPr>
          <a:lstStyle/>
          <a:p>
            <a:r>
              <a:rPr lang="en-US" sz="1600" dirty="0"/>
              <a:t>TIMELINE                                                               DESCRIPTION</a:t>
            </a:r>
          </a:p>
        </p:txBody>
      </p:sp>
      <p:sp>
        <p:nvSpPr>
          <p:cNvPr id="3" name="Content Placeholder 2"/>
          <p:cNvSpPr>
            <a:spLocks noGrp="1"/>
          </p:cNvSpPr>
          <p:nvPr>
            <p:ph sz="half" idx="1"/>
          </p:nvPr>
        </p:nvSpPr>
        <p:spPr>
          <a:xfrm>
            <a:off x="838199" y="681926"/>
            <a:ext cx="2648919" cy="5495037"/>
          </a:xfrm>
          <a:solidFill>
            <a:schemeClr val="accent1">
              <a:lumMod val="20000"/>
              <a:lumOff val="80000"/>
            </a:schemeClr>
          </a:solidFill>
        </p:spPr>
        <p:txBody>
          <a:bodyPr>
            <a:normAutofit/>
          </a:bodyPr>
          <a:lstStyle/>
          <a:p>
            <a:pPr marL="0" indent="0">
              <a:buNone/>
            </a:pPr>
            <a:endParaRPr lang="en-US" dirty="0" smtClean="0"/>
          </a:p>
          <a:p>
            <a:pPr marL="0" indent="0">
              <a:buNone/>
            </a:pPr>
            <a:r>
              <a:rPr lang="en-US" dirty="0" smtClean="0"/>
              <a:t>Athens, Greece</a:t>
            </a:r>
          </a:p>
          <a:p>
            <a:pPr marL="0" indent="0">
              <a:buNone/>
            </a:pPr>
            <a:r>
              <a:rPr lang="en-US" dirty="0" smtClean="0"/>
              <a:t>ARISTOTLE</a:t>
            </a:r>
          </a:p>
          <a:p>
            <a:pPr marL="0" indent="0">
              <a:buNone/>
            </a:pPr>
            <a:r>
              <a:rPr lang="en-US" dirty="0" smtClean="0"/>
              <a:t>384-322 BC</a:t>
            </a:r>
            <a:endParaRPr lang="en-US" dirty="0"/>
          </a:p>
          <a:p>
            <a:pPr marL="0" indent="0">
              <a:buNone/>
            </a:pPr>
            <a:endParaRPr lang="en-US" dirty="0" smtClean="0"/>
          </a:p>
        </p:txBody>
      </p:sp>
      <p:sp>
        <p:nvSpPr>
          <p:cNvPr id="4" name="Content Placeholder 3"/>
          <p:cNvSpPr>
            <a:spLocks noGrp="1"/>
          </p:cNvSpPr>
          <p:nvPr>
            <p:ph sz="half" idx="2"/>
          </p:nvPr>
        </p:nvSpPr>
        <p:spPr>
          <a:xfrm>
            <a:off x="3843579" y="681926"/>
            <a:ext cx="8191901" cy="6059837"/>
          </a:xfrm>
        </p:spPr>
        <p:txBody>
          <a:bodyPr>
            <a:normAutofit/>
          </a:bodyPr>
          <a:lstStyle/>
          <a:p>
            <a:pPr marL="0" indent="0">
              <a:buNone/>
            </a:pPr>
            <a:endParaRPr lang="en-US" dirty="0" smtClean="0"/>
          </a:p>
          <a:p>
            <a:pPr marL="0" indent="0">
              <a:buNone/>
            </a:pPr>
            <a:r>
              <a:rPr lang="en-US" dirty="0" smtClean="0"/>
              <a:t>Aristotle explained the nature of money, based on Greek money experimentation:</a:t>
            </a:r>
          </a:p>
          <a:p>
            <a:pPr marL="0" indent="0">
              <a:buNone/>
            </a:pPr>
            <a:endParaRPr lang="en-US" dirty="0"/>
          </a:p>
          <a:p>
            <a:pPr marL="0" indent="0">
              <a:buNone/>
            </a:pPr>
            <a:r>
              <a:rPr lang="en-US" dirty="0" smtClean="0"/>
              <a:t>MONEY:  exists not by nature ( not commodities)</a:t>
            </a:r>
          </a:p>
          <a:p>
            <a:pPr marL="0" indent="0">
              <a:buNone/>
            </a:pPr>
            <a:r>
              <a:rPr lang="en-US" dirty="0" smtClean="0"/>
              <a:t>                but by law (fiat, issued by state authority)</a:t>
            </a:r>
          </a:p>
          <a:p>
            <a:pPr marL="0" indent="0">
              <a:buNone/>
            </a:pPr>
            <a:r>
              <a:rPr lang="en-US" dirty="0" smtClean="0"/>
              <a:t>                ….it is demand, which holds all things together</a:t>
            </a:r>
          </a:p>
          <a:p>
            <a:pPr marL="0" indent="0">
              <a:buNone/>
            </a:pPr>
            <a:r>
              <a:rPr lang="en-US" dirty="0"/>
              <a:t> </a:t>
            </a:r>
            <a:r>
              <a:rPr lang="en-US" dirty="0" smtClean="0"/>
              <a:t>                   (a means of exchange to meet needs)</a:t>
            </a:r>
          </a:p>
          <a:p>
            <a:pPr marL="0" indent="0">
              <a:buNone/>
            </a:pPr>
            <a:endParaRPr lang="en-US" dirty="0" smtClean="0"/>
          </a:p>
          <a:p>
            <a:pPr marL="0" indent="0">
              <a:buNone/>
            </a:pPr>
            <a:r>
              <a:rPr lang="en-US" dirty="0" smtClean="0"/>
              <a:t>USURY:    money is sterile and not capable of</a:t>
            </a:r>
          </a:p>
          <a:p>
            <a:pPr marL="0" indent="0">
              <a:buNone/>
            </a:pPr>
            <a:r>
              <a:rPr lang="en-US" dirty="0"/>
              <a:t> </a:t>
            </a:r>
            <a:r>
              <a:rPr lang="en-US" dirty="0" smtClean="0"/>
              <a:t>                breeding interest</a:t>
            </a:r>
            <a:endParaRPr lang="en-US"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348461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39864"/>
            <a:ext cx="12192000" cy="3239146"/>
          </a:xfrm>
          <a:solidFill>
            <a:srgbClr val="FFFF00"/>
          </a:solidFill>
        </p:spPr>
        <p:txBody>
          <a:bodyPr>
            <a:normAutofit/>
          </a:bodyPr>
          <a:lstStyle/>
          <a:p>
            <a:pPr algn="ctr"/>
            <a:r>
              <a:rPr lang="en-US" sz="4000" dirty="0" smtClean="0"/>
              <a:t>1</a:t>
            </a:r>
            <a:br>
              <a:rPr lang="en-US" sz="4000" dirty="0" smtClean="0"/>
            </a:br>
            <a:r>
              <a:rPr lang="en-US" sz="4000" dirty="0" smtClean="0"/>
              <a:t>GOLD </a:t>
            </a:r>
            <a:r>
              <a:rPr lang="en-US" sz="4000" dirty="0" smtClean="0"/>
              <a:t>BECOMES MONEY</a:t>
            </a:r>
            <a:endParaRPr lang="en-US" sz="4000" dirty="0"/>
          </a:p>
        </p:txBody>
      </p:sp>
    </p:spTree>
    <p:extLst>
      <p:ext uri="{BB962C8B-B14F-4D97-AF65-F5344CB8AC3E}">
        <p14:creationId xmlns:p14="http://schemas.microsoft.com/office/powerpoint/2010/main" val="3426382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4773"/>
          </a:xfrm>
          <a:solidFill>
            <a:schemeClr val="accent6">
              <a:lumMod val="40000"/>
              <a:lumOff val="60000"/>
            </a:schemeClr>
          </a:solidFill>
        </p:spPr>
        <p:txBody>
          <a:bodyPr>
            <a:normAutofit fontScale="90000"/>
          </a:bodyPr>
          <a:lstStyle/>
          <a:p>
            <a:r>
              <a:rPr lang="en-US" sz="3600" dirty="0" smtClean="0"/>
              <a:t>NEOLITHIC MONEY</a:t>
            </a:r>
            <a:endParaRPr lang="en-US" sz="3600" dirty="0"/>
          </a:p>
        </p:txBody>
      </p:sp>
      <p:sp>
        <p:nvSpPr>
          <p:cNvPr id="3" name="Content Placeholder 2"/>
          <p:cNvSpPr>
            <a:spLocks noGrp="1"/>
          </p:cNvSpPr>
          <p:nvPr>
            <p:ph idx="1"/>
          </p:nvPr>
        </p:nvSpPr>
        <p:spPr>
          <a:xfrm>
            <a:off x="838200" y="1146875"/>
            <a:ext cx="10515600" cy="5030088"/>
          </a:xfrm>
        </p:spPr>
        <p:txBody>
          <a:bodyPr>
            <a:normAutofit/>
          </a:bodyPr>
          <a:lstStyle/>
          <a:p>
            <a:endParaRPr lang="en-US" dirty="0"/>
          </a:p>
          <a:p>
            <a:pPr marL="0" indent="0" algn="ctr">
              <a:buNone/>
            </a:pPr>
            <a:r>
              <a:rPr lang="en-US" dirty="0" smtClean="0"/>
              <a:t>COW STANDARD</a:t>
            </a:r>
          </a:p>
          <a:p>
            <a:pPr marL="0" indent="0" algn="ctr">
              <a:buNone/>
            </a:pPr>
            <a:r>
              <a:rPr lang="en-US" dirty="0" smtClean="0"/>
              <a:t>    </a:t>
            </a:r>
          </a:p>
          <a:p>
            <a:r>
              <a:rPr lang="en-US" dirty="0" smtClean="0"/>
              <a:t>The most widely used standard of value was the COW.</a:t>
            </a:r>
          </a:p>
          <a:p>
            <a:r>
              <a:rPr lang="en-US" dirty="0" smtClean="0"/>
              <a:t>It was the measuring unit  and means of exchange</a:t>
            </a:r>
          </a:p>
          <a:p>
            <a:pPr marL="0" indent="0">
              <a:buNone/>
            </a:pPr>
            <a:r>
              <a:rPr lang="en-US" dirty="0"/>
              <a:t> </a:t>
            </a:r>
            <a:r>
              <a:rPr lang="en-US" dirty="0" smtClean="0"/>
              <a:t>  for large transactions.</a:t>
            </a:r>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33148" y="3620418"/>
            <a:ext cx="2231164" cy="2556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7323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4773"/>
          </a:xfrm>
          <a:solidFill>
            <a:schemeClr val="accent6">
              <a:lumMod val="40000"/>
              <a:lumOff val="60000"/>
            </a:schemeClr>
          </a:solidFill>
        </p:spPr>
        <p:txBody>
          <a:bodyPr>
            <a:normAutofit fontScale="90000"/>
          </a:bodyPr>
          <a:lstStyle/>
          <a:p>
            <a:r>
              <a:rPr lang="en-US" sz="3600" dirty="0" smtClean="0"/>
              <a:t>1500 to 1000 BC</a:t>
            </a:r>
            <a:endParaRPr lang="en-US" sz="3600" dirty="0"/>
          </a:p>
        </p:txBody>
      </p:sp>
      <p:sp>
        <p:nvSpPr>
          <p:cNvPr id="3" name="Content Placeholder 2"/>
          <p:cNvSpPr>
            <a:spLocks noGrp="1"/>
          </p:cNvSpPr>
          <p:nvPr>
            <p:ph idx="1"/>
          </p:nvPr>
        </p:nvSpPr>
        <p:spPr>
          <a:xfrm>
            <a:off x="838200" y="1146875"/>
            <a:ext cx="10515600" cy="5030088"/>
          </a:xfrm>
        </p:spPr>
        <p:txBody>
          <a:bodyPr>
            <a:normAutofit/>
          </a:bodyPr>
          <a:lstStyle/>
          <a:p>
            <a:endParaRPr lang="en-US" dirty="0"/>
          </a:p>
          <a:p>
            <a:pPr marL="0" indent="0" algn="ctr">
              <a:buNone/>
            </a:pPr>
            <a:r>
              <a:rPr lang="en-US" dirty="0" smtClean="0"/>
              <a:t>COW STANDARD SHIFTS TO </a:t>
            </a:r>
            <a:r>
              <a:rPr lang="en-US" u="sng" dirty="0" smtClean="0">
                <a:solidFill>
                  <a:srgbClr val="0070C0"/>
                </a:solidFill>
              </a:rPr>
              <a:t>GOLD BY WEIGHT </a:t>
            </a:r>
            <a:r>
              <a:rPr lang="en-US" dirty="0" smtClean="0"/>
              <a:t>STANDARD</a:t>
            </a:r>
          </a:p>
          <a:p>
            <a:pPr marL="0" indent="0" algn="ctr">
              <a:buNone/>
            </a:pPr>
            <a:r>
              <a:rPr lang="en-US" dirty="0"/>
              <a:t> </a:t>
            </a:r>
            <a:r>
              <a:rPr lang="en-US" dirty="0" smtClean="0"/>
              <a:t>                                      (COMMODITY)</a:t>
            </a:r>
            <a:endParaRPr lang="en-US" dirty="0" smtClean="0"/>
          </a:p>
          <a:p>
            <a:pPr marL="0" indent="0" algn="ctr">
              <a:buNone/>
            </a:pPr>
            <a:r>
              <a:rPr lang="en-US" dirty="0" smtClean="0"/>
              <a:t>    </a:t>
            </a:r>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1021" y="3355058"/>
            <a:ext cx="2231164" cy="2556545"/>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5146388" y="4123467"/>
            <a:ext cx="914400" cy="914400"/>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45083" y="3355058"/>
            <a:ext cx="3562754" cy="26660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384403" y="6048037"/>
            <a:ext cx="5003870" cy="523220"/>
          </a:xfrm>
          <a:prstGeom prst="rect">
            <a:avLst/>
          </a:prstGeom>
          <a:noFill/>
        </p:spPr>
        <p:txBody>
          <a:bodyPr wrap="none" rtlCol="0">
            <a:spAutoFit/>
          </a:bodyPr>
          <a:lstStyle/>
          <a:p>
            <a:r>
              <a:rPr lang="en-US" sz="2800" dirty="0" smtClean="0"/>
              <a:t>130 grains troy GOLD BY WEIGHT</a:t>
            </a:r>
            <a:endParaRPr lang="en-US" sz="2800" dirty="0"/>
          </a:p>
        </p:txBody>
      </p:sp>
      <p:sp>
        <p:nvSpPr>
          <p:cNvPr id="6" name="TextBox 5"/>
          <p:cNvSpPr txBox="1"/>
          <p:nvPr/>
        </p:nvSpPr>
        <p:spPr>
          <a:xfrm>
            <a:off x="2945379" y="6021067"/>
            <a:ext cx="1044260" cy="461665"/>
          </a:xfrm>
          <a:prstGeom prst="rect">
            <a:avLst/>
          </a:prstGeom>
          <a:noFill/>
        </p:spPr>
        <p:txBody>
          <a:bodyPr wrap="none" rtlCol="0">
            <a:spAutoFit/>
          </a:bodyPr>
          <a:lstStyle/>
          <a:p>
            <a:r>
              <a:rPr lang="en-US" sz="2400" b="1" dirty="0" smtClean="0"/>
              <a:t>1 COW</a:t>
            </a:r>
            <a:endParaRPr lang="en-US" sz="2400" b="1" dirty="0"/>
          </a:p>
        </p:txBody>
      </p:sp>
    </p:spTree>
    <p:extLst>
      <p:ext uri="{BB962C8B-B14F-4D97-AF65-F5344CB8AC3E}">
        <p14:creationId xmlns:p14="http://schemas.microsoft.com/office/powerpoint/2010/main" val="2582677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4773"/>
          </a:xfrm>
          <a:solidFill>
            <a:schemeClr val="accent6">
              <a:lumMod val="40000"/>
              <a:lumOff val="60000"/>
            </a:schemeClr>
          </a:solidFill>
        </p:spPr>
        <p:txBody>
          <a:bodyPr>
            <a:normAutofit fontScale="90000"/>
          </a:bodyPr>
          <a:lstStyle/>
          <a:p>
            <a:r>
              <a:rPr lang="en-US" sz="3600" dirty="0" smtClean="0"/>
              <a:t>1500 to 1000 BC</a:t>
            </a:r>
            <a:endParaRPr lang="en-US" sz="3600" dirty="0"/>
          </a:p>
        </p:txBody>
      </p:sp>
      <p:sp>
        <p:nvSpPr>
          <p:cNvPr id="3" name="Content Placeholder 2"/>
          <p:cNvSpPr>
            <a:spLocks noGrp="1"/>
          </p:cNvSpPr>
          <p:nvPr>
            <p:ph idx="1"/>
          </p:nvPr>
        </p:nvSpPr>
        <p:spPr>
          <a:xfrm>
            <a:off x="838200" y="1146875"/>
            <a:ext cx="10515600" cy="2541722"/>
          </a:xfrm>
          <a:solidFill>
            <a:schemeClr val="accent6">
              <a:lumMod val="20000"/>
              <a:lumOff val="80000"/>
            </a:schemeClr>
          </a:solidFill>
        </p:spPr>
        <p:txBody>
          <a:bodyPr>
            <a:normAutofit/>
          </a:bodyPr>
          <a:lstStyle/>
          <a:p>
            <a:endParaRPr lang="en-US" dirty="0"/>
          </a:p>
          <a:p>
            <a:pPr marL="0" indent="0" algn="ctr">
              <a:buNone/>
            </a:pPr>
            <a:r>
              <a:rPr lang="en-US" dirty="0" smtClean="0"/>
              <a:t> </a:t>
            </a:r>
            <a:endParaRPr lang="en-US" dirty="0" smtClean="0"/>
          </a:p>
          <a:p>
            <a:pPr marL="0" indent="0" algn="ctr">
              <a:buNone/>
            </a:pPr>
            <a:r>
              <a:rPr lang="en-US" sz="4400" b="1" dirty="0" smtClean="0">
                <a:solidFill>
                  <a:srgbClr val="0070C0"/>
                </a:solidFill>
              </a:rPr>
              <a:t>HOW DID THIS HAPPEN?</a:t>
            </a:r>
            <a:endParaRPr lang="en-US" sz="4400" b="1" dirty="0" smtClean="0">
              <a:solidFill>
                <a:srgbClr val="0070C0"/>
              </a:solidFill>
            </a:endParaRPr>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3206" y="5192012"/>
            <a:ext cx="927560" cy="1062830"/>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5208476" y="5470902"/>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1841" y="4979981"/>
            <a:ext cx="1764993" cy="13207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546669" y="6334780"/>
            <a:ext cx="3284810" cy="369332"/>
          </a:xfrm>
          <a:prstGeom prst="rect">
            <a:avLst/>
          </a:prstGeom>
          <a:noFill/>
        </p:spPr>
        <p:txBody>
          <a:bodyPr wrap="none" rtlCol="0">
            <a:spAutoFit/>
          </a:bodyPr>
          <a:lstStyle/>
          <a:p>
            <a:r>
              <a:rPr lang="en-US" dirty="0" smtClean="0"/>
              <a:t>130 grains troy GOLD BY WEIGHT</a:t>
            </a:r>
            <a:endParaRPr lang="en-US" dirty="0"/>
          </a:p>
        </p:txBody>
      </p:sp>
      <p:sp>
        <p:nvSpPr>
          <p:cNvPr id="6" name="TextBox 5"/>
          <p:cNvSpPr txBox="1"/>
          <p:nvPr/>
        </p:nvSpPr>
        <p:spPr>
          <a:xfrm>
            <a:off x="3953206" y="6334780"/>
            <a:ext cx="837409" cy="369332"/>
          </a:xfrm>
          <a:prstGeom prst="rect">
            <a:avLst/>
          </a:prstGeom>
          <a:noFill/>
        </p:spPr>
        <p:txBody>
          <a:bodyPr wrap="none" rtlCol="0">
            <a:spAutoFit/>
          </a:bodyPr>
          <a:lstStyle/>
          <a:p>
            <a:r>
              <a:rPr lang="en-US" b="1" dirty="0" smtClean="0"/>
              <a:t>1 COW</a:t>
            </a:r>
            <a:endParaRPr lang="en-US" b="1" dirty="0"/>
          </a:p>
        </p:txBody>
      </p:sp>
    </p:spTree>
    <p:extLst>
      <p:ext uri="{BB962C8B-B14F-4D97-AF65-F5344CB8AC3E}">
        <p14:creationId xmlns:p14="http://schemas.microsoft.com/office/powerpoint/2010/main" val="765497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4248"/>
            <a:ext cx="10515600" cy="564773"/>
          </a:xfrm>
          <a:solidFill>
            <a:schemeClr val="accent6">
              <a:lumMod val="40000"/>
              <a:lumOff val="60000"/>
            </a:schemeClr>
          </a:solidFill>
        </p:spPr>
        <p:txBody>
          <a:bodyPr>
            <a:normAutofit fontScale="90000"/>
          </a:bodyPr>
          <a:lstStyle/>
          <a:p>
            <a:r>
              <a:rPr lang="en-US" sz="3600" dirty="0" smtClean="0"/>
              <a:t>HOW DID GOLD BECOME MONEY?</a:t>
            </a:r>
            <a:endParaRPr lang="en-US" sz="3600" dirty="0"/>
          </a:p>
        </p:txBody>
      </p:sp>
      <p:sp>
        <p:nvSpPr>
          <p:cNvPr id="3" name="Content Placeholder 2"/>
          <p:cNvSpPr>
            <a:spLocks noGrp="1"/>
          </p:cNvSpPr>
          <p:nvPr>
            <p:ph idx="1"/>
          </p:nvPr>
        </p:nvSpPr>
        <p:spPr>
          <a:xfrm>
            <a:off x="838200" y="1146875"/>
            <a:ext cx="10515600" cy="2386739"/>
          </a:xfrm>
          <a:solidFill>
            <a:schemeClr val="accent6">
              <a:lumMod val="20000"/>
              <a:lumOff val="80000"/>
            </a:schemeClr>
          </a:solidFill>
        </p:spPr>
        <p:txBody>
          <a:bodyPr>
            <a:normAutofit/>
          </a:bodyPr>
          <a:lstStyle/>
          <a:p>
            <a:endParaRPr lang="en-US" dirty="0" smtClean="0"/>
          </a:p>
          <a:p>
            <a:r>
              <a:rPr lang="en-US" dirty="0" smtClean="0"/>
              <a:t>Gold was the easiest metal for primitive man to obtain</a:t>
            </a:r>
          </a:p>
          <a:p>
            <a:r>
              <a:rPr lang="en-US" dirty="0" smtClean="0"/>
              <a:t>Pure gold can be found in river beds </a:t>
            </a:r>
            <a:r>
              <a:rPr lang="en-US" dirty="0" smtClean="0"/>
              <a:t>throughout the ancient world</a:t>
            </a:r>
            <a:endParaRPr lang="en-US" dirty="0" smtClean="0"/>
          </a:p>
          <a:p>
            <a:r>
              <a:rPr lang="en-US" dirty="0" smtClean="0"/>
              <a:t>Gold does not decompose or oxidize</a:t>
            </a:r>
            <a:endParaRPr lang="en-US" dirty="0"/>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3727" y="5345900"/>
            <a:ext cx="927560" cy="1062830"/>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2362" y="5133869"/>
            <a:ext cx="1764993" cy="13207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sp>
        <p:nvSpPr>
          <p:cNvPr id="6" name="TextBox 5"/>
          <p:cNvSpPr txBox="1"/>
          <p:nvPr/>
        </p:nvSpPr>
        <p:spPr>
          <a:xfrm>
            <a:off x="7313727" y="6488668"/>
            <a:ext cx="837409" cy="369332"/>
          </a:xfrm>
          <a:prstGeom prst="rect">
            <a:avLst/>
          </a:prstGeom>
          <a:noFill/>
        </p:spPr>
        <p:txBody>
          <a:bodyPr wrap="none" rtlCol="0">
            <a:spAutoFit/>
          </a:bodyPr>
          <a:lstStyle/>
          <a:p>
            <a:r>
              <a:rPr lang="en-US" b="1" dirty="0" smtClean="0"/>
              <a:t>1 COW</a:t>
            </a:r>
            <a:endParaRPr lang="en-US" b="1" dirty="0"/>
          </a:p>
        </p:txBody>
      </p:sp>
      <p:pic>
        <p:nvPicPr>
          <p:cNvPr id="5122" name="Picture 2" descr="http://ts4.mm.bing.net/th?id=H.4721411459777419&amp;pid=15.1&amp;H=106&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199" y="3828916"/>
            <a:ext cx="3894059" cy="25798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46152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424" y="364248"/>
            <a:ext cx="10656376" cy="564773"/>
          </a:xfrm>
          <a:solidFill>
            <a:schemeClr val="accent6">
              <a:lumMod val="40000"/>
              <a:lumOff val="60000"/>
            </a:schemeClr>
          </a:solidFill>
        </p:spPr>
        <p:txBody>
          <a:bodyPr>
            <a:normAutofit fontScale="90000"/>
          </a:bodyPr>
          <a:lstStyle/>
          <a:p>
            <a:r>
              <a:rPr lang="en-US" sz="3600" dirty="0"/>
              <a:t>HOW DID GOLD BECOME MONEY?</a:t>
            </a:r>
            <a:endParaRPr lang="en-US" sz="3600" dirty="0"/>
          </a:p>
        </p:txBody>
      </p:sp>
      <p:sp>
        <p:nvSpPr>
          <p:cNvPr id="3" name="Content Placeholder 2"/>
          <p:cNvSpPr>
            <a:spLocks noGrp="1"/>
          </p:cNvSpPr>
          <p:nvPr>
            <p:ph idx="1"/>
          </p:nvPr>
        </p:nvSpPr>
        <p:spPr>
          <a:xfrm>
            <a:off x="697424" y="1146875"/>
            <a:ext cx="10656376" cy="2216257"/>
          </a:xfrm>
          <a:solidFill>
            <a:schemeClr val="accent6">
              <a:lumMod val="20000"/>
              <a:lumOff val="80000"/>
            </a:schemeClr>
          </a:solidFill>
        </p:spPr>
        <p:txBody>
          <a:bodyPr>
            <a:normAutofit/>
          </a:bodyPr>
          <a:lstStyle/>
          <a:p>
            <a:endParaRPr lang="en-US" dirty="0" smtClean="0"/>
          </a:p>
          <a:p>
            <a:pPr marL="0" indent="0">
              <a:buNone/>
            </a:pPr>
            <a:r>
              <a:rPr lang="en-US" dirty="0" smtClean="0"/>
              <a:t>We can surmise …. At a very early date …. </a:t>
            </a:r>
          </a:p>
          <a:p>
            <a:pPr marL="0" indent="0" algn="ctr">
              <a:buNone/>
            </a:pPr>
            <a:r>
              <a:rPr lang="en-US" b="1" dirty="0" smtClean="0">
                <a:solidFill>
                  <a:srgbClr val="0070C0"/>
                </a:solidFill>
              </a:rPr>
              <a:t>gold (used as jewelry) was accepted as donations or fees</a:t>
            </a:r>
          </a:p>
          <a:p>
            <a:pPr marL="0" indent="0" algn="ctr">
              <a:buNone/>
            </a:pPr>
            <a:r>
              <a:rPr lang="en-US" b="1" dirty="0" smtClean="0">
                <a:solidFill>
                  <a:srgbClr val="0070C0"/>
                </a:solidFill>
              </a:rPr>
              <a:t> by the temples</a:t>
            </a:r>
            <a:r>
              <a:rPr lang="en-US" dirty="0" smtClean="0"/>
              <a:t>, along with agricultural and animal produce.</a:t>
            </a:r>
            <a:endParaRPr lang="en-US" dirty="0"/>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3727" y="5345900"/>
            <a:ext cx="927560" cy="1062830"/>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2362" y="5133869"/>
            <a:ext cx="1764993" cy="13207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sp>
        <p:nvSpPr>
          <p:cNvPr id="6" name="TextBox 5"/>
          <p:cNvSpPr txBox="1"/>
          <p:nvPr/>
        </p:nvSpPr>
        <p:spPr>
          <a:xfrm>
            <a:off x="7313727" y="6488668"/>
            <a:ext cx="837409" cy="369332"/>
          </a:xfrm>
          <a:prstGeom prst="rect">
            <a:avLst/>
          </a:prstGeom>
          <a:noFill/>
        </p:spPr>
        <p:txBody>
          <a:bodyPr wrap="none" rtlCol="0">
            <a:spAutoFit/>
          </a:bodyPr>
          <a:lstStyle/>
          <a:p>
            <a:r>
              <a:rPr lang="en-US" b="1" dirty="0" smtClean="0"/>
              <a:t>1 COW</a:t>
            </a:r>
            <a:endParaRPr lang="en-US" b="1" dirty="0"/>
          </a:p>
        </p:txBody>
      </p:sp>
      <p:pic>
        <p:nvPicPr>
          <p:cNvPr id="4100" name="Picture 4" descr="http://www.greekshops.com/newsletters_archive/September_2008/images/temple_zeus.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028" y="3801287"/>
            <a:ext cx="3323581" cy="2187141"/>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ts4.mm.bing.net/th?id=H.4586961838278035&amp;pid=15.1&amp;H=126&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7554" y="3750590"/>
            <a:ext cx="3809337" cy="2993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2649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4248"/>
            <a:ext cx="10515600" cy="564773"/>
          </a:xfrm>
          <a:solidFill>
            <a:schemeClr val="accent6">
              <a:lumMod val="40000"/>
              <a:lumOff val="60000"/>
            </a:schemeClr>
          </a:solidFill>
        </p:spPr>
        <p:txBody>
          <a:bodyPr>
            <a:normAutofit fontScale="90000"/>
          </a:bodyPr>
          <a:lstStyle/>
          <a:p>
            <a:r>
              <a:rPr lang="en-US" sz="3600" dirty="0"/>
              <a:t>HOW DID GOLD BECOME MONEY?</a:t>
            </a:r>
            <a:endParaRPr lang="en-US" sz="3600" dirty="0"/>
          </a:p>
        </p:txBody>
      </p:sp>
      <p:sp>
        <p:nvSpPr>
          <p:cNvPr id="3" name="Content Placeholder 2"/>
          <p:cNvSpPr>
            <a:spLocks noGrp="1"/>
          </p:cNvSpPr>
          <p:nvPr>
            <p:ph idx="1"/>
          </p:nvPr>
        </p:nvSpPr>
        <p:spPr>
          <a:xfrm>
            <a:off x="838200" y="1146875"/>
            <a:ext cx="10515600" cy="3486754"/>
          </a:xfrm>
          <a:solidFill>
            <a:schemeClr val="accent6">
              <a:lumMod val="20000"/>
              <a:lumOff val="80000"/>
            </a:schemeClr>
          </a:solidFill>
        </p:spPr>
        <p:txBody>
          <a:bodyPr>
            <a:normAutofit fontScale="92500" lnSpcReduction="20000"/>
          </a:bodyPr>
          <a:lstStyle/>
          <a:p>
            <a:pPr marL="0" indent="0">
              <a:buNone/>
            </a:pPr>
            <a:endParaRPr lang="en-US" dirty="0" smtClean="0"/>
          </a:p>
          <a:p>
            <a:pPr marL="0" indent="0">
              <a:buNone/>
            </a:pPr>
            <a:r>
              <a:rPr lang="en-US" b="1" dirty="0" smtClean="0">
                <a:solidFill>
                  <a:srgbClr val="0070C0"/>
                </a:solidFill>
              </a:rPr>
              <a:t>Gold </a:t>
            </a:r>
            <a:r>
              <a:rPr lang="en-US" b="1" dirty="0">
                <a:solidFill>
                  <a:srgbClr val="0070C0"/>
                </a:solidFill>
              </a:rPr>
              <a:t>would accumulate in the temples </a:t>
            </a:r>
            <a:r>
              <a:rPr lang="en-US" dirty="0"/>
              <a:t>… unlike the organic donations.</a:t>
            </a:r>
          </a:p>
          <a:p>
            <a:pPr marL="0" indent="0">
              <a:buNone/>
            </a:pPr>
            <a:endParaRPr lang="en-US" dirty="0" smtClean="0"/>
          </a:p>
          <a:p>
            <a:pPr marL="0" indent="0">
              <a:buNone/>
            </a:pPr>
            <a:r>
              <a:rPr lang="en-US" dirty="0" smtClean="0"/>
              <a:t>… all this is supported by the vast amounts of gold and silver that</a:t>
            </a:r>
          </a:p>
          <a:p>
            <a:pPr marL="0" indent="0">
              <a:buNone/>
            </a:pPr>
            <a:r>
              <a:rPr lang="en-US" dirty="0" smtClean="0"/>
              <a:t>Alexander the Great seized in 330 BC from the eastern temples at</a:t>
            </a:r>
          </a:p>
          <a:p>
            <a:pPr marL="0" indent="0">
              <a:buNone/>
            </a:pPr>
            <a:r>
              <a:rPr lang="en-US" dirty="0" smtClean="0"/>
              <a:t>Susa, Ecbatana, and Persepolis:</a:t>
            </a:r>
          </a:p>
          <a:p>
            <a:pPr marL="0" indent="0">
              <a:buNone/>
            </a:pPr>
            <a:r>
              <a:rPr lang="en-US" dirty="0"/>
              <a:t>	</a:t>
            </a:r>
            <a:r>
              <a:rPr lang="en-US" dirty="0" smtClean="0"/>
              <a:t>		740,000 talents gold</a:t>
            </a:r>
          </a:p>
          <a:p>
            <a:pPr marL="0" indent="0">
              <a:buNone/>
            </a:pPr>
            <a:r>
              <a:rPr lang="en-US" dirty="0"/>
              <a:t>	</a:t>
            </a:r>
            <a:r>
              <a:rPr lang="en-US" dirty="0" smtClean="0"/>
              <a:t>		180,000 talents silver</a:t>
            </a:r>
            <a:endParaRPr lang="en-US" dirty="0"/>
          </a:p>
        </p:txBody>
      </p:sp>
      <p:pic>
        <p:nvPicPr>
          <p:cNvPr id="1028" name="Picture 4" descr="http://ts2.mm.bing.net/th?id=H.4682400293782329&amp;pid=15.1&amp;H=160&amp;W=1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3727" y="5345900"/>
            <a:ext cx="927560" cy="1062830"/>
          </a:xfrm>
          <a:prstGeom prst="rect">
            <a:avLst/>
          </a:prstGeom>
          <a:noFill/>
          <a:extLst>
            <a:ext uri="{909E8E84-426E-40DD-AFC4-6F175D3DCCD1}">
              <a14:hiddenFill xmlns:a14="http://schemas.microsoft.com/office/drawing/2010/main">
                <a:solidFill>
                  <a:srgbClr val="FFFFFF"/>
                </a:solidFill>
              </a14:hiddenFill>
            </a:ext>
          </a:extLst>
        </p:spPr>
      </p:pic>
      <p:sp>
        <p:nvSpPr>
          <p:cNvPr id="4" name="Equal 3"/>
          <p:cNvSpPr/>
          <p:nvPr/>
        </p:nvSpPr>
        <p:spPr>
          <a:xfrm>
            <a:off x="8568997" y="5624790"/>
            <a:ext cx="634385" cy="363638"/>
          </a:xfrm>
          <a:prstGeom prst="mathEqua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http://ts3.mm.bing.net/th?id=H.5014852198728246&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2362" y="5133869"/>
            <a:ext cx="1764993" cy="13207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07190" y="6488668"/>
            <a:ext cx="3284810" cy="369332"/>
          </a:xfrm>
          <a:prstGeom prst="rect">
            <a:avLst/>
          </a:prstGeom>
          <a:noFill/>
        </p:spPr>
        <p:txBody>
          <a:bodyPr wrap="none" rtlCol="0">
            <a:spAutoFit/>
          </a:bodyPr>
          <a:lstStyle/>
          <a:p>
            <a:r>
              <a:rPr lang="en-US" dirty="0" smtClean="0"/>
              <a:t>130 grains troy GOLD BY WEIGHT</a:t>
            </a:r>
            <a:endParaRPr lang="en-US" dirty="0"/>
          </a:p>
        </p:txBody>
      </p:sp>
      <p:sp>
        <p:nvSpPr>
          <p:cNvPr id="6" name="TextBox 5"/>
          <p:cNvSpPr txBox="1"/>
          <p:nvPr/>
        </p:nvSpPr>
        <p:spPr>
          <a:xfrm>
            <a:off x="7313727" y="6488668"/>
            <a:ext cx="837409" cy="369332"/>
          </a:xfrm>
          <a:prstGeom prst="rect">
            <a:avLst/>
          </a:prstGeom>
          <a:noFill/>
        </p:spPr>
        <p:txBody>
          <a:bodyPr wrap="none" rtlCol="0">
            <a:spAutoFit/>
          </a:bodyPr>
          <a:lstStyle/>
          <a:p>
            <a:r>
              <a:rPr lang="en-US" b="1" dirty="0" smtClean="0"/>
              <a:t>1 COW</a:t>
            </a:r>
            <a:endParaRPr lang="en-US" b="1" dirty="0"/>
          </a:p>
        </p:txBody>
      </p:sp>
      <p:pic>
        <p:nvPicPr>
          <p:cNvPr id="3074" name="Picture 2" descr="http://ts4.mm.bing.net/th?id=H.4536740798988723&amp;pid=15.1&amp;H=106&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554" y="4867664"/>
            <a:ext cx="3021578" cy="200179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www.iranchamber.com/history/articles/images/rhyton_persian.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7146" y="4867664"/>
            <a:ext cx="1814121" cy="2003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53454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947</TotalTime>
  <Words>737</Words>
  <Application>Microsoft Office PowerPoint</Application>
  <PresentationFormat>Widescreen</PresentationFormat>
  <Paragraphs>168</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Wingdings</vt:lpstr>
      <vt:lpstr>Office Theme</vt:lpstr>
      <vt:lpstr>CHAPTER 1 </vt:lpstr>
      <vt:lpstr> GOLD</vt:lpstr>
      <vt:lpstr>1 GOLD BECOMES MONEY</vt:lpstr>
      <vt:lpstr>NEOLITHIC MONEY</vt:lpstr>
      <vt:lpstr>1500 to 1000 BC</vt:lpstr>
      <vt:lpstr>1500 to 1000 BC</vt:lpstr>
      <vt:lpstr>HOW DID GOLD BECOME MONEY?</vt:lpstr>
      <vt:lpstr>HOW DID GOLD BECOME MONEY?</vt:lpstr>
      <vt:lpstr>HOW DID GOLD BECOME MONEY?</vt:lpstr>
      <vt:lpstr>HOW DID GOLD BECOME MONEY?</vt:lpstr>
      <vt:lpstr>HOW DID GOLD BECOME MONEY?</vt:lpstr>
      <vt:lpstr>HOW DID GOLD BECOME MONEY?</vt:lpstr>
      <vt:lpstr>HOW DID GOLD BECOME MONEY?</vt:lpstr>
      <vt:lpstr>HOW DID GOLD BECOME MONEY?</vt:lpstr>
      <vt:lpstr> COINAGE</vt:lpstr>
      <vt:lpstr>2 COINAGE – science of money advances</vt:lpstr>
      <vt:lpstr>TIMELINE                                                               DESCRIPTION</vt:lpstr>
      <vt:lpstr>TIMELINE                                                               DESCRIPTION</vt:lpstr>
      <vt:lpstr>TIMELINE                                                               DESCRIPTION</vt:lpstr>
      <vt:lpstr> DEFINITION OF MONEY</vt:lpstr>
      <vt:lpstr>3 ARISTOTLE – true nature of money</vt:lpstr>
      <vt:lpstr>TIMELINE                                                               DESCRIPTION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Sue Peters</dc:creator>
  <cp:lastModifiedBy>Sue Peters</cp:lastModifiedBy>
  <cp:revision>194</cp:revision>
  <cp:lastPrinted>2013-10-09T18:57:10Z</cp:lastPrinted>
  <dcterms:created xsi:type="dcterms:W3CDTF">2013-10-09T18:48:27Z</dcterms:created>
  <dcterms:modified xsi:type="dcterms:W3CDTF">2013-10-13T16:57:56Z</dcterms:modified>
</cp:coreProperties>
</file>