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5" r:id="rId3"/>
    <p:sldId id="286" r:id="rId4"/>
    <p:sldId id="287" r:id="rId5"/>
    <p:sldId id="272" r:id="rId6"/>
    <p:sldId id="274" r:id="rId7"/>
    <p:sldId id="289" r:id="rId8"/>
    <p:sldId id="301" r:id="rId9"/>
    <p:sldId id="288" r:id="rId10"/>
    <p:sldId id="275" r:id="rId11"/>
    <p:sldId id="291" r:id="rId12"/>
    <p:sldId id="294" r:id="rId13"/>
    <p:sldId id="293" r:id="rId14"/>
    <p:sldId id="304" r:id="rId15"/>
    <p:sldId id="297" r:id="rId16"/>
    <p:sldId id="264" r:id="rId17"/>
    <p:sldId id="263" r:id="rId18"/>
    <p:sldId id="299" r:id="rId19"/>
    <p:sldId id="298" r:id="rId20"/>
    <p:sldId id="265" r:id="rId21"/>
    <p:sldId id="295" r:id="rId22"/>
    <p:sldId id="302" r:id="rId23"/>
    <p:sldId id="258" r:id="rId24"/>
    <p:sldId id="270" r:id="rId25"/>
    <p:sldId id="305" r:id="rId26"/>
    <p:sldId id="303" r:id="rId27"/>
    <p:sldId id="290" r:id="rId28"/>
    <p:sldId id="257" r:id="rId29"/>
    <p:sldId id="309" r:id="rId30"/>
    <p:sldId id="310" r:id="rId31"/>
    <p:sldId id="308" r:id="rId32"/>
    <p:sldId id="307" r:id="rId33"/>
    <p:sldId id="259" r:id="rId34"/>
    <p:sldId id="306" r:id="rId35"/>
    <p:sldId id="316" r:id="rId36"/>
    <p:sldId id="284" r:id="rId37"/>
    <p:sldId id="311" r:id="rId38"/>
    <p:sldId id="312" r:id="rId39"/>
    <p:sldId id="313" r:id="rId40"/>
    <p:sldId id="314" r:id="rId41"/>
    <p:sldId id="315" r:id="rId42"/>
    <p:sldId id="317" r:id="rId43"/>
    <p:sldId id="318" r:id="rId44"/>
    <p:sldId id="319" r:id="rId45"/>
    <p:sldId id="324" r:id="rId46"/>
    <p:sldId id="321" r:id="rId47"/>
    <p:sldId id="322" r:id="rId48"/>
    <p:sldId id="323" r:id="rId49"/>
    <p:sldId id="32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AB"/>
    <a:srgbClr val="CC99FF"/>
    <a:srgbClr val="66FF66"/>
    <a:srgbClr val="FFFFCC"/>
    <a:srgbClr val="00FF00"/>
    <a:srgbClr val="66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70" d="100"/>
          <a:sy n="70" d="100"/>
        </p:scale>
        <p:origin x="90"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94E19C-543D-4492-BACD-9D84250AB5A2}" type="datetimeFigureOut">
              <a:rPr lang="en-US" smtClean="0"/>
              <a:pPr/>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363718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4E19C-543D-4492-BACD-9D84250AB5A2}" type="datetimeFigureOut">
              <a:rPr lang="en-US" smtClean="0"/>
              <a:pPr/>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269905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4E19C-543D-4492-BACD-9D84250AB5A2}" type="datetimeFigureOut">
              <a:rPr lang="en-US" smtClean="0"/>
              <a:pPr/>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303208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4E19C-543D-4492-BACD-9D84250AB5A2}" type="datetimeFigureOut">
              <a:rPr lang="en-US" smtClean="0"/>
              <a:pPr/>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126316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4E19C-543D-4492-BACD-9D84250AB5A2}" type="datetimeFigureOut">
              <a:rPr lang="en-US" smtClean="0"/>
              <a:pPr/>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307361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4E19C-543D-4492-BACD-9D84250AB5A2}" type="datetimeFigureOut">
              <a:rPr lang="en-US" smtClean="0"/>
              <a:pPr/>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248263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4E19C-543D-4492-BACD-9D84250AB5A2}" type="datetimeFigureOut">
              <a:rPr lang="en-US" smtClean="0"/>
              <a:pPr/>
              <a:t>8/27/2017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6357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4E19C-543D-4492-BACD-9D84250AB5A2}" type="datetimeFigureOut">
              <a:rPr lang="en-US" smtClean="0"/>
              <a:pPr/>
              <a:t>8/27/2017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33893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4E19C-543D-4492-BACD-9D84250AB5A2}" type="datetimeFigureOut">
              <a:rPr lang="en-US" smtClean="0"/>
              <a:pPr/>
              <a:t>8/27/2017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220376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4E19C-543D-4492-BACD-9D84250AB5A2}" type="datetimeFigureOut">
              <a:rPr lang="en-US" smtClean="0"/>
              <a:pPr/>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416922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4E19C-543D-4492-BACD-9D84250AB5A2}" type="datetimeFigureOut">
              <a:rPr lang="en-US" smtClean="0"/>
              <a:pPr/>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50C19-CDED-41D7-924E-5D5C555AE78B}" type="slidenum">
              <a:rPr lang="en-US" smtClean="0"/>
              <a:pPr/>
              <a:t>‹#›</a:t>
            </a:fld>
            <a:endParaRPr lang="en-US"/>
          </a:p>
        </p:txBody>
      </p:sp>
    </p:spTree>
    <p:extLst>
      <p:ext uri="{BB962C8B-B14F-4D97-AF65-F5344CB8AC3E}">
        <p14:creationId xmlns:p14="http://schemas.microsoft.com/office/powerpoint/2010/main" val="70367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4E19C-543D-4492-BACD-9D84250AB5A2}" type="datetimeFigureOut">
              <a:rPr lang="en-US" smtClean="0"/>
              <a:pPr/>
              <a:t>8/27/2017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50C19-CDED-41D7-924E-5D5C555AE78B}" type="slidenum">
              <a:rPr lang="en-US" smtClean="0"/>
              <a:pPr/>
              <a:t>‹#›</a:t>
            </a:fld>
            <a:endParaRPr lang="en-US"/>
          </a:p>
        </p:txBody>
      </p:sp>
    </p:spTree>
    <p:extLst>
      <p:ext uri="{BB962C8B-B14F-4D97-AF65-F5344CB8AC3E}">
        <p14:creationId xmlns:p14="http://schemas.microsoft.com/office/powerpoint/2010/main" val="307524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Byzantine_Empire" TargetMode="External"/><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hyperlink" Target="https://en.wikipedia.org/wiki/First_Crusade" TargetMode="External"/><Relationship Id="rId4" Type="http://schemas.openxmlformats.org/officeDocument/2006/relationships/hyperlink" Target="https://en.wikipedia.org/wiki/Sultanate_of_R%C3%BB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2522" y="969909"/>
            <a:ext cx="9144000" cy="1370336"/>
          </a:xfrm>
          <a:solidFill>
            <a:srgbClr val="FFFF00"/>
          </a:solidFill>
        </p:spPr>
        <p:txBody>
          <a:bodyPr>
            <a:normAutofit/>
          </a:bodyPr>
          <a:lstStyle/>
          <a:p>
            <a:r>
              <a:rPr lang="en-US" sz="2800" b="1" dirty="0" smtClean="0"/>
              <a:t>CHAPTER 4:</a:t>
            </a:r>
          </a:p>
          <a:p>
            <a:r>
              <a:rPr lang="en-US" sz="2800" b="1" dirty="0" smtClean="0"/>
              <a:t>RE-INSTITUTING MONEY IN THE WEST</a:t>
            </a:r>
            <a:endParaRPr lang="en-US" sz="2800" b="1" dirty="0"/>
          </a:p>
          <a:p>
            <a:endParaRPr lang="en-US" sz="2800" b="1" dirty="0" smtClean="0"/>
          </a:p>
          <a:p>
            <a:endParaRPr lang="en-US" sz="2800" b="1" dirty="0"/>
          </a:p>
        </p:txBody>
      </p:sp>
      <p:sp>
        <p:nvSpPr>
          <p:cNvPr id="4" name="Title 3"/>
          <p:cNvSpPr>
            <a:spLocks noGrp="1"/>
          </p:cNvSpPr>
          <p:nvPr>
            <p:ph type="ctrTitle"/>
          </p:nvPr>
        </p:nvSpPr>
        <p:spPr>
          <a:xfrm>
            <a:off x="1322522" y="0"/>
            <a:ext cx="9144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sp>
        <p:nvSpPr>
          <p:cNvPr id="5" name="TextBox 4"/>
          <p:cNvSpPr txBox="1"/>
          <p:nvPr/>
        </p:nvSpPr>
        <p:spPr>
          <a:xfrm>
            <a:off x="422235" y="2813149"/>
            <a:ext cx="4021998" cy="523220"/>
          </a:xfrm>
          <a:prstGeom prst="rect">
            <a:avLst/>
          </a:prstGeom>
          <a:solidFill>
            <a:srgbClr val="FFFFCC"/>
          </a:solidFill>
        </p:spPr>
        <p:txBody>
          <a:bodyPr wrap="none" rtlCol="0">
            <a:spAutoFit/>
          </a:bodyPr>
          <a:lstStyle/>
          <a:p>
            <a:r>
              <a:rPr lang="en-US" sz="2800" dirty="0" smtClean="0"/>
              <a:t>CHARLEMAGNE’S REVIVAL</a:t>
            </a:r>
            <a:endParaRPr lang="en-US" sz="2800" dirty="0"/>
          </a:p>
        </p:txBody>
      </p:sp>
      <p:sp>
        <p:nvSpPr>
          <p:cNvPr id="6" name="TextBox 5"/>
          <p:cNvSpPr txBox="1"/>
          <p:nvPr/>
        </p:nvSpPr>
        <p:spPr>
          <a:xfrm>
            <a:off x="8694550" y="2813149"/>
            <a:ext cx="2593382" cy="523220"/>
          </a:xfrm>
          <a:prstGeom prst="rect">
            <a:avLst/>
          </a:prstGeom>
          <a:solidFill>
            <a:srgbClr val="FFFFCC"/>
          </a:solidFill>
        </p:spPr>
        <p:txBody>
          <a:bodyPr wrap="square" rtlCol="0">
            <a:spAutoFit/>
          </a:bodyPr>
          <a:lstStyle/>
          <a:p>
            <a:r>
              <a:rPr lang="en-US" sz="2800" dirty="0" smtClean="0"/>
              <a:t>RISE OF VENICE</a:t>
            </a:r>
            <a:endParaRPr lang="en-US" sz="2800" dirty="0"/>
          </a:p>
        </p:txBody>
      </p:sp>
      <p:pic>
        <p:nvPicPr>
          <p:cNvPr id="1030" name="Picture 6" descr="http://ts2.mm.bing.net/th?id=H.5019864427857289&amp;pid=15.1&amp;H=160&amp;W=1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210" y="3579780"/>
            <a:ext cx="2650210" cy="32755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4.mm.bing.net/th?id=H.4838015584898207&amp;pid=15.1&amp;H=160&amp;W=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88" y="3641649"/>
            <a:ext cx="2541722" cy="32136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3.mm.bing.net/th?id=H.4743676630336326&amp;pid=15.1&amp;H=133&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142" y="3579780"/>
            <a:ext cx="3930648" cy="327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7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227" y="92990"/>
            <a:ext cx="7994542" cy="604434"/>
          </a:xfrm>
          <a:solidFill>
            <a:srgbClr val="FFFF00"/>
          </a:solidFill>
        </p:spPr>
        <p:txBody>
          <a:bodyPr>
            <a:noAutofit/>
          </a:bodyPr>
          <a:lstStyle/>
          <a:p>
            <a:pPr algn="ctr"/>
            <a:r>
              <a:rPr lang="en-US" sz="3200" dirty="0" smtClean="0"/>
              <a:t>PAGAN WEALTH BECAME CHRISTIAN WEALTH</a:t>
            </a:r>
            <a:endParaRPr lang="en-US" sz="3200" dirty="0"/>
          </a:p>
        </p:txBody>
      </p:sp>
      <p:sp>
        <p:nvSpPr>
          <p:cNvPr id="3" name="Content Placeholder 2"/>
          <p:cNvSpPr>
            <a:spLocks noGrp="1"/>
          </p:cNvSpPr>
          <p:nvPr>
            <p:ph idx="1"/>
          </p:nvPr>
        </p:nvSpPr>
        <p:spPr>
          <a:xfrm>
            <a:off x="154983" y="1999281"/>
            <a:ext cx="11307305" cy="4858719"/>
          </a:xfrm>
        </p:spPr>
        <p:txBody>
          <a:bodyPr>
            <a:normAutofit fontScale="92500" lnSpcReduction="20000"/>
          </a:bodyPr>
          <a:lstStyle/>
          <a:p>
            <a:endParaRPr lang="en-US" sz="2600" dirty="0">
              <a:solidFill>
                <a:srgbClr val="0070C0"/>
              </a:solidFill>
            </a:endParaRPr>
          </a:p>
          <a:p>
            <a:pPr marL="0" indent="0">
              <a:buNone/>
            </a:pPr>
            <a:r>
              <a:rPr lang="en-US" sz="2600" dirty="0" smtClean="0">
                <a:solidFill>
                  <a:srgbClr val="0070C0"/>
                </a:solidFill>
              </a:rPr>
              <a:t>“…. the pagan church had acquired, through testamentary gifts, etc., a large proportion of all the private estates embraced in the empire.</a:t>
            </a:r>
          </a:p>
          <a:p>
            <a:pPr marL="0" indent="0">
              <a:buNone/>
            </a:pPr>
            <a:endParaRPr lang="en-US" sz="2600" dirty="0">
              <a:solidFill>
                <a:srgbClr val="0070C0"/>
              </a:solidFill>
            </a:endParaRPr>
          </a:p>
          <a:p>
            <a:pPr marL="0" indent="0">
              <a:buNone/>
            </a:pPr>
            <a:r>
              <a:rPr lang="en-US" sz="2600" dirty="0" smtClean="0">
                <a:solidFill>
                  <a:srgbClr val="0070C0"/>
                </a:solidFill>
              </a:rPr>
              <a:t>Theodosius (380 AD) granted the ecclesiastical estates and living of the church to incumbents of the true faith.  Such of the bishops and priests as had not embraced Christianity (for many of the latter had done so already) were expelled from their offices and replaced by others.”</a:t>
            </a:r>
          </a:p>
          <a:p>
            <a:pPr marL="0" indent="0">
              <a:buNone/>
            </a:pPr>
            <a:endParaRPr lang="en-US" sz="2600" dirty="0">
              <a:solidFill>
                <a:srgbClr val="0070C0"/>
              </a:solidFill>
            </a:endParaRPr>
          </a:p>
          <a:p>
            <a:pPr marL="0" indent="0">
              <a:buNone/>
            </a:pPr>
            <a:r>
              <a:rPr lang="en-US" sz="2600" dirty="0" smtClean="0">
                <a:solidFill>
                  <a:srgbClr val="0070C0"/>
                </a:solidFill>
              </a:rPr>
              <a:t>424 pagan edifices became 365 Christian churches</a:t>
            </a:r>
          </a:p>
          <a:p>
            <a:pPr marL="0" indent="0">
              <a:buNone/>
            </a:pPr>
            <a:endParaRPr lang="en-US" sz="2600" dirty="0">
              <a:solidFill>
                <a:srgbClr val="0070C0"/>
              </a:solidFill>
            </a:endParaRPr>
          </a:p>
          <a:p>
            <a:pPr marL="0" indent="0">
              <a:buNone/>
            </a:pPr>
            <a:r>
              <a:rPr lang="en-US" sz="2600" dirty="0" smtClean="0">
                <a:solidFill>
                  <a:srgbClr val="0070C0"/>
                </a:solidFill>
              </a:rPr>
              <a:t>Pagan ceremonies used by Christian church</a:t>
            </a:r>
          </a:p>
          <a:p>
            <a:pPr marL="0" indent="0">
              <a:buNone/>
            </a:pPr>
            <a:endParaRPr lang="en-US" sz="2600" dirty="0">
              <a:solidFill>
                <a:srgbClr val="0070C0"/>
              </a:solidFill>
            </a:endParaRPr>
          </a:p>
          <a:p>
            <a:pPr marL="0" indent="0">
              <a:buNone/>
            </a:pPr>
            <a:r>
              <a:rPr lang="en-US" sz="2600" dirty="0" smtClean="0">
                <a:solidFill>
                  <a:srgbClr val="0070C0"/>
                </a:solidFill>
              </a:rPr>
              <a:t>Alexander Del Mar, THE MIDDLE AGES REVISITED, p 110.</a:t>
            </a:r>
          </a:p>
          <a:p>
            <a:pPr marL="0" indent="0">
              <a:buNone/>
            </a:pPr>
            <a:endParaRPr lang="en-US" sz="2600" dirty="0">
              <a:solidFill>
                <a:srgbClr val="0070C0"/>
              </a:solidFill>
            </a:endParaRPr>
          </a:p>
          <a:p>
            <a:pPr marL="0" indent="0">
              <a:buNone/>
            </a:pPr>
            <a:endParaRPr lang="en-US" sz="2600" dirty="0" smtClean="0">
              <a:solidFill>
                <a:srgbClr val="0070C0"/>
              </a:solidFill>
            </a:endParaRPr>
          </a:p>
          <a:p>
            <a:pPr marL="0" indent="0">
              <a:buNone/>
            </a:pPr>
            <a:endParaRPr lang="en-US" sz="2600" dirty="0">
              <a:solidFill>
                <a:srgbClr val="0070C0"/>
              </a:solidFill>
            </a:endParaRPr>
          </a:p>
          <a:p>
            <a:pPr marL="0" indent="0">
              <a:buNone/>
            </a:pPr>
            <a:endParaRPr lang="en-US" sz="2600" dirty="0" smtClean="0"/>
          </a:p>
        </p:txBody>
      </p:sp>
      <p:pic>
        <p:nvPicPr>
          <p:cNvPr id="3074" name="Picture 2" descr="https://upload.wikimedia.org/wikipedia/commons/thumb/d/da/Sanlorenzoinmiranda-rome.jpg/220px-Sanlorenzoinmiranda-r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03715" cy="218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36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49275"/>
          </a:xfrm>
          <a:solidFill>
            <a:srgbClr val="FFFF00"/>
          </a:solidFill>
        </p:spPr>
        <p:txBody>
          <a:bodyPr>
            <a:normAutofit fontScale="90000"/>
          </a:bodyPr>
          <a:lstStyle/>
          <a:p>
            <a:pPr algn="ctr"/>
            <a:r>
              <a:rPr lang="en-US" sz="3600" dirty="0" smtClean="0"/>
              <a:t>FEUDALISM</a:t>
            </a:r>
            <a:endParaRPr lang="en-US" sz="3600" dirty="0"/>
          </a:p>
        </p:txBody>
      </p:sp>
      <p:sp>
        <p:nvSpPr>
          <p:cNvPr id="3" name="Content Placeholder 2"/>
          <p:cNvSpPr>
            <a:spLocks noGrp="1"/>
          </p:cNvSpPr>
          <p:nvPr>
            <p:ph idx="1"/>
          </p:nvPr>
        </p:nvSpPr>
        <p:spPr>
          <a:xfrm>
            <a:off x="0" y="549275"/>
            <a:ext cx="12192000" cy="4331068"/>
          </a:xfrm>
          <a:solidFill>
            <a:srgbClr val="FFFF99"/>
          </a:solidFill>
        </p:spPr>
        <p:txBody>
          <a:bodyPr>
            <a:normAutofit fontScale="77500" lnSpcReduction="20000"/>
          </a:bodyPr>
          <a:lstStyle/>
          <a:p>
            <a:endParaRPr lang="en-US" dirty="0" smtClean="0"/>
          </a:p>
          <a:p>
            <a:r>
              <a:rPr lang="en-US" dirty="0" smtClean="0"/>
              <a:t>Roman origin of feudalism:   feudal relations grew out of Caesar as God; </a:t>
            </a:r>
            <a:r>
              <a:rPr lang="en-US" dirty="0" err="1"/>
              <a:t>Pontifex</a:t>
            </a:r>
            <a:r>
              <a:rPr lang="en-US" dirty="0"/>
              <a:t> </a:t>
            </a:r>
            <a:r>
              <a:rPr lang="en-US" dirty="0" err="1"/>
              <a:t>maximus</a:t>
            </a:r>
            <a:r>
              <a:rPr lang="en-US" dirty="0"/>
              <a:t> created numerous social ranks and </a:t>
            </a:r>
            <a:r>
              <a:rPr lang="en-US" dirty="0" smtClean="0"/>
              <a:t>castes (ecclesiastical aristocracy):</a:t>
            </a:r>
          </a:p>
          <a:p>
            <a:endParaRPr lang="en-US" dirty="0" smtClean="0"/>
          </a:p>
          <a:p>
            <a:pPr marL="0" indent="0">
              <a:buNone/>
            </a:pPr>
            <a:r>
              <a:rPr lang="en-US" dirty="0"/>
              <a:t> </a:t>
            </a:r>
            <a:r>
              <a:rPr lang="en-US" dirty="0" smtClean="0"/>
              <a:t>        “The imperial government was no longer capable of reaching the people;</a:t>
            </a:r>
          </a:p>
          <a:p>
            <a:pPr marL="0" indent="0">
              <a:buNone/>
            </a:pPr>
            <a:r>
              <a:rPr lang="en-US" dirty="0"/>
              <a:t> </a:t>
            </a:r>
            <a:r>
              <a:rPr lang="en-US" dirty="0" smtClean="0"/>
              <a:t>           there were too many vested interests, too many officials and too many</a:t>
            </a:r>
          </a:p>
          <a:p>
            <a:pPr marL="0" indent="0">
              <a:buNone/>
            </a:pPr>
            <a:r>
              <a:rPr lang="en-US" dirty="0"/>
              <a:t> </a:t>
            </a:r>
            <a:r>
              <a:rPr lang="en-US" dirty="0" smtClean="0"/>
              <a:t>           nobles and ecclesiastics between them.”   Del Mar, </a:t>
            </a:r>
            <a:r>
              <a:rPr lang="en-US" sz="2100" dirty="0" smtClean="0"/>
              <a:t>THE MIDDLE AGES REVISITED</a:t>
            </a:r>
            <a:r>
              <a:rPr lang="en-US" dirty="0" smtClean="0"/>
              <a:t>, p 124</a:t>
            </a:r>
          </a:p>
          <a:p>
            <a:pPr marL="0" indent="0">
              <a:buNone/>
            </a:pPr>
            <a:r>
              <a:rPr lang="en-US" dirty="0" smtClean="0"/>
              <a:t> </a:t>
            </a:r>
          </a:p>
          <a:p>
            <a:r>
              <a:rPr lang="en-US" dirty="0" smtClean="0"/>
              <a:t>Roman origin of feudalism:  services from inferiors, obligations from superiors </a:t>
            </a:r>
          </a:p>
          <a:p>
            <a:r>
              <a:rPr lang="en-US" dirty="0" smtClean="0"/>
              <a:t>Roman castles became feudal castles</a:t>
            </a:r>
          </a:p>
          <a:p>
            <a:r>
              <a:rPr lang="en-US" dirty="0" smtClean="0"/>
              <a:t>Church </a:t>
            </a:r>
            <a:r>
              <a:rPr lang="en-US" dirty="0" err="1" smtClean="0"/>
              <a:t>christianized</a:t>
            </a:r>
            <a:r>
              <a:rPr lang="en-US" dirty="0" smtClean="0"/>
              <a:t> empire:  Roman Pope sent missions to convert barbarians </a:t>
            </a:r>
          </a:p>
          <a:p>
            <a:r>
              <a:rPr lang="en-US" dirty="0" smtClean="0"/>
              <a:t>Church held </a:t>
            </a:r>
            <a:r>
              <a:rPr lang="en-US" u="sng" dirty="0" smtClean="0"/>
              <a:t>inalienable</a:t>
            </a:r>
            <a:r>
              <a:rPr lang="en-US" dirty="0" smtClean="0"/>
              <a:t> landed estates and benefices</a:t>
            </a:r>
            <a:endParaRPr lang="en-US" dirty="0"/>
          </a:p>
        </p:txBody>
      </p:sp>
      <p:pic>
        <p:nvPicPr>
          <p:cNvPr id="2050" name="Picture 2" descr="http://ts4.mm.bing.net/th?id=H.4624091868039647&amp;pid=15.1&amp;H=127&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953" y="4889715"/>
            <a:ext cx="2487194" cy="1968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3.mm.bing.net/th?id=H.4795375138505410&amp;pid=15.1&amp;H=142&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721" y="4889714"/>
            <a:ext cx="2217786" cy="19682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4.explicit.bing.net/th?id=H.4857626406947651&amp;pid=15.1&amp;H=160&amp;W=1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6080" y="4889714"/>
            <a:ext cx="1709567" cy="20005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3.mm.bing.net/th?id=H.4539592687027678&amp;pid=15.1&amp;H=106&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9219" y="4880343"/>
            <a:ext cx="2985141" cy="19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3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02780"/>
          </a:xfrm>
          <a:solidFill>
            <a:srgbClr val="FFFF00"/>
          </a:solidFill>
        </p:spPr>
        <p:txBody>
          <a:bodyPr>
            <a:normAutofit fontScale="90000"/>
          </a:bodyPr>
          <a:lstStyle/>
          <a:p>
            <a:pPr algn="ctr"/>
            <a:r>
              <a:rPr lang="en-US" sz="3200" dirty="0" smtClean="0"/>
              <a:t>MEDIEVAL CATHOLIC CHURCH</a:t>
            </a:r>
            <a:endParaRPr lang="en-US" sz="3200" dirty="0"/>
          </a:p>
        </p:txBody>
      </p:sp>
      <p:sp>
        <p:nvSpPr>
          <p:cNvPr id="3" name="Content Placeholder 2"/>
          <p:cNvSpPr>
            <a:spLocks noGrp="1"/>
          </p:cNvSpPr>
          <p:nvPr>
            <p:ph idx="1"/>
          </p:nvPr>
        </p:nvSpPr>
        <p:spPr>
          <a:xfrm>
            <a:off x="0" y="502780"/>
            <a:ext cx="12192000" cy="6355220"/>
          </a:xfrm>
        </p:spPr>
        <p:txBody>
          <a:bodyPr/>
          <a:lstStyle/>
          <a:p>
            <a:r>
              <a:rPr lang="en-US" dirty="0" smtClean="0"/>
              <a:t>Pope wanted everything, including imperial powers</a:t>
            </a:r>
          </a:p>
          <a:p>
            <a:r>
              <a:rPr lang="en-US" dirty="0" smtClean="0"/>
              <a:t>Possessed most lucrative offices and functions:</a:t>
            </a:r>
          </a:p>
          <a:p>
            <a:endParaRPr lang="en-US" dirty="0"/>
          </a:p>
          <a:p>
            <a:pPr marL="0" indent="0">
              <a:buNone/>
            </a:pPr>
            <a:r>
              <a:rPr lang="en-US" dirty="0" smtClean="0"/>
              <a:t>   laid sewers</a:t>
            </a:r>
          </a:p>
          <a:p>
            <a:pPr marL="0" indent="0">
              <a:buNone/>
            </a:pPr>
            <a:r>
              <a:rPr lang="en-US" dirty="0"/>
              <a:t> </a:t>
            </a:r>
            <a:r>
              <a:rPr lang="en-US" dirty="0" smtClean="0"/>
              <a:t>  swept streets</a:t>
            </a:r>
          </a:p>
          <a:p>
            <a:pPr marL="0" indent="0">
              <a:buNone/>
            </a:pPr>
            <a:r>
              <a:rPr lang="en-US" dirty="0"/>
              <a:t> </a:t>
            </a:r>
            <a:r>
              <a:rPr lang="en-US" dirty="0" smtClean="0"/>
              <a:t>  removed garbage</a:t>
            </a:r>
            <a:endParaRPr lang="en-US" dirty="0"/>
          </a:p>
        </p:txBody>
      </p:sp>
      <p:sp>
        <p:nvSpPr>
          <p:cNvPr id="4" name="TextBox 3"/>
          <p:cNvSpPr txBox="1"/>
          <p:nvPr/>
        </p:nvSpPr>
        <p:spPr>
          <a:xfrm>
            <a:off x="3719593" y="1828800"/>
            <a:ext cx="1387431" cy="1938992"/>
          </a:xfrm>
          <a:prstGeom prst="rect">
            <a:avLst/>
          </a:prstGeom>
          <a:noFill/>
        </p:spPr>
        <p:txBody>
          <a:bodyPr wrap="none" rtlCol="0">
            <a:spAutoFit/>
          </a:bodyPr>
          <a:lstStyle/>
          <a:p>
            <a:r>
              <a:rPr lang="en-US" sz="2400" dirty="0" smtClean="0"/>
              <a:t>Benefices</a:t>
            </a:r>
          </a:p>
          <a:p>
            <a:r>
              <a:rPr lang="en-US" sz="2400" dirty="0" smtClean="0"/>
              <a:t>Fiefs</a:t>
            </a:r>
          </a:p>
          <a:p>
            <a:r>
              <a:rPr lang="en-US" sz="2400" dirty="0" smtClean="0"/>
              <a:t>Lands</a:t>
            </a:r>
          </a:p>
          <a:p>
            <a:r>
              <a:rPr lang="en-US" sz="2400" dirty="0" smtClean="0"/>
              <a:t>Slaves</a:t>
            </a:r>
          </a:p>
          <a:p>
            <a:r>
              <a:rPr lang="en-US" sz="2400" dirty="0" smtClean="0"/>
              <a:t>tithes</a:t>
            </a:r>
            <a:endParaRPr lang="en-US" sz="2400" dirty="0"/>
          </a:p>
        </p:txBody>
      </p:sp>
      <p:sp>
        <p:nvSpPr>
          <p:cNvPr id="5" name="TextBox 4"/>
          <p:cNvSpPr txBox="1"/>
          <p:nvPr/>
        </p:nvSpPr>
        <p:spPr>
          <a:xfrm>
            <a:off x="6096000" y="1828800"/>
            <a:ext cx="1468415" cy="2308324"/>
          </a:xfrm>
          <a:prstGeom prst="rect">
            <a:avLst/>
          </a:prstGeom>
          <a:noFill/>
        </p:spPr>
        <p:txBody>
          <a:bodyPr wrap="none" rtlCol="0">
            <a:spAutoFit/>
          </a:bodyPr>
          <a:lstStyle/>
          <a:p>
            <a:r>
              <a:rPr lang="en-US" sz="2400" dirty="0" smtClean="0"/>
              <a:t>Revenues:</a:t>
            </a:r>
          </a:p>
          <a:p>
            <a:r>
              <a:rPr lang="en-US" sz="2400" dirty="0"/>
              <a:t> </a:t>
            </a:r>
            <a:r>
              <a:rPr lang="en-US" sz="2400" dirty="0" smtClean="0"/>
              <a:t> birth</a:t>
            </a:r>
          </a:p>
          <a:p>
            <a:r>
              <a:rPr lang="en-US" sz="2400" dirty="0"/>
              <a:t> </a:t>
            </a:r>
            <a:r>
              <a:rPr lang="en-US" sz="2400" dirty="0" smtClean="0"/>
              <a:t> baptism</a:t>
            </a:r>
          </a:p>
          <a:p>
            <a:r>
              <a:rPr lang="en-US" sz="2400" dirty="0"/>
              <a:t> </a:t>
            </a:r>
            <a:r>
              <a:rPr lang="en-US" sz="2400" dirty="0" smtClean="0"/>
              <a:t> marriage</a:t>
            </a:r>
          </a:p>
          <a:p>
            <a:r>
              <a:rPr lang="en-US" sz="2400" dirty="0"/>
              <a:t> </a:t>
            </a:r>
            <a:r>
              <a:rPr lang="en-US" sz="2400" dirty="0" smtClean="0"/>
              <a:t> deaths</a:t>
            </a:r>
          </a:p>
          <a:p>
            <a:r>
              <a:rPr lang="en-US" sz="2400" dirty="0"/>
              <a:t> </a:t>
            </a:r>
            <a:r>
              <a:rPr lang="en-US" sz="2400" dirty="0" smtClean="0"/>
              <a:t> </a:t>
            </a:r>
            <a:r>
              <a:rPr lang="en-US" sz="2400" dirty="0" err="1" smtClean="0"/>
              <a:t>buriels</a:t>
            </a:r>
            <a:endParaRPr lang="en-US" sz="2400" dirty="0"/>
          </a:p>
        </p:txBody>
      </p:sp>
      <p:sp>
        <p:nvSpPr>
          <p:cNvPr id="6" name="TextBox 5"/>
          <p:cNvSpPr txBox="1"/>
          <p:nvPr/>
        </p:nvSpPr>
        <p:spPr>
          <a:xfrm>
            <a:off x="8340191" y="1874966"/>
            <a:ext cx="3033395" cy="1200329"/>
          </a:xfrm>
          <a:prstGeom prst="rect">
            <a:avLst/>
          </a:prstGeom>
          <a:noFill/>
        </p:spPr>
        <p:txBody>
          <a:bodyPr wrap="none" rtlCol="0">
            <a:spAutoFit/>
          </a:bodyPr>
          <a:lstStyle/>
          <a:p>
            <a:r>
              <a:rPr lang="en-US" sz="2400" dirty="0" smtClean="0"/>
              <a:t>Filled municipal offices</a:t>
            </a:r>
          </a:p>
          <a:p>
            <a:endParaRPr lang="en-US" sz="2400" dirty="0"/>
          </a:p>
          <a:p>
            <a:r>
              <a:rPr lang="en-US" sz="2400" dirty="0" smtClean="0"/>
              <a:t>Profited from fairs</a:t>
            </a:r>
            <a:endParaRPr lang="en-US" sz="2400" dirty="0"/>
          </a:p>
        </p:txBody>
      </p:sp>
      <p:pic>
        <p:nvPicPr>
          <p:cNvPr id="6146" name="Picture 2" descr="http://ts1.mm.bing.net/th?id=H.4702913070369564&amp;pid=15.1&amp;H=160&amp;W=1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573" y="4137124"/>
            <a:ext cx="1650651" cy="20870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explicit.bing.net/th?id=H.4756561526132052&amp;pid=15.1&amp;H=133&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8951" y="4137124"/>
            <a:ext cx="2504436" cy="20870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s2.mm.bing.net/th?id=H.5062178463877865&amp;pid=15.1&amp;H=11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9893" y="4137124"/>
            <a:ext cx="2883896" cy="208703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s4.mm.bing.net/th?id=H.4727342880851491&amp;pid=15.1&amp;H=160&amp;W=1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788" y="3767792"/>
            <a:ext cx="2177809" cy="288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278"/>
          </a:xfrm>
          <a:solidFill>
            <a:schemeClr val="accent5">
              <a:lumMod val="40000"/>
              <a:lumOff val="60000"/>
            </a:schemeClr>
          </a:solidFill>
        </p:spPr>
        <p:txBody>
          <a:bodyPr>
            <a:normAutofit fontScale="90000"/>
          </a:bodyPr>
          <a:lstStyle/>
          <a:p>
            <a:pPr algn="ctr"/>
            <a:r>
              <a:rPr lang="en-US" sz="3600" dirty="0" smtClean="0"/>
              <a:t>BARBARIANS</a:t>
            </a:r>
            <a:endParaRPr lang="en-US" sz="3600" dirty="0"/>
          </a:p>
        </p:txBody>
      </p:sp>
      <p:sp>
        <p:nvSpPr>
          <p:cNvPr id="3" name="Content Placeholder 2"/>
          <p:cNvSpPr>
            <a:spLocks noGrp="1"/>
          </p:cNvSpPr>
          <p:nvPr>
            <p:ph idx="1"/>
          </p:nvPr>
        </p:nvSpPr>
        <p:spPr>
          <a:xfrm>
            <a:off x="0" y="518278"/>
            <a:ext cx="12192000" cy="6339722"/>
          </a:xfrm>
        </p:spPr>
        <p:txBody>
          <a:bodyPr/>
          <a:lstStyle/>
          <a:p>
            <a:endParaRPr lang="en-US" dirty="0" smtClean="0"/>
          </a:p>
          <a:p>
            <a:r>
              <a:rPr lang="en-US" dirty="0" smtClean="0"/>
              <a:t>Except for Attila the Hun, there were no barbarian destroyers:  barbarians conserved institutions, government, laws, temples, arts, titles, ceremonies of Roman lands</a:t>
            </a:r>
          </a:p>
          <a:p>
            <a:r>
              <a:rPr lang="en-US" dirty="0" smtClean="0"/>
              <a:t>Risings of Goths and northern barbarians due to Roman conscription of its youth</a:t>
            </a:r>
          </a:p>
          <a:p>
            <a:r>
              <a:rPr lang="en-US" dirty="0" smtClean="0"/>
              <a:t>4</a:t>
            </a:r>
            <a:r>
              <a:rPr lang="en-US" baseline="30000" dirty="0" smtClean="0"/>
              <a:t>th</a:t>
            </a:r>
            <a:r>
              <a:rPr lang="en-US" dirty="0" smtClean="0"/>
              <a:t> &amp; 5</a:t>
            </a:r>
            <a:r>
              <a:rPr lang="en-US" baseline="30000" dirty="0" smtClean="0"/>
              <a:t>th</a:t>
            </a:r>
            <a:r>
              <a:rPr lang="en-US" dirty="0" smtClean="0"/>
              <a:t> centuries - Church Christianized barbarians who ended up as viceroys of Rome</a:t>
            </a:r>
          </a:p>
          <a:p>
            <a:r>
              <a:rPr lang="en-US" dirty="0" smtClean="0"/>
              <a:t>5</a:t>
            </a:r>
            <a:r>
              <a:rPr lang="en-US" baseline="30000" dirty="0" smtClean="0"/>
              <a:t>th</a:t>
            </a:r>
            <a:r>
              <a:rPr lang="en-US" dirty="0" smtClean="0"/>
              <a:t> &amp; 6</a:t>
            </a:r>
            <a:r>
              <a:rPr lang="en-US" baseline="30000" dirty="0" smtClean="0"/>
              <a:t>th</a:t>
            </a:r>
            <a:r>
              <a:rPr lang="en-US" dirty="0" smtClean="0"/>
              <a:t> centuries – men gave possessions to church to avoid fighting; everywhere men crowded into the Church</a:t>
            </a:r>
            <a:endParaRPr lang="en-US" dirty="0"/>
          </a:p>
        </p:txBody>
      </p:sp>
      <p:pic>
        <p:nvPicPr>
          <p:cNvPr id="5122" name="Picture 2" descr="http://ts3.mm.bing.net/th?id=H.4737105329654042&amp;pid=15.1&amp;H=103&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78" y="4943772"/>
            <a:ext cx="2443906" cy="15732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3.mm.bing.net/th?id=H.4898402773960506&amp;pid=15.1&amp;H=92&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64" y="4943772"/>
            <a:ext cx="2736115" cy="15732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s1.mm.bing.net/th?id=H.4920998596051160&amp;pid=15.1&amp;H=93&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5318" y="4943772"/>
            <a:ext cx="2680615" cy="155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25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3</a:t>
            </a:r>
            <a:endParaRPr lang="en-US" dirty="0"/>
          </a:p>
        </p:txBody>
      </p:sp>
      <p:sp>
        <p:nvSpPr>
          <p:cNvPr id="3" name="Content Placeholder 2"/>
          <p:cNvSpPr>
            <a:spLocks noGrp="1"/>
          </p:cNvSpPr>
          <p:nvPr>
            <p:ph idx="1"/>
          </p:nvPr>
        </p:nvSpPr>
        <p:spPr>
          <a:xfrm>
            <a:off x="838200" y="2631537"/>
            <a:ext cx="10515600" cy="2529399"/>
          </a:xfrm>
        </p:spPr>
        <p:txBody>
          <a:bodyPr>
            <a:normAutofit/>
          </a:bodyPr>
          <a:lstStyle/>
          <a:p>
            <a:pPr marL="0" indent="0">
              <a:buNone/>
            </a:pPr>
            <a:endParaRPr lang="en-US" dirty="0"/>
          </a:p>
          <a:p>
            <a:pPr marL="514350" indent="-514350">
              <a:spcBef>
                <a:spcPts val="2400"/>
              </a:spcBef>
              <a:buNone/>
            </a:pPr>
            <a:r>
              <a:rPr lang="en-US" sz="4000" dirty="0" smtClean="0"/>
              <a:t>The Frankish Kings -- Clovis &amp; Charlemagne: </a:t>
            </a:r>
          </a:p>
          <a:p>
            <a:pPr marL="514350" indent="-514350">
              <a:spcBef>
                <a:spcPts val="2400"/>
              </a:spcBef>
              <a:buNone/>
            </a:pPr>
            <a:r>
              <a:rPr lang="en-US" sz="4000" dirty="0" smtClean="0"/>
              <a:t>                        Money, Pope, </a:t>
            </a:r>
            <a:r>
              <a:rPr lang="en-US" sz="4000" dirty="0" err="1" smtClean="0"/>
              <a:t>Basileus</a:t>
            </a:r>
            <a:endParaRPr lang="en-US" sz="4000" dirty="0" smtClean="0"/>
          </a:p>
        </p:txBody>
      </p:sp>
    </p:spTree>
    <p:extLst>
      <p:ext uri="{BB962C8B-B14F-4D97-AF65-F5344CB8AC3E}">
        <p14:creationId xmlns:p14="http://schemas.microsoft.com/office/powerpoint/2010/main" val="256588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5289"/>
          </a:xfrm>
          <a:solidFill>
            <a:schemeClr val="accent6">
              <a:lumMod val="20000"/>
              <a:lumOff val="80000"/>
            </a:schemeClr>
          </a:solidFill>
        </p:spPr>
        <p:txBody>
          <a:bodyPr>
            <a:normAutofit fontScale="90000"/>
          </a:bodyPr>
          <a:lstStyle/>
          <a:p>
            <a:pPr algn="ctr"/>
            <a:r>
              <a:rPr lang="en-US" sz="3600" dirty="0"/>
              <a:t>Merovingian </a:t>
            </a:r>
            <a:r>
              <a:rPr lang="en-US" sz="3600" dirty="0" smtClean="0"/>
              <a:t>Frankish Dynasty</a:t>
            </a:r>
            <a:endParaRPr lang="en-US" sz="3600" dirty="0"/>
          </a:p>
        </p:txBody>
      </p:sp>
      <p:sp>
        <p:nvSpPr>
          <p:cNvPr id="3" name="Content Placeholder 2"/>
          <p:cNvSpPr>
            <a:spLocks noGrp="1"/>
          </p:cNvSpPr>
          <p:nvPr>
            <p:ph idx="1"/>
          </p:nvPr>
        </p:nvSpPr>
        <p:spPr>
          <a:xfrm>
            <a:off x="0" y="425288"/>
            <a:ext cx="12192000" cy="6432711"/>
          </a:xfrm>
        </p:spPr>
        <p:txBody>
          <a:bodyPr/>
          <a:lstStyle/>
          <a:p>
            <a:pPr marL="0" indent="0">
              <a:buNone/>
            </a:pPr>
            <a:r>
              <a:rPr lang="en-US" dirty="0" smtClean="0"/>
              <a:t>     |---------------|-------------|----------|-------------|---------|-------------------|----------|</a:t>
            </a:r>
          </a:p>
          <a:p>
            <a:pPr marL="0" indent="0">
              <a:buNone/>
            </a:pPr>
            <a:r>
              <a:rPr lang="en-US" dirty="0"/>
              <a:t> </a:t>
            </a:r>
            <a:r>
              <a:rPr lang="en-US" dirty="0" smtClean="0"/>
              <a:t>   457                481             486        496              511       654                    726        751</a:t>
            </a:r>
          </a:p>
          <a:p>
            <a:pPr marL="0" indent="0">
              <a:buNone/>
            </a:pPr>
            <a:r>
              <a:rPr lang="en-US" dirty="0" smtClean="0"/>
              <a:t>  </a:t>
            </a:r>
            <a:r>
              <a:rPr lang="en-US" dirty="0" err="1" smtClean="0"/>
              <a:t>Childeric</a:t>
            </a:r>
            <a:r>
              <a:rPr lang="en-US" dirty="0" smtClean="0"/>
              <a:t> I         - -Clovis - - - - - - - - - - - - - -  - - -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t>
            </a:r>
          </a:p>
          <a:p>
            <a:pPr marL="0" indent="0">
              <a:buNone/>
            </a:pPr>
            <a:r>
              <a:rPr lang="en-US" dirty="0" smtClean="0"/>
              <a:t>300         452									         697      </a:t>
            </a:r>
            <a:r>
              <a:rPr lang="en-US" dirty="0" smtClean="0">
                <a:solidFill>
                  <a:srgbClr val="00B050"/>
                </a:solidFill>
              </a:rPr>
              <a:t>700</a:t>
            </a:r>
            <a:endParaRPr lang="en-US" dirty="0">
              <a:solidFill>
                <a:srgbClr val="00B050"/>
              </a:solidFill>
            </a:endParaRPr>
          </a:p>
        </p:txBody>
      </p:sp>
      <p:sp>
        <p:nvSpPr>
          <p:cNvPr id="4" name="TextBox 3"/>
          <p:cNvSpPr txBox="1"/>
          <p:nvPr/>
        </p:nvSpPr>
        <p:spPr>
          <a:xfrm>
            <a:off x="2123742" y="1860518"/>
            <a:ext cx="1930913" cy="646331"/>
          </a:xfrm>
          <a:prstGeom prst="rect">
            <a:avLst/>
          </a:prstGeom>
          <a:noFill/>
        </p:spPr>
        <p:txBody>
          <a:bodyPr wrap="none" rtlCol="0">
            <a:spAutoFit/>
          </a:bodyPr>
          <a:lstStyle/>
          <a:p>
            <a:r>
              <a:rPr lang="en-US" dirty="0" smtClean="0"/>
              <a:t>First king of united</a:t>
            </a:r>
          </a:p>
          <a:p>
            <a:r>
              <a:rPr lang="en-US" dirty="0" smtClean="0"/>
              <a:t>Frankish  tribes</a:t>
            </a:r>
            <a:endParaRPr lang="en-US" dirty="0"/>
          </a:p>
        </p:txBody>
      </p:sp>
      <p:sp>
        <p:nvSpPr>
          <p:cNvPr id="5" name="TextBox 4"/>
          <p:cNvSpPr txBox="1"/>
          <p:nvPr/>
        </p:nvSpPr>
        <p:spPr>
          <a:xfrm>
            <a:off x="147939" y="1954627"/>
            <a:ext cx="1875385" cy="923330"/>
          </a:xfrm>
          <a:prstGeom prst="rect">
            <a:avLst/>
          </a:prstGeom>
          <a:noFill/>
        </p:spPr>
        <p:txBody>
          <a:bodyPr wrap="none" rtlCol="0">
            <a:spAutoFit/>
          </a:bodyPr>
          <a:lstStyle/>
          <a:p>
            <a:r>
              <a:rPr lang="en-US" dirty="0" smtClean="0"/>
              <a:t>Fought along with</a:t>
            </a:r>
          </a:p>
          <a:p>
            <a:r>
              <a:rPr lang="en-US" dirty="0" smtClean="0"/>
              <a:t>Roman generals</a:t>
            </a:r>
          </a:p>
          <a:p>
            <a:r>
              <a:rPr lang="en-US" dirty="0" smtClean="0"/>
              <a:t>against Visigoths</a:t>
            </a:r>
            <a:endParaRPr lang="en-US" dirty="0"/>
          </a:p>
        </p:txBody>
      </p:sp>
      <p:sp>
        <p:nvSpPr>
          <p:cNvPr id="6" name="TextBox 5"/>
          <p:cNvSpPr txBox="1"/>
          <p:nvPr/>
        </p:nvSpPr>
        <p:spPr>
          <a:xfrm>
            <a:off x="3440805" y="2587201"/>
            <a:ext cx="2167003" cy="1754326"/>
          </a:xfrm>
          <a:prstGeom prst="rect">
            <a:avLst/>
          </a:prstGeom>
          <a:noFill/>
        </p:spPr>
        <p:txBody>
          <a:bodyPr wrap="none" rtlCol="0">
            <a:spAutoFit/>
          </a:bodyPr>
          <a:lstStyle/>
          <a:p>
            <a:r>
              <a:rPr lang="en-US" b="1" dirty="0" smtClean="0">
                <a:solidFill>
                  <a:srgbClr val="0070C0"/>
                </a:solidFill>
              </a:rPr>
              <a:t>486 – defeated</a:t>
            </a:r>
          </a:p>
          <a:p>
            <a:r>
              <a:rPr lang="en-US" b="1" dirty="0" smtClean="0">
                <a:solidFill>
                  <a:srgbClr val="0070C0"/>
                </a:solidFill>
              </a:rPr>
              <a:t>Gallo-Roman ruler,</a:t>
            </a:r>
          </a:p>
          <a:p>
            <a:r>
              <a:rPr lang="en-US" b="1" dirty="0" smtClean="0">
                <a:solidFill>
                  <a:srgbClr val="0070C0"/>
                </a:solidFill>
              </a:rPr>
              <a:t>in Battle of Soissons</a:t>
            </a:r>
            <a:r>
              <a:rPr lang="en-US" dirty="0" smtClean="0"/>
              <a:t>,</a:t>
            </a:r>
          </a:p>
          <a:p>
            <a:r>
              <a:rPr lang="en-US" dirty="0" smtClean="0"/>
              <a:t>considered end of</a:t>
            </a:r>
          </a:p>
          <a:p>
            <a:r>
              <a:rPr lang="en-US" dirty="0" smtClean="0"/>
              <a:t>Western Roman rule</a:t>
            </a:r>
          </a:p>
          <a:p>
            <a:r>
              <a:rPr lang="en-US" dirty="0" smtClean="0"/>
              <a:t>outside </a:t>
            </a:r>
            <a:r>
              <a:rPr lang="en-US" dirty="0"/>
              <a:t>of </a:t>
            </a:r>
            <a:r>
              <a:rPr lang="en-US" dirty="0" smtClean="0"/>
              <a:t>Italy</a:t>
            </a:r>
            <a:endParaRPr lang="en-US" dirty="0"/>
          </a:p>
        </p:txBody>
      </p:sp>
      <p:sp>
        <p:nvSpPr>
          <p:cNvPr id="7" name="TextBox 6"/>
          <p:cNvSpPr txBox="1"/>
          <p:nvPr/>
        </p:nvSpPr>
        <p:spPr>
          <a:xfrm>
            <a:off x="10824253" y="3168586"/>
            <a:ext cx="1367747" cy="923330"/>
          </a:xfrm>
          <a:prstGeom prst="rect">
            <a:avLst/>
          </a:prstGeom>
          <a:noFill/>
        </p:spPr>
        <p:txBody>
          <a:bodyPr wrap="none" rtlCol="0">
            <a:spAutoFit/>
          </a:bodyPr>
          <a:lstStyle/>
          <a:p>
            <a:r>
              <a:rPr lang="en-US" dirty="0" smtClean="0"/>
              <a:t>751 - end of</a:t>
            </a:r>
          </a:p>
          <a:p>
            <a:r>
              <a:rPr lang="en-US" dirty="0" smtClean="0"/>
              <a:t>Merovingian</a:t>
            </a:r>
          </a:p>
          <a:p>
            <a:r>
              <a:rPr lang="en-US" dirty="0" smtClean="0"/>
              <a:t>dynasty</a:t>
            </a:r>
            <a:endParaRPr lang="en-US" dirty="0"/>
          </a:p>
        </p:txBody>
      </p:sp>
      <p:sp>
        <p:nvSpPr>
          <p:cNvPr id="8" name="TextBox 7"/>
          <p:cNvSpPr txBox="1"/>
          <p:nvPr/>
        </p:nvSpPr>
        <p:spPr>
          <a:xfrm>
            <a:off x="4939893" y="1732969"/>
            <a:ext cx="1469569" cy="923330"/>
          </a:xfrm>
          <a:prstGeom prst="rect">
            <a:avLst/>
          </a:prstGeom>
          <a:noFill/>
        </p:spPr>
        <p:txBody>
          <a:bodyPr wrap="none" rtlCol="0">
            <a:spAutoFit/>
          </a:bodyPr>
          <a:lstStyle/>
          <a:p>
            <a:r>
              <a:rPr lang="en-US" b="1" dirty="0" smtClean="0">
                <a:solidFill>
                  <a:srgbClr val="0070C0"/>
                </a:solidFill>
              </a:rPr>
              <a:t>496 - Clovis is</a:t>
            </a:r>
          </a:p>
          <a:p>
            <a:r>
              <a:rPr lang="en-US" b="1" dirty="0" smtClean="0">
                <a:solidFill>
                  <a:srgbClr val="0070C0"/>
                </a:solidFill>
              </a:rPr>
              <a:t>baptized</a:t>
            </a:r>
          </a:p>
          <a:p>
            <a:r>
              <a:rPr lang="en-US" b="1" dirty="0" smtClean="0">
                <a:solidFill>
                  <a:srgbClr val="0070C0"/>
                </a:solidFill>
              </a:rPr>
              <a:t>Catholic</a:t>
            </a:r>
            <a:endParaRPr lang="en-US" b="1" dirty="0">
              <a:solidFill>
                <a:srgbClr val="0070C0"/>
              </a:solidFill>
            </a:endParaRPr>
          </a:p>
        </p:txBody>
      </p:sp>
      <p:sp>
        <p:nvSpPr>
          <p:cNvPr id="9" name="Title 1"/>
          <p:cNvSpPr txBox="1">
            <a:spLocks/>
          </p:cNvSpPr>
          <p:nvPr/>
        </p:nvSpPr>
        <p:spPr>
          <a:xfrm>
            <a:off x="0" y="4455925"/>
            <a:ext cx="12192000" cy="425289"/>
          </a:xfrm>
          <a:prstGeom prst="rect">
            <a:avLst/>
          </a:prstGeom>
          <a:solidFill>
            <a:schemeClr val="accent6">
              <a:lumMod val="20000"/>
              <a:lumOff val="80000"/>
            </a:schemeClr>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     </a:t>
            </a:r>
            <a:r>
              <a:rPr lang="en-US" sz="3600" dirty="0"/>
              <a:t>V</a:t>
            </a:r>
            <a:r>
              <a:rPr lang="en-US" sz="3600" dirty="0" smtClean="0"/>
              <a:t>ENICE</a:t>
            </a:r>
            <a:endParaRPr lang="en-US" sz="3600" b="1" dirty="0">
              <a:solidFill>
                <a:srgbClr val="00B050"/>
              </a:solidFill>
            </a:endParaRPr>
          </a:p>
        </p:txBody>
      </p:sp>
      <p:sp>
        <p:nvSpPr>
          <p:cNvPr id="10" name="TextBox 9"/>
          <p:cNvSpPr txBox="1"/>
          <p:nvPr/>
        </p:nvSpPr>
        <p:spPr>
          <a:xfrm>
            <a:off x="44670" y="6013342"/>
            <a:ext cx="995850" cy="646331"/>
          </a:xfrm>
          <a:prstGeom prst="rect">
            <a:avLst/>
          </a:prstGeom>
          <a:noFill/>
        </p:spPr>
        <p:txBody>
          <a:bodyPr wrap="none" rtlCol="0">
            <a:spAutoFit/>
          </a:bodyPr>
          <a:lstStyle/>
          <a:p>
            <a:r>
              <a:rPr lang="en-US" dirty="0" smtClean="0"/>
              <a:t>Roman</a:t>
            </a:r>
          </a:p>
          <a:p>
            <a:r>
              <a:rPr lang="en-US" dirty="0" smtClean="0"/>
              <a:t>province</a:t>
            </a:r>
            <a:endParaRPr lang="en-US" dirty="0"/>
          </a:p>
        </p:txBody>
      </p:sp>
      <p:sp>
        <p:nvSpPr>
          <p:cNvPr id="11" name="TextBox 10"/>
          <p:cNvSpPr txBox="1"/>
          <p:nvPr/>
        </p:nvSpPr>
        <p:spPr>
          <a:xfrm>
            <a:off x="1085190" y="5874842"/>
            <a:ext cx="1735090" cy="923330"/>
          </a:xfrm>
          <a:prstGeom prst="rect">
            <a:avLst/>
          </a:prstGeom>
          <a:noFill/>
        </p:spPr>
        <p:txBody>
          <a:bodyPr wrap="none" rtlCol="0">
            <a:spAutoFit/>
          </a:bodyPr>
          <a:lstStyle/>
          <a:p>
            <a:r>
              <a:rPr lang="en-US" dirty="0" smtClean="0"/>
              <a:t>Attila the Hun</a:t>
            </a:r>
          </a:p>
          <a:p>
            <a:r>
              <a:rPr lang="en-US" dirty="0" smtClean="0"/>
              <a:t>kills all but</a:t>
            </a:r>
          </a:p>
          <a:p>
            <a:r>
              <a:rPr lang="en-US" dirty="0" smtClean="0"/>
              <a:t>100-200 families</a:t>
            </a:r>
            <a:endParaRPr lang="en-US" dirty="0"/>
          </a:p>
        </p:txBody>
      </p:sp>
      <p:sp>
        <p:nvSpPr>
          <p:cNvPr id="12" name="TextBox 11"/>
          <p:cNvSpPr txBox="1"/>
          <p:nvPr/>
        </p:nvSpPr>
        <p:spPr>
          <a:xfrm>
            <a:off x="9714246" y="6013342"/>
            <a:ext cx="1018356" cy="646331"/>
          </a:xfrm>
          <a:prstGeom prst="rect">
            <a:avLst/>
          </a:prstGeom>
          <a:noFill/>
        </p:spPr>
        <p:txBody>
          <a:bodyPr wrap="none" rtlCol="0">
            <a:spAutoFit/>
          </a:bodyPr>
          <a:lstStyle/>
          <a:p>
            <a:r>
              <a:rPr lang="en-US" dirty="0" smtClean="0"/>
              <a:t>Venetian</a:t>
            </a:r>
          </a:p>
          <a:p>
            <a:r>
              <a:rPr lang="en-US" dirty="0" smtClean="0"/>
              <a:t>Republic</a:t>
            </a:r>
            <a:endParaRPr lang="en-US" dirty="0"/>
          </a:p>
        </p:txBody>
      </p:sp>
      <p:sp>
        <p:nvSpPr>
          <p:cNvPr id="13" name="TextBox 12"/>
          <p:cNvSpPr txBox="1"/>
          <p:nvPr/>
        </p:nvSpPr>
        <p:spPr>
          <a:xfrm>
            <a:off x="10818381" y="5919171"/>
            <a:ext cx="1330044" cy="923330"/>
          </a:xfrm>
          <a:prstGeom prst="rect">
            <a:avLst/>
          </a:prstGeom>
          <a:noFill/>
        </p:spPr>
        <p:txBody>
          <a:bodyPr wrap="none" rtlCol="0">
            <a:spAutoFit/>
          </a:bodyPr>
          <a:lstStyle/>
          <a:p>
            <a:r>
              <a:rPr lang="en-US" b="1" dirty="0" smtClean="0">
                <a:solidFill>
                  <a:srgbClr val="00B050"/>
                </a:solidFill>
              </a:rPr>
              <a:t>Trade with</a:t>
            </a:r>
          </a:p>
          <a:p>
            <a:r>
              <a:rPr lang="en-US" b="1" dirty="0" smtClean="0">
                <a:solidFill>
                  <a:srgbClr val="00B050"/>
                </a:solidFill>
              </a:rPr>
              <a:t>Alexandrian</a:t>
            </a:r>
          </a:p>
          <a:p>
            <a:r>
              <a:rPr lang="en-US" b="1" dirty="0" smtClean="0">
                <a:solidFill>
                  <a:srgbClr val="00B050"/>
                </a:solidFill>
              </a:rPr>
              <a:t>Moslems</a:t>
            </a:r>
            <a:endParaRPr lang="en-US" b="1" dirty="0">
              <a:solidFill>
                <a:srgbClr val="00B050"/>
              </a:solidFill>
            </a:endParaRPr>
          </a:p>
        </p:txBody>
      </p:sp>
      <p:sp>
        <p:nvSpPr>
          <p:cNvPr id="14" name="TextBox 13"/>
          <p:cNvSpPr txBox="1"/>
          <p:nvPr/>
        </p:nvSpPr>
        <p:spPr>
          <a:xfrm>
            <a:off x="8669812" y="4490944"/>
            <a:ext cx="2813591" cy="369332"/>
          </a:xfrm>
          <a:prstGeom prst="rect">
            <a:avLst/>
          </a:prstGeom>
          <a:noFill/>
        </p:spPr>
        <p:txBody>
          <a:bodyPr wrap="none" rtlCol="0">
            <a:spAutoFit/>
          </a:bodyPr>
          <a:lstStyle/>
          <a:p>
            <a:r>
              <a:rPr lang="en-US" b="1" dirty="0" smtClean="0">
                <a:solidFill>
                  <a:srgbClr val="00B050"/>
                </a:solidFill>
              </a:rPr>
              <a:t>    630</a:t>
            </a:r>
            <a:r>
              <a:rPr lang="en-US" b="1" dirty="0">
                <a:solidFill>
                  <a:srgbClr val="00B050"/>
                </a:solidFill>
                <a:sym typeface="Wingdings" panose="05000000000000000000" pitchFamily="2" charset="2"/>
              </a:rPr>
              <a:t></a:t>
            </a:r>
            <a:r>
              <a:rPr lang="en-US" b="1" dirty="0">
                <a:solidFill>
                  <a:srgbClr val="00B050"/>
                </a:solidFill>
              </a:rPr>
              <a:t> RISE OF </a:t>
            </a:r>
            <a:r>
              <a:rPr lang="en-US" b="1" dirty="0" smtClean="0">
                <a:solidFill>
                  <a:srgbClr val="00B050"/>
                </a:solidFill>
              </a:rPr>
              <a:t>MOSLEMS</a:t>
            </a:r>
            <a:endParaRPr lang="en-US" dirty="0"/>
          </a:p>
        </p:txBody>
      </p:sp>
      <p:sp>
        <p:nvSpPr>
          <p:cNvPr id="15" name="TextBox 14"/>
          <p:cNvSpPr txBox="1"/>
          <p:nvPr/>
        </p:nvSpPr>
        <p:spPr>
          <a:xfrm>
            <a:off x="9431605" y="-1"/>
            <a:ext cx="2688108" cy="369332"/>
          </a:xfrm>
          <a:prstGeom prst="rect">
            <a:avLst/>
          </a:prstGeom>
          <a:noFill/>
        </p:spPr>
        <p:txBody>
          <a:bodyPr wrap="none" rtlCol="0">
            <a:spAutoFit/>
          </a:bodyPr>
          <a:lstStyle/>
          <a:p>
            <a:r>
              <a:rPr lang="en-US" b="1" dirty="0" smtClean="0">
                <a:solidFill>
                  <a:srgbClr val="00B050"/>
                </a:solidFill>
              </a:rPr>
              <a:t>SILVER DRAINS TO EAST</a:t>
            </a:r>
            <a:r>
              <a:rPr lang="en-US" b="1" dirty="0" smtClean="0">
                <a:solidFill>
                  <a:srgbClr val="00B050"/>
                </a:solidFill>
                <a:sym typeface="Wingdings" panose="05000000000000000000" pitchFamily="2" charset="2"/>
              </a:rPr>
              <a:t></a:t>
            </a:r>
            <a:endParaRPr lang="en-US" dirty="0"/>
          </a:p>
        </p:txBody>
      </p:sp>
      <p:sp>
        <p:nvSpPr>
          <p:cNvPr id="16" name="TextBox 15"/>
          <p:cNvSpPr txBox="1"/>
          <p:nvPr/>
        </p:nvSpPr>
        <p:spPr>
          <a:xfrm>
            <a:off x="9554066" y="1611308"/>
            <a:ext cx="1966051" cy="1754326"/>
          </a:xfrm>
          <a:prstGeom prst="rect">
            <a:avLst/>
          </a:prstGeom>
          <a:noFill/>
        </p:spPr>
        <p:txBody>
          <a:bodyPr wrap="none" rtlCol="0">
            <a:spAutoFit/>
          </a:bodyPr>
          <a:lstStyle/>
          <a:p>
            <a:r>
              <a:rPr lang="en-US" b="1" dirty="0" smtClean="0">
                <a:solidFill>
                  <a:srgbClr val="7030A0"/>
                </a:solidFill>
              </a:rPr>
              <a:t>726 – Sacred</a:t>
            </a:r>
          </a:p>
          <a:p>
            <a:r>
              <a:rPr lang="en-US" b="1" dirty="0" smtClean="0">
                <a:solidFill>
                  <a:srgbClr val="7030A0"/>
                </a:solidFill>
              </a:rPr>
              <a:t>Emperor Leo</a:t>
            </a:r>
          </a:p>
          <a:p>
            <a:r>
              <a:rPr lang="en-US" b="1" dirty="0" smtClean="0">
                <a:solidFill>
                  <a:srgbClr val="7030A0"/>
                </a:solidFill>
              </a:rPr>
              <a:t>orders all images</a:t>
            </a:r>
          </a:p>
          <a:p>
            <a:r>
              <a:rPr lang="en-US" b="1" dirty="0" smtClean="0">
                <a:solidFill>
                  <a:srgbClr val="7030A0"/>
                </a:solidFill>
              </a:rPr>
              <a:t>removed from</a:t>
            </a:r>
          </a:p>
          <a:p>
            <a:r>
              <a:rPr lang="en-US" b="1" dirty="0" smtClean="0">
                <a:solidFill>
                  <a:srgbClr val="7030A0"/>
                </a:solidFill>
              </a:rPr>
              <a:t>Western &amp; Eastern</a:t>
            </a:r>
          </a:p>
          <a:p>
            <a:r>
              <a:rPr lang="en-US" b="1" dirty="0" smtClean="0">
                <a:solidFill>
                  <a:srgbClr val="7030A0"/>
                </a:solidFill>
              </a:rPr>
              <a:t>churches</a:t>
            </a:r>
            <a:endParaRPr lang="en-US" b="1" dirty="0">
              <a:solidFill>
                <a:srgbClr val="7030A0"/>
              </a:solidFill>
            </a:endParaRPr>
          </a:p>
        </p:txBody>
      </p:sp>
      <p:sp>
        <p:nvSpPr>
          <p:cNvPr id="17" name="TextBox 16"/>
          <p:cNvSpPr txBox="1"/>
          <p:nvPr/>
        </p:nvSpPr>
        <p:spPr>
          <a:xfrm>
            <a:off x="132172" y="10857"/>
            <a:ext cx="2688108" cy="369332"/>
          </a:xfrm>
          <a:prstGeom prst="rect">
            <a:avLst/>
          </a:prstGeom>
          <a:noFill/>
        </p:spPr>
        <p:txBody>
          <a:bodyPr wrap="none" rtlCol="0">
            <a:spAutoFit/>
          </a:bodyPr>
          <a:lstStyle/>
          <a:p>
            <a:r>
              <a:rPr lang="en-US" b="1" dirty="0" smtClean="0">
                <a:solidFill>
                  <a:srgbClr val="00B050"/>
                </a:solidFill>
              </a:rPr>
              <a:t>SILVER DRAINS TO EAST</a:t>
            </a:r>
            <a:r>
              <a:rPr lang="en-US" b="1" dirty="0" smtClean="0">
                <a:solidFill>
                  <a:srgbClr val="00B050"/>
                </a:solidFill>
                <a:sym typeface="Wingdings" panose="05000000000000000000" pitchFamily="2" charset="2"/>
              </a:rPr>
              <a:t></a:t>
            </a:r>
            <a:endParaRPr lang="en-US" dirty="0"/>
          </a:p>
        </p:txBody>
      </p:sp>
      <p:sp>
        <p:nvSpPr>
          <p:cNvPr id="18" name="TextBox 17"/>
          <p:cNvSpPr txBox="1"/>
          <p:nvPr/>
        </p:nvSpPr>
        <p:spPr>
          <a:xfrm>
            <a:off x="7213860" y="1714364"/>
            <a:ext cx="2331472" cy="1477328"/>
          </a:xfrm>
          <a:prstGeom prst="rect">
            <a:avLst/>
          </a:prstGeom>
          <a:noFill/>
        </p:spPr>
        <p:txBody>
          <a:bodyPr wrap="none" rtlCol="0">
            <a:spAutoFit/>
          </a:bodyPr>
          <a:lstStyle/>
          <a:p>
            <a:r>
              <a:rPr lang="en-US" b="1" dirty="0" smtClean="0">
                <a:solidFill>
                  <a:srgbClr val="7030A0"/>
                </a:solidFill>
              </a:rPr>
              <a:t>654 – Roman Bishop</a:t>
            </a:r>
          </a:p>
          <a:p>
            <a:r>
              <a:rPr lang="en-US" b="1" dirty="0" smtClean="0">
                <a:solidFill>
                  <a:srgbClr val="7030A0"/>
                </a:solidFill>
              </a:rPr>
              <a:t>in chains to Byzantine</a:t>
            </a:r>
          </a:p>
          <a:p>
            <a:r>
              <a:rPr lang="en-US" b="1" dirty="0" smtClean="0">
                <a:solidFill>
                  <a:srgbClr val="7030A0"/>
                </a:solidFill>
              </a:rPr>
              <a:t>Emperor – sentenced</a:t>
            </a:r>
          </a:p>
          <a:p>
            <a:r>
              <a:rPr lang="en-US" b="1" dirty="0" smtClean="0">
                <a:solidFill>
                  <a:srgbClr val="7030A0"/>
                </a:solidFill>
              </a:rPr>
              <a:t>to death, reprieved,</a:t>
            </a:r>
          </a:p>
          <a:p>
            <a:r>
              <a:rPr lang="en-US" b="1" dirty="0" smtClean="0">
                <a:solidFill>
                  <a:srgbClr val="7030A0"/>
                </a:solidFill>
              </a:rPr>
              <a:t>banished</a:t>
            </a:r>
            <a:endParaRPr lang="en-US" dirty="0">
              <a:solidFill>
                <a:srgbClr val="7030A0"/>
              </a:solidFill>
            </a:endParaRPr>
          </a:p>
        </p:txBody>
      </p:sp>
    </p:spTree>
    <p:extLst>
      <p:ext uri="{BB962C8B-B14F-4D97-AF65-F5344CB8AC3E}">
        <p14:creationId xmlns:p14="http://schemas.microsoft.com/office/powerpoint/2010/main" val="2778399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Conquests of Clovi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45795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86780" y="1841837"/>
            <a:ext cx="5510676" cy="1477328"/>
          </a:xfrm>
          <a:prstGeom prst="rect">
            <a:avLst/>
          </a:prstGeom>
          <a:noFill/>
        </p:spPr>
        <p:txBody>
          <a:bodyPr wrap="none" rtlCol="0">
            <a:spAutoFit/>
          </a:bodyPr>
          <a:lstStyle/>
          <a:p>
            <a:r>
              <a:rPr lang="en-US" dirty="0" smtClean="0"/>
              <a:t>CLOVIS</a:t>
            </a:r>
          </a:p>
          <a:p>
            <a:r>
              <a:rPr lang="en-US" dirty="0" smtClean="0"/>
              <a:t>The king's Catholic baptism 496 AD </a:t>
            </a:r>
            <a:r>
              <a:rPr lang="en-US" dirty="0"/>
              <a:t>was of </a:t>
            </a:r>
            <a:endParaRPr lang="en-US" dirty="0" smtClean="0"/>
          </a:p>
          <a:p>
            <a:r>
              <a:rPr lang="en-US" dirty="0" smtClean="0"/>
              <a:t>immense importance in </a:t>
            </a:r>
            <a:r>
              <a:rPr lang="en-US" dirty="0"/>
              <a:t>the subsequent </a:t>
            </a:r>
            <a:r>
              <a:rPr lang="en-US" dirty="0" smtClean="0"/>
              <a:t>history</a:t>
            </a:r>
          </a:p>
          <a:p>
            <a:r>
              <a:rPr lang="en-US" dirty="0" smtClean="0"/>
              <a:t>of </a:t>
            </a:r>
            <a:r>
              <a:rPr lang="en-US" dirty="0"/>
              <a:t>Western </a:t>
            </a:r>
            <a:r>
              <a:rPr lang="en-US" dirty="0" smtClean="0"/>
              <a:t>and Central </a:t>
            </a:r>
            <a:r>
              <a:rPr lang="en-US" dirty="0"/>
              <a:t>Europe in general</a:t>
            </a:r>
            <a:r>
              <a:rPr lang="en-US" dirty="0" smtClean="0"/>
              <a:t>,</a:t>
            </a:r>
          </a:p>
          <a:p>
            <a:r>
              <a:rPr lang="en-US" dirty="0" smtClean="0"/>
              <a:t>for </a:t>
            </a:r>
            <a:r>
              <a:rPr lang="en-US" dirty="0"/>
              <a:t>Clovis </a:t>
            </a:r>
            <a:r>
              <a:rPr lang="en-US" dirty="0" smtClean="0"/>
              <a:t>expanded his </a:t>
            </a:r>
            <a:r>
              <a:rPr lang="en-US" dirty="0"/>
              <a:t>dominion over almost all of Gaul.</a:t>
            </a:r>
          </a:p>
        </p:txBody>
      </p:sp>
    </p:spTree>
    <p:extLst>
      <p:ext uri="{BB962C8B-B14F-4D97-AF65-F5344CB8AC3E}">
        <p14:creationId xmlns:p14="http://schemas.microsoft.com/office/powerpoint/2010/main" val="543681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b/Justinian555AD.png/300px-Justinian555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6741763" cy="3842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942" y="4979225"/>
            <a:ext cx="10470149" cy="646331"/>
          </a:xfrm>
          <a:prstGeom prst="rect">
            <a:avLst/>
          </a:prstGeom>
          <a:noFill/>
        </p:spPr>
        <p:txBody>
          <a:bodyPr wrap="square" rtlCol="0">
            <a:spAutoFit/>
          </a:bodyPr>
          <a:lstStyle/>
          <a:p>
            <a:r>
              <a:rPr lang="en-US" dirty="0" smtClean="0"/>
              <a:t>He reconquered </a:t>
            </a:r>
            <a:r>
              <a:rPr lang="en-US" dirty="0"/>
              <a:t>many former territories of the Western Roman Empire</a:t>
            </a:r>
            <a:r>
              <a:rPr lang="en-US" dirty="0" smtClean="0"/>
              <a:t>,</a:t>
            </a:r>
          </a:p>
          <a:p>
            <a:r>
              <a:rPr lang="en-US" dirty="0" smtClean="0"/>
              <a:t> </a:t>
            </a:r>
            <a:r>
              <a:rPr lang="en-US" dirty="0"/>
              <a:t>including Italy, Dalmatia, Africa, and southern Hispania.</a:t>
            </a:r>
          </a:p>
        </p:txBody>
      </p:sp>
      <p:sp>
        <p:nvSpPr>
          <p:cNvPr id="4" name="TextBox 3"/>
          <p:cNvSpPr txBox="1"/>
          <p:nvPr/>
        </p:nvSpPr>
        <p:spPr>
          <a:xfrm>
            <a:off x="526939" y="4249433"/>
            <a:ext cx="7980775" cy="646331"/>
          </a:xfrm>
          <a:prstGeom prst="rect">
            <a:avLst/>
          </a:prstGeom>
          <a:noFill/>
        </p:spPr>
        <p:txBody>
          <a:bodyPr wrap="none" rtlCol="0">
            <a:spAutoFit/>
          </a:bodyPr>
          <a:lstStyle/>
          <a:p>
            <a:r>
              <a:rPr lang="en-US" b="1" dirty="0"/>
              <a:t>Justinian </a:t>
            </a:r>
            <a:r>
              <a:rPr lang="en-US" b="1" dirty="0" smtClean="0"/>
              <a:t>I, Byzantine Emperor (</a:t>
            </a:r>
            <a:r>
              <a:rPr lang="en-US" dirty="0" smtClean="0"/>
              <a:t>527 – 565), sought </a:t>
            </a:r>
            <a:r>
              <a:rPr lang="en-US" dirty="0"/>
              <a:t>to revive the Empire's </a:t>
            </a:r>
            <a:r>
              <a:rPr lang="en-US" dirty="0" smtClean="0"/>
              <a:t>greatness</a:t>
            </a:r>
          </a:p>
          <a:p>
            <a:r>
              <a:rPr lang="en-US" dirty="0" smtClean="0"/>
              <a:t> </a:t>
            </a:r>
            <a:r>
              <a:rPr lang="en-US" dirty="0"/>
              <a:t>and reconquer the </a:t>
            </a:r>
            <a:r>
              <a:rPr lang="en-US" dirty="0" smtClean="0"/>
              <a:t>lost western half </a:t>
            </a:r>
            <a:r>
              <a:rPr lang="en-US" dirty="0"/>
              <a:t>of the historical Roman Empire.</a:t>
            </a:r>
          </a:p>
        </p:txBody>
      </p:sp>
    </p:spTree>
    <p:extLst>
      <p:ext uri="{BB962C8B-B14F-4D97-AF65-F5344CB8AC3E}">
        <p14:creationId xmlns:p14="http://schemas.microsoft.com/office/powerpoint/2010/main" val="3277500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le-Red Sea Ca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753784" cy="5222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01179" y="1100380"/>
            <a:ext cx="4090222" cy="3139321"/>
          </a:xfrm>
          <a:prstGeom prst="rect">
            <a:avLst/>
          </a:prstGeom>
          <a:noFill/>
        </p:spPr>
        <p:txBody>
          <a:bodyPr wrap="none" rtlCol="0">
            <a:spAutoFit/>
          </a:bodyPr>
          <a:lstStyle/>
          <a:p>
            <a:r>
              <a:rPr lang="en-US" dirty="0" smtClean="0"/>
              <a:t>The Romans used both the overland</a:t>
            </a:r>
          </a:p>
          <a:p>
            <a:r>
              <a:rPr lang="en-US" dirty="0" smtClean="0"/>
              <a:t>trade route to India as well as the </a:t>
            </a:r>
          </a:p>
          <a:p>
            <a:r>
              <a:rPr lang="en-US" dirty="0" smtClean="0"/>
              <a:t>water route from Mediterranean</a:t>
            </a:r>
          </a:p>
          <a:p>
            <a:r>
              <a:rPr lang="en-US" dirty="0" smtClean="0"/>
              <a:t>to Red Sea.</a:t>
            </a:r>
          </a:p>
          <a:p>
            <a:endParaRPr lang="en-US" dirty="0" smtClean="0"/>
          </a:p>
          <a:p>
            <a:r>
              <a:rPr lang="en-US" dirty="0" smtClean="0"/>
              <a:t>The </a:t>
            </a:r>
            <a:r>
              <a:rPr lang="en-US" dirty="0" err="1" smtClean="0"/>
              <a:t>Arsinoe</a:t>
            </a:r>
            <a:r>
              <a:rPr lang="en-US" dirty="0" smtClean="0"/>
              <a:t> Canal in Egypt had filled up </a:t>
            </a:r>
          </a:p>
          <a:p>
            <a:r>
              <a:rPr lang="en-US" dirty="0" smtClean="0"/>
              <a:t>and the Moslems in Alexandria controlled</a:t>
            </a:r>
          </a:p>
          <a:p>
            <a:r>
              <a:rPr lang="en-US" dirty="0" smtClean="0"/>
              <a:t>trade with India.</a:t>
            </a:r>
          </a:p>
          <a:p>
            <a:endParaRPr lang="en-US" dirty="0"/>
          </a:p>
          <a:p>
            <a:r>
              <a:rPr lang="en-US" dirty="0" smtClean="0"/>
              <a:t>639 AD the Moslem ruler began clearing</a:t>
            </a:r>
          </a:p>
          <a:p>
            <a:r>
              <a:rPr lang="en-US" dirty="0" smtClean="0"/>
              <a:t>the canal.</a:t>
            </a:r>
            <a:endParaRPr lang="en-US" dirty="0"/>
          </a:p>
        </p:txBody>
      </p:sp>
    </p:spTree>
    <p:extLst>
      <p:ext uri="{BB962C8B-B14F-4D97-AF65-F5344CB8AC3E}">
        <p14:creationId xmlns:p14="http://schemas.microsoft.com/office/powerpoint/2010/main" val="293986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5289"/>
          </a:xfrm>
          <a:solidFill>
            <a:schemeClr val="accent6">
              <a:lumMod val="20000"/>
              <a:lumOff val="80000"/>
            </a:schemeClr>
          </a:solidFill>
        </p:spPr>
        <p:txBody>
          <a:bodyPr>
            <a:normAutofit fontScale="90000"/>
          </a:bodyPr>
          <a:lstStyle/>
          <a:p>
            <a:pPr algn="ctr"/>
            <a:r>
              <a:rPr lang="en-US" sz="3600" dirty="0" smtClean="0"/>
              <a:t>Carolingian Frankish Monarchy</a:t>
            </a:r>
            <a:endParaRPr lang="en-US" sz="3600" dirty="0"/>
          </a:p>
        </p:txBody>
      </p:sp>
      <p:sp>
        <p:nvSpPr>
          <p:cNvPr id="3" name="Content Placeholder 2"/>
          <p:cNvSpPr>
            <a:spLocks noGrp="1"/>
          </p:cNvSpPr>
          <p:nvPr>
            <p:ph idx="1"/>
          </p:nvPr>
        </p:nvSpPr>
        <p:spPr>
          <a:xfrm>
            <a:off x="0" y="425288"/>
            <a:ext cx="12192000" cy="6432711"/>
          </a:xfrm>
        </p:spPr>
        <p:txBody>
          <a:bodyPr/>
          <a:lstStyle/>
          <a:p>
            <a:pPr marL="0" indent="0">
              <a:buNone/>
            </a:pPr>
            <a:r>
              <a:rPr lang="en-US" dirty="0" smtClean="0"/>
              <a:t>     |-------------------|-----------------------|----------------|-------------|------------------|</a:t>
            </a:r>
          </a:p>
          <a:p>
            <a:pPr marL="0" indent="0">
              <a:buNone/>
            </a:pPr>
            <a:r>
              <a:rPr lang="en-US" dirty="0"/>
              <a:t> </a:t>
            </a:r>
            <a:r>
              <a:rPr lang="en-US" dirty="0" smtClean="0"/>
              <a:t>   751                     755                         768               774               800                   803</a:t>
            </a:r>
          </a:p>
          <a:p>
            <a:pPr marL="0" indent="0">
              <a:buNone/>
            </a:pPr>
            <a:r>
              <a:rPr lang="en-US" dirty="0" smtClean="0"/>
              <a:t> </a:t>
            </a:r>
            <a:r>
              <a:rPr lang="en-US" sz="2400" b="1" dirty="0" smtClean="0"/>
              <a:t>Pepin the Short</a:t>
            </a:r>
            <a:r>
              <a:rPr lang="en-US" dirty="0" smtClean="0"/>
              <a:t>                                      - - - -Charlemagne - - - - - - - - - - - - - - - - - - -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t>
            </a:r>
          </a:p>
          <a:p>
            <a:pPr marL="0" indent="0">
              <a:buNone/>
            </a:pPr>
            <a:r>
              <a:rPr lang="en-US" dirty="0" smtClean="0"/>
              <a:t>700         									                 800</a:t>
            </a:r>
            <a:endParaRPr lang="en-US" dirty="0"/>
          </a:p>
        </p:txBody>
      </p:sp>
      <p:sp>
        <p:nvSpPr>
          <p:cNvPr id="4" name="TextBox 3"/>
          <p:cNvSpPr txBox="1"/>
          <p:nvPr/>
        </p:nvSpPr>
        <p:spPr>
          <a:xfrm>
            <a:off x="2384626" y="1392289"/>
            <a:ext cx="2898742" cy="2585323"/>
          </a:xfrm>
          <a:prstGeom prst="rect">
            <a:avLst/>
          </a:prstGeom>
          <a:noFill/>
        </p:spPr>
        <p:txBody>
          <a:bodyPr wrap="none" rtlCol="0">
            <a:spAutoFit/>
          </a:bodyPr>
          <a:lstStyle/>
          <a:p>
            <a:r>
              <a:rPr lang="en-US" dirty="0" smtClean="0"/>
              <a:t>755 - Pepin conquers </a:t>
            </a:r>
          </a:p>
          <a:p>
            <a:r>
              <a:rPr lang="en-US" dirty="0" smtClean="0"/>
              <a:t>Lombard German lands </a:t>
            </a:r>
          </a:p>
          <a:p>
            <a:r>
              <a:rPr lang="en-US" dirty="0" smtClean="0"/>
              <a:t>In Italy and gives to</a:t>
            </a:r>
          </a:p>
          <a:p>
            <a:r>
              <a:rPr lang="en-US" dirty="0" smtClean="0"/>
              <a:t>Catholic See in Rome</a:t>
            </a:r>
          </a:p>
          <a:p>
            <a:endParaRPr lang="en-US" dirty="0"/>
          </a:p>
          <a:p>
            <a:r>
              <a:rPr lang="en-US" b="1" dirty="0" smtClean="0">
                <a:solidFill>
                  <a:srgbClr val="7030A0"/>
                </a:solidFill>
              </a:rPr>
              <a:t>Bishop of Rome temporal</a:t>
            </a:r>
          </a:p>
          <a:p>
            <a:r>
              <a:rPr lang="en-US" b="1" dirty="0" smtClean="0">
                <a:solidFill>
                  <a:srgbClr val="7030A0"/>
                </a:solidFill>
              </a:rPr>
              <a:t>ruler; freedom from Sacred</a:t>
            </a:r>
          </a:p>
          <a:p>
            <a:r>
              <a:rPr lang="en-US" b="1" dirty="0" smtClean="0">
                <a:solidFill>
                  <a:srgbClr val="7030A0"/>
                </a:solidFill>
              </a:rPr>
              <a:t>Empire as vassal of Frankish </a:t>
            </a:r>
          </a:p>
          <a:p>
            <a:r>
              <a:rPr lang="en-US" b="1" dirty="0" smtClean="0">
                <a:solidFill>
                  <a:srgbClr val="7030A0"/>
                </a:solidFill>
              </a:rPr>
              <a:t>King</a:t>
            </a:r>
          </a:p>
        </p:txBody>
      </p:sp>
      <p:sp>
        <p:nvSpPr>
          <p:cNvPr id="5" name="TextBox 4"/>
          <p:cNvSpPr txBox="1"/>
          <p:nvPr/>
        </p:nvSpPr>
        <p:spPr>
          <a:xfrm>
            <a:off x="154485" y="1887317"/>
            <a:ext cx="2113464" cy="1754326"/>
          </a:xfrm>
          <a:prstGeom prst="rect">
            <a:avLst/>
          </a:prstGeom>
          <a:noFill/>
        </p:spPr>
        <p:txBody>
          <a:bodyPr wrap="none" rtlCol="0">
            <a:spAutoFit/>
          </a:bodyPr>
          <a:lstStyle/>
          <a:p>
            <a:r>
              <a:rPr lang="en-US" dirty="0" smtClean="0"/>
              <a:t>751 - Kings of</a:t>
            </a:r>
          </a:p>
          <a:p>
            <a:r>
              <a:rPr lang="en-US" dirty="0" smtClean="0"/>
              <a:t>Franks, </a:t>
            </a:r>
            <a:r>
              <a:rPr lang="en-US" dirty="0" err="1" smtClean="0"/>
              <a:t>coronated</a:t>
            </a:r>
            <a:endParaRPr lang="en-US" dirty="0" smtClean="0"/>
          </a:p>
          <a:p>
            <a:r>
              <a:rPr lang="en-US" dirty="0" smtClean="0"/>
              <a:t>by Catholic Pope</a:t>
            </a:r>
          </a:p>
          <a:p>
            <a:endParaRPr lang="en-US" dirty="0"/>
          </a:p>
          <a:p>
            <a:r>
              <a:rPr lang="en-US" dirty="0" smtClean="0"/>
              <a:t>Pepin suppresses his</a:t>
            </a:r>
          </a:p>
          <a:p>
            <a:r>
              <a:rPr lang="en-US" dirty="0" smtClean="0"/>
              <a:t>gold coins</a:t>
            </a:r>
            <a:endParaRPr lang="en-US" dirty="0"/>
          </a:p>
        </p:txBody>
      </p:sp>
      <p:sp>
        <p:nvSpPr>
          <p:cNvPr id="6" name="TextBox 5"/>
          <p:cNvSpPr txBox="1"/>
          <p:nvPr/>
        </p:nvSpPr>
        <p:spPr>
          <a:xfrm>
            <a:off x="4957955" y="2018278"/>
            <a:ext cx="1492268" cy="923330"/>
          </a:xfrm>
          <a:prstGeom prst="rect">
            <a:avLst/>
          </a:prstGeom>
          <a:noFill/>
        </p:spPr>
        <p:txBody>
          <a:bodyPr wrap="none" rtlCol="0">
            <a:spAutoFit/>
          </a:bodyPr>
          <a:lstStyle/>
          <a:p>
            <a:r>
              <a:rPr lang="en-US" dirty="0" smtClean="0"/>
              <a:t>768 – </a:t>
            </a:r>
          </a:p>
          <a:p>
            <a:r>
              <a:rPr lang="en-US" dirty="0" smtClean="0"/>
              <a:t>Charlemagne</a:t>
            </a:r>
          </a:p>
          <a:p>
            <a:r>
              <a:rPr lang="en-US" dirty="0" smtClean="0"/>
              <a:t>King of Franks</a:t>
            </a:r>
            <a:endParaRPr lang="en-US" dirty="0"/>
          </a:p>
        </p:txBody>
      </p:sp>
      <p:sp>
        <p:nvSpPr>
          <p:cNvPr id="7" name="TextBox 6"/>
          <p:cNvSpPr txBox="1"/>
          <p:nvPr/>
        </p:nvSpPr>
        <p:spPr>
          <a:xfrm>
            <a:off x="10444105" y="2021120"/>
            <a:ext cx="1604414" cy="923330"/>
          </a:xfrm>
          <a:prstGeom prst="rect">
            <a:avLst/>
          </a:prstGeom>
          <a:noFill/>
        </p:spPr>
        <p:txBody>
          <a:bodyPr wrap="none" rtlCol="0">
            <a:spAutoFit/>
          </a:bodyPr>
          <a:lstStyle/>
          <a:p>
            <a:r>
              <a:rPr lang="en-US" b="1" dirty="0" smtClean="0">
                <a:solidFill>
                  <a:srgbClr val="7030A0"/>
                </a:solidFill>
              </a:rPr>
              <a:t>803 – Treaty of</a:t>
            </a:r>
          </a:p>
          <a:p>
            <a:r>
              <a:rPr lang="en-US" b="1" dirty="0" err="1" smtClean="0">
                <a:solidFill>
                  <a:srgbClr val="7030A0"/>
                </a:solidFill>
              </a:rPr>
              <a:t>Seltz</a:t>
            </a:r>
            <a:r>
              <a:rPr lang="en-US" b="1" dirty="0" smtClean="0">
                <a:solidFill>
                  <a:srgbClr val="7030A0"/>
                </a:solidFill>
              </a:rPr>
              <a:t> with </a:t>
            </a:r>
          </a:p>
          <a:p>
            <a:r>
              <a:rPr lang="en-US" b="1" dirty="0" smtClean="0">
                <a:solidFill>
                  <a:srgbClr val="7030A0"/>
                </a:solidFill>
              </a:rPr>
              <a:t>Sacred Empire</a:t>
            </a:r>
            <a:endParaRPr lang="en-US" b="1" dirty="0">
              <a:solidFill>
                <a:srgbClr val="7030A0"/>
              </a:solidFill>
            </a:endParaRPr>
          </a:p>
        </p:txBody>
      </p:sp>
      <p:sp>
        <p:nvSpPr>
          <p:cNvPr id="8" name="TextBox 7"/>
          <p:cNvSpPr txBox="1"/>
          <p:nvPr/>
        </p:nvSpPr>
        <p:spPr>
          <a:xfrm>
            <a:off x="6789780" y="2018278"/>
            <a:ext cx="1743554" cy="1477328"/>
          </a:xfrm>
          <a:prstGeom prst="rect">
            <a:avLst/>
          </a:prstGeom>
          <a:noFill/>
        </p:spPr>
        <p:txBody>
          <a:bodyPr wrap="none" rtlCol="0">
            <a:spAutoFit/>
          </a:bodyPr>
          <a:lstStyle/>
          <a:p>
            <a:r>
              <a:rPr lang="en-US" b="1" dirty="0" smtClean="0">
                <a:solidFill>
                  <a:srgbClr val="7030A0"/>
                </a:solidFill>
              </a:rPr>
              <a:t>774 – </a:t>
            </a:r>
          </a:p>
          <a:p>
            <a:r>
              <a:rPr lang="en-US" b="1" dirty="0" smtClean="0">
                <a:solidFill>
                  <a:srgbClr val="7030A0"/>
                </a:solidFill>
              </a:rPr>
              <a:t>Bishop of Rome</a:t>
            </a:r>
          </a:p>
          <a:p>
            <a:r>
              <a:rPr lang="en-US" b="1" dirty="0" smtClean="0">
                <a:solidFill>
                  <a:srgbClr val="7030A0"/>
                </a:solidFill>
              </a:rPr>
              <a:t>swears</a:t>
            </a:r>
          </a:p>
          <a:p>
            <a:r>
              <a:rPr lang="en-US" b="1" dirty="0" smtClean="0">
                <a:solidFill>
                  <a:srgbClr val="7030A0"/>
                </a:solidFill>
              </a:rPr>
              <a:t>allegiance to</a:t>
            </a:r>
          </a:p>
          <a:p>
            <a:r>
              <a:rPr lang="en-US" b="1" dirty="0" smtClean="0">
                <a:solidFill>
                  <a:srgbClr val="7030A0"/>
                </a:solidFill>
              </a:rPr>
              <a:t>Charlemagne</a:t>
            </a:r>
            <a:endParaRPr lang="en-US" b="1" dirty="0">
              <a:solidFill>
                <a:srgbClr val="7030A0"/>
              </a:solidFill>
            </a:endParaRPr>
          </a:p>
        </p:txBody>
      </p:sp>
      <p:sp>
        <p:nvSpPr>
          <p:cNvPr id="9" name="Title 1"/>
          <p:cNvSpPr txBox="1">
            <a:spLocks/>
          </p:cNvSpPr>
          <p:nvPr/>
        </p:nvSpPr>
        <p:spPr>
          <a:xfrm>
            <a:off x="0" y="3979602"/>
            <a:ext cx="12192000" cy="425289"/>
          </a:xfrm>
          <a:prstGeom prst="rect">
            <a:avLst/>
          </a:prstGeom>
          <a:solidFill>
            <a:schemeClr val="accent6">
              <a:lumMod val="20000"/>
              <a:lumOff val="80000"/>
            </a:schemeClr>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VENICE</a:t>
            </a:r>
            <a:endParaRPr lang="en-US" sz="3600" dirty="0"/>
          </a:p>
        </p:txBody>
      </p:sp>
      <p:sp>
        <p:nvSpPr>
          <p:cNvPr id="11" name="TextBox 10"/>
          <p:cNvSpPr txBox="1"/>
          <p:nvPr/>
        </p:nvSpPr>
        <p:spPr>
          <a:xfrm>
            <a:off x="1083842" y="5065719"/>
            <a:ext cx="3921779" cy="646331"/>
          </a:xfrm>
          <a:prstGeom prst="rect">
            <a:avLst/>
          </a:prstGeom>
          <a:noFill/>
        </p:spPr>
        <p:txBody>
          <a:bodyPr wrap="none" rtlCol="0">
            <a:spAutoFit/>
          </a:bodyPr>
          <a:lstStyle/>
          <a:p>
            <a:r>
              <a:rPr lang="en-US" dirty="0" smtClean="0"/>
              <a:t>Venice ignores prohibition of Byzantium</a:t>
            </a:r>
          </a:p>
          <a:p>
            <a:r>
              <a:rPr lang="en-US" dirty="0" smtClean="0"/>
              <a:t>and begins trading with the Moslems</a:t>
            </a:r>
            <a:endParaRPr lang="en-US" dirty="0"/>
          </a:p>
        </p:txBody>
      </p:sp>
      <p:sp>
        <p:nvSpPr>
          <p:cNvPr id="13" name="TextBox 12"/>
          <p:cNvSpPr txBox="1"/>
          <p:nvPr/>
        </p:nvSpPr>
        <p:spPr>
          <a:xfrm>
            <a:off x="5770645" y="5065719"/>
            <a:ext cx="4210961" cy="646331"/>
          </a:xfrm>
          <a:prstGeom prst="rect">
            <a:avLst/>
          </a:prstGeom>
          <a:noFill/>
        </p:spPr>
        <p:txBody>
          <a:bodyPr wrap="none" rtlCol="0">
            <a:spAutoFit/>
          </a:bodyPr>
          <a:lstStyle/>
          <a:p>
            <a:r>
              <a:rPr lang="en-US" b="1" dirty="0" smtClean="0">
                <a:solidFill>
                  <a:srgbClr val="00B050"/>
                </a:solidFill>
              </a:rPr>
              <a:t>Venice taps into East’s 7:1 silver/gold ratio</a:t>
            </a:r>
          </a:p>
          <a:p>
            <a:r>
              <a:rPr lang="en-US" b="1" dirty="0" smtClean="0">
                <a:solidFill>
                  <a:srgbClr val="00B050"/>
                </a:solidFill>
              </a:rPr>
              <a:t>through Alexandria Moslems</a:t>
            </a:r>
            <a:endParaRPr lang="en-US" b="1" dirty="0">
              <a:solidFill>
                <a:srgbClr val="00B050"/>
              </a:solidFill>
            </a:endParaRPr>
          </a:p>
        </p:txBody>
      </p:sp>
      <p:sp>
        <p:nvSpPr>
          <p:cNvPr id="14" name="TextBox 13"/>
          <p:cNvSpPr txBox="1"/>
          <p:nvPr/>
        </p:nvSpPr>
        <p:spPr>
          <a:xfrm>
            <a:off x="8459083" y="2018278"/>
            <a:ext cx="1989327" cy="1477328"/>
          </a:xfrm>
          <a:prstGeom prst="rect">
            <a:avLst/>
          </a:prstGeom>
          <a:noFill/>
        </p:spPr>
        <p:txBody>
          <a:bodyPr wrap="none" rtlCol="0">
            <a:spAutoFit/>
          </a:bodyPr>
          <a:lstStyle/>
          <a:p>
            <a:r>
              <a:rPr lang="en-US" dirty="0" smtClean="0"/>
              <a:t>800 – </a:t>
            </a:r>
          </a:p>
          <a:p>
            <a:r>
              <a:rPr lang="en-US" dirty="0" smtClean="0"/>
              <a:t>Charlemagne</a:t>
            </a:r>
          </a:p>
          <a:p>
            <a:r>
              <a:rPr lang="en-US" dirty="0" smtClean="0"/>
              <a:t>crowned Emperor;</a:t>
            </a:r>
          </a:p>
          <a:p>
            <a:r>
              <a:rPr lang="en-US" dirty="0" smtClean="0"/>
              <a:t>calls himself</a:t>
            </a:r>
          </a:p>
          <a:p>
            <a:r>
              <a:rPr lang="en-US" dirty="0" smtClean="0"/>
              <a:t>Augustus Caesar</a:t>
            </a:r>
            <a:endParaRPr lang="en-US" dirty="0"/>
          </a:p>
        </p:txBody>
      </p:sp>
      <p:sp>
        <p:nvSpPr>
          <p:cNvPr id="15" name="TextBox 14"/>
          <p:cNvSpPr txBox="1"/>
          <p:nvPr/>
        </p:nvSpPr>
        <p:spPr>
          <a:xfrm>
            <a:off x="0" y="4032944"/>
            <a:ext cx="2601994" cy="369332"/>
          </a:xfrm>
          <a:prstGeom prst="rect">
            <a:avLst/>
          </a:prstGeom>
          <a:noFill/>
        </p:spPr>
        <p:txBody>
          <a:bodyPr wrap="none" rtlCol="0">
            <a:spAutoFit/>
          </a:bodyPr>
          <a:lstStyle/>
          <a:p>
            <a:r>
              <a:rPr lang="en-US" b="1" dirty="0">
                <a:solidFill>
                  <a:srgbClr val="00B050"/>
                </a:solidFill>
              </a:rPr>
              <a:t>630</a:t>
            </a:r>
            <a:r>
              <a:rPr lang="en-US" b="1" dirty="0">
                <a:solidFill>
                  <a:srgbClr val="00B050"/>
                </a:solidFill>
                <a:sym typeface="Wingdings" panose="05000000000000000000" pitchFamily="2" charset="2"/>
              </a:rPr>
              <a:t></a:t>
            </a:r>
            <a:r>
              <a:rPr lang="en-US" b="1" dirty="0">
                <a:solidFill>
                  <a:srgbClr val="00B050"/>
                </a:solidFill>
              </a:rPr>
              <a:t> RISE OF MOSLEMS</a:t>
            </a:r>
            <a:endParaRPr lang="en-US" dirty="0"/>
          </a:p>
        </p:txBody>
      </p:sp>
      <p:sp>
        <p:nvSpPr>
          <p:cNvPr id="16" name="Rectangle 15"/>
          <p:cNvSpPr/>
          <p:nvPr/>
        </p:nvSpPr>
        <p:spPr>
          <a:xfrm>
            <a:off x="9503892" y="41510"/>
            <a:ext cx="2688108" cy="369332"/>
          </a:xfrm>
          <a:prstGeom prst="rect">
            <a:avLst/>
          </a:prstGeom>
        </p:spPr>
        <p:txBody>
          <a:bodyPr wrap="none">
            <a:spAutoFit/>
          </a:bodyPr>
          <a:lstStyle/>
          <a:p>
            <a:r>
              <a:rPr lang="en-US" b="1" dirty="0">
                <a:solidFill>
                  <a:srgbClr val="00B050"/>
                </a:solidFill>
              </a:rPr>
              <a:t>SILVER DRAINS TO EAST</a:t>
            </a:r>
            <a:r>
              <a:rPr lang="en-US" b="1" dirty="0">
                <a:solidFill>
                  <a:srgbClr val="00B050"/>
                </a:solidFill>
                <a:sym typeface="Wingdings" panose="05000000000000000000" pitchFamily="2" charset="2"/>
              </a:rPr>
              <a:t></a:t>
            </a:r>
            <a:endParaRPr lang="en-US" dirty="0"/>
          </a:p>
        </p:txBody>
      </p:sp>
      <p:sp>
        <p:nvSpPr>
          <p:cNvPr id="17" name="Rectangle 16"/>
          <p:cNvSpPr/>
          <p:nvPr/>
        </p:nvSpPr>
        <p:spPr>
          <a:xfrm>
            <a:off x="9503892" y="3988051"/>
            <a:ext cx="2688108" cy="369332"/>
          </a:xfrm>
          <a:prstGeom prst="rect">
            <a:avLst/>
          </a:prstGeom>
        </p:spPr>
        <p:txBody>
          <a:bodyPr wrap="none">
            <a:spAutoFit/>
          </a:bodyPr>
          <a:lstStyle/>
          <a:p>
            <a:r>
              <a:rPr lang="en-US" b="1" dirty="0">
                <a:solidFill>
                  <a:srgbClr val="00B050"/>
                </a:solidFill>
              </a:rPr>
              <a:t>SILVER DRAINS TO EAST</a:t>
            </a:r>
            <a:r>
              <a:rPr lang="en-US" b="1" dirty="0">
                <a:solidFill>
                  <a:srgbClr val="00B050"/>
                </a:solidFill>
                <a:sym typeface="Wingdings" panose="05000000000000000000" pitchFamily="2" charset="2"/>
              </a:rPr>
              <a:t></a:t>
            </a:r>
            <a:endParaRPr lang="en-US" dirty="0"/>
          </a:p>
        </p:txBody>
      </p:sp>
      <p:sp>
        <p:nvSpPr>
          <p:cNvPr id="18" name="Rectangle 17"/>
          <p:cNvSpPr/>
          <p:nvPr/>
        </p:nvSpPr>
        <p:spPr>
          <a:xfrm>
            <a:off x="154485" y="40271"/>
            <a:ext cx="2688108" cy="369332"/>
          </a:xfrm>
          <a:prstGeom prst="rect">
            <a:avLst/>
          </a:prstGeom>
        </p:spPr>
        <p:txBody>
          <a:bodyPr wrap="none">
            <a:spAutoFit/>
          </a:bodyPr>
          <a:lstStyle/>
          <a:p>
            <a:r>
              <a:rPr lang="en-US" b="1" dirty="0">
                <a:solidFill>
                  <a:srgbClr val="00B050"/>
                </a:solidFill>
              </a:rPr>
              <a:t>SILVER DRAINS TO EAST</a:t>
            </a:r>
            <a:r>
              <a:rPr lang="en-US" b="1" dirty="0">
                <a:solidFill>
                  <a:srgbClr val="00B050"/>
                </a:solidFill>
                <a:sym typeface="Wingdings" panose="05000000000000000000" pitchFamily="2" charset="2"/>
              </a:rPr>
              <a:t></a:t>
            </a:r>
            <a:endParaRPr lang="en-US" dirty="0"/>
          </a:p>
        </p:txBody>
      </p:sp>
    </p:spTree>
    <p:extLst>
      <p:ext uri="{BB962C8B-B14F-4D97-AF65-F5344CB8AC3E}">
        <p14:creationId xmlns:p14="http://schemas.microsoft.com/office/powerpoint/2010/main" val="76300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214393" y="2275076"/>
            <a:ext cx="11763213" cy="4351338"/>
          </a:xfrm>
          <a:solidFill>
            <a:schemeClr val="accent2">
              <a:lumMod val="20000"/>
              <a:lumOff val="80000"/>
            </a:schemeClr>
          </a:solidFill>
        </p:spPr>
        <p:txBody>
          <a:bodyPr/>
          <a:lstStyle/>
          <a:p>
            <a:pPr marL="514350" indent="-514350">
              <a:buFont typeface="+mj-lt"/>
              <a:buAutoNum type="arabicPeriod"/>
            </a:pPr>
            <a:r>
              <a:rPr lang="en-US" dirty="0" smtClean="0"/>
              <a:t>Primary importance of the money power</a:t>
            </a:r>
          </a:p>
          <a:p>
            <a:pPr marL="514350" indent="-514350">
              <a:buFont typeface="+mj-lt"/>
              <a:buAutoNum type="arabicPeriod"/>
            </a:pPr>
            <a:endParaRPr lang="en-US" dirty="0" smtClean="0"/>
          </a:p>
          <a:p>
            <a:pPr marL="514350" indent="-514350">
              <a:buFont typeface="+mj-lt"/>
              <a:buAutoNum type="arabicPeriod"/>
            </a:pPr>
            <a:r>
              <a:rPr lang="en-US" dirty="0" smtClean="0"/>
              <a:t>Nature of money </a:t>
            </a:r>
            <a:r>
              <a:rPr lang="en-US" u="sng" dirty="0" smtClean="0"/>
              <a:t>purposely</a:t>
            </a:r>
            <a:r>
              <a:rPr lang="en-US" dirty="0" smtClean="0"/>
              <a:t> kept </a:t>
            </a:r>
            <a:r>
              <a:rPr lang="en-US" u="sng" dirty="0" smtClean="0"/>
              <a:t>secret and confused</a:t>
            </a:r>
          </a:p>
          <a:p>
            <a:pPr marL="514350" indent="-514350">
              <a:buFont typeface="+mj-lt"/>
              <a:buAutoNum type="arabicPeriod"/>
            </a:pPr>
            <a:endParaRPr lang="en-US" dirty="0" smtClean="0"/>
          </a:p>
          <a:p>
            <a:pPr marL="514350" indent="-514350">
              <a:buFont typeface="+mj-lt"/>
              <a:buAutoNum type="arabicPeriod"/>
            </a:pPr>
            <a:r>
              <a:rPr lang="en-US" dirty="0" smtClean="0"/>
              <a:t>How a society defines money determines who controls the society</a:t>
            </a:r>
          </a:p>
          <a:p>
            <a:pPr marL="514350" indent="-514350">
              <a:buFont typeface="+mj-lt"/>
              <a:buAutoNum type="arabicPeriod"/>
            </a:pPr>
            <a:endParaRPr lang="en-US" dirty="0" smtClean="0"/>
          </a:p>
          <a:p>
            <a:pPr marL="514350" indent="-514350">
              <a:buFont typeface="+mj-lt"/>
              <a:buAutoNum type="arabicPeriod"/>
            </a:pPr>
            <a:r>
              <a:rPr lang="en-US" dirty="0" smtClean="0"/>
              <a:t>Battle over control of money has raged </a:t>
            </a:r>
            <a:r>
              <a:rPr lang="en-US" u="sng" dirty="0" smtClean="0"/>
              <a:t>for millennia</a:t>
            </a:r>
            <a:r>
              <a:rPr lang="en-US" dirty="0" smtClean="0"/>
              <a:t>:     public </a:t>
            </a:r>
            <a:r>
              <a:rPr lang="en-US" dirty="0" err="1" smtClean="0"/>
              <a:t>vs</a:t>
            </a:r>
            <a:r>
              <a:rPr lang="en-US" dirty="0" smtClean="0"/>
              <a:t> private</a:t>
            </a:r>
          </a:p>
          <a:p>
            <a:pPr marL="514350" indent="-514350">
              <a:buFont typeface="+mj-lt"/>
              <a:buAutoNum type="arabicPeriod"/>
            </a:pPr>
            <a:endParaRPr lang="en-US" dirty="0"/>
          </a:p>
        </p:txBody>
      </p:sp>
    </p:spTree>
    <p:extLst>
      <p:ext uri="{BB962C8B-B14F-4D97-AF65-F5344CB8AC3E}">
        <p14:creationId xmlns:p14="http://schemas.microsoft.com/office/powerpoint/2010/main" val="189643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Frankish Empire 481 to 814-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561736" cy="685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2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808" y="1192640"/>
            <a:ext cx="6109737" cy="1325563"/>
          </a:xfrm>
        </p:spPr>
        <p:txBody>
          <a:bodyPr>
            <a:normAutofit/>
          </a:bodyPr>
          <a:lstStyle/>
          <a:p>
            <a:r>
              <a:rPr lang="en-US" sz="3200" dirty="0" smtClean="0"/>
              <a:t>Pope </a:t>
            </a:r>
            <a:r>
              <a:rPr lang="en-US" sz="3200" smtClean="0"/>
              <a:t>Stephen anointing </a:t>
            </a:r>
            <a:r>
              <a:rPr lang="en-US" sz="3200" dirty="0" smtClean="0"/>
              <a:t>Pepin</a:t>
            </a:r>
            <a:endParaRPr lang="en-US" sz="3200" dirty="0"/>
          </a:p>
        </p:txBody>
      </p:sp>
      <p:pic>
        <p:nvPicPr>
          <p:cNvPr id="1026" name="Picture 2" descr="La donacion de Pipino el Breve al Papa Esteban I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53164" cy="380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s4.explicit.bing.net/th?id=H.4841339906624659&amp;pid=15.1&amp;H=160&amp;W=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146" y="3587729"/>
            <a:ext cx="3168073" cy="3270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2921" y="5338932"/>
            <a:ext cx="6208559" cy="584775"/>
          </a:xfrm>
          <a:prstGeom prst="rect">
            <a:avLst/>
          </a:prstGeom>
          <a:noFill/>
        </p:spPr>
        <p:txBody>
          <a:bodyPr wrap="none" rtlCol="0">
            <a:spAutoFit/>
          </a:bodyPr>
          <a:lstStyle/>
          <a:p>
            <a:r>
              <a:rPr lang="en-US" sz="3200" b="1" dirty="0"/>
              <a:t>Charlemagne Crowned by Pope </a:t>
            </a:r>
            <a:r>
              <a:rPr lang="en-US" sz="3200" b="1" dirty="0" smtClean="0"/>
              <a:t>Leo</a:t>
            </a:r>
            <a:endParaRPr lang="en-US" sz="3200" dirty="0"/>
          </a:p>
        </p:txBody>
      </p:sp>
    </p:spTree>
    <p:extLst>
      <p:ext uri="{BB962C8B-B14F-4D97-AF65-F5344CB8AC3E}">
        <p14:creationId xmlns:p14="http://schemas.microsoft.com/office/powerpoint/2010/main" val="3909500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30802"/>
          </a:xfrm>
          <a:solidFill>
            <a:srgbClr val="92D050"/>
          </a:solidFill>
        </p:spPr>
        <p:txBody>
          <a:bodyPr>
            <a:normAutofit/>
          </a:bodyPr>
          <a:lstStyle/>
          <a:p>
            <a:pPr algn="ctr"/>
            <a:r>
              <a:rPr lang="en-US" sz="2800" dirty="0" smtClean="0"/>
              <a:t>LOST TREAT OF SELTZ, 803 AD</a:t>
            </a:r>
            <a:endParaRPr lang="en-US" sz="2800" dirty="0"/>
          </a:p>
        </p:txBody>
      </p:sp>
      <p:sp>
        <p:nvSpPr>
          <p:cNvPr id="3" name="Content Placeholder 2"/>
          <p:cNvSpPr>
            <a:spLocks noGrp="1"/>
          </p:cNvSpPr>
          <p:nvPr>
            <p:ph idx="1"/>
          </p:nvPr>
        </p:nvSpPr>
        <p:spPr>
          <a:xfrm>
            <a:off x="0" y="489526"/>
            <a:ext cx="12192000" cy="6368473"/>
          </a:xfrm>
        </p:spPr>
        <p:txBody>
          <a:bodyPr>
            <a:normAutofit lnSpcReduction="10000"/>
          </a:bodyPr>
          <a:lstStyle/>
          <a:p>
            <a:pPr>
              <a:buNone/>
            </a:pPr>
            <a:endParaRPr lang="en-US" dirty="0" smtClean="0"/>
          </a:p>
          <a:p>
            <a:pPr>
              <a:buNone/>
            </a:pPr>
            <a:r>
              <a:rPr lang="en-US" dirty="0" smtClean="0"/>
              <a:t>Alexander Del Mar, </a:t>
            </a:r>
            <a:r>
              <a:rPr lang="en-US" sz="2000" dirty="0" smtClean="0"/>
              <a:t>Chapter 10: THE LOST TREATY OF SELTZ, p. 193</a:t>
            </a:r>
          </a:p>
          <a:p>
            <a:pPr>
              <a:buNone/>
            </a:pPr>
            <a:r>
              <a:rPr lang="en-US" sz="2000" dirty="0" smtClean="0"/>
              <a:t>“Many miracles are recorded in the books of this period, but the greatest miracle of all is not recorded in any of them.  It is the corruption, mutilation, or destruction of every literary evidence concerning the origin, history, and legal relations of the Latin pontificate; and the survival of the fables invented to supply their place.”</a:t>
            </a:r>
          </a:p>
          <a:p>
            <a:pPr>
              <a:buNone/>
            </a:pPr>
            <a:endParaRPr lang="en-US" sz="2000" dirty="0" smtClean="0"/>
          </a:p>
          <a:p>
            <a:pPr>
              <a:spcBef>
                <a:spcPts val="600"/>
              </a:spcBef>
              <a:buNone/>
            </a:pPr>
            <a:r>
              <a:rPr lang="en-US" sz="2000" dirty="0" smtClean="0"/>
              <a:t>         The Treaty had to contain the following:</a:t>
            </a:r>
          </a:p>
          <a:p>
            <a:pPr>
              <a:spcBef>
                <a:spcPts val="600"/>
              </a:spcBef>
              <a:buNone/>
            </a:pPr>
            <a:endParaRPr lang="en-US" sz="2000" dirty="0" smtClean="0"/>
          </a:p>
          <a:p>
            <a:pPr marL="457200" indent="-457200">
              <a:spcBef>
                <a:spcPts val="600"/>
              </a:spcBef>
              <a:buAutoNum type="arabicPeriod"/>
            </a:pPr>
            <a:r>
              <a:rPr lang="en-US" sz="2000" dirty="0" smtClean="0"/>
              <a:t>Charlemagne conceded superior rank to </a:t>
            </a:r>
            <a:r>
              <a:rPr lang="en-US" sz="2000" dirty="0" err="1" smtClean="0"/>
              <a:t>Basileus</a:t>
            </a:r>
            <a:r>
              <a:rPr lang="en-US" sz="2000" dirty="0" smtClean="0"/>
              <a:t>: </a:t>
            </a:r>
          </a:p>
          <a:p>
            <a:pPr marL="457200" indent="-457200">
              <a:spcBef>
                <a:spcPts val="600"/>
              </a:spcBef>
              <a:buNone/>
            </a:pPr>
            <a:r>
              <a:rPr lang="en-US" sz="2000" dirty="0" smtClean="0"/>
              <a:t>                Sacred Emperor retained spiritual dominion over all Christendom, including West</a:t>
            </a:r>
          </a:p>
          <a:p>
            <a:pPr marL="457200" indent="-457200">
              <a:spcBef>
                <a:spcPts val="600"/>
              </a:spcBef>
              <a:buNone/>
            </a:pPr>
            <a:endParaRPr lang="en-US" sz="2000" dirty="0" smtClean="0"/>
          </a:p>
          <a:p>
            <a:pPr marL="457200" indent="-457200">
              <a:spcBef>
                <a:spcPts val="600"/>
              </a:spcBef>
              <a:buNone/>
            </a:pPr>
            <a:r>
              <a:rPr lang="en-US" sz="2000" dirty="0" smtClean="0"/>
              <a:t>2.    </a:t>
            </a:r>
            <a:r>
              <a:rPr lang="en-US" sz="2000" dirty="0" err="1" smtClean="0"/>
              <a:t>Basileus</a:t>
            </a:r>
            <a:r>
              <a:rPr lang="en-US" sz="2000" dirty="0" smtClean="0"/>
              <a:t> retained highest prerogatives:  granting titles, changing calendar, gold coinage, gold/silver ratio</a:t>
            </a:r>
          </a:p>
          <a:p>
            <a:pPr marL="457200" indent="-457200">
              <a:spcBef>
                <a:spcPts val="600"/>
              </a:spcBef>
              <a:buNone/>
            </a:pPr>
            <a:endParaRPr lang="en-US" sz="2000" dirty="0" smtClean="0"/>
          </a:p>
          <a:p>
            <a:pPr marL="457200" indent="-457200">
              <a:spcBef>
                <a:spcPts val="600"/>
              </a:spcBef>
              <a:buAutoNum type="arabicPeriod" startAt="3"/>
            </a:pPr>
            <a:r>
              <a:rPr lang="en-US" sz="2000" dirty="0" err="1" smtClean="0"/>
              <a:t>Basileus</a:t>
            </a:r>
            <a:r>
              <a:rPr lang="en-US" sz="2000" dirty="0" smtClean="0"/>
              <a:t> conceded to </a:t>
            </a:r>
            <a:r>
              <a:rPr lang="en-US" sz="2000" dirty="0" err="1" smtClean="0"/>
              <a:t>Charlemange</a:t>
            </a:r>
            <a:r>
              <a:rPr lang="en-US" sz="2000" dirty="0" smtClean="0"/>
              <a:t> </a:t>
            </a:r>
            <a:r>
              <a:rPr lang="en-US" sz="2000" dirty="0" err="1" smtClean="0"/>
              <a:t>subsuzerainty</a:t>
            </a:r>
            <a:r>
              <a:rPr lang="en-US" sz="2000" dirty="0" smtClean="0"/>
              <a:t> of West, including Roman See, who was vassal of Frankish King    </a:t>
            </a:r>
          </a:p>
          <a:p>
            <a:pPr marL="457200" indent="-457200">
              <a:spcBef>
                <a:spcPts val="600"/>
              </a:spcBef>
              <a:buNone/>
            </a:pPr>
            <a:r>
              <a:rPr lang="en-US" sz="2000" dirty="0" smtClean="0"/>
              <a:t>                      </a:t>
            </a:r>
            <a:r>
              <a:rPr lang="en-US" sz="2000" b="1" dirty="0" smtClean="0">
                <a:solidFill>
                  <a:srgbClr val="7030A0"/>
                </a:solidFill>
              </a:rPr>
              <a:t>Because of this treaty, it was necessary for Roman See to issue forged </a:t>
            </a:r>
            <a:r>
              <a:rPr lang="en-US" sz="2000" b="1" dirty="0" err="1" smtClean="0">
                <a:solidFill>
                  <a:srgbClr val="7030A0"/>
                </a:solidFill>
              </a:rPr>
              <a:t>Decretals</a:t>
            </a:r>
            <a:r>
              <a:rPr lang="en-US" sz="2000" b="1" dirty="0" smtClean="0">
                <a:solidFill>
                  <a:srgbClr val="7030A0"/>
                </a:solidFill>
              </a:rPr>
              <a:t> of </a:t>
            </a:r>
            <a:r>
              <a:rPr lang="en-US" sz="2000" b="1" dirty="0" err="1" smtClean="0">
                <a:solidFill>
                  <a:srgbClr val="7030A0"/>
                </a:solidFill>
              </a:rPr>
              <a:t>Isador</a:t>
            </a:r>
            <a:r>
              <a:rPr lang="en-US" sz="2000" b="1" dirty="0" smtClean="0">
                <a:solidFill>
                  <a:srgbClr val="7030A0"/>
                </a:solidFill>
              </a:rPr>
              <a:t> after death</a:t>
            </a:r>
          </a:p>
          <a:p>
            <a:pPr marL="457200" indent="-457200">
              <a:spcBef>
                <a:spcPts val="600"/>
              </a:spcBef>
              <a:buNone/>
            </a:pPr>
            <a:r>
              <a:rPr lang="en-US" sz="2000" b="1" dirty="0" smtClean="0">
                <a:solidFill>
                  <a:srgbClr val="7030A0"/>
                </a:solidFill>
              </a:rPr>
              <a:t>                      of Charlemagne.  These purported to be a donation of both spiritual and temporal dominion </a:t>
            </a:r>
          </a:p>
          <a:p>
            <a:pPr marL="457200" indent="-457200">
              <a:spcBef>
                <a:spcPts val="600"/>
              </a:spcBef>
              <a:buNone/>
            </a:pPr>
            <a:r>
              <a:rPr lang="en-US" sz="2000" b="1" dirty="0" smtClean="0">
                <a:solidFill>
                  <a:srgbClr val="7030A0"/>
                </a:solidFill>
              </a:rPr>
              <a:t>                      of the western world from Constantine I to Bishop of Rome.</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Age of Caliph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41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idx="1"/>
          </p:nvPr>
        </p:nvSpPr>
        <p:spPr bwMode="auto">
          <a:xfrm>
            <a:off x="792997" y="138886"/>
            <a:ext cx="10234533" cy="2585323"/>
          </a:xfrm>
          <a:prstGeom prst="rect">
            <a:avLst/>
          </a:prstGeom>
          <a:solidFill>
            <a:schemeClr val="accent5">
              <a:lumMod val="20000"/>
              <a:lumOff val="80000"/>
            </a:schemeClr>
          </a:solidFill>
          <a:ln>
            <a:noFill/>
          </a:ln>
          <a:effectLs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9</a:t>
            </a:r>
            <a:r>
              <a:rPr kumimoji="0" lang="en-US" sz="1800" b="1" i="0" u="none" strike="noStrike" cap="none" normalizeH="0" baseline="30000" dirty="0" smtClean="0">
                <a:ln>
                  <a:noFill/>
                </a:ln>
                <a:solidFill>
                  <a:schemeClr val="tx1"/>
                </a:solidFill>
                <a:effectLst/>
                <a:latin typeface="Arial" panose="020B0604020202020204" pitchFamily="34" charset="0"/>
              </a:rPr>
              <a:t>th</a:t>
            </a:r>
            <a:r>
              <a:rPr kumimoji="0" lang="en-US" sz="1800" b="1" i="0" u="none" strike="noStrike" cap="none" normalizeH="0" baseline="0" dirty="0" smtClean="0">
                <a:ln>
                  <a:noFill/>
                </a:ln>
                <a:solidFill>
                  <a:schemeClr val="tx1"/>
                </a:solidFill>
                <a:effectLst/>
                <a:latin typeface="Arial" panose="020B0604020202020204" pitchFamily="34" charset="0"/>
              </a:rPr>
              <a:t> century Cordoba, Spain:   </a:t>
            </a:r>
            <a:r>
              <a:rPr lang="en-US" sz="1800" dirty="0" smtClean="0">
                <a:latin typeface="Arial" panose="020B0604020202020204" pitchFamily="34" charset="0"/>
              </a:rPr>
              <a:t>The city was the capital of the Islamic Caliphate of Cordoba,</a:t>
            </a:r>
          </a:p>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latin typeface="Arial" panose="020B0604020202020204" pitchFamily="34" charset="0"/>
              </a:rPr>
              <a:t>including most of the Iberian Peninsula.      It had been the </a:t>
            </a:r>
            <a:r>
              <a:rPr lang="en-US" sz="1800" dirty="0">
                <a:latin typeface="Arial" panose="020B0604020202020204" pitchFamily="34" charset="0"/>
              </a:rPr>
              <a:t>capital of Hispania Ulterior</a:t>
            </a:r>
          </a:p>
          <a:p>
            <a:pPr marL="0" lvl="0" indent="0" eaLnBrk="0" fontAlgn="base" hangingPunct="0">
              <a:lnSpc>
                <a:spcPct val="100000"/>
              </a:lnSpc>
              <a:spcBef>
                <a:spcPct val="0"/>
              </a:spcBef>
              <a:spcAft>
                <a:spcPct val="0"/>
              </a:spcAft>
              <a:buNone/>
            </a:pPr>
            <a:r>
              <a:rPr lang="en-US" sz="1800" dirty="0">
                <a:latin typeface="Arial" panose="020B0604020202020204" pitchFamily="34" charset="0"/>
              </a:rPr>
              <a:t>during the Roman Republic and Capital of Hispania </a:t>
            </a:r>
            <a:r>
              <a:rPr lang="en-US" sz="1800" dirty="0" err="1">
                <a:latin typeface="Arial" panose="020B0604020202020204" pitchFamily="34" charset="0"/>
              </a:rPr>
              <a:t>Baetica</a:t>
            </a:r>
            <a:r>
              <a:rPr lang="en-US" sz="1800" dirty="0">
                <a:latin typeface="Arial" panose="020B0604020202020204" pitchFamily="34" charset="0"/>
              </a:rPr>
              <a:t> during the Roman Empire.</a:t>
            </a:r>
          </a:p>
          <a:p>
            <a:pPr marL="0" lvl="0" indent="0" eaLnBrk="0" fontAlgn="base" hangingPunct="0">
              <a:lnSpc>
                <a:spcPct val="100000"/>
              </a:lnSpc>
              <a:spcBef>
                <a:spcPct val="0"/>
              </a:spcBef>
              <a:spcAft>
                <a:spcPct val="0"/>
              </a:spcAft>
              <a:buNone/>
            </a:pPr>
            <a:endParaRPr 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It has been estimated that in the 10th century Córdoba was the most populous city in the world,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and had become a center for education under its Islamic rulers. Universities contributed towards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mathematics and astronomy.   During these centuries Córdoba had become the intellectual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center of Europe and was also noted for its predominantly Muslim society that was tolerant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toward its Christian and Jewish minorities.</a:t>
            </a:r>
          </a:p>
        </p:txBody>
      </p:sp>
      <p:pic>
        <p:nvPicPr>
          <p:cNvPr id="5" name="Picture 2" descr="File:Roman Bridge, Córdoba, Espa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243" y="2724208"/>
            <a:ext cx="8142685" cy="416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36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4</a:t>
            </a:r>
            <a:endParaRPr lang="en-US" dirty="0"/>
          </a:p>
        </p:txBody>
      </p:sp>
      <p:sp>
        <p:nvSpPr>
          <p:cNvPr id="3" name="Content Placeholder 2"/>
          <p:cNvSpPr>
            <a:spLocks noGrp="1"/>
          </p:cNvSpPr>
          <p:nvPr>
            <p:ph idx="1"/>
          </p:nvPr>
        </p:nvSpPr>
        <p:spPr>
          <a:xfrm>
            <a:off x="838200" y="2631537"/>
            <a:ext cx="10515600" cy="2529399"/>
          </a:xfrm>
        </p:spPr>
        <p:txBody>
          <a:bodyPr>
            <a:normAutofit/>
          </a:bodyPr>
          <a:lstStyle/>
          <a:p>
            <a:pPr marL="0" indent="0">
              <a:buNone/>
            </a:pPr>
            <a:endParaRPr lang="en-US" dirty="0"/>
          </a:p>
          <a:p>
            <a:pPr marL="514350" indent="-514350">
              <a:spcBef>
                <a:spcPts val="2400"/>
              </a:spcBef>
              <a:buNone/>
            </a:pPr>
            <a:r>
              <a:rPr lang="en-US" sz="4000" dirty="0" smtClean="0"/>
              <a:t>                                    Venice:           </a:t>
            </a:r>
          </a:p>
          <a:p>
            <a:pPr marL="514350" indent="-514350">
              <a:spcBef>
                <a:spcPts val="2400"/>
              </a:spcBef>
              <a:buNone/>
            </a:pPr>
            <a:r>
              <a:rPr lang="en-US" sz="4000" dirty="0" smtClean="0"/>
              <a:t>                        Crusades, Ratio, Money</a:t>
            </a:r>
            <a:endParaRPr lang="en-US" sz="4000" dirty="0"/>
          </a:p>
        </p:txBody>
      </p:sp>
    </p:spTree>
    <p:extLst>
      <p:ext uri="{BB962C8B-B14F-4D97-AF65-F5344CB8AC3E}">
        <p14:creationId xmlns:p14="http://schemas.microsoft.com/office/powerpoint/2010/main" val="2565883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5289"/>
          </a:xfrm>
          <a:solidFill>
            <a:schemeClr val="accent6">
              <a:lumMod val="20000"/>
              <a:lumOff val="80000"/>
            </a:schemeClr>
          </a:solidFill>
        </p:spPr>
        <p:txBody>
          <a:bodyPr>
            <a:normAutofit fontScale="90000"/>
          </a:bodyPr>
          <a:lstStyle/>
          <a:p>
            <a:pPr algn="ctr"/>
            <a:r>
              <a:rPr lang="en-US" sz="3600" dirty="0" smtClean="0"/>
              <a:t>THE CRUSADES</a:t>
            </a:r>
            <a:endParaRPr lang="en-US" sz="3600" dirty="0"/>
          </a:p>
        </p:txBody>
      </p:sp>
      <p:sp>
        <p:nvSpPr>
          <p:cNvPr id="3" name="Content Placeholder 2"/>
          <p:cNvSpPr>
            <a:spLocks noGrp="1"/>
          </p:cNvSpPr>
          <p:nvPr>
            <p:ph idx="1"/>
          </p:nvPr>
        </p:nvSpPr>
        <p:spPr>
          <a:xfrm>
            <a:off x="0" y="425288"/>
            <a:ext cx="12192000" cy="6432711"/>
          </a:xfrm>
        </p:spPr>
        <p:txBody>
          <a:bodyPr/>
          <a:lstStyle/>
          <a:p>
            <a:pPr marL="0" indent="0">
              <a:buNone/>
            </a:pPr>
            <a:r>
              <a:rPr lang="en-US" dirty="0" smtClean="0"/>
              <a:t> |----------------|-------------------------------|---------------|------------------------------|</a:t>
            </a:r>
          </a:p>
          <a:p>
            <a:pPr marL="0" indent="0">
              <a:buNone/>
            </a:pPr>
            <a:r>
              <a:rPr lang="en-US" dirty="0"/>
              <a:t> </a:t>
            </a:r>
            <a:r>
              <a:rPr lang="en-US" dirty="0" smtClean="0"/>
              <a:t>814                962                               1084-85            1095                                  1204</a:t>
            </a:r>
          </a:p>
          <a:p>
            <a:pPr marL="0" indent="0">
              <a:spcBef>
                <a:spcPts val="0"/>
              </a:spcBef>
              <a:buNone/>
            </a:pPr>
            <a:r>
              <a:rPr lang="en-US" sz="1800" dirty="0" smtClean="0"/>
              <a:t>Death of</a:t>
            </a:r>
          </a:p>
          <a:p>
            <a:pPr marL="0" indent="0">
              <a:spcBef>
                <a:spcPts val="0"/>
              </a:spcBef>
              <a:buNone/>
            </a:pPr>
            <a:r>
              <a:rPr lang="en-US" sz="1800" dirty="0" smtClean="0"/>
              <a:t>Charlemagne</a:t>
            </a:r>
          </a:p>
          <a:p>
            <a:pPr marL="0" indent="0">
              <a:spcBef>
                <a:spcPts val="0"/>
              </a:spcBef>
              <a:buNone/>
            </a:pPr>
            <a:endParaRPr lang="en-US" sz="1800" dirty="0" smtClean="0"/>
          </a:p>
          <a:p>
            <a:pPr marL="0" indent="0">
              <a:spcBef>
                <a:spcPts val="0"/>
              </a:spcBef>
              <a:buNone/>
            </a:pPr>
            <a:r>
              <a:rPr lang="en-US" sz="1800" b="1" dirty="0" smtClean="0">
                <a:solidFill>
                  <a:srgbClr val="7030A0"/>
                </a:solidFill>
              </a:rPr>
              <a:t>Western pope</a:t>
            </a:r>
          </a:p>
          <a:p>
            <a:pPr marL="0" indent="0">
              <a:spcBef>
                <a:spcPts val="0"/>
              </a:spcBef>
              <a:buNone/>
            </a:pPr>
            <a:r>
              <a:rPr lang="en-US" sz="1800" b="1" dirty="0" smtClean="0">
                <a:solidFill>
                  <a:srgbClr val="7030A0"/>
                </a:solidFill>
              </a:rPr>
              <a:t>elected by</a:t>
            </a:r>
          </a:p>
          <a:p>
            <a:pPr marL="0" indent="0">
              <a:spcBef>
                <a:spcPts val="0"/>
              </a:spcBef>
              <a:buNone/>
            </a:pPr>
            <a:r>
              <a:rPr lang="en-US" sz="1800" b="1" dirty="0" smtClean="0">
                <a:solidFill>
                  <a:srgbClr val="7030A0"/>
                </a:solidFill>
              </a:rPr>
              <a:t>independent</a:t>
            </a:r>
          </a:p>
          <a:p>
            <a:pPr marL="0" indent="0">
              <a:spcBef>
                <a:spcPts val="0"/>
              </a:spcBef>
              <a:buNone/>
            </a:pPr>
            <a:r>
              <a:rPr lang="en-US" sz="1800" b="1" dirty="0" smtClean="0">
                <a:solidFill>
                  <a:srgbClr val="7030A0"/>
                </a:solidFill>
              </a:rPr>
              <a:t>Sacred College </a:t>
            </a:r>
          </a:p>
          <a:p>
            <a:pPr marL="0" indent="0">
              <a:spcBef>
                <a:spcPts val="0"/>
              </a:spcBef>
              <a:buNone/>
            </a:pPr>
            <a:r>
              <a:rPr lang="en-US" sz="1800" b="1" dirty="0" smtClean="0">
                <a:solidFill>
                  <a:srgbClr val="7030A0"/>
                </a:solidFill>
              </a:rPr>
              <a:t>as </a:t>
            </a:r>
            <a:r>
              <a:rPr lang="en-US" sz="1800" b="1" dirty="0" err="1" smtClean="0">
                <a:solidFill>
                  <a:srgbClr val="7030A0"/>
                </a:solidFill>
              </a:rPr>
              <a:t>pontifex</a:t>
            </a:r>
            <a:endParaRPr lang="en-US" sz="1800" b="1" dirty="0" smtClean="0">
              <a:solidFill>
                <a:srgbClr val="7030A0"/>
              </a:solidFill>
            </a:endParaRPr>
          </a:p>
          <a:p>
            <a:pPr marL="0" indent="0">
              <a:spcBef>
                <a:spcPts val="0"/>
              </a:spcBef>
              <a:buNone/>
            </a:pPr>
            <a:r>
              <a:rPr lang="en-US" sz="1800" b="1" dirty="0" err="1" smtClean="0">
                <a:solidFill>
                  <a:srgbClr val="7030A0"/>
                </a:solidFill>
              </a:rPr>
              <a:t>Maximus</a:t>
            </a:r>
            <a:r>
              <a:rPr lang="en-US" sz="1800" b="1" dirty="0" smtClean="0">
                <a:solidFill>
                  <a:srgbClr val="7030A0"/>
                </a:solidFill>
              </a:rPr>
              <a:t> of West</a:t>
            </a:r>
          </a:p>
          <a:p>
            <a:pPr marL="0" indent="0">
              <a:buNone/>
            </a:pPr>
            <a:endParaRPr lang="en-US" dirty="0"/>
          </a:p>
          <a:p>
            <a:pPr marL="0" indent="0">
              <a:buNone/>
            </a:pPr>
            <a:endParaRPr lang="en-US" dirty="0" smtClean="0"/>
          </a:p>
          <a:p>
            <a:pPr marL="0" indent="0">
              <a:buNone/>
            </a:pPr>
            <a:r>
              <a:rPr lang="en-US" dirty="0" smtClean="0"/>
              <a:t>|-----------------------------------------------|------------------|--------------------------|</a:t>
            </a:r>
          </a:p>
          <a:p>
            <a:pPr marL="0" indent="0">
              <a:buNone/>
            </a:pPr>
            <a:r>
              <a:rPr lang="en-US" dirty="0" smtClean="0"/>
              <a:t>814        			                1084-85	          1095                            1204</a:t>
            </a:r>
            <a:endParaRPr lang="en-US" dirty="0"/>
          </a:p>
        </p:txBody>
      </p:sp>
      <p:sp>
        <p:nvSpPr>
          <p:cNvPr id="4" name="TextBox 3"/>
          <p:cNvSpPr txBox="1"/>
          <p:nvPr/>
        </p:nvSpPr>
        <p:spPr>
          <a:xfrm>
            <a:off x="1728844" y="1392289"/>
            <a:ext cx="2713372" cy="2031325"/>
          </a:xfrm>
          <a:prstGeom prst="rect">
            <a:avLst/>
          </a:prstGeom>
          <a:noFill/>
        </p:spPr>
        <p:txBody>
          <a:bodyPr wrap="none" rtlCol="0">
            <a:spAutoFit/>
          </a:bodyPr>
          <a:lstStyle/>
          <a:p>
            <a:r>
              <a:rPr lang="en-US" dirty="0" smtClean="0"/>
              <a:t>962 – Otto I is first German</a:t>
            </a:r>
          </a:p>
          <a:p>
            <a:r>
              <a:rPr lang="en-US" dirty="0" smtClean="0"/>
              <a:t>Emperor of Italy</a:t>
            </a:r>
          </a:p>
          <a:p>
            <a:endParaRPr lang="en-US" dirty="0"/>
          </a:p>
          <a:p>
            <a:r>
              <a:rPr lang="en-US" b="1" dirty="0" smtClean="0">
                <a:solidFill>
                  <a:srgbClr val="7030A0"/>
                </a:solidFill>
              </a:rPr>
              <a:t>Bishop of Rome is vassal;</a:t>
            </a:r>
          </a:p>
          <a:p>
            <a:r>
              <a:rPr lang="en-US" b="1" dirty="0" smtClean="0">
                <a:solidFill>
                  <a:srgbClr val="7030A0"/>
                </a:solidFill>
              </a:rPr>
              <a:t>crowns Otto I as emperor</a:t>
            </a:r>
          </a:p>
          <a:p>
            <a:r>
              <a:rPr lang="en-US" b="1" dirty="0" smtClean="0">
                <a:solidFill>
                  <a:srgbClr val="7030A0"/>
                </a:solidFill>
              </a:rPr>
              <a:t>of West; pope compelled</a:t>
            </a:r>
          </a:p>
          <a:p>
            <a:r>
              <a:rPr lang="en-US" b="1" dirty="0" smtClean="0">
                <a:solidFill>
                  <a:srgbClr val="7030A0"/>
                </a:solidFill>
              </a:rPr>
              <a:t>due to Treaty of </a:t>
            </a:r>
            <a:r>
              <a:rPr lang="en-US" b="1" dirty="0" err="1" smtClean="0">
                <a:solidFill>
                  <a:srgbClr val="7030A0"/>
                </a:solidFill>
              </a:rPr>
              <a:t>Seltz</a:t>
            </a:r>
            <a:endParaRPr lang="en-US" b="1" dirty="0" smtClean="0">
              <a:solidFill>
                <a:srgbClr val="7030A0"/>
              </a:solidFill>
            </a:endParaRPr>
          </a:p>
        </p:txBody>
      </p:sp>
      <p:sp>
        <p:nvSpPr>
          <p:cNvPr id="7" name="TextBox 6"/>
          <p:cNvSpPr txBox="1"/>
          <p:nvPr/>
        </p:nvSpPr>
        <p:spPr>
          <a:xfrm>
            <a:off x="10103039" y="1457701"/>
            <a:ext cx="1731180" cy="1077218"/>
          </a:xfrm>
          <a:prstGeom prst="rect">
            <a:avLst/>
          </a:prstGeom>
          <a:noFill/>
        </p:spPr>
        <p:txBody>
          <a:bodyPr wrap="none" rtlCol="0">
            <a:spAutoFit/>
          </a:bodyPr>
          <a:lstStyle/>
          <a:p>
            <a:r>
              <a:rPr lang="en-US" sz="1600" b="1" dirty="0" smtClean="0">
                <a:solidFill>
                  <a:srgbClr val="7030A0"/>
                </a:solidFill>
              </a:rPr>
              <a:t>4</a:t>
            </a:r>
            <a:r>
              <a:rPr lang="en-US" sz="1600" b="1" baseline="30000" dirty="0" smtClean="0">
                <a:solidFill>
                  <a:srgbClr val="7030A0"/>
                </a:solidFill>
              </a:rPr>
              <a:t>th</a:t>
            </a:r>
            <a:r>
              <a:rPr lang="en-US" sz="1600" b="1" dirty="0" smtClean="0">
                <a:solidFill>
                  <a:srgbClr val="7030A0"/>
                </a:solidFill>
              </a:rPr>
              <a:t>   Crusade</a:t>
            </a:r>
          </a:p>
          <a:p>
            <a:r>
              <a:rPr lang="en-US" sz="1600" b="1" dirty="0" smtClean="0">
                <a:solidFill>
                  <a:srgbClr val="7030A0"/>
                </a:solidFill>
              </a:rPr>
              <a:t>SACK OF</a:t>
            </a:r>
          </a:p>
          <a:p>
            <a:r>
              <a:rPr lang="en-US" sz="1600" b="1" dirty="0" smtClean="0">
                <a:solidFill>
                  <a:srgbClr val="7030A0"/>
                </a:solidFill>
              </a:rPr>
              <a:t>CONSTANTINOPLE</a:t>
            </a:r>
          </a:p>
          <a:p>
            <a:r>
              <a:rPr lang="en-US" sz="1600" b="1" dirty="0" smtClean="0">
                <a:solidFill>
                  <a:srgbClr val="7030A0"/>
                </a:solidFill>
              </a:rPr>
              <a:t>by Pope &amp; Venice</a:t>
            </a:r>
            <a:endParaRPr lang="en-US" sz="1600" b="1" dirty="0">
              <a:solidFill>
                <a:srgbClr val="7030A0"/>
              </a:solidFill>
            </a:endParaRPr>
          </a:p>
        </p:txBody>
      </p:sp>
      <p:sp>
        <p:nvSpPr>
          <p:cNvPr id="8" name="TextBox 7"/>
          <p:cNvSpPr txBox="1"/>
          <p:nvPr/>
        </p:nvSpPr>
        <p:spPr>
          <a:xfrm>
            <a:off x="6872908" y="1630351"/>
            <a:ext cx="2344424" cy="2031325"/>
          </a:xfrm>
          <a:prstGeom prst="rect">
            <a:avLst/>
          </a:prstGeom>
          <a:noFill/>
        </p:spPr>
        <p:txBody>
          <a:bodyPr wrap="none" rtlCol="0">
            <a:spAutoFit/>
          </a:bodyPr>
          <a:lstStyle/>
          <a:p>
            <a:r>
              <a:rPr lang="en-US" b="1" dirty="0" smtClean="0">
                <a:solidFill>
                  <a:srgbClr val="7030A0"/>
                </a:solidFill>
              </a:rPr>
              <a:t>1</a:t>
            </a:r>
            <a:r>
              <a:rPr lang="en-US" b="1" baseline="30000" dirty="0" smtClean="0">
                <a:solidFill>
                  <a:srgbClr val="7030A0"/>
                </a:solidFill>
              </a:rPr>
              <a:t>st</a:t>
            </a:r>
            <a:r>
              <a:rPr lang="en-US" b="1" dirty="0" smtClean="0">
                <a:solidFill>
                  <a:srgbClr val="7030A0"/>
                </a:solidFill>
              </a:rPr>
              <a:t>  Crusade:</a:t>
            </a:r>
          </a:p>
          <a:p>
            <a:r>
              <a:rPr lang="en-US" b="1" dirty="0" smtClean="0">
                <a:solidFill>
                  <a:srgbClr val="7030A0"/>
                </a:solidFill>
              </a:rPr>
              <a:t>opens overland trade</a:t>
            </a:r>
          </a:p>
          <a:p>
            <a:r>
              <a:rPr lang="en-US" b="1" dirty="0" smtClean="0">
                <a:solidFill>
                  <a:srgbClr val="7030A0"/>
                </a:solidFill>
              </a:rPr>
              <a:t>route to India</a:t>
            </a:r>
          </a:p>
          <a:p>
            <a:endParaRPr lang="en-US" b="1" dirty="0">
              <a:solidFill>
                <a:srgbClr val="7030A0"/>
              </a:solidFill>
            </a:endParaRPr>
          </a:p>
          <a:p>
            <a:r>
              <a:rPr lang="en-US" b="1" dirty="0" smtClean="0">
                <a:solidFill>
                  <a:srgbClr val="7030A0"/>
                </a:solidFill>
              </a:rPr>
              <a:t>Overland route cannot</a:t>
            </a:r>
          </a:p>
          <a:p>
            <a:r>
              <a:rPr lang="en-US" b="1" dirty="0" smtClean="0">
                <a:solidFill>
                  <a:srgbClr val="7030A0"/>
                </a:solidFill>
              </a:rPr>
              <a:t>be kept open in 12</a:t>
            </a:r>
            <a:r>
              <a:rPr lang="en-US" b="1" baseline="30000" dirty="0" smtClean="0">
                <a:solidFill>
                  <a:srgbClr val="7030A0"/>
                </a:solidFill>
              </a:rPr>
              <a:t>th</a:t>
            </a:r>
            <a:endParaRPr lang="en-US" b="1" dirty="0" smtClean="0">
              <a:solidFill>
                <a:srgbClr val="7030A0"/>
              </a:solidFill>
            </a:endParaRPr>
          </a:p>
          <a:p>
            <a:r>
              <a:rPr lang="en-US" b="1" dirty="0" smtClean="0">
                <a:solidFill>
                  <a:srgbClr val="7030A0"/>
                </a:solidFill>
              </a:rPr>
              <a:t>Century  ========</a:t>
            </a:r>
            <a:r>
              <a:rPr lang="en-US" b="1" dirty="0" smtClean="0">
                <a:solidFill>
                  <a:srgbClr val="7030A0"/>
                </a:solidFill>
                <a:sym typeface="Wingdings" panose="05000000000000000000" pitchFamily="2" charset="2"/>
              </a:rPr>
              <a:t></a:t>
            </a:r>
            <a:endParaRPr lang="en-US" b="1" dirty="0">
              <a:solidFill>
                <a:srgbClr val="7030A0"/>
              </a:solidFill>
            </a:endParaRPr>
          </a:p>
        </p:txBody>
      </p:sp>
      <p:sp>
        <p:nvSpPr>
          <p:cNvPr id="9" name="Title 1"/>
          <p:cNvSpPr txBox="1">
            <a:spLocks/>
          </p:cNvSpPr>
          <p:nvPr/>
        </p:nvSpPr>
        <p:spPr>
          <a:xfrm>
            <a:off x="0" y="3979602"/>
            <a:ext cx="12192000" cy="425289"/>
          </a:xfrm>
          <a:prstGeom prst="rect">
            <a:avLst/>
          </a:prstGeom>
          <a:solidFill>
            <a:schemeClr val="accent6">
              <a:lumMod val="20000"/>
              <a:lumOff val="80000"/>
            </a:schemeClr>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VENICE</a:t>
            </a:r>
            <a:endParaRPr lang="en-US" sz="3600" dirty="0"/>
          </a:p>
        </p:txBody>
      </p:sp>
      <p:sp>
        <p:nvSpPr>
          <p:cNvPr id="13" name="TextBox 12"/>
          <p:cNvSpPr txBox="1"/>
          <p:nvPr/>
        </p:nvSpPr>
        <p:spPr>
          <a:xfrm>
            <a:off x="4528353" y="5539551"/>
            <a:ext cx="1853841" cy="923330"/>
          </a:xfrm>
          <a:prstGeom prst="rect">
            <a:avLst/>
          </a:prstGeom>
          <a:noFill/>
        </p:spPr>
        <p:txBody>
          <a:bodyPr wrap="none" rtlCol="0">
            <a:spAutoFit/>
          </a:bodyPr>
          <a:lstStyle/>
          <a:p>
            <a:r>
              <a:rPr lang="en-US" b="1" dirty="0" smtClean="0">
                <a:solidFill>
                  <a:srgbClr val="00B050"/>
                </a:solidFill>
              </a:rPr>
              <a:t>Venice shares</a:t>
            </a:r>
          </a:p>
          <a:p>
            <a:r>
              <a:rPr lang="en-US" b="1" dirty="0" err="1" smtClean="0">
                <a:solidFill>
                  <a:srgbClr val="00B050"/>
                </a:solidFill>
              </a:rPr>
              <a:t>Basileus</a:t>
            </a:r>
            <a:r>
              <a:rPr lang="en-US" b="1" dirty="0" smtClean="0">
                <a:solidFill>
                  <a:srgbClr val="00B050"/>
                </a:solidFill>
              </a:rPr>
              <a:t>’ Orient</a:t>
            </a:r>
          </a:p>
          <a:p>
            <a:r>
              <a:rPr lang="en-US" b="1" dirty="0" smtClean="0">
                <a:solidFill>
                  <a:srgbClr val="00B050"/>
                </a:solidFill>
              </a:rPr>
              <a:t>Trade thru Arabia</a:t>
            </a:r>
            <a:endParaRPr lang="en-US" b="1" dirty="0">
              <a:solidFill>
                <a:srgbClr val="00B050"/>
              </a:solidFill>
            </a:endParaRPr>
          </a:p>
        </p:txBody>
      </p:sp>
      <p:sp>
        <p:nvSpPr>
          <p:cNvPr id="15" name="TextBox 14"/>
          <p:cNvSpPr txBox="1"/>
          <p:nvPr/>
        </p:nvSpPr>
        <p:spPr>
          <a:xfrm>
            <a:off x="0" y="4032944"/>
            <a:ext cx="2601994" cy="369332"/>
          </a:xfrm>
          <a:prstGeom prst="rect">
            <a:avLst/>
          </a:prstGeom>
          <a:noFill/>
        </p:spPr>
        <p:txBody>
          <a:bodyPr wrap="none" rtlCol="0">
            <a:spAutoFit/>
          </a:bodyPr>
          <a:lstStyle/>
          <a:p>
            <a:r>
              <a:rPr lang="en-US" b="1" dirty="0">
                <a:solidFill>
                  <a:srgbClr val="00B050"/>
                </a:solidFill>
              </a:rPr>
              <a:t>630</a:t>
            </a:r>
            <a:r>
              <a:rPr lang="en-US" b="1" dirty="0">
                <a:solidFill>
                  <a:srgbClr val="00B050"/>
                </a:solidFill>
                <a:sym typeface="Wingdings" panose="05000000000000000000" pitchFamily="2" charset="2"/>
              </a:rPr>
              <a:t></a:t>
            </a:r>
            <a:r>
              <a:rPr lang="en-US" b="1" dirty="0">
                <a:solidFill>
                  <a:srgbClr val="00B050"/>
                </a:solidFill>
              </a:rPr>
              <a:t> RISE OF MOSLEMS</a:t>
            </a:r>
            <a:endParaRPr lang="en-US" dirty="0"/>
          </a:p>
        </p:txBody>
      </p:sp>
      <p:sp>
        <p:nvSpPr>
          <p:cNvPr id="16" name="Rectangle 15"/>
          <p:cNvSpPr/>
          <p:nvPr/>
        </p:nvSpPr>
        <p:spPr>
          <a:xfrm>
            <a:off x="9503892" y="41510"/>
            <a:ext cx="2688108" cy="369332"/>
          </a:xfrm>
          <a:prstGeom prst="rect">
            <a:avLst/>
          </a:prstGeom>
        </p:spPr>
        <p:txBody>
          <a:bodyPr wrap="none">
            <a:spAutoFit/>
          </a:bodyPr>
          <a:lstStyle/>
          <a:p>
            <a:r>
              <a:rPr lang="en-US" b="1" dirty="0">
                <a:solidFill>
                  <a:srgbClr val="00B050"/>
                </a:solidFill>
              </a:rPr>
              <a:t>SILVER DRAINS TO EAST</a:t>
            </a:r>
            <a:r>
              <a:rPr lang="en-US" b="1" dirty="0">
                <a:solidFill>
                  <a:srgbClr val="00B050"/>
                </a:solidFill>
                <a:sym typeface="Wingdings" panose="05000000000000000000" pitchFamily="2" charset="2"/>
              </a:rPr>
              <a:t></a:t>
            </a:r>
            <a:endParaRPr lang="en-US" dirty="0"/>
          </a:p>
        </p:txBody>
      </p:sp>
      <p:sp>
        <p:nvSpPr>
          <p:cNvPr id="17" name="Rectangle 16"/>
          <p:cNvSpPr/>
          <p:nvPr/>
        </p:nvSpPr>
        <p:spPr>
          <a:xfrm>
            <a:off x="9503892" y="3988051"/>
            <a:ext cx="2688108" cy="369332"/>
          </a:xfrm>
          <a:prstGeom prst="rect">
            <a:avLst/>
          </a:prstGeom>
        </p:spPr>
        <p:txBody>
          <a:bodyPr wrap="none">
            <a:spAutoFit/>
          </a:bodyPr>
          <a:lstStyle/>
          <a:p>
            <a:r>
              <a:rPr lang="en-US" b="1" dirty="0">
                <a:solidFill>
                  <a:srgbClr val="00B050"/>
                </a:solidFill>
              </a:rPr>
              <a:t>SILVER DRAINS TO EAST</a:t>
            </a:r>
            <a:r>
              <a:rPr lang="en-US" b="1" dirty="0">
                <a:solidFill>
                  <a:srgbClr val="00B050"/>
                </a:solidFill>
                <a:sym typeface="Wingdings" panose="05000000000000000000" pitchFamily="2" charset="2"/>
              </a:rPr>
              <a:t></a:t>
            </a:r>
            <a:endParaRPr lang="en-US" dirty="0"/>
          </a:p>
        </p:txBody>
      </p:sp>
      <p:sp>
        <p:nvSpPr>
          <p:cNvPr id="18" name="Rectangle 17"/>
          <p:cNvSpPr/>
          <p:nvPr/>
        </p:nvSpPr>
        <p:spPr>
          <a:xfrm>
            <a:off x="154485" y="40271"/>
            <a:ext cx="2688108" cy="369332"/>
          </a:xfrm>
          <a:prstGeom prst="rect">
            <a:avLst/>
          </a:prstGeom>
        </p:spPr>
        <p:txBody>
          <a:bodyPr wrap="none">
            <a:spAutoFit/>
          </a:bodyPr>
          <a:lstStyle/>
          <a:p>
            <a:r>
              <a:rPr lang="en-US" b="1" dirty="0">
                <a:solidFill>
                  <a:srgbClr val="00B050"/>
                </a:solidFill>
              </a:rPr>
              <a:t>SILVER DRAINS TO EAST</a:t>
            </a:r>
            <a:r>
              <a:rPr lang="en-US" b="1" dirty="0">
                <a:solidFill>
                  <a:srgbClr val="00B050"/>
                </a:solidFill>
                <a:sym typeface="Wingdings" panose="05000000000000000000" pitchFamily="2" charset="2"/>
              </a:rPr>
              <a:t></a:t>
            </a:r>
            <a:endParaRPr lang="en-US" dirty="0"/>
          </a:p>
        </p:txBody>
      </p:sp>
      <p:sp>
        <p:nvSpPr>
          <p:cNvPr id="19" name="TextBox 18"/>
          <p:cNvSpPr txBox="1"/>
          <p:nvPr/>
        </p:nvSpPr>
        <p:spPr>
          <a:xfrm>
            <a:off x="4528353" y="1523574"/>
            <a:ext cx="2017860" cy="923330"/>
          </a:xfrm>
          <a:prstGeom prst="rect">
            <a:avLst/>
          </a:prstGeom>
          <a:noFill/>
        </p:spPr>
        <p:txBody>
          <a:bodyPr wrap="none" rtlCol="0">
            <a:spAutoFit/>
          </a:bodyPr>
          <a:lstStyle/>
          <a:p>
            <a:r>
              <a:rPr lang="en-US" b="1" dirty="0" smtClean="0">
                <a:solidFill>
                  <a:srgbClr val="00B050"/>
                </a:solidFill>
              </a:rPr>
              <a:t>1084-85 – </a:t>
            </a:r>
            <a:r>
              <a:rPr lang="en-US" b="1" dirty="0" err="1" smtClean="0">
                <a:solidFill>
                  <a:srgbClr val="00B050"/>
                </a:solidFill>
              </a:rPr>
              <a:t>Basileus</a:t>
            </a:r>
            <a:endParaRPr lang="en-US" b="1" dirty="0" smtClean="0">
              <a:solidFill>
                <a:srgbClr val="00B050"/>
              </a:solidFill>
            </a:endParaRPr>
          </a:p>
          <a:p>
            <a:r>
              <a:rPr lang="en-US" b="1" dirty="0" smtClean="0">
                <a:solidFill>
                  <a:srgbClr val="00B050"/>
                </a:solidFill>
              </a:rPr>
              <a:t>invokes assistance</a:t>
            </a:r>
          </a:p>
          <a:p>
            <a:r>
              <a:rPr lang="en-US" b="1" dirty="0" smtClean="0">
                <a:solidFill>
                  <a:srgbClr val="00B050"/>
                </a:solidFill>
              </a:rPr>
              <a:t>of Venice</a:t>
            </a:r>
            <a:endParaRPr lang="en-US" b="1" dirty="0">
              <a:solidFill>
                <a:srgbClr val="00B050"/>
              </a:solidFill>
            </a:endParaRPr>
          </a:p>
        </p:txBody>
      </p:sp>
      <p:sp>
        <p:nvSpPr>
          <p:cNvPr id="20" name="TextBox 19"/>
          <p:cNvSpPr txBox="1"/>
          <p:nvPr/>
        </p:nvSpPr>
        <p:spPr>
          <a:xfrm>
            <a:off x="6301595" y="5539551"/>
            <a:ext cx="2568524" cy="923330"/>
          </a:xfrm>
          <a:prstGeom prst="rect">
            <a:avLst/>
          </a:prstGeom>
          <a:noFill/>
        </p:spPr>
        <p:txBody>
          <a:bodyPr wrap="none" rtlCol="0">
            <a:spAutoFit/>
          </a:bodyPr>
          <a:lstStyle/>
          <a:p>
            <a:r>
              <a:rPr lang="en-US" b="1" dirty="0" smtClean="0">
                <a:solidFill>
                  <a:srgbClr val="00B050"/>
                </a:solidFill>
              </a:rPr>
              <a:t>Venice joins 1</a:t>
            </a:r>
            <a:r>
              <a:rPr lang="en-US" b="1" baseline="30000" dirty="0" smtClean="0">
                <a:solidFill>
                  <a:srgbClr val="00B050"/>
                </a:solidFill>
              </a:rPr>
              <a:t>st </a:t>
            </a:r>
            <a:r>
              <a:rPr lang="en-US" b="1" dirty="0" smtClean="0">
                <a:solidFill>
                  <a:srgbClr val="00B050"/>
                </a:solidFill>
              </a:rPr>
              <a:t>Crusade</a:t>
            </a:r>
          </a:p>
          <a:p>
            <a:r>
              <a:rPr lang="en-US" b="1" dirty="0" smtClean="0">
                <a:solidFill>
                  <a:srgbClr val="00B050"/>
                </a:solidFill>
              </a:rPr>
              <a:t>late:  gives up Alexandria</a:t>
            </a:r>
          </a:p>
          <a:p>
            <a:r>
              <a:rPr lang="en-US" b="1" dirty="0" smtClean="0">
                <a:solidFill>
                  <a:srgbClr val="00B050"/>
                </a:solidFill>
              </a:rPr>
              <a:t>trade for overland route</a:t>
            </a:r>
            <a:endParaRPr lang="en-US" b="1" dirty="0">
              <a:solidFill>
                <a:srgbClr val="00B050"/>
              </a:solidFill>
            </a:endParaRPr>
          </a:p>
        </p:txBody>
      </p:sp>
      <p:sp>
        <p:nvSpPr>
          <p:cNvPr id="21" name="TextBox 20"/>
          <p:cNvSpPr txBox="1"/>
          <p:nvPr/>
        </p:nvSpPr>
        <p:spPr>
          <a:xfrm>
            <a:off x="10103039" y="2626102"/>
            <a:ext cx="1524392" cy="1077218"/>
          </a:xfrm>
          <a:prstGeom prst="rect">
            <a:avLst/>
          </a:prstGeom>
          <a:noFill/>
        </p:spPr>
        <p:txBody>
          <a:bodyPr wrap="none" rtlCol="0">
            <a:spAutoFit/>
          </a:bodyPr>
          <a:lstStyle/>
          <a:p>
            <a:r>
              <a:rPr lang="en-US" sz="1600" b="1" dirty="0" smtClean="0">
                <a:solidFill>
                  <a:srgbClr val="7030A0"/>
                </a:solidFill>
              </a:rPr>
              <a:t>Bishop of Rome</a:t>
            </a:r>
          </a:p>
          <a:p>
            <a:r>
              <a:rPr lang="en-US" sz="1600" b="1" dirty="0" smtClean="0">
                <a:solidFill>
                  <a:srgbClr val="7030A0"/>
                </a:solidFill>
              </a:rPr>
              <a:t>now appoints</a:t>
            </a:r>
          </a:p>
          <a:p>
            <a:r>
              <a:rPr lang="en-US" sz="1600" b="1" dirty="0" smtClean="0">
                <a:solidFill>
                  <a:srgbClr val="7030A0"/>
                </a:solidFill>
              </a:rPr>
              <a:t>Bishop of</a:t>
            </a:r>
          </a:p>
          <a:p>
            <a:r>
              <a:rPr lang="en-US" sz="1600" b="1" dirty="0" smtClean="0">
                <a:solidFill>
                  <a:srgbClr val="7030A0"/>
                </a:solidFill>
              </a:rPr>
              <a:t>Constantinople</a:t>
            </a:r>
            <a:endParaRPr lang="en-US" sz="1600" b="1" dirty="0">
              <a:solidFill>
                <a:srgbClr val="7030A0"/>
              </a:solidFill>
            </a:endParaRPr>
          </a:p>
        </p:txBody>
      </p:sp>
      <p:sp>
        <p:nvSpPr>
          <p:cNvPr id="22" name="TextBox 21"/>
          <p:cNvSpPr txBox="1"/>
          <p:nvPr/>
        </p:nvSpPr>
        <p:spPr>
          <a:xfrm>
            <a:off x="9503892" y="5518596"/>
            <a:ext cx="1633268" cy="646331"/>
          </a:xfrm>
          <a:prstGeom prst="rect">
            <a:avLst/>
          </a:prstGeom>
          <a:noFill/>
        </p:spPr>
        <p:txBody>
          <a:bodyPr wrap="none" rtlCol="0">
            <a:spAutoFit/>
          </a:bodyPr>
          <a:lstStyle/>
          <a:p>
            <a:r>
              <a:rPr lang="en-US" b="1" dirty="0" smtClean="0">
                <a:solidFill>
                  <a:srgbClr val="00B050"/>
                </a:solidFill>
              </a:rPr>
              <a:t>Venice attacks</a:t>
            </a:r>
          </a:p>
          <a:p>
            <a:r>
              <a:rPr lang="en-US" b="1" dirty="0" smtClean="0">
                <a:solidFill>
                  <a:srgbClr val="00B050"/>
                </a:solidFill>
              </a:rPr>
              <a:t>Constantinople</a:t>
            </a:r>
          </a:p>
        </p:txBody>
      </p:sp>
    </p:spTree>
    <p:extLst>
      <p:ext uri="{BB962C8B-B14F-4D97-AF65-F5344CB8AC3E}">
        <p14:creationId xmlns:p14="http://schemas.microsoft.com/office/powerpoint/2010/main" val="763005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Italy and Illyria 1084 v2.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532895" cy="6916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811865" y="154394"/>
            <a:ext cx="55835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Robert Guiscard</a:t>
            </a:r>
            <a:r>
              <a:rPr kumimoji="0" lang="en-US" sz="1800" b="0" i="0" u="none" strike="noStrike" cap="none" normalizeH="0" baseline="0" dirty="0" smtClean="0">
                <a:ln>
                  <a:noFill/>
                </a:ln>
                <a:solidFill>
                  <a:schemeClr val="tx1"/>
                </a:solidFill>
                <a:effectLst/>
                <a:latin typeface="Arial" panose="020B0604020202020204" pitchFamily="34" charset="0"/>
              </a:rPr>
              <a:t> (c. 1015 – 1085) was a Norman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adventurer conspicuous in conquest of southern Italy</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anose="020B0604020202020204" pitchFamily="34" charset="0"/>
              </a:rPr>
              <a:t>And Sicily.  </a:t>
            </a:r>
            <a:r>
              <a:rPr kumimoji="0" lang="en-US" sz="1800" b="0" i="0" u="none" strike="noStrike" cap="none" normalizeH="0" baseline="0" dirty="0" smtClean="0">
                <a:ln>
                  <a:noFill/>
                </a:ln>
                <a:solidFill>
                  <a:schemeClr val="tx1"/>
                </a:solidFill>
                <a:effectLst/>
                <a:latin typeface="Arial" panose="020B0604020202020204" pitchFamily="34" charset="0"/>
              </a:rPr>
              <a:t>Became Duke of Apulia and Calabria.</a:t>
            </a:r>
          </a:p>
        </p:txBody>
      </p:sp>
      <p:pic>
        <p:nvPicPr>
          <p:cNvPr id="1029" name="Picture 5" descr="http://ts2.mm.bing.net/th?id=H.4531668475709741&amp;pid=15.1&amp;H=113&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319" y="2069482"/>
            <a:ext cx="4850969" cy="342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00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8/85/Byzantiumforecrusades.jpg/330px-Byzantiumforecrusad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14" y="474636"/>
            <a:ext cx="7055086" cy="48102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3514" y="6075336"/>
            <a:ext cx="6958764" cy="369332"/>
          </a:xfrm>
          <a:prstGeom prst="rect">
            <a:avLst/>
          </a:prstGeom>
          <a:noFill/>
        </p:spPr>
        <p:txBody>
          <a:bodyPr wrap="none" rtlCol="0">
            <a:spAutoFit/>
          </a:bodyPr>
          <a:lstStyle/>
          <a:p>
            <a:r>
              <a:rPr lang="en-US" dirty="0" smtClean="0"/>
              <a:t>The </a:t>
            </a:r>
            <a:r>
              <a:rPr lang="en-US" dirty="0" smtClean="0">
                <a:hlinkClick r:id="rId3" tooltip="Byzantine Empire"/>
              </a:rPr>
              <a:t>Byzantine Empire</a:t>
            </a:r>
            <a:r>
              <a:rPr lang="en-US" dirty="0" smtClean="0"/>
              <a:t> and the </a:t>
            </a:r>
            <a:r>
              <a:rPr lang="en-US" dirty="0" smtClean="0">
                <a:hlinkClick r:id="rId4" tooltip="Sultanate of Rûm"/>
              </a:rPr>
              <a:t>Sultanate of </a:t>
            </a:r>
            <a:r>
              <a:rPr lang="en-US" dirty="0" err="1" smtClean="0">
                <a:hlinkClick r:id="rId4" tooltip="Sultanate of Rûm"/>
              </a:rPr>
              <a:t>Rûm</a:t>
            </a:r>
            <a:r>
              <a:rPr lang="en-US" dirty="0" smtClean="0"/>
              <a:t> before the </a:t>
            </a:r>
            <a:r>
              <a:rPr lang="en-US" dirty="0" smtClean="0">
                <a:hlinkClick r:id="rId5" tooltip="First Crusade"/>
              </a:rPr>
              <a:t>First Crusade</a:t>
            </a:r>
            <a:endParaRPr lang="en-US" dirty="0"/>
          </a:p>
        </p:txBody>
      </p:sp>
    </p:spTree>
    <p:extLst>
      <p:ext uri="{BB962C8B-B14F-4D97-AF65-F5344CB8AC3E}">
        <p14:creationId xmlns:p14="http://schemas.microsoft.com/office/powerpoint/2010/main" val="89229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dievaltymes.com/courtyard/images/crusades/first_crusade_rout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05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5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PARTS OF PRESENTTION</a:t>
            </a:r>
            <a:endParaRPr lang="en-US" dirty="0"/>
          </a:p>
        </p:txBody>
      </p:sp>
      <p:sp>
        <p:nvSpPr>
          <p:cNvPr id="3" name="Content Placeholder 2"/>
          <p:cNvSpPr>
            <a:spLocks noGrp="1"/>
          </p:cNvSpPr>
          <p:nvPr>
            <p:ph idx="1"/>
          </p:nvPr>
        </p:nvSpPr>
        <p:spPr>
          <a:xfrm>
            <a:off x="795579" y="766251"/>
            <a:ext cx="10515600" cy="6091749"/>
          </a:xfrm>
        </p:spPr>
        <p:txBody>
          <a:bodyPr>
            <a:normAutofit/>
          </a:bodyPr>
          <a:lstStyle/>
          <a:p>
            <a:pPr marL="514350" indent="-514350">
              <a:buFont typeface="+mj-lt"/>
              <a:buAutoNum type="arabicPeriod"/>
            </a:pPr>
            <a:endParaRPr lang="en-US" dirty="0" smtClean="0"/>
          </a:p>
          <a:p>
            <a:pPr marL="514350" indent="-514350">
              <a:spcBef>
                <a:spcPts val="2400"/>
              </a:spcBef>
              <a:buFont typeface="+mj-lt"/>
              <a:buAutoNum type="arabicPeriod"/>
            </a:pPr>
            <a:r>
              <a:rPr lang="en-US" dirty="0"/>
              <a:t> </a:t>
            </a:r>
            <a:r>
              <a:rPr lang="en-US" dirty="0" smtClean="0"/>
              <a:t> Timeline </a:t>
            </a:r>
          </a:p>
          <a:p>
            <a:pPr marL="514350" indent="-514350">
              <a:spcBef>
                <a:spcPts val="2400"/>
              </a:spcBef>
              <a:buFont typeface="+mj-lt"/>
              <a:buAutoNum type="arabicPeriod"/>
            </a:pPr>
            <a:r>
              <a:rPr lang="en-US" dirty="0"/>
              <a:t> </a:t>
            </a:r>
            <a:r>
              <a:rPr lang="en-US" dirty="0" smtClean="0"/>
              <a:t> The Feudal Empire:  Role of Church</a:t>
            </a:r>
          </a:p>
          <a:p>
            <a:pPr marL="514350" indent="-514350">
              <a:spcBef>
                <a:spcPts val="2400"/>
              </a:spcBef>
              <a:buFont typeface="+mj-lt"/>
              <a:buAutoNum type="arabicPeriod"/>
            </a:pPr>
            <a:r>
              <a:rPr lang="en-US" dirty="0" smtClean="0"/>
              <a:t>  The Frankish Kings -- Clovis &amp; Charlemagne: </a:t>
            </a:r>
          </a:p>
          <a:p>
            <a:pPr marL="514350" indent="-514350">
              <a:spcBef>
                <a:spcPts val="2400"/>
              </a:spcBef>
              <a:buNone/>
            </a:pPr>
            <a:r>
              <a:rPr lang="en-US" dirty="0" smtClean="0"/>
              <a:t>              Money, Pope, </a:t>
            </a:r>
            <a:r>
              <a:rPr lang="en-US" dirty="0" err="1" smtClean="0"/>
              <a:t>Basileus</a:t>
            </a:r>
            <a:endParaRPr lang="en-US" dirty="0" smtClean="0"/>
          </a:p>
          <a:p>
            <a:pPr marL="514350" indent="-514350">
              <a:spcBef>
                <a:spcPts val="2400"/>
              </a:spcBef>
              <a:buAutoNum type="arabicPeriod" startAt="4"/>
            </a:pPr>
            <a:r>
              <a:rPr lang="en-US" dirty="0" smtClean="0"/>
              <a:t>  Venice:           </a:t>
            </a:r>
          </a:p>
          <a:p>
            <a:pPr marL="514350" indent="-514350">
              <a:spcBef>
                <a:spcPts val="2400"/>
              </a:spcBef>
              <a:buNone/>
            </a:pPr>
            <a:r>
              <a:rPr lang="en-US" dirty="0" smtClean="0"/>
              <a:t>              Crusades, Ratio, Money</a:t>
            </a:r>
          </a:p>
          <a:p>
            <a:pPr marL="514350" indent="-514350">
              <a:spcBef>
                <a:spcPts val="2400"/>
              </a:spcBef>
              <a:buNone/>
            </a:pPr>
            <a:r>
              <a:rPr lang="en-US" dirty="0" smtClean="0"/>
              <a:t>5.     The Science of Money</a:t>
            </a:r>
          </a:p>
          <a:p>
            <a:pPr marL="514350" indent="-514350">
              <a:spcBef>
                <a:spcPts val="2400"/>
              </a:spcBef>
              <a:buNone/>
            </a:pPr>
            <a:endParaRPr lang="en-US" dirty="0"/>
          </a:p>
          <a:p>
            <a:pPr marL="514350" indent="-514350">
              <a:spcBef>
                <a:spcPts val="2400"/>
              </a:spcBef>
              <a:buNone/>
            </a:pPr>
            <a:endParaRPr lang="en-US" dirty="0"/>
          </a:p>
        </p:txBody>
      </p:sp>
    </p:spTree>
    <p:extLst>
      <p:ext uri="{BB962C8B-B14F-4D97-AF65-F5344CB8AC3E}">
        <p14:creationId xmlns:p14="http://schemas.microsoft.com/office/powerpoint/2010/main" val="3089073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hatishistory.edublogs.org/files/2009/01/second-crusade-1147-4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706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2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lasszone.com/cz/books/ms_wh_survey/resources/images/chapter_maps/wh16_crus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897" y="2462449"/>
            <a:ext cx="3058332" cy="704258"/>
          </a:xfrm>
        </p:spPr>
        <p:txBody>
          <a:bodyPr>
            <a:normAutofit fontScale="90000"/>
          </a:bodyPr>
          <a:lstStyle/>
          <a:p>
            <a:r>
              <a:rPr lang="en-US" sz="2400" b="1" dirty="0" smtClean="0"/>
              <a:t>Doge Enrico </a:t>
            </a:r>
            <a:r>
              <a:rPr lang="en-US" sz="2400" b="1" dirty="0" err="1" smtClean="0"/>
              <a:t>Dandolo</a:t>
            </a:r>
            <a:r>
              <a:rPr lang="en-US" sz="2400" b="1" dirty="0" smtClean="0"/>
              <a:t/>
            </a:r>
            <a:br>
              <a:rPr lang="en-US" sz="2400" b="1" dirty="0" smtClean="0"/>
            </a:br>
            <a:r>
              <a:rPr lang="en-US" sz="2400" b="1" dirty="0" smtClean="0"/>
              <a:t>leading the 4</a:t>
            </a:r>
            <a:r>
              <a:rPr lang="en-US" sz="2400" b="1" baseline="30000" dirty="0" smtClean="0"/>
              <a:t>th</a:t>
            </a:r>
            <a:r>
              <a:rPr lang="en-US" sz="2400" b="1" dirty="0" smtClean="0"/>
              <a:t> Crusade</a:t>
            </a:r>
            <a:endParaRPr lang="en-US" sz="2400" dirty="0"/>
          </a:p>
        </p:txBody>
      </p:sp>
      <p:pic>
        <p:nvPicPr>
          <p:cNvPr id="1030" name="Picture 6" descr="http://skepticism-images.s3-website-us-east-1.amazonaws.com/images/jreviews/Enrico-Dando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65749" cy="6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6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questOfConstantinopleByTheCrusadersIn1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509123" cy="5610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6841" y="5873858"/>
            <a:ext cx="5228547" cy="369332"/>
          </a:xfrm>
          <a:prstGeom prst="rect">
            <a:avLst/>
          </a:prstGeom>
          <a:noFill/>
        </p:spPr>
        <p:txBody>
          <a:bodyPr wrap="none" rtlCol="0">
            <a:spAutoFit/>
          </a:bodyPr>
          <a:lstStyle/>
          <a:p>
            <a:r>
              <a:rPr lang="en-US" dirty="0"/>
              <a:t>Conquest of Constantinople by the Crusaders in 1204.</a:t>
            </a:r>
          </a:p>
        </p:txBody>
      </p:sp>
    </p:spTree>
    <p:extLst>
      <p:ext uri="{BB962C8B-B14F-4D97-AF65-F5344CB8AC3E}">
        <p14:creationId xmlns:p14="http://schemas.microsoft.com/office/powerpoint/2010/main" val="1061407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5289"/>
          </a:xfrm>
          <a:solidFill>
            <a:schemeClr val="accent6">
              <a:lumMod val="20000"/>
              <a:lumOff val="80000"/>
            </a:schemeClr>
          </a:solidFill>
        </p:spPr>
        <p:txBody>
          <a:bodyPr>
            <a:normAutofit fontScale="90000"/>
          </a:bodyPr>
          <a:lstStyle/>
          <a:p>
            <a:pPr algn="ctr"/>
            <a:r>
              <a:rPr lang="en-US" sz="3600" dirty="0" smtClean="0"/>
              <a:t>VENICE</a:t>
            </a:r>
            <a:endParaRPr lang="en-US" sz="3600" dirty="0"/>
          </a:p>
        </p:txBody>
      </p:sp>
      <p:sp>
        <p:nvSpPr>
          <p:cNvPr id="3" name="Content Placeholder 2"/>
          <p:cNvSpPr>
            <a:spLocks noGrp="1"/>
          </p:cNvSpPr>
          <p:nvPr>
            <p:ph idx="1"/>
          </p:nvPr>
        </p:nvSpPr>
        <p:spPr>
          <a:xfrm>
            <a:off x="0" y="425288"/>
            <a:ext cx="12192000" cy="6432711"/>
          </a:xfrm>
        </p:spPr>
        <p:txBody>
          <a:bodyPr/>
          <a:lstStyle/>
          <a:p>
            <a:pPr marL="0" indent="0">
              <a:buNone/>
            </a:pPr>
            <a:r>
              <a:rPr lang="en-US" dirty="0" smtClean="0"/>
              <a:t> |-------------------|--------------|-----------------|------------------------|</a:t>
            </a:r>
          </a:p>
          <a:p>
            <a:pPr marL="0" indent="0">
              <a:buNone/>
            </a:pPr>
            <a:r>
              <a:rPr lang="en-US" dirty="0" smtClean="0"/>
              <a:t>1204                  1250            1284                1307                           1345</a:t>
            </a:r>
          </a:p>
          <a:p>
            <a:pPr marL="0" indent="0">
              <a:buNone/>
            </a:pPr>
            <a:r>
              <a:rPr lang="en-US" dirty="0" smtClean="0"/>
              <a:t>   </a:t>
            </a:r>
            <a:endParaRPr lang="en-US" sz="1800" dirty="0" smtClean="0"/>
          </a:p>
          <a:p>
            <a:pPr marL="0" indent="0">
              <a:buNone/>
            </a:pPr>
            <a:endParaRPr lang="en-US" dirty="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r>
              <a:rPr lang="en-US" dirty="0" smtClean="0"/>
              <a:t>									      	</a:t>
            </a:r>
            <a:endParaRPr lang="en-US" dirty="0"/>
          </a:p>
          <a:p>
            <a:pPr marL="0" indent="0">
              <a:buNone/>
            </a:pPr>
            <a:r>
              <a:rPr lang="en-US" dirty="0" smtClean="0"/>
              <a:t>|-------</a:t>
            </a:r>
            <a:r>
              <a:rPr lang="en-US" sz="1800" dirty="0" smtClean="0"/>
              <a:t>|</a:t>
            </a:r>
            <a:r>
              <a:rPr lang="en-US" dirty="0" smtClean="0"/>
              <a:t>-----------------------|---------------|------------------|--------------------------|</a:t>
            </a:r>
          </a:p>
          <a:p>
            <a:pPr marL="0" indent="0">
              <a:buNone/>
            </a:pPr>
            <a:r>
              <a:rPr lang="en-US" dirty="0" smtClean="0"/>
              <a:t>1345   </a:t>
            </a:r>
            <a:r>
              <a:rPr lang="en-US" sz="1200" dirty="0" smtClean="0"/>
              <a:t>1348-50 BLACK DEATH</a:t>
            </a:r>
            <a:r>
              <a:rPr lang="en-US" sz="2000" dirty="0" smtClean="0"/>
              <a:t>         </a:t>
            </a:r>
            <a:r>
              <a:rPr lang="en-US" dirty="0" smtClean="0"/>
              <a:t>1457-64          1472-73              1492                             1503</a:t>
            </a:r>
            <a:endParaRPr lang="en-US" dirty="0"/>
          </a:p>
        </p:txBody>
      </p:sp>
      <p:sp>
        <p:nvSpPr>
          <p:cNvPr id="4" name="TextBox 3"/>
          <p:cNvSpPr txBox="1"/>
          <p:nvPr/>
        </p:nvSpPr>
        <p:spPr>
          <a:xfrm>
            <a:off x="1848917" y="1466179"/>
            <a:ext cx="1818896" cy="1754326"/>
          </a:xfrm>
          <a:prstGeom prst="rect">
            <a:avLst/>
          </a:prstGeom>
          <a:noFill/>
        </p:spPr>
        <p:txBody>
          <a:bodyPr wrap="none" rtlCol="0">
            <a:spAutoFit/>
          </a:bodyPr>
          <a:lstStyle/>
          <a:p>
            <a:r>
              <a:rPr lang="en-US" dirty="0" smtClean="0"/>
              <a:t>Frederick II</a:t>
            </a:r>
          </a:p>
          <a:p>
            <a:r>
              <a:rPr lang="en-US" dirty="0" smtClean="0"/>
              <a:t>‘Sacred Emperor’</a:t>
            </a:r>
          </a:p>
          <a:p>
            <a:r>
              <a:rPr lang="en-US" dirty="0" smtClean="0"/>
              <a:t>issues gold coin</a:t>
            </a:r>
          </a:p>
          <a:p>
            <a:endParaRPr lang="en-US" b="1" dirty="0" smtClean="0">
              <a:solidFill>
                <a:srgbClr val="7030A0"/>
              </a:solidFill>
            </a:endParaRPr>
          </a:p>
          <a:p>
            <a:r>
              <a:rPr lang="en-US" b="1" dirty="0" smtClean="0">
                <a:solidFill>
                  <a:srgbClr val="7030A0"/>
                </a:solidFill>
              </a:rPr>
              <a:t>Pope calls him</a:t>
            </a:r>
          </a:p>
          <a:p>
            <a:r>
              <a:rPr lang="en-US" b="1" dirty="0" smtClean="0">
                <a:solidFill>
                  <a:srgbClr val="7030A0"/>
                </a:solidFill>
              </a:rPr>
              <a:t>The Antichrist.</a:t>
            </a:r>
          </a:p>
        </p:txBody>
      </p:sp>
      <p:sp>
        <p:nvSpPr>
          <p:cNvPr id="7" name="TextBox 6"/>
          <p:cNvSpPr txBox="1"/>
          <p:nvPr/>
        </p:nvSpPr>
        <p:spPr>
          <a:xfrm>
            <a:off x="8505148" y="1429993"/>
            <a:ext cx="2719719" cy="2308324"/>
          </a:xfrm>
          <a:prstGeom prst="rect">
            <a:avLst/>
          </a:prstGeom>
          <a:noFill/>
        </p:spPr>
        <p:txBody>
          <a:bodyPr wrap="none" rtlCol="0">
            <a:spAutoFit/>
          </a:bodyPr>
          <a:lstStyle/>
          <a:p>
            <a:r>
              <a:rPr lang="en-US" sz="1600" b="1" dirty="0" smtClean="0">
                <a:solidFill>
                  <a:srgbClr val="00B050"/>
                </a:solidFill>
              </a:rPr>
              <a:t>INDIA TRADE REOPENED:</a:t>
            </a:r>
          </a:p>
          <a:p>
            <a:r>
              <a:rPr lang="en-US" sz="1600" b="1" dirty="0" smtClean="0">
                <a:solidFill>
                  <a:srgbClr val="00B050"/>
                </a:solidFill>
              </a:rPr>
              <a:t>Venice applies to Egyptian</a:t>
            </a:r>
          </a:p>
          <a:p>
            <a:r>
              <a:rPr lang="en-US" sz="1600" b="1" dirty="0" smtClean="0">
                <a:solidFill>
                  <a:srgbClr val="00B050"/>
                </a:solidFill>
              </a:rPr>
              <a:t>government for reduction</a:t>
            </a:r>
          </a:p>
          <a:p>
            <a:r>
              <a:rPr lang="en-US" sz="1600" b="1" dirty="0" smtClean="0">
                <a:solidFill>
                  <a:srgbClr val="00B050"/>
                </a:solidFill>
              </a:rPr>
              <a:t>in tariff on silver imported</a:t>
            </a:r>
          </a:p>
          <a:p>
            <a:r>
              <a:rPr lang="en-US" sz="1600" b="1" dirty="0" smtClean="0">
                <a:solidFill>
                  <a:srgbClr val="00B050"/>
                </a:solidFill>
              </a:rPr>
              <a:t>by Venice into Alexandria</a:t>
            </a:r>
          </a:p>
          <a:p>
            <a:r>
              <a:rPr lang="en-US" sz="1600" b="1" dirty="0" smtClean="0">
                <a:solidFill>
                  <a:srgbClr val="00B050"/>
                </a:solidFill>
              </a:rPr>
              <a:t>from 10% to 2%</a:t>
            </a:r>
          </a:p>
          <a:p>
            <a:endParaRPr lang="en-US" sz="1600" b="1" dirty="0" smtClean="0">
              <a:solidFill>
                <a:srgbClr val="00B050"/>
              </a:solidFill>
            </a:endParaRPr>
          </a:p>
          <a:p>
            <a:r>
              <a:rPr lang="en-US" sz="1600" b="1" dirty="0" smtClean="0">
                <a:solidFill>
                  <a:srgbClr val="00B050"/>
                </a:solidFill>
              </a:rPr>
              <a:t>Venice taps into Eastern ratio:</a:t>
            </a:r>
          </a:p>
          <a:p>
            <a:r>
              <a:rPr lang="en-US" sz="1600" b="1" dirty="0" smtClean="0">
                <a:solidFill>
                  <a:srgbClr val="00B050"/>
                </a:solidFill>
              </a:rPr>
              <a:t>gold floods Europe</a:t>
            </a:r>
            <a:endParaRPr lang="en-US" sz="1600" b="1" dirty="0">
              <a:solidFill>
                <a:srgbClr val="00B050"/>
              </a:solidFill>
            </a:endParaRPr>
          </a:p>
        </p:txBody>
      </p:sp>
      <p:sp>
        <p:nvSpPr>
          <p:cNvPr id="8" name="TextBox 7"/>
          <p:cNvSpPr txBox="1"/>
          <p:nvPr/>
        </p:nvSpPr>
        <p:spPr>
          <a:xfrm>
            <a:off x="5893854" y="1473332"/>
            <a:ext cx="1803571" cy="1477328"/>
          </a:xfrm>
          <a:prstGeom prst="rect">
            <a:avLst/>
          </a:prstGeom>
          <a:noFill/>
        </p:spPr>
        <p:txBody>
          <a:bodyPr wrap="none" rtlCol="0">
            <a:spAutoFit/>
          </a:bodyPr>
          <a:lstStyle/>
          <a:p>
            <a:r>
              <a:rPr lang="en-US" dirty="0" smtClean="0"/>
              <a:t>Knights </a:t>
            </a:r>
            <a:r>
              <a:rPr lang="en-US" dirty="0" err="1" smtClean="0"/>
              <a:t>Templars</a:t>
            </a:r>
            <a:endParaRPr lang="en-US" dirty="0" smtClean="0"/>
          </a:p>
          <a:p>
            <a:r>
              <a:rPr lang="en-US" dirty="0" smtClean="0"/>
              <a:t>Suppressed</a:t>
            </a:r>
          </a:p>
          <a:p>
            <a:endParaRPr lang="en-US" dirty="0" smtClean="0"/>
          </a:p>
          <a:p>
            <a:r>
              <a:rPr lang="en-US" dirty="0" smtClean="0"/>
              <a:t>Levant trade to </a:t>
            </a:r>
          </a:p>
          <a:p>
            <a:r>
              <a:rPr lang="en-US" dirty="0" smtClean="0"/>
              <a:t>India lost</a:t>
            </a:r>
            <a:endParaRPr lang="en-US" dirty="0"/>
          </a:p>
        </p:txBody>
      </p:sp>
      <p:sp>
        <p:nvSpPr>
          <p:cNvPr id="9" name="Title 1"/>
          <p:cNvSpPr txBox="1">
            <a:spLocks/>
          </p:cNvSpPr>
          <p:nvPr/>
        </p:nvSpPr>
        <p:spPr>
          <a:xfrm>
            <a:off x="0" y="3979602"/>
            <a:ext cx="12192000" cy="425289"/>
          </a:xfrm>
          <a:prstGeom prst="rect">
            <a:avLst/>
          </a:prstGeom>
          <a:solidFill>
            <a:schemeClr val="accent6">
              <a:lumMod val="20000"/>
              <a:lumOff val="80000"/>
            </a:schemeClr>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VENICE</a:t>
            </a:r>
            <a:endParaRPr lang="en-US" sz="3600" dirty="0"/>
          </a:p>
        </p:txBody>
      </p:sp>
      <p:sp>
        <p:nvSpPr>
          <p:cNvPr id="19" name="TextBox 18"/>
          <p:cNvSpPr txBox="1"/>
          <p:nvPr/>
        </p:nvSpPr>
        <p:spPr>
          <a:xfrm>
            <a:off x="3650898" y="1477392"/>
            <a:ext cx="1535228" cy="1477328"/>
          </a:xfrm>
          <a:prstGeom prst="rect">
            <a:avLst/>
          </a:prstGeom>
          <a:noFill/>
        </p:spPr>
        <p:txBody>
          <a:bodyPr wrap="none" rtlCol="0">
            <a:spAutoFit/>
          </a:bodyPr>
          <a:lstStyle/>
          <a:p>
            <a:r>
              <a:rPr lang="en-US" b="1" dirty="0" smtClean="0">
                <a:solidFill>
                  <a:srgbClr val="00B050"/>
                </a:solidFill>
              </a:rPr>
              <a:t>Venice mints</a:t>
            </a:r>
          </a:p>
          <a:p>
            <a:r>
              <a:rPr lang="en-US" b="1" dirty="0" smtClean="0">
                <a:solidFill>
                  <a:srgbClr val="00B050"/>
                </a:solidFill>
              </a:rPr>
              <a:t>first gold coin,</a:t>
            </a:r>
          </a:p>
          <a:p>
            <a:r>
              <a:rPr lang="en-US" b="1" dirty="0" smtClean="0">
                <a:solidFill>
                  <a:srgbClr val="00B050"/>
                </a:solidFill>
              </a:rPr>
              <a:t>Ducat, meant </a:t>
            </a:r>
          </a:p>
          <a:p>
            <a:r>
              <a:rPr lang="en-US" b="1" dirty="0" smtClean="0">
                <a:solidFill>
                  <a:srgbClr val="00B050"/>
                </a:solidFill>
              </a:rPr>
              <a:t>to continue</a:t>
            </a:r>
          </a:p>
          <a:p>
            <a:r>
              <a:rPr lang="en-US" b="1" dirty="0" smtClean="0">
                <a:solidFill>
                  <a:srgbClr val="00B050"/>
                </a:solidFill>
              </a:rPr>
              <a:t>Bezant</a:t>
            </a:r>
            <a:endParaRPr lang="en-US" b="1" dirty="0">
              <a:solidFill>
                <a:srgbClr val="00B050"/>
              </a:solidFill>
            </a:endParaRPr>
          </a:p>
        </p:txBody>
      </p:sp>
      <p:sp>
        <p:nvSpPr>
          <p:cNvPr id="21" name="TextBox 20"/>
          <p:cNvSpPr txBox="1"/>
          <p:nvPr/>
        </p:nvSpPr>
        <p:spPr>
          <a:xfrm>
            <a:off x="9808528" y="437085"/>
            <a:ext cx="2383473" cy="707886"/>
          </a:xfrm>
          <a:prstGeom prst="rect">
            <a:avLst/>
          </a:prstGeom>
          <a:noFill/>
        </p:spPr>
        <p:txBody>
          <a:bodyPr wrap="none" rtlCol="0">
            <a:spAutoFit/>
          </a:bodyPr>
          <a:lstStyle/>
          <a:p>
            <a:r>
              <a:rPr lang="en-US" sz="2000" b="1" dirty="0" smtClean="0">
                <a:solidFill>
                  <a:srgbClr val="FF0000"/>
                </a:solidFill>
              </a:rPr>
              <a:t>TURNING POINT IN</a:t>
            </a:r>
          </a:p>
          <a:p>
            <a:r>
              <a:rPr lang="en-US" sz="2000" b="1" dirty="0" smtClean="0">
                <a:solidFill>
                  <a:srgbClr val="FF0000"/>
                </a:solidFill>
              </a:rPr>
              <a:t>MONETARY HISTORY</a:t>
            </a:r>
            <a:endParaRPr lang="en-US" sz="2000" b="1" dirty="0">
              <a:solidFill>
                <a:srgbClr val="FF0000"/>
              </a:solidFill>
            </a:endParaRPr>
          </a:p>
        </p:txBody>
      </p:sp>
      <p:sp>
        <p:nvSpPr>
          <p:cNvPr id="22" name="Right Arrow 21"/>
          <p:cNvSpPr/>
          <p:nvPr/>
        </p:nvSpPr>
        <p:spPr>
          <a:xfrm rot="8724098">
            <a:off x="11070211" y="1180504"/>
            <a:ext cx="72431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3699" y="1528191"/>
            <a:ext cx="988732" cy="1200329"/>
          </a:xfrm>
          <a:prstGeom prst="rect">
            <a:avLst/>
          </a:prstGeom>
          <a:noFill/>
        </p:spPr>
        <p:txBody>
          <a:bodyPr wrap="none" rtlCol="0">
            <a:spAutoFit/>
          </a:bodyPr>
          <a:lstStyle/>
          <a:p>
            <a:r>
              <a:rPr lang="en-US" b="1" dirty="0" smtClean="0">
                <a:solidFill>
                  <a:srgbClr val="00B050"/>
                </a:solidFill>
              </a:rPr>
              <a:t>Venice</a:t>
            </a:r>
          </a:p>
          <a:p>
            <a:r>
              <a:rPr lang="en-US" b="1" dirty="0" smtClean="0">
                <a:solidFill>
                  <a:srgbClr val="00B050"/>
                </a:solidFill>
              </a:rPr>
              <a:t>coins </a:t>
            </a:r>
          </a:p>
          <a:p>
            <a:r>
              <a:rPr lang="en-US" b="1" dirty="0" smtClean="0">
                <a:solidFill>
                  <a:srgbClr val="00B050"/>
                </a:solidFill>
              </a:rPr>
              <a:t>silver</a:t>
            </a:r>
          </a:p>
          <a:p>
            <a:r>
              <a:rPr lang="en-US" b="1" dirty="0" smtClean="0">
                <a:solidFill>
                  <a:srgbClr val="00B050"/>
                </a:solidFill>
              </a:rPr>
              <a:t>GROSSO</a:t>
            </a:r>
            <a:endParaRPr lang="en-US" b="1" dirty="0">
              <a:solidFill>
                <a:srgbClr val="00B050"/>
              </a:solidFill>
            </a:endParaRPr>
          </a:p>
        </p:txBody>
      </p:sp>
      <p:sp>
        <p:nvSpPr>
          <p:cNvPr id="24" name="TextBox 23"/>
          <p:cNvSpPr txBox="1"/>
          <p:nvPr/>
        </p:nvSpPr>
        <p:spPr>
          <a:xfrm>
            <a:off x="175491" y="0"/>
            <a:ext cx="4317849" cy="369332"/>
          </a:xfrm>
          <a:prstGeom prst="rect">
            <a:avLst/>
          </a:prstGeom>
          <a:noFill/>
        </p:spPr>
        <p:txBody>
          <a:bodyPr wrap="none" rtlCol="0">
            <a:spAutoFit/>
          </a:bodyPr>
          <a:lstStyle/>
          <a:p>
            <a:r>
              <a:rPr lang="en-US" b="1" dirty="0" smtClean="0">
                <a:solidFill>
                  <a:srgbClr val="FF0000"/>
                </a:solidFill>
              </a:rPr>
              <a:t>WESTERN GOLD/SILVER RATIO FLUCTUATES</a:t>
            </a:r>
            <a:endParaRPr lang="en-US" b="1" dirty="0">
              <a:solidFill>
                <a:srgbClr val="FF0000"/>
              </a:solidFill>
            </a:endParaRPr>
          </a:p>
        </p:txBody>
      </p:sp>
      <p:sp>
        <p:nvSpPr>
          <p:cNvPr id="25" name="TextBox 24"/>
          <p:cNvSpPr txBox="1"/>
          <p:nvPr/>
        </p:nvSpPr>
        <p:spPr>
          <a:xfrm>
            <a:off x="2916608" y="5518301"/>
            <a:ext cx="1360757" cy="646331"/>
          </a:xfrm>
          <a:prstGeom prst="rect">
            <a:avLst/>
          </a:prstGeom>
          <a:noFill/>
        </p:spPr>
        <p:txBody>
          <a:bodyPr wrap="none" rtlCol="0">
            <a:spAutoFit/>
          </a:bodyPr>
          <a:lstStyle/>
          <a:p>
            <a:r>
              <a:rPr lang="en-US" dirty="0" smtClean="0"/>
              <a:t>Silver crisis:</a:t>
            </a:r>
          </a:p>
          <a:p>
            <a:r>
              <a:rPr lang="en-US" dirty="0" smtClean="0"/>
              <a:t>mints closed</a:t>
            </a:r>
            <a:endParaRPr lang="en-US" dirty="0"/>
          </a:p>
        </p:txBody>
      </p:sp>
      <p:sp>
        <p:nvSpPr>
          <p:cNvPr id="26" name="TextBox 25"/>
          <p:cNvSpPr txBox="1"/>
          <p:nvPr/>
        </p:nvSpPr>
        <p:spPr>
          <a:xfrm>
            <a:off x="4934753" y="5504447"/>
            <a:ext cx="1863459" cy="646331"/>
          </a:xfrm>
          <a:prstGeom prst="rect">
            <a:avLst/>
          </a:prstGeom>
          <a:noFill/>
        </p:spPr>
        <p:txBody>
          <a:bodyPr wrap="none" rtlCol="0">
            <a:spAutoFit/>
          </a:bodyPr>
          <a:lstStyle/>
          <a:p>
            <a:r>
              <a:rPr lang="en-US" dirty="0" smtClean="0"/>
              <a:t>Venice &amp; Naples</a:t>
            </a:r>
          </a:p>
          <a:p>
            <a:r>
              <a:rPr lang="en-US" dirty="0" smtClean="0"/>
              <a:t>mint copper coins</a:t>
            </a:r>
            <a:endParaRPr lang="en-US" dirty="0"/>
          </a:p>
        </p:txBody>
      </p:sp>
      <p:sp>
        <p:nvSpPr>
          <p:cNvPr id="27" name="TextBox 26"/>
          <p:cNvSpPr txBox="1"/>
          <p:nvPr/>
        </p:nvSpPr>
        <p:spPr>
          <a:xfrm>
            <a:off x="7008316" y="5536774"/>
            <a:ext cx="1862305" cy="923330"/>
          </a:xfrm>
          <a:prstGeom prst="rect">
            <a:avLst/>
          </a:prstGeom>
          <a:noFill/>
        </p:spPr>
        <p:txBody>
          <a:bodyPr wrap="none" rtlCol="0">
            <a:spAutoFit/>
          </a:bodyPr>
          <a:lstStyle/>
          <a:p>
            <a:r>
              <a:rPr lang="en-US" dirty="0" smtClean="0"/>
              <a:t>Beginning of rape</a:t>
            </a:r>
          </a:p>
          <a:p>
            <a:r>
              <a:rPr lang="en-US" dirty="0" smtClean="0"/>
              <a:t>of America</a:t>
            </a:r>
          </a:p>
          <a:p>
            <a:r>
              <a:rPr lang="en-US" dirty="0" smtClean="0"/>
              <a:t>for gold and silver</a:t>
            </a:r>
            <a:endParaRPr lang="en-US" dirty="0"/>
          </a:p>
        </p:txBody>
      </p:sp>
      <p:sp>
        <p:nvSpPr>
          <p:cNvPr id="28" name="TextBox 27"/>
          <p:cNvSpPr txBox="1"/>
          <p:nvPr/>
        </p:nvSpPr>
        <p:spPr>
          <a:xfrm>
            <a:off x="9548317" y="5380672"/>
            <a:ext cx="2295308" cy="1477328"/>
          </a:xfrm>
          <a:prstGeom prst="rect">
            <a:avLst/>
          </a:prstGeom>
          <a:noFill/>
        </p:spPr>
        <p:txBody>
          <a:bodyPr wrap="none" rtlCol="0">
            <a:spAutoFit/>
          </a:bodyPr>
          <a:lstStyle/>
          <a:p>
            <a:r>
              <a:rPr lang="en-US" dirty="0" smtClean="0"/>
              <a:t>Portugal sails around</a:t>
            </a:r>
          </a:p>
          <a:p>
            <a:r>
              <a:rPr lang="en-US" dirty="0" smtClean="0"/>
              <a:t>African Cape</a:t>
            </a:r>
          </a:p>
          <a:p>
            <a:endParaRPr lang="en-US" dirty="0" smtClean="0"/>
          </a:p>
          <a:p>
            <a:r>
              <a:rPr lang="en-US" b="1" dirty="0" smtClean="0">
                <a:solidFill>
                  <a:srgbClr val="00B050"/>
                </a:solidFill>
              </a:rPr>
              <a:t>Venice knocked out of</a:t>
            </a:r>
          </a:p>
          <a:p>
            <a:r>
              <a:rPr lang="en-US" b="1" dirty="0" smtClean="0">
                <a:solidFill>
                  <a:srgbClr val="00B050"/>
                </a:solidFill>
              </a:rPr>
              <a:t>India trade</a:t>
            </a:r>
            <a:endParaRPr lang="en-US" b="1" dirty="0">
              <a:solidFill>
                <a:srgbClr val="00B050"/>
              </a:solidFill>
            </a:endParaRPr>
          </a:p>
        </p:txBody>
      </p:sp>
      <p:sp>
        <p:nvSpPr>
          <p:cNvPr id="30" name="TextBox 29"/>
          <p:cNvSpPr txBox="1"/>
          <p:nvPr/>
        </p:nvSpPr>
        <p:spPr>
          <a:xfrm>
            <a:off x="0" y="4027054"/>
            <a:ext cx="2688108" cy="369332"/>
          </a:xfrm>
          <a:prstGeom prst="rect">
            <a:avLst/>
          </a:prstGeom>
          <a:noFill/>
        </p:spPr>
        <p:txBody>
          <a:bodyPr wrap="none" rtlCol="0">
            <a:spAutoFit/>
          </a:bodyPr>
          <a:lstStyle/>
          <a:p>
            <a:r>
              <a:rPr lang="en-US" b="1" dirty="0" smtClean="0">
                <a:solidFill>
                  <a:srgbClr val="FF0000"/>
                </a:solidFill>
              </a:rPr>
              <a:t>SILVER DRAINS TO EAST</a:t>
            </a:r>
            <a:r>
              <a:rPr lang="en-US" b="1" dirty="0" smtClean="0">
                <a:solidFill>
                  <a:srgbClr val="FF0000"/>
                </a:solidFill>
                <a:sym typeface="Wingdings" panose="05000000000000000000" pitchFamily="2" charset="2"/>
              </a:rPr>
              <a:t></a:t>
            </a:r>
            <a:endParaRPr lang="en-US" dirty="0">
              <a:solidFill>
                <a:srgbClr val="FF0000"/>
              </a:solidFill>
            </a:endParaRPr>
          </a:p>
        </p:txBody>
      </p:sp>
      <p:sp>
        <p:nvSpPr>
          <p:cNvPr id="18" name="TextBox 17"/>
          <p:cNvSpPr txBox="1"/>
          <p:nvPr/>
        </p:nvSpPr>
        <p:spPr>
          <a:xfrm>
            <a:off x="0" y="5518300"/>
            <a:ext cx="2151871" cy="923330"/>
          </a:xfrm>
          <a:prstGeom prst="rect">
            <a:avLst/>
          </a:prstGeom>
          <a:noFill/>
        </p:spPr>
        <p:txBody>
          <a:bodyPr wrap="none" rtlCol="0">
            <a:spAutoFit/>
          </a:bodyPr>
          <a:lstStyle/>
          <a:p>
            <a:r>
              <a:rPr lang="en-US" dirty="0" smtClean="0"/>
              <a:t>For first time, gold in</a:t>
            </a:r>
          </a:p>
          <a:p>
            <a:r>
              <a:rPr lang="en-US" dirty="0" smtClean="0"/>
              <a:t>quantity appears in</a:t>
            </a:r>
          </a:p>
          <a:p>
            <a:r>
              <a:rPr lang="en-US" dirty="0" smtClean="0"/>
              <a:t>Europe</a:t>
            </a:r>
            <a:endParaRPr lang="en-US" dirty="0"/>
          </a:p>
        </p:txBody>
      </p:sp>
    </p:spTree>
    <p:extLst>
      <p:ext uri="{BB962C8B-B14F-4D97-AF65-F5344CB8AC3E}">
        <p14:creationId xmlns:p14="http://schemas.microsoft.com/office/powerpoint/2010/main" val="763005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5</a:t>
            </a:r>
            <a:endParaRPr lang="en-US" dirty="0"/>
          </a:p>
        </p:txBody>
      </p:sp>
      <p:sp>
        <p:nvSpPr>
          <p:cNvPr id="3" name="Content Placeholder 2"/>
          <p:cNvSpPr>
            <a:spLocks noGrp="1"/>
          </p:cNvSpPr>
          <p:nvPr>
            <p:ph idx="1"/>
          </p:nvPr>
        </p:nvSpPr>
        <p:spPr>
          <a:xfrm>
            <a:off x="838200" y="2631537"/>
            <a:ext cx="10515600" cy="2529399"/>
          </a:xfrm>
        </p:spPr>
        <p:txBody>
          <a:bodyPr>
            <a:normAutofit/>
          </a:bodyPr>
          <a:lstStyle/>
          <a:p>
            <a:pPr marL="0" indent="0">
              <a:buNone/>
            </a:pPr>
            <a:endParaRPr lang="en-US" dirty="0"/>
          </a:p>
          <a:p>
            <a:pPr marL="0" indent="0" algn="ctr">
              <a:buNone/>
            </a:pPr>
            <a:r>
              <a:rPr lang="en-US" sz="4000" dirty="0" smtClean="0"/>
              <a:t>The Science of Money</a:t>
            </a:r>
          </a:p>
        </p:txBody>
      </p:sp>
    </p:spTree>
    <p:extLst>
      <p:ext uri="{BB962C8B-B14F-4D97-AF65-F5344CB8AC3E}">
        <p14:creationId xmlns:p14="http://schemas.microsoft.com/office/powerpoint/2010/main" val="3074504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54862" cy="1325563"/>
          </a:xfrm>
          <a:solidFill>
            <a:schemeClr val="accent6">
              <a:lumMod val="40000"/>
              <a:lumOff val="60000"/>
            </a:schemeClr>
          </a:solidFill>
        </p:spPr>
        <p:txBody>
          <a:bodyPr/>
          <a:lstStyle/>
          <a:p>
            <a:pPr algn="ctr"/>
            <a:r>
              <a:rPr lang="en-US" dirty="0" smtClean="0"/>
              <a:t>THE SCIENCE OF MONEY:</a:t>
            </a:r>
            <a:br>
              <a:rPr lang="en-US" dirty="0" smtClean="0"/>
            </a:br>
            <a:r>
              <a:rPr lang="en-US" sz="3200" u="sng" dirty="0" smtClean="0"/>
              <a:t>Principles and Laws</a:t>
            </a:r>
            <a:endParaRPr lang="en-US" u="sng" dirty="0"/>
          </a:p>
        </p:txBody>
      </p:sp>
      <p:sp>
        <p:nvSpPr>
          <p:cNvPr id="3" name="Content Placeholder 2"/>
          <p:cNvSpPr>
            <a:spLocks noGrp="1"/>
          </p:cNvSpPr>
          <p:nvPr>
            <p:ph idx="1"/>
          </p:nvPr>
        </p:nvSpPr>
        <p:spPr>
          <a:xfrm>
            <a:off x="838200" y="1825625"/>
            <a:ext cx="10654862" cy="4764361"/>
          </a:xfrm>
          <a:solidFill>
            <a:schemeClr val="accent6">
              <a:lumMod val="20000"/>
              <a:lumOff val="80000"/>
            </a:schemeClr>
          </a:solidFill>
        </p:spPr>
        <p:txBody>
          <a:bodyPr>
            <a:normAutofit/>
          </a:bodyPr>
          <a:lstStyle/>
          <a:p>
            <a:pPr marL="514350" indent="-514350">
              <a:buFont typeface="+mj-lt"/>
              <a:buAutoNum type="arabicPeriod"/>
            </a:pPr>
            <a:endParaRPr lang="en-US" dirty="0" smtClean="0"/>
          </a:p>
          <a:p>
            <a:pPr marL="514350" indent="-514350">
              <a:buFont typeface="+mj-lt"/>
              <a:buAutoNum type="arabicPeriod"/>
            </a:pPr>
            <a:r>
              <a:rPr lang="en-US" sz="2600" dirty="0"/>
              <a:t>Aristotle </a:t>
            </a:r>
            <a:r>
              <a:rPr lang="en-US" sz="2600" dirty="0" smtClean="0"/>
              <a:t>– money has </a:t>
            </a:r>
            <a:r>
              <a:rPr lang="en-US" sz="2600" u="sng" dirty="0"/>
              <a:t>value due to law</a:t>
            </a:r>
            <a:r>
              <a:rPr lang="en-US" sz="2600" dirty="0"/>
              <a:t>, and not to nature.   </a:t>
            </a:r>
            <a:endParaRPr lang="en-US" sz="2600" dirty="0" smtClean="0"/>
          </a:p>
          <a:p>
            <a:pPr marL="514350" indent="-514350">
              <a:buFont typeface="+mj-lt"/>
              <a:buAutoNum type="arabicPeriod"/>
            </a:pPr>
            <a:r>
              <a:rPr lang="en-US" sz="2600" dirty="0" smtClean="0"/>
              <a:t>Money is distinguished by its </a:t>
            </a:r>
            <a:r>
              <a:rPr lang="en-US" sz="2600" u="sng" dirty="0" smtClean="0"/>
              <a:t>Mark of Authority </a:t>
            </a:r>
            <a:r>
              <a:rPr lang="en-US" sz="2600" dirty="0" smtClean="0"/>
              <a:t>- </a:t>
            </a:r>
            <a:r>
              <a:rPr lang="en-US" sz="2600" u="sng" dirty="0" smtClean="0"/>
              <a:t>by law</a:t>
            </a:r>
            <a:r>
              <a:rPr lang="en-US" sz="2600" dirty="0" smtClean="0"/>
              <a:t>.</a:t>
            </a:r>
          </a:p>
          <a:p>
            <a:pPr marL="514350" indent="-514350">
              <a:buFont typeface="+mj-lt"/>
              <a:buAutoNum type="arabicPeriod" startAt="3"/>
            </a:pPr>
            <a:r>
              <a:rPr lang="en-US" sz="2600" dirty="0" smtClean="0"/>
              <a:t>The volume determines </a:t>
            </a:r>
            <a:r>
              <a:rPr lang="en-US" sz="2600" u="sng" dirty="0" smtClean="0"/>
              <a:t>the value of each piece</a:t>
            </a:r>
            <a:r>
              <a:rPr lang="en-US" sz="2600" dirty="0" smtClean="0"/>
              <a:t>.</a:t>
            </a:r>
          </a:p>
          <a:p>
            <a:pPr marL="0" indent="0">
              <a:lnSpc>
                <a:spcPct val="100000"/>
              </a:lnSpc>
              <a:spcBef>
                <a:spcPts val="0"/>
              </a:spcBef>
              <a:buNone/>
            </a:pPr>
            <a:endParaRPr lang="en-US" sz="2600" dirty="0" smtClean="0"/>
          </a:p>
          <a:p>
            <a:pPr marL="0" indent="0">
              <a:lnSpc>
                <a:spcPct val="100000"/>
              </a:lnSpc>
              <a:spcBef>
                <a:spcPts val="0"/>
              </a:spcBef>
              <a:buNone/>
            </a:pPr>
            <a:r>
              <a:rPr lang="en-US" sz="2600" dirty="0" smtClean="0"/>
              <a:t>        </a:t>
            </a:r>
            <a:r>
              <a:rPr lang="en-US" sz="1900" dirty="0" smtClean="0"/>
              <a:t>Today the law omits a limit on money’s volume.  Money as a measure of value is thus impaired.   </a:t>
            </a:r>
          </a:p>
          <a:p>
            <a:pPr marL="0" indent="0">
              <a:lnSpc>
                <a:spcPct val="100000"/>
              </a:lnSpc>
              <a:spcBef>
                <a:spcPts val="0"/>
              </a:spcBef>
              <a:buNone/>
            </a:pPr>
            <a:endParaRPr lang="en-US" sz="1900" dirty="0" smtClean="0"/>
          </a:p>
          <a:p>
            <a:pPr marL="0" indent="0">
              <a:lnSpc>
                <a:spcPct val="100000"/>
              </a:lnSpc>
              <a:spcBef>
                <a:spcPts val="0"/>
              </a:spcBef>
              <a:buNone/>
            </a:pPr>
            <a:r>
              <a:rPr lang="en-US" sz="2600" dirty="0" smtClean="0"/>
              <a:t>        </a:t>
            </a:r>
            <a:r>
              <a:rPr lang="en-US" sz="1900" dirty="0" smtClean="0"/>
              <a:t>When </a:t>
            </a:r>
            <a:r>
              <a:rPr lang="en-US" sz="1900" dirty="0"/>
              <a:t>Aristotle wrote, the volume of money was limited by law in </a:t>
            </a:r>
            <a:r>
              <a:rPr lang="en-US" sz="1900" dirty="0" smtClean="0"/>
              <a:t>several of </a:t>
            </a:r>
            <a:r>
              <a:rPr lang="en-US" sz="1900" dirty="0"/>
              <a:t>the Greek </a:t>
            </a:r>
            <a:r>
              <a:rPr lang="en-US" sz="1900" dirty="0" smtClean="0"/>
              <a:t>States.</a:t>
            </a:r>
          </a:p>
          <a:p>
            <a:pPr marL="0" indent="0">
              <a:lnSpc>
                <a:spcPct val="100000"/>
              </a:lnSpc>
              <a:spcBef>
                <a:spcPts val="0"/>
              </a:spcBef>
              <a:buNone/>
            </a:pPr>
            <a:r>
              <a:rPr lang="en-US" sz="1900" dirty="0"/>
              <a:t> </a:t>
            </a:r>
            <a:r>
              <a:rPr lang="en-US" sz="1900" dirty="0" smtClean="0"/>
              <a:t>          In </a:t>
            </a:r>
            <a:r>
              <a:rPr lang="en-US" sz="1900" dirty="0"/>
              <a:t>each was a definite and precise measure of value. </a:t>
            </a:r>
          </a:p>
          <a:p>
            <a:pPr marL="0" indent="0">
              <a:lnSpc>
                <a:spcPct val="100000"/>
              </a:lnSpc>
              <a:spcBef>
                <a:spcPts val="0"/>
              </a:spcBef>
              <a:buNone/>
            </a:pPr>
            <a:endParaRPr lang="en-US" sz="1900" dirty="0" smtClean="0"/>
          </a:p>
        </p:txBody>
      </p:sp>
    </p:spTree>
    <p:extLst>
      <p:ext uri="{BB962C8B-B14F-4D97-AF65-F5344CB8AC3E}">
        <p14:creationId xmlns:p14="http://schemas.microsoft.com/office/powerpoint/2010/main" val="237587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427"/>
          </a:xfrm>
          <a:solidFill>
            <a:srgbClr val="FFFF00"/>
          </a:solidFill>
        </p:spPr>
        <p:txBody>
          <a:bodyPr>
            <a:normAutofit fontScale="90000"/>
          </a:bodyPr>
          <a:lstStyle/>
          <a:p>
            <a:pPr algn="ctr"/>
            <a:r>
              <a:rPr lang="en-US" dirty="0" smtClean="0"/>
              <a:t>Charlemagne’s Silver Coins</a:t>
            </a:r>
            <a:endParaRPr lang="en-US" dirty="0"/>
          </a:p>
        </p:txBody>
      </p:sp>
      <p:sp>
        <p:nvSpPr>
          <p:cNvPr id="3" name="Content Placeholder 2"/>
          <p:cNvSpPr>
            <a:spLocks noGrp="1"/>
          </p:cNvSpPr>
          <p:nvPr>
            <p:ph idx="1"/>
          </p:nvPr>
        </p:nvSpPr>
        <p:spPr>
          <a:xfrm>
            <a:off x="6741764" y="1890793"/>
            <a:ext cx="4974955" cy="2402237"/>
          </a:xfrm>
        </p:spPr>
        <p:txBody>
          <a:bodyPr>
            <a:normAutofit/>
          </a:bodyPr>
          <a:lstStyle/>
          <a:p>
            <a:pPr marL="0" indent="0">
              <a:buNone/>
            </a:pPr>
            <a:endParaRPr lang="en-US" dirty="0" smtClean="0"/>
          </a:p>
          <a:p>
            <a:r>
              <a:rPr lang="en-US" dirty="0" smtClean="0"/>
              <a:t>Waged war.</a:t>
            </a:r>
          </a:p>
          <a:p>
            <a:r>
              <a:rPr lang="en-US" dirty="0" smtClean="0"/>
              <a:t>Plundered.</a:t>
            </a:r>
          </a:p>
          <a:p>
            <a:r>
              <a:rPr lang="en-US" dirty="0" smtClean="0"/>
              <a:t>Used slave labor to mine silver and issue coins.</a:t>
            </a:r>
            <a:endParaRPr lang="en-US" dirty="0"/>
          </a:p>
        </p:txBody>
      </p:sp>
      <p:pic>
        <p:nvPicPr>
          <p:cNvPr id="6146" name="Picture 2" descr="http://www.infosources.org/what_is/data_pictures/oryginal/g/Georgius_Agricola_Erzsu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7391"/>
            <a:ext cx="6394773" cy="588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9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Charlemagne’s ‘Monies of Account’ system:</a:t>
            </a:r>
            <a:endParaRPr lang="en-US" dirty="0"/>
          </a:p>
        </p:txBody>
      </p:sp>
      <p:pic>
        <p:nvPicPr>
          <p:cNvPr id="7170" name="Picture 2" descr="http://ts2.mm.bing.net/th?id=H.4613023718442713&amp;pid=15.1&amp;H=160&amp;W=1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544" y="1286508"/>
            <a:ext cx="9525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4.mm.bing.net/th?id=H.455358138679534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043" y="1524632"/>
            <a:ext cx="9048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s4.mm.bing.net/th?id=H.4621536334384083&amp;pid=15.1&amp;H=160&amp;W=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277" y="1762757"/>
            <a:ext cx="704850" cy="1047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54106" y="2808560"/>
            <a:ext cx="5038110" cy="923330"/>
          </a:xfrm>
          <a:prstGeom prst="rect">
            <a:avLst/>
          </a:prstGeom>
          <a:noFill/>
        </p:spPr>
        <p:txBody>
          <a:bodyPr wrap="none" rtlCol="0">
            <a:spAutoFit/>
          </a:bodyPr>
          <a:lstStyle/>
          <a:p>
            <a:r>
              <a:rPr lang="en-US" dirty="0" smtClean="0"/>
              <a:t>POUND                         SHILLING                      PENCE</a:t>
            </a:r>
          </a:p>
          <a:p>
            <a:r>
              <a:rPr lang="en-US" dirty="0" smtClean="0"/>
              <a:t>LIVRES                           SOLS                             DENIERS</a:t>
            </a:r>
          </a:p>
          <a:p>
            <a:r>
              <a:rPr lang="en-US" dirty="0" smtClean="0"/>
              <a:t>Gold                               Silver                            Bronze  </a:t>
            </a:r>
            <a:endParaRPr lang="en-US" dirty="0"/>
          </a:p>
        </p:txBody>
      </p:sp>
      <p:sp>
        <p:nvSpPr>
          <p:cNvPr id="5" name="TextBox 4"/>
          <p:cNvSpPr txBox="1"/>
          <p:nvPr/>
        </p:nvSpPr>
        <p:spPr>
          <a:xfrm>
            <a:off x="1627181" y="3968067"/>
            <a:ext cx="7665240" cy="1754326"/>
          </a:xfrm>
          <a:prstGeom prst="rect">
            <a:avLst/>
          </a:prstGeom>
          <a:noFill/>
        </p:spPr>
        <p:txBody>
          <a:bodyPr wrap="none" rtlCol="0">
            <a:spAutoFit/>
          </a:bodyPr>
          <a:lstStyle/>
          <a:p>
            <a:pPr marL="342900" indent="-342900">
              <a:buAutoNum type="arabicPeriod"/>
            </a:pPr>
            <a:r>
              <a:rPr lang="en-US" dirty="0" smtClean="0"/>
              <a:t>Used from time of later Roman Empire:  when treasury of empire in trouble,</a:t>
            </a:r>
          </a:p>
          <a:p>
            <a:r>
              <a:rPr lang="en-US" dirty="0"/>
              <a:t> </a:t>
            </a:r>
            <a:r>
              <a:rPr lang="en-US" dirty="0" smtClean="0"/>
              <a:t>      could use ‘money of account’ to  regulate the value of each coin</a:t>
            </a:r>
          </a:p>
          <a:p>
            <a:pPr marL="342900" indent="-342900">
              <a:buAutoNum type="arabicPeriod" startAt="3"/>
            </a:pPr>
            <a:r>
              <a:rPr lang="en-US" dirty="0" smtClean="0"/>
              <a:t>By edict, the government could value any coin at any value</a:t>
            </a:r>
          </a:p>
          <a:p>
            <a:pPr marL="342900" indent="-342900">
              <a:buAutoNum type="arabicPeriod" startAt="3"/>
            </a:pPr>
            <a:r>
              <a:rPr lang="en-US" dirty="0" smtClean="0"/>
              <a:t>Followed the establishment of Christianity in the barbarian provinces</a:t>
            </a:r>
          </a:p>
          <a:p>
            <a:pPr marL="342900" indent="-342900">
              <a:buAutoNum type="arabicPeriod" startAt="3"/>
            </a:pPr>
            <a:r>
              <a:rPr lang="en-US" dirty="0" smtClean="0"/>
              <a:t>Aided feudalism by allowing the diversity of coins</a:t>
            </a:r>
          </a:p>
          <a:p>
            <a:pPr marL="342900" indent="-342900">
              <a:buAutoNum type="arabicPeriod" startAt="3"/>
            </a:pPr>
            <a:r>
              <a:rPr lang="en-US" dirty="0" smtClean="0"/>
              <a:t>Established wherever Roman government prevailed</a:t>
            </a:r>
            <a:endParaRPr lang="en-US" dirty="0"/>
          </a:p>
        </p:txBody>
      </p:sp>
    </p:spTree>
    <p:extLst>
      <p:ext uri="{BB962C8B-B14F-4D97-AF65-F5344CB8AC3E}">
        <p14:creationId xmlns:p14="http://schemas.microsoft.com/office/powerpoint/2010/main" val="1677328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0929"/>
          </a:xfrm>
          <a:solidFill>
            <a:srgbClr val="FFFF00"/>
          </a:solidFill>
        </p:spPr>
        <p:txBody>
          <a:bodyPr>
            <a:normAutofit fontScale="90000"/>
          </a:bodyPr>
          <a:lstStyle/>
          <a:p>
            <a:pPr algn="ctr"/>
            <a:r>
              <a:rPr lang="en-US" dirty="0" smtClean="0"/>
              <a:t>USURY</a:t>
            </a:r>
            <a:endParaRPr lang="en-US" dirty="0"/>
          </a:p>
        </p:txBody>
      </p:sp>
      <p:sp>
        <p:nvSpPr>
          <p:cNvPr id="3" name="Content Placeholder 2"/>
          <p:cNvSpPr>
            <a:spLocks noGrp="1"/>
          </p:cNvSpPr>
          <p:nvPr>
            <p:ph idx="1"/>
          </p:nvPr>
        </p:nvSpPr>
        <p:spPr>
          <a:xfrm>
            <a:off x="0" y="650928"/>
            <a:ext cx="12192000" cy="6207071"/>
          </a:xfrm>
          <a:solidFill>
            <a:srgbClr val="FFFFCC"/>
          </a:solidFill>
        </p:spPr>
        <p:txBody>
          <a:bodyPr>
            <a:normAutofit/>
          </a:bodyPr>
          <a:lstStyle/>
          <a:p>
            <a:pPr marL="0" indent="0">
              <a:buNone/>
            </a:pPr>
            <a:r>
              <a:rPr lang="en-US" dirty="0" smtClean="0"/>
              <a:t>Venetian traders took risks.  For this they made profit.</a:t>
            </a:r>
          </a:p>
          <a:p>
            <a:pPr marL="0" indent="0">
              <a:buNone/>
            </a:pPr>
            <a:endParaRPr lang="en-US" dirty="0"/>
          </a:p>
          <a:p>
            <a:pPr marL="0" indent="0">
              <a:buNone/>
            </a:pPr>
            <a:r>
              <a:rPr lang="en-US" dirty="0" smtClean="0"/>
              <a:t>The Venetians anticipated the Christian Scholastic scholars:</a:t>
            </a:r>
          </a:p>
          <a:p>
            <a:pPr marL="0" indent="0">
              <a:spcBef>
                <a:spcPts val="0"/>
              </a:spcBef>
              <a:buNone/>
            </a:pPr>
            <a:r>
              <a:rPr lang="en-US" dirty="0" smtClean="0"/>
              <a:t>        </a:t>
            </a:r>
            <a:r>
              <a:rPr lang="en-US" dirty="0"/>
              <a:t>The lender could earn interest if </a:t>
            </a:r>
            <a:r>
              <a:rPr lang="en-US" b="1" dirty="0"/>
              <a:t>actually taking some risk</a:t>
            </a:r>
            <a:r>
              <a:rPr lang="en-US" dirty="0"/>
              <a:t>,</a:t>
            </a:r>
          </a:p>
          <a:p>
            <a:pPr marL="0" indent="0">
              <a:spcBef>
                <a:spcPts val="0"/>
              </a:spcBef>
              <a:buNone/>
            </a:pPr>
            <a:r>
              <a:rPr lang="en-US" dirty="0"/>
              <a:t>         without a guaranteed gain.   Partnerships could be </a:t>
            </a:r>
            <a:r>
              <a:rPr lang="en-US" dirty="0" smtClean="0"/>
              <a:t>formed</a:t>
            </a:r>
          </a:p>
          <a:p>
            <a:pPr marL="0" indent="0">
              <a:spcBef>
                <a:spcPts val="0"/>
              </a:spcBef>
              <a:buNone/>
            </a:pPr>
            <a:r>
              <a:rPr lang="en-US" dirty="0"/>
              <a:t> </a:t>
            </a:r>
            <a:r>
              <a:rPr lang="en-US" dirty="0" smtClean="0"/>
              <a:t>        if profitable </a:t>
            </a:r>
            <a:r>
              <a:rPr lang="en-US" dirty="0"/>
              <a:t>investment opportunities </a:t>
            </a:r>
            <a:r>
              <a:rPr lang="en-US" dirty="0" smtClean="0"/>
              <a:t>existed.</a:t>
            </a:r>
          </a:p>
          <a:p>
            <a:pPr marL="0" indent="0">
              <a:spcBef>
                <a:spcPts val="0"/>
              </a:spcBef>
              <a:buNone/>
            </a:pPr>
            <a:r>
              <a:rPr lang="en-US" dirty="0"/>
              <a:t> </a:t>
            </a:r>
            <a:r>
              <a:rPr lang="en-US" dirty="0" smtClean="0"/>
              <a:t>       </a:t>
            </a:r>
            <a:r>
              <a:rPr lang="en-US" dirty="0"/>
              <a:t>One partner could supply labor and the other money.</a:t>
            </a:r>
          </a:p>
          <a:p>
            <a:pPr marL="0" indent="0">
              <a:spcBef>
                <a:spcPts val="0"/>
              </a:spcBef>
              <a:buNone/>
            </a:pPr>
            <a:r>
              <a:rPr lang="en-US" dirty="0"/>
              <a:t>        </a:t>
            </a:r>
            <a:endParaRPr lang="en-US" dirty="0" smtClean="0"/>
          </a:p>
          <a:p>
            <a:pPr marL="0" indent="0">
              <a:spcBef>
                <a:spcPts val="0"/>
              </a:spcBef>
              <a:buNone/>
            </a:pPr>
            <a:r>
              <a:rPr lang="en-US" dirty="0" smtClean="0"/>
              <a:t>Aristotle – “</a:t>
            </a:r>
            <a:r>
              <a:rPr lang="en-US" dirty="0"/>
              <a:t>money was intended to be used in exchange</a:t>
            </a:r>
            <a:r>
              <a:rPr lang="en-US" dirty="0" smtClean="0"/>
              <a:t>,</a:t>
            </a:r>
          </a:p>
          <a:p>
            <a:pPr marL="0" indent="0">
              <a:spcBef>
                <a:spcPts val="0"/>
              </a:spcBef>
              <a:buNone/>
            </a:pPr>
            <a:r>
              <a:rPr lang="en-US" dirty="0"/>
              <a:t> </a:t>
            </a:r>
            <a:r>
              <a:rPr lang="en-US" dirty="0" smtClean="0"/>
              <a:t>                    </a:t>
            </a:r>
            <a:r>
              <a:rPr lang="en-US" dirty="0"/>
              <a:t>but not to </a:t>
            </a:r>
            <a:r>
              <a:rPr lang="en-US" dirty="0" smtClean="0"/>
              <a:t>increase at </a:t>
            </a:r>
            <a:r>
              <a:rPr lang="en-US" dirty="0"/>
              <a:t>interest</a:t>
            </a:r>
            <a:r>
              <a:rPr lang="en-US" dirty="0" smtClean="0"/>
              <a:t>….”</a:t>
            </a:r>
            <a:endParaRPr lang="en-US" dirty="0"/>
          </a:p>
          <a:p>
            <a:pPr marL="0" indent="0">
              <a:spcBef>
                <a:spcPts val="0"/>
              </a:spcBef>
              <a:buNone/>
            </a:pPr>
            <a:endParaRPr lang="en-US" dirty="0"/>
          </a:p>
          <a:p>
            <a:pPr marL="0" indent="0">
              <a:buNone/>
            </a:pPr>
            <a:endParaRPr lang="en-US" dirty="0" smtClean="0"/>
          </a:p>
          <a:p>
            <a:pPr marL="0" indent="0">
              <a:buNone/>
            </a:pPr>
            <a:endParaRPr lang="en-US" dirty="0"/>
          </a:p>
          <a:p>
            <a:pPr marL="0" indent="0" algn="ctr">
              <a:buNone/>
            </a:pPr>
            <a:endParaRPr lang="en-US" dirty="0"/>
          </a:p>
        </p:txBody>
      </p:sp>
      <p:pic>
        <p:nvPicPr>
          <p:cNvPr id="4" name="Picture 2" descr="Aristotle Pictures - Aristotle from The School of At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023" y="4127346"/>
            <a:ext cx="2102603" cy="273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0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1</a:t>
            </a:r>
            <a:endParaRPr lang="en-US" dirty="0"/>
          </a:p>
        </p:txBody>
      </p:sp>
      <p:sp>
        <p:nvSpPr>
          <p:cNvPr id="3" name="Content Placeholder 2"/>
          <p:cNvSpPr>
            <a:spLocks noGrp="1"/>
          </p:cNvSpPr>
          <p:nvPr>
            <p:ph idx="1"/>
          </p:nvPr>
        </p:nvSpPr>
        <p:spPr>
          <a:xfrm>
            <a:off x="838200" y="2631537"/>
            <a:ext cx="10515600" cy="2529399"/>
          </a:xfrm>
        </p:spPr>
        <p:txBody>
          <a:bodyPr>
            <a:normAutofit/>
          </a:bodyPr>
          <a:lstStyle/>
          <a:p>
            <a:pPr marL="0" indent="0">
              <a:buNone/>
            </a:pPr>
            <a:endParaRPr lang="en-US" dirty="0"/>
          </a:p>
          <a:p>
            <a:pPr marL="0" indent="0" algn="ctr">
              <a:buNone/>
            </a:pPr>
            <a:r>
              <a:rPr lang="en-US" sz="4000" dirty="0" smtClean="0"/>
              <a:t>Timeline </a:t>
            </a:r>
            <a:r>
              <a:rPr lang="en-US" sz="4000" dirty="0"/>
              <a:t>of Roman Empire</a:t>
            </a:r>
            <a:endParaRPr lang="en-US" sz="4000" dirty="0" smtClean="0"/>
          </a:p>
        </p:txBody>
      </p:sp>
    </p:spTree>
    <p:extLst>
      <p:ext uri="{BB962C8B-B14F-4D97-AF65-F5344CB8AC3E}">
        <p14:creationId xmlns:p14="http://schemas.microsoft.com/office/powerpoint/2010/main" val="2565883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0" y="1"/>
            <a:ext cx="12175210" cy="511444"/>
          </a:xfrm>
          <a:solidFill>
            <a:srgbClr val="66FF66"/>
          </a:solidFill>
        </p:spPr>
        <p:txBody>
          <a:bodyPr>
            <a:normAutofit/>
          </a:bodyPr>
          <a:lstStyle/>
          <a:p>
            <a:pPr algn="ctr"/>
            <a:r>
              <a:rPr lang="en-US" sz="2800" dirty="0" smtClean="0"/>
              <a:t>VENICE AND NOMISMA</a:t>
            </a:r>
            <a:endParaRPr lang="en-US" sz="2800" dirty="0"/>
          </a:p>
        </p:txBody>
      </p:sp>
      <p:sp>
        <p:nvSpPr>
          <p:cNvPr id="3" name="Content Placeholder 2"/>
          <p:cNvSpPr>
            <a:spLocks noGrp="1"/>
          </p:cNvSpPr>
          <p:nvPr>
            <p:ph idx="1"/>
          </p:nvPr>
        </p:nvSpPr>
        <p:spPr>
          <a:xfrm>
            <a:off x="16790" y="511444"/>
            <a:ext cx="12175210" cy="6346555"/>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8194" name="Picture 2" descr="http://www.vcoins.com/backoffice/upload/product_image/9/Z/6/Zq3Ep4BX7Mjnc2F572yT8NMgLHf69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9" y="511443"/>
            <a:ext cx="8497479" cy="6346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6096" y="812350"/>
            <a:ext cx="3898055" cy="3416320"/>
          </a:xfrm>
          <a:prstGeom prst="rect">
            <a:avLst/>
          </a:prstGeom>
          <a:noFill/>
        </p:spPr>
        <p:txBody>
          <a:bodyPr wrap="none" rtlCol="0">
            <a:spAutoFit/>
          </a:bodyPr>
          <a:lstStyle/>
          <a:p>
            <a:r>
              <a:rPr lang="en-US" dirty="0"/>
              <a:t>The </a:t>
            </a:r>
            <a:r>
              <a:rPr lang="en-US" dirty="0" err="1"/>
              <a:t>tornesello</a:t>
            </a:r>
            <a:r>
              <a:rPr lang="en-US" dirty="0"/>
              <a:t> was minted in </a:t>
            </a:r>
            <a:r>
              <a:rPr lang="en-US" dirty="0" smtClean="0"/>
              <a:t>Venice</a:t>
            </a:r>
          </a:p>
          <a:p>
            <a:r>
              <a:rPr lang="en-US" dirty="0" smtClean="0"/>
              <a:t>but </a:t>
            </a:r>
            <a:r>
              <a:rPr lang="en-US" dirty="0"/>
              <a:t>was specifically designated for </a:t>
            </a:r>
            <a:r>
              <a:rPr lang="en-US" dirty="0" smtClean="0"/>
              <a:t>use</a:t>
            </a:r>
          </a:p>
          <a:p>
            <a:r>
              <a:rPr lang="en-US" dirty="0" smtClean="0"/>
              <a:t>by </a:t>
            </a:r>
            <a:r>
              <a:rPr lang="en-US" dirty="0"/>
              <a:t>the administrators </a:t>
            </a:r>
            <a:r>
              <a:rPr lang="en-US" dirty="0" smtClean="0"/>
              <a:t>of its  colonies.</a:t>
            </a:r>
          </a:p>
          <a:p>
            <a:endParaRPr lang="en-US" dirty="0"/>
          </a:p>
          <a:p>
            <a:r>
              <a:rPr lang="en-US" u="sng" dirty="0" smtClean="0"/>
              <a:t>A mixed copper silver coin, valued at</a:t>
            </a:r>
          </a:p>
          <a:p>
            <a:r>
              <a:rPr lang="en-US" u="sng" dirty="0" smtClean="0"/>
              <a:t>twice its silver content by law - fiat.</a:t>
            </a:r>
          </a:p>
          <a:p>
            <a:endParaRPr lang="en-US" dirty="0"/>
          </a:p>
          <a:p>
            <a:r>
              <a:rPr lang="en-US" dirty="0" smtClean="0"/>
              <a:t>The coin’s value was maintained</a:t>
            </a:r>
          </a:p>
          <a:p>
            <a:r>
              <a:rPr lang="en-US" dirty="0" smtClean="0"/>
              <a:t>as long as the volume of issuance</a:t>
            </a:r>
          </a:p>
          <a:p>
            <a:r>
              <a:rPr lang="en-US" dirty="0" smtClean="0"/>
              <a:t>matched the need.  However,</a:t>
            </a:r>
          </a:p>
          <a:p>
            <a:r>
              <a:rPr lang="en-US" dirty="0" smtClean="0"/>
              <a:t>after 1390 the quantities minted were</a:t>
            </a:r>
          </a:p>
          <a:p>
            <a:r>
              <a:rPr lang="en-US" dirty="0" smtClean="0"/>
              <a:t>too great and a discount was applied.</a:t>
            </a:r>
            <a:endParaRPr lang="en-US" dirty="0"/>
          </a:p>
        </p:txBody>
      </p:sp>
      <p:pic>
        <p:nvPicPr>
          <p:cNvPr id="8196" name="Picture 4" descr="http://ts4.mm.bing.net/th?id=H.4956737061325667&amp;pid=15.1&amp;H=84&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096" y="4684562"/>
            <a:ext cx="3789244" cy="198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67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0" y="1"/>
            <a:ext cx="12175210" cy="511444"/>
          </a:xfrm>
          <a:solidFill>
            <a:srgbClr val="66FF66"/>
          </a:solidFill>
        </p:spPr>
        <p:txBody>
          <a:bodyPr>
            <a:normAutofit/>
          </a:bodyPr>
          <a:lstStyle/>
          <a:p>
            <a:pPr algn="ctr"/>
            <a:r>
              <a:rPr lang="en-US" sz="2800" dirty="0" smtClean="0"/>
              <a:t>VENICE AND NOMISMA</a:t>
            </a:r>
            <a:endParaRPr lang="en-US" sz="2800" dirty="0"/>
          </a:p>
        </p:txBody>
      </p:sp>
      <p:sp>
        <p:nvSpPr>
          <p:cNvPr id="3" name="Content Placeholder 2"/>
          <p:cNvSpPr>
            <a:spLocks noGrp="1"/>
          </p:cNvSpPr>
          <p:nvPr>
            <p:ph idx="1"/>
          </p:nvPr>
        </p:nvSpPr>
        <p:spPr>
          <a:xfrm>
            <a:off x="16790" y="511444"/>
            <a:ext cx="12175210" cy="6346555"/>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16790" y="1255363"/>
            <a:ext cx="8037650" cy="3970318"/>
          </a:xfrm>
          <a:prstGeom prst="rect">
            <a:avLst/>
          </a:prstGeom>
          <a:noFill/>
        </p:spPr>
        <p:txBody>
          <a:bodyPr wrap="none" rtlCol="0">
            <a:spAutoFit/>
          </a:bodyPr>
          <a:lstStyle/>
          <a:p>
            <a:r>
              <a:rPr lang="en-US" sz="2800" dirty="0" smtClean="0"/>
              <a:t>1379:</a:t>
            </a:r>
          </a:p>
          <a:p>
            <a:endParaRPr lang="en-US" sz="2800" dirty="0"/>
          </a:p>
          <a:p>
            <a:pPr marL="285750" indent="-285750">
              <a:buFont typeface="Arial" panose="020B0604020202020204" pitchFamily="34" charset="0"/>
              <a:buChar char="•"/>
            </a:pPr>
            <a:r>
              <a:rPr lang="en-US" sz="2800" dirty="0" smtClean="0"/>
              <a:t>   Venice minted an ‘overvalued’ GROSSO coin.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Nearly identical to original GROSSO but with ‘star’.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u="sng" dirty="0" smtClean="0"/>
              <a:t>Legally</a:t>
            </a:r>
            <a:r>
              <a:rPr lang="en-US" sz="2800" dirty="0" smtClean="0"/>
              <a:t> valued twice the old GROSSO.</a:t>
            </a:r>
          </a:p>
          <a:p>
            <a:endParaRPr lang="en-US" sz="2800" dirty="0"/>
          </a:p>
          <a:p>
            <a:pPr marL="457200" indent="-457200">
              <a:buFont typeface="Arial" panose="020B0604020202020204" pitchFamily="34" charset="0"/>
              <a:buChar char="•"/>
            </a:pPr>
            <a:r>
              <a:rPr lang="en-US" sz="2800" dirty="0" smtClean="0"/>
              <a:t> Minted in large quantities for decades       </a:t>
            </a:r>
            <a:endParaRPr lang="en-US" sz="2800" dirty="0"/>
          </a:p>
        </p:txBody>
      </p:sp>
      <p:pic>
        <p:nvPicPr>
          <p:cNvPr id="9220" name="Picture 4" descr="http://www.ancientresource.com/images/venetian/coins_for_sale/venice9_And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95" y="3920209"/>
            <a:ext cx="5782805" cy="293779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ancientresource.com/images/venetian/coins_for_sale/venetian-grosso-cm20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127" y="511443"/>
            <a:ext cx="4896873" cy="250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03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0" y="1"/>
            <a:ext cx="12175210" cy="511444"/>
          </a:xfrm>
          <a:solidFill>
            <a:srgbClr val="66FF66"/>
          </a:solidFill>
        </p:spPr>
        <p:txBody>
          <a:bodyPr>
            <a:normAutofit/>
          </a:bodyPr>
          <a:lstStyle/>
          <a:p>
            <a:pPr algn="ctr"/>
            <a:r>
              <a:rPr lang="en-US" sz="2800" dirty="0" smtClean="0"/>
              <a:t>VENICE AND BANKING</a:t>
            </a:r>
            <a:endParaRPr lang="en-US" sz="2800" dirty="0"/>
          </a:p>
        </p:txBody>
      </p:sp>
      <p:sp>
        <p:nvSpPr>
          <p:cNvPr id="3" name="Content Placeholder 2"/>
          <p:cNvSpPr>
            <a:spLocks noGrp="1"/>
          </p:cNvSpPr>
          <p:nvPr>
            <p:ph idx="1"/>
          </p:nvPr>
        </p:nvSpPr>
        <p:spPr>
          <a:xfrm>
            <a:off x="16790" y="511444"/>
            <a:ext cx="12175210" cy="6346555"/>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16790" y="511443"/>
            <a:ext cx="12175210"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The </a:t>
            </a:r>
            <a:r>
              <a:rPr lang="en-US" sz="2400" dirty="0" err="1" smtClean="0"/>
              <a:t>Basileus</a:t>
            </a:r>
            <a:r>
              <a:rPr lang="en-US" sz="2400" dirty="0" smtClean="0"/>
              <a:t> suppressed banking, but after the fall of Constantinople,</a:t>
            </a:r>
          </a:p>
          <a:p>
            <a:r>
              <a:rPr lang="en-US" sz="2400" dirty="0"/>
              <a:t> </a:t>
            </a:r>
            <a:r>
              <a:rPr lang="en-US" sz="2400" dirty="0" smtClean="0"/>
              <a:t>     banking rose in Spain and Genoa.</a:t>
            </a:r>
          </a:p>
          <a:p>
            <a:endParaRPr lang="en-US" sz="2400" dirty="0"/>
          </a:p>
          <a:p>
            <a:pPr marL="457200" indent="-457200">
              <a:buFont typeface="Arial" panose="020B0604020202020204" pitchFamily="34" charset="0"/>
              <a:buChar char="•"/>
            </a:pPr>
            <a:r>
              <a:rPr lang="en-US" sz="2400" dirty="0" smtClean="0"/>
              <a:t>After the 3</a:t>
            </a:r>
            <a:r>
              <a:rPr lang="en-US" sz="2400" baseline="30000" dirty="0" smtClean="0"/>
              <a:t>rd</a:t>
            </a:r>
            <a:r>
              <a:rPr lang="en-US" sz="2400" dirty="0" smtClean="0"/>
              <a:t> Crusade, Venice’s treasury was empty.  The government created</a:t>
            </a:r>
          </a:p>
          <a:p>
            <a:r>
              <a:rPr lang="en-US" sz="2400" dirty="0" smtClean="0"/>
              <a:t>      the forced loan called the ‘</a:t>
            </a:r>
            <a:r>
              <a:rPr lang="en-US" sz="2400" dirty="0" err="1" smtClean="0"/>
              <a:t>Imprestidi</a:t>
            </a:r>
            <a:r>
              <a:rPr lang="en-US" sz="2400" dirty="0" smtClean="0"/>
              <a:t>’. </a:t>
            </a:r>
          </a:p>
          <a:p>
            <a:endParaRPr lang="en-US" sz="2400" dirty="0" smtClean="0"/>
          </a:p>
          <a:p>
            <a:pPr marL="1371600" lvl="2" indent="-457200">
              <a:buFont typeface="Wingdings" panose="05000000000000000000" pitchFamily="2" charset="2"/>
              <a:buChar char="q"/>
            </a:pPr>
            <a:r>
              <a:rPr lang="en-US" sz="2400" dirty="0" smtClean="0"/>
              <a:t>In place of taxation:  each citizen paid based on wealth; received interest</a:t>
            </a:r>
          </a:p>
          <a:p>
            <a:pPr marL="1371600" lvl="2" indent="-457200">
              <a:buFont typeface="Wingdings" panose="05000000000000000000" pitchFamily="2" charset="2"/>
              <a:buChar char="q"/>
            </a:pPr>
            <a:r>
              <a:rPr lang="en-US" sz="2400" dirty="0" smtClean="0"/>
              <a:t>Book entry only</a:t>
            </a:r>
          </a:p>
          <a:p>
            <a:pPr marL="1371600" lvl="2" indent="-457200">
              <a:buFont typeface="Wingdings" panose="05000000000000000000" pitchFamily="2" charset="2"/>
              <a:buChar char="q"/>
            </a:pPr>
            <a:r>
              <a:rPr lang="en-US" sz="2400" dirty="0" smtClean="0"/>
              <a:t>Merchants used as means of payment, therefore, increased money supply</a:t>
            </a:r>
          </a:p>
          <a:p>
            <a:pPr lvl="2"/>
            <a:r>
              <a:rPr lang="en-US" sz="2400" dirty="0"/>
              <a:t> </a:t>
            </a:r>
            <a:r>
              <a:rPr lang="en-US" sz="2400" dirty="0" smtClean="0"/>
              <a:t>      (not </a:t>
            </a:r>
            <a:r>
              <a:rPr lang="en-US" sz="2400" smtClean="0"/>
              <a:t>legal tender)</a:t>
            </a:r>
            <a:endParaRPr lang="en-US" sz="2400" dirty="0" smtClean="0"/>
          </a:p>
          <a:p>
            <a:pPr marL="1371600" lvl="2" indent="-457200">
              <a:buFont typeface="Wingdings" panose="05000000000000000000" pitchFamily="2" charset="2"/>
              <a:buChar char="q"/>
            </a:pPr>
            <a:r>
              <a:rPr lang="en-US" sz="2400" dirty="0" smtClean="0"/>
              <a:t>No checks used or deposits kept</a:t>
            </a:r>
          </a:p>
          <a:p>
            <a:pPr marL="1371600" lvl="2" indent="-457200">
              <a:buFont typeface="Wingdings" panose="05000000000000000000" pitchFamily="2" charset="2"/>
              <a:buChar char="q"/>
            </a:pPr>
            <a:endParaRPr lang="en-US" sz="2400" dirty="0"/>
          </a:p>
          <a:p>
            <a:pPr marL="457200" indent="-457200">
              <a:buFont typeface="Arial" panose="020B0604020202020204" pitchFamily="34" charset="0"/>
              <a:buChar char="•"/>
            </a:pPr>
            <a:r>
              <a:rPr lang="en-US" sz="2400" dirty="0" smtClean="0"/>
              <a:t>1587 converted into State Deposit (‘</a:t>
            </a:r>
            <a:r>
              <a:rPr lang="en-US" sz="2400" dirty="0" err="1" smtClean="0"/>
              <a:t>Giro</a:t>
            </a:r>
            <a:r>
              <a:rPr lang="en-US" sz="2400" dirty="0" smtClean="0"/>
              <a:t>’) Bank – bank has only deposits, no loans … but ...</a:t>
            </a:r>
          </a:p>
          <a:p>
            <a:r>
              <a:rPr lang="en-US" sz="2400" dirty="0"/>
              <a:t> </a:t>
            </a:r>
            <a:r>
              <a:rPr lang="en-US" sz="2400" dirty="0" smtClean="0"/>
              <a:t>      Venice’s </a:t>
            </a:r>
            <a:r>
              <a:rPr lang="en-US" sz="2400" dirty="0" err="1" smtClean="0"/>
              <a:t>giro</a:t>
            </a:r>
            <a:r>
              <a:rPr lang="en-US" sz="2400" dirty="0" smtClean="0"/>
              <a:t> bank went bankrupt by 1600! </a:t>
            </a:r>
            <a:endParaRPr lang="en-US" sz="2400" dirty="0"/>
          </a:p>
        </p:txBody>
      </p:sp>
    </p:spTree>
    <p:extLst>
      <p:ext uri="{BB962C8B-B14F-4D97-AF65-F5344CB8AC3E}">
        <p14:creationId xmlns:p14="http://schemas.microsoft.com/office/powerpoint/2010/main" val="228320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7017" y="2557219"/>
            <a:ext cx="3574953" cy="1015663"/>
          </a:xfrm>
          <a:prstGeom prst="rect">
            <a:avLst/>
          </a:prstGeom>
          <a:solidFill>
            <a:srgbClr val="66FF66"/>
          </a:solidFill>
        </p:spPr>
        <p:txBody>
          <a:bodyPr wrap="none" rtlCol="0">
            <a:spAutoFit/>
          </a:bodyPr>
          <a:lstStyle/>
          <a:p>
            <a:r>
              <a:rPr lang="en-US" sz="6000" dirty="0" smtClean="0"/>
              <a:t>SUMMARY</a:t>
            </a:r>
            <a:endParaRPr lang="en-US" sz="6000" dirty="0"/>
          </a:p>
        </p:txBody>
      </p:sp>
    </p:spTree>
    <p:extLst>
      <p:ext uri="{BB962C8B-B14F-4D97-AF65-F5344CB8AC3E}">
        <p14:creationId xmlns:p14="http://schemas.microsoft.com/office/powerpoint/2010/main" val="1130514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66"/>
          </a:solidFill>
        </p:spPr>
        <p:txBody>
          <a:bodyPr/>
          <a:lstStyle/>
          <a:p>
            <a:pPr algn="ctr"/>
            <a:r>
              <a:rPr lang="en-US" dirty="0" smtClean="0"/>
              <a:t>VENICE</a:t>
            </a:r>
            <a:endParaRPr lang="en-US" dirty="0"/>
          </a:p>
        </p:txBody>
      </p:sp>
      <p:sp>
        <p:nvSpPr>
          <p:cNvPr id="3" name="Content Placeholder 2"/>
          <p:cNvSpPr>
            <a:spLocks noGrp="1"/>
          </p:cNvSpPr>
          <p:nvPr>
            <p:ph idx="1"/>
          </p:nvPr>
        </p:nvSpPr>
        <p:spPr>
          <a:xfrm>
            <a:off x="838200" y="1825624"/>
            <a:ext cx="10515600" cy="4916369"/>
          </a:xfrm>
          <a:solidFill>
            <a:schemeClr val="accent6">
              <a:lumMod val="20000"/>
              <a:lumOff val="80000"/>
            </a:schemeClr>
          </a:solidFill>
        </p:spPr>
        <p:txBody>
          <a:bodyPr/>
          <a:lstStyle/>
          <a:p>
            <a:r>
              <a:rPr lang="en-US" dirty="0" smtClean="0"/>
              <a:t>Did not fully develop fiat money</a:t>
            </a:r>
          </a:p>
          <a:p>
            <a:endParaRPr lang="en-US" dirty="0"/>
          </a:p>
          <a:p>
            <a:r>
              <a:rPr lang="en-US" dirty="0" smtClean="0"/>
              <a:t>Her trading profits raised the level of civilization </a:t>
            </a:r>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394" y="3402985"/>
            <a:ext cx="6327412" cy="3218248"/>
          </a:xfrm>
          <a:prstGeom prst="rect">
            <a:avLst/>
          </a:prstGeom>
        </p:spPr>
      </p:pic>
    </p:spTree>
    <p:extLst>
      <p:ext uri="{BB962C8B-B14F-4D97-AF65-F5344CB8AC3E}">
        <p14:creationId xmlns:p14="http://schemas.microsoft.com/office/powerpoint/2010/main" val="3614162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277" y="558936"/>
            <a:ext cx="4514399" cy="5880294"/>
          </a:xfrm>
          <a:prstGeom prst="rect">
            <a:avLst/>
          </a:prstGeom>
          <a:ln w="38100">
            <a:solidFill>
              <a:schemeClr val="tx1"/>
            </a:solidFill>
          </a:ln>
        </p:spPr>
      </p:pic>
      <p:sp>
        <p:nvSpPr>
          <p:cNvPr id="5" name="Title 1"/>
          <p:cNvSpPr>
            <a:spLocks noGrp="1"/>
          </p:cNvSpPr>
          <p:nvPr>
            <p:ph type="title"/>
          </p:nvPr>
        </p:nvSpPr>
        <p:spPr>
          <a:xfrm>
            <a:off x="204716" y="3015533"/>
            <a:ext cx="6127845" cy="2483892"/>
          </a:xfrm>
          <a:solidFill>
            <a:srgbClr val="66FF66"/>
          </a:solidFill>
        </p:spPr>
        <p:txBody>
          <a:bodyPr>
            <a:normAutofit fontScale="90000"/>
          </a:bodyPr>
          <a:lstStyle/>
          <a:p>
            <a:pPr algn="ctr"/>
            <a:r>
              <a:rPr lang="en-US" dirty="0" smtClean="0"/>
              <a:t>WHEN MONEY DISAPPEARS …..</a:t>
            </a:r>
            <a:br>
              <a:rPr lang="en-US" dirty="0" smtClean="0"/>
            </a:br>
            <a:r>
              <a:rPr lang="en-US" dirty="0" smtClean="0"/>
              <a:t>DISINTEGRATION</a:t>
            </a:r>
            <a:br>
              <a:rPr lang="en-US" dirty="0" smtClean="0"/>
            </a:br>
            <a:r>
              <a:rPr lang="en-US" dirty="0" smtClean="0"/>
              <a:t>OF SOCIETY</a:t>
            </a:r>
            <a:endParaRPr lang="en-US" dirty="0"/>
          </a:p>
        </p:txBody>
      </p:sp>
      <p:sp>
        <p:nvSpPr>
          <p:cNvPr id="6" name="Title 1"/>
          <p:cNvSpPr txBox="1">
            <a:spLocks/>
          </p:cNvSpPr>
          <p:nvPr/>
        </p:nvSpPr>
        <p:spPr>
          <a:xfrm>
            <a:off x="204715" y="558936"/>
            <a:ext cx="6127845" cy="1750278"/>
          </a:xfrm>
          <a:prstGeom prst="rect">
            <a:avLst/>
          </a:prstGeom>
          <a:solidFill>
            <a:srgbClr val="BFFFAB"/>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Alexander Del Mar</a:t>
            </a:r>
          </a:p>
          <a:p>
            <a:pPr algn="ctr"/>
            <a:r>
              <a:rPr lang="en-US" dirty="0" smtClean="0"/>
              <a:t>The Science of Money, 1885</a:t>
            </a:r>
          </a:p>
        </p:txBody>
      </p:sp>
    </p:spTree>
    <p:extLst>
      <p:ext uri="{BB962C8B-B14F-4D97-AF65-F5344CB8AC3E}">
        <p14:creationId xmlns:p14="http://schemas.microsoft.com/office/powerpoint/2010/main" val="49156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617" y="144439"/>
            <a:ext cx="5425434" cy="6178539"/>
          </a:xfrm>
          <a:prstGeom prst="rect">
            <a:avLst/>
          </a:prstGeom>
        </p:spPr>
      </p:pic>
      <p:sp>
        <p:nvSpPr>
          <p:cNvPr id="5" name="Title 1"/>
          <p:cNvSpPr>
            <a:spLocks noGrp="1"/>
          </p:cNvSpPr>
          <p:nvPr>
            <p:ph type="title"/>
          </p:nvPr>
        </p:nvSpPr>
        <p:spPr>
          <a:xfrm>
            <a:off x="109182" y="1129399"/>
            <a:ext cx="5513696" cy="1750278"/>
          </a:xfrm>
          <a:solidFill>
            <a:srgbClr val="66FF66"/>
          </a:solidFill>
        </p:spPr>
        <p:txBody>
          <a:bodyPr>
            <a:normAutofit fontScale="90000"/>
          </a:bodyPr>
          <a:lstStyle/>
          <a:p>
            <a:pPr algn="ctr"/>
            <a:r>
              <a:rPr lang="en-US" dirty="0" smtClean="0"/>
              <a:t>DISINTEGRATION</a:t>
            </a:r>
            <a:br>
              <a:rPr lang="en-US" dirty="0" smtClean="0"/>
            </a:br>
            <a:r>
              <a:rPr lang="en-US" dirty="0" smtClean="0"/>
              <a:t>OF SOCIETY –</a:t>
            </a:r>
            <a:br>
              <a:rPr lang="en-US" dirty="0" smtClean="0"/>
            </a:br>
            <a:r>
              <a:rPr lang="en-US" dirty="0" smtClean="0"/>
              <a:t>“DARK AGES”</a:t>
            </a:r>
            <a:endParaRPr lang="en-US" dirty="0"/>
          </a:p>
        </p:txBody>
      </p:sp>
      <p:sp>
        <p:nvSpPr>
          <p:cNvPr id="6" name="Title 1"/>
          <p:cNvSpPr txBox="1">
            <a:spLocks/>
          </p:cNvSpPr>
          <p:nvPr/>
        </p:nvSpPr>
        <p:spPr>
          <a:xfrm>
            <a:off x="109182" y="4115354"/>
            <a:ext cx="5513696" cy="1750278"/>
          </a:xfrm>
          <a:prstGeom prst="rect">
            <a:avLst/>
          </a:prstGeom>
          <a:solidFill>
            <a:srgbClr val="BFFFAB"/>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Alexander Del Mar</a:t>
            </a:r>
          </a:p>
          <a:p>
            <a:pPr algn="ctr"/>
            <a:r>
              <a:rPr lang="en-US" dirty="0" smtClean="0"/>
              <a:t>1</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618" y="6187640"/>
            <a:ext cx="5520968" cy="614959"/>
          </a:xfrm>
          <a:prstGeom prst="rect">
            <a:avLst/>
          </a:prstGeom>
        </p:spPr>
      </p:pic>
      <p:sp>
        <p:nvSpPr>
          <p:cNvPr id="8" name="TextBox 7"/>
          <p:cNvSpPr txBox="1"/>
          <p:nvPr/>
        </p:nvSpPr>
        <p:spPr>
          <a:xfrm>
            <a:off x="8707271" y="6495119"/>
            <a:ext cx="2512226"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696916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809" y="228416"/>
            <a:ext cx="4842060" cy="6414338"/>
          </a:xfrm>
          <a:prstGeom prst="rect">
            <a:avLst/>
          </a:prstGeom>
        </p:spPr>
      </p:pic>
      <p:sp>
        <p:nvSpPr>
          <p:cNvPr id="7" name="TextBox 6"/>
          <p:cNvSpPr txBox="1"/>
          <p:nvPr/>
        </p:nvSpPr>
        <p:spPr>
          <a:xfrm>
            <a:off x="6321809" y="132882"/>
            <a:ext cx="4842060" cy="1200329"/>
          </a:xfrm>
          <a:prstGeom prst="rect">
            <a:avLst/>
          </a:prstGeom>
          <a:solidFill>
            <a:schemeClr val="bg1"/>
          </a:solidFill>
        </p:spPr>
        <p:txBody>
          <a:bodyPr wrap="square" rtlCol="0">
            <a:spAutoFit/>
          </a:bodyPr>
          <a:lstStyle/>
          <a:p>
            <a:r>
              <a:rPr lang="en-US" dirty="0" smtClean="0"/>
              <a:t>                                                       </a:t>
            </a:r>
          </a:p>
          <a:p>
            <a:endParaRPr lang="en-US" dirty="0"/>
          </a:p>
          <a:p>
            <a:endParaRPr lang="en-US" dirty="0" smtClean="0"/>
          </a:p>
          <a:p>
            <a:endParaRPr lang="en-US" dirty="0"/>
          </a:p>
        </p:txBody>
      </p:sp>
      <p:sp>
        <p:nvSpPr>
          <p:cNvPr id="8" name="TextBox 7"/>
          <p:cNvSpPr txBox="1"/>
          <p:nvPr/>
        </p:nvSpPr>
        <p:spPr>
          <a:xfrm>
            <a:off x="5737230" y="377868"/>
            <a:ext cx="4842060" cy="1200329"/>
          </a:xfrm>
          <a:prstGeom prst="rect">
            <a:avLst/>
          </a:prstGeom>
          <a:solidFill>
            <a:schemeClr val="bg1"/>
          </a:solidFill>
        </p:spPr>
        <p:txBody>
          <a:bodyPr wrap="square" rtlCol="0">
            <a:spAutoFit/>
          </a:bodyPr>
          <a:lstStyle/>
          <a:p>
            <a:r>
              <a:rPr lang="en-US" dirty="0" smtClean="0"/>
              <a:t>                                                       </a:t>
            </a:r>
          </a:p>
          <a:p>
            <a:endParaRPr lang="en-US" dirty="0"/>
          </a:p>
          <a:p>
            <a:endParaRPr lang="en-US" dirty="0" smtClean="0"/>
          </a:p>
          <a:p>
            <a:endParaRPr lang="en-US" dirty="0"/>
          </a:p>
        </p:txBody>
      </p:sp>
      <p:sp>
        <p:nvSpPr>
          <p:cNvPr id="9" name="Title 1"/>
          <p:cNvSpPr>
            <a:spLocks noGrp="1"/>
          </p:cNvSpPr>
          <p:nvPr>
            <p:ph type="title"/>
          </p:nvPr>
        </p:nvSpPr>
        <p:spPr>
          <a:xfrm>
            <a:off x="341194" y="1333211"/>
            <a:ext cx="5513696" cy="1750278"/>
          </a:xfrm>
          <a:solidFill>
            <a:srgbClr val="66FF66"/>
          </a:solidFill>
        </p:spPr>
        <p:txBody>
          <a:bodyPr>
            <a:normAutofit fontScale="90000"/>
          </a:bodyPr>
          <a:lstStyle/>
          <a:p>
            <a:pPr algn="ctr"/>
            <a:r>
              <a:rPr lang="en-US" dirty="0" smtClean="0"/>
              <a:t>DISINTEGRATION</a:t>
            </a:r>
            <a:br>
              <a:rPr lang="en-US" dirty="0" smtClean="0"/>
            </a:br>
            <a:r>
              <a:rPr lang="en-US" dirty="0" smtClean="0"/>
              <a:t>OF SOCIETY –</a:t>
            </a:r>
            <a:br>
              <a:rPr lang="en-US" dirty="0" smtClean="0"/>
            </a:br>
            <a:r>
              <a:rPr lang="en-US" dirty="0" smtClean="0"/>
              <a:t>“DARK AGES”</a:t>
            </a:r>
            <a:endParaRPr lang="en-US" dirty="0"/>
          </a:p>
        </p:txBody>
      </p:sp>
      <p:sp>
        <p:nvSpPr>
          <p:cNvPr id="10" name="Title 1"/>
          <p:cNvSpPr txBox="1">
            <a:spLocks/>
          </p:cNvSpPr>
          <p:nvPr/>
        </p:nvSpPr>
        <p:spPr>
          <a:xfrm>
            <a:off x="341194" y="3664073"/>
            <a:ext cx="5513696" cy="1750278"/>
          </a:xfrm>
          <a:prstGeom prst="rect">
            <a:avLst/>
          </a:prstGeom>
          <a:solidFill>
            <a:srgbClr val="BFFFAB"/>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Alexander Del Mar</a:t>
            </a:r>
          </a:p>
          <a:p>
            <a:pPr algn="ctr"/>
            <a:r>
              <a:rPr lang="en-US" dirty="0" smtClean="0"/>
              <a:t>2</a:t>
            </a:r>
            <a:endParaRPr lang="en-US" dirty="0"/>
          </a:p>
        </p:txBody>
      </p:sp>
    </p:spTree>
    <p:extLst>
      <p:ext uri="{BB962C8B-B14F-4D97-AF65-F5344CB8AC3E}">
        <p14:creationId xmlns:p14="http://schemas.microsoft.com/office/powerpoint/2010/main" val="2156746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544" y="1346859"/>
            <a:ext cx="5338142" cy="4449848"/>
          </a:xfrm>
          <a:prstGeom prst="rect">
            <a:avLst/>
          </a:prstGeom>
        </p:spPr>
      </p:pic>
      <p:sp>
        <p:nvSpPr>
          <p:cNvPr id="5" name="Title 1"/>
          <p:cNvSpPr>
            <a:spLocks noGrp="1"/>
          </p:cNvSpPr>
          <p:nvPr>
            <p:ph type="title"/>
          </p:nvPr>
        </p:nvSpPr>
        <p:spPr>
          <a:xfrm>
            <a:off x="95534" y="1346859"/>
            <a:ext cx="5513696" cy="1750278"/>
          </a:xfrm>
          <a:solidFill>
            <a:srgbClr val="66FF66"/>
          </a:solidFill>
        </p:spPr>
        <p:txBody>
          <a:bodyPr>
            <a:normAutofit fontScale="90000"/>
          </a:bodyPr>
          <a:lstStyle/>
          <a:p>
            <a:pPr algn="ctr"/>
            <a:r>
              <a:rPr lang="en-US" dirty="0" smtClean="0"/>
              <a:t>DISINTEGRATION</a:t>
            </a:r>
            <a:br>
              <a:rPr lang="en-US" dirty="0" smtClean="0"/>
            </a:br>
            <a:r>
              <a:rPr lang="en-US" dirty="0" smtClean="0"/>
              <a:t>OF SOCIETY –</a:t>
            </a:r>
            <a:br>
              <a:rPr lang="en-US" dirty="0" smtClean="0"/>
            </a:br>
            <a:r>
              <a:rPr lang="en-US" dirty="0" smtClean="0"/>
              <a:t>“DARK AGES”</a:t>
            </a:r>
            <a:endParaRPr lang="en-US" dirty="0"/>
          </a:p>
        </p:txBody>
      </p:sp>
      <p:sp>
        <p:nvSpPr>
          <p:cNvPr id="6" name="Title 1"/>
          <p:cNvSpPr txBox="1">
            <a:spLocks/>
          </p:cNvSpPr>
          <p:nvPr/>
        </p:nvSpPr>
        <p:spPr>
          <a:xfrm>
            <a:off x="95534" y="3677721"/>
            <a:ext cx="5513696" cy="1750278"/>
          </a:xfrm>
          <a:prstGeom prst="rect">
            <a:avLst/>
          </a:prstGeom>
          <a:solidFill>
            <a:srgbClr val="BFFFAB"/>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Alexander Del Mar</a:t>
            </a:r>
          </a:p>
          <a:p>
            <a:pPr algn="ctr"/>
            <a:r>
              <a:rPr lang="en-US" dirty="0" smtClean="0"/>
              <a:t>3</a:t>
            </a:r>
            <a:endParaRPr lang="en-US" dirty="0"/>
          </a:p>
        </p:txBody>
      </p:sp>
    </p:spTree>
    <p:extLst>
      <p:ext uri="{BB962C8B-B14F-4D97-AF65-F5344CB8AC3E}">
        <p14:creationId xmlns:p14="http://schemas.microsoft.com/office/powerpoint/2010/main" val="878516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7946" y="2603715"/>
            <a:ext cx="2310248" cy="923330"/>
          </a:xfrm>
          <a:prstGeom prst="rect">
            <a:avLst/>
          </a:prstGeom>
          <a:solidFill>
            <a:srgbClr val="CC99FF"/>
          </a:solidFill>
        </p:spPr>
        <p:txBody>
          <a:bodyPr wrap="none" rtlCol="0">
            <a:spAutoFit/>
          </a:bodyPr>
          <a:lstStyle/>
          <a:p>
            <a:r>
              <a:rPr lang="en-US" sz="5400" dirty="0" smtClean="0"/>
              <a:t>Q  &amp;   A</a:t>
            </a:r>
            <a:endParaRPr lang="en-US" sz="5400" dirty="0"/>
          </a:p>
        </p:txBody>
      </p:sp>
    </p:spTree>
    <p:extLst>
      <p:ext uri="{BB962C8B-B14F-4D97-AF65-F5344CB8AC3E}">
        <p14:creationId xmlns:p14="http://schemas.microsoft.com/office/powerpoint/2010/main" val="231780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374" y="0"/>
            <a:ext cx="4099625"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r>
              <a:rPr lang="en-US" b="1" dirty="0" smtClean="0"/>
              <a:t>PRINCIPATE (sole ruler)</a:t>
            </a:r>
          </a:p>
          <a:p>
            <a:pPr marL="457200" lvl="1" indent="0" algn="ctr">
              <a:buNone/>
            </a:pPr>
            <a:r>
              <a:rPr lang="en-US" b="1" dirty="0" smtClean="0"/>
              <a:t>(First 3 centuries)</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46                    27       0       14 	                         235                                                                                                   284	</a:t>
            </a: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4" name="TextBox 3"/>
          <p:cNvSpPr txBox="1"/>
          <p:nvPr/>
        </p:nvSpPr>
        <p:spPr>
          <a:xfrm>
            <a:off x="1911483" y="4609604"/>
            <a:ext cx="1249253" cy="369332"/>
          </a:xfrm>
          <a:prstGeom prst="rect">
            <a:avLst/>
          </a:prstGeom>
          <a:noFill/>
        </p:spPr>
        <p:txBody>
          <a:bodyPr wrap="none" rtlCol="0">
            <a:spAutoFit/>
          </a:bodyPr>
          <a:lstStyle/>
          <a:p>
            <a:r>
              <a:rPr lang="en-US" b="1" dirty="0" smtClean="0">
                <a:solidFill>
                  <a:srgbClr val="0070C0"/>
                </a:solidFill>
              </a:rPr>
              <a:t>AUGUSTUS</a:t>
            </a:r>
            <a:endParaRPr lang="en-US" dirty="0"/>
          </a:p>
        </p:txBody>
      </p:sp>
      <p:sp>
        <p:nvSpPr>
          <p:cNvPr id="7" name="TextBox 6"/>
          <p:cNvSpPr txBox="1"/>
          <p:nvPr/>
        </p:nvSpPr>
        <p:spPr>
          <a:xfrm>
            <a:off x="20795" y="4614718"/>
            <a:ext cx="1761509" cy="923330"/>
          </a:xfrm>
          <a:prstGeom prst="rect">
            <a:avLst/>
          </a:prstGeom>
          <a:noFill/>
        </p:spPr>
        <p:txBody>
          <a:bodyPr wrap="square" rtlCol="0">
            <a:spAutoFit/>
          </a:bodyPr>
          <a:lstStyle/>
          <a:p>
            <a:r>
              <a:rPr lang="en-US" b="1" dirty="0" smtClean="0">
                <a:solidFill>
                  <a:srgbClr val="0070C0"/>
                </a:solidFill>
              </a:rPr>
              <a:t>JULIUS CAESAR</a:t>
            </a:r>
          </a:p>
          <a:p>
            <a:r>
              <a:rPr lang="en-US" b="1" u="sng" dirty="0" smtClean="0">
                <a:solidFill>
                  <a:srgbClr val="FF0000"/>
                </a:solidFill>
              </a:rPr>
              <a:t>PONTIFEX-</a:t>
            </a:r>
          </a:p>
          <a:p>
            <a:r>
              <a:rPr lang="en-US" b="1" u="sng" dirty="0" smtClean="0">
                <a:solidFill>
                  <a:srgbClr val="FF0000"/>
                </a:solidFill>
              </a:rPr>
              <a:t>MAXIMUS</a:t>
            </a:r>
            <a:endParaRPr lang="en-US" b="1" u="sng" dirty="0">
              <a:solidFill>
                <a:srgbClr val="FF0000"/>
              </a:solidFill>
            </a:endParaRPr>
          </a:p>
        </p:txBody>
      </p:sp>
      <p:pic>
        <p:nvPicPr>
          <p:cNvPr id="13" name="Picture 4" descr="http://ts3.mm.bing.net/th?id=H.4507719715129278&amp;pid=15.1&amp;H=160&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5" y="2995087"/>
            <a:ext cx="1527200" cy="1527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3.mm.bing.net/th?id=H.4726702901887274&amp;pid=15.1&amp;H=160&amp;W=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115" y="2968924"/>
            <a:ext cx="1172083" cy="15533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076542" y="3183557"/>
            <a:ext cx="2486835" cy="2031325"/>
          </a:xfrm>
          <a:prstGeom prst="rect">
            <a:avLst/>
          </a:prstGeom>
          <a:noFill/>
        </p:spPr>
        <p:txBody>
          <a:bodyPr wrap="none" rtlCol="0">
            <a:spAutoFit/>
          </a:bodyPr>
          <a:lstStyle/>
          <a:p>
            <a:r>
              <a:rPr lang="en-US" b="1" dirty="0" smtClean="0">
                <a:solidFill>
                  <a:srgbClr val="0070C0"/>
                </a:solidFill>
              </a:rPr>
              <a:t>235 – 284 AD</a:t>
            </a:r>
          </a:p>
          <a:p>
            <a:r>
              <a:rPr lang="en-US" b="1" dirty="0" smtClean="0">
                <a:solidFill>
                  <a:srgbClr val="0070C0"/>
                </a:solidFill>
              </a:rPr>
              <a:t>CRISIS OF 3</a:t>
            </a:r>
            <a:r>
              <a:rPr lang="en-US" b="1" baseline="30000" dirty="0" smtClean="0">
                <a:solidFill>
                  <a:srgbClr val="0070C0"/>
                </a:solidFill>
              </a:rPr>
              <a:t>RD</a:t>
            </a:r>
            <a:r>
              <a:rPr lang="en-US" b="1" dirty="0" smtClean="0">
                <a:solidFill>
                  <a:srgbClr val="0070C0"/>
                </a:solidFill>
              </a:rPr>
              <a:t> CENTURY</a:t>
            </a:r>
          </a:p>
          <a:p>
            <a:endParaRPr lang="en-US" b="1" dirty="0">
              <a:solidFill>
                <a:srgbClr val="0070C0"/>
              </a:solidFill>
            </a:endParaRPr>
          </a:p>
          <a:p>
            <a:r>
              <a:rPr lang="en-US" dirty="0" smtClean="0"/>
              <a:t>Roman Empire nearly</a:t>
            </a:r>
          </a:p>
          <a:p>
            <a:r>
              <a:rPr lang="en-US" dirty="0" smtClean="0"/>
              <a:t>collapsed with invasion,</a:t>
            </a:r>
          </a:p>
          <a:p>
            <a:r>
              <a:rPr lang="en-US" dirty="0" smtClean="0"/>
              <a:t>civil war, plague, and</a:t>
            </a:r>
          </a:p>
          <a:p>
            <a:r>
              <a:rPr lang="en-US" dirty="0" smtClean="0"/>
              <a:t>economic depression.</a:t>
            </a:r>
            <a:endParaRPr lang="en-US" b="1" dirty="0">
              <a:solidFill>
                <a:srgbClr val="0070C0"/>
              </a:solidFill>
            </a:endParaRPr>
          </a:p>
        </p:txBody>
      </p:sp>
      <p:sp>
        <p:nvSpPr>
          <p:cNvPr id="8" name="TextBox 7"/>
          <p:cNvSpPr txBox="1"/>
          <p:nvPr/>
        </p:nvSpPr>
        <p:spPr>
          <a:xfrm>
            <a:off x="1869997" y="4891717"/>
            <a:ext cx="1912062" cy="646331"/>
          </a:xfrm>
          <a:prstGeom prst="rect">
            <a:avLst/>
          </a:prstGeom>
          <a:noFill/>
        </p:spPr>
        <p:txBody>
          <a:bodyPr wrap="none" rtlCol="0">
            <a:spAutoFit/>
          </a:bodyPr>
          <a:lstStyle/>
          <a:p>
            <a:r>
              <a:rPr lang="en-US" dirty="0" smtClean="0"/>
              <a:t>First emperor and </a:t>
            </a:r>
          </a:p>
          <a:p>
            <a:r>
              <a:rPr lang="en-US" dirty="0" smtClean="0"/>
              <a:t>High priest</a:t>
            </a:r>
            <a:endParaRPr lang="en-US" dirty="0"/>
          </a:p>
        </p:txBody>
      </p:sp>
      <p:sp>
        <p:nvSpPr>
          <p:cNvPr id="9" name="TextBox 8"/>
          <p:cNvSpPr txBox="1"/>
          <p:nvPr/>
        </p:nvSpPr>
        <p:spPr>
          <a:xfrm>
            <a:off x="4608280" y="4558816"/>
            <a:ext cx="1953548" cy="1200329"/>
          </a:xfrm>
          <a:prstGeom prst="rect">
            <a:avLst/>
          </a:prstGeom>
          <a:noFill/>
        </p:spPr>
        <p:txBody>
          <a:bodyPr wrap="none" rtlCol="0">
            <a:spAutoFit/>
          </a:bodyPr>
          <a:lstStyle/>
          <a:p>
            <a:r>
              <a:rPr lang="en-US" b="1" dirty="0"/>
              <a:t>Severus </a:t>
            </a:r>
            <a:r>
              <a:rPr lang="en-US" b="1" dirty="0" smtClean="0"/>
              <a:t>Alexander</a:t>
            </a:r>
          </a:p>
          <a:p>
            <a:endParaRPr lang="en-US" b="1" dirty="0" smtClean="0"/>
          </a:p>
          <a:p>
            <a:r>
              <a:rPr lang="en-US" dirty="0" smtClean="0"/>
              <a:t>Empire reached</a:t>
            </a:r>
          </a:p>
          <a:p>
            <a:r>
              <a:rPr lang="en-US" dirty="0" smtClean="0"/>
              <a:t>greatest expansion</a:t>
            </a:r>
            <a:endParaRPr lang="en-US" dirty="0"/>
          </a:p>
        </p:txBody>
      </p:sp>
      <p:pic>
        <p:nvPicPr>
          <p:cNvPr id="4098" name="Picture 2" descr="Alexander Severus Musei Capitolini MC4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772" y="2932068"/>
            <a:ext cx="1257015" cy="167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99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374" y="0"/>
            <a:ext cx="4099625"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r>
              <a:rPr lang="en-US" b="1" dirty="0" smtClean="0"/>
              <a:t>DOMINATE (co-rulers)</a:t>
            </a:r>
          </a:p>
          <a:p>
            <a:pPr marL="457200" lvl="1" indent="0" algn="ctr">
              <a:buNone/>
            </a:pPr>
            <a:r>
              <a:rPr lang="en-US" b="1" dirty="0" smtClean="0"/>
              <a:t>(4</a:t>
            </a:r>
            <a:r>
              <a:rPr lang="en-US" b="1" baseline="30000" dirty="0" smtClean="0"/>
              <a:t>th</a:t>
            </a:r>
            <a:r>
              <a:rPr lang="en-US" b="1" dirty="0" smtClean="0"/>
              <a:t> century)</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284 – 305                    306 - 337 			361-363		                                             379 - 395</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4" name="TextBox 3"/>
          <p:cNvSpPr txBox="1"/>
          <p:nvPr/>
        </p:nvSpPr>
        <p:spPr>
          <a:xfrm>
            <a:off x="330468" y="2940078"/>
            <a:ext cx="1149674" cy="646331"/>
          </a:xfrm>
          <a:prstGeom prst="rect">
            <a:avLst/>
          </a:prstGeom>
          <a:noFill/>
        </p:spPr>
        <p:txBody>
          <a:bodyPr wrap="none" rtlCol="0">
            <a:spAutoFit/>
          </a:bodyPr>
          <a:lstStyle/>
          <a:p>
            <a:r>
              <a:rPr lang="en-US" b="1" dirty="0" smtClean="0">
                <a:solidFill>
                  <a:srgbClr val="0070C0"/>
                </a:solidFill>
              </a:rPr>
              <a:t>Reign of</a:t>
            </a:r>
          </a:p>
          <a:p>
            <a:r>
              <a:rPr lang="en-US" b="1" dirty="0" smtClean="0">
                <a:solidFill>
                  <a:srgbClr val="0070C0"/>
                </a:solidFill>
              </a:rPr>
              <a:t>Diocletian</a:t>
            </a:r>
            <a:endParaRPr lang="en-US" dirty="0"/>
          </a:p>
        </p:txBody>
      </p:sp>
      <p:sp>
        <p:nvSpPr>
          <p:cNvPr id="5" name="TextBox 4"/>
          <p:cNvSpPr txBox="1"/>
          <p:nvPr/>
        </p:nvSpPr>
        <p:spPr>
          <a:xfrm>
            <a:off x="9674097" y="3111366"/>
            <a:ext cx="2220862" cy="369332"/>
          </a:xfrm>
          <a:prstGeom prst="rect">
            <a:avLst/>
          </a:prstGeom>
          <a:noFill/>
        </p:spPr>
        <p:txBody>
          <a:bodyPr wrap="square" rtlCol="0">
            <a:spAutoFit/>
          </a:bodyPr>
          <a:lstStyle/>
          <a:p>
            <a:r>
              <a:rPr lang="en-US" b="1" dirty="0" smtClean="0">
                <a:solidFill>
                  <a:srgbClr val="0070C0"/>
                </a:solidFill>
              </a:rPr>
              <a:t>Reign of Theodosius</a:t>
            </a:r>
            <a:endParaRPr lang="en-US" b="1" dirty="0">
              <a:solidFill>
                <a:srgbClr val="0070C0"/>
              </a:solidFill>
            </a:endParaRPr>
          </a:p>
        </p:txBody>
      </p:sp>
      <p:sp>
        <p:nvSpPr>
          <p:cNvPr id="7" name="TextBox 6"/>
          <p:cNvSpPr txBox="1"/>
          <p:nvPr/>
        </p:nvSpPr>
        <p:spPr>
          <a:xfrm>
            <a:off x="2608657" y="2900740"/>
            <a:ext cx="1330301" cy="646331"/>
          </a:xfrm>
          <a:prstGeom prst="rect">
            <a:avLst/>
          </a:prstGeom>
          <a:noFill/>
        </p:spPr>
        <p:txBody>
          <a:bodyPr wrap="none" rtlCol="0">
            <a:spAutoFit/>
          </a:bodyPr>
          <a:lstStyle/>
          <a:p>
            <a:r>
              <a:rPr lang="en-US" b="1" dirty="0" smtClean="0">
                <a:solidFill>
                  <a:srgbClr val="0070C0"/>
                </a:solidFill>
              </a:rPr>
              <a:t>Reign of</a:t>
            </a:r>
          </a:p>
          <a:p>
            <a:r>
              <a:rPr lang="en-US" b="1" dirty="0" smtClean="0">
                <a:solidFill>
                  <a:srgbClr val="0070C0"/>
                </a:solidFill>
              </a:rPr>
              <a:t>Constantine</a:t>
            </a:r>
            <a:endParaRPr lang="en-US" dirty="0"/>
          </a:p>
        </p:txBody>
      </p:sp>
      <p:sp>
        <p:nvSpPr>
          <p:cNvPr id="10" name="TextBox 9"/>
          <p:cNvSpPr txBox="1"/>
          <p:nvPr/>
        </p:nvSpPr>
        <p:spPr>
          <a:xfrm>
            <a:off x="314970" y="5662348"/>
            <a:ext cx="1718676" cy="1200329"/>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b="1" u="sng" dirty="0" smtClean="0"/>
              <a:t>Co-rulers</a:t>
            </a:r>
          </a:p>
          <a:p>
            <a:pPr marL="285750" indent="-285750">
              <a:spcBef>
                <a:spcPts val="0"/>
              </a:spcBef>
              <a:buFont typeface="Arial" panose="020B0604020202020204" pitchFamily="34" charset="0"/>
              <a:buChar char="•"/>
            </a:pPr>
            <a:r>
              <a:rPr lang="en-US" b="1" dirty="0" smtClean="0"/>
              <a:t>Worship of</a:t>
            </a:r>
          </a:p>
          <a:p>
            <a:pPr>
              <a:spcBef>
                <a:spcPts val="0"/>
              </a:spcBef>
            </a:pPr>
            <a:r>
              <a:rPr lang="en-US" b="1" dirty="0"/>
              <a:t> </a:t>
            </a:r>
            <a:r>
              <a:rPr lang="en-US" b="1" dirty="0" smtClean="0"/>
              <a:t> emperor as</a:t>
            </a:r>
          </a:p>
          <a:p>
            <a:pPr>
              <a:spcBef>
                <a:spcPts val="0"/>
              </a:spcBef>
            </a:pPr>
            <a:r>
              <a:rPr lang="en-US" b="1" dirty="0"/>
              <a:t> </a:t>
            </a:r>
            <a:r>
              <a:rPr lang="en-US" b="1" dirty="0" smtClean="0"/>
              <a:t> God weakened</a:t>
            </a:r>
            <a:endParaRPr lang="en-US" b="1" dirty="0"/>
          </a:p>
        </p:txBody>
      </p:sp>
      <p:sp>
        <p:nvSpPr>
          <p:cNvPr id="11" name="TextBox 10"/>
          <p:cNvSpPr txBox="1"/>
          <p:nvPr/>
        </p:nvSpPr>
        <p:spPr>
          <a:xfrm>
            <a:off x="8337607" y="5383454"/>
            <a:ext cx="3410549" cy="1477328"/>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b="1" u="sng" dirty="0" smtClean="0"/>
              <a:t>Established Nicene Christianity</a:t>
            </a:r>
          </a:p>
          <a:p>
            <a:pPr>
              <a:spcBef>
                <a:spcPts val="0"/>
              </a:spcBef>
            </a:pPr>
            <a:r>
              <a:rPr lang="en-US" b="1" dirty="0" smtClean="0"/>
              <a:t>     </a:t>
            </a:r>
            <a:r>
              <a:rPr lang="en-US" b="1" u="sng" dirty="0"/>
              <a:t>as the state religion</a:t>
            </a:r>
          </a:p>
          <a:p>
            <a:pPr marL="285750" indent="-285750">
              <a:spcBef>
                <a:spcPts val="0"/>
              </a:spcBef>
              <a:buFont typeface="Arial" panose="020B0604020202020204" pitchFamily="34" charset="0"/>
              <a:buChar char="•"/>
            </a:pPr>
            <a:r>
              <a:rPr lang="en-US" dirty="0" smtClean="0"/>
              <a:t>Sons proclaimed Emperors</a:t>
            </a:r>
          </a:p>
          <a:p>
            <a:pPr>
              <a:spcBef>
                <a:spcPts val="0"/>
              </a:spcBef>
            </a:pPr>
            <a:r>
              <a:rPr lang="en-US" dirty="0"/>
              <a:t> </a:t>
            </a:r>
            <a:r>
              <a:rPr lang="en-US" dirty="0" smtClean="0"/>
              <a:t>     </a:t>
            </a:r>
            <a:r>
              <a:rPr lang="en-US" dirty="0"/>
              <a:t>in separate Eastern </a:t>
            </a:r>
            <a:r>
              <a:rPr lang="en-US" dirty="0" smtClean="0"/>
              <a:t>and</a:t>
            </a:r>
          </a:p>
          <a:p>
            <a:pPr>
              <a:spcBef>
                <a:spcPts val="0"/>
              </a:spcBef>
            </a:pPr>
            <a:r>
              <a:rPr lang="en-US" dirty="0"/>
              <a:t> </a:t>
            </a:r>
            <a:r>
              <a:rPr lang="en-US" dirty="0" smtClean="0"/>
              <a:t>     </a:t>
            </a:r>
            <a:r>
              <a:rPr lang="en-US" dirty="0"/>
              <a:t>Western Empires</a:t>
            </a:r>
            <a:r>
              <a:rPr lang="en-US" dirty="0" smtClean="0"/>
              <a:t>.</a:t>
            </a:r>
          </a:p>
        </p:txBody>
      </p:sp>
      <p:sp>
        <p:nvSpPr>
          <p:cNvPr id="12" name="TextBox 11"/>
          <p:cNvSpPr txBox="1"/>
          <p:nvPr/>
        </p:nvSpPr>
        <p:spPr>
          <a:xfrm>
            <a:off x="2486899" y="5603156"/>
            <a:ext cx="3472297" cy="1200329"/>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dirty="0" smtClean="0"/>
              <a:t>Adopted Christianity</a:t>
            </a:r>
          </a:p>
          <a:p>
            <a:pPr marL="285750" indent="-285750">
              <a:spcBef>
                <a:spcPts val="0"/>
              </a:spcBef>
              <a:buFont typeface="Arial" panose="020B0604020202020204" pitchFamily="34" charset="0"/>
              <a:buChar char="•"/>
            </a:pPr>
            <a:r>
              <a:rPr lang="en-US" b="1" u="sng" dirty="0" smtClean="0"/>
              <a:t>Moved capital to </a:t>
            </a:r>
          </a:p>
          <a:p>
            <a:pPr>
              <a:spcBef>
                <a:spcPts val="0"/>
              </a:spcBef>
            </a:pPr>
            <a:r>
              <a:rPr lang="en-US" b="1" dirty="0"/>
              <a:t> </a:t>
            </a:r>
            <a:r>
              <a:rPr lang="en-US" b="1" dirty="0" smtClean="0"/>
              <a:t>    </a:t>
            </a:r>
            <a:r>
              <a:rPr lang="en-US" b="1" u="sng" dirty="0" smtClean="0"/>
              <a:t>Constantinople</a:t>
            </a:r>
          </a:p>
          <a:p>
            <a:pPr marL="285750" indent="-285750">
              <a:spcBef>
                <a:spcPts val="0"/>
              </a:spcBef>
              <a:buFont typeface="Arial" panose="020B0604020202020204" pitchFamily="34" charset="0"/>
              <a:buChar char="•"/>
            </a:pPr>
            <a:r>
              <a:rPr lang="en-US" dirty="0" smtClean="0"/>
              <a:t>Council of Nicaea: Nicene Creed</a:t>
            </a:r>
            <a:endParaRPr lang="en-US" dirty="0"/>
          </a:p>
        </p:txBody>
      </p:sp>
      <p:pic>
        <p:nvPicPr>
          <p:cNvPr id="3074" name="Picture 2" descr="http://ts2.mm.bing.net/th?id=H.4787639925477013&amp;pid=15.1&amp;H=120&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366" y="3680378"/>
            <a:ext cx="2326242" cy="18943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2.mm.bing.net/th?id=H.4933286517735933&amp;pid=15.1&amp;H=160&amp;W=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468" y="3685074"/>
            <a:ext cx="1425803" cy="18896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4.mm.bing.net/th?id=H.4926410288466671&amp;pid=15.1&amp;H=160&amp;W=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461" y="3133452"/>
            <a:ext cx="1487636" cy="22727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48372" y="2900740"/>
            <a:ext cx="965136" cy="646331"/>
          </a:xfrm>
          <a:prstGeom prst="rect">
            <a:avLst/>
          </a:prstGeom>
          <a:noFill/>
        </p:spPr>
        <p:txBody>
          <a:bodyPr wrap="none" rtlCol="0">
            <a:spAutoFit/>
          </a:bodyPr>
          <a:lstStyle/>
          <a:p>
            <a:r>
              <a:rPr lang="en-US" b="1" dirty="0" smtClean="0">
                <a:solidFill>
                  <a:srgbClr val="0070C0"/>
                </a:solidFill>
              </a:rPr>
              <a:t>Reign of</a:t>
            </a:r>
          </a:p>
          <a:p>
            <a:r>
              <a:rPr lang="en-US" b="1" dirty="0" smtClean="0">
                <a:solidFill>
                  <a:srgbClr val="0070C0"/>
                </a:solidFill>
              </a:rPr>
              <a:t>Julian</a:t>
            </a:r>
            <a:endParaRPr lang="en-US" dirty="0"/>
          </a:p>
        </p:txBody>
      </p:sp>
      <p:pic>
        <p:nvPicPr>
          <p:cNvPr id="1026" name="Picture 2" descr="http://ts3.explicit.bing.net/th?id=H.4700280268327078&amp;pid=15.1&amp;H=160&amp;W=1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8372" y="3680378"/>
            <a:ext cx="1473629" cy="20518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59111" y="5898544"/>
            <a:ext cx="2727350" cy="369332"/>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b="1" dirty="0" smtClean="0"/>
              <a:t>Restored pagan religion</a:t>
            </a:r>
            <a:endParaRPr lang="en-US" b="1" dirty="0"/>
          </a:p>
        </p:txBody>
      </p:sp>
      <p:sp>
        <p:nvSpPr>
          <p:cNvPr id="6" name="TextBox 5"/>
          <p:cNvSpPr txBox="1"/>
          <p:nvPr/>
        </p:nvSpPr>
        <p:spPr>
          <a:xfrm>
            <a:off x="905305" y="1688032"/>
            <a:ext cx="6556667" cy="369332"/>
          </a:xfrm>
          <a:prstGeom prst="rect">
            <a:avLst/>
          </a:prstGeom>
          <a:solidFill>
            <a:srgbClr val="66FFFF"/>
          </a:solidFill>
        </p:spPr>
        <p:txBody>
          <a:bodyPr wrap="none" rtlCol="0">
            <a:spAutoFit/>
          </a:bodyPr>
          <a:lstStyle/>
          <a:p>
            <a:r>
              <a:rPr lang="en-US" b="1" dirty="0" smtClean="0">
                <a:sym typeface="Wingdings" panose="05000000000000000000" pitchFamily="2" charset="2"/>
              </a:rPr>
              <a:t>  </a:t>
            </a:r>
            <a:r>
              <a:rPr lang="en-US" b="1" dirty="0" smtClean="0"/>
              <a:t>EMPERORS DID NOT DIVIDE OFFICE OF PONTIFEX MAXIMUS </a:t>
            </a: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2651031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448" y="58698"/>
            <a:ext cx="4091551"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0" indent="0" algn="ctr">
              <a:spcBef>
                <a:spcPts val="0"/>
              </a:spcBef>
              <a:buNone/>
            </a:pPr>
            <a:r>
              <a:rPr lang="en-US" sz="2400" b="1" dirty="0" smtClean="0"/>
              <a:t>SEPARATE EMPIRES:</a:t>
            </a:r>
          </a:p>
          <a:p>
            <a:pPr marL="0" indent="0" algn="ctr">
              <a:spcBef>
                <a:spcPts val="0"/>
              </a:spcBef>
              <a:buNone/>
            </a:pPr>
            <a:r>
              <a:rPr lang="en-US" sz="2400" b="1" dirty="0" smtClean="0"/>
              <a:t>“COLLAPSE” OF WESTERN ROMAN EMPIRE</a:t>
            </a:r>
          </a:p>
          <a:p>
            <a:pPr marL="0" indent="0" algn="ctr">
              <a:spcBef>
                <a:spcPts val="0"/>
              </a:spcBef>
              <a:buNone/>
            </a:pPr>
            <a:r>
              <a:rPr lang="en-US" sz="2400" b="1" dirty="0" smtClean="0"/>
              <a:t>(5</a:t>
            </a:r>
            <a:r>
              <a:rPr lang="en-US" sz="2400" b="1" baseline="30000" dirty="0" smtClean="0"/>
              <a:t>th</a:t>
            </a:r>
            <a:r>
              <a:rPr lang="en-US" sz="2400" b="1" dirty="0" smtClean="0"/>
              <a:t> century)</a:t>
            </a:r>
          </a:p>
          <a:p>
            <a:pPr marL="0" indent="0" algn="ctr">
              <a:spcBef>
                <a:spcPts val="0"/>
              </a:spcBef>
              <a:buNone/>
            </a:pPr>
            <a:endParaRPr lang="en-US" sz="2400" b="1" dirty="0" smtClean="0"/>
          </a:p>
          <a:p>
            <a:pPr marL="457200" lvl="1" indent="0" algn="ctr">
              <a:buNone/>
            </a:pPr>
            <a:endParaRPr lang="en-US" b="1" dirty="0"/>
          </a:p>
          <a:p>
            <a:pPr marL="457200" lvl="1" indent="0">
              <a:buNone/>
            </a:pPr>
            <a:r>
              <a:rPr lang="en-US" b="1" dirty="0" smtClean="0"/>
              <a:t>|-----------------|</a:t>
            </a:r>
          </a:p>
          <a:p>
            <a:pPr marL="457200" lvl="1" indent="0">
              <a:buNone/>
            </a:pPr>
            <a:r>
              <a:rPr lang="en-US" sz="1800" b="1" dirty="0" smtClean="0"/>
              <a:t>395		     480</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400" b="1" dirty="0">
              <a:solidFill>
                <a:srgbClr val="0070C0"/>
              </a:solidFill>
            </a:endParaRPr>
          </a:p>
          <a:p>
            <a:pPr marL="0" lvl="1" indent="0">
              <a:spcBef>
                <a:spcPts val="0"/>
              </a:spcBef>
              <a:buNone/>
            </a:pPr>
            <a:r>
              <a:rPr lang="en-US" b="1" dirty="0" smtClean="0"/>
              <a:t>       |-------------------------------------|----------------------------------------------------------------|</a:t>
            </a:r>
            <a:endParaRPr lang="en-US" b="1" dirty="0"/>
          </a:p>
          <a:p>
            <a:pPr marL="0" lvl="1" indent="0">
              <a:spcBef>
                <a:spcPts val="0"/>
              </a:spcBef>
              <a:buNone/>
            </a:pPr>
            <a:r>
              <a:rPr lang="en-US" sz="1800" b="1" dirty="0" smtClean="0"/>
              <a:t>          395                                                            </a:t>
            </a:r>
            <a:r>
              <a:rPr lang="en-US" sz="1800" b="1" dirty="0"/>
              <a:t>610                                                                    </a:t>
            </a:r>
            <a:r>
              <a:rPr lang="en-US" sz="1800" b="1" dirty="0" smtClean="0"/>
              <a:t>                                          </a:t>
            </a:r>
            <a:r>
              <a:rPr lang="en-US" sz="1800" b="1" dirty="0"/>
              <a:t>1204    </a:t>
            </a:r>
          </a:p>
          <a:p>
            <a:pPr marL="0" indent="0">
              <a:spcBef>
                <a:spcPts val="0"/>
              </a:spcBef>
              <a:buNone/>
            </a:pPr>
            <a:endParaRPr lang="en-US" sz="2400" dirty="0">
              <a:solidFill>
                <a:srgbClr val="0070C0"/>
              </a:solidFill>
            </a:endParaRPr>
          </a:p>
        </p:txBody>
      </p:sp>
      <p:sp>
        <p:nvSpPr>
          <p:cNvPr id="5" name="TextBox 4"/>
          <p:cNvSpPr txBox="1"/>
          <p:nvPr/>
        </p:nvSpPr>
        <p:spPr>
          <a:xfrm>
            <a:off x="3248118" y="2932920"/>
            <a:ext cx="6297762" cy="923330"/>
          </a:xfrm>
          <a:prstGeom prst="rect">
            <a:avLst/>
          </a:prstGeom>
          <a:noFill/>
        </p:spPr>
        <p:txBody>
          <a:bodyPr wrap="square" rtlCol="0">
            <a:spAutoFit/>
          </a:bodyPr>
          <a:lstStyle/>
          <a:p>
            <a:r>
              <a:rPr lang="en-US" b="1" dirty="0" smtClean="0"/>
              <a:t>480 AD - End of Western Roman Empire:</a:t>
            </a:r>
          </a:p>
          <a:p>
            <a:r>
              <a:rPr lang="en-US" b="1" dirty="0" smtClean="0">
                <a:solidFill>
                  <a:srgbClr val="FF0000"/>
                </a:solidFill>
              </a:rPr>
              <a:t>      </a:t>
            </a:r>
            <a:r>
              <a:rPr lang="en-US" b="1" u="sng" dirty="0" smtClean="0">
                <a:solidFill>
                  <a:srgbClr val="FF0000"/>
                </a:solidFill>
              </a:rPr>
              <a:t>first non-Roman emperor recognizes Byzantine Emperor</a:t>
            </a:r>
          </a:p>
          <a:p>
            <a:r>
              <a:rPr lang="en-US" b="1" dirty="0" smtClean="0">
                <a:solidFill>
                  <a:srgbClr val="FF0000"/>
                </a:solidFill>
              </a:rPr>
              <a:t>     </a:t>
            </a:r>
            <a:r>
              <a:rPr lang="en-US" b="1" u="sng" dirty="0" smtClean="0">
                <a:solidFill>
                  <a:srgbClr val="FF0000"/>
                </a:solidFill>
              </a:rPr>
              <a:t> as sole emperor of unitary empire.</a:t>
            </a:r>
            <a:endParaRPr lang="en-US" b="1" u="sng" dirty="0">
              <a:solidFill>
                <a:srgbClr val="FF0000"/>
              </a:solidFill>
            </a:endParaRPr>
          </a:p>
        </p:txBody>
      </p:sp>
      <p:pic>
        <p:nvPicPr>
          <p:cNvPr id="10" name="Picture 10" descr="Consular diptych Probus 4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5" y="210632"/>
            <a:ext cx="1174693" cy="1829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rcadius Istanbul Muse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 y="4850465"/>
            <a:ext cx="1093592" cy="18243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2563588"/>
            <a:ext cx="716222" cy="369332"/>
          </a:xfrm>
          <a:prstGeom prst="rect">
            <a:avLst/>
          </a:prstGeom>
          <a:solidFill>
            <a:srgbClr val="FFFF00"/>
          </a:solidFill>
        </p:spPr>
        <p:txBody>
          <a:bodyPr wrap="none" rtlCol="0">
            <a:spAutoFit/>
          </a:bodyPr>
          <a:lstStyle/>
          <a:p>
            <a:r>
              <a:rPr lang="en-US" dirty="0" smtClean="0"/>
              <a:t>WEST</a:t>
            </a:r>
            <a:endParaRPr lang="en-US" dirty="0"/>
          </a:p>
        </p:txBody>
      </p:sp>
      <p:sp>
        <p:nvSpPr>
          <p:cNvPr id="13" name="TextBox 12"/>
          <p:cNvSpPr txBox="1"/>
          <p:nvPr/>
        </p:nvSpPr>
        <p:spPr>
          <a:xfrm>
            <a:off x="0" y="4234450"/>
            <a:ext cx="643831" cy="369332"/>
          </a:xfrm>
          <a:prstGeom prst="rect">
            <a:avLst/>
          </a:prstGeom>
          <a:solidFill>
            <a:srgbClr val="FFFF00"/>
          </a:solidFill>
        </p:spPr>
        <p:txBody>
          <a:bodyPr wrap="none" rtlCol="0">
            <a:spAutoFit/>
          </a:bodyPr>
          <a:lstStyle/>
          <a:p>
            <a:r>
              <a:rPr lang="en-US" dirty="0" smtClean="0"/>
              <a:t>EAST</a:t>
            </a:r>
            <a:endParaRPr lang="en-US" dirty="0"/>
          </a:p>
        </p:txBody>
      </p:sp>
      <p:sp>
        <p:nvSpPr>
          <p:cNvPr id="15" name="TextBox 14"/>
          <p:cNvSpPr txBox="1"/>
          <p:nvPr/>
        </p:nvSpPr>
        <p:spPr>
          <a:xfrm>
            <a:off x="9104914" y="5201188"/>
            <a:ext cx="2330703" cy="646331"/>
          </a:xfrm>
          <a:prstGeom prst="rect">
            <a:avLst/>
          </a:prstGeom>
          <a:noFill/>
        </p:spPr>
        <p:txBody>
          <a:bodyPr wrap="square" rtlCol="0">
            <a:spAutoFit/>
          </a:bodyPr>
          <a:lstStyle/>
          <a:p>
            <a:r>
              <a:rPr lang="en-US" b="1" dirty="0" smtClean="0"/>
              <a:t>Constantinople sacked</a:t>
            </a:r>
          </a:p>
          <a:p>
            <a:r>
              <a:rPr lang="en-US" b="1" dirty="0" smtClean="0"/>
              <a:t>By 4</a:t>
            </a:r>
            <a:r>
              <a:rPr lang="en-US" b="1" baseline="30000" dirty="0" smtClean="0"/>
              <a:t>th</a:t>
            </a:r>
            <a:r>
              <a:rPr lang="en-US" b="1" dirty="0" smtClean="0"/>
              <a:t> Crusade</a:t>
            </a:r>
            <a:endParaRPr lang="en-US" b="1" dirty="0"/>
          </a:p>
        </p:txBody>
      </p:sp>
      <p:sp>
        <p:nvSpPr>
          <p:cNvPr id="16" name="TextBox 15"/>
          <p:cNvSpPr txBox="1"/>
          <p:nvPr/>
        </p:nvSpPr>
        <p:spPr>
          <a:xfrm>
            <a:off x="2794577" y="5108855"/>
            <a:ext cx="5350696" cy="1200329"/>
          </a:xfrm>
          <a:prstGeom prst="rect">
            <a:avLst/>
          </a:prstGeom>
          <a:solidFill>
            <a:srgbClr val="FFC000"/>
          </a:solidFill>
        </p:spPr>
        <p:txBody>
          <a:bodyPr wrap="none" rtlCol="0">
            <a:spAutoFit/>
          </a:bodyPr>
          <a:lstStyle/>
          <a:p>
            <a:pPr>
              <a:spcBef>
                <a:spcPts val="0"/>
              </a:spcBef>
            </a:pPr>
            <a:r>
              <a:rPr lang="en-US" b="1" dirty="0"/>
              <a:t> </a:t>
            </a:r>
            <a:r>
              <a:rPr lang="en-US" b="1" dirty="0" smtClean="0"/>
              <a:t>         SACRED EMPIRE:  BYZANTINE ROMAN EMPIRE</a:t>
            </a:r>
          </a:p>
          <a:p>
            <a:pPr marL="285750" indent="-285750">
              <a:spcBef>
                <a:spcPts val="0"/>
              </a:spcBef>
              <a:buFont typeface="Arial" panose="020B0604020202020204" pitchFamily="34" charset="0"/>
              <a:buChar char="•"/>
            </a:pPr>
            <a:r>
              <a:rPr lang="en-US" b="1" dirty="0" smtClean="0"/>
              <a:t>Maintained claim to western empire</a:t>
            </a:r>
            <a:endParaRPr lang="en-US" b="1" dirty="0"/>
          </a:p>
          <a:p>
            <a:pPr marL="285750" indent="-285750">
              <a:spcBef>
                <a:spcPts val="0"/>
              </a:spcBef>
              <a:buFont typeface="Arial" panose="020B0604020202020204" pitchFamily="34" charset="0"/>
              <a:buChar char="•"/>
            </a:pPr>
            <a:r>
              <a:rPr lang="en-US" b="1" dirty="0"/>
              <a:t>multiple claims to the imperial title meant civil war</a:t>
            </a:r>
          </a:p>
          <a:p>
            <a:endParaRPr lang="en-US" b="1" dirty="0">
              <a:solidFill>
                <a:srgbClr val="0070C0"/>
              </a:solidFill>
            </a:endParaRPr>
          </a:p>
        </p:txBody>
      </p:sp>
      <p:sp>
        <p:nvSpPr>
          <p:cNvPr id="14" name="TextBox 13"/>
          <p:cNvSpPr txBox="1"/>
          <p:nvPr/>
        </p:nvSpPr>
        <p:spPr>
          <a:xfrm>
            <a:off x="920803" y="4234450"/>
            <a:ext cx="9489136" cy="369332"/>
          </a:xfrm>
          <a:prstGeom prst="rect">
            <a:avLst/>
          </a:prstGeom>
          <a:solidFill>
            <a:srgbClr val="66FFFF"/>
          </a:solidFill>
        </p:spPr>
        <p:txBody>
          <a:bodyPr wrap="none" rtlCol="0">
            <a:spAutoFit/>
          </a:bodyPr>
          <a:lstStyle/>
          <a:p>
            <a:r>
              <a:rPr lang="en-US" b="1" dirty="0" smtClean="0">
                <a:sym typeface="Wingdings" panose="05000000000000000000" pitchFamily="2" charset="2"/>
              </a:rPr>
              <a:t>  </a:t>
            </a:r>
            <a:r>
              <a:rPr lang="en-US" b="1" dirty="0" smtClean="0"/>
              <a:t>EMPERORS DID NOT DIVIDE OFFICE OF PONTIFEX MAXIMUS – WENT TO CONSTANTINOPLE </a:t>
            </a: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48734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7424"/>
          </a:xfrm>
          <a:solidFill>
            <a:srgbClr val="66FFFF"/>
          </a:solidFill>
        </p:spPr>
        <p:txBody>
          <a:bodyPr>
            <a:noAutofit/>
          </a:bodyPr>
          <a:lstStyle/>
          <a:p>
            <a:r>
              <a:rPr lang="en-US" sz="3600" dirty="0" smtClean="0"/>
              <a:t>PONTIFEX MAXIMUS ENDOWED WITH SACRED PREROGATIVES</a:t>
            </a:r>
            <a:endParaRPr lang="en-US" sz="3600" dirty="0"/>
          </a:p>
        </p:txBody>
      </p:sp>
      <p:sp>
        <p:nvSpPr>
          <p:cNvPr id="3" name="Content Placeholder 2"/>
          <p:cNvSpPr>
            <a:spLocks noGrp="1"/>
          </p:cNvSpPr>
          <p:nvPr>
            <p:ph idx="1"/>
          </p:nvPr>
        </p:nvSpPr>
        <p:spPr>
          <a:xfrm>
            <a:off x="0" y="697424"/>
            <a:ext cx="12192000" cy="6160575"/>
          </a:xfrm>
        </p:spPr>
        <p:txBody>
          <a:bodyPr/>
          <a:lstStyle/>
          <a:p>
            <a:endParaRPr lang="en-US" dirty="0" smtClean="0"/>
          </a:p>
          <a:p>
            <a:pPr>
              <a:buNone/>
            </a:pPr>
            <a:endParaRPr lang="en-US" dirty="0" smtClean="0"/>
          </a:p>
          <a:p>
            <a:pPr marL="514350" indent="-514350">
              <a:buFont typeface="+mj-lt"/>
              <a:buAutoNum type="arabicPeriod"/>
            </a:pPr>
            <a:r>
              <a:rPr lang="en-US" dirty="0" smtClean="0"/>
              <a:t>Regulate calendar</a:t>
            </a:r>
          </a:p>
          <a:p>
            <a:pPr marL="514350" indent="-514350">
              <a:buFont typeface="+mj-lt"/>
              <a:buAutoNum type="arabicPeriod"/>
            </a:pPr>
            <a:endParaRPr lang="en-US" dirty="0"/>
          </a:p>
          <a:p>
            <a:pPr marL="514350" indent="-514350">
              <a:buFont typeface="+mj-lt"/>
              <a:buAutoNum type="arabicPeriod"/>
            </a:pPr>
            <a:r>
              <a:rPr lang="en-US" dirty="0" smtClean="0"/>
              <a:t>Grant highest titles of nobility</a:t>
            </a:r>
          </a:p>
          <a:p>
            <a:pPr marL="514350" indent="-514350">
              <a:buFont typeface="+mj-lt"/>
              <a:buAutoNum type="arabicPeriod"/>
            </a:pPr>
            <a:endParaRPr lang="en-US" dirty="0"/>
          </a:p>
          <a:p>
            <a:pPr marL="514350" indent="-514350">
              <a:buFont typeface="+mj-lt"/>
              <a:buAutoNum type="arabicPeriod"/>
            </a:pPr>
            <a:r>
              <a:rPr lang="en-US" dirty="0" smtClean="0"/>
              <a:t>Issue </a:t>
            </a:r>
          </a:p>
          <a:p>
            <a:pPr marL="0" indent="0">
              <a:buNone/>
            </a:pPr>
            <a:r>
              <a:rPr lang="en-US" dirty="0"/>
              <a:t> </a:t>
            </a:r>
            <a:r>
              <a:rPr lang="en-US" dirty="0" smtClean="0"/>
              <a:t>     gold coins</a:t>
            </a:r>
          </a:p>
          <a:p>
            <a:pPr marL="0" indent="0">
              <a:buNone/>
            </a:pPr>
            <a:endParaRPr lang="en-US" dirty="0" smtClean="0"/>
          </a:p>
          <a:p>
            <a:pPr marL="514350" indent="-514350">
              <a:buAutoNum type="arabicPeriod" startAt="4"/>
            </a:pPr>
            <a:r>
              <a:rPr lang="en-US" dirty="0" smtClean="0"/>
              <a:t>Regulate ratio of value between gold &amp; silver</a:t>
            </a:r>
          </a:p>
          <a:p>
            <a:pPr marL="514350" indent="-514350">
              <a:buNone/>
            </a:pPr>
            <a:r>
              <a:rPr lang="en-US" dirty="0" smtClean="0"/>
              <a:t>                                   </a:t>
            </a:r>
            <a:r>
              <a:rPr lang="en-US" sz="4400" b="1" dirty="0" smtClean="0"/>
              <a:t>12:1</a:t>
            </a:r>
            <a:endParaRPr lang="en-US" b="1" dirty="0" smtClean="0"/>
          </a:p>
          <a:p>
            <a:pPr marL="514350" indent="-514350">
              <a:buNone/>
            </a:pPr>
            <a:endParaRPr lang="en-US" dirty="0"/>
          </a:p>
        </p:txBody>
      </p:sp>
      <p:pic>
        <p:nvPicPr>
          <p:cNvPr id="3076" name="Picture 4" descr="http://ts3.mm.bing.net/th?id=H.4655681338214674&amp;pid=15.1&amp;H=160&amp;W=1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0059" y="669967"/>
            <a:ext cx="3316638" cy="34683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1.mm.bing.net/th?id=H.4666624926222632&amp;pid=15.1&amp;H=9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059" y="4138349"/>
            <a:ext cx="4834929" cy="27196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s1.mm.bing.net/th?id=H.4858476807259196&amp;pid=15.1&amp;H=7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014" y="3392505"/>
            <a:ext cx="4017322" cy="190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28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2</a:t>
            </a:r>
            <a:endParaRPr lang="en-US" dirty="0"/>
          </a:p>
        </p:txBody>
      </p:sp>
      <p:sp>
        <p:nvSpPr>
          <p:cNvPr id="3" name="Content Placeholder 2"/>
          <p:cNvSpPr>
            <a:spLocks noGrp="1"/>
          </p:cNvSpPr>
          <p:nvPr>
            <p:ph idx="1"/>
          </p:nvPr>
        </p:nvSpPr>
        <p:spPr>
          <a:xfrm>
            <a:off x="838200" y="2631537"/>
            <a:ext cx="10515600" cy="2529399"/>
          </a:xfrm>
        </p:spPr>
        <p:txBody>
          <a:bodyPr>
            <a:normAutofit/>
          </a:bodyPr>
          <a:lstStyle/>
          <a:p>
            <a:pPr marL="0" indent="0">
              <a:buNone/>
            </a:pPr>
            <a:endParaRPr lang="en-US" dirty="0"/>
          </a:p>
          <a:p>
            <a:pPr marL="0" indent="0" algn="ctr">
              <a:buNone/>
            </a:pPr>
            <a:r>
              <a:rPr lang="en-US" sz="4000" dirty="0" smtClean="0"/>
              <a:t>The Feudal Empire:  Role of Church</a:t>
            </a:r>
          </a:p>
        </p:txBody>
      </p:sp>
    </p:spTree>
    <p:extLst>
      <p:ext uri="{BB962C8B-B14F-4D97-AF65-F5344CB8AC3E}">
        <p14:creationId xmlns:p14="http://schemas.microsoft.com/office/powerpoint/2010/main" val="2791680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2387</Words>
  <Application>Microsoft Office PowerPoint</Application>
  <PresentationFormat>Widescreen</PresentationFormat>
  <Paragraphs>566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Wingdings</vt:lpstr>
      <vt:lpstr>Office Theme</vt:lpstr>
      <vt:lpstr>    The Lost Science of Money   </vt:lpstr>
      <vt:lpstr>THEMES OF LOST SCIENCE OF MONEY BOOK</vt:lpstr>
      <vt:lpstr>PARTS OF PRESENTTION</vt:lpstr>
      <vt:lpstr>PART 1</vt:lpstr>
      <vt:lpstr>GOVERNMENT OF EMPIRE</vt:lpstr>
      <vt:lpstr>GOVERNMENT OF EMPIRE</vt:lpstr>
      <vt:lpstr>GOVERNMENT OF EMPIRE</vt:lpstr>
      <vt:lpstr>PONTIFEX MAXIMUS ENDOWED WITH SACRED PREROGATIVES</vt:lpstr>
      <vt:lpstr>PART 2</vt:lpstr>
      <vt:lpstr>PAGAN WEALTH BECAME CHRISTIAN WEALTH</vt:lpstr>
      <vt:lpstr>FEUDALISM</vt:lpstr>
      <vt:lpstr>MEDIEVAL CATHOLIC CHURCH</vt:lpstr>
      <vt:lpstr>BARBARIANS</vt:lpstr>
      <vt:lpstr>PART   3</vt:lpstr>
      <vt:lpstr>Merovingian Frankish Dynasty</vt:lpstr>
      <vt:lpstr>PowerPoint Presentation</vt:lpstr>
      <vt:lpstr>PowerPoint Presentation</vt:lpstr>
      <vt:lpstr>PowerPoint Presentation</vt:lpstr>
      <vt:lpstr>Carolingian Frankish Monarchy</vt:lpstr>
      <vt:lpstr>PowerPoint Presentation</vt:lpstr>
      <vt:lpstr>Pope Stephen anointing Pepin</vt:lpstr>
      <vt:lpstr>LOST TREAT OF SELTZ, 803 AD</vt:lpstr>
      <vt:lpstr>PowerPoint Presentation</vt:lpstr>
      <vt:lpstr>PowerPoint Presentation</vt:lpstr>
      <vt:lpstr>PART   4</vt:lpstr>
      <vt:lpstr>THE CRUSADES</vt:lpstr>
      <vt:lpstr>PowerPoint Presentation</vt:lpstr>
      <vt:lpstr>PowerPoint Presentation</vt:lpstr>
      <vt:lpstr>PowerPoint Presentation</vt:lpstr>
      <vt:lpstr>PowerPoint Presentation</vt:lpstr>
      <vt:lpstr>PowerPoint Presentation</vt:lpstr>
      <vt:lpstr>Doge Enrico Dandolo leading the 4th Crusade</vt:lpstr>
      <vt:lpstr>PowerPoint Presentation</vt:lpstr>
      <vt:lpstr>VENICE</vt:lpstr>
      <vt:lpstr>PART 5</vt:lpstr>
      <vt:lpstr>THE SCIENCE OF MONEY: Principles and Laws</vt:lpstr>
      <vt:lpstr>Charlemagne’s Silver Coins</vt:lpstr>
      <vt:lpstr>Charlemagne’s ‘Monies of Account’ system:</vt:lpstr>
      <vt:lpstr>USURY</vt:lpstr>
      <vt:lpstr>VENICE AND NOMISMA</vt:lpstr>
      <vt:lpstr>VENICE AND NOMISMA</vt:lpstr>
      <vt:lpstr>VENICE AND BANKING</vt:lpstr>
      <vt:lpstr>PowerPoint Presentation</vt:lpstr>
      <vt:lpstr>VENICE</vt:lpstr>
      <vt:lpstr>WHEN MONEY DISAPPEARS ….. DISINTEGRATION OF SOCIETY</vt:lpstr>
      <vt:lpstr>DISINTEGRATION OF SOCIETY – “DARK AGES”</vt:lpstr>
      <vt:lpstr>DISINTEGRATION OF SOCIETY – “DARK AGES”</vt:lpstr>
      <vt:lpstr>DISINTEGRATION OF SOCIETY – “DARK 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243</cp:revision>
  <dcterms:created xsi:type="dcterms:W3CDTF">2013-11-19T22:59:16Z</dcterms:created>
  <dcterms:modified xsi:type="dcterms:W3CDTF">2017-08-28T03:12:27Z</dcterms:modified>
</cp:coreProperties>
</file>