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351" r:id="rId5"/>
    <p:sldId id="341" r:id="rId6"/>
    <p:sldId id="342" r:id="rId7"/>
    <p:sldId id="352" r:id="rId8"/>
    <p:sldId id="354" r:id="rId9"/>
    <p:sldId id="353" r:id="rId10"/>
    <p:sldId id="356" r:id="rId11"/>
    <p:sldId id="357" r:id="rId12"/>
    <p:sldId id="358" r:id="rId13"/>
    <p:sldId id="359" r:id="rId14"/>
    <p:sldId id="360" r:id="rId15"/>
    <p:sldId id="361" r:id="rId16"/>
    <p:sldId id="362" r:id="rId17"/>
    <p:sldId id="363" r:id="rId18"/>
    <p:sldId id="366" r:id="rId19"/>
    <p:sldId id="343" r:id="rId20"/>
    <p:sldId id="330" r:id="rId21"/>
    <p:sldId id="368" r:id="rId22"/>
    <p:sldId id="331" r:id="rId23"/>
    <p:sldId id="367" r:id="rId24"/>
    <p:sldId id="333" r:id="rId25"/>
    <p:sldId id="347" r:id="rId26"/>
    <p:sldId id="369" r:id="rId27"/>
    <p:sldId id="332" r:id="rId28"/>
    <p:sldId id="335" r:id="rId29"/>
    <p:sldId id="340" r:id="rId30"/>
    <p:sldId id="334" r:id="rId31"/>
    <p:sldId id="339" r:id="rId32"/>
    <p:sldId id="374" r:id="rId33"/>
    <p:sldId id="337" r:id="rId34"/>
    <p:sldId id="375" r:id="rId35"/>
    <p:sldId id="376" r:id="rId36"/>
    <p:sldId id="346" r:id="rId37"/>
    <p:sldId id="384" r:id="rId38"/>
    <p:sldId id="383" r:id="rId39"/>
    <p:sldId id="373" r:id="rId40"/>
    <p:sldId id="377" r:id="rId41"/>
    <p:sldId id="348" r:id="rId42"/>
    <p:sldId id="378" r:id="rId43"/>
    <p:sldId id="379" r:id="rId44"/>
    <p:sldId id="385" r:id="rId45"/>
    <p:sldId id="349" r:id="rId46"/>
    <p:sldId id="372" r:id="rId47"/>
    <p:sldId id="386" r:id="rId48"/>
    <p:sldId id="390" r:id="rId49"/>
    <p:sldId id="391" r:id="rId50"/>
    <p:sldId id="392" r:id="rId51"/>
    <p:sldId id="394" r:id="rId52"/>
    <p:sldId id="393" r:id="rId53"/>
    <p:sldId id="32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CC"/>
    <a:srgbClr val="CCFFFF"/>
    <a:srgbClr val="00FFFF"/>
    <a:srgbClr val="CCFFCC"/>
    <a:srgbClr val="FFCC99"/>
    <a:srgbClr val="FF99FF"/>
    <a:srgbClr val="CC99FF"/>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3" autoAdjust="0"/>
    <p:restoredTop sz="94660"/>
  </p:normalViewPr>
  <p:slideViewPr>
    <p:cSldViewPr snapToGrid="0">
      <p:cViewPr varScale="1">
        <p:scale>
          <a:sx n="63" d="100"/>
          <a:sy n="63" d="100"/>
        </p:scale>
        <p:origin x="6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3/16/2014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a:p>
        </p:txBody>
      </p:sp>
    </p:spTree>
    <p:extLst>
      <p:ext uri="{BB962C8B-B14F-4D97-AF65-F5344CB8AC3E}">
        <p14:creationId xmlns:p14="http://schemas.microsoft.com/office/powerpoint/2010/main" val="269684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3/16/2014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3/16/2014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3/16/2014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3/16/2014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57263" y="969908"/>
            <a:ext cx="5434737" cy="1031651"/>
          </a:xfrm>
          <a:solidFill>
            <a:srgbClr val="FFFFCC"/>
          </a:solidFill>
        </p:spPr>
        <p:txBody>
          <a:bodyPr>
            <a:normAutofit/>
          </a:bodyPr>
          <a:lstStyle/>
          <a:p>
            <a:pPr algn="r"/>
            <a:r>
              <a:rPr lang="en-US" sz="2800" b="1" dirty="0" smtClean="0"/>
              <a:t>CHAPTER 11 Part 1</a:t>
            </a:r>
          </a:p>
          <a:p>
            <a:pPr algn="r"/>
            <a:r>
              <a:rPr lang="en-US" sz="2800" b="1" dirty="0" smtClean="0"/>
              <a:t>HATCHING THE BANK OF ENGLAND</a:t>
            </a:r>
            <a:endParaRPr lang="en-US" sz="2800" b="1" dirty="0"/>
          </a:p>
        </p:txBody>
      </p:sp>
      <p:sp>
        <p:nvSpPr>
          <p:cNvPr id="4" name="Title 3"/>
          <p:cNvSpPr>
            <a:spLocks noGrp="1"/>
          </p:cNvSpPr>
          <p:nvPr>
            <p:ph type="ctrTitle"/>
          </p:nvPr>
        </p:nvSpPr>
        <p:spPr>
          <a:xfrm>
            <a:off x="0" y="0"/>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1026" name="Picture 2" descr="http://tubeforlols.files.wordpress.com/2013/03/bank-of-eng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46927"/>
            <a:ext cx="3797085" cy="33417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393" y="6488668"/>
            <a:ext cx="2003434" cy="369332"/>
          </a:xfrm>
          <a:prstGeom prst="rect">
            <a:avLst/>
          </a:prstGeom>
          <a:noFill/>
        </p:spPr>
        <p:txBody>
          <a:bodyPr wrap="none" rtlCol="0">
            <a:spAutoFit/>
          </a:bodyPr>
          <a:lstStyle/>
          <a:p>
            <a:r>
              <a:rPr lang="en-US" dirty="0" smtClean="0"/>
              <a:t>BANK OF ENGLAND</a:t>
            </a:r>
            <a:endParaRPr lang="en-US" dirty="0"/>
          </a:p>
        </p:txBody>
      </p:sp>
      <p:sp>
        <p:nvSpPr>
          <p:cNvPr id="6" name="TextBox 5"/>
          <p:cNvSpPr txBox="1"/>
          <p:nvPr/>
        </p:nvSpPr>
        <p:spPr>
          <a:xfrm>
            <a:off x="6883535" y="4945647"/>
            <a:ext cx="2136354" cy="369332"/>
          </a:xfrm>
          <a:prstGeom prst="rect">
            <a:avLst/>
          </a:prstGeom>
          <a:noFill/>
        </p:spPr>
        <p:txBody>
          <a:bodyPr wrap="none" rtlCol="0">
            <a:spAutoFit/>
          </a:bodyPr>
          <a:lstStyle/>
          <a:p>
            <a:r>
              <a:rPr lang="en-US" dirty="0" smtClean="0"/>
              <a:t>Sir William Patterson</a:t>
            </a:r>
            <a:endParaRPr lang="en-US" dirty="0"/>
          </a:p>
        </p:txBody>
      </p:sp>
      <p:pic>
        <p:nvPicPr>
          <p:cNvPr id="5" name="Picture 2" descr="http://www.kunstkopie.nl/kunst/english_school/sir_william_pat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352" y="2089930"/>
            <a:ext cx="2266610" cy="2727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chef.bbci.co.uk/arts/yourpaintings/images/paintings/gac/624x544/gac_gac_58_624x5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550" y="2089930"/>
            <a:ext cx="2174337" cy="27317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6413" y="4945647"/>
            <a:ext cx="1785938" cy="646331"/>
          </a:xfrm>
          <a:prstGeom prst="rect">
            <a:avLst/>
          </a:prstGeom>
          <a:noFill/>
        </p:spPr>
        <p:txBody>
          <a:bodyPr wrap="none" rtlCol="0">
            <a:spAutoFit/>
          </a:bodyPr>
          <a:lstStyle/>
          <a:p>
            <a:r>
              <a:rPr lang="en-US" dirty="0" smtClean="0"/>
              <a:t>Charles Montagu</a:t>
            </a:r>
          </a:p>
          <a:p>
            <a:r>
              <a:rPr lang="en-US" dirty="0" smtClean="0"/>
              <a:t>1</a:t>
            </a:r>
            <a:r>
              <a:rPr lang="en-US" baseline="30000" dirty="0" smtClean="0"/>
              <a:t>st</a:t>
            </a:r>
            <a:r>
              <a:rPr lang="en-US" dirty="0" smtClean="0"/>
              <a:t> Earl of Halifax</a:t>
            </a:r>
            <a:endParaRPr lang="en-US" dirty="0"/>
          </a:p>
        </p:txBody>
      </p:sp>
      <p:sp>
        <p:nvSpPr>
          <p:cNvPr id="10" name="TextBox 9"/>
          <p:cNvSpPr txBox="1"/>
          <p:nvPr/>
        </p:nvSpPr>
        <p:spPr>
          <a:xfrm>
            <a:off x="9829800" y="4945647"/>
            <a:ext cx="1999265" cy="369332"/>
          </a:xfrm>
          <a:prstGeom prst="rect">
            <a:avLst/>
          </a:prstGeom>
          <a:noFill/>
        </p:spPr>
        <p:txBody>
          <a:bodyPr wrap="none" rtlCol="0">
            <a:spAutoFit/>
          </a:bodyPr>
          <a:lstStyle/>
          <a:p>
            <a:r>
              <a:rPr lang="en-US" dirty="0" smtClean="0"/>
              <a:t>MICHAEL GODFREY</a:t>
            </a:r>
            <a:endParaRPr lang="en-US" dirty="0"/>
          </a:p>
        </p:txBody>
      </p:sp>
      <p:pic>
        <p:nvPicPr>
          <p:cNvPr id="12" name="Picture 2" descr="http://ts4.mm.bing.net/th?id=HN.608046062128925991&amp;pid=15.1&amp;H=240&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9800" y="2128380"/>
            <a:ext cx="1785475" cy="269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FF99FF"/>
          </a:solidFill>
        </p:spPr>
        <p:txBody>
          <a:bodyPr>
            <a:normAutofit fontScale="90000"/>
          </a:bodyPr>
          <a:lstStyle/>
          <a:p>
            <a:pPr algn="ctr"/>
            <a:r>
              <a:rPr lang="en-US" sz="2800" dirty="0" smtClean="0"/>
              <a:t>PART 3</a:t>
            </a:r>
            <a:endParaRPr lang="en-US" sz="2800" dirty="0"/>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400" dirty="0" smtClean="0"/>
              <a:t>The Real Need for a Bank</a:t>
            </a:r>
          </a:p>
        </p:txBody>
      </p:sp>
    </p:spTree>
    <p:extLst>
      <p:ext uri="{BB962C8B-B14F-4D97-AF65-F5344CB8AC3E}">
        <p14:creationId xmlns:p14="http://schemas.microsoft.com/office/powerpoint/2010/main" val="4268000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FF99FF"/>
          </a:solidFill>
        </p:spPr>
        <p:txBody>
          <a:bodyPr>
            <a:normAutofit fontScale="90000"/>
          </a:bodyPr>
          <a:lstStyle/>
          <a:p>
            <a:pPr algn="ctr"/>
            <a:r>
              <a:rPr lang="en-US" sz="2800" b="1" dirty="0"/>
              <a:t>The Real Need for a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Content Placeholder 2"/>
          <p:cNvSpPr txBox="1">
            <a:spLocks/>
          </p:cNvSpPr>
          <p:nvPr/>
        </p:nvSpPr>
        <p:spPr>
          <a:xfrm>
            <a:off x="625096" y="787808"/>
            <a:ext cx="11396421" cy="954836"/>
          </a:xfrm>
          <a:prstGeom prst="rect">
            <a:avLst/>
          </a:prstGeom>
          <a:solidFill>
            <a:srgbClr val="FF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t>The money market was chaotic with varying rates of exchange, as it had been in Amsterdam prior to the founding of the Bank there.</a:t>
            </a:r>
          </a:p>
          <a:p>
            <a:pPr marL="0" indent="0" algn="ctr">
              <a:buFont typeface="Arial" panose="020B0604020202020204" pitchFamily="34" charset="0"/>
              <a:buNone/>
            </a:pPr>
            <a:endParaRPr lang="en-US" dirty="0" smtClean="0"/>
          </a:p>
          <a:p>
            <a:pPr marL="0" indent="0" algn="ctr">
              <a:buFont typeface="Arial" panose="020B0604020202020204" pitchFamily="34" charset="0"/>
              <a:buNone/>
            </a:pPr>
            <a:endParaRPr lang="en-US" dirty="0" smtClean="0"/>
          </a:p>
        </p:txBody>
      </p:sp>
      <p:pic>
        <p:nvPicPr>
          <p:cNvPr id="6146" name="Picture 2" descr="http://images.npg.org.uk/790_500/0/7/mw138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95500"/>
            <a:ext cx="3381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96640" y="2491591"/>
            <a:ext cx="8580939" cy="3693319"/>
          </a:xfrm>
          <a:prstGeom prst="rect">
            <a:avLst/>
          </a:prstGeom>
          <a:noFill/>
        </p:spPr>
        <p:txBody>
          <a:bodyPr wrap="none" rtlCol="0">
            <a:spAutoFit/>
          </a:bodyPr>
          <a:lstStyle/>
          <a:p>
            <a:r>
              <a:rPr lang="en-US" dirty="0" smtClean="0"/>
              <a:t>London goldsmith Edward Blackwell.</a:t>
            </a:r>
          </a:p>
          <a:p>
            <a:endParaRPr lang="en-US" dirty="0"/>
          </a:p>
          <a:p>
            <a:r>
              <a:rPr lang="en-US" dirty="0"/>
              <a:t>With the Stop of the Exchequer in 1672, a half dozen </a:t>
            </a:r>
            <a:r>
              <a:rPr lang="en-US" dirty="0" smtClean="0"/>
              <a:t>goldsmith-bankers</a:t>
            </a:r>
          </a:p>
          <a:p>
            <a:r>
              <a:rPr lang="en-US" dirty="0" smtClean="0"/>
              <a:t>who </a:t>
            </a:r>
            <a:r>
              <a:rPr lang="en-US" dirty="0"/>
              <a:t>lent large sums to Charles II were forced to suspend payments</a:t>
            </a:r>
            <a:r>
              <a:rPr lang="en-US" dirty="0" smtClean="0"/>
              <a:t>.</a:t>
            </a:r>
          </a:p>
          <a:p>
            <a:r>
              <a:rPr lang="en-US" dirty="0" smtClean="0"/>
              <a:t>Edward </a:t>
            </a:r>
            <a:r>
              <a:rPr lang="en-US" dirty="0" err="1"/>
              <a:t>Backwell</a:t>
            </a:r>
            <a:r>
              <a:rPr lang="en-US" dirty="0"/>
              <a:t> was one of these ruined </a:t>
            </a:r>
            <a:r>
              <a:rPr lang="en-US" dirty="0" smtClean="0"/>
              <a:t>bankers. </a:t>
            </a:r>
            <a:r>
              <a:rPr lang="en-US" dirty="0"/>
              <a:t>Many goldsmith-bankers</a:t>
            </a:r>
            <a:r>
              <a:rPr lang="en-US" dirty="0" smtClean="0"/>
              <a:t>,</a:t>
            </a:r>
          </a:p>
          <a:p>
            <a:r>
              <a:rPr lang="en-US" dirty="0" smtClean="0"/>
              <a:t>however</a:t>
            </a:r>
            <a:r>
              <a:rPr lang="en-US" dirty="0"/>
              <a:t>, were </a:t>
            </a:r>
            <a:r>
              <a:rPr lang="en-US" dirty="0" smtClean="0"/>
              <a:t>not major </a:t>
            </a:r>
            <a:r>
              <a:rPr lang="en-US" dirty="0"/>
              <a:t>lenders to the Crown and did carry on. Five years after the Stop</a:t>
            </a:r>
            <a:r>
              <a:rPr lang="en-US" dirty="0" smtClean="0"/>
              <a:t>,</a:t>
            </a:r>
          </a:p>
          <a:p>
            <a:r>
              <a:rPr lang="en-US" dirty="0" smtClean="0"/>
              <a:t>44 </a:t>
            </a:r>
            <a:r>
              <a:rPr lang="en-US" dirty="0"/>
              <a:t>goldsmith-bankers were listed as keeping running cashes</a:t>
            </a:r>
            <a:r>
              <a:rPr lang="en-US" dirty="0" smtClean="0"/>
              <a:t>.</a:t>
            </a:r>
          </a:p>
          <a:p>
            <a:endParaRPr lang="en-US" dirty="0"/>
          </a:p>
          <a:p>
            <a:r>
              <a:rPr lang="en-US" dirty="0" smtClean="0"/>
              <a:t>Despite </a:t>
            </a:r>
            <a:r>
              <a:rPr lang="en-US" dirty="0"/>
              <a:t>the plague in 1665, the Great Fire in 1666, the Stop of </a:t>
            </a:r>
            <a:r>
              <a:rPr lang="en-US" dirty="0" smtClean="0"/>
              <a:t>the</a:t>
            </a:r>
          </a:p>
          <a:p>
            <a:r>
              <a:rPr lang="en-US" dirty="0" smtClean="0"/>
              <a:t>Exchequer </a:t>
            </a:r>
            <a:r>
              <a:rPr lang="en-US" dirty="0"/>
              <a:t>in 1672, a panic in 1682, and the Glorious Revolution of 1688</a:t>
            </a:r>
            <a:r>
              <a:rPr lang="en-US" dirty="0" smtClean="0"/>
              <a:t>,</a:t>
            </a:r>
          </a:p>
          <a:p>
            <a:r>
              <a:rPr lang="en-US" dirty="0" smtClean="0"/>
              <a:t>the </a:t>
            </a:r>
            <a:r>
              <a:rPr lang="en-US" dirty="0"/>
              <a:t>system of goldsmith-bankers continued functioning </a:t>
            </a:r>
            <a:r>
              <a:rPr lang="en-US" dirty="0" smtClean="0"/>
              <a:t>through</a:t>
            </a:r>
          </a:p>
          <a:p>
            <a:r>
              <a:rPr lang="en-US" dirty="0" smtClean="0"/>
              <a:t>the </a:t>
            </a:r>
            <a:r>
              <a:rPr lang="en-US" dirty="0"/>
              <a:t>foundation of the Bank of England in 1694 and the turn of the 18th century</a:t>
            </a:r>
          </a:p>
          <a:p>
            <a:endParaRPr lang="en-US" dirty="0"/>
          </a:p>
        </p:txBody>
      </p:sp>
    </p:spTree>
    <p:extLst>
      <p:ext uri="{BB962C8B-B14F-4D97-AF65-F5344CB8AC3E}">
        <p14:creationId xmlns:p14="http://schemas.microsoft.com/office/powerpoint/2010/main" val="247729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FF99FF"/>
          </a:solidFill>
        </p:spPr>
        <p:txBody>
          <a:bodyPr>
            <a:normAutofit fontScale="90000"/>
          </a:bodyPr>
          <a:lstStyle/>
          <a:p>
            <a:pPr algn="ctr"/>
            <a:r>
              <a:rPr lang="en-US" sz="2800" b="1" dirty="0"/>
              <a:t>The Real Need for a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Content Placeholder 2"/>
          <p:cNvSpPr txBox="1">
            <a:spLocks/>
          </p:cNvSpPr>
          <p:nvPr/>
        </p:nvSpPr>
        <p:spPr>
          <a:xfrm>
            <a:off x="625096" y="787808"/>
            <a:ext cx="11396421" cy="954836"/>
          </a:xfrm>
          <a:prstGeom prst="rect">
            <a:avLst/>
          </a:prstGeom>
          <a:solidFill>
            <a:srgbClr val="FF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t>Amsterdam’s bank protected her coinage from the clipper, but in England the illicit activities of the goldsmith/bankers continued. </a:t>
            </a:r>
            <a:endParaRPr lang="en-US" dirty="0" smtClean="0"/>
          </a:p>
          <a:p>
            <a:pPr marL="0" indent="0" algn="ctr">
              <a:buFont typeface="Arial" panose="020B0604020202020204" pitchFamily="34" charse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860" y="2236218"/>
            <a:ext cx="7041220" cy="3410591"/>
          </a:xfrm>
          <a:prstGeom prst="rect">
            <a:avLst/>
          </a:prstGeom>
        </p:spPr>
      </p:pic>
      <p:sp>
        <p:nvSpPr>
          <p:cNvPr id="6" name="TextBox 5"/>
          <p:cNvSpPr txBox="1"/>
          <p:nvPr/>
        </p:nvSpPr>
        <p:spPr>
          <a:xfrm>
            <a:off x="7099529" y="6007185"/>
            <a:ext cx="4921988" cy="646331"/>
          </a:xfrm>
          <a:prstGeom prst="rect">
            <a:avLst/>
          </a:prstGeom>
          <a:noFill/>
        </p:spPr>
        <p:txBody>
          <a:bodyPr wrap="none" rtlCol="0">
            <a:spAutoFit/>
          </a:bodyPr>
          <a:lstStyle/>
          <a:p>
            <a:r>
              <a:rPr lang="en-US" dirty="0" smtClean="0"/>
              <a:t>THOROLD ROGERS,</a:t>
            </a:r>
          </a:p>
          <a:p>
            <a:r>
              <a:rPr lang="en-US" dirty="0" smtClean="0"/>
              <a:t>THE FIRST NINE YEARS OF THE BANK OF ENGLAND</a:t>
            </a:r>
            <a:endParaRPr lang="en-US" dirty="0"/>
          </a:p>
        </p:txBody>
      </p:sp>
      <p:pic>
        <p:nvPicPr>
          <p:cNvPr id="8194" name="Picture 2" descr="http://s3.amazonaws.com/magnoliasoft.imageweb/nmm/supersize/65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96" y="2118445"/>
            <a:ext cx="2507814" cy="388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844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FF99FF"/>
          </a:solidFill>
        </p:spPr>
        <p:txBody>
          <a:bodyPr>
            <a:normAutofit fontScale="90000"/>
          </a:bodyPr>
          <a:lstStyle/>
          <a:p>
            <a:pPr algn="ctr"/>
            <a:r>
              <a:rPr lang="en-US" sz="2800" b="1" dirty="0"/>
              <a:t>The Real Need for a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Content Placeholder 2"/>
          <p:cNvSpPr txBox="1">
            <a:spLocks/>
          </p:cNvSpPr>
          <p:nvPr/>
        </p:nvSpPr>
        <p:spPr>
          <a:xfrm>
            <a:off x="397787" y="388959"/>
            <a:ext cx="11396421" cy="1467712"/>
          </a:xfrm>
          <a:prstGeom prst="rect">
            <a:avLst/>
          </a:prstGeom>
          <a:solidFill>
            <a:srgbClr val="FFCC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t>The goldsmiths lent money at exorbitant rates - charging 30 to 80% yearly on small loans.    The public had lost millions through the bankruptcies of the goldsmiths and the disappearance of their clerks.    The public saw them as more interested in profits than in the safety of their investments.</a:t>
            </a:r>
            <a:endParaRPr lang="en-US" dirty="0" smtClean="0"/>
          </a:p>
          <a:p>
            <a:pPr marL="0" indent="0" algn="ctr">
              <a:buFont typeface="Arial" panose="020B0604020202020204" pitchFamily="34" charset="0"/>
              <a:buNone/>
            </a:pPr>
            <a:endParaRPr lang="en-US" dirty="0" smtClean="0"/>
          </a:p>
        </p:txBody>
      </p:sp>
      <p:sp>
        <p:nvSpPr>
          <p:cNvPr id="5" name="Rectangle 4"/>
          <p:cNvSpPr/>
          <p:nvPr/>
        </p:nvSpPr>
        <p:spPr>
          <a:xfrm>
            <a:off x="6096000" y="5141482"/>
            <a:ext cx="6096000" cy="1754326"/>
          </a:xfrm>
          <a:prstGeom prst="rect">
            <a:avLst/>
          </a:prstGeom>
          <a:solidFill>
            <a:srgbClr val="FFFFCC"/>
          </a:solidFill>
        </p:spPr>
        <p:txBody>
          <a:bodyPr>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By the Restoration of Charles II in 1660, London’s goldsmiths had emerged as a network of bankers.  The number of goldsmith-bankers has been estimated at 32 in 1670, 44 in 1677, and 42 in 1700.   Some were little more than pawn-brokers while others were full service bankers.   Goldsmiths offered financial services as fractional reserve, note issuing bankers.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4" name="Picture 6" descr="http://wwwdelivery.superstock.com/WI/223/1895/PreviewComp/SuperStock_1895-22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2347171"/>
            <a:ext cx="2657475"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89" y="5771798"/>
            <a:ext cx="3244221" cy="646331"/>
          </a:xfrm>
          <a:prstGeom prst="rect">
            <a:avLst/>
          </a:prstGeom>
          <a:noFill/>
        </p:spPr>
        <p:txBody>
          <a:bodyPr wrap="none" rtlCol="0">
            <a:spAutoFit/>
          </a:bodyPr>
          <a:lstStyle/>
          <a:p>
            <a:r>
              <a:rPr lang="en-US" dirty="0"/>
              <a:t>Sir Hugh </a:t>
            </a:r>
            <a:r>
              <a:rPr lang="en-US" dirty="0" err="1"/>
              <a:t>Myddelton</a:t>
            </a:r>
            <a:r>
              <a:rPr lang="en-US" dirty="0"/>
              <a:t>, </a:t>
            </a:r>
            <a:r>
              <a:rPr lang="en-US" dirty="0" smtClean="0"/>
              <a:t>Welsh</a:t>
            </a:r>
          </a:p>
          <a:p>
            <a:r>
              <a:rPr lang="en-US" dirty="0" smtClean="0"/>
              <a:t>Goldsmith and </a:t>
            </a:r>
            <a:r>
              <a:rPr lang="en-US" dirty="0"/>
              <a:t>engineer, c 1600s</a:t>
            </a:r>
          </a:p>
        </p:txBody>
      </p:sp>
      <p:pic>
        <p:nvPicPr>
          <p:cNvPr id="2056" name="Picture 8" descr="http://www.returntoorder.org/wp-content/uploads/2013/08/Sir_Richard_Ho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158" y="2232354"/>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18708" y="4756480"/>
            <a:ext cx="1835561" cy="369332"/>
          </a:xfrm>
          <a:prstGeom prst="rect">
            <a:avLst/>
          </a:prstGeom>
        </p:spPr>
        <p:txBody>
          <a:bodyPr wrap="square">
            <a:spAutoFit/>
          </a:bodyPr>
          <a:lstStyle/>
          <a:p>
            <a:r>
              <a:rPr lang="en-US" dirty="0"/>
              <a:t>Sir Richard </a:t>
            </a:r>
            <a:r>
              <a:rPr lang="en-US" dirty="0" smtClean="0"/>
              <a:t>Hoare</a:t>
            </a:r>
            <a:endParaRPr lang="en-US" dirty="0"/>
          </a:p>
        </p:txBody>
      </p:sp>
      <p:sp>
        <p:nvSpPr>
          <p:cNvPr id="8" name="TextBox 7"/>
          <p:cNvSpPr txBox="1"/>
          <p:nvPr/>
        </p:nvSpPr>
        <p:spPr>
          <a:xfrm>
            <a:off x="9144000" y="3210356"/>
            <a:ext cx="184731" cy="369332"/>
          </a:xfrm>
          <a:prstGeom prst="rect">
            <a:avLst/>
          </a:prstGeom>
          <a:noFill/>
        </p:spPr>
        <p:txBody>
          <a:bodyPr wrap="none" rtlCol="0">
            <a:spAutoFit/>
          </a:bodyPr>
          <a:lstStyle/>
          <a:p>
            <a:endParaRPr lang="en-US" dirty="0"/>
          </a:p>
        </p:txBody>
      </p:sp>
      <p:pic>
        <p:nvPicPr>
          <p:cNvPr id="2058" name="Picture 10" descr="http://blogs.ucl.ac.uk/eicah/files/2013/07/4-Francis-Child-Elderreduc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079" y="2455018"/>
            <a:ext cx="1993900" cy="32259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67885" y="5833979"/>
            <a:ext cx="1656287" cy="369332"/>
          </a:xfrm>
          <a:prstGeom prst="rect">
            <a:avLst/>
          </a:prstGeom>
          <a:noFill/>
        </p:spPr>
        <p:txBody>
          <a:bodyPr wrap="none" rtlCol="0">
            <a:spAutoFit/>
          </a:bodyPr>
          <a:lstStyle/>
          <a:p>
            <a:r>
              <a:rPr lang="en-US" dirty="0" smtClean="0"/>
              <a:t>Sir Francis Child</a:t>
            </a:r>
            <a:endParaRPr lang="en-US" dirty="0"/>
          </a:p>
        </p:txBody>
      </p:sp>
      <p:pic>
        <p:nvPicPr>
          <p:cNvPr id="2052" name="Picture 4" descr="http://www.darvillsrareprints.com/images/Biographical%20Mirrour%201798/SIR-ROBERT-VI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0214" y="2222082"/>
            <a:ext cx="1965539" cy="2534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57290" y="4756480"/>
            <a:ext cx="2000935" cy="369332"/>
          </a:xfrm>
          <a:prstGeom prst="rect">
            <a:avLst/>
          </a:prstGeom>
          <a:noFill/>
        </p:spPr>
        <p:txBody>
          <a:bodyPr wrap="square" rtlCol="0">
            <a:spAutoFit/>
          </a:bodyPr>
          <a:lstStyle/>
          <a:p>
            <a:r>
              <a:rPr lang="en-US" dirty="0" smtClean="0"/>
              <a:t>Sir Robert Viner</a:t>
            </a:r>
            <a:endParaRPr lang="en-US" dirty="0"/>
          </a:p>
        </p:txBody>
      </p:sp>
    </p:spTree>
    <p:extLst>
      <p:ext uri="{BB962C8B-B14F-4D97-AF65-F5344CB8AC3E}">
        <p14:creationId xmlns:p14="http://schemas.microsoft.com/office/powerpoint/2010/main" val="3972899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28446"/>
          </a:xfrm>
          <a:solidFill>
            <a:srgbClr val="00B0F0"/>
          </a:solidFill>
        </p:spPr>
        <p:txBody>
          <a:bodyPr>
            <a:normAutofit fontScale="90000"/>
          </a:bodyPr>
          <a:lstStyle/>
          <a:p>
            <a:pPr algn="ctr"/>
            <a:r>
              <a:rPr lang="en-US" sz="2800" dirty="0" smtClean="0"/>
              <a:t>PART 4</a:t>
            </a:r>
            <a:endParaRPr lang="en-US" sz="2800" dirty="0"/>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000" dirty="0" smtClean="0"/>
              <a:t>Numerous Proposals for a Bank</a:t>
            </a:r>
          </a:p>
        </p:txBody>
      </p:sp>
    </p:spTree>
    <p:extLst>
      <p:ext uri="{BB962C8B-B14F-4D97-AF65-F5344CB8AC3E}">
        <p14:creationId xmlns:p14="http://schemas.microsoft.com/office/powerpoint/2010/main" val="260864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28446"/>
          </a:xfrm>
          <a:solidFill>
            <a:srgbClr val="00B0F0"/>
          </a:solidFill>
        </p:spPr>
        <p:txBody>
          <a:bodyPr>
            <a:normAutofit fontScale="90000"/>
          </a:bodyPr>
          <a:lstStyle/>
          <a:p>
            <a:pPr algn="ctr"/>
            <a:r>
              <a:rPr lang="en-US" sz="2800" dirty="0"/>
              <a:t>Numerous Proposals for a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8" y="958877"/>
            <a:ext cx="10820400" cy="5899123"/>
          </a:xfrm>
          <a:prstGeom prst="rect">
            <a:avLst/>
          </a:prstGeom>
        </p:spPr>
      </p:pic>
      <p:sp>
        <p:nvSpPr>
          <p:cNvPr id="7" name="TextBox 6"/>
          <p:cNvSpPr txBox="1"/>
          <p:nvPr/>
        </p:nvSpPr>
        <p:spPr>
          <a:xfrm>
            <a:off x="-1" y="323914"/>
            <a:ext cx="12191999" cy="584775"/>
          </a:xfrm>
          <a:prstGeom prst="rect">
            <a:avLst/>
          </a:prstGeom>
          <a:solidFill>
            <a:srgbClr val="00FFFF"/>
          </a:solidFill>
        </p:spPr>
        <p:txBody>
          <a:bodyPr wrap="square" rtlCol="0">
            <a:spAutoFit/>
          </a:bodyPr>
          <a:lstStyle/>
          <a:p>
            <a:pPr algn="ctr"/>
            <a:r>
              <a:rPr lang="en-US" sz="1600" b="1" dirty="0" smtClean="0"/>
              <a:t>38 PROPOSALS FOR THE CREATION OF A PAPER CIRCULATION FOUNDED IN THE GOVERNMENT CREDIT – </a:t>
            </a:r>
          </a:p>
          <a:p>
            <a:pPr algn="ctr"/>
            <a:r>
              <a:rPr lang="en-US" sz="1600" b="1" dirty="0" smtClean="0"/>
              <a:t>EITHER A PERPETUAL FUND PAYING INTEREST-ONLY OR A FUND TO PAY PRINCIPAL AND INTEREST </a:t>
            </a:r>
            <a:endParaRPr lang="en-US" sz="1600" b="1" dirty="0"/>
          </a:p>
        </p:txBody>
      </p:sp>
    </p:spTree>
    <p:extLst>
      <p:ext uri="{BB962C8B-B14F-4D97-AF65-F5344CB8AC3E}">
        <p14:creationId xmlns:p14="http://schemas.microsoft.com/office/powerpoint/2010/main" val="1954267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28446"/>
          </a:xfrm>
          <a:solidFill>
            <a:srgbClr val="00B0F0"/>
          </a:solidFill>
        </p:spPr>
        <p:txBody>
          <a:bodyPr>
            <a:normAutofit fontScale="90000"/>
          </a:bodyPr>
          <a:lstStyle/>
          <a:p>
            <a:pPr algn="ctr"/>
            <a:r>
              <a:rPr lang="en-US" sz="2800" dirty="0"/>
              <a:t>Numerous Proposals for a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TextBox 3"/>
          <p:cNvSpPr txBox="1"/>
          <p:nvPr/>
        </p:nvSpPr>
        <p:spPr>
          <a:xfrm>
            <a:off x="4130040" y="1280160"/>
            <a:ext cx="45719" cy="369332"/>
          </a:xfrm>
          <a:prstGeom prst="rect">
            <a:avLst/>
          </a:prstGeom>
          <a:noFill/>
        </p:spPr>
        <p:txBody>
          <a:bodyPr wrap="square" rtlCol="0">
            <a:spAutoFit/>
          </a:bodyPr>
          <a:lstStyle/>
          <a:p>
            <a:endParaRPr lang="en-US" dirty="0"/>
          </a:p>
        </p:txBody>
      </p:sp>
      <p:sp>
        <p:nvSpPr>
          <p:cNvPr id="5" name="TextBox 4"/>
          <p:cNvSpPr txBox="1"/>
          <p:nvPr/>
        </p:nvSpPr>
        <p:spPr>
          <a:xfrm>
            <a:off x="2087243" y="756940"/>
            <a:ext cx="8472127" cy="954107"/>
          </a:xfrm>
          <a:prstGeom prst="rect">
            <a:avLst/>
          </a:prstGeom>
          <a:solidFill>
            <a:srgbClr val="00FFFF"/>
          </a:solidFill>
        </p:spPr>
        <p:txBody>
          <a:bodyPr wrap="none" rtlCol="0">
            <a:spAutoFit/>
          </a:bodyPr>
          <a:lstStyle/>
          <a:p>
            <a:r>
              <a:rPr lang="en-US" sz="2800" dirty="0" smtClean="0"/>
              <a:t>WAR WAS A CONSTANT STIMULUS TO THESE PROPOSALS</a:t>
            </a:r>
          </a:p>
          <a:p>
            <a:r>
              <a:rPr lang="en-US" sz="2800" dirty="0" smtClean="0"/>
              <a:t>AND TO THE CREATION OF A PERMANENT PUBLIC DEBT</a:t>
            </a:r>
            <a:endParaRPr lang="en-US" sz="2800" dirty="0"/>
          </a:p>
        </p:txBody>
      </p:sp>
      <p:sp>
        <p:nvSpPr>
          <p:cNvPr id="6" name="Rectangle 5"/>
          <p:cNvSpPr/>
          <p:nvPr/>
        </p:nvSpPr>
        <p:spPr>
          <a:xfrm>
            <a:off x="3047998" y="1803380"/>
            <a:ext cx="6096000" cy="4247317"/>
          </a:xfrm>
          <a:prstGeom prst="rect">
            <a:avLst/>
          </a:prstGeom>
        </p:spPr>
        <p:txBody>
          <a:bodyPr>
            <a:spAutoFit/>
          </a:bodyPr>
          <a:lstStyle/>
          <a:p>
            <a:r>
              <a:rPr lang="en-US" b="1" dirty="0" smtClean="0"/>
              <a:t>Second Anglo-Dutch War         (1665-1667)</a:t>
            </a:r>
          </a:p>
          <a:p>
            <a:endParaRPr lang="en-US" b="1" dirty="0" smtClean="0"/>
          </a:p>
          <a:p>
            <a:r>
              <a:rPr lang="en-US" b="1" dirty="0" smtClean="0"/>
              <a:t>Third Anglo-Dutch War             (1672-1674)</a:t>
            </a:r>
          </a:p>
          <a:p>
            <a:r>
              <a:rPr lang="en-US" b="1" dirty="0" smtClean="0"/>
              <a:t>Franco-Dutch War                      (1672-1678)</a:t>
            </a:r>
          </a:p>
          <a:p>
            <a:endParaRPr lang="en-US" b="1" dirty="0"/>
          </a:p>
          <a:p>
            <a:r>
              <a:rPr lang="en-US" b="1" dirty="0" smtClean="0"/>
              <a:t>Nine Years’ War                          (1688-1697)</a:t>
            </a:r>
          </a:p>
          <a:p>
            <a:r>
              <a:rPr lang="en-US" dirty="0" smtClean="0"/>
              <a:t>(</a:t>
            </a:r>
            <a:r>
              <a:rPr lang="en-US" dirty="0"/>
              <a:t>England/Scotland</a:t>
            </a:r>
            <a:r>
              <a:rPr lang="en-US" dirty="0" smtClean="0"/>
              <a:t>, Germany, Netherlands, Savoy, Spain</a:t>
            </a:r>
            <a:r>
              <a:rPr lang="en-US" dirty="0"/>
              <a:t>, and </a:t>
            </a:r>
            <a:r>
              <a:rPr lang="en-US" dirty="0" smtClean="0"/>
              <a:t>Sweden v France) </a:t>
            </a:r>
          </a:p>
          <a:p>
            <a:endParaRPr lang="en-US" dirty="0"/>
          </a:p>
          <a:p>
            <a:r>
              <a:rPr lang="en-US" b="1" dirty="0" err="1" smtClean="0"/>
              <a:t>Williamite</a:t>
            </a:r>
            <a:r>
              <a:rPr lang="en-US" b="1" dirty="0" smtClean="0"/>
              <a:t> War In Ireland</a:t>
            </a:r>
            <a:r>
              <a:rPr lang="de-DE" b="1" dirty="0" smtClean="0"/>
              <a:t>           </a:t>
            </a:r>
            <a:r>
              <a:rPr lang="de-DE" b="1" dirty="0"/>
              <a:t>(1688–91)</a:t>
            </a:r>
            <a:endParaRPr lang="en-US" b="1" dirty="0"/>
          </a:p>
          <a:p>
            <a:endParaRPr lang="en-US" b="1" dirty="0"/>
          </a:p>
          <a:p>
            <a:r>
              <a:rPr lang="en-US" b="1" dirty="0" smtClean="0"/>
              <a:t>War of the Spanish Succession (1701-1714)</a:t>
            </a:r>
          </a:p>
          <a:p>
            <a:r>
              <a:rPr lang="en-US" dirty="0" smtClean="0"/>
              <a:t>(</a:t>
            </a:r>
            <a:r>
              <a:rPr lang="en-US" dirty="0"/>
              <a:t>Great Britain (from 1707), Germany, Dutch Republic</a:t>
            </a:r>
            <a:r>
              <a:rPr lang="en-US" dirty="0" smtClean="0"/>
              <a:t>, Portugal, </a:t>
            </a:r>
            <a:r>
              <a:rPr lang="en-US" dirty="0"/>
              <a:t>and Savoy v France, Spain</a:t>
            </a:r>
            <a:r>
              <a:rPr lang="en-US" dirty="0" smtClean="0"/>
              <a:t>, Mantua, </a:t>
            </a:r>
            <a:r>
              <a:rPr lang="en-US" dirty="0"/>
              <a:t>and the electorates </a:t>
            </a:r>
            <a:r>
              <a:rPr lang="en-US" dirty="0" smtClean="0"/>
              <a:t>of Bavaria and Cologne)</a:t>
            </a:r>
            <a:endParaRPr lang="en-US" dirty="0"/>
          </a:p>
        </p:txBody>
      </p:sp>
    </p:spTree>
    <p:extLst>
      <p:ext uri="{BB962C8B-B14F-4D97-AF65-F5344CB8AC3E}">
        <p14:creationId xmlns:p14="http://schemas.microsoft.com/office/powerpoint/2010/main" val="16264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28446"/>
          </a:xfrm>
          <a:solidFill>
            <a:srgbClr val="00B0F0"/>
          </a:solidFill>
        </p:spPr>
        <p:txBody>
          <a:bodyPr>
            <a:normAutofit fontScale="90000"/>
          </a:bodyPr>
          <a:lstStyle/>
          <a:p>
            <a:pPr algn="ctr"/>
            <a:r>
              <a:rPr lang="en-US" sz="2800" dirty="0"/>
              <a:t>Numerous Proposals for a Bank</a:t>
            </a:r>
          </a:p>
        </p:txBody>
      </p:sp>
      <p:sp>
        <p:nvSpPr>
          <p:cNvPr id="3" name="Content Placeholder 2"/>
          <p:cNvSpPr>
            <a:spLocks noGrp="1"/>
          </p:cNvSpPr>
          <p:nvPr>
            <p:ph idx="1"/>
          </p:nvPr>
        </p:nvSpPr>
        <p:spPr>
          <a:xfrm>
            <a:off x="625097" y="1742644"/>
            <a:ext cx="11396421" cy="511535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TextBox 3"/>
          <p:cNvSpPr txBox="1"/>
          <p:nvPr/>
        </p:nvSpPr>
        <p:spPr>
          <a:xfrm>
            <a:off x="1508760" y="853440"/>
            <a:ext cx="8600944" cy="2862322"/>
          </a:xfrm>
          <a:prstGeom prst="rect">
            <a:avLst/>
          </a:prstGeom>
          <a:solidFill>
            <a:srgbClr val="FFFFCC"/>
          </a:solidFill>
        </p:spPr>
        <p:txBody>
          <a:bodyPr wrap="none" rtlCol="0">
            <a:spAutoFit/>
          </a:bodyPr>
          <a:lstStyle/>
          <a:p>
            <a:r>
              <a:rPr lang="en-US" dirty="0" smtClean="0"/>
              <a:t>IN THE LAST HALF OF THE SEVENTEETH CENTURY, THERE WERE 60 PROPOSALS (SCHEMES)</a:t>
            </a:r>
          </a:p>
          <a:p>
            <a:r>
              <a:rPr lang="en-US" dirty="0" smtClean="0"/>
              <a:t>TO INCREASE PURCHASING POWER.  They were of four kinds:</a:t>
            </a:r>
          </a:p>
          <a:p>
            <a:endParaRPr lang="en-US" dirty="0"/>
          </a:p>
          <a:p>
            <a:pPr marL="342900" indent="-342900">
              <a:buAutoNum type="arabicPeriod"/>
            </a:pPr>
            <a:r>
              <a:rPr lang="en-US" dirty="0" smtClean="0"/>
              <a:t>Credit creation based on goods (pawnbrokers)</a:t>
            </a:r>
          </a:p>
          <a:p>
            <a:pPr marL="342900" indent="-342900">
              <a:buAutoNum type="arabicPeriod"/>
            </a:pPr>
            <a:endParaRPr lang="en-US" dirty="0"/>
          </a:p>
          <a:p>
            <a:pPr marL="342900" indent="-342900">
              <a:buAutoNum type="arabicPeriod"/>
            </a:pPr>
            <a:r>
              <a:rPr lang="en-US" dirty="0" smtClean="0"/>
              <a:t>Credit creation (paper bills) based on government revenues (Bank of England, etc.)</a:t>
            </a:r>
          </a:p>
          <a:p>
            <a:pPr marL="342900" indent="-342900">
              <a:buAutoNum type="arabicPeriod"/>
            </a:pPr>
            <a:endParaRPr lang="en-US" dirty="0"/>
          </a:p>
          <a:p>
            <a:pPr marL="342900" indent="-342900">
              <a:buAutoNum type="arabicPeriod"/>
            </a:pPr>
            <a:r>
              <a:rPr lang="en-US" dirty="0" smtClean="0"/>
              <a:t>Credit creation based on commercial obligations (commercial banks)</a:t>
            </a:r>
          </a:p>
          <a:p>
            <a:pPr marL="342900" indent="-342900">
              <a:buAutoNum type="arabicPeriod"/>
            </a:pPr>
            <a:endParaRPr lang="en-US" dirty="0"/>
          </a:p>
          <a:p>
            <a:pPr marL="342900" indent="-342900">
              <a:buAutoNum type="arabicPeriod"/>
            </a:pPr>
            <a:r>
              <a:rPr lang="en-US" dirty="0" smtClean="0"/>
              <a:t>Credit creation (paper bills) based on land (land banks)</a:t>
            </a:r>
            <a:endParaRPr lang="en-US" dirty="0"/>
          </a:p>
        </p:txBody>
      </p:sp>
      <p:sp>
        <p:nvSpPr>
          <p:cNvPr id="5" name="Rectangle 4"/>
          <p:cNvSpPr/>
          <p:nvPr/>
        </p:nvSpPr>
        <p:spPr>
          <a:xfrm>
            <a:off x="5257800" y="4300322"/>
            <a:ext cx="6096000" cy="1477328"/>
          </a:xfrm>
          <a:prstGeom prst="rect">
            <a:avLst/>
          </a:prstGeom>
          <a:solidFill>
            <a:srgbClr val="FFFF00"/>
          </a:solidFill>
        </p:spPr>
        <p:txBody>
          <a:bodyPr>
            <a:spAutoFit/>
          </a:bodyPr>
          <a:lstStyle/>
          <a:p>
            <a:r>
              <a:rPr lang="en-US" dirty="0"/>
              <a:t>'Dr. Hugh </a:t>
            </a:r>
            <a:r>
              <a:rPr lang="en-US" dirty="0" err="1"/>
              <a:t>Chamberlen's</a:t>
            </a:r>
            <a:r>
              <a:rPr lang="en-US" dirty="0"/>
              <a:t> Proposal to make England Rich and Happy.' </a:t>
            </a:r>
            <a:r>
              <a:rPr lang="en-US" dirty="0" smtClean="0"/>
              <a:t>  … </a:t>
            </a:r>
            <a:r>
              <a:rPr lang="en-US" dirty="0"/>
              <a:t>the bank was to advance money on the security of landed property by issuing large quantities of notes on the fallacy that a lease of land for a term of years might be worth many times the fee simple.</a:t>
            </a:r>
          </a:p>
        </p:txBody>
      </p:sp>
    </p:spTree>
    <p:extLst>
      <p:ext uri="{BB962C8B-B14F-4D97-AF65-F5344CB8AC3E}">
        <p14:creationId xmlns:p14="http://schemas.microsoft.com/office/powerpoint/2010/main" val="140526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CC99FF"/>
          </a:solidFill>
        </p:spPr>
        <p:txBody>
          <a:bodyPr>
            <a:normAutofit fontScale="90000"/>
          </a:bodyPr>
          <a:lstStyle/>
          <a:p>
            <a:pPr algn="ctr"/>
            <a:r>
              <a:rPr lang="en-US" sz="2800" dirty="0" smtClean="0"/>
              <a:t>PART 5</a:t>
            </a:r>
            <a:endParaRPr lang="en-US" sz="2800" dirty="0"/>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Paterson’s Proposal, Montagu’s Bank</a:t>
            </a:r>
          </a:p>
        </p:txBody>
      </p:sp>
    </p:spTree>
    <p:extLst>
      <p:ext uri="{BB962C8B-B14F-4D97-AF65-F5344CB8AC3E}">
        <p14:creationId xmlns:p14="http://schemas.microsoft.com/office/powerpoint/2010/main" val="55334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963" y="1600200"/>
            <a:ext cx="8211429" cy="2692865"/>
          </a:xfrm>
          <a:prstGeom prst="rect">
            <a:avLst/>
          </a:prstGeom>
        </p:spPr>
      </p:pic>
      <p:sp>
        <p:nvSpPr>
          <p:cNvPr id="3" name="TextBox 2"/>
          <p:cNvSpPr txBox="1"/>
          <p:nvPr/>
        </p:nvSpPr>
        <p:spPr>
          <a:xfrm>
            <a:off x="4739640" y="4572000"/>
            <a:ext cx="6717865" cy="369332"/>
          </a:xfrm>
          <a:prstGeom prst="rect">
            <a:avLst/>
          </a:prstGeom>
          <a:noFill/>
        </p:spPr>
        <p:txBody>
          <a:bodyPr wrap="none" rtlCol="0">
            <a:spAutoFit/>
          </a:bodyPr>
          <a:lstStyle/>
          <a:p>
            <a:r>
              <a:rPr lang="en-US" dirty="0" smtClean="0"/>
              <a:t>THOROLD ROGERS, THE FIRST NINE YEARS OF THE BANK OF ENGLAND</a:t>
            </a:r>
            <a:endParaRPr lang="en-US" dirty="0"/>
          </a:p>
        </p:txBody>
      </p:sp>
      <p:sp>
        <p:nvSpPr>
          <p:cNvPr id="4" name="Title 1"/>
          <p:cNvSpPr txBox="1">
            <a:spLocks/>
          </p:cNvSpPr>
          <p:nvPr/>
        </p:nvSpPr>
        <p:spPr>
          <a:xfrm>
            <a:off x="-1" y="6835"/>
            <a:ext cx="12191999" cy="313206"/>
          </a:xfrm>
          <a:prstGeom prst="rect">
            <a:avLst/>
          </a:prstGeom>
          <a:solidFill>
            <a:srgbClr val="CC99FF"/>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Tree>
    <p:extLst>
      <p:ext uri="{BB962C8B-B14F-4D97-AF65-F5344CB8AC3E}">
        <p14:creationId xmlns:p14="http://schemas.microsoft.com/office/powerpoint/2010/main" val="3599068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0" y="1949611"/>
            <a:ext cx="9648987" cy="4249711"/>
          </a:xfrm>
          <a:solidFill>
            <a:schemeClr val="accent2">
              <a:lumMod val="20000"/>
              <a:lumOff val="80000"/>
            </a:schemeClr>
          </a:solidFill>
        </p:spPr>
        <p:txBody>
          <a:bodyPr>
            <a:normAutofit fontScale="92500"/>
          </a:bodyPr>
          <a:lstStyle/>
          <a:p>
            <a:pPr marL="514350" indent="-514350">
              <a:buFont typeface="+mj-lt"/>
              <a:buAutoNum type="arabicPeriod"/>
            </a:pPr>
            <a:r>
              <a:rPr lang="en-US" sz="2400" dirty="0" smtClean="0"/>
              <a:t>Primary importance of the money power</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a:t>
            </a:r>
            <a:r>
              <a:rPr lang="en-US" sz="2400" smtClean="0"/>
              <a:t>, February 2014 </a:t>
            </a: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 y="788011"/>
            <a:ext cx="6019800" cy="5699760"/>
          </a:xfrm>
        </p:spPr>
        <p:txBody>
          <a:bodyPr>
            <a:noAutofit/>
          </a:bodyPr>
          <a:lstStyle/>
          <a:p>
            <a:pPr marL="0" indent="0">
              <a:buNone/>
            </a:pPr>
            <a:r>
              <a:rPr lang="en-US" sz="2000" dirty="0" smtClean="0"/>
              <a:t>Born </a:t>
            </a:r>
            <a:r>
              <a:rPr lang="en-US" sz="2000" dirty="0"/>
              <a:t>with excellent connections, but with insufficient leverage to attain any great position. </a:t>
            </a:r>
            <a:r>
              <a:rPr lang="en-US" sz="2000" dirty="0" smtClean="0"/>
              <a:t>  After </a:t>
            </a:r>
            <a:r>
              <a:rPr lang="en-US" sz="2000" dirty="0"/>
              <a:t>Westminster and Trinity College Cambridge – where he became the lifelong friend of Sir Isaac Newton – he was destined for a career in the Church. </a:t>
            </a:r>
            <a:endParaRPr lang="en-US" sz="2000" dirty="0" smtClean="0"/>
          </a:p>
          <a:p>
            <a:pPr marL="0" indent="0">
              <a:buNone/>
            </a:pPr>
            <a:r>
              <a:rPr lang="en-US" sz="2000" dirty="0" smtClean="0"/>
              <a:t>Politics </a:t>
            </a:r>
            <a:r>
              <a:rPr lang="en-US" sz="2000" dirty="0"/>
              <a:t>supervened, however, and in the year </a:t>
            </a:r>
            <a:r>
              <a:rPr lang="en-US" sz="2000" u="sng" dirty="0"/>
              <a:t>after signing the declaration to the Prince of Orange in </a:t>
            </a:r>
            <a:r>
              <a:rPr lang="en-US" sz="2000" u="sng" dirty="0" smtClean="0"/>
              <a:t>1688,</a:t>
            </a:r>
            <a:r>
              <a:rPr lang="en-US" sz="2000" dirty="0" smtClean="0"/>
              <a:t> </a:t>
            </a:r>
            <a:r>
              <a:rPr lang="en-US" sz="2000" dirty="0"/>
              <a:t>Montagu entered Parliament as </a:t>
            </a:r>
            <a:r>
              <a:rPr lang="en-US" sz="2000" dirty="0" smtClean="0"/>
              <a:t>member. </a:t>
            </a:r>
            <a:r>
              <a:rPr lang="en-US" sz="2000" dirty="0"/>
              <a:t>He soon gained the favour of King William and was appointed a Lord of the Treasury in 1689</a:t>
            </a:r>
            <a:r>
              <a:rPr lang="en-US" sz="2000" dirty="0" smtClean="0"/>
              <a:t>.   </a:t>
            </a:r>
            <a:r>
              <a:rPr lang="en-US" sz="2000" dirty="0"/>
              <a:t>In this office he soon showed a flair for financial planning, and for bold strokes of innovation.</a:t>
            </a:r>
          </a:p>
          <a:p>
            <a:pPr marL="0" indent="0">
              <a:buNone/>
            </a:pPr>
            <a:r>
              <a:rPr lang="en-US" sz="2000" dirty="0"/>
              <a:t>In December </a:t>
            </a:r>
            <a:r>
              <a:rPr lang="en-US" sz="2000" dirty="0" smtClean="0"/>
              <a:t>1689, </a:t>
            </a:r>
            <a:r>
              <a:rPr lang="en-US" sz="2000" dirty="0"/>
              <a:t>he devised a scheme – the origin of the National Debt – to raise one million pounds by taxation of wines and spirits, on the credit of which he sold life annuities which reverted at death to the government.</a:t>
            </a:r>
          </a:p>
          <a:p>
            <a:pPr marL="0" indent="0">
              <a:buNone/>
            </a:pPr>
            <a:r>
              <a:rPr lang="en-US" sz="2000" dirty="0" smtClean="0"/>
              <a:t> After </a:t>
            </a:r>
            <a:r>
              <a:rPr lang="en-US" sz="2000" dirty="0"/>
              <a:t>the House of Commons, he rose quickly, becoming one of the Commissioners of the Treasury and a member of the Privy </a:t>
            </a:r>
            <a:r>
              <a:rPr lang="en-US" sz="2000" dirty="0" smtClean="0"/>
              <a:t>Council.</a:t>
            </a:r>
            <a:endParaRPr lang="en-US" sz="2000" dirty="0"/>
          </a:p>
        </p:txBody>
      </p:sp>
      <p:sp>
        <p:nvSpPr>
          <p:cNvPr id="4" name="Content Placeholder 3"/>
          <p:cNvSpPr>
            <a:spLocks noGrp="1"/>
          </p:cNvSpPr>
          <p:nvPr>
            <p:ph sz="half" idx="2"/>
          </p:nvPr>
        </p:nvSpPr>
        <p:spPr>
          <a:xfrm>
            <a:off x="6286500" y="4613250"/>
            <a:ext cx="6019800" cy="2244750"/>
          </a:xfrm>
        </p:spPr>
        <p:txBody>
          <a:bodyPr>
            <a:noAutofit/>
          </a:bodyPr>
          <a:lstStyle/>
          <a:p>
            <a:pPr marL="0" indent="0">
              <a:buNone/>
            </a:pPr>
            <a:r>
              <a:rPr lang="en-US" sz="2000" dirty="0" smtClean="0"/>
              <a:t>Two </a:t>
            </a:r>
            <a:r>
              <a:rPr lang="en-US" sz="2000" dirty="0"/>
              <a:t>years later he engineered the Tonnage Bill, intended to meet the costs of the French War</a:t>
            </a:r>
            <a:r>
              <a:rPr lang="en-US" sz="2000" dirty="0" smtClean="0"/>
              <a:t>.   </a:t>
            </a:r>
            <a:r>
              <a:rPr lang="en-US" sz="2000" dirty="0"/>
              <a:t>In order to raise the required £1,200,000 he organised the subscribers into a corporation, known as the Governor and Company of the </a:t>
            </a:r>
            <a:r>
              <a:rPr lang="en-US" sz="2000" u="sng" dirty="0"/>
              <a:t>Bank of England</a:t>
            </a:r>
            <a:r>
              <a:rPr lang="en-US" sz="2000" dirty="0"/>
              <a:t>. </a:t>
            </a:r>
            <a:r>
              <a:rPr lang="en-US" sz="2000" dirty="0" smtClean="0"/>
              <a:t>  In </a:t>
            </a:r>
            <a:r>
              <a:rPr lang="en-US" sz="2000" dirty="0"/>
              <a:t>1694 he became Chancellor of the Exchequer, in reward for having devised the establishment of the Bank of England</a:t>
            </a:r>
            <a:r>
              <a:rPr lang="en-US" sz="2000" dirty="0" smtClean="0"/>
              <a:t>.</a:t>
            </a:r>
            <a:endParaRPr lang="en-US" sz="2000" dirty="0"/>
          </a:p>
        </p:txBody>
      </p:sp>
      <p:pic>
        <p:nvPicPr>
          <p:cNvPr id="5" name="Picture 2" descr="http://ichef.bbci.co.uk/arts/yourpaintings/images/paintings/gac/624x544/gac_gac_58_624x5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26875"/>
            <a:ext cx="3314700" cy="4164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26876"/>
            <a:ext cx="8763000" cy="400110"/>
          </a:xfrm>
          <a:prstGeom prst="rect">
            <a:avLst/>
          </a:prstGeom>
          <a:solidFill>
            <a:schemeClr val="accent1">
              <a:lumMod val="60000"/>
              <a:lumOff val="40000"/>
            </a:schemeClr>
          </a:solidFill>
        </p:spPr>
        <p:txBody>
          <a:bodyPr wrap="square" rtlCol="0">
            <a:spAutoFit/>
          </a:bodyPr>
          <a:lstStyle/>
          <a:p>
            <a:pPr algn="ctr"/>
            <a:r>
              <a:rPr lang="en-US" sz="2000" dirty="0" smtClean="0"/>
              <a:t>CHARLES MONTAGU, ONE OF THE FOUNDERS OF BANK OF ENGLAND</a:t>
            </a:r>
            <a:endParaRPr lang="en-US" sz="2000" dirty="0"/>
          </a:p>
        </p:txBody>
      </p:sp>
      <p:sp>
        <p:nvSpPr>
          <p:cNvPr id="6" name="Title 1"/>
          <p:cNvSpPr txBox="1">
            <a:spLocks/>
          </p:cNvSpPr>
          <p:nvPr/>
        </p:nvSpPr>
        <p:spPr>
          <a:xfrm>
            <a:off x="0" y="13670"/>
            <a:ext cx="12191999" cy="313206"/>
          </a:xfrm>
          <a:prstGeom prst="rect">
            <a:avLst/>
          </a:prstGeom>
          <a:solidFill>
            <a:srgbClr val="CC99FF"/>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Tree>
    <p:extLst>
      <p:ext uri="{BB962C8B-B14F-4D97-AF65-F5344CB8AC3E}">
        <p14:creationId xmlns:p14="http://schemas.microsoft.com/office/powerpoint/2010/main" val="683550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CC99FF"/>
          </a:solidFill>
        </p:spPr>
        <p:txBody>
          <a:bodyPr>
            <a:normAutofit fontScale="90000"/>
          </a:bodyPr>
          <a:lstStyle/>
          <a:p>
            <a:pPr algn="ctr"/>
            <a:r>
              <a:rPr lang="en-US" sz="2800" b="1" dirty="0"/>
              <a:t>Paterson’s Proposal, Montagu’s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TextBox 3"/>
          <p:cNvSpPr txBox="1"/>
          <p:nvPr/>
        </p:nvSpPr>
        <p:spPr>
          <a:xfrm>
            <a:off x="815738" y="883399"/>
            <a:ext cx="10560520" cy="1200329"/>
          </a:xfrm>
          <a:prstGeom prst="rect">
            <a:avLst/>
          </a:prstGeom>
          <a:solidFill>
            <a:srgbClr val="CCFFFF"/>
          </a:solidFill>
        </p:spPr>
        <p:txBody>
          <a:bodyPr wrap="none" rtlCol="0">
            <a:spAutoFit/>
          </a:bodyPr>
          <a:lstStyle/>
          <a:p>
            <a:r>
              <a:rPr lang="en-US" sz="2400" dirty="0" smtClean="0"/>
              <a:t>What was Montagu’s motivation in inviting a Dutch Prince to take England’s throne,</a:t>
            </a:r>
          </a:p>
          <a:p>
            <a:r>
              <a:rPr lang="en-US" sz="2400" dirty="0" smtClean="0"/>
              <a:t>creating the bank that would finance his wars, and allow foreign money lenders </a:t>
            </a:r>
          </a:p>
          <a:p>
            <a:r>
              <a:rPr lang="en-US" sz="2400" dirty="0" smtClean="0"/>
              <a:t>to dominate England’s money system?</a:t>
            </a:r>
            <a:endParaRPr lang="en-US" sz="2400" dirty="0"/>
          </a:p>
        </p:txBody>
      </p:sp>
      <p:pic>
        <p:nvPicPr>
          <p:cNvPr id="6146" name="Picture 2" descr="http://img.dailymail.co.uk/i/pix/2008/04_03/williamorange_468x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75" y="3030343"/>
            <a:ext cx="44577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_3fLynb8lLo/UXeB-bQJJ7I/AAAAAAABh9s/wuFobR4mcbM/s1600/Bank_of_England_Charter_sealing_1694.jpeg.scaled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658" y="2515635"/>
            <a:ext cx="5148600" cy="407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891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10323"/>
            <a:ext cx="6537960" cy="5242877"/>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The younger Godfrey and his brother Peter were merchants, and their father predicted that their speculations would speedily ‘bring into </a:t>
            </a:r>
            <a:r>
              <a:rPr lang="en-US" sz="1800" dirty="0" err="1">
                <a:latin typeface="Times New Roman" panose="02020603050405020304" pitchFamily="18" charset="0"/>
                <a:cs typeface="Times New Roman" panose="02020603050405020304" pitchFamily="18" charset="0"/>
              </a:rPr>
              <a:t>hotchpott</a:t>
            </a:r>
            <a:r>
              <a:rPr lang="en-US" sz="1800" dirty="0">
                <a:latin typeface="Times New Roman" panose="02020603050405020304" pitchFamily="18" charset="0"/>
                <a:cs typeface="Times New Roman" panose="02020603050405020304" pitchFamily="18" charset="0"/>
              </a:rPr>
              <a:t>’ the whole of their ample fortunes</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Godfrey </a:t>
            </a:r>
            <a:r>
              <a:rPr lang="en-US" sz="1800" dirty="0">
                <a:latin typeface="Times New Roman" panose="02020603050405020304" pitchFamily="18" charset="0"/>
                <a:cs typeface="Times New Roman" panose="02020603050405020304" pitchFamily="18" charset="0"/>
              </a:rPr>
              <a:t>supported William Paterson in the establishment of the Bank of England in 1694. </a:t>
            </a:r>
            <a:r>
              <a:rPr lang="en-US" sz="1800" dirty="0" smtClean="0">
                <a:latin typeface="Times New Roman" panose="02020603050405020304" pitchFamily="18" charset="0"/>
                <a:cs typeface="Times New Roman" panose="02020603050405020304" pitchFamily="18" charset="0"/>
              </a:rPr>
              <a:t> He supported its acceptance among the city merchant.    He </a:t>
            </a:r>
            <a:r>
              <a:rPr lang="en-US" sz="1800" dirty="0">
                <a:latin typeface="Times New Roman" panose="02020603050405020304" pitchFamily="18" charset="0"/>
                <a:cs typeface="Times New Roman" panose="02020603050405020304" pitchFamily="18" charset="0"/>
              </a:rPr>
              <a:t>was rewarded by being elected the first deputy-governor of the bank. Soon afterwards he published an able pamphlet entitled, ‘A Short Account of the Bank of England</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At </a:t>
            </a:r>
            <a:r>
              <a:rPr lang="en-US" sz="1800" dirty="0">
                <a:latin typeface="Times New Roman" panose="02020603050405020304" pitchFamily="18" charset="0"/>
                <a:cs typeface="Times New Roman" panose="02020603050405020304" pitchFamily="18" charset="0"/>
              </a:rPr>
              <a:t>a general court held on 16 May </a:t>
            </a:r>
            <a:r>
              <a:rPr lang="en-US" sz="1800" dirty="0" smtClean="0">
                <a:latin typeface="Times New Roman" panose="02020603050405020304" pitchFamily="18" charset="0"/>
                <a:cs typeface="Times New Roman" panose="02020603050405020304" pitchFamily="18" charset="0"/>
              </a:rPr>
              <a:t>1695…   the </a:t>
            </a:r>
            <a:r>
              <a:rPr lang="en-US" sz="1800" dirty="0">
                <a:latin typeface="Times New Roman" panose="02020603050405020304" pitchFamily="18" charset="0"/>
                <a:cs typeface="Times New Roman" panose="02020603050405020304" pitchFamily="18" charset="0"/>
              </a:rPr>
              <a:t>bank resolved to establish a branch at Antwerp, in order to coin money to pay the troops in Flanders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Deputy-governors Sir James </a:t>
            </a:r>
            <a:r>
              <a:rPr lang="en-US" sz="1800" dirty="0" err="1">
                <a:latin typeface="Times New Roman" panose="02020603050405020304" pitchFamily="18" charset="0"/>
                <a:cs typeface="Times New Roman" panose="02020603050405020304" pitchFamily="18" charset="0"/>
              </a:rPr>
              <a:t>Houblon</a:t>
            </a:r>
            <a:r>
              <a:rPr lang="en-US" sz="1800" dirty="0">
                <a:latin typeface="Times New Roman" panose="02020603050405020304" pitchFamily="18" charset="0"/>
                <a:cs typeface="Times New Roman" panose="02020603050405020304" pitchFamily="18" charset="0"/>
              </a:rPr>
              <a:t>, Sir William </a:t>
            </a:r>
            <a:r>
              <a:rPr lang="en-US" sz="1800" dirty="0" err="1">
                <a:latin typeface="Times New Roman" panose="02020603050405020304" pitchFamily="18" charset="0"/>
                <a:cs typeface="Times New Roman" panose="02020603050405020304" pitchFamily="18" charset="0"/>
              </a:rPr>
              <a:t>Scawen</a:t>
            </a:r>
            <a:r>
              <a:rPr lang="en-US" sz="1800" dirty="0">
                <a:latin typeface="Times New Roman" panose="02020603050405020304" pitchFamily="18" charset="0"/>
                <a:cs typeface="Times New Roman" panose="02020603050405020304" pitchFamily="18" charset="0"/>
              </a:rPr>
              <a:t>, and Michael Godfrey were therefore appointed to go thither ‘to </a:t>
            </a:r>
            <a:r>
              <a:rPr lang="en-US" sz="1800" dirty="0" err="1">
                <a:latin typeface="Times New Roman" panose="02020603050405020304" pitchFamily="18" charset="0"/>
                <a:cs typeface="Times New Roman" panose="02020603050405020304" pitchFamily="18" charset="0"/>
              </a:rPr>
              <a:t>methodise</a:t>
            </a:r>
            <a:r>
              <a:rPr lang="en-US" sz="1800" dirty="0">
                <a:latin typeface="Times New Roman" panose="02020603050405020304" pitchFamily="18" charset="0"/>
                <a:cs typeface="Times New Roman" panose="02020603050405020304" pitchFamily="18" charset="0"/>
              </a:rPr>
              <a:t> the same, his majesty and the elector of Bavaria having agreed </a:t>
            </a:r>
            <a:r>
              <a:rPr lang="en-US" sz="1800" dirty="0" err="1" smtClean="0">
                <a:latin typeface="Times New Roman" panose="02020603050405020304" pitchFamily="18" charset="0"/>
                <a:cs typeface="Times New Roman" panose="02020603050405020304" pitchFamily="18" charset="0"/>
              </a:rPr>
              <a:t>theretoo</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On their arrival at Namur, then besieged by William, the king invited them to dinner in his tent. They went out of curiosity into the trenches, where a cannon-ball from the works of the besieged killed Godfrey as he stood near the king, 17 July 1695.</a:t>
            </a:r>
          </a:p>
        </p:txBody>
      </p:sp>
      <p:sp>
        <p:nvSpPr>
          <p:cNvPr id="6" name="TextBox 5"/>
          <p:cNvSpPr txBox="1"/>
          <p:nvPr/>
        </p:nvSpPr>
        <p:spPr>
          <a:xfrm>
            <a:off x="0" y="326876"/>
            <a:ext cx="12192000" cy="400110"/>
          </a:xfrm>
          <a:prstGeom prst="rect">
            <a:avLst/>
          </a:prstGeom>
          <a:solidFill>
            <a:schemeClr val="accent1">
              <a:lumMod val="60000"/>
              <a:lumOff val="40000"/>
            </a:schemeClr>
          </a:solidFill>
        </p:spPr>
        <p:txBody>
          <a:bodyPr wrap="square" rtlCol="0">
            <a:spAutoFit/>
          </a:bodyPr>
          <a:lstStyle/>
          <a:p>
            <a:pPr algn="ctr"/>
            <a:r>
              <a:rPr lang="en-US" sz="2000" dirty="0" smtClean="0"/>
              <a:t>MICHAEL GODFREY, ONE OF THE FOUNDERS OF BANK OF ENGLAND</a:t>
            </a:r>
            <a:endParaRPr lang="en-US" sz="2000" dirty="0"/>
          </a:p>
        </p:txBody>
      </p:sp>
      <p:sp>
        <p:nvSpPr>
          <p:cNvPr id="7" name="Title 1"/>
          <p:cNvSpPr txBox="1">
            <a:spLocks/>
          </p:cNvSpPr>
          <p:nvPr/>
        </p:nvSpPr>
        <p:spPr>
          <a:xfrm>
            <a:off x="0" y="13670"/>
            <a:ext cx="12191999" cy="313206"/>
          </a:xfrm>
          <a:prstGeom prst="rect">
            <a:avLst/>
          </a:prstGeom>
          <a:solidFill>
            <a:srgbClr val="CC99FF"/>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pic>
        <p:nvPicPr>
          <p:cNvPr id="3074" name="Picture 2" descr="http://jablogz.com/wp-content/uploads/2013/05/17th-century-can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919" y="1571784"/>
            <a:ext cx="5283835" cy="39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52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CC99FF"/>
          </a:solidFill>
        </p:spPr>
        <p:txBody>
          <a:bodyPr>
            <a:normAutofit fontScale="90000"/>
          </a:bodyPr>
          <a:lstStyle/>
          <a:p>
            <a:pPr algn="ctr"/>
            <a:r>
              <a:rPr lang="en-US" sz="2800" b="1" dirty="0"/>
              <a:t>Paterson’s Proposal, Montagu’s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pic>
        <p:nvPicPr>
          <p:cNvPr id="5124" name="Picture 4" descr="http://s3.amazonaws.com/magnoliasoft.imageweb/bridgeman/supersize/xjf3653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171575"/>
            <a:ext cx="4724400" cy="5686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097" y="1386840"/>
            <a:ext cx="5835893" cy="4524315"/>
          </a:xfrm>
          <a:prstGeom prst="rect">
            <a:avLst/>
          </a:prstGeom>
          <a:noFill/>
        </p:spPr>
        <p:txBody>
          <a:bodyPr wrap="none" rtlCol="0">
            <a:spAutoFit/>
          </a:bodyPr>
          <a:lstStyle/>
          <a:p>
            <a:r>
              <a:rPr lang="en-US" dirty="0" smtClean="0"/>
              <a:t>The Scotsman William Paterson, a relative of John Law,</a:t>
            </a:r>
          </a:p>
          <a:p>
            <a:r>
              <a:rPr lang="en-US" dirty="0" smtClean="0"/>
              <a:t>was born in 1658 to moderately well off parents.</a:t>
            </a:r>
          </a:p>
          <a:p>
            <a:r>
              <a:rPr lang="en-US" dirty="0" smtClean="0"/>
              <a:t>Though brilliant, he received little education.</a:t>
            </a:r>
          </a:p>
          <a:p>
            <a:endParaRPr lang="en-US" dirty="0"/>
          </a:p>
          <a:p>
            <a:r>
              <a:rPr lang="en-US" dirty="0" smtClean="0"/>
              <a:t>In 1685, in Amsterdam, he became involved in William III’s</a:t>
            </a:r>
          </a:p>
          <a:p>
            <a:r>
              <a:rPr lang="en-US" dirty="0" smtClean="0"/>
              <a:t>1688 revolution.  Returning to London with William’s army,</a:t>
            </a:r>
          </a:p>
          <a:p>
            <a:r>
              <a:rPr lang="en-US" dirty="0" smtClean="0"/>
              <a:t>He became rich and influential organizing the North London</a:t>
            </a:r>
          </a:p>
          <a:p>
            <a:r>
              <a:rPr lang="en-US" dirty="0" smtClean="0"/>
              <a:t>Water Company, with the help of Montagu.</a:t>
            </a:r>
          </a:p>
          <a:p>
            <a:endParaRPr lang="en-US" dirty="0"/>
          </a:p>
          <a:p>
            <a:r>
              <a:rPr lang="en-US" dirty="0" smtClean="0"/>
              <a:t>The plans for the Bank were Paterson’s, but “That Paterson’s</a:t>
            </a:r>
          </a:p>
          <a:p>
            <a:r>
              <a:rPr lang="en-US" dirty="0" smtClean="0"/>
              <a:t>Plan was even adopted can be explained only by its….</a:t>
            </a:r>
          </a:p>
          <a:p>
            <a:r>
              <a:rPr lang="en-US" dirty="0" smtClean="0"/>
              <a:t>being sponsored by two men of unusual influence and</a:t>
            </a:r>
          </a:p>
          <a:p>
            <a:r>
              <a:rPr lang="en-US" dirty="0" smtClean="0"/>
              <a:t>determination – Charles Montagu and Michael Godfrey…”</a:t>
            </a:r>
          </a:p>
          <a:p>
            <a:endParaRPr lang="en-US" dirty="0"/>
          </a:p>
          <a:p>
            <a:r>
              <a:rPr lang="en-US" dirty="0" smtClean="0"/>
              <a:t>Montagu put the plan through Parliament and Godfrey got</a:t>
            </a:r>
          </a:p>
          <a:p>
            <a:r>
              <a:rPr lang="en-US" dirty="0" smtClean="0"/>
              <a:t>it past London’s merchants. </a:t>
            </a:r>
            <a:endParaRPr lang="en-US" dirty="0"/>
          </a:p>
        </p:txBody>
      </p:sp>
      <p:sp>
        <p:nvSpPr>
          <p:cNvPr id="6" name="TextBox 5"/>
          <p:cNvSpPr txBox="1"/>
          <p:nvPr/>
        </p:nvSpPr>
        <p:spPr>
          <a:xfrm>
            <a:off x="0" y="457798"/>
            <a:ext cx="12192000" cy="400110"/>
          </a:xfrm>
          <a:prstGeom prst="rect">
            <a:avLst/>
          </a:prstGeom>
          <a:solidFill>
            <a:srgbClr val="CCFFFF"/>
          </a:solidFill>
        </p:spPr>
        <p:txBody>
          <a:bodyPr wrap="square" rtlCol="0">
            <a:spAutoFit/>
          </a:bodyPr>
          <a:lstStyle/>
          <a:p>
            <a:pPr algn="ctr"/>
            <a:r>
              <a:rPr lang="en-US" sz="2000" b="1" dirty="0" smtClean="0"/>
              <a:t>“The bank hath benefit of the interest on all moneys which it creates out of nothing.”</a:t>
            </a:r>
            <a:endParaRPr lang="en-US" sz="2000" b="1" dirty="0"/>
          </a:p>
        </p:txBody>
      </p:sp>
    </p:spTree>
    <p:extLst>
      <p:ext uri="{BB962C8B-B14F-4D97-AF65-F5344CB8AC3E}">
        <p14:creationId xmlns:p14="http://schemas.microsoft.com/office/powerpoint/2010/main" val="902929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581" y="1030282"/>
            <a:ext cx="9238024" cy="4524315"/>
          </a:xfrm>
          <a:prstGeom prst="rect">
            <a:avLst/>
          </a:prstGeom>
        </p:spPr>
        <p:txBody>
          <a:bodyPr wrap="square">
            <a:spAutoFit/>
          </a:bodyPr>
          <a:lstStyle/>
          <a:p>
            <a:pPr marL="342900" indent="-342900">
              <a:buAutoNum type="arabicPeriod"/>
            </a:pPr>
            <a:r>
              <a:rPr lang="en-US" dirty="0" smtClean="0"/>
              <a:t>The £ 1, 200,000 </a:t>
            </a:r>
            <a:r>
              <a:rPr lang="en-US" dirty="0"/>
              <a:t>capital raised was to be lent wholly to the Government at </a:t>
            </a:r>
            <a:r>
              <a:rPr lang="en-US" dirty="0" smtClean="0"/>
              <a:t>8%,</a:t>
            </a:r>
          </a:p>
          <a:p>
            <a:r>
              <a:rPr lang="en-US" dirty="0"/>
              <a:t> </a:t>
            </a:r>
            <a:r>
              <a:rPr lang="en-US" dirty="0" smtClean="0"/>
              <a:t>      </a:t>
            </a:r>
            <a:r>
              <a:rPr lang="en-US" dirty="0"/>
              <a:t>the interest to be financed by levying a duty "upon the </a:t>
            </a:r>
            <a:r>
              <a:rPr lang="en-US" dirty="0" err="1"/>
              <a:t>Tunnage</a:t>
            </a:r>
            <a:r>
              <a:rPr lang="en-US" dirty="0"/>
              <a:t> of </a:t>
            </a:r>
            <a:r>
              <a:rPr lang="en-US" dirty="0" smtClean="0"/>
              <a:t>ships</a:t>
            </a:r>
          </a:p>
          <a:p>
            <a:r>
              <a:rPr lang="en-US" dirty="0"/>
              <a:t> </a:t>
            </a:r>
            <a:r>
              <a:rPr lang="en-US" dirty="0" smtClean="0"/>
              <a:t>      </a:t>
            </a:r>
            <a:r>
              <a:rPr lang="en-US" dirty="0"/>
              <a:t>and </a:t>
            </a:r>
            <a:r>
              <a:rPr lang="en-US" dirty="0" smtClean="0"/>
              <a:t>vessels“ (interest yearly = £ 100,000) .</a:t>
            </a:r>
          </a:p>
          <a:p>
            <a:endParaRPr lang="en-US" dirty="0"/>
          </a:p>
          <a:p>
            <a:endParaRPr lang="en-US" dirty="0" smtClean="0"/>
          </a:p>
          <a:p>
            <a:endParaRPr lang="en-US" dirty="0" smtClean="0"/>
          </a:p>
          <a:p>
            <a:endParaRPr lang="en-US" dirty="0" smtClean="0"/>
          </a:p>
          <a:p>
            <a:pPr marL="342900" indent="-342900">
              <a:buAutoNum type="arabicPeriod" startAt="2"/>
            </a:pPr>
            <a:r>
              <a:rPr lang="en-US" dirty="0" smtClean="0"/>
              <a:t>In </a:t>
            </a:r>
            <a:r>
              <a:rPr lang="en-US" dirty="0"/>
              <a:t>return for the loan, the Bank was to be granted a charter and the right to </a:t>
            </a:r>
            <a:r>
              <a:rPr lang="en-US" dirty="0" smtClean="0"/>
              <a:t>issue</a:t>
            </a:r>
          </a:p>
          <a:p>
            <a:r>
              <a:rPr lang="en-US" dirty="0"/>
              <a:t> </a:t>
            </a:r>
            <a:r>
              <a:rPr lang="en-US" dirty="0" smtClean="0"/>
              <a:t>      £ 1,200,000 </a:t>
            </a:r>
            <a:r>
              <a:rPr lang="en-US" dirty="0"/>
              <a:t>of banknotes, secured only on that loan</a:t>
            </a:r>
            <a:r>
              <a:rPr lang="en-US" dirty="0" smtClean="0"/>
              <a:t>.    The bank notes would circulate</a:t>
            </a:r>
          </a:p>
          <a:p>
            <a:r>
              <a:rPr lang="en-US" dirty="0"/>
              <a:t> </a:t>
            </a:r>
            <a:r>
              <a:rPr lang="en-US" dirty="0" smtClean="0"/>
              <a:t>     as money, redeemable in gold.</a:t>
            </a:r>
          </a:p>
          <a:p>
            <a:endParaRPr lang="en-US" dirty="0"/>
          </a:p>
          <a:p>
            <a:endParaRPr lang="en-US" dirty="0" smtClean="0"/>
          </a:p>
          <a:p>
            <a:pPr marL="342900" indent="-342900">
              <a:buAutoNum type="arabicPeriod" startAt="3"/>
            </a:pPr>
            <a:r>
              <a:rPr lang="en-US" dirty="0" smtClean="0"/>
              <a:t>The bank notes were not legal tender, but were</a:t>
            </a:r>
          </a:p>
          <a:p>
            <a:r>
              <a:rPr lang="en-US" dirty="0"/>
              <a:t> </a:t>
            </a:r>
            <a:r>
              <a:rPr lang="en-US" dirty="0" smtClean="0"/>
              <a:t>     to be acceptable and payable by the Crown for</a:t>
            </a:r>
          </a:p>
          <a:p>
            <a:r>
              <a:rPr lang="en-US" dirty="0"/>
              <a:t> </a:t>
            </a:r>
            <a:r>
              <a:rPr lang="en-US" dirty="0" smtClean="0"/>
              <a:t>     all things.</a:t>
            </a:r>
          </a:p>
          <a:p>
            <a:endParaRPr lang="en-US" dirty="0"/>
          </a:p>
        </p:txBody>
      </p:sp>
      <p:sp>
        <p:nvSpPr>
          <p:cNvPr id="3" name="Title 1"/>
          <p:cNvSpPr txBox="1">
            <a:spLocks/>
          </p:cNvSpPr>
          <p:nvPr/>
        </p:nvSpPr>
        <p:spPr>
          <a:xfrm>
            <a:off x="-1" y="6835"/>
            <a:ext cx="12191999" cy="313206"/>
          </a:xfrm>
          <a:prstGeom prst="rect">
            <a:avLst/>
          </a:prstGeom>
          <a:solidFill>
            <a:srgbClr val="CC99FF"/>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
        <p:nvSpPr>
          <p:cNvPr id="5" name="TextBox 4"/>
          <p:cNvSpPr txBox="1"/>
          <p:nvPr/>
        </p:nvSpPr>
        <p:spPr>
          <a:xfrm>
            <a:off x="4618701" y="403508"/>
            <a:ext cx="2400272" cy="523220"/>
          </a:xfrm>
          <a:prstGeom prst="rect">
            <a:avLst/>
          </a:prstGeom>
          <a:solidFill>
            <a:srgbClr val="FFFFCC"/>
          </a:solidFill>
        </p:spPr>
        <p:txBody>
          <a:bodyPr wrap="none" rtlCol="0">
            <a:spAutoFit/>
          </a:bodyPr>
          <a:lstStyle/>
          <a:p>
            <a:r>
              <a:rPr lang="en-US" sz="2800" dirty="0" smtClean="0"/>
              <a:t>THE PROPOSAL</a:t>
            </a:r>
            <a:endParaRPr lang="en-US" sz="2800" dirty="0"/>
          </a:p>
        </p:txBody>
      </p:sp>
      <p:pic>
        <p:nvPicPr>
          <p:cNvPr id="7174" name="Picture 6" descr="http://i1.wp.com/armstrongeconomics.com/wp-content/uploads/2013/06/uk-bknte16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837" y="3583719"/>
            <a:ext cx="5173025" cy="327428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thehistoryblog.com/wp-content/uploads/2013/01/William-III-co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098" y="1030282"/>
            <a:ext cx="3659900" cy="205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55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836" y="1158240"/>
            <a:ext cx="8154617" cy="3564440"/>
          </a:xfrm>
          <a:prstGeom prst="rect">
            <a:avLst/>
          </a:prstGeom>
        </p:spPr>
      </p:pic>
      <p:sp>
        <p:nvSpPr>
          <p:cNvPr id="3" name="TextBox 2"/>
          <p:cNvSpPr txBox="1"/>
          <p:nvPr/>
        </p:nvSpPr>
        <p:spPr>
          <a:xfrm>
            <a:off x="2849880" y="4968240"/>
            <a:ext cx="6717865" cy="369332"/>
          </a:xfrm>
          <a:prstGeom prst="rect">
            <a:avLst/>
          </a:prstGeom>
          <a:noFill/>
        </p:spPr>
        <p:txBody>
          <a:bodyPr wrap="none" rtlCol="0">
            <a:spAutoFit/>
          </a:bodyPr>
          <a:lstStyle/>
          <a:p>
            <a:r>
              <a:rPr lang="en-US" dirty="0" smtClean="0"/>
              <a:t>THOROLD ROGERS, THE FIRST NINE YEARS OF THE BANK OF ENGLAND</a:t>
            </a:r>
            <a:endParaRPr lang="en-US" dirty="0"/>
          </a:p>
        </p:txBody>
      </p:sp>
      <p:sp>
        <p:nvSpPr>
          <p:cNvPr id="4" name="TextBox 3"/>
          <p:cNvSpPr txBox="1"/>
          <p:nvPr/>
        </p:nvSpPr>
        <p:spPr>
          <a:xfrm>
            <a:off x="0" y="481462"/>
            <a:ext cx="12192000" cy="369332"/>
          </a:xfrm>
          <a:prstGeom prst="rect">
            <a:avLst/>
          </a:prstGeom>
          <a:solidFill>
            <a:srgbClr val="FFFF00"/>
          </a:solidFill>
        </p:spPr>
        <p:txBody>
          <a:bodyPr wrap="square" rtlCol="0">
            <a:spAutoFit/>
          </a:bodyPr>
          <a:lstStyle/>
          <a:p>
            <a:pPr algn="ctr"/>
            <a:r>
              <a:rPr lang="en-US" dirty="0" smtClean="0"/>
              <a:t>SOURCE OF PROFITS TO THE BANK</a:t>
            </a:r>
            <a:endParaRPr lang="en-US" dirty="0"/>
          </a:p>
        </p:txBody>
      </p:sp>
      <p:sp>
        <p:nvSpPr>
          <p:cNvPr id="5" name="Title 1"/>
          <p:cNvSpPr txBox="1">
            <a:spLocks/>
          </p:cNvSpPr>
          <p:nvPr/>
        </p:nvSpPr>
        <p:spPr>
          <a:xfrm>
            <a:off x="-1" y="6835"/>
            <a:ext cx="12191999" cy="313206"/>
          </a:xfrm>
          <a:prstGeom prst="rect">
            <a:avLst/>
          </a:prstGeom>
          <a:solidFill>
            <a:srgbClr val="CC99FF"/>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Tree>
    <p:extLst>
      <p:ext uri="{BB962C8B-B14F-4D97-AF65-F5344CB8AC3E}">
        <p14:creationId xmlns:p14="http://schemas.microsoft.com/office/powerpoint/2010/main" val="204461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13206"/>
          </a:xfrm>
          <a:solidFill>
            <a:srgbClr val="CC99FF"/>
          </a:solidFill>
        </p:spPr>
        <p:txBody>
          <a:bodyPr>
            <a:normAutofit fontScale="90000"/>
          </a:bodyPr>
          <a:lstStyle/>
          <a:p>
            <a:pPr algn="ctr"/>
            <a:r>
              <a:rPr lang="en-US" sz="2800" b="1" dirty="0"/>
              <a:t>Paterson’s Proposal, Montagu’s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buNone/>
            </a:pPr>
            <a:r>
              <a:rPr lang="en-US" dirty="0" smtClean="0"/>
              <a:t>DAY 1  -  Thursday, June 21       £ 600,000 subscribed</a:t>
            </a:r>
          </a:p>
          <a:p>
            <a:pPr marL="0" indent="0">
              <a:buNone/>
            </a:pPr>
            <a:endParaRPr lang="en-US" dirty="0"/>
          </a:p>
          <a:p>
            <a:pPr marL="0" indent="0">
              <a:buNone/>
            </a:pPr>
            <a:r>
              <a:rPr lang="en-US" dirty="0" smtClean="0"/>
              <a:t>           By Tuesday, June 26       </a:t>
            </a:r>
            <a:r>
              <a:rPr lang="en-US" dirty="0"/>
              <a:t>£ </a:t>
            </a:r>
            <a:r>
              <a:rPr lang="en-US" dirty="0" smtClean="0"/>
              <a:t>900,000 subscribed</a:t>
            </a:r>
          </a:p>
          <a:p>
            <a:pPr marL="0" indent="0">
              <a:buNone/>
            </a:pPr>
            <a:endParaRPr lang="en-US" dirty="0"/>
          </a:p>
          <a:p>
            <a:pPr marL="0" indent="0">
              <a:buNone/>
            </a:pPr>
            <a:r>
              <a:rPr lang="en-US" dirty="0" smtClean="0"/>
              <a:t>           Noon, Monday, July 2    </a:t>
            </a:r>
            <a:r>
              <a:rPr lang="en-US" dirty="0"/>
              <a:t>£ </a:t>
            </a:r>
            <a:r>
              <a:rPr lang="en-US" dirty="0" smtClean="0"/>
              <a:t>1,200,000 subscribed (all)</a:t>
            </a:r>
            <a:endParaRPr lang="en-US" dirty="0"/>
          </a:p>
          <a:p>
            <a:pPr marL="0" indent="0">
              <a:buNone/>
            </a:pPr>
            <a:endParaRPr lang="en-US" dirty="0"/>
          </a:p>
          <a:p>
            <a:pPr marL="0" indent="0">
              <a:buNone/>
            </a:pPr>
            <a:r>
              <a:rPr lang="en-US" dirty="0" smtClean="0"/>
              <a:t>         	</a:t>
            </a:r>
            <a:endParaRPr lang="en-US" dirty="0"/>
          </a:p>
          <a:p>
            <a:pPr marL="0" indent="0" algn="ctr">
              <a:buNone/>
            </a:pPr>
            <a:endParaRPr lang="en-US" dirty="0" smtClean="0"/>
          </a:p>
        </p:txBody>
      </p:sp>
      <p:sp>
        <p:nvSpPr>
          <p:cNvPr id="4" name="Rectangle 3"/>
          <p:cNvSpPr/>
          <p:nvPr/>
        </p:nvSpPr>
        <p:spPr>
          <a:xfrm>
            <a:off x="227306" y="479197"/>
            <a:ext cx="11794211" cy="923330"/>
          </a:xfrm>
          <a:prstGeom prst="rect">
            <a:avLst/>
          </a:prstGeom>
        </p:spPr>
        <p:txBody>
          <a:bodyPr wrap="square">
            <a:spAutoFit/>
          </a:bodyPr>
          <a:lstStyle/>
          <a:p>
            <a:r>
              <a:rPr lang="en-US" dirty="0"/>
              <a:t>The Chancellor of the Exchequer, fearful of failure, provided for a further £300,000 to be raised in the form of annuities, which is why the Act refers to £ 1,500,000.    He need not have worried. The subscription for the Bank taken at the Mercers' Chapel, filled in 12 days. It had opened on June 21 1694, the Queen applying for £10,000.</a:t>
            </a:r>
          </a:p>
        </p:txBody>
      </p:sp>
      <p:pic>
        <p:nvPicPr>
          <p:cNvPr id="5" name="Picture 2" descr="http://www.britainexpress.com/images/articles/History-of-Britain/255-Mercers-H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5735" y="4723576"/>
            <a:ext cx="2857500" cy="2028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63640" y="5737989"/>
            <a:ext cx="2617640" cy="369332"/>
          </a:xfrm>
          <a:prstGeom prst="rect">
            <a:avLst/>
          </a:prstGeom>
          <a:noFill/>
        </p:spPr>
        <p:txBody>
          <a:bodyPr wrap="none" rtlCol="0">
            <a:spAutoFit/>
          </a:bodyPr>
          <a:lstStyle/>
          <a:p>
            <a:r>
              <a:rPr lang="en-US" dirty="0" smtClean="0"/>
              <a:t>MERCER’S HALL, LONDON</a:t>
            </a:r>
            <a:endParaRPr lang="en-US" dirty="0"/>
          </a:p>
        </p:txBody>
      </p:sp>
    </p:spTree>
    <p:extLst>
      <p:ext uri="{BB962C8B-B14F-4D97-AF65-F5344CB8AC3E}">
        <p14:creationId xmlns:p14="http://schemas.microsoft.com/office/powerpoint/2010/main" val="2143104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0" y="483293"/>
            <a:ext cx="12175210" cy="600904"/>
          </a:xfrm>
          <a:solidFill>
            <a:schemeClr val="accent1">
              <a:lumMod val="40000"/>
              <a:lumOff val="60000"/>
            </a:schemeClr>
          </a:solidFill>
        </p:spPr>
        <p:txBody>
          <a:bodyPr>
            <a:normAutofit/>
          </a:bodyPr>
          <a:lstStyle/>
          <a:p>
            <a:r>
              <a:rPr lang="en-US" sz="1800" dirty="0" smtClean="0"/>
              <a:t>Out of 1,267 individual original shareholders of the Bank of England,</a:t>
            </a:r>
            <a:br>
              <a:rPr lang="en-US" sz="1800" dirty="0" smtClean="0"/>
            </a:br>
            <a:r>
              <a:rPr lang="en-US" sz="1800" dirty="0" smtClean="0"/>
              <a:t>there were 11 contributors of the permitted maximum amount of 10,000 pounds:</a:t>
            </a:r>
            <a:endParaRPr lang="en-US" sz="2400" dirty="0"/>
          </a:p>
        </p:txBody>
      </p:sp>
      <p:sp>
        <p:nvSpPr>
          <p:cNvPr id="3" name="Content Placeholder 2"/>
          <p:cNvSpPr>
            <a:spLocks noGrp="1"/>
          </p:cNvSpPr>
          <p:nvPr>
            <p:ph idx="1"/>
          </p:nvPr>
        </p:nvSpPr>
        <p:spPr>
          <a:xfrm>
            <a:off x="18340" y="1253326"/>
            <a:ext cx="8869680" cy="5604674"/>
          </a:xfrm>
        </p:spPr>
        <p:txBody>
          <a:bodyPr>
            <a:noAutofit/>
          </a:bodyPr>
          <a:lstStyle/>
          <a:p>
            <a:pPr marL="0" indent="0">
              <a:buNone/>
            </a:pPr>
            <a:r>
              <a:rPr lang="en-US" sz="1600" dirty="0" smtClean="0"/>
              <a:t>King </a:t>
            </a:r>
            <a:r>
              <a:rPr lang="en-US" sz="1600" dirty="0"/>
              <a:t>and </a:t>
            </a:r>
            <a:r>
              <a:rPr lang="en-US" sz="1600" dirty="0" smtClean="0"/>
              <a:t>Queen followed by:</a:t>
            </a:r>
          </a:p>
          <a:p>
            <a:pPr marL="0" indent="0">
              <a:buNone/>
            </a:pPr>
            <a:r>
              <a:rPr lang="en-US" sz="1600" dirty="0" smtClean="0"/>
              <a:t>1     the </a:t>
            </a:r>
            <a:r>
              <a:rPr lang="en-US" sz="1600" dirty="0"/>
              <a:t>Earl of </a:t>
            </a:r>
            <a:r>
              <a:rPr lang="en-US" sz="1600" dirty="0" smtClean="0"/>
              <a:t>Portland (William Bentinck)</a:t>
            </a:r>
          </a:p>
          <a:p>
            <a:pPr marL="0" indent="0">
              <a:buNone/>
            </a:pPr>
            <a:r>
              <a:rPr lang="en-US" sz="1600" dirty="0" smtClean="0"/>
              <a:t>….   6 </a:t>
            </a:r>
            <a:r>
              <a:rPr lang="en-US" sz="1600" dirty="0"/>
              <a:t>individuals described only as </a:t>
            </a:r>
            <a:r>
              <a:rPr lang="en-US" sz="1600" dirty="0" smtClean="0"/>
              <a:t>Esquires</a:t>
            </a:r>
          </a:p>
          <a:p>
            <a:pPr marL="0" indent="0">
              <a:buNone/>
            </a:pPr>
            <a:r>
              <a:rPr lang="en-US" sz="1600" dirty="0" smtClean="0"/>
              <a:t>2     James </a:t>
            </a:r>
            <a:r>
              <a:rPr lang="en-US" sz="1600" dirty="0"/>
              <a:t>de la </a:t>
            </a:r>
            <a:r>
              <a:rPr lang="en-US" sz="1600" dirty="0" err="1"/>
              <a:t>Brettoniere</a:t>
            </a:r>
            <a:r>
              <a:rPr lang="en-US" sz="1600" dirty="0"/>
              <a:t> of </a:t>
            </a:r>
            <a:r>
              <a:rPr lang="en-US" sz="1600" dirty="0" smtClean="0"/>
              <a:t>London</a:t>
            </a:r>
          </a:p>
          <a:p>
            <a:pPr marL="0" indent="0">
              <a:buNone/>
            </a:pPr>
            <a:r>
              <a:rPr lang="en-US" sz="1600" dirty="0" smtClean="0"/>
              <a:t>3     William </a:t>
            </a:r>
            <a:r>
              <a:rPr lang="en-US" sz="1600" dirty="0" err="1"/>
              <a:t>Brownlowe</a:t>
            </a:r>
            <a:r>
              <a:rPr lang="en-US" sz="1600" dirty="0"/>
              <a:t> of </a:t>
            </a:r>
            <a:r>
              <a:rPr lang="en-US" sz="1600" dirty="0" err="1"/>
              <a:t>Woodcott</a:t>
            </a:r>
            <a:r>
              <a:rPr lang="en-US" sz="1600" dirty="0"/>
              <a:t>, </a:t>
            </a:r>
            <a:r>
              <a:rPr lang="en-US" sz="1600" dirty="0" smtClean="0"/>
              <a:t>Surrey</a:t>
            </a:r>
          </a:p>
          <a:p>
            <a:pPr marL="342900" indent="-342900">
              <a:buAutoNum type="arabicPlain" startAt="4"/>
            </a:pPr>
            <a:r>
              <a:rPr lang="en-US" sz="1600" dirty="0" smtClean="0"/>
              <a:t>Thomas Howard</a:t>
            </a:r>
          </a:p>
          <a:p>
            <a:pPr marL="342900" indent="-342900">
              <a:buAutoNum type="arabicPlain" startAt="4"/>
            </a:pPr>
            <a:r>
              <a:rPr lang="en-US" sz="1600" dirty="0" smtClean="0"/>
              <a:t>Thomas </a:t>
            </a:r>
            <a:r>
              <a:rPr lang="en-US" sz="1600" dirty="0" err="1"/>
              <a:t>Mulsoe</a:t>
            </a:r>
            <a:r>
              <a:rPr lang="en-US" sz="1600" dirty="0"/>
              <a:t> of the Middle </a:t>
            </a:r>
            <a:r>
              <a:rPr lang="en-US" sz="1600" dirty="0" smtClean="0"/>
              <a:t>Temple (barrister?)</a:t>
            </a:r>
          </a:p>
          <a:p>
            <a:pPr marL="0" indent="0">
              <a:buNone/>
            </a:pPr>
            <a:r>
              <a:rPr lang="en-US" sz="1600" dirty="0" smtClean="0"/>
              <a:t>6     Anthony </a:t>
            </a:r>
            <a:r>
              <a:rPr lang="en-US" sz="1600" dirty="0" err="1" smtClean="0"/>
              <a:t>Humberstone</a:t>
            </a:r>
            <a:r>
              <a:rPr lang="en-US" sz="1600" dirty="0" smtClean="0"/>
              <a:t> (London)</a:t>
            </a:r>
          </a:p>
          <a:p>
            <a:pPr marL="0" indent="0">
              <a:buNone/>
            </a:pPr>
            <a:r>
              <a:rPr lang="en-US" sz="1600" dirty="0" smtClean="0"/>
              <a:t>7     Anthony </a:t>
            </a:r>
            <a:r>
              <a:rPr lang="en-US" sz="1600" dirty="0"/>
              <a:t>Parsons </a:t>
            </a:r>
            <a:r>
              <a:rPr lang="en-US" sz="1600" dirty="0" smtClean="0"/>
              <a:t>(London).</a:t>
            </a:r>
          </a:p>
          <a:p>
            <a:pPr marL="0" indent="0">
              <a:buNone/>
            </a:pPr>
            <a:r>
              <a:rPr lang="en-US" sz="1600" u="sng" dirty="0" smtClean="0"/>
              <a:t>The </a:t>
            </a:r>
            <a:r>
              <a:rPr lang="en-US" sz="1600" u="sng" dirty="0"/>
              <a:t>remaining 4 subscribers of the maximum amount allowed were elected members of the first court of </a:t>
            </a:r>
            <a:r>
              <a:rPr lang="en-US" sz="1600" u="sng" dirty="0" smtClean="0"/>
              <a:t>directors</a:t>
            </a:r>
            <a:r>
              <a:rPr lang="en-US" sz="1600" dirty="0" smtClean="0"/>
              <a:t>:</a:t>
            </a:r>
          </a:p>
          <a:p>
            <a:pPr marL="0" indent="0">
              <a:buNone/>
            </a:pPr>
            <a:r>
              <a:rPr lang="en-US" sz="1600" dirty="0" smtClean="0"/>
              <a:t>8     Sir </a:t>
            </a:r>
            <a:r>
              <a:rPr lang="en-US" sz="1600" dirty="0"/>
              <a:t>John </a:t>
            </a:r>
            <a:r>
              <a:rPr lang="en-US" sz="1600" dirty="0" err="1" smtClean="0"/>
              <a:t>Houblon</a:t>
            </a:r>
            <a:r>
              <a:rPr lang="en-US" sz="1600" dirty="0" smtClean="0"/>
              <a:t> (son of London merchant, 1689 London Sheriff, London alderman 1689-1712, member of grocer’s guild, Mayor 1695, director East India Co. 1700-1701) (twenty </a:t>
            </a:r>
            <a:r>
              <a:rPr lang="en-US" sz="1600" dirty="0"/>
              <a:t>members of his family were also early </a:t>
            </a:r>
            <a:r>
              <a:rPr lang="en-US" sz="1600" dirty="0" smtClean="0"/>
              <a:t>stockholders)</a:t>
            </a:r>
          </a:p>
          <a:p>
            <a:pPr marL="0" indent="0">
              <a:buNone/>
            </a:pPr>
            <a:r>
              <a:rPr lang="en-US" sz="1600" dirty="0" smtClean="0"/>
              <a:t>9     brother Abraham </a:t>
            </a:r>
            <a:r>
              <a:rPr lang="en-US" sz="1600" dirty="0" err="1" smtClean="0"/>
              <a:t>Houblon</a:t>
            </a:r>
            <a:endParaRPr lang="en-US" sz="1600" dirty="0" smtClean="0"/>
          </a:p>
          <a:p>
            <a:pPr marL="0" indent="0">
              <a:buNone/>
            </a:pPr>
            <a:r>
              <a:rPr lang="en-US" sz="1600" dirty="0" smtClean="0"/>
              <a:t>10   Theodore Janssen (financier and MP, ruined as Director of South Sea Company)</a:t>
            </a:r>
          </a:p>
          <a:p>
            <a:pPr marL="0" indent="0">
              <a:buNone/>
            </a:pPr>
            <a:r>
              <a:rPr lang="en-US" sz="1600" dirty="0" smtClean="0"/>
              <a:t>11   Sir </a:t>
            </a:r>
            <a:r>
              <a:rPr lang="en-US" sz="1600" dirty="0"/>
              <a:t>William </a:t>
            </a:r>
            <a:r>
              <a:rPr lang="en-US" sz="1600" dirty="0" err="1" smtClean="0"/>
              <a:t>Scawen</a:t>
            </a:r>
            <a:r>
              <a:rPr lang="en-US" sz="1600" dirty="0" smtClean="0"/>
              <a:t> (British MP,  some years in business, also governor of East India Co. 1710-1712)</a:t>
            </a:r>
            <a:endParaRPr lang="en-US" sz="1600" dirty="0"/>
          </a:p>
        </p:txBody>
      </p:sp>
      <p:pic>
        <p:nvPicPr>
          <p:cNvPr id="2050" name="Picture 2" descr="http://4.bp.blogspot.com/_qUFDMUpk9jE/Sr8vSuNIaAI/AAAAAAAAZOI/gdlJXtGbVi8/s400/bank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80" y="1422202"/>
            <a:ext cx="4030205" cy="27707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25799" y="4377084"/>
            <a:ext cx="2203552" cy="646331"/>
          </a:xfrm>
          <a:prstGeom prst="rect">
            <a:avLst/>
          </a:prstGeom>
          <a:noFill/>
        </p:spPr>
        <p:txBody>
          <a:bodyPr wrap="none" rtlCol="0">
            <a:spAutoFit/>
          </a:bodyPr>
          <a:lstStyle/>
          <a:p>
            <a:r>
              <a:rPr lang="en-US" dirty="0" smtClean="0"/>
              <a:t>Signing of the charter</a:t>
            </a:r>
          </a:p>
          <a:p>
            <a:r>
              <a:rPr lang="en-US" dirty="0" smtClean="0"/>
              <a:t>of the Bank.</a:t>
            </a:r>
            <a:endParaRPr lang="en-US" dirty="0"/>
          </a:p>
        </p:txBody>
      </p:sp>
      <p:sp>
        <p:nvSpPr>
          <p:cNvPr id="6" name="Title 1"/>
          <p:cNvSpPr txBox="1">
            <a:spLocks/>
          </p:cNvSpPr>
          <p:nvPr/>
        </p:nvSpPr>
        <p:spPr>
          <a:xfrm>
            <a:off x="-1" y="6835"/>
            <a:ext cx="12191999" cy="313206"/>
          </a:xfrm>
          <a:prstGeom prst="rect">
            <a:avLst/>
          </a:prstGeom>
          <a:solidFill>
            <a:srgbClr val="CC99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Tree>
    <p:extLst>
      <p:ext uri="{BB962C8B-B14F-4D97-AF65-F5344CB8AC3E}">
        <p14:creationId xmlns:p14="http://schemas.microsoft.com/office/powerpoint/2010/main" val="292139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88718" y="1785073"/>
            <a:ext cx="6096000" cy="3693319"/>
          </a:xfrm>
          <a:prstGeom prst="rect">
            <a:avLst/>
          </a:prstGeom>
        </p:spPr>
        <p:txBody>
          <a:bodyPr>
            <a:spAutoFit/>
          </a:bodyPr>
          <a:lstStyle/>
          <a:p>
            <a:r>
              <a:rPr lang="en-US" dirty="0" smtClean="0"/>
              <a:t>The Earl of Portland, William Bentinck</a:t>
            </a:r>
          </a:p>
          <a:p>
            <a:endParaRPr lang="en-US" dirty="0"/>
          </a:p>
          <a:p>
            <a:r>
              <a:rPr lang="en-US" dirty="0" smtClean="0"/>
              <a:t>A Dutch </a:t>
            </a:r>
            <a:r>
              <a:rPr lang="en-US" dirty="0"/>
              <a:t>and </a:t>
            </a:r>
            <a:r>
              <a:rPr lang="en-US" dirty="0" smtClean="0"/>
              <a:t>English </a:t>
            </a:r>
            <a:r>
              <a:rPr lang="en-US" dirty="0"/>
              <a:t>nobleman </a:t>
            </a:r>
            <a:r>
              <a:rPr lang="en-US" dirty="0" smtClean="0"/>
              <a:t>who became </a:t>
            </a:r>
            <a:r>
              <a:rPr lang="en-US" dirty="0"/>
              <a:t>in an early stage the </a:t>
            </a:r>
            <a:r>
              <a:rPr lang="en-US" dirty="0" err="1"/>
              <a:t>favourite</a:t>
            </a:r>
            <a:r>
              <a:rPr lang="en-US" dirty="0"/>
              <a:t> </a:t>
            </a:r>
            <a:r>
              <a:rPr lang="en-US" dirty="0" smtClean="0"/>
              <a:t>of William, Prince of Orange, </a:t>
            </a:r>
            <a:r>
              <a:rPr lang="en-US" dirty="0" err="1" smtClean="0"/>
              <a:t>Stadtholder</a:t>
            </a:r>
            <a:r>
              <a:rPr lang="en-US" dirty="0" smtClean="0"/>
              <a:t>, in the Netherlands, and </a:t>
            </a:r>
            <a:r>
              <a:rPr lang="en-US" dirty="0"/>
              <a:t>future King of England</a:t>
            </a:r>
            <a:r>
              <a:rPr lang="en-US" dirty="0" smtClean="0"/>
              <a:t>.</a:t>
            </a:r>
          </a:p>
          <a:p>
            <a:endParaRPr lang="en-US" dirty="0"/>
          </a:p>
          <a:p>
            <a:r>
              <a:rPr lang="en-US" dirty="0"/>
              <a:t>Bentinck superintended the arrangements for the invasion, including raising money, hiring an enormous transport fleet, </a:t>
            </a:r>
            <a:r>
              <a:rPr lang="en-US" dirty="0" err="1"/>
              <a:t>organising</a:t>
            </a:r>
            <a:r>
              <a:rPr lang="en-US" dirty="0"/>
              <a:t> a propaganda offensive, and preparing the possible landing sites, and also sailed to England with Prince William.</a:t>
            </a:r>
          </a:p>
          <a:p>
            <a:endParaRPr lang="en-US" dirty="0"/>
          </a:p>
          <a:p>
            <a:r>
              <a:rPr lang="en-US" dirty="0"/>
              <a:t>He had also been, since 1687, a medium of communication between his master and his English friends. </a:t>
            </a:r>
          </a:p>
        </p:txBody>
      </p:sp>
      <p:pic>
        <p:nvPicPr>
          <p:cNvPr id="1026" name="Picture 2" descr="http://upload.wikimedia.org/wikipedia/commons/a/ad/Hans-willem-bentinck-1-earl-of-port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75"/>
            <a:ext cx="4295775" cy="5686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 y="6835"/>
            <a:ext cx="12191999" cy="313206"/>
          </a:xfrm>
          <a:prstGeom prst="rect">
            <a:avLst/>
          </a:prstGeom>
          <a:solidFill>
            <a:srgbClr val="CC99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
        <p:nvSpPr>
          <p:cNvPr id="2" name="TextBox 1"/>
          <p:cNvSpPr txBox="1"/>
          <p:nvPr/>
        </p:nvSpPr>
        <p:spPr>
          <a:xfrm>
            <a:off x="0" y="376476"/>
            <a:ext cx="12191998" cy="369332"/>
          </a:xfrm>
          <a:prstGeom prst="rect">
            <a:avLst/>
          </a:prstGeom>
          <a:solidFill>
            <a:srgbClr val="FF99FF"/>
          </a:solidFill>
        </p:spPr>
        <p:txBody>
          <a:bodyPr wrap="square" rtlCol="0">
            <a:spAutoFit/>
          </a:bodyPr>
          <a:lstStyle/>
          <a:p>
            <a:pPr algn="ctr"/>
            <a:r>
              <a:rPr lang="en-US" dirty="0" smtClean="0"/>
              <a:t>AN ORIGINAL SUBSCRIBER OF 10,000 POUNDS TO THE BANK </a:t>
            </a:r>
            <a:endParaRPr lang="en-US" dirty="0"/>
          </a:p>
        </p:txBody>
      </p:sp>
    </p:spTree>
    <p:extLst>
      <p:ext uri="{BB962C8B-B14F-4D97-AF65-F5344CB8AC3E}">
        <p14:creationId xmlns:p14="http://schemas.microsoft.com/office/powerpoint/2010/main" val="227011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92480"/>
            <a:ext cx="6019800" cy="5074920"/>
          </a:xfrm>
        </p:spPr>
        <p:txBody>
          <a:bodyPr>
            <a:normAutofit fontScale="62500" lnSpcReduction="20000"/>
          </a:bodyPr>
          <a:lstStyle/>
          <a:p>
            <a:pPr marL="0" indent="0">
              <a:buNone/>
            </a:pPr>
            <a:r>
              <a:rPr lang="en-US" dirty="0"/>
              <a:t>King and Queen of England </a:t>
            </a:r>
          </a:p>
          <a:p>
            <a:pPr marL="0" indent="0">
              <a:buNone/>
            </a:pPr>
            <a:r>
              <a:rPr lang="en-US" dirty="0"/>
              <a:t> </a:t>
            </a:r>
          </a:p>
          <a:p>
            <a:pPr marL="0" indent="0">
              <a:buNone/>
            </a:pPr>
            <a:r>
              <a:rPr lang="en-US" dirty="0"/>
              <a:t>Marlborough  ~ invested large sums in </a:t>
            </a:r>
            <a:r>
              <a:rPr lang="en-US" dirty="0" smtClean="0"/>
              <a:t>the </a:t>
            </a:r>
            <a:r>
              <a:rPr lang="en-US" u="sng" dirty="0" smtClean="0"/>
              <a:t>East India Co</a:t>
            </a:r>
            <a:r>
              <a:rPr lang="en-US" dirty="0" smtClean="0"/>
              <a:t>. </a:t>
            </a:r>
            <a:r>
              <a:rPr lang="en-US" dirty="0"/>
              <a:t>in 1697; became Governor of the Hudson Bay Company</a:t>
            </a:r>
          </a:p>
          <a:p>
            <a:pPr marL="0" indent="0">
              <a:buNone/>
            </a:pPr>
            <a:r>
              <a:rPr lang="en-US" dirty="0" smtClean="0"/>
              <a:t>Lord </a:t>
            </a:r>
            <a:r>
              <a:rPr lang="en-US" dirty="0"/>
              <a:t>Shrewsbury</a:t>
            </a:r>
          </a:p>
          <a:p>
            <a:pPr marL="0" indent="0">
              <a:buNone/>
            </a:pPr>
            <a:r>
              <a:rPr lang="en-US" dirty="0" smtClean="0"/>
              <a:t>Godolphin </a:t>
            </a:r>
            <a:r>
              <a:rPr lang="en-US" dirty="0"/>
              <a:t>- invested 7000 pounds ~ </a:t>
            </a:r>
            <a:r>
              <a:rPr lang="en-US" u="sng" dirty="0"/>
              <a:t>predicted that the Bank of England would not only finance trade, but would carry the burden of her wars</a:t>
            </a:r>
          </a:p>
          <a:p>
            <a:pPr marL="0" indent="0">
              <a:buNone/>
            </a:pPr>
            <a:r>
              <a:rPr lang="en-US" dirty="0"/>
              <a:t>Duke of Devonshire (William Cavendish) - </a:t>
            </a:r>
            <a:r>
              <a:rPr lang="en-US" u="sng" dirty="0"/>
              <a:t>also had signed the invitation to William to assume the throne of England</a:t>
            </a:r>
          </a:p>
          <a:p>
            <a:pPr marL="0" indent="0">
              <a:buNone/>
            </a:pPr>
            <a:r>
              <a:rPr lang="en-US" dirty="0"/>
              <a:t>Duke of Leeds, Sir Thomas Osborne, </a:t>
            </a:r>
            <a:r>
              <a:rPr lang="en-US" u="sng" dirty="0"/>
              <a:t>who also signed the invitation to William </a:t>
            </a:r>
          </a:p>
          <a:p>
            <a:pPr marL="0" indent="0">
              <a:buNone/>
            </a:pPr>
            <a:r>
              <a:rPr lang="en-US" dirty="0"/>
              <a:t>Earl of Pembroke, (Thomas Herbert), who became the first lord of the admiralty, and later lord privy seal</a:t>
            </a:r>
          </a:p>
          <a:p>
            <a:pPr marL="0" indent="0">
              <a:buNone/>
            </a:pPr>
            <a:r>
              <a:rPr lang="en-US" dirty="0"/>
              <a:t>Earl of Carnarvon</a:t>
            </a:r>
          </a:p>
          <a:p>
            <a:pPr marL="0" indent="0">
              <a:buNone/>
            </a:pPr>
            <a:r>
              <a:rPr lang="en-US" dirty="0"/>
              <a:t>Lord Edward Russell - </a:t>
            </a:r>
            <a:r>
              <a:rPr lang="en-US" u="sng" dirty="0"/>
              <a:t>joined the service of William in 1683</a:t>
            </a:r>
            <a:r>
              <a:rPr lang="en-US" dirty="0"/>
              <a:t>, was appointed treasurer of the Navy 1689, first lord of admiralty 1696-17, and lord justice 1697-1714</a:t>
            </a:r>
          </a:p>
          <a:p>
            <a:pPr marL="0" indent="0">
              <a:buNone/>
            </a:pPr>
            <a:r>
              <a:rPr lang="en-US" dirty="0"/>
              <a:t>Dr. Hugh </a:t>
            </a:r>
            <a:r>
              <a:rPr lang="en-US" dirty="0" err="1"/>
              <a:t>Chamberlen</a:t>
            </a:r>
            <a:endParaRPr lang="en-US" dirty="0"/>
          </a:p>
          <a:p>
            <a:pPr marL="0" indent="0">
              <a:buNone/>
            </a:pPr>
            <a:endParaRPr lang="en-US" dirty="0"/>
          </a:p>
        </p:txBody>
      </p:sp>
      <p:sp>
        <p:nvSpPr>
          <p:cNvPr id="4" name="Content Placeholder 3"/>
          <p:cNvSpPr>
            <a:spLocks noGrp="1"/>
          </p:cNvSpPr>
          <p:nvPr>
            <p:ph sz="half" idx="2"/>
          </p:nvPr>
        </p:nvSpPr>
        <p:spPr>
          <a:xfrm>
            <a:off x="6172200" y="3139440"/>
            <a:ext cx="6019800" cy="3718560"/>
          </a:xfrm>
        </p:spPr>
        <p:txBody>
          <a:bodyPr>
            <a:normAutofit fontScale="62500" lnSpcReduction="20000"/>
          </a:bodyPr>
          <a:lstStyle/>
          <a:p>
            <a:pPr marL="0" indent="0">
              <a:buNone/>
            </a:pPr>
            <a:r>
              <a:rPr lang="en-US" dirty="0"/>
              <a:t>John </a:t>
            </a:r>
            <a:r>
              <a:rPr lang="en-US" dirty="0" err="1"/>
              <a:t>Asgill</a:t>
            </a:r>
            <a:r>
              <a:rPr lang="en-US" dirty="0"/>
              <a:t>, an eccentric writer and pamphleteer</a:t>
            </a:r>
          </a:p>
          <a:p>
            <a:pPr marL="0" indent="0">
              <a:buNone/>
            </a:pPr>
            <a:r>
              <a:rPr lang="en-US" dirty="0"/>
              <a:t>Dr. Nicholas </a:t>
            </a:r>
            <a:r>
              <a:rPr lang="en-US" dirty="0" err="1"/>
              <a:t>Barbon</a:t>
            </a:r>
            <a:r>
              <a:rPr lang="en-US" dirty="0"/>
              <a:t>, son of </a:t>
            </a:r>
            <a:r>
              <a:rPr lang="en-US" dirty="0" err="1"/>
              <a:t>Praisegod</a:t>
            </a:r>
            <a:r>
              <a:rPr lang="en-US" dirty="0"/>
              <a:t> Barebones, who </a:t>
            </a:r>
            <a:r>
              <a:rPr lang="en-US" u="sng" dirty="0"/>
              <a:t>started the first insurance company in Great Britain</a:t>
            </a:r>
          </a:p>
          <a:p>
            <a:pPr marL="0" indent="0">
              <a:buNone/>
            </a:pPr>
            <a:r>
              <a:rPr lang="en-US" dirty="0"/>
              <a:t>John Holland, a reputed Englishman who also </a:t>
            </a:r>
            <a:r>
              <a:rPr lang="en-US" u="sng" dirty="0"/>
              <a:t>started the Bank of Scotland in 1695</a:t>
            </a:r>
          </a:p>
          <a:p>
            <a:pPr marL="0" indent="0">
              <a:buNone/>
            </a:pPr>
            <a:r>
              <a:rPr lang="en-US" u="sng" dirty="0"/>
              <a:t>Salomon de Medina - wealthy Holland Jew who went with William to England as an army contractor.  First Jew to be knighted.</a:t>
            </a:r>
          </a:p>
          <a:p>
            <a:pPr marL="0" indent="0">
              <a:buNone/>
            </a:pPr>
            <a:r>
              <a:rPr lang="en-US" dirty="0"/>
              <a:t>Sir Gilbert </a:t>
            </a:r>
            <a:r>
              <a:rPr lang="en-US" dirty="0" err="1"/>
              <a:t>Heathcote</a:t>
            </a:r>
            <a:r>
              <a:rPr lang="en-US" dirty="0"/>
              <a:t>, director of Bank of England 1699-1701, and from 1723-25; he was Sheriff and later Lord Mayor of London, </a:t>
            </a:r>
            <a:r>
              <a:rPr lang="en-US" u="sng" dirty="0"/>
              <a:t>founded the New East India Co. in 1693</a:t>
            </a:r>
          </a:p>
          <a:p>
            <a:pPr marL="0" indent="0">
              <a:buNone/>
            </a:pPr>
            <a:r>
              <a:rPr lang="en-US" dirty="0" err="1"/>
              <a:t>Marquess</a:t>
            </a:r>
            <a:r>
              <a:rPr lang="en-US" dirty="0"/>
              <a:t> Normandy, John Sheffield, also held the title of Duke of Buckingham ~ he is buried in Westminster Abbey </a:t>
            </a:r>
          </a:p>
          <a:p>
            <a:pPr marL="0" indent="0">
              <a:buNone/>
            </a:pPr>
            <a:r>
              <a:rPr lang="en-US" dirty="0"/>
              <a:t>philosopher, John Locke</a:t>
            </a:r>
          </a:p>
          <a:p>
            <a:pPr marL="0" indent="0">
              <a:buNone/>
            </a:pPr>
            <a:endParaRPr lang="en-US" dirty="0"/>
          </a:p>
        </p:txBody>
      </p:sp>
      <p:sp>
        <p:nvSpPr>
          <p:cNvPr id="5" name="Title 1"/>
          <p:cNvSpPr>
            <a:spLocks noGrp="1"/>
          </p:cNvSpPr>
          <p:nvPr>
            <p:ph type="title"/>
          </p:nvPr>
        </p:nvSpPr>
        <p:spPr>
          <a:xfrm>
            <a:off x="15239" y="396240"/>
            <a:ext cx="12192000" cy="396240"/>
          </a:xfrm>
          <a:solidFill>
            <a:srgbClr val="FF99FF"/>
          </a:solidFill>
        </p:spPr>
        <p:txBody>
          <a:bodyPr>
            <a:normAutofit fontScale="90000"/>
          </a:bodyPr>
          <a:lstStyle/>
          <a:p>
            <a:pPr algn="ctr"/>
            <a:r>
              <a:rPr lang="en-US" sz="2800" dirty="0" smtClean="0"/>
              <a:t>More Contributors</a:t>
            </a:r>
            <a:endParaRPr lang="en-US" sz="2800" dirty="0"/>
          </a:p>
        </p:txBody>
      </p:sp>
      <p:sp>
        <p:nvSpPr>
          <p:cNvPr id="2" name="TextBox 1"/>
          <p:cNvSpPr txBox="1"/>
          <p:nvPr/>
        </p:nvSpPr>
        <p:spPr>
          <a:xfrm>
            <a:off x="10172793" y="2486392"/>
            <a:ext cx="2019207" cy="646331"/>
          </a:xfrm>
          <a:prstGeom prst="rect">
            <a:avLst/>
          </a:prstGeom>
          <a:noFill/>
        </p:spPr>
        <p:txBody>
          <a:bodyPr wrap="none" rtlCol="0">
            <a:spAutoFit/>
          </a:bodyPr>
          <a:lstStyle/>
          <a:p>
            <a:r>
              <a:rPr lang="en-US" dirty="0" smtClean="0"/>
              <a:t>William Cavendish,</a:t>
            </a:r>
          </a:p>
          <a:p>
            <a:r>
              <a:rPr lang="en-US" dirty="0" smtClean="0"/>
              <a:t>Duke of Devonshire</a:t>
            </a:r>
            <a:endParaRPr lang="en-US" dirty="0"/>
          </a:p>
        </p:txBody>
      </p:sp>
      <p:sp>
        <p:nvSpPr>
          <p:cNvPr id="7" name="Title 1"/>
          <p:cNvSpPr txBox="1">
            <a:spLocks/>
          </p:cNvSpPr>
          <p:nvPr/>
        </p:nvSpPr>
        <p:spPr>
          <a:xfrm>
            <a:off x="-1" y="6835"/>
            <a:ext cx="12191999" cy="313206"/>
          </a:xfrm>
          <a:prstGeom prst="rect">
            <a:avLst/>
          </a:prstGeom>
          <a:solidFill>
            <a:srgbClr val="CC99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pic>
        <p:nvPicPr>
          <p:cNvPr id="1026" name="Picture 2" descr="http://lowres-picturecabinet.com.s3-eu-west-1.amazonaws.com/38/main/10/24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241" y="-1"/>
            <a:ext cx="1889758" cy="25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625097" y="1742644"/>
            <a:ext cx="11396421" cy="4844136"/>
          </a:xfrm>
        </p:spPr>
        <p:txBody>
          <a:bodyPr>
            <a:normAutofit/>
          </a:bodyPr>
          <a:lstStyle/>
          <a:p>
            <a:pPr marL="514350" indent="-514350">
              <a:buFont typeface="+mj-lt"/>
              <a:buAutoNum type="arabicPeriod"/>
            </a:pPr>
            <a:r>
              <a:rPr lang="en-US" dirty="0" smtClean="0"/>
              <a:t>William III and the Control of Money</a:t>
            </a:r>
          </a:p>
          <a:p>
            <a:pPr marL="514350" indent="-514350">
              <a:buFont typeface="+mj-lt"/>
              <a:buAutoNum type="arabicPeriod"/>
            </a:pPr>
            <a:r>
              <a:rPr lang="en-US" dirty="0" smtClean="0"/>
              <a:t>Science of Money Is Recovered – But Privately</a:t>
            </a:r>
          </a:p>
          <a:p>
            <a:pPr marL="514350" indent="-514350">
              <a:buFont typeface="+mj-lt"/>
              <a:buAutoNum type="arabicPeriod"/>
            </a:pPr>
            <a:r>
              <a:rPr lang="en-US" dirty="0" smtClean="0"/>
              <a:t>The Real Need for a Bank</a:t>
            </a:r>
          </a:p>
          <a:p>
            <a:pPr marL="514350" indent="-514350">
              <a:buFont typeface="+mj-lt"/>
              <a:buAutoNum type="arabicPeriod"/>
            </a:pPr>
            <a:r>
              <a:rPr lang="en-US" dirty="0" smtClean="0"/>
              <a:t>Numerous Proposals for a Bank</a:t>
            </a:r>
          </a:p>
          <a:p>
            <a:pPr marL="514350" indent="-514350">
              <a:buFont typeface="+mj-lt"/>
              <a:buAutoNum type="arabicPeriod"/>
            </a:pPr>
            <a:r>
              <a:rPr lang="en-US" dirty="0" smtClean="0"/>
              <a:t>Paterson’s Proposal, Montagu’s Bank</a:t>
            </a:r>
          </a:p>
          <a:p>
            <a:pPr marL="514350" indent="-514350">
              <a:buFont typeface="+mj-lt"/>
              <a:buAutoNum type="arabicPeriod"/>
            </a:pPr>
            <a:r>
              <a:rPr lang="en-US" dirty="0" smtClean="0"/>
              <a:t>Bank of England Founded in Stealth</a:t>
            </a:r>
          </a:p>
          <a:p>
            <a:pPr marL="514350" indent="-514350">
              <a:buFont typeface="+mj-lt"/>
              <a:buAutoNum type="arabicPeriod"/>
            </a:pPr>
            <a:r>
              <a:rPr lang="en-US" dirty="0" smtClean="0"/>
              <a:t>Opposition to the Bank</a:t>
            </a:r>
          </a:p>
          <a:p>
            <a:pPr marL="514350" indent="-514350">
              <a:buFont typeface="+mj-lt"/>
              <a:buAutoNum type="arabicPeriod"/>
            </a:pPr>
            <a:r>
              <a:rPr lang="en-US" dirty="0" smtClean="0"/>
              <a:t>First Failure of the Bank of England</a:t>
            </a:r>
          </a:p>
          <a:p>
            <a:pPr marL="514350" indent="-514350">
              <a:buFont typeface="+mj-lt"/>
              <a:buAutoNum type="arabicPeriod"/>
            </a:pPr>
            <a:r>
              <a:rPr lang="en-US" dirty="0" smtClean="0"/>
              <a:t>Gradual Development of the Bank</a:t>
            </a:r>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8988"/>
            <a:ext cx="9732818" cy="6529011"/>
          </a:xfrm>
          <a:prstGeom prst="rect">
            <a:avLst/>
          </a:prstGeom>
        </p:spPr>
      </p:pic>
      <p:sp>
        <p:nvSpPr>
          <p:cNvPr id="4" name="Rectangle 3"/>
          <p:cNvSpPr/>
          <p:nvPr/>
        </p:nvSpPr>
        <p:spPr>
          <a:xfrm>
            <a:off x="9732819" y="985523"/>
            <a:ext cx="2216258" cy="4524315"/>
          </a:xfrm>
          <a:prstGeom prst="rect">
            <a:avLst/>
          </a:prstGeom>
        </p:spPr>
        <p:txBody>
          <a:bodyPr wrap="square">
            <a:spAutoFit/>
          </a:bodyPr>
          <a:lstStyle/>
          <a:p>
            <a:r>
              <a:rPr lang="en-US" dirty="0"/>
              <a:t>These are for the subscription of £500 made by Sir Ralph Radcliffe (1633-1720) for his wife. The first is dated June 1694 when the Government were raising funds to create the bank, and the second is dated September 1694, just after the Bank had been formed, for the second payment of £125. </a:t>
            </a:r>
          </a:p>
        </p:txBody>
      </p:sp>
      <p:sp>
        <p:nvSpPr>
          <p:cNvPr id="5" name="Title 1"/>
          <p:cNvSpPr txBox="1">
            <a:spLocks/>
          </p:cNvSpPr>
          <p:nvPr/>
        </p:nvSpPr>
        <p:spPr>
          <a:xfrm>
            <a:off x="-1" y="6835"/>
            <a:ext cx="12191999" cy="313206"/>
          </a:xfrm>
          <a:prstGeom prst="rect">
            <a:avLst/>
          </a:prstGeom>
          <a:solidFill>
            <a:srgbClr val="CC99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Tree>
    <p:extLst>
      <p:ext uri="{BB962C8B-B14F-4D97-AF65-F5344CB8AC3E}">
        <p14:creationId xmlns:p14="http://schemas.microsoft.com/office/powerpoint/2010/main" val="4018048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752"/>
            <a:ext cx="12192000" cy="335279"/>
          </a:xfrm>
        </p:spPr>
        <p:txBody>
          <a:bodyPr>
            <a:normAutofit fontScale="90000"/>
          </a:bodyPr>
          <a:lstStyle/>
          <a:p>
            <a:pPr algn="ctr"/>
            <a:r>
              <a:rPr lang="en-US" sz="2800" dirty="0" smtClean="0"/>
              <a:t>Christopher Hollis, </a:t>
            </a:r>
            <a:r>
              <a:rPr lang="en-US" sz="2800" u="sng" dirty="0" smtClean="0"/>
              <a:t>The Two Nations</a:t>
            </a:r>
            <a:r>
              <a:rPr lang="en-US" sz="2800" dirty="0" smtClean="0"/>
              <a:t>, p. 33</a:t>
            </a:r>
            <a:endParaRPr lang="en-US" sz="2800" dirty="0"/>
          </a:p>
        </p:txBody>
      </p:sp>
      <p:sp>
        <p:nvSpPr>
          <p:cNvPr id="3" name="Content Placeholder 2"/>
          <p:cNvSpPr>
            <a:spLocks noGrp="1"/>
          </p:cNvSpPr>
          <p:nvPr>
            <p:ph idx="1"/>
          </p:nvPr>
        </p:nvSpPr>
        <p:spPr>
          <a:xfrm>
            <a:off x="736600" y="4967289"/>
            <a:ext cx="10515600" cy="1601151"/>
          </a:xfrm>
        </p:spPr>
        <p:txBody>
          <a:bodyPr>
            <a:normAutofit/>
          </a:bodyPr>
          <a:lstStyle/>
          <a:p>
            <a:pPr marL="0" indent="0">
              <a:buNone/>
            </a:pPr>
            <a:r>
              <a:rPr lang="en-US" sz="2000" dirty="0" smtClean="0"/>
              <a:t>“Now, if a corporation lends money at interest and without risk, then re-lends the repaid loan and so on, never distributing more than a trifle of its profits either as wages or dividends, then, however small its original capital, however moderate its rate of interest, it is but a simple proposition in mathematics that in course of time it must necessarily become the possessor of the entire wealth of the country.”</a:t>
            </a:r>
          </a:p>
        </p:txBody>
      </p:sp>
      <p:pic>
        <p:nvPicPr>
          <p:cNvPr id="3076"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135" y="1241901"/>
            <a:ext cx="6129730" cy="35198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6835"/>
            <a:ext cx="12191999" cy="313206"/>
          </a:xfrm>
          <a:prstGeom prst="rect">
            <a:avLst/>
          </a:prstGeom>
          <a:solidFill>
            <a:srgbClr val="CC99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Paterson’s Proposal, Montagu’s Bank</a:t>
            </a:r>
            <a:endParaRPr lang="en-US" sz="2800" b="1" dirty="0"/>
          </a:p>
        </p:txBody>
      </p:sp>
    </p:spTree>
    <p:extLst>
      <p:ext uri="{BB962C8B-B14F-4D97-AF65-F5344CB8AC3E}">
        <p14:creationId xmlns:p14="http://schemas.microsoft.com/office/powerpoint/2010/main" val="2639059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C000"/>
          </a:solidFill>
        </p:spPr>
        <p:txBody>
          <a:bodyPr>
            <a:normAutofit fontScale="90000"/>
          </a:bodyPr>
          <a:lstStyle/>
          <a:p>
            <a:pPr algn="ctr"/>
            <a:r>
              <a:rPr lang="en-US" sz="2800" dirty="0" smtClean="0"/>
              <a:t>PART 6</a:t>
            </a:r>
            <a:endParaRPr lang="en-US" sz="2800" dirty="0"/>
          </a:p>
        </p:txBody>
      </p:sp>
      <p:sp>
        <p:nvSpPr>
          <p:cNvPr id="3" name="Content Placeholder 2"/>
          <p:cNvSpPr>
            <a:spLocks noGrp="1"/>
          </p:cNvSpPr>
          <p:nvPr>
            <p:ph idx="1"/>
          </p:nvPr>
        </p:nvSpPr>
        <p:spPr>
          <a:xfrm>
            <a:off x="625097" y="1742644"/>
            <a:ext cx="11396421" cy="4844136"/>
          </a:xfrm>
        </p:spPr>
        <p:txBody>
          <a:bodyPr>
            <a:normAutofit/>
          </a:bodyPr>
          <a:lstStyle/>
          <a:p>
            <a:pPr marL="514350" indent="-514350">
              <a:buFont typeface="+mj-lt"/>
              <a:buAutoNum type="arabicPeriod"/>
            </a:pPr>
            <a:endParaRPr lang="en-US" dirty="0" smtClean="0"/>
          </a:p>
          <a:p>
            <a:pPr marL="0" indent="0" algn="ctr">
              <a:buNone/>
            </a:pPr>
            <a:endParaRPr lang="en-US" dirty="0" smtClean="0"/>
          </a:p>
          <a:p>
            <a:pPr marL="0" indent="0" algn="ctr">
              <a:buNone/>
            </a:pPr>
            <a:endParaRPr lang="en-US" dirty="0"/>
          </a:p>
          <a:p>
            <a:pPr marL="0" indent="0" algn="ctr">
              <a:buNone/>
            </a:pPr>
            <a:r>
              <a:rPr lang="en-US" sz="3600" dirty="0" smtClean="0"/>
              <a:t>Bank of England Founded in Stealth</a:t>
            </a:r>
          </a:p>
        </p:txBody>
      </p:sp>
    </p:spTree>
    <p:extLst>
      <p:ext uri="{BB962C8B-B14F-4D97-AF65-F5344CB8AC3E}">
        <p14:creationId xmlns:p14="http://schemas.microsoft.com/office/powerpoint/2010/main" val="62726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50265"/>
            <a:ext cx="10515600" cy="4351338"/>
          </a:xfrm>
        </p:spPr>
        <p:txBody>
          <a:bodyPr>
            <a:normAutofit/>
          </a:bodyPr>
          <a:lstStyle/>
          <a:p>
            <a:pPr marL="0" indent="0">
              <a:buNone/>
            </a:pPr>
            <a:r>
              <a:rPr lang="en-US" sz="2000" dirty="0"/>
              <a:t>An interesting technique is revealed by the Charter of the Bank of England: </a:t>
            </a:r>
            <a:r>
              <a:rPr lang="en-US" sz="2000" dirty="0" smtClean="0"/>
              <a:t>  it </a:t>
            </a:r>
            <a:r>
              <a:rPr lang="en-US" sz="2000" dirty="0"/>
              <a:t>was slipped through as part of a tonnage bill, which was later to become a recognized parliamentary technique</a:t>
            </a:r>
            <a:r>
              <a:rPr lang="en-US" sz="2000" dirty="0" smtClean="0"/>
              <a:t>.</a:t>
            </a:r>
          </a:p>
          <a:p>
            <a:pPr marL="0" indent="0">
              <a:buNone/>
            </a:pPr>
            <a:endParaRPr lang="en-US" sz="2000" dirty="0"/>
          </a:p>
          <a:p>
            <a:pPr marL="0" indent="0">
              <a:buNone/>
            </a:pPr>
            <a:r>
              <a:rPr lang="en-US" sz="2000" dirty="0" smtClean="0"/>
              <a:t>The </a:t>
            </a:r>
            <a:r>
              <a:rPr lang="en-US" sz="2000" dirty="0"/>
              <a:t>Charter provides that "rates and duties upon tonnage of ships are made security to such persons as shall voluntarily advance the sum of 1,500,000 pounds towards carrying on the war against France."</a:t>
            </a:r>
          </a:p>
        </p:txBody>
      </p:sp>
      <p:pic>
        <p:nvPicPr>
          <p:cNvPr id="9218" name="Picture 2" descr="http://img11.hostingpics.net/pics/544447TheGreatHallBankofEng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830" y="3219122"/>
            <a:ext cx="4809170" cy="363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16680" y="6309360"/>
            <a:ext cx="3145092" cy="369332"/>
          </a:xfrm>
          <a:prstGeom prst="rect">
            <a:avLst/>
          </a:prstGeom>
          <a:noFill/>
        </p:spPr>
        <p:txBody>
          <a:bodyPr wrap="none" rtlCol="0">
            <a:spAutoFit/>
          </a:bodyPr>
          <a:lstStyle/>
          <a:p>
            <a:r>
              <a:rPr lang="en-US" dirty="0" smtClean="0"/>
              <a:t>The Great Hall, Bank of England</a:t>
            </a:r>
            <a:endParaRPr lang="en-US" dirty="0"/>
          </a:p>
        </p:txBody>
      </p:sp>
      <p:sp>
        <p:nvSpPr>
          <p:cNvPr id="7" name="Title 1"/>
          <p:cNvSpPr>
            <a:spLocks noGrp="1"/>
          </p:cNvSpPr>
          <p:nvPr>
            <p:ph type="title"/>
          </p:nvPr>
        </p:nvSpPr>
        <p:spPr>
          <a:xfrm>
            <a:off x="0" y="0"/>
            <a:ext cx="12191999" cy="389406"/>
          </a:xfrm>
          <a:solidFill>
            <a:srgbClr val="FFC000"/>
          </a:solidFill>
        </p:spPr>
        <p:txBody>
          <a:bodyPr>
            <a:normAutofit fontScale="90000"/>
          </a:bodyPr>
          <a:lstStyle/>
          <a:p>
            <a:pPr algn="ctr"/>
            <a:r>
              <a:rPr lang="en-US" sz="2800" b="1" dirty="0"/>
              <a:t>Bank of England Founded in Stealth</a:t>
            </a:r>
          </a:p>
        </p:txBody>
      </p:sp>
    </p:spTree>
    <p:extLst>
      <p:ext uri="{BB962C8B-B14F-4D97-AF65-F5344CB8AC3E}">
        <p14:creationId xmlns:p14="http://schemas.microsoft.com/office/powerpoint/2010/main" val="616830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C000"/>
          </a:solidFill>
        </p:spPr>
        <p:txBody>
          <a:bodyPr>
            <a:normAutofit fontScale="90000"/>
          </a:bodyPr>
          <a:lstStyle/>
          <a:p>
            <a:pPr algn="ctr"/>
            <a:r>
              <a:rPr lang="en-US" sz="2800" b="1" dirty="0"/>
              <a:t>Bank of England Founded in Stealth</a:t>
            </a:r>
          </a:p>
        </p:txBody>
      </p:sp>
      <p:sp>
        <p:nvSpPr>
          <p:cNvPr id="3" name="Content Placeholder 2"/>
          <p:cNvSpPr>
            <a:spLocks noGrp="1"/>
          </p:cNvSpPr>
          <p:nvPr>
            <p:ph idx="1"/>
          </p:nvPr>
        </p:nvSpPr>
        <p:spPr>
          <a:xfrm>
            <a:off x="2714267" y="1325880"/>
            <a:ext cx="7953733" cy="5413300"/>
          </a:xfrm>
        </p:spPr>
        <p:txBody>
          <a:bodyPr>
            <a:normAutofit/>
          </a:bodyPr>
          <a:lstStyle/>
          <a:p>
            <a:pPr marL="0" indent="0">
              <a:buNone/>
            </a:pPr>
            <a:endParaRPr lang="en-US" sz="1400" dirty="0" smtClean="0"/>
          </a:p>
          <a:p>
            <a:pPr marL="0" indent="0">
              <a:buNone/>
            </a:pPr>
            <a:r>
              <a:rPr lang="en-US" dirty="0" smtClean="0"/>
              <a:t>“All this while, the very name of a bank or corporation was avoided, though the notion of both was intended, the proposers thinking it prudent that a design of this nature should have as easy and insensible a beginning as possible, to prevent, or at least gradually to soften and remove, the prejudices and bad impression commonly conceived in the minds of men against things of this kind before they are understood… “</a:t>
            </a:r>
          </a:p>
          <a:p>
            <a:pPr marL="0" indent="0">
              <a:buNone/>
            </a:pPr>
            <a:endParaRPr lang="en-US" sz="6000" dirty="0"/>
          </a:p>
        </p:txBody>
      </p:sp>
      <p:sp>
        <p:nvSpPr>
          <p:cNvPr id="5" name="TextBox 4"/>
          <p:cNvSpPr txBox="1"/>
          <p:nvPr/>
        </p:nvSpPr>
        <p:spPr>
          <a:xfrm>
            <a:off x="0" y="440174"/>
            <a:ext cx="12191998" cy="400110"/>
          </a:xfrm>
          <a:prstGeom prst="rect">
            <a:avLst/>
          </a:prstGeom>
          <a:solidFill>
            <a:srgbClr val="92D050"/>
          </a:solidFill>
        </p:spPr>
        <p:txBody>
          <a:bodyPr wrap="square" rtlCol="0">
            <a:spAutoFit/>
          </a:bodyPr>
          <a:lstStyle/>
          <a:p>
            <a:pPr algn="ctr"/>
            <a:r>
              <a:rPr lang="en-US" sz="2000" dirty="0" smtClean="0"/>
              <a:t>FROM THE WRITINGS OF WILLIAM PATERSON</a:t>
            </a:r>
            <a:endParaRPr lang="en-US" sz="2000" dirty="0"/>
          </a:p>
        </p:txBody>
      </p:sp>
    </p:spTree>
    <p:extLst>
      <p:ext uri="{BB962C8B-B14F-4D97-AF65-F5344CB8AC3E}">
        <p14:creationId xmlns:p14="http://schemas.microsoft.com/office/powerpoint/2010/main" val="3178858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C000"/>
          </a:solidFill>
        </p:spPr>
        <p:txBody>
          <a:bodyPr>
            <a:normAutofit fontScale="90000"/>
          </a:bodyPr>
          <a:lstStyle/>
          <a:p>
            <a:pPr algn="ctr"/>
            <a:r>
              <a:rPr lang="en-US" sz="2800" b="1" dirty="0"/>
              <a:t>Bank of England Founded in Stealth</a:t>
            </a:r>
          </a:p>
        </p:txBody>
      </p:sp>
      <p:sp>
        <p:nvSpPr>
          <p:cNvPr id="3" name="Content Placeholder 2"/>
          <p:cNvSpPr>
            <a:spLocks noGrp="1"/>
          </p:cNvSpPr>
          <p:nvPr>
            <p:ph idx="1"/>
          </p:nvPr>
        </p:nvSpPr>
        <p:spPr>
          <a:xfrm>
            <a:off x="548897" y="1437844"/>
            <a:ext cx="11396421" cy="3332276"/>
          </a:xfrm>
        </p:spPr>
        <p:txBody>
          <a:bodyPr>
            <a:normAutofit/>
          </a:bodyPr>
          <a:lstStyle/>
          <a:p>
            <a:pPr marL="0" indent="0">
              <a:buNone/>
            </a:pPr>
            <a:r>
              <a:rPr lang="en-US" sz="2000" dirty="0" smtClean="0"/>
              <a:t>The promoters of the Bank argued that the Bank would be founded upon a reserve that cannot fail but with the Nation – it was using government debt as collateral.</a:t>
            </a:r>
          </a:p>
          <a:p>
            <a:pPr marL="0" indent="0">
              <a:buNone/>
            </a:pPr>
            <a:endParaRPr lang="en-US" sz="2000" dirty="0"/>
          </a:p>
          <a:p>
            <a:pPr marL="0" indent="0">
              <a:buNone/>
            </a:pPr>
            <a:r>
              <a:rPr lang="en-US" sz="2000" dirty="0" smtClean="0"/>
              <a:t>What they did not point out was that although the Bank would be paid interest on this created loan, the Bank was completely unnecessary in this money creation process.  The Government could have created its own paper notes based on the same security and not paid any interest on it to anyone!</a:t>
            </a:r>
          </a:p>
          <a:p>
            <a:pPr marL="0" indent="0">
              <a:buNone/>
            </a:pPr>
            <a:endParaRPr lang="en-US" sz="2000" dirty="0"/>
          </a:p>
          <a:p>
            <a:pPr marL="0" indent="0">
              <a:buNone/>
            </a:pPr>
            <a:r>
              <a:rPr lang="en-US" sz="2000" dirty="0" smtClean="0"/>
              <a:t>And unlike the Bank of Amsterdam, which was owned by the Government, the Bank of England was owned and controlled by private individuals.</a:t>
            </a:r>
          </a:p>
          <a:p>
            <a:pPr marL="0" indent="0">
              <a:buNone/>
            </a:pPr>
            <a:endParaRPr lang="en-US" sz="2000" dirty="0"/>
          </a:p>
          <a:p>
            <a:pPr marL="0" indent="0">
              <a:buNone/>
            </a:pPr>
            <a:endParaRPr lang="en-US" sz="2000" dirty="0" smtClean="0"/>
          </a:p>
          <a:p>
            <a:pPr marL="0" indent="0" algn="ctr">
              <a:buNone/>
            </a:pPr>
            <a:endParaRPr lang="en-US" dirty="0" smtClean="0"/>
          </a:p>
        </p:txBody>
      </p:sp>
      <p:sp>
        <p:nvSpPr>
          <p:cNvPr id="4" name="TextBox 3"/>
          <p:cNvSpPr txBox="1"/>
          <p:nvPr/>
        </p:nvSpPr>
        <p:spPr>
          <a:xfrm>
            <a:off x="0" y="564736"/>
            <a:ext cx="12191998" cy="369332"/>
          </a:xfrm>
          <a:prstGeom prst="rect">
            <a:avLst/>
          </a:prstGeom>
          <a:solidFill>
            <a:srgbClr val="FFFFCC"/>
          </a:solidFill>
        </p:spPr>
        <p:txBody>
          <a:bodyPr wrap="square" rtlCol="0">
            <a:spAutoFit/>
          </a:bodyPr>
          <a:lstStyle/>
          <a:p>
            <a:pPr algn="ctr"/>
            <a:r>
              <a:rPr lang="en-US" b="1" dirty="0" smtClean="0"/>
              <a:t>STEPHEN ZARLENGA, LOST SCIENCE OF MONEY</a:t>
            </a:r>
            <a:endParaRPr lang="en-US" b="1" dirty="0"/>
          </a:p>
        </p:txBody>
      </p:sp>
    </p:spTree>
    <p:extLst>
      <p:ext uri="{BB962C8B-B14F-4D97-AF65-F5344CB8AC3E}">
        <p14:creationId xmlns:p14="http://schemas.microsoft.com/office/powerpoint/2010/main" val="4236212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040" y="727986"/>
            <a:ext cx="7339420" cy="4944829"/>
          </a:xfrm>
          <a:prstGeom prst="rect">
            <a:avLst/>
          </a:prstGeom>
        </p:spPr>
      </p:pic>
      <p:sp>
        <p:nvSpPr>
          <p:cNvPr id="3" name="TextBox 2"/>
          <p:cNvSpPr txBox="1"/>
          <p:nvPr/>
        </p:nvSpPr>
        <p:spPr>
          <a:xfrm>
            <a:off x="2956560" y="6004560"/>
            <a:ext cx="6717865" cy="369332"/>
          </a:xfrm>
          <a:prstGeom prst="rect">
            <a:avLst/>
          </a:prstGeom>
          <a:noFill/>
        </p:spPr>
        <p:txBody>
          <a:bodyPr wrap="none" rtlCol="0">
            <a:spAutoFit/>
          </a:bodyPr>
          <a:lstStyle/>
          <a:p>
            <a:r>
              <a:rPr lang="en-US" dirty="0" smtClean="0"/>
              <a:t>THOROLD ROGERS, THE FIRST NINE YEARS OF THE BANK OF ENGLAND</a:t>
            </a:r>
            <a:endParaRPr lang="en-US" dirty="0"/>
          </a:p>
        </p:txBody>
      </p:sp>
      <p:sp>
        <p:nvSpPr>
          <p:cNvPr id="4" name="Title 1"/>
          <p:cNvSpPr txBox="1">
            <a:spLocks/>
          </p:cNvSpPr>
          <p:nvPr/>
        </p:nvSpPr>
        <p:spPr>
          <a:xfrm>
            <a:off x="-1" y="6835"/>
            <a:ext cx="12191999" cy="389406"/>
          </a:xfrm>
          <a:prstGeom prst="rect">
            <a:avLst/>
          </a:prstGeom>
          <a:solidFill>
            <a:srgbClr val="FFC000"/>
          </a:solidFill>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Bank of England Founded in Stealth</a:t>
            </a:r>
            <a:endParaRPr lang="en-US" sz="2800" b="1" dirty="0"/>
          </a:p>
        </p:txBody>
      </p:sp>
    </p:spTree>
    <p:extLst>
      <p:ext uri="{BB962C8B-B14F-4D97-AF65-F5344CB8AC3E}">
        <p14:creationId xmlns:p14="http://schemas.microsoft.com/office/powerpoint/2010/main" val="1044394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6835"/>
            <a:ext cx="12191999" cy="389406"/>
          </a:xfrm>
          <a:prstGeom prst="rect">
            <a:avLst/>
          </a:prstGeom>
          <a:solidFill>
            <a:srgbClr val="FFC000"/>
          </a:solidFill>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Bank of England Founded in Stealth</a:t>
            </a:r>
            <a:endParaRPr lang="en-US" sz="2800" b="1" dirty="0"/>
          </a:p>
        </p:txBody>
      </p:sp>
      <p:sp>
        <p:nvSpPr>
          <p:cNvPr id="6" name="TextBox 5"/>
          <p:cNvSpPr txBox="1"/>
          <p:nvPr/>
        </p:nvSpPr>
        <p:spPr>
          <a:xfrm>
            <a:off x="0" y="531614"/>
            <a:ext cx="12191997" cy="369332"/>
          </a:xfrm>
          <a:prstGeom prst="rect">
            <a:avLst/>
          </a:prstGeom>
          <a:solidFill>
            <a:srgbClr val="CCFFCC"/>
          </a:solidFill>
        </p:spPr>
        <p:txBody>
          <a:bodyPr wrap="square" rtlCol="0">
            <a:spAutoFit/>
          </a:bodyPr>
          <a:lstStyle/>
          <a:p>
            <a:pPr algn="ctr"/>
            <a:r>
              <a:rPr lang="en-US" b="1" dirty="0" smtClean="0"/>
              <a:t>CREDIT BASED ECONOMY</a:t>
            </a:r>
            <a:endParaRPr lang="en-US" b="1" dirty="0"/>
          </a:p>
        </p:txBody>
      </p:sp>
      <p:sp>
        <p:nvSpPr>
          <p:cNvPr id="7" name="TextBox 6"/>
          <p:cNvSpPr txBox="1"/>
          <p:nvPr/>
        </p:nvSpPr>
        <p:spPr>
          <a:xfrm>
            <a:off x="777240" y="2011680"/>
            <a:ext cx="10085518" cy="2677656"/>
          </a:xfrm>
          <a:prstGeom prst="rect">
            <a:avLst/>
          </a:prstGeom>
          <a:noFill/>
        </p:spPr>
        <p:txBody>
          <a:bodyPr wrap="none" rtlCol="0">
            <a:spAutoFit/>
          </a:bodyPr>
          <a:lstStyle/>
          <a:p>
            <a:pPr algn="ctr"/>
            <a:r>
              <a:rPr lang="en-US" sz="2400" dirty="0"/>
              <a:t>WHY IS GOVERNMENT CREDIT UNDER A PRIVATE BANK</a:t>
            </a:r>
          </a:p>
          <a:p>
            <a:pPr algn="ctr"/>
            <a:r>
              <a:rPr lang="en-US" sz="2400" dirty="0"/>
              <a:t>DIFFERENT FROM GOVERNMENT CREDIT WITH PUBLIC MONEY?</a:t>
            </a:r>
          </a:p>
          <a:p>
            <a:endParaRPr lang="en-US" sz="2400" dirty="0"/>
          </a:p>
          <a:p>
            <a:endParaRPr lang="en-US" sz="2400" dirty="0" smtClean="0"/>
          </a:p>
          <a:p>
            <a:r>
              <a:rPr lang="en-US" sz="2400" dirty="0" smtClean="0"/>
              <a:t>The Bank’s great strength was that, in response to the previously existing fear</a:t>
            </a:r>
          </a:p>
          <a:p>
            <a:r>
              <a:rPr lang="en-US" sz="2400" dirty="0" smtClean="0"/>
              <a:t>of Royal default on the Crown’s obligations, it served as a “commitment device”</a:t>
            </a:r>
          </a:p>
          <a:p>
            <a:r>
              <a:rPr lang="en-US" sz="2400" dirty="0" smtClean="0"/>
              <a:t>making the government’s promise to pay its debts trustworthy. </a:t>
            </a:r>
            <a:endParaRPr lang="en-US" sz="2400" dirty="0"/>
          </a:p>
        </p:txBody>
      </p:sp>
    </p:spTree>
    <p:extLst>
      <p:ext uri="{BB962C8B-B14F-4D97-AF65-F5344CB8AC3E}">
        <p14:creationId xmlns:p14="http://schemas.microsoft.com/office/powerpoint/2010/main" val="4271614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6835"/>
            <a:ext cx="12191999" cy="389406"/>
          </a:xfrm>
          <a:prstGeom prst="rect">
            <a:avLst/>
          </a:prstGeom>
          <a:solidFill>
            <a:srgbClr val="FFC000"/>
          </a:solidFill>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Bank of England Founded in Stealth</a:t>
            </a:r>
            <a:endParaRPr lang="en-US" sz="2800" b="1" dirty="0"/>
          </a:p>
        </p:txBody>
      </p:sp>
      <p:sp>
        <p:nvSpPr>
          <p:cNvPr id="6" name="TextBox 5"/>
          <p:cNvSpPr txBox="1"/>
          <p:nvPr/>
        </p:nvSpPr>
        <p:spPr>
          <a:xfrm>
            <a:off x="0" y="531614"/>
            <a:ext cx="12191997" cy="369332"/>
          </a:xfrm>
          <a:prstGeom prst="rect">
            <a:avLst/>
          </a:prstGeom>
          <a:solidFill>
            <a:srgbClr val="CCFFCC"/>
          </a:solidFill>
        </p:spPr>
        <p:txBody>
          <a:bodyPr wrap="square" rtlCol="0">
            <a:spAutoFit/>
          </a:bodyPr>
          <a:lstStyle/>
          <a:p>
            <a:pPr algn="ctr"/>
            <a:r>
              <a:rPr lang="en-US" b="1" dirty="0" smtClean="0"/>
              <a:t>THE BANK BLACKMAILED THE CROWN</a:t>
            </a:r>
            <a:endParaRPr lang="en-US" b="1" dirty="0"/>
          </a:p>
        </p:txBody>
      </p:sp>
      <p:sp>
        <p:nvSpPr>
          <p:cNvPr id="7" name="TextBox 6"/>
          <p:cNvSpPr txBox="1"/>
          <p:nvPr/>
        </p:nvSpPr>
        <p:spPr>
          <a:xfrm>
            <a:off x="518160" y="1386840"/>
            <a:ext cx="6789679" cy="3693319"/>
          </a:xfrm>
          <a:prstGeom prst="rect">
            <a:avLst/>
          </a:prstGeom>
          <a:noFill/>
        </p:spPr>
        <p:txBody>
          <a:bodyPr wrap="none" rtlCol="0">
            <a:spAutoFit/>
          </a:bodyPr>
          <a:lstStyle/>
          <a:p>
            <a:r>
              <a:rPr lang="en-US" dirty="0" smtClean="0"/>
              <a:t>From the </a:t>
            </a:r>
            <a:r>
              <a:rPr lang="en-US" dirty="0"/>
              <a:t>£ 1,200,000 </a:t>
            </a:r>
            <a:r>
              <a:rPr lang="en-US" dirty="0" smtClean="0"/>
              <a:t>subscribed, the bank gave the government:</a:t>
            </a:r>
          </a:p>
          <a:p>
            <a:endParaRPr lang="en-US" dirty="0"/>
          </a:p>
          <a:p>
            <a:r>
              <a:rPr lang="en-US" dirty="0" smtClean="0"/>
              <a:t>	</a:t>
            </a:r>
            <a:r>
              <a:rPr lang="en-US" dirty="0"/>
              <a:t> £ </a:t>
            </a:r>
            <a:r>
              <a:rPr lang="en-US" dirty="0" smtClean="0"/>
              <a:t>720 cash</a:t>
            </a:r>
          </a:p>
          <a:p>
            <a:r>
              <a:rPr lang="en-US" dirty="0"/>
              <a:t>	 £ </a:t>
            </a:r>
            <a:r>
              <a:rPr lang="en-US" dirty="0" smtClean="0"/>
              <a:t>480 Bank notes</a:t>
            </a:r>
          </a:p>
          <a:p>
            <a:endParaRPr lang="en-US" dirty="0"/>
          </a:p>
          <a:p>
            <a:r>
              <a:rPr lang="en-US" dirty="0" smtClean="0"/>
              <a:t>The Bank retained:</a:t>
            </a:r>
          </a:p>
          <a:p>
            <a:endParaRPr lang="en-US" dirty="0"/>
          </a:p>
          <a:p>
            <a:r>
              <a:rPr lang="en-US" dirty="0" smtClean="0"/>
              <a:t>	</a:t>
            </a:r>
            <a:r>
              <a:rPr lang="en-US" dirty="0"/>
              <a:t> </a:t>
            </a:r>
            <a:r>
              <a:rPr lang="en-US" dirty="0" smtClean="0"/>
              <a:t>£ 480 cash</a:t>
            </a:r>
          </a:p>
          <a:p>
            <a:r>
              <a:rPr lang="en-US" dirty="0"/>
              <a:t>	 </a:t>
            </a:r>
            <a:r>
              <a:rPr lang="en-US" dirty="0" smtClean="0"/>
              <a:t>£ 720 Bank notes</a:t>
            </a:r>
          </a:p>
          <a:p>
            <a:endParaRPr lang="en-US" dirty="0"/>
          </a:p>
          <a:p>
            <a:r>
              <a:rPr lang="en-US" dirty="0" smtClean="0"/>
              <a:t>The government </a:t>
            </a:r>
            <a:r>
              <a:rPr lang="en-US" u="sng" dirty="0" smtClean="0"/>
              <a:t>spent the notes into circulation </a:t>
            </a:r>
            <a:r>
              <a:rPr lang="en-US" dirty="0" smtClean="0"/>
              <a:t>for war.  </a:t>
            </a:r>
          </a:p>
          <a:p>
            <a:r>
              <a:rPr lang="en-US" dirty="0" smtClean="0"/>
              <a:t>The Bank </a:t>
            </a:r>
            <a:r>
              <a:rPr lang="en-US" u="sng" dirty="0" smtClean="0"/>
              <a:t>spent the notes into circulation </a:t>
            </a:r>
            <a:r>
              <a:rPr lang="en-US" dirty="0" smtClean="0"/>
              <a:t>to buy up William’s tally stick</a:t>
            </a:r>
          </a:p>
          <a:p>
            <a:r>
              <a:rPr lang="en-US" dirty="0"/>
              <a:t> </a:t>
            </a:r>
            <a:r>
              <a:rPr lang="en-US" dirty="0" smtClean="0"/>
              <a:t>    I.O.U.s at 7% discount. </a:t>
            </a:r>
            <a:endParaRPr lang="en-US" dirty="0"/>
          </a:p>
        </p:txBody>
      </p:sp>
      <p:sp>
        <p:nvSpPr>
          <p:cNvPr id="9" name="TextBox 8"/>
          <p:cNvSpPr txBox="1"/>
          <p:nvPr/>
        </p:nvSpPr>
        <p:spPr>
          <a:xfrm>
            <a:off x="4663440" y="5024438"/>
            <a:ext cx="7331622" cy="1754326"/>
          </a:xfrm>
          <a:prstGeom prst="rect">
            <a:avLst/>
          </a:prstGeom>
          <a:solidFill>
            <a:srgbClr val="CCFFCC"/>
          </a:solidFill>
        </p:spPr>
        <p:txBody>
          <a:bodyPr wrap="none" rtlCol="0">
            <a:spAutoFit/>
          </a:bodyPr>
          <a:lstStyle/>
          <a:p>
            <a:r>
              <a:rPr lang="en-US" u="sng" dirty="0" smtClean="0"/>
              <a:t>The Bank’s notes became a part of the money supply</a:t>
            </a:r>
            <a:r>
              <a:rPr lang="en-US" dirty="0" smtClean="0"/>
              <a:t>.</a:t>
            </a:r>
          </a:p>
          <a:p>
            <a:r>
              <a:rPr lang="en-US" dirty="0" smtClean="0"/>
              <a:t>  </a:t>
            </a:r>
          </a:p>
          <a:p>
            <a:r>
              <a:rPr lang="en-US" dirty="0" smtClean="0"/>
              <a:t>If William wished to change this, he would either have to repudiate the debt</a:t>
            </a:r>
          </a:p>
          <a:p>
            <a:r>
              <a:rPr lang="en-US" dirty="0" smtClean="0"/>
              <a:t>(which might bring James II back) or repay the loan (which needed the</a:t>
            </a:r>
          </a:p>
          <a:p>
            <a:r>
              <a:rPr lang="en-US" dirty="0" smtClean="0"/>
              <a:t>Parliament to vote extra taxation but Parliament was under the influence</a:t>
            </a:r>
          </a:p>
          <a:p>
            <a:r>
              <a:rPr lang="en-US" dirty="0" smtClean="0"/>
              <a:t>of the Bank).</a:t>
            </a:r>
          </a:p>
        </p:txBody>
      </p:sp>
    </p:spTree>
    <p:extLst>
      <p:ext uri="{BB962C8B-B14F-4D97-AF65-F5344CB8AC3E}">
        <p14:creationId xmlns:p14="http://schemas.microsoft.com/office/powerpoint/2010/main" val="4280644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78" y="1319259"/>
            <a:ext cx="10515600" cy="2953554"/>
          </a:xfrm>
        </p:spPr>
        <p:txBody>
          <a:bodyPr>
            <a:normAutofit/>
          </a:bodyPr>
          <a:lstStyle/>
          <a:p>
            <a:pPr marL="0" indent="0">
              <a:buNone/>
            </a:pPr>
            <a:r>
              <a:rPr lang="en-US" sz="2000" dirty="0" smtClean="0"/>
              <a:t> “</a:t>
            </a:r>
            <a:r>
              <a:rPr lang="en-US" sz="2000" dirty="0"/>
              <a:t>It is then obvious why it was that the Bank inflated in 1695…  the incidental consequence of inflation was a </a:t>
            </a:r>
            <a:r>
              <a:rPr lang="en-US" sz="2000" dirty="0" smtClean="0"/>
              <a:t>rise </a:t>
            </a:r>
            <a:r>
              <a:rPr lang="en-US" sz="2000" dirty="0"/>
              <a:t>in prices, its essential consequence was so to increase the proportion of the Bank’s money in circulation to King’s money as to make the Bank’s money an essential part of the nation’s economy</a:t>
            </a:r>
            <a:r>
              <a:rPr lang="en-US" sz="2000" dirty="0" smtClean="0"/>
              <a:t>.”     </a:t>
            </a:r>
            <a:r>
              <a:rPr lang="en-US" sz="2000" dirty="0"/>
              <a:t>Christopher Hollis, </a:t>
            </a:r>
            <a:r>
              <a:rPr lang="en-US" sz="2000" u="sng" dirty="0"/>
              <a:t>The Two Nations</a:t>
            </a:r>
            <a:r>
              <a:rPr lang="en-US" sz="2000" dirty="0"/>
              <a:t>, p. </a:t>
            </a:r>
            <a:r>
              <a:rPr lang="en-US" sz="2000" dirty="0" smtClean="0"/>
              <a:t>33</a:t>
            </a:r>
          </a:p>
          <a:p>
            <a:pPr marL="0" indent="0">
              <a:buNone/>
            </a:pPr>
            <a:endParaRPr lang="en-US" sz="2000" dirty="0"/>
          </a:p>
          <a:p>
            <a:pPr marL="0" indent="0">
              <a:buNone/>
            </a:pPr>
            <a:r>
              <a:rPr lang="en-US" sz="2000" dirty="0" smtClean="0"/>
              <a:t>“The Government, quite mistaking the disease, thought that the rise in prices was due to the clipped money, although </a:t>
            </a:r>
            <a:r>
              <a:rPr lang="en-US" sz="2000" dirty="0" smtClean="0"/>
              <a:t>English money had been clipped since the beginning of time and prices had remained perfectly stable since Cromwell’s death. </a:t>
            </a:r>
            <a:r>
              <a:rPr lang="en-US" sz="2000" dirty="0"/>
              <a:t>Christopher Hollis, </a:t>
            </a:r>
            <a:r>
              <a:rPr lang="en-US" sz="2000" u="sng" dirty="0"/>
              <a:t>The Two Nations</a:t>
            </a:r>
            <a:r>
              <a:rPr lang="en-US" sz="2000" dirty="0"/>
              <a:t>, p. </a:t>
            </a:r>
            <a:r>
              <a:rPr lang="en-US" sz="2000" dirty="0" smtClean="0"/>
              <a:t>31</a:t>
            </a:r>
            <a:endParaRPr lang="en-US" sz="2000" dirty="0"/>
          </a:p>
        </p:txBody>
      </p:sp>
      <p:pic>
        <p:nvPicPr>
          <p:cNvPr id="3076"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449" y="4012643"/>
            <a:ext cx="3097351" cy="17785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 y="6835"/>
            <a:ext cx="12191999" cy="389406"/>
          </a:xfrm>
          <a:prstGeom prst="rect">
            <a:avLst/>
          </a:prstGeom>
          <a:solidFill>
            <a:srgbClr val="FFC000"/>
          </a:solidFill>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Bank of England Founded in Stealth</a:t>
            </a:r>
            <a:endParaRPr lang="en-US" sz="2800" b="1" dirty="0"/>
          </a:p>
        </p:txBody>
      </p:sp>
      <p:sp>
        <p:nvSpPr>
          <p:cNvPr id="2" name="TextBox 1"/>
          <p:cNvSpPr txBox="1"/>
          <p:nvPr/>
        </p:nvSpPr>
        <p:spPr>
          <a:xfrm>
            <a:off x="0" y="389671"/>
            <a:ext cx="12191998" cy="800219"/>
          </a:xfrm>
          <a:prstGeom prst="rect">
            <a:avLst/>
          </a:prstGeom>
          <a:solidFill>
            <a:srgbClr val="FFFFCC"/>
          </a:solidFill>
        </p:spPr>
        <p:txBody>
          <a:bodyPr wrap="square" rtlCol="0">
            <a:spAutoFit/>
          </a:bodyPr>
          <a:lstStyle/>
          <a:p>
            <a:pPr algn="ctr"/>
            <a:r>
              <a:rPr lang="en-US" b="1" dirty="0" smtClean="0"/>
              <a:t>FROM ITS INCEPTION, THE BANK LENT FREELY. </a:t>
            </a:r>
          </a:p>
          <a:p>
            <a:pPr algn="ctr"/>
            <a:r>
              <a:rPr lang="en-US" b="1" dirty="0" smtClean="0"/>
              <a:t>PRICES ROSE FROM </a:t>
            </a:r>
            <a:r>
              <a:rPr lang="en-US" sz="2800" b="1" dirty="0" smtClean="0"/>
              <a:t>100</a:t>
            </a:r>
            <a:r>
              <a:rPr lang="en-US" b="1" dirty="0" smtClean="0"/>
              <a:t> TO </a:t>
            </a:r>
            <a:r>
              <a:rPr lang="en-US" sz="2800" b="1" dirty="0" smtClean="0"/>
              <a:t>137</a:t>
            </a:r>
            <a:r>
              <a:rPr lang="en-US" b="1" dirty="0" smtClean="0"/>
              <a:t> BETWEEN JUNE 1694 AND AUGUST 1695.</a:t>
            </a:r>
            <a:endParaRPr lang="en-US" b="1" dirty="0"/>
          </a:p>
        </p:txBody>
      </p:sp>
      <p:pic>
        <p:nvPicPr>
          <p:cNvPr id="7"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849" y="4165043"/>
            <a:ext cx="3097351" cy="177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249" y="4317443"/>
            <a:ext cx="3097351" cy="177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649" y="4469843"/>
            <a:ext cx="3097351" cy="17785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049" y="4622243"/>
            <a:ext cx="3097351" cy="17785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449" y="4774643"/>
            <a:ext cx="3097351" cy="1778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9849" y="4927043"/>
            <a:ext cx="3097351" cy="1778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0.wp.com/armstrongeconomics.com/wp-content/uploads/2013/01/uk-bknte1694.jpg?resize=512%2C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249" y="5079443"/>
            <a:ext cx="3097351" cy="177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92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50366"/>
          </a:xfrm>
          <a:solidFill>
            <a:srgbClr val="FFFF00"/>
          </a:solidFill>
        </p:spPr>
        <p:txBody>
          <a:bodyPr>
            <a:noAutofit/>
          </a:bodyPr>
          <a:lstStyle/>
          <a:p>
            <a:pPr algn="ctr"/>
            <a:r>
              <a:rPr lang="en-US" sz="2400" dirty="0" smtClean="0"/>
              <a:t>PART 1</a:t>
            </a:r>
            <a:endParaRPr lang="en-US" sz="2400" dirty="0"/>
          </a:p>
        </p:txBody>
      </p:sp>
      <p:sp>
        <p:nvSpPr>
          <p:cNvPr id="3" name="Content Placeholder 2"/>
          <p:cNvSpPr>
            <a:spLocks noGrp="1"/>
          </p:cNvSpPr>
          <p:nvPr>
            <p:ph idx="1"/>
          </p:nvPr>
        </p:nvSpPr>
        <p:spPr>
          <a:xfrm>
            <a:off x="625097" y="1742644"/>
            <a:ext cx="11396421" cy="4844136"/>
          </a:xfrm>
        </p:spPr>
        <p:txBody>
          <a:bodyPr>
            <a:normAutofit/>
          </a:bodyPr>
          <a:lstStyle/>
          <a:p>
            <a:pPr marL="0" indent="0">
              <a:buNone/>
            </a:pPr>
            <a:endParaRPr lang="en-US" dirty="0" smtClean="0"/>
          </a:p>
          <a:p>
            <a:pPr marL="0" indent="0">
              <a:buNone/>
            </a:pPr>
            <a:endParaRPr lang="en-US" dirty="0"/>
          </a:p>
          <a:p>
            <a:pPr marL="0" indent="0" algn="ctr">
              <a:buNone/>
            </a:pPr>
            <a:endParaRPr lang="en-US" sz="4000" dirty="0" smtClean="0"/>
          </a:p>
          <a:p>
            <a:pPr marL="0" indent="0" algn="ctr">
              <a:buNone/>
            </a:pPr>
            <a:r>
              <a:rPr lang="en-US" sz="4000" dirty="0" smtClean="0"/>
              <a:t>William III and the Control of Money</a:t>
            </a:r>
          </a:p>
        </p:txBody>
      </p:sp>
    </p:spTree>
    <p:extLst>
      <p:ext uri="{BB962C8B-B14F-4D97-AF65-F5344CB8AC3E}">
        <p14:creationId xmlns:p14="http://schemas.microsoft.com/office/powerpoint/2010/main" val="4222409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00B0F0"/>
          </a:solidFill>
        </p:spPr>
        <p:txBody>
          <a:bodyPr>
            <a:normAutofit fontScale="90000"/>
          </a:bodyPr>
          <a:lstStyle/>
          <a:p>
            <a:pPr algn="ctr"/>
            <a:r>
              <a:rPr lang="en-US" sz="2800" b="1" dirty="0" smtClean="0"/>
              <a:t>PART 7</a:t>
            </a:r>
            <a:endParaRPr lang="en-US" sz="2800" b="1" dirty="0"/>
          </a:p>
        </p:txBody>
      </p:sp>
      <p:sp>
        <p:nvSpPr>
          <p:cNvPr id="3" name="Content Placeholder 2"/>
          <p:cNvSpPr>
            <a:spLocks noGrp="1"/>
          </p:cNvSpPr>
          <p:nvPr>
            <p:ph idx="1"/>
          </p:nvPr>
        </p:nvSpPr>
        <p:spPr>
          <a:xfrm>
            <a:off x="625097" y="1742644"/>
            <a:ext cx="11396421" cy="484413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Opposition to the Bank</a:t>
            </a:r>
          </a:p>
        </p:txBody>
      </p:sp>
    </p:spTree>
    <p:extLst>
      <p:ext uri="{BB962C8B-B14F-4D97-AF65-F5344CB8AC3E}">
        <p14:creationId xmlns:p14="http://schemas.microsoft.com/office/powerpoint/2010/main" val="3847891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63" y="1234440"/>
            <a:ext cx="7930653" cy="2838601"/>
          </a:xfrm>
          <a:prstGeom prst="rect">
            <a:avLst/>
          </a:prstGeom>
        </p:spPr>
      </p:pic>
      <p:sp>
        <p:nvSpPr>
          <p:cNvPr id="3" name="TextBox 2"/>
          <p:cNvSpPr txBox="1"/>
          <p:nvPr/>
        </p:nvSpPr>
        <p:spPr>
          <a:xfrm>
            <a:off x="2514600" y="4526280"/>
            <a:ext cx="6717865" cy="369332"/>
          </a:xfrm>
          <a:prstGeom prst="rect">
            <a:avLst/>
          </a:prstGeom>
          <a:noFill/>
        </p:spPr>
        <p:txBody>
          <a:bodyPr wrap="none" rtlCol="0">
            <a:spAutoFit/>
          </a:bodyPr>
          <a:lstStyle/>
          <a:p>
            <a:r>
              <a:rPr lang="en-US" dirty="0" smtClean="0"/>
              <a:t>THOROLD ROGERS, THE FIRST NINE YEARS OF THE BANK OF ENGLAND</a:t>
            </a:r>
            <a:endParaRPr lang="en-US" dirty="0"/>
          </a:p>
        </p:txBody>
      </p:sp>
      <p:sp>
        <p:nvSpPr>
          <p:cNvPr id="4" name="TextBox 3"/>
          <p:cNvSpPr txBox="1"/>
          <p:nvPr/>
        </p:nvSpPr>
        <p:spPr>
          <a:xfrm>
            <a:off x="0" y="480148"/>
            <a:ext cx="12192000" cy="369332"/>
          </a:xfrm>
          <a:prstGeom prst="rect">
            <a:avLst/>
          </a:prstGeom>
          <a:solidFill>
            <a:srgbClr val="FFFF00"/>
          </a:solidFill>
        </p:spPr>
        <p:txBody>
          <a:bodyPr wrap="square" rtlCol="0">
            <a:spAutoFit/>
          </a:bodyPr>
          <a:lstStyle/>
          <a:p>
            <a:pPr algn="ctr"/>
            <a:r>
              <a:rPr lang="en-US" dirty="0" smtClean="0"/>
              <a:t>PATERSON POINTS OUT ENEMIES OF THE BANK</a:t>
            </a:r>
            <a:endParaRPr lang="en-US" dirty="0"/>
          </a:p>
        </p:txBody>
      </p:sp>
      <p:sp>
        <p:nvSpPr>
          <p:cNvPr id="5" name="TextBox 4"/>
          <p:cNvSpPr txBox="1"/>
          <p:nvPr/>
        </p:nvSpPr>
        <p:spPr>
          <a:xfrm>
            <a:off x="9694016" y="1234440"/>
            <a:ext cx="1954574" cy="1200329"/>
          </a:xfrm>
          <a:prstGeom prst="rect">
            <a:avLst/>
          </a:prstGeom>
          <a:noFill/>
        </p:spPr>
        <p:txBody>
          <a:bodyPr wrap="none" rtlCol="0">
            <a:spAutoFit/>
          </a:bodyPr>
          <a:lstStyle/>
          <a:p>
            <a:pPr marL="342900" indent="-342900">
              <a:buAutoNum type="arabicPeriod"/>
            </a:pPr>
            <a:r>
              <a:rPr lang="en-US" dirty="0" smtClean="0"/>
              <a:t>JACOBITES</a:t>
            </a:r>
          </a:p>
          <a:p>
            <a:pPr marL="342900" indent="-342900">
              <a:buAutoNum type="arabicPeriod"/>
            </a:pPr>
            <a:r>
              <a:rPr lang="en-US" dirty="0" smtClean="0"/>
              <a:t>GOLDSMITHS</a:t>
            </a:r>
          </a:p>
          <a:p>
            <a:pPr marL="342900" indent="-342900">
              <a:buAutoNum type="arabicPeriod"/>
            </a:pPr>
            <a:r>
              <a:rPr lang="en-US" dirty="0" smtClean="0"/>
              <a:t>MISTRUSTING</a:t>
            </a:r>
          </a:p>
          <a:p>
            <a:r>
              <a:rPr lang="en-US" dirty="0"/>
              <a:t> </a:t>
            </a:r>
            <a:r>
              <a:rPr lang="en-US" dirty="0" smtClean="0"/>
              <a:t>      LANDHOLDERS</a:t>
            </a:r>
            <a:endParaRPr lang="en-US" dirty="0"/>
          </a:p>
        </p:txBody>
      </p:sp>
      <p:sp>
        <p:nvSpPr>
          <p:cNvPr id="6" name="Title 1"/>
          <p:cNvSpPr txBox="1">
            <a:spLocks/>
          </p:cNvSpPr>
          <p:nvPr/>
        </p:nvSpPr>
        <p:spPr>
          <a:xfrm>
            <a:off x="-1" y="6835"/>
            <a:ext cx="12191999" cy="389406"/>
          </a:xfrm>
          <a:prstGeom prst="rect">
            <a:avLst/>
          </a:prstGeom>
          <a:solidFill>
            <a:srgbClr val="00B0F0"/>
          </a:solidFill>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Opposition to the Bank</a:t>
            </a:r>
            <a:endParaRPr lang="en-US" sz="2800" b="1" dirty="0"/>
          </a:p>
        </p:txBody>
      </p:sp>
    </p:spTree>
    <p:extLst>
      <p:ext uri="{BB962C8B-B14F-4D97-AF65-F5344CB8AC3E}">
        <p14:creationId xmlns:p14="http://schemas.microsoft.com/office/powerpoint/2010/main" val="1412516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00B0F0"/>
          </a:solidFill>
        </p:spPr>
        <p:txBody>
          <a:bodyPr>
            <a:normAutofit fontScale="90000"/>
          </a:bodyPr>
          <a:lstStyle/>
          <a:p>
            <a:pPr algn="ctr"/>
            <a:r>
              <a:rPr lang="en-US" sz="2800" b="1" dirty="0" smtClean="0"/>
              <a:t>Opposition </a:t>
            </a:r>
            <a:r>
              <a:rPr lang="en-US" sz="2800" b="1" dirty="0"/>
              <a:t>to the Bank</a:t>
            </a:r>
          </a:p>
        </p:txBody>
      </p:sp>
      <p:sp>
        <p:nvSpPr>
          <p:cNvPr id="3" name="Content Placeholder 2"/>
          <p:cNvSpPr>
            <a:spLocks noGrp="1"/>
          </p:cNvSpPr>
          <p:nvPr>
            <p:ph idx="1"/>
          </p:nvPr>
        </p:nvSpPr>
        <p:spPr>
          <a:xfrm>
            <a:off x="397787" y="1376884"/>
            <a:ext cx="11396421" cy="4844136"/>
          </a:xfrm>
        </p:spPr>
        <p:txBody>
          <a:bodyPr>
            <a:normAutofit/>
          </a:bodyPr>
          <a:lstStyle/>
          <a:p>
            <a:pPr marL="0" indent="0">
              <a:buNone/>
            </a:pPr>
            <a:endParaRPr lang="en-US" dirty="0"/>
          </a:p>
          <a:p>
            <a:pPr marL="0" indent="0">
              <a:buNone/>
            </a:pPr>
            <a:r>
              <a:rPr lang="en-US" dirty="0" smtClean="0"/>
              <a:t>“… WHO CAN THINK THAT POSTERITY WILL BE WILLING TO</a:t>
            </a:r>
          </a:p>
          <a:p>
            <a:pPr marL="0" indent="0">
              <a:buNone/>
            </a:pPr>
            <a:r>
              <a:rPr lang="en-US" dirty="0" smtClean="0"/>
              <a:t>PAY A TAX OF </a:t>
            </a:r>
            <a:r>
              <a:rPr lang="en-US" b="1" dirty="0" smtClean="0"/>
              <a:t>£ 110,000 </a:t>
            </a:r>
            <a:r>
              <a:rPr lang="en-US" dirty="0" smtClean="0"/>
              <a:t>PER ANNUM (ON THE ORIGINAL</a:t>
            </a:r>
          </a:p>
          <a:p>
            <a:pPr marL="0" indent="0">
              <a:buNone/>
            </a:pPr>
            <a:r>
              <a:rPr lang="en-US" dirty="0" smtClean="0"/>
              <a:t>LOAN) NOT FOR THE SUPPORT OF THEIR OWN</a:t>
            </a:r>
          </a:p>
          <a:p>
            <a:pPr marL="0" indent="0">
              <a:buNone/>
            </a:pPr>
            <a:r>
              <a:rPr lang="en-US" dirty="0" smtClean="0"/>
              <a:t>GOVERNMENT, FOR THE TIME BEING, BUT TO GO INTO THE</a:t>
            </a:r>
          </a:p>
          <a:p>
            <a:pPr marL="0" indent="0">
              <a:buNone/>
            </a:pPr>
            <a:r>
              <a:rPr lang="en-US" dirty="0" smtClean="0"/>
              <a:t>POCKETS OF PRIVATE MEN, STRANGERS AS WELL AS</a:t>
            </a:r>
          </a:p>
          <a:p>
            <a:pPr marL="0" indent="0">
              <a:buNone/>
            </a:pPr>
            <a:r>
              <a:rPr lang="en-US" dirty="0" smtClean="0"/>
              <a:t>NATIVES… “</a:t>
            </a:r>
          </a:p>
        </p:txBody>
      </p:sp>
      <p:sp>
        <p:nvSpPr>
          <p:cNvPr id="4" name="TextBox 3"/>
          <p:cNvSpPr txBox="1"/>
          <p:nvPr/>
        </p:nvSpPr>
        <p:spPr>
          <a:xfrm>
            <a:off x="0" y="480148"/>
            <a:ext cx="12192000" cy="369332"/>
          </a:xfrm>
          <a:prstGeom prst="rect">
            <a:avLst/>
          </a:prstGeom>
          <a:solidFill>
            <a:srgbClr val="FFFF00"/>
          </a:solidFill>
        </p:spPr>
        <p:txBody>
          <a:bodyPr wrap="square" rtlCol="0">
            <a:spAutoFit/>
          </a:bodyPr>
          <a:lstStyle/>
          <a:p>
            <a:pPr algn="ctr"/>
            <a:r>
              <a:rPr lang="en-US" dirty="0" smtClean="0"/>
              <a:t>SOME OPPOSED IT ON ECONOMIC AND MORAL GROUNDS</a:t>
            </a:r>
            <a:endParaRPr lang="en-US" dirty="0"/>
          </a:p>
        </p:txBody>
      </p:sp>
      <p:pic>
        <p:nvPicPr>
          <p:cNvPr id="3074" name="Picture 2" descr="http://ichef.bbci.co.uk/arts/yourpaintings/images/paintings/gac/624x544/gac_gac_0_223_624x5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60" y="2941003"/>
            <a:ext cx="2542540" cy="3080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1156" y="6221020"/>
            <a:ext cx="2039148" cy="369332"/>
          </a:xfrm>
          <a:prstGeom prst="rect">
            <a:avLst/>
          </a:prstGeom>
          <a:noFill/>
        </p:spPr>
        <p:txBody>
          <a:bodyPr wrap="none" rtlCol="0">
            <a:spAutoFit/>
          </a:bodyPr>
          <a:lstStyle/>
          <a:p>
            <a:r>
              <a:rPr lang="en-US" dirty="0" smtClean="0"/>
              <a:t>WILLIAM LOWNDES</a:t>
            </a:r>
            <a:endParaRPr lang="en-US" dirty="0"/>
          </a:p>
        </p:txBody>
      </p:sp>
    </p:spTree>
    <p:extLst>
      <p:ext uri="{BB962C8B-B14F-4D97-AF65-F5344CB8AC3E}">
        <p14:creationId xmlns:p14="http://schemas.microsoft.com/office/powerpoint/2010/main" val="3373434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00B0F0"/>
          </a:solidFill>
        </p:spPr>
        <p:txBody>
          <a:bodyPr>
            <a:normAutofit fontScale="90000"/>
          </a:bodyPr>
          <a:lstStyle/>
          <a:p>
            <a:pPr algn="ctr"/>
            <a:r>
              <a:rPr lang="en-US" sz="2800" b="1" dirty="0" smtClean="0"/>
              <a:t>Opposition </a:t>
            </a:r>
            <a:r>
              <a:rPr lang="en-US" sz="2800" b="1" dirty="0"/>
              <a:t>to the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0" y="480148"/>
            <a:ext cx="12192000" cy="369332"/>
          </a:xfrm>
          <a:prstGeom prst="rect">
            <a:avLst/>
          </a:prstGeom>
          <a:solidFill>
            <a:srgbClr val="FFFF00"/>
          </a:solidFill>
        </p:spPr>
        <p:txBody>
          <a:bodyPr wrap="square" rtlCol="0">
            <a:spAutoFit/>
          </a:bodyPr>
          <a:lstStyle/>
          <a:p>
            <a:pPr algn="ctr"/>
            <a:r>
              <a:rPr lang="en-US" b="1" dirty="0" smtClean="0"/>
              <a:t>TORIES FORMED COMPETING LAND BANK – APRIL 1696</a:t>
            </a:r>
            <a:endParaRPr lang="en-US" b="1" dirty="0"/>
          </a:p>
        </p:txBody>
      </p:sp>
      <p:sp>
        <p:nvSpPr>
          <p:cNvPr id="5" name="TextBox 4"/>
          <p:cNvSpPr txBox="1"/>
          <p:nvPr/>
        </p:nvSpPr>
        <p:spPr>
          <a:xfrm>
            <a:off x="1390001" y="1063909"/>
            <a:ext cx="9866612" cy="2308324"/>
          </a:xfrm>
          <a:prstGeom prst="rect">
            <a:avLst/>
          </a:prstGeom>
          <a:noFill/>
        </p:spPr>
        <p:txBody>
          <a:bodyPr wrap="none" rtlCol="0">
            <a:spAutoFit/>
          </a:bodyPr>
          <a:lstStyle/>
          <a:p>
            <a:pPr algn="ctr"/>
            <a:r>
              <a:rPr lang="en-US" dirty="0"/>
              <a:t>'Dr. Hugh </a:t>
            </a:r>
            <a:r>
              <a:rPr lang="en-US" dirty="0" err="1"/>
              <a:t>Chamberlen's</a:t>
            </a:r>
            <a:r>
              <a:rPr lang="en-US" dirty="0"/>
              <a:t> Proposal to make England Rich and Happy</a:t>
            </a:r>
            <a:r>
              <a:rPr lang="en-US" dirty="0" smtClean="0"/>
              <a:t>.‘</a:t>
            </a:r>
          </a:p>
          <a:p>
            <a:endParaRPr lang="en-US" dirty="0"/>
          </a:p>
          <a:p>
            <a:r>
              <a:rPr lang="en-US" dirty="0" smtClean="0"/>
              <a:t>The bank </a:t>
            </a:r>
            <a:r>
              <a:rPr lang="en-US" dirty="0"/>
              <a:t>was to advance money on the security of landed property by issuing large </a:t>
            </a:r>
            <a:r>
              <a:rPr lang="en-US" dirty="0" smtClean="0"/>
              <a:t>quantities of notes.</a:t>
            </a:r>
          </a:p>
          <a:p>
            <a:r>
              <a:rPr lang="en-US" dirty="0" smtClean="0"/>
              <a:t>Land was the reserve asset.    The fallacy with a land bank:  as new money is created on land security,</a:t>
            </a:r>
          </a:p>
          <a:p>
            <a:r>
              <a:rPr lang="en-US" dirty="0" smtClean="0"/>
              <a:t>the value of property is inflated, so even more money is created.  Eventually this bubble bursts.</a:t>
            </a:r>
          </a:p>
          <a:p>
            <a:endParaRPr lang="en-US" dirty="0"/>
          </a:p>
          <a:p>
            <a:r>
              <a:rPr lang="en-US" dirty="0" smtClean="0"/>
              <a:t>Within five months of its creation, only a few thousand pounds were subscribed.   The landowners</a:t>
            </a:r>
          </a:p>
          <a:p>
            <a:r>
              <a:rPr lang="en-US" dirty="0" smtClean="0"/>
              <a:t>had tried to establish the bank in the middle of a general re-coinage, when coin was scarce.</a:t>
            </a:r>
            <a:endParaRPr lang="en-US" dirty="0"/>
          </a:p>
        </p:txBody>
      </p:sp>
      <p:sp>
        <p:nvSpPr>
          <p:cNvPr id="7" name="TextBox 6"/>
          <p:cNvSpPr txBox="1"/>
          <p:nvPr/>
        </p:nvSpPr>
        <p:spPr>
          <a:xfrm>
            <a:off x="1523466" y="3722655"/>
            <a:ext cx="9932399" cy="2862322"/>
          </a:xfrm>
          <a:prstGeom prst="rect">
            <a:avLst/>
          </a:prstGeom>
          <a:solidFill>
            <a:srgbClr val="FFFF00"/>
          </a:solidFill>
        </p:spPr>
        <p:txBody>
          <a:bodyPr wrap="none" rtlCol="0">
            <a:spAutoFit/>
          </a:bodyPr>
          <a:lstStyle/>
          <a:p>
            <a:pPr algn="ctr"/>
            <a:r>
              <a:rPr lang="en-US" dirty="0" smtClean="0"/>
              <a:t>THIS HISTORICAL CASE WAS AN IMPORTANT INDICATOR</a:t>
            </a:r>
          </a:p>
          <a:p>
            <a:pPr algn="ctr"/>
            <a:r>
              <a:rPr lang="en-US" dirty="0" smtClean="0"/>
              <a:t>OF THE EVENTUAL DOMINANCE OF THE LANDED INTEREST BY THE MONEY POWER:</a:t>
            </a:r>
          </a:p>
          <a:p>
            <a:endParaRPr lang="en-US" dirty="0"/>
          </a:p>
          <a:p>
            <a:r>
              <a:rPr lang="en-US" dirty="0" smtClean="0"/>
              <a:t>The landowners wanted the land bank to get money, not to invest money in land.</a:t>
            </a:r>
          </a:p>
          <a:p>
            <a:r>
              <a:rPr lang="en-US" dirty="0" smtClean="0"/>
              <a:t>While they were land rich, they were cash poor and generally wanted to borrow</a:t>
            </a:r>
          </a:p>
          <a:p>
            <a:r>
              <a:rPr lang="en-US" dirty="0" smtClean="0"/>
              <a:t>Money.</a:t>
            </a:r>
          </a:p>
          <a:p>
            <a:endParaRPr lang="en-US" dirty="0"/>
          </a:p>
          <a:p>
            <a:r>
              <a:rPr lang="en-US" dirty="0"/>
              <a:t>The Bank </a:t>
            </a:r>
            <a:r>
              <a:rPr lang="en-US" dirty="0" smtClean="0"/>
              <a:t>soon </a:t>
            </a:r>
            <a:r>
              <a:rPr lang="en-US" dirty="0"/>
              <a:t>created a "new class" of moneyed interests </a:t>
            </a:r>
            <a:r>
              <a:rPr lang="en-US" dirty="0" smtClean="0"/>
              <a:t>in the City, as opposed</a:t>
            </a:r>
          </a:p>
          <a:p>
            <a:r>
              <a:rPr lang="en-US" dirty="0" smtClean="0"/>
              <a:t>to </a:t>
            </a:r>
            <a:r>
              <a:rPr lang="en-US" dirty="0"/>
              <a:t>the power of the old barons, whose fortunes derived from their landholdings.</a:t>
            </a:r>
          </a:p>
          <a:p>
            <a:endParaRPr lang="en-US" dirty="0"/>
          </a:p>
        </p:txBody>
      </p:sp>
    </p:spTree>
    <p:extLst>
      <p:ext uri="{BB962C8B-B14F-4D97-AF65-F5344CB8AC3E}">
        <p14:creationId xmlns:p14="http://schemas.microsoft.com/office/powerpoint/2010/main" val="536522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04646"/>
          </a:xfrm>
          <a:solidFill>
            <a:srgbClr val="FFFFCC"/>
          </a:solidFill>
        </p:spPr>
        <p:txBody>
          <a:bodyPr>
            <a:normAutofit fontScale="90000"/>
          </a:bodyPr>
          <a:lstStyle/>
          <a:p>
            <a:pPr algn="ctr"/>
            <a:r>
              <a:rPr lang="en-US" sz="2800" b="1" dirty="0" smtClean="0"/>
              <a:t>PART 8</a:t>
            </a:r>
            <a:endParaRPr lang="en-US" sz="2800" b="1" dirty="0"/>
          </a:p>
        </p:txBody>
      </p:sp>
      <p:sp>
        <p:nvSpPr>
          <p:cNvPr id="3" name="Content Placeholder 2"/>
          <p:cNvSpPr>
            <a:spLocks noGrp="1"/>
          </p:cNvSpPr>
          <p:nvPr>
            <p:ph idx="1"/>
          </p:nvPr>
        </p:nvSpPr>
        <p:spPr>
          <a:xfrm>
            <a:off x="625097" y="1742644"/>
            <a:ext cx="11396421" cy="484413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600" dirty="0" smtClean="0"/>
              <a:t>First Failure of the Bank of England</a:t>
            </a:r>
          </a:p>
        </p:txBody>
      </p:sp>
    </p:spTree>
    <p:extLst>
      <p:ext uri="{BB962C8B-B14F-4D97-AF65-F5344CB8AC3E}">
        <p14:creationId xmlns:p14="http://schemas.microsoft.com/office/powerpoint/2010/main" val="3393822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685800"/>
            <a:ext cx="6676496" cy="6026664"/>
          </a:xfrm>
          <a:prstGeom prst="rect">
            <a:avLst/>
          </a:prstGeom>
        </p:spPr>
      </p:pic>
      <p:sp>
        <p:nvSpPr>
          <p:cNvPr id="5" name="TextBox 4"/>
          <p:cNvSpPr txBox="1"/>
          <p:nvPr/>
        </p:nvSpPr>
        <p:spPr>
          <a:xfrm>
            <a:off x="7270012" y="5014152"/>
            <a:ext cx="4921988" cy="646331"/>
          </a:xfrm>
          <a:prstGeom prst="rect">
            <a:avLst/>
          </a:prstGeom>
          <a:noFill/>
        </p:spPr>
        <p:txBody>
          <a:bodyPr wrap="none" rtlCol="0">
            <a:spAutoFit/>
          </a:bodyPr>
          <a:lstStyle/>
          <a:p>
            <a:r>
              <a:rPr lang="en-US" dirty="0" smtClean="0"/>
              <a:t>THOROLD ROGERS,</a:t>
            </a:r>
          </a:p>
          <a:p>
            <a:r>
              <a:rPr lang="en-US" dirty="0" smtClean="0"/>
              <a:t>THE FIRST NINE YEARS OF THE BANK OF ENGLAND</a:t>
            </a:r>
            <a:endParaRPr lang="en-US" dirty="0"/>
          </a:p>
        </p:txBody>
      </p:sp>
      <p:sp>
        <p:nvSpPr>
          <p:cNvPr id="6" name="TextBox 5"/>
          <p:cNvSpPr txBox="1"/>
          <p:nvPr/>
        </p:nvSpPr>
        <p:spPr>
          <a:xfrm>
            <a:off x="7163866" y="685800"/>
            <a:ext cx="4921986" cy="646331"/>
          </a:xfrm>
          <a:prstGeom prst="rect">
            <a:avLst/>
          </a:prstGeom>
          <a:solidFill>
            <a:srgbClr val="FFFF00"/>
          </a:solidFill>
        </p:spPr>
        <p:txBody>
          <a:bodyPr wrap="square" rtlCol="0">
            <a:spAutoFit/>
          </a:bodyPr>
          <a:lstStyle/>
          <a:p>
            <a:pPr algn="ctr"/>
            <a:r>
              <a:rPr lang="en-US" dirty="0" smtClean="0"/>
              <a:t>COINAGE CLIPPED</a:t>
            </a:r>
          </a:p>
          <a:p>
            <a:pPr algn="ctr"/>
            <a:r>
              <a:rPr lang="en-US" dirty="0" smtClean="0"/>
              <a:t> TO LESS THAN THIRD OF ITS WEIGHT</a:t>
            </a:r>
            <a:endParaRPr lang="en-US" dirty="0"/>
          </a:p>
        </p:txBody>
      </p:sp>
      <p:sp>
        <p:nvSpPr>
          <p:cNvPr id="7" name="Title 1"/>
          <p:cNvSpPr txBox="1">
            <a:spLocks/>
          </p:cNvSpPr>
          <p:nvPr/>
        </p:nvSpPr>
        <p:spPr>
          <a:xfrm>
            <a:off x="-1" y="6835"/>
            <a:ext cx="12191999" cy="404646"/>
          </a:xfrm>
          <a:prstGeom prst="rect">
            <a:avLst/>
          </a:prstGeom>
          <a:solidFill>
            <a:srgbClr val="FFFFCC"/>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First Failure of the Bank of England</a:t>
            </a:r>
            <a:endParaRPr lang="en-US" sz="2800" b="1" dirty="0"/>
          </a:p>
        </p:txBody>
      </p:sp>
      <p:sp>
        <p:nvSpPr>
          <p:cNvPr id="8" name="Title 1"/>
          <p:cNvSpPr txBox="1">
            <a:spLocks/>
          </p:cNvSpPr>
          <p:nvPr/>
        </p:nvSpPr>
        <p:spPr>
          <a:xfrm>
            <a:off x="0" y="0"/>
            <a:ext cx="12191999" cy="404646"/>
          </a:xfrm>
          <a:prstGeom prst="rect">
            <a:avLst/>
          </a:prstGeom>
          <a:solidFill>
            <a:srgbClr val="FFFFCC"/>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First Failure of the Bank of England</a:t>
            </a:r>
            <a:endParaRPr lang="en-US" sz="2800" b="1" dirty="0"/>
          </a:p>
        </p:txBody>
      </p:sp>
    </p:spTree>
    <p:extLst>
      <p:ext uri="{BB962C8B-B14F-4D97-AF65-F5344CB8AC3E}">
        <p14:creationId xmlns:p14="http://schemas.microsoft.com/office/powerpoint/2010/main" val="1984013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05585"/>
            <a:ext cx="10515600" cy="4351338"/>
          </a:xfrm>
        </p:spPr>
        <p:txBody>
          <a:bodyPr>
            <a:normAutofit/>
          </a:bodyPr>
          <a:lstStyle/>
          <a:p>
            <a:pPr marL="0" indent="0">
              <a:buNone/>
            </a:pPr>
            <a:r>
              <a:rPr lang="en-US" sz="2400" dirty="0"/>
              <a:t>In concert with John Lord Somers, Matthew Locke and Sir Isaac Newton</a:t>
            </a:r>
            <a:r>
              <a:rPr lang="en-US" sz="2400" dirty="0" smtClean="0"/>
              <a:t>,</a:t>
            </a:r>
          </a:p>
          <a:p>
            <a:pPr marL="0" indent="0">
              <a:buNone/>
            </a:pPr>
            <a:r>
              <a:rPr lang="en-US" sz="2400" dirty="0" smtClean="0"/>
              <a:t>Montagu </a:t>
            </a:r>
            <a:r>
              <a:rPr lang="en-US" sz="2400" dirty="0"/>
              <a:t>devised the milled coinage that made this abuse impossible</a:t>
            </a:r>
            <a:r>
              <a:rPr lang="en-US" sz="2400" dirty="0" smtClean="0"/>
              <a:t>,</a:t>
            </a:r>
          </a:p>
          <a:p>
            <a:pPr marL="0" indent="0">
              <a:buNone/>
            </a:pPr>
            <a:r>
              <a:rPr lang="en-US" sz="2400" dirty="0" smtClean="0"/>
              <a:t>and </a:t>
            </a:r>
            <a:r>
              <a:rPr lang="en-US" sz="2400" dirty="0"/>
              <a:t>paid </a:t>
            </a:r>
            <a:r>
              <a:rPr lang="en-US" sz="2400" dirty="0" smtClean="0"/>
              <a:t>for this </a:t>
            </a:r>
            <a:r>
              <a:rPr lang="en-US" sz="2400" dirty="0"/>
              <a:t>reissue of the coinage by the invention of the window tax. </a:t>
            </a:r>
            <a:r>
              <a:rPr lang="en-US" sz="2400" dirty="0" smtClean="0"/>
              <a:t>  </a:t>
            </a:r>
          </a:p>
        </p:txBody>
      </p:sp>
      <p:sp>
        <p:nvSpPr>
          <p:cNvPr id="4" name="Title 1"/>
          <p:cNvSpPr txBox="1">
            <a:spLocks/>
          </p:cNvSpPr>
          <p:nvPr/>
        </p:nvSpPr>
        <p:spPr>
          <a:xfrm>
            <a:off x="0" y="0"/>
            <a:ext cx="12191999" cy="404646"/>
          </a:xfrm>
          <a:prstGeom prst="rect">
            <a:avLst/>
          </a:prstGeom>
          <a:solidFill>
            <a:srgbClr val="FFFFCC"/>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First Failure of the Bank of England</a:t>
            </a:r>
            <a:endParaRPr lang="en-US" sz="2800" b="1" dirty="0"/>
          </a:p>
        </p:txBody>
      </p:sp>
      <p:sp>
        <p:nvSpPr>
          <p:cNvPr id="5" name="TextBox 4"/>
          <p:cNvSpPr txBox="1"/>
          <p:nvPr/>
        </p:nvSpPr>
        <p:spPr>
          <a:xfrm>
            <a:off x="0" y="561137"/>
            <a:ext cx="12192000" cy="369332"/>
          </a:xfrm>
          <a:prstGeom prst="rect">
            <a:avLst/>
          </a:prstGeom>
          <a:solidFill>
            <a:srgbClr val="FFC000"/>
          </a:solidFill>
        </p:spPr>
        <p:txBody>
          <a:bodyPr wrap="square" rtlCol="0">
            <a:spAutoFit/>
          </a:bodyPr>
          <a:lstStyle/>
          <a:p>
            <a:pPr algn="ctr"/>
            <a:r>
              <a:rPr lang="en-US" b="1" dirty="0" smtClean="0"/>
              <a:t>THE GOVERNMENT UNDERTOOK A RECOINAGE – REDUCING THE MONEY SUPPLY</a:t>
            </a:r>
            <a:endParaRPr lang="en-US" b="1" dirty="0"/>
          </a:p>
        </p:txBody>
      </p:sp>
      <p:pic>
        <p:nvPicPr>
          <p:cNvPr id="1026" name="Picture 2" descr="http://www.binghamheritage.org.uk/history_of_bingham/georgian/images/Img_3553-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9146"/>
            <a:ext cx="4995545" cy="37388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86400" y="4338935"/>
            <a:ext cx="6096000" cy="923330"/>
          </a:xfrm>
          <a:prstGeom prst="rect">
            <a:avLst/>
          </a:prstGeom>
        </p:spPr>
        <p:txBody>
          <a:bodyPr>
            <a:spAutoFit/>
          </a:bodyPr>
          <a:lstStyle/>
          <a:p>
            <a:r>
              <a:rPr lang="en-US" i="1" dirty="0"/>
              <a:t>William III silver sixpence minted in 1696. This is one of the earliest milled edge coins. It remained </a:t>
            </a:r>
            <a:r>
              <a:rPr lang="en-US" i="1" dirty="0" smtClean="0"/>
              <a:t>in circulation </a:t>
            </a:r>
            <a:r>
              <a:rPr lang="en-US" i="1" dirty="0"/>
              <a:t>throughout much of the 18th century</a:t>
            </a:r>
            <a:endParaRPr lang="en-US" dirty="0"/>
          </a:p>
        </p:txBody>
      </p:sp>
    </p:spTree>
    <p:extLst>
      <p:ext uri="{BB962C8B-B14F-4D97-AF65-F5344CB8AC3E}">
        <p14:creationId xmlns:p14="http://schemas.microsoft.com/office/powerpoint/2010/main" val="2463396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04646"/>
          </a:xfrm>
          <a:solidFill>
            <a:srgbClr val="FFFFCC"/>
          </a:solidFill>
        </p:spPr>
        <p:txBody>
          <a:bodyPr>
            <a:normAutofit fontScale="90000"/>
          </a:bodyPr>
          <a:lstStyle/>
          <a:p>
            <a:pPr algn="ctr"/>
            <a:r>
              <a:rPr lang="en-US" sz="2800" b="1" dirty="0"/>
              <a:t>First Failure of the Bank of England</a:t>
            </a:r>
          </a:p>
        </p:txBody>
      </p:sp>
      <p:sp>
        <p:nvSpPr>
          <p:cNvPr id="3" name="Content Placeholder 2"/>
          <p:cNvSpPr>
            <a:spLocks noGrp="1"/>
          </p:cNvSpPr>
          <p:nvPr>
            <p:ph idx="1"/>
          </p:nvPr>
        </p:nvSpPr>
        <p:spPr>
          <a:xfrm>
            <a:off x="397786" y="1559764"/>
            <a:ext cx="11396421" cy="4844136"/>
          </a:xfrm>
        </p:spPr>
        <p:txBody>
          <a:bodyPr>
            <a:normAutofit/>
          </a:bodyPr>
          <a:lstStyle/>
          <a:p>
            <a:pPr marL="0" indent="0">
              <a:buNone/>
            </a:pPr>
            <a:r>
              <a:rPr lang="en-US" sz="2000" dirty="0" smtClean="0"/>
              <a:t>William Patterson pointed out the manipulation of the money power by the Bank for benefit of its own members, not society.</a:t>
            </a:r>
          </a:p>
          <a:p>
            <a:pPr marL="0" indent="0">
              <a:buNone/>
            </a:pPr>
            <a:endParaRPr lang="en-US" sz="2000" dirty="0"/>
          </a:p>
          <a:p>
            <a:pPr marL="0" indent="0">
              <a:buNone/>
            </a:pPr>
            <a:r>
              <a:rPr lang="en-US" sz="2000" dirty="0" smtClean="0"/>
              <a:t>“Would they be indulged at the price of the Nation’s suffering?....  I am sure they deserve no indulgence at all…  It is not impossible that they may return to their senses and act as becomes men…  therefore as we usually bid beggars work, so must I bid those men pay…   They are opulent and can do it…  they ought upon the first sense of distress to have called in the forty percent from each of their members…  instead of calling for it…  they have borrowed 20% of their members as a favor.”</a:t>
            </a:r>
          </a:p>
          <a:p>
            <a:pPr marL="0" indent="0">
              <a:buNone/>
            </a:pPr>
            <a:endParaRPr lang="en-US" sz="2000" dirty="0"/>
          </a:p>
          <a:p>
            <a:pPr marL="0" indent="0">
              <a:buNone/>
            </a:pPr>
            <a:endParaRPr lang="en-US" dirty="0"/>
          </a:p>
          <a:p>
            <a:pPr marL="0" indent="0">
              <a:buNone/>
            </a:pPr>
            <a:endParaRPr lang="en-US" dirty="0" smtClean="0"/>
          </a:p>
        </p:txBody>
      </p:sp>
      <p:sp>
        <p:nvSpPr>
          <p:cNvPr id="4" name="TextBox 3"/>
          <p:cNvSpPr txBox="1"/>
          <p:nvPr/>
        </p:nvSpPr>
        <p:spPr>
          <a:xfrm>
            <a:off x="-2" y="707730"/>
            <a:ext cx="12191999" cy="646331"/>
          </a:xfrm>
          <a:prstGeom prst="rect">
            <a:avLst/>
          </a:prstGeom>
          <a:noFill/>
        </p:spPr>
        <p:txBody>
          <a:bodyPr wrap="square" rtlCol="0">
            <a:spAutoFit/>
          </a:bodyPr>
          <a:lstStyle/>
          <a:p>
            <a:pPr algn="ctr"/>
            <a:r>
              <a:rPr lang="en-US" b="1" dirty="0" smtClean="0"/>
              <a:t>AFFECTED BY THE RE-COINAGE, THE BANK FAILED FOR THE FIRST TIME IN 1696:</a:t>
            </a:r>
          </a:p>
          <a:p>
            <a:pPr algn="ctr"/>
            <a:r>
              <a:rPr lang="en-US" b="1" dirty="0" smtClean="0"/>
              <a:t>IT COULD NO LONGER REDEEM ITS PAPER NOTES IN COINAGE</a:t>
            </a:r>
            <a:endParaRPr lang="en-US" b="1" dirty="0"/>
          </a:p>
        </p:txBody>
      </p:sp>
      <p:sp>
        <p:nvSpPr>
          <p:cNvPr id="5" name="TextBox 4"/>
          <p:cNvSpPr txBox="1"/>
          <p:nvPr/>
        </p:nvSpPr>
        <p:spPr>
          <a:xfrm>
            <a:off x="2202666" y="4800600"/>
            <a:ext cx="8672439" cy="400110"/>
          </a:xfrm>
          <a:prstGeom prst="rect">
            <a:avLst/>
          </a:prstGeom>
          <a:solidFill>
            <a:srgbClr val="00FFFF"/>
          </a:solidFill>
        </p:spPr>
        <p:txBody>
          <a:bodyPr wrap="none" rtlCol="0">
            <a:spAutoFit/>
          </a:bodyPr>
          <a:lstStyle/>
          <a:p>
            <a:r>
              <a:rPr lang="en-US" sz="2000" dirty="0"/>
              <a:t>DOES THIS REMIND YOU OF THE ‘TOO BIG TO FAIL’ BANKS IN THE CRISIS OF 2008</a:t>
            </a:r>
            <a:r>
              <a:rPr lang="en-US" sz="2000" dirty="0" smtClean="0"/>
              <a:t>?</a:t>
            </a:r>
            <a:endParaRPr lang="en-US" dirty="0"/>
          </a:p>
        </p:txBody>
      </p:sp>
    </p:spTree>
    <p:extLst>
      <p:ext uri="{BB962C8B-B14F-4D97-AF65-F5344CB8AC3E}">
        <p14:creationId xmlns:p14="http://schemas.microsoft.com/office/powerpoint/2010/main" val="1219218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FF"/>
          </a:solidFill>
        </p:spPr>
        <p:txBody>
          <a:bodyPr>
            <a:normAutofit fontScale="90000"/>
          </a:bodyPr>
          <a:lstStyle/>
          <a:p>
            <a:pPr algn="ctr"/>
            <a:r>
              <a:rPr lang="en-US" sz="2800" b="1" dirty="0" smtClean="0"/>
              <a:t>PART 9</a:t>
            </a:r>
            <a:endParaRPr lang="en-US" sz="2800" b="1" dirty="0"/>
          </a:p>
        </p:txBody>
      </p:sp>
      <p:sp>
        <p:nvSpPr>
          <p:cNvPr id="3" name="Content Placeholder 2"/>
          <p:cNvSpPr>
            <a:spLocks noGrp="1"/>
          </p:cNvSpPr>
          <p:nvPr>
            <p:ph idx="1"/>
          </p:nvPr>
        </p:nvSpPr>
        <p:spPr>
          <a:xfrm>
            <a:off x="625097" y="1742644"/>
            <a:ext cx="11396421" cy="4844136"/>
          </a:xfrm>
        </p:spPr>
        <p:txBody>
          <a:bodyPr>
            <a:normAutofit/>
          </a:bodyPr>
          <a:lstStyle/>
          <a:p>
            <a:pPr marL="514350" indent="-514350">
              <a:buFont typeface="+mj-lt"/>
              <a:buAutoNum type="arabicPeriod"/>
            </a:pPr>
            <a:endParaRPr lang="en-US" dirty="0" smtClean="0"/>
          </a:p>
          <a:p>
            <a:pPr marL="0" indent="0">
              <a:buNone/>
            </a:pPr>
            <a:endParaRPr lang="en-US" dirty="0" smtClean="0"/>
          </a:p>
          <a:p>
            <a:pPr marL="0" indent="0">
              <a:buNone/>
            </a:pPr>
            <a:endParaRPr lang="en-US" dirty="0" smtClean="0"/>
          </a:p>
          <a:p>
            <a:pPr marL="0" indent="0" algn="ctr">
              <a:buNone/>
            </a:pPr>
            <a:r>
              <a:rPr lang="en-US" sz="3600" dirty="0" smtClean="0"/>
              <a:t>Gradual Development of the Bank</a:t>
            </a:r>
          </a:p>
        </p:txBody>
      </p:sp>
    </p:spTree>
    <p:extLst>
      <p:ext uri="{BB962C8B-B14F-4D97-AF65-F5344CB8AC3E}">
        <p14:creationId xmlns:p14="http://schemas.microsoft.com/office/powerpoint/2010/main" val="1493958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FF"/>
          </a:solidFill>
        </p:spPr>
        <p:txBody>
          <a:bodyPr>
            <a:normAutofit fontScale="90000"/>
          </a:bodyPr>
          <a:lstStyle/>
          <a:p>
            <a:pPr algn="ctr"/>
            <a:r>
              <a:rPr lang="en-US" sz="2800" b="1" dirty="0"/>
              <a:t>Gradual Development of the Bank</a:t>
            </a:r>
          </a:p>
        </p:txBody>
      </p:sp>
      <p:sp>
        <p:nvSpPr>
          <p:cNvPr id="4" name="TextBox 3"/>
          <p:cNvSpPr txBox="1"/>
          <p:nvPr/>
        </p:nvSpPr>
        <p:spPr>
          <a:xfrm>
            <a:off x="2652017" y="1246638"/>
            <a:ext cx="6504025" cy="1200329"/>
          </a:xfrm>
          <a:prstGeom prst="rect">
            <a:avLst/>
          </a:prstGeom>
          <a:solidFill>
            <a:schemeClr val="bg2"/>
          </a:solidFill>
        </p:spPr>
        <p:txBody>
          <a:bodyPr wrap="none" rtlCol="0">
            <a:spAutoFit/>
          </a:bodyPr>
          <a:lstStyle/>
          <a:p>
            <a:r>
              <a:rPr lang="en-US" dirty="0"/>
              <a:t>The national debt increased steadily during the eighteenth </a:t>
            </a:r>
            <a:r>
              <a:rPr lang="en-US" dirty="0" smtClean="0"/>
              <a:t>century:</a:t>
            </a:r>
          </a:p>
          <a:p>
            <a:endParaRPr lang="en-US" dirty="0" smtClean="0"/>
          </a:p>
          <a:p>
            <a:r>
              <a:rPr lang="en-US" dirty="0" smtClean="0"/>
              <a:t>from   £ 12,000,000     </a:t>
            </a:r>
            <a:r>
              <a:rPr lang="en-US" dirty="0"/>
              <a:t>in </a:t>
            </a:r>
            <a:r>
              <a:rPr lang="en-US" dirty="0" smtClean="0"/>
              <a:t>1700</a:t>
            </a:r>
          </a:p>
          <a:p>
            <a:r>
              <a:rPr lang="en-US" dirty="0" smtClean="0"/>
              <a:t>     to   £ 850,000,000   by </a:t>
            </a:r>
            <a:r>
              <a:rPr lang="en-US" dirty="0"/>
              <a:t>the end of the Napoleonic wars</a:t>
            </a:r>
            <a:r>
              <a:rPr lang="en-US" dirty="0" smtClean="0"/>
              <a:t>.</a:t>
            </a:r>
          </a:p>
        </p:txBody>
      </p:sp>
      <p:sp>
        <p:nvSpPr>
          <p:cNvPr id="5" name="TextBox 4"/>
          <p:cNvSpPr txBox="1"/>
          <p:nvPr/>
        </p:nvSpPr>
        <p:spPr>
          <a:xfrm>
            <a:off x="0" y="446417"/>
            <a:ext cx="12191998" cy="400110"/>
          </a:xfrm>
          <a:prstGeom prst="rect">
            <a:avLst/>
          </a:prstGeom>
          <a:solidFill>
            <a:srgbClr val="CCFFFF"/>
          </a:solidFill>
        </p:spPr>
        <p:txBody>
          <a:bodyPr wrap="square" rtlCol="0">
            <a:spAutoFit/>
          </a:bodyPr>
          <a:lstStyle/>
          <a:p>
            <a:pPr algn="ctr"/>
            <a:r>
              <a:rPr lang="en-US" sz="2000" b="1" dirty="0" smtClean="0"/>
              <a:t>THE BANK FIT THE GOVERNMENT’S NEED FOR WAR FINANCE</a:t>
            </a:r>
            <a:endParaRPr lang="en-US" sz="2000" b="1" dirty="0"/>
          </a:p>
        </p:txBody>
      </p:sp>
      <p:pic>
        <p:nvPicPr>
          <p:cNvPr id="2052" name="Picture 4" descr="http://ts2.mm.bing.net/th?id=HN.608002274942388657&amp;pid=15.1&amp;H=124&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040" y="3591565"/>
            <a:ext cx="3212264" cy="2488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80304" y="3764207"/>
            <a:ext cx="4672754" cy="369332"/>
          </a:xfrm>
          <a:prstGeom prst="rect">
            <a:avLst/>
          </a:prstGeom>
          <a:solidFill>
            <a:srgbClr val="00FFFF"/>
          </a:solidFill>
        </p:spPr>
        <p:txBody>
          <a:bodyPr wrap="none" rtlCol="0">
            <a:spAutoFit/>
          </a:bodyPr>
          <a:lstStyle/>
          <a:p>
            <a:r>
              <a:rPr lang="en-US" b="1" dirty="0" smtClean="0"/>
              <a:t>THIS WAS A 700% RISE IN THE NATIONAL DEBT.</a:t>
            </a:r>
            <a:endParaRPr lang="en-US" b="1" dirty="0"/>
          </a:p>
        </p:txBody>
      </p:sp>
      <p:sp>
        <p:nvSpPr>
          <p:cNvPr id="12" name="TextBox 11"/>
          <p:cNvSpPr txBox="1"/>
          <p:nvPr/>
        </p:nvSpPr>
        <p:spPr>
          <a:xfrm>
            <a:off x="2194470" y="4722476"/>
            <a:ext cx="1570686" cy="369332"/>
          </a:xfrm>
          <a:prstGeom prst="rect">
            <a:avLst/>
          </a:prstGeom>
          <a:noFill/>
        </p:spPr>
        <p:txBody>
          <a:bodyPr wrap="none" rtlCol="0">
            <a:spAutoFit/>
          </a:bodyPr>
          <a:lstStyle/>
          <a:p>
            <a:r>
              <a:rPr lang="en-US" dirty="0" smtClean="0"/>
              <a:t>       DEBT          </a:t>
            </a:r>
            <a:endParaRPr lang="en-US" dirty="0"/>
          </a:p>
        </p:txBody>
      </p:sp>
      <p:sp>
        <p:nvSpPr>
          <p:cNvPr id="15" name="TextBox 14"/>
          <p:cNvSpPr txBox="1"/>
          <p:nvPr/>
        </p:nvSpPr>
        <p:spPr>
          <a:xfrm rot="16200000">
            <a:off x="3566162" y="4651086"/>
            <a:ext cx="1083951" cy="369332"/>
          </a:xfrm>
          <a:prstGeom prst="rect">
            <a:avLst/>
          </a:prstGeom>
          <a:solidFill>
            <a:schemeClr val="bg1"/>
          </a:solidFill>
        </p:spPr>
        <p:txBody>
          <a:bodyPr wrap="none" rtlCol="0">
            <a:spAutoFit/>
          </a:bodyPr>
          <a:lstStyle/>
          <a:p>
            <a:r>
              <a:rPr lang="en-US" dirty="0" smtClean="0"/>
              <a:t>                 </a:t>
            </a:r>
            <a:endParaRPr lang="en-US" dirty="0"/>
          </a:p>
        </p:txBody>
      </p:sp>
      <p:sp>
        <p:nvSpPr>
          <p:cNvPr id="13" name="TextBox 12"/>
          <p:cNvSpPr txBox="1"/>
          <p:nvPr/>
        </p:nvSpPr>
        <p:spPr>
          <a:xfrm>
            <a:off x="3714119" y="5532146"/>
            <a:ext cx="588623" cy="369332"/>
          </a:xfrm>
          <a:prstGeom prst="rect">
            <a:avLst/>
          </a:prstGeom>
          <a:noFill/>
        </p:spPr>
        <p:txBody>
          <a:bodyPr wrap="none" rtlCol="0">
            <a:spAutoFit/>
          </a:bodyPr>
          <a:lstStyle/>
          <a:p>
            <a:r>
              <a:rPr lang="en-US" dirty="0"/>
              <a:t>£ </a:t>
            </a:r>
            <a:r>
              <a:rPr lang="en-US" dirty="0" smtClean="0"/>
              <a:t>12</a:t>
            </a:r>
            <a:endParaRPr lang="en-US" dirty="0"/>
          </a:p>
        </p:txBody>
      </p:sp>
      <p:sp>
        <p:nvSpPr>
          <p:cNvPr id="14" name="TextBox 13"/>
          <p:cNvSpPr txBox="1"/>
          <p:nvPr/>
        </p:nvSpPr>
        <p:spPr>
          <a:xfrm>
            <a:off x="3642553" y="3764207"/>
            <a:ext cx="705642" cy="369332"/>
          </a:xfrm>
          <a:prstGeom prst="rect">
            <a:avLst/>
          </a:prstGeom>
          <a:noFill/>
        </p:spPr>
        <p:txBody>
          <a:bodyPr wrap="none" rtlCol="0">
            <a:spAutoFit/>
          </a:bodyPr>
          <a:lstStyle/>
          <a:p>
            <a:r>
              <a:rPr lang="en-US" dirty="0"/>
              <a:t>£ </a:t>
            </a:r>
            <a:r>
              <a:rPr lang="en-US" dirty="0" smtClean="0"/>
              <a:t>850</a:t>
            </a:r>
            <a:endParaRPr lang="en-US" dirty="0"/>
          </a:p>
        </p:txBody>
      </p:sp>
      <p:sp>
        <p:nvSpPr>
          <p:cNvPr id="16" name="TextBox 15"/>
          <p:cNvSpPr txBox="1"/>
          <p:nvPr/>
        </p:nvSpPr>
        <p:spPr>
          <a:xfrm>
            <a:off x="2563803" y="4984351"/>
            <a:ext cx="1359668" cy="369332"/>
          </a:xfrm>
          <a:prstGeom prst="rect">
            <a:avLst/>
          </a:prstGeom>
          <a:noFill/>
        </p:spPr>
        <p:txBody>
          <a:bodyPr wrap="none" rtlCol="0">
            <a:spAutoFit/>
          </a:bodyPr>
          <a:lstStyle/>
          <a:p>
            <a:r>
              <a:rPr lang="en-US" dirty="0" smtClean="0"/>
              <a:t>IN MILLIONS</a:t>
            </a:r>
            <a:endParaRPr lang="en-US" dirty="0"/>
          </a:p>
        </p:txBody>
      </p:sp>
      <p:sp>
        <p:nvSpPr>
          <p:cNvPr id="17" name="TextBox 16"/>
          <p:cNvSpPr txBox="1"/>
          <p:nvPr/>
        </p:nvSpPr>
        <p:spPr>
          <a:xfrm>
            <a:off x="4348195" y="6005077"/>
            <a:ext cx="652743" cy="369332"/>
          </a:xfrm>
          <a:prstGeom prst="rect">
            <a:avLst/>
          </a:prstGeom>
          <a:noFill/>
        </p:spPr>
        <p:txBody>
          <a:bodyPr wrap="none" rtlCol="0">
            <a:spAutoFit/>
          </a:bodyPr>
          <a:lstStyle/>
          <a:p>
            <a:r>
              <a:rPr lang="en-US" dirty="0" smtClean="0"/>
              <a:t>1700</a:t>
            </a:r>
            <a:endParaRPr lang="en-US" dirty="0"/>
          </a:p>
        </p:txBody>
      </p:sp>
      <p:sp>
        <p:nvSpPr>
          <p:cNvPr id="18" name="TextBox 17"/>
          <p:cNvSpPr txBox="1"/>
          <p:nvPr/>
        </p:nvSpPr>
        <p:spPr>
          <a:xfrm>
            <a:off x="5523893" y="6005077"/>
            <a:ext cx="914400" cy="369332"/>
          </a:xfrm>
          <a:prstGeom prst="rect">
            <a:avLst/>
          </a:prstGeom>
          <a:noFill/>
        </p:spPr>
        <p:txBody>
          <a:bodyPr wrap="square" rtlCol="0">
            <a:spAutoFit/>
          </a:bodyPr>
          <a:lstStyle/>
          <a:p>
            <a:r>
              <a:rPr lang="en-US" dirty="0" smtClean="0"/>
              <a:t>1815</a:t>
            </a:r>
            <a:endParaRPr lang="en-US" dirty="0"/>
          </a:p>
        </p:txBody>
      </p:sp>
    </p:spTree>
    <p:extLst>
      <p:ext uri="{BB962C8B-B14F-4D97-AF65-F5344CB8AC3E}">
        <p14:creationId xmlns:p14="http://schemas.microsoft.com/office/powerpoint/2010/main" val="401523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 y="22464"/>
            <a:ext cx="5227394" cy="444093"/>
          </a:xfrm>
          <a:solidFill>
            <a:srgbClr val="FFFF00"/>
          </a:solidFill>
        </p:spPr>
        <p:txBody>
          <a:bodyPr>
            <a:noAutofit/>
          </a:bodyPr>
          <a:lstStyle/>
          <a:p>
            <a:r>
              <a:rPr lang="en-US" sz="2000" dirty="0"/>
              <a:t>William III and the Control of Money</a:t>
            </a:r>
          </a:p>
        </p:txBody>
      </p:sp>
      <p:sp>
        <p:nvSpPr>
          <p:cNvPr id="4" name="TextBox 3"/>
          <p:cNvSpPr txBox="1"/>
          <p:nvPr/>
        </p:nvSpPr>
        <p:spPr>
          <a:xfrm>
            <a:off x="9015699" y="2179320"/>
            <a:ext cx="2669449" cy="923330"/>
          </a:xfrm>
          <a:prstGeom prst="rect">
            <a:avLst/>
          </a:prstGeom>
          <a:noFill/>
        </p:spPr>
        <p:txBody>
          <a:bodyPr wrap="none" rtlCol="0">
            <a:spAutoFit/>
          </a:bodyPr>
          <a:lstStyle/>
          <a:p>
            <a:r>
              <a:rPr lang="en-US" i="1" dirty="0"/>
              <a:t>King William </a:t>
            </a:r>
            <a:r>
              <a:rPr lang="en-US" i="1" dirty="0" smtClean="0"/>
              <a:t>Addressing</a:t>
            </a:r>
          </a:p>
          <a:p>
            <a:r>
              <a:rPr lang="en-US" i="1" dirty="0" smtClean="0"/>
              <a:t>the </a:t>
            </a:r>
            <a:r>
              <a:rPr lang="en-US" i="1" dirty="0"/>
              <a:t>Convention </a:t>
            </a:r>
            <a:r>
              <a:rPr lang="en-US" i="1" dirty="0" smtClean="0"/>
              <a:t>Parliament</a:t>
            </a:r>
          </a:p>
          <a:p>
            <a:r>
              <a:rPr lang="en-US" i="1" dirty="0" smtClean="0"/>
              <a:t>1689</a:t>
            </a:r>
            <a:endParaRPr lang="en-US" dirty="0"/>
          </a:p>
        </p:txBody>
      </p:sp>
      <p:sp>
        <p:nvSpPr>
          <p:cNvPr id="5" name="TextBox 4"/>
          <p:cNvSpPr txBox="1"/>
          <p:nvPr/>
        </p:nvSpPr>
        <p:spPr>
          <a:xfrm>
            <a:off x="-22860" y="2185003"/>
            <a:ext cx="8801100" cy="1569660"/>
          </a:xfrm>
          <a:prstGeom prst="rect">
            <a:avLst/>
          </a:prstGeom>
          <a:solidFill>
            <a:srgbClr val="CCFFFF"/>
          </a:solidFill>
        </p:spPr>
        <p:txBody>
          <a:bodyPr wrap="square" rtlCol="0">
            <a:spAutoFit/>
          </a:bodyPr>
          <a:lstStyle/>
          <a:p>
            <a:r>
              <a:rPr lang="en-US" sz="2400" dirty="0" smtClean="0"/>
              <a:t>William could not cancel the charter of the Bank and issue his</a:t>
            </a:r>
          </a:p>
          <a:p>
            <a:r>
              <a:rPr lang="en-US" sz="2400" dirty="0" smtClean="0"/>
              <a:t>own paper money because of the 1689 English Bill of Rights, </a:t>
            </a:r>
          </a:p>
          <a:p>
            <a:r>
              <a:rPr lang="en-US" sz="2400" dirty="0" smtClean="0"/>
              <a:t>which describes the limits </a:t>
            </a:r>
            <a:r>
              <a:rPr lang="en-US" sz="2400" dirty="0"/>
              <a:t>on the powers of the </a:t>
            </a:r>
            <a:r>
              <a:rPr lang="en-US" sz="2400" dirty="0" smtClean="0"/>
              <a:t>crown</a:t>
            </a:r>
          </a:p>
          <a:p>
            <a:r>
              <a:rPr lang="en-US" sz="2400" dirty="0" smtClean="0"/>
              <a:t>and </a:t>
            </a:r>
            <a:r>
              <a:rPr lang="en-US" sz="2400" dirty="0"/>
              <a:t>sets out the rights of Parliament</a:t>
            </a:r>
          </a:p>
        </p:txBody>
      </p:sp>
      <p:sp>
        <p:nvSpPr>
          <p:cNvPr id="6" name="Rectangle 5"/>
          <p:cNvSpPr/>
          <p:nvPr/>
        </p:nvSpPr>
        <p:spPr>
          <a:xfrm>
            <a:off x="1235058" y="4549676"/>
            <a:ext cx="9326881" cy="2308324"/>
          </a:xfrm>
          <a:prstGeom prst="rect">
            <a:avLst/>
          </a:prstGeom>
          <a:solidFill>
            <a:srgbClr val="00FFFF"/>
          </a:solidFill>
        </p:spPr>
        <p:txBody>
          <a:bodyPr wrap="square">
            <a:spAutoFit/>
          </a:bodyPr>
          <a:lstStyle/>
          <a:p>
            <a:pPr marL="285750" indent="-285750">
              <a:buFont typeface="Arial" panose="020B0604020202020204" pitchFamily="34" charset="0"/>
              <a:buChar char="•"/>
            </a:pPr>
            <a:r>
              <a:rPr lang="en-US" i="1" dirty="0" smtClean="0"/>
              <a:t>“That </a:t>
            </a:r>
            <a:r>
              <a:rPr lang="en-US" i="1" dirty="0"/>
              <a:t>the pretended power of suspending the laws or the execution of laws by regal authority without consent of Parliament is illegal</a:t>
            </a:r>
            <a:r>
              <a:rPr lang="en-US" i="1" dirty="0" smtClean="0"/>
              <a:t>;”</a:t>
            </a:r>
          </a:p>
          <a:p>
            <a:r>
              <a:rPr lang="en-US" i="1" dirty="0" smtClean="0"/>
              <a:t> </a:t>
            </a:r>
            <a:endParaRPr lang="en-US" i="1" dirty="0"/>
          </a:p>
          <a:p>
            <a:pPr marL="285750" indent="-285750">
              <a:buFont typeface="Arial" panose="020B0604020202020204" pitchFamily="34" charset="0"/>
              <a:buChar char="•"/>
            </a:pPr>
            <a:r>
              <a:rPr lang="en-US" i="1" dirty="0" smtClean="0"/>
              <a:t>“That </a:t>
            </a:r>
            <a:r>
              <a:rPr lang="en-US" i="1" dirty="0"/>
              <a:t>the pretended power of dispensing with laws or the execution of laws by regal authority, as it hath been assumed and exercised of late, is illegal</a:t>
            </a:r>
            <a:r>
              <a:rPr lang="en-US" i="1" dirty="0" smtClean="0"/>
              <a:t>;” </a:t>
            </a:r>
            <a:endParaRPr lang="en-US" i="1" dirty="0"/>
          </a:p>
          <a:p>
            <a:endParaRPr lang="en-US" i="1" dirty="0" smtClean="0"/>
          </a:p>
          <a:p>
            <a:pPr marL="285750" indent="-285750">
              <a:buFont typeface="Arial" panose="020B0604020202020204" pitchFamily="34" charset="0"/>
              <a:buChar char="•"/>
            </a:pPr>
            <a:r>
              <a:rPr lang="en-US" i="1" dirty="0" smtClean="0"/>
              <a:t>“</a:t>
            </a:r>
            <a:r>
              <a:rPr lang="en-US" i="1" dirty="0"/>
              <a:t>That levying money for or to the use of the Crown by </a:t>
            </a:r>
            <a:r>
              <a:rPr lang="en-US" i="1" dirty="0" err="1"/>
              <a:t>pretence</a:t>
            </a:r>
            <a:r>
              <a:rPr lang="en-US" i="1" dirty="0"/>
              <a:t> of prerogative, without grant of Parliament, for longer time, or in other manner than the same is or shall be granted, is illegal;”</a:t>
            </a:r>
          </a:p>
        </p:txBody>
      </p:sp>
      <p:sp>
        <p:nvSpPr>
          <p:cNvPr id="9" name="TextBox 8"/>
          <p:cNvSpPr txBox="1"/>
          <p:nvPr/>
        </p:nvSpPr>
        <p:spPr>
          <a:xfrm>
            <a:off x="487680" y="888051"/>
            <a:ext cx="2522294" cy="369332"/>
          </a:xfrm>
          <a:prstGeom prst="rect">
            <a:avLst/>
          </a:prstGeom>
          <a:solidFill>
            <a:srgbClr val="FFFF99"/>
          </a:solidFill>
        </p:spPr>
        <p:txBody>
          <a:bodyPr wrap="none" rtlCol="0">
            <a:spAutoFit/>
          </a:bodyPr>
          <a:lstStyle/>
          <a:p>
            <a:r>
              <a:rPr lang="en-US" b="1" dirty="0" smtClean="0"/>
              <a:t>ENGLISH BILL OF RIGHTS</a:t>
            </a:r>
            <a:endParaRPr lang="en-US" b="1" dirty="0"/>
          </a:p>
        </p:txBody>
      </p:sp>
      <p:pic>
        <p:nvPicPr>
          <p:cNvPr id="2050" name="Picture 2" descr="http://oxfordloyalorders.com/De%20Hooghe%27s%20image%20of%20William%20III%20addressing%20the%20convention%20%27Parliament%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931" y="22464"/>
            <a:ext cx="7674929" cy="210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32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FF"/>
          </a:solidFill>
        </p:spPr>
        <p:txBody>
          <a:bodyPr>
            <a:normAutofit fontScale="90000"/>
          </a:bodyPr>
          <a:lstStyle/>
          <a:p>
            <a:pPr algn="ctr"/>
            <a:r>
              <a:rPr lang="en-US" sz="2800" b="1" dirty="0"/>
              <a:t>Gradual Development of the Bank</a:t>
            </a:r>
          </a:p>
        </p:txBody>
      </p:sp>
      <p:sp>
        <p:nvSpPr>
          <p:cNvPr id="3" name="Content Placeholder 2"/>
          <p:cNvSpPr>
            <a:spLocks noGrp="1"/>
          </p:cNvSpPr>
          <p:nvPr>
            <p:ph idx="1"/>
          </p:nvPr>
        </p:nvSpPr>
        <p:spPr>
          <a:xfrm>
            <a:off x="316369" y="2040144"/>
            <a:ext cx="4758552" cy="2089896"/>
          </a:xfrm>
        </p:spPr>
        <p:txBody>
          <a:bodyPr>
            <a:normAutofit fontScale="92500" lnSpcReduction="10000"/>
          </a:bodyPr>
          <a:lstStyle/>
          <a:p>
            <a:pPr marL="0" indent="0">
              <a:buNone/>
            </a:pPr>
            <a:r>
              <a:rPr lang="en-US" dirty="0"/>
              <a:t>THE BANK’S MAIN </a:t>
            </a:r>
            <a:r>
              <a:rPr lang="en-US" dirty="0" smtClean="0"/>
              <a:t>PROTECTION:</a:t>
            </a:r>
            <a:endParaRPr lang="en-US" dirty="0"/>
          </a:p>
          <a:p>
            <a:pPr marL="0" indent="0">
              <a:buNone/>
            </a:pPr>
            <a:r>
              <a:rPr lang="en-US" dirty="0" smtClean="0"/>
              <a:t>ITS </a:t>
            </a:r>
            <a:r>
              <a:rPr lang="en-US" dirty="0"/>
              <a:t>COMPLEXITY KEPT PEOPLE FROM </a:t>
            </a:r>
            <a:r>
              <a:rPr lang="en-US" dirty="0" smtClean="0"/>
              <a:t>UNDERSTANDING THE </a:t>
            </a:r>
            <a:r>
              <a:rPr lang="en-US" dirty="0"/>
              <a:t>TRUE SOURCE OF ITS POWER –</a:t>
            </a:r>
          </a:p>
          <a:p>
            <a:pPr marL="0" indent="0">
              <a:buNone/>
            </a:pPr>
            <a:r>
              <a:rPr lang="en-US" u="sng" dirty="0"/>
              <a:t>THE MONEY CREATION </a:t>
            </a:r>
            <a:r>
              <a:rPr lang="en-US" u="sng" dirty="0" smtClean="0"/>
              <a:t>PROCESS</a:t>
            </a:r>
          </a:p>
          <a:p>
            <a:pPr marL="0" indent="0">
              <a:buNone/>
            </a:pPr>
            <a:endParaRPr lang="en-US" dirty="0"/>
          </a:p>
          <a:p>
            <a:pPr marL="0" indent="0">
              <a:buNone/>
            </a:pPr>
            <a:endParaRPr lang="en-US" dirty="0" smtClean="0"/>
          </a:p>
        </p:txBody>
      </p:sp>
      <p:pic>
        <p:nvPicPr>
          <p:cNvPr id="3074" name="Picture 2" descr="http://4.bp.blogspot.com/_g23luxfc5AY/TQucAEStXPI/AAAAAAAAgps/7npsCrrikTc/s640/college+of+economic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040" y="1201944"/>
            <a:ext cx="6096000" cy="5105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 y="406900"/>
            <a:ext cx="12192000" cy="369332"/>
          </a:xfrm>
          <a:prstGeom prst="rect">
            <a:avLst/>
          </a:prstGeom>
          <a:solidFill>
            <a:srgbClr val="CCFFFF"/>
          </a:solidFill>
        </p:spPr>
        <p:txBody>
          <a:bodyPr wrap="square" rtlCol="0">
            <a:spAutoFit/>
          </a:bodyPr>
          <a:lstStyle/>
          <a:p>
            <a:pPr algn="ctr"/>
            <a:r>
              <a:rPr lang="en-US" b="1" dirty="0" smtClean="0"/>
              <a:t>THE BANK ACCUMULATED POWER OVER THE PEOPLE</a:t>
            </a:r>
            <a:endParaRPr lang="en-US" b="1" dirty="0"/>
          </a:p>
        </p:txBody>
      </p:sp>
    </p:spTree>
    <p:extLst>
      <p:ext uri="{BB962C8B-B14F-4D97-AF65-F5344CB8AC3E}">
        <p14:creationId xmlns:p14="http://schemas.microsoft.com/office/powerpoint/2010/main" val="15778860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FF"/>
          </a:solidFill>
        </p:spPr>
        <p:txBody>
          <a:bodyPr>
            <a:normAutofit fontScale="90000"/>
          </a:bodyPr>
          <a:lstStyle/>
          <a:p>
            <a:pPr algn="ctr"/>
            <a:r>
              <a:rPr lang="en-US" sz="2800" b="1" dirty="0"/>
              <a:t>Gradual Development of the Bank</a:t>
            </a:r>
          </a:p>
        </p:txBody>
      </p:sp>
      <p:sp>
        <p:nvSpPr>
          <p:cNvPr id="3" name="Content Placeholder 2"/>
          <p:cNvSpPr>
            <a:spLocks noGrp="1"/>
          </p:cNvSpPr>
          <p:nvPr>
            <p:ph idx="1"/>
          </p:nvPr>
        </p:nvSpPr>
        <p:spPr>
          <a:xfrm>
            <a:off x="316369" y="2040144"/>
            <a:ext cx="6282552" cy="2120376"/>
          </a:xfrm>
        </p:spPr>
        <p:txBody>
          <a:bodyPr>
            <a:normAutofit fontScale="55000" lnSpcReduction="20000"/>
          </a:bodyPr>
          <a:lstStyle/>
          <a:p>
            <a:pPr marL="0" indent="0">
              <a:buNone/>
            </a:pPr>
            <a:r>
              <a:rPr lang="en-US" dirty="0" smtClean="0"/>
              <a:t>For many years, its notes circulated only in London.</a:t>
            </a:r>
          </a:p>
          <a:p>
            <a:pPr marL="0" indent="0">
              <a:buNone/>
            </a:pPr>
            <a:endParaRPr lang="en-US" dirty="0" smtClean="0"/>
          </a:p>
          <a:p>
            <a:pPr marL="0" indent="0">
              <a:buNone/>
            </a:pPr>
            <a:r>
              <a:rPr lang="en-US" dirty="0" smtClean="0"/>
              <a:t>1698 – clause enacted permitting Treasury to accept Bank’s notes for taxes</a:t>
            </a:r>
          </a:p>
          <a:p>
            <a:pPr marL="0" indent="0">
              <a:buNone/>
            </a:pPr>
            <a:endParaRPr lang="en-US" dirty="0" smtClean="0"/>
          </a:p>
          <a:p>
            <a:pPr marL="0" indent="0">
              <a:buNone/>
            </a:pPr>
            <a:r>
              <a:rPr lang="en-US" dirty="0" smtClean="0"/>
              <a:t>1709 – charter renewed with right to double capital and note issue</a:t>
            </a:r>
          </a:p>
          <a:p>
            <a:pPr marL="0" indent="0">
              <a:buNone/>
            </a:pPr>
            <a:endParaRPr lang="en-US" dirty="0" smtClean="0"/>
          </a:p>
          <a:p>
            <a:pPr marL="0" indent="0">
              <a:buNone/>
            </a:pPr>
            <a:r>
              <a:rPr lang="en-US" dirty="0" smtClean="0"/>
              <a:t>1844 – monopoly of note issue</a:t>
            </a:r>
          </a:p>
          <a:p>
            <a:pPr marL="0" indent="0">
              <a:buNone/>
            </a:pPr>
            <a:endParaRPr lang="en-US" u="sng" dirty="0" smtClean="0"/>
          </a:p>
          <a:p>
            <a:pPr marL="0" indent="0">
              <a:buNone/>
            </a:pPr>
            <a:endParaRPr lang="en-US" dirty="0"/>
          </a:p>
          <a:p>
            <a:pPr marL="0" indent="0">
              <a:buNone/>
            </a:pPr>
            <a:endParaRPr lang="en-US" dirty="0" smtClean="0"/>
          </a:p>
        </p:txBody>
      </p:sp>
      <p:sp>
        <p:nvSpPr>
          <p:cNvPr id="7" name="TextBox 6"/>
          <p:cNvSpPr txBox="1"/>
          <p:nvPr/>
        </p:nvSpPr>
        <p:spPr>
          <a:xfrm>
            <a:off x="-2" y="406900"/>
            <a:ext cx="12192000" cy="369332"/>
          </a:xfrm>
          <a:prstGeom prst="rect">
            <a:avLst/>
          </a:prstGeom>
          <a:solidFill>
            <a:srgbClr val="CCFFFF"/>
          </a:solidFill>
        </p:spPr>
        <p:txBody>
          <a:bodyPr wrap="square" rtlCol="0">
            <a:spAutoFit/>
          </a:bodyPr>
          <a:lstStyle/>
          <a:p>
            <a:pPr algn="ctr"/>
            <a:r>
              <a:rPr lang="en-US" b="1" dirty="0" smtClean="0"/>
              <a:t>THE BANK ACCUMULATED POWER SLOWLY</a:t>
            </a:r>
            <a:endParaRPr lang="en-US" b="1" dirty="0"/>
          </a:p>
        </p:txBody>
      </p:sp>
      <p:pic>
        <p:nvPicPr>
          <p:cNvPr id="4098" name="Picture 2" descr="http://spaz.ca/blog/wp-content/uploads/2007/06/sn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295" y="2949575"/>
            <a:ext cx="3810000" cy="3076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11841" y="4632960"/>
            <a:ext cx="911019" cy="461665"/>
          </a:xfrm>
          <a:prstGeom prst="rect">
            <a:avLst/>
          </a:prstGeom>
          <a:noFill/>
        </p:spPr>
        <p:txBody>
          <a:bodyPr wrap="none" rtlCol="0">
            <a:spAutoFit/>
          </a:bodyPr>
          <a:lstStyle/>
          <a:p>
            <a:r>
              <a:rPr lang="en-US" sz="2400" b="1" dirty="0" smtClean="0"/>
              <a:t>BANK</a:t>
            </a:r>
            <a:endParaRPr lang="en-US" sz="2400" b="1" dirty="0"/>
          </a:p>
        </p:txBody>
      </p:sp>
    </p:spTree>
    <p:extLst>
      <p:ext uri="{BB962C8B-B14F-4D97-AF65-F5344CB8AC3E}">
        <p14:creationId xmlns:p14="http://schemas.microsoft.com/office/powerpoint/2010/main" val="2644440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FF"/>
          </a:solidFill>
        </p:spPr>
        <p:txBody>
          <a:bodyPr>
            <a:normAutofit fontScale="90000"/>
          </a:bodyPr>
          <a:lstStyle/>
          <a:p>
            <a:pPr algn="ctr"/>
            <a:r>
              <a:rPr lang="en-US" sz="2800" b="1" dirty="0"/>
              <a:t>Gradual Development of the Bank</a:t>
            </a:r>
          </a:p>
        </p:txBody>
      </p:sp>
      <p:sp>
        <p:nvSpPr>
          <p:cNvPr id="3" name="Content Placeholder 2"/>
          <p:cNvSpPr>
            <a:spLocks noGrp="1"/>
          </p:cNvSpPr>
          <p:nvPr>
            <p:ph idx="1"/>
          </p:nvPr>
        </p:nvSpPr>
        <p:spPr>
          <a:xfrm>
            <a:off x="625097" y="1742644"/>
            <a:ext cx="11396421" cy="4844136"/>
          </a:xfrm>
        </p:spPr>
        <p:txBody>
          <a:bodyPr>
            <a:normAutofit/>
          </a:bodyPr>
          <a:lstStyle/>
          <a:p>
            <a:pPr marL="0" indent="0">
              <a:buNone/>
            </a:pPr>
            <a:r>
              <a:rPr lang="en-US" dirty="0" smtClean="0"/>
              <a:t>J. Keith </a:t>
            </a:r>
            <a:r>
              <a:rPr lang="en-US" dirty="0" err="1" smtClean="0"/>
              <a:t>Horsefield</a:t>
            </a:r>
            <a:r>
              <a:rPr lang="en-US" dirty="0" smtClean="0"/>
              <a:t>, </a:t>
            </a:r>
            <a:r>
              <a:rPr lang="en-US" u="sng" dirty="0" smtClean="0"/>
              <a:t>BRITISH MONETARY EXPERIMENTS 1650-1710</a:t>
            </a:r>
            <a:r>
              <a:rPr lang="en-US" dirty="0" smtClean="0"/>
              <a:t>, 1960</a:t>
            </a:r>
            <a:endParaRPr lang="en-US" dirty="0"/>
          </a:p>
          <a:p>
            <a:pPr marL="0" indent="0">
              <a:buNone/>
            </a:pPr>
            <a:endParaRPr lang="en-US" dirty="0" smtClean="0"/>
          </a:p>
          <a:p>
            <a:pPr marL="0" indent="0">
              <a:buNone/>
            </a:pPr>
            <a:r>
              <a:rPr lang="en-US" dirty="0" smtClean="0"/>
              <a:t>“A favorite accusation was that the Bank had fallen into the hands of a close ring of related families which put their interests above those of the commercial world generally.”</a:t>
            </a:r>
          </a:p>
        </p:txBody>
      </p:sp>
      <p:sp>
        <p:nvSpPr>
          <p:cNvPr id="4" name="TextBox 3"/>
          <p:cNvSpPr txBox="1"/>
          <p:nvPr/>
        </p:nvSpPr>
        <p:spPr>
          <a:xfrm>
            <a:off x="0" y="563880"/>
            <a:ext cx="12191998" cy="646331"/>
          </a:xfrm>
          <a:prstGeom prst="rect">
            <a:avLst/>
          </a:prstGeom>
          <a:solidFill>
            <a:srgbClr val="99FFCC"/>
          </a:solidFill>
        </p:spPr>
        <p:txBody>
          <a:bodyPr wrap="square" rtlCol="0">
            <a:spAutoFit/>
          </a:bodyPr>
          <a:lstStyle/>
          <a:p>
            <a:pPr algn="ctr"/>
            <a:r>
              <a:rPr lang="en-US" b="1" dirty="0" smtClean="0"/>
              <a:t>THE BANK’S SLOW GROWTH IN PRIVILEGES</a:t>
            </a:r>
          </a:p>
          <a:p>
            <a:pPr algn="ctr"/>
            <a:r>
              <a:rPr lang="en-US" b="1" dirty="0" smtClean="0"/>
              <a:t>INDICATES ITS POWER WAS KEPT WITHIN A SMALL CIRCLE</a:t>
            </a:r>
            <a:endParaRPr lang="en-US" b="1" dirty="0"/>
          </a:p>
        </p:txBody>
      </p:sp>
      <p:pic>
        <p:nvPicPr>
          <p:cNvPr id="5124" name="Picture 4" descr="http://www.ritholtz.com/blog/wp-content/uploads/2011/10/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095" y="3885247"/>
            <a:ext cx="4034450" cy="29727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15418" y="5593080"/>
            <a:ext cx="2329677" cy="369332"/>
          </a:xfrm>
          <a:prstGeom prst="rect">
            <a:avLst/>
          </a:prstGeom>
          <a:solidFill>
            <a:srgbClr val="99FFCC"/>
          </a:solidFill>
        </p:spPr>
        <p:txBody>
          <a:bodyPr wrap="none" rtlCol="0">
            <a:spAutoFit/>
          </a:bodyPr>
          <a:lstStyle/>
          <a:p>
            <a:r>
              <a:rPr lang="en-US" dirty="0" smtClean="0"/>
              <a:t>THE WEALTH PYRAMID</a:t>
            </a:r>
            <a:endParaRPr lang="en-US" dirty="0"/>
          </a:p>
        </p:txBody>
      </p:sp>
    </p:spTree>
    <p:extLst>
      <p:ext uri="{BB962C8B-B14F-4D97-AF65-F5344CB8AC3E}">
        <p14:creationId xmlns:p14="http://schemas.microsoft.com/office/powerpoint/2010/main" val="2194706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278002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temisiasroyalden.files.wordpress.com/2013/02/5-coronation-of-william-and-mary-2.jpg?w=356&amp;amph=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390900" cy="310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7304" y="1302165"/>
            <a:ext cx="8286371" cy="830997"/>
          </a:xfrm>
          <a:prstGeom prst="rect">
            <a:avLst/>
          </a:prstGeom>
          <a:solidFill>
            <a:srgbClr val="00FFFF"/>
          </a:solidFill>
        </p:spPr>
        <p:txBody>
          <a:bodyPr wrap="none" rtlCol="0">
            <a:spAutoFit/>
          </a:bodyPr>
          <a:lstStyle/>
          <a:p>
            <a:r>
              <a:rPr lang="en-US" sz="2400" dirty="0" smtClean="0"/>
              <a:t>This bill was passed to protect the liberties of Englishmen against</a:t>
            </a:r>
          </a:p>
          <a:p>
            <a:r>
              <a:rPr lang="en-US" sz="2400" dirty="0" smtClean="0"/>
              <a:t>such tyrants as James II.</a:t>
            </a:r>
            <a:endParaRPr lang="en-US" sz="2400" dirty="0"/>
          </a:p>
        </p:txBody>
      </p:sp>
      <p:sp>
        <p:nvSpPr>
          <p:cNvPr id="6" name="Rectangle 5"/>
          <p:cNvSpPr/>
          <p:nvPr/>
        </p:nvSpPr>
        <p:spPr>
          <a:xfrm>
            <a:off x="2994734" y="4737885"/>
            <a:ext cx="6252210" cy="1477328"/>
          </a:xfrm>
          <a:prstGeom prst="rect">
            <a:avLst/>
          </a:prstGeom>
          <a:solidFill>
            <a:srgbClr val="FF99FF"/>
          </a:solidFill>
        </p:spPr>
        <p:txBody>
          <a:bodyPr wrap="square">
            <a:spAutoFit/>
          </a:bodyPr>
          <a:lstStyle/>
          <a:p>
            <a:r>
              <a:rPr lang="en-US" i="1" dirty="0" smtClean="0"/>
              <a:t>“As if the maddest of believers in the divine right of kings had ever fashioned in imagination a tyranny one-hundredth part as strong as that which was clamped upon us by the Revolution of 1688!”  </a:t>
            </a:r>
          </a:p>
          <a:p>
            <a:r>
              <a:rPr lang="en-US" i="1" dirty="0"/>
              <a:t> </a:t>
            </a:r>
            <a:r>
              <a:rPr lang="en-US" i="1" dirty="0" smtClean="0"/>
              <a:t>                               Christopher Hollis, THE TWO NATIONS, p. 34</a:t>
            </a:r>
            <a:endParaRPr lang="en-US" i="1" dirty="0"/>
          </a:p>
        </p:txBody>
      </p:sp>
      <p:sp>
        <p:nvSpPr>
          <p:cNvPr id="7" name="Title 1"/>
          <p:cNvSpPr txBox="1">
            <a:spLocks/>
          </p:cNvSpPr>
          <p:nvPr/>
        </p:nvSpPr>
        <p:spPr>
          <a:xfrm>
            <a:off x="3390900" y="12014"/>
            <a:ext cx="8801100" cy="363267"/>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t>William III and the Control of Money</a:t>
            </a:r>
            <a:endParaRPr lang="en-US" sz="3200" dirty="0"/>
          </a:p>
        </p:txBody>
      </p:sp>
      <p:sp>
        <p:nvSpPr>
          <p:cNvPr id="8" name="TextBox 7"/>
          <p:cNvSpPr txBox="1"/>
          <p:nvPr/>
        </p:nvSpPr>
        <p:spPr>
          <a:xfrm>
            <a:off x="6120839" y="473484"/>
            <a:ext cx="2749342" cy="646331"/>
          </a:xfrm>
          <a:prstGeom prst="rect">
            <a:avLst/>
          </a:prstGeom>
          <a:solidFill>
            <a:srgbClr val="FFFF99"/>
          </a:solidFill>
        </p:spPr>
        <p:txBody>
          <a:bodyPr wrap="none" rtlCol="0">
            <a:spAutoFit/>
          </a:bodyPr>
          <a:lstStyle/>
          <a:p>
            <a:r>
              <a:rPr lang="en-US" b="1" dirty="0" smtClean="0"/>
              <a:t>ENGLISH BILL OF RIGHTS</a:t>
            </a:r>
          </a:p>
          <a:p>
            <a:r>
              <a:rPr lang="en-US" b="1" dirty="0" smtClean="0"/>
              <a:t>(DECLARATION OF RIGHTS)</a:t>
            </a:r>
            <a:endParaRPr lang="en-US" b="1" dirty="0"/>
          </a:p>
        </p:txBody>
      </p:sp>
      <p:sp>
        <p:nvSpPr>
          <p:cNvPr id="4" name="Rectangle 3"/>
          <p:cNvSpPr/>
          <p:nvPr/>
        </p:nvSpPr>
        <p:spPr>
          <a:xfrm>
            <a:off x="3587303" y="2510680"/>
            <a:ext cx="8286371" cy="1200329"/>
          </a:xfrm>
          <a:prstGeom prst="rect">
            <a:avLst/>
          </a:prstGeom>
          <a:solidFill>
            <a:srgbClr val="CCFFFF"/>
          </a:solidFill>
        </p:spPr>
        <p:txBody>
          <a:bodyPr wrap="square">
            <a:spAutoFit/>
          </a:bodyPr>
          <a:lstStyle/>
          <a:p>
            <a:r>
              <a:rPr lang="en-US" dirty="0" smtClean="0">
                <a:latin typeface="Verdana" panose="020B0604030504040204" pitchFamily="34" charset="0"/>
              </a:rPr>
              <a:t>At the coronation, </a:t>
            </a:r>
            <a:r>
              <a:rPr lang="en-US" dirty="0">
                <a:latin typeface="Verdana" panose="020B0604030504040204" pitchFamily="34" charset="0"/>
              </a:rPr>
              <a:t>William and Mary heard </a:t>
            </a:r>
            <a:r>
              <a:rPr lang="en-US" dirty="0" smtClean="0">
                <a:latin typeface="Verdana" panose="020B0604030504040204" pitchFamily="34" charset="0"/>
              </a:rPr>
              <a:t>the Declaration of Rights  read </a:t>
            </a:r>
            <a:r>
              <a:rPr lang="en-US" dirty="0">
                <a:latin typeface="Verdana" panose="020B0604030504040204" pitchFamily="34" charset="0"/>
              </a:rPr>
              <a:t>to them and were asked to accept the Crown. </a:t>
            </a:r>
            <a:r>
              <a:rPr lang="en-US" dirty="0" smtClean="0">
                <a:latin typeface="Verdana" panose="020B0604030504040204" pitchFamily="34" charset="0"/>
              </a:rPr>
              <a:t> William </a:t>
            </a:r>
            <a:r>
              <a:rPr lang="en-US" dirty="0">
                <a:latin typeface="Verdana" panose="020B0604030504040204" pitchFamily="34" charset="0"/>
              </a:rPr>
              <a:t>replied "We thankfully accept what you have offered us and promise to rule according to law and be guided by Parliament". </a:t>
            </a:r>
            <a:endParaRPr lang="en-US" dirty="0"/>
          </a:p>
        </p:txBody>
      </p:sp>
      <p:sp>
        <p:nvSpPr>
          <p:cNvPr id="10" name="TextBox 9"/>
          <p:cNvSpPr txBox="1"/>
          <p:nvPr/>
        </p:nvSpPr>
        <p:spPr>
          <a:xfrm>
            <a:off x="85059" y="3082875"/>
            <a:ext cx="3305841" cy="369332"/>
          </a:xfrm>
          <a:prstGeom prst="rect">
            <a:avLst/>
          </a:prstGeom>
          <a:noFill/>
        </p:spPr>
        <p:txBody>
          <a:bodyPr wrap="none" rtlCol="0">
            <a:spAutoFit/>
          </a:bodyPr>
          <a:lstStyle/>
          <a:p>
            <a:r>
              <a:rPr lang="en-US" dirty="0" smtClean="0"/>
              <a:t>Coronation of William and Mary</a:t>
            </a:r>
            <a:endParaRPr lang="en-US" dirty="0"/>
          </a:p>
        </p:txBody>
      </p:sp>
    </p:spTree>
    <p:extLst>
      <p:ext uri="{BB962C8B-B14F-4D97-AF65-F5344CB8AC3E}">
        <p14:creationId xmlns:p14="http://schemas.microsoft.com/office/powerpoint/2010/main" val="87802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65606"/>
          </a:xfrm>
          <a:solidFill>
            <a:srgbClr val="FFC000"/>
          </a:solidFill>
        </p:spPr>
        <p:txBody>
          <a:bodyPr>
            <a:normAutofit fontScale="90000"/>
          </a:bodyPr>
          <a:lstStyle/>
          <a:p>
            <a:pPr algn="ctr"/>
            <a:r>
              <a:rPr lang="en-US" sz="2800" dirty="0" smtClean="0"/>
              <a:t>PART 2</a:t>
            </a:r>
            <a:endParaRPr lang="en-US" sz="2800" dirty="0"/>
          </a:p>
        </p:txBody>
      </p:sp>
      <p:sp>
        <p:nvSpPr>
          <p:cNvPr id="3" name="Content Placeholder 2"/>
          <p:cNvSpPr>
            <a:spLocks noGrp="1"/>
          </p:cNvSpPr>
          <p:nvPr>
            <p:ph idx="1"/>
          </p:nvPr>
        </p:nvSpPr>
        <p:spPr>
          <a:xfrm>
            <a:off x="625097" y="1742644"/>
            <a:ext cx="11396421" cy="4844136"/>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Science of Money Is Recovered – But Privately</a:t>
            </a:r>
          </a:p>
        </p:txBody>
      </p:sp>
    </p:spTree>
    <p:extLst>
      <p:ext uri="{BB962C8B-B14F-4D97-AF65-F5344CB8AC3E}">
        <p14:creationId xmlns:p14="http://schemas.microsoft.com/office/powerpoint/2010/main" val="1898723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65606"/>
          </a:xfrm>
          <a:solidFill>
            <a:srgbClr val="FFC000"/>
          </a:solidFill>
        </p:spPr>
        <p:txBody>
          <a:bodyPr>
            <a:normAutofit fontScale="90000"/>
          </a:bodyPr>
          <a:lstStyle/>
          <a:p>
            <a:pPr algn="ctr"/>
            <a:r>
              <a:rPr lang="en-US" sz="2800" dirty="0"/>
              <a:t>Science of Money Is Recovered – But Privately</a:t>
            </a:r>
          </a:p>
        </p:txBody>
      </p:sp>
      <p:sp>
        <p:nvSpPr>
          <p:cNvPr id="3" name="Content Placeholder 2"/>
          <p:cNvSpPr>
            <a:spLocks noGrp="1"/>
          </p:cNvSpPr>
          <p:nvPr>
            <p:ph idx="1"/>
          </p:nvPr>
        </p:nvSpPr>
        <p:spPr>
          <a:xfrm>
            <a:off x="533657" y="4556760"/>
            <a:ext cx="11396421" cy="1539240"/>
          </a:xfrm>
        </p:spPr>
        <p:txBody>
          <a:bodyPr>
            <a:normAutofit/>
          </a:bodyPr>
          <a:lstStyle/>
          <a:p>
            <a:pPr marL="0" indent="0">
              <a:buNone/>
            </a:pPr>
            <a:r>
              <a:rPr lang="en-US" dirty="0" smtClean="0"/>
              <a:t>The bank created fiat money, but for private power and profit of small group.</a:t>
            </a:r>
          </a:p>
          <a:p>
            <a:pPr marL="0" indent="0">
              <a:buNone/>
            </a:pPr>
            <a:r>
              <a:rPr lang="en-US" dirty="0" smtClean="0"/>
              <a:t>This is usury – a calculated misuse of the money system for private gain.</a:t>
            </a:r>
          </a:p>
        </p:txBody>
      </p:sp>
      <p:pic>
        <p:nvPicPr>
          <p:cNvPr id="3074" name="Picture 2" descr="http://www.bankofengland.co.uk/about/PublishingImages/history/bank_17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 y="1019174"/>
            <a:ext cx="4395452" cy="27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11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65606"/>
          </a:xfrm>
          <a:solidFill>
            <a:srgbClr val="FFC000"/>
          </a:solidFill>
        </p:spPr>
        <p:txBody>
          <a:bodyPr>
            <a:normAutofit fontScale="90000"/>
          </a:bodyPr>
          <a:lstStyle/>
          <a:p>
            <a:pPr algn="ctr"/>
            <a:r>
              <a:rPr lang="en-US" sz="2800" dirty="0"/>
              <a:t>Science of Money Is Recovered – But Privately</a:t>
            </a:r>
          </a:p>
        </p:txBody>
      </p:sp>
      <p:sp>
        <p:nvSpPr>
          <p:cNvPr id="3" name="Content Placeholder 2"/>
          <p:cNvSpPr>
            <a:spLocks noGrp="1"/>
          </p:cNvSpPr>
          <p:nvPr>
            <p:ph idx="1"/>
          </p:nvPr>
        </p:nvSpPr>
        <p:spPr>
          <a:xfrm>
            <a:off x="397787" y="4602480"/>
            <a:ext cx="11396421" cy="1539240"/>
          </a:xfrm>
        </p:spPr>
        <p:txBody>
          <a:bodyPr>
            <a:normAutofit/>
          </a:bodyPr>
          <a:lstStyle/>
          <a:p>
            <a:pPr marL="0" indent="0">
              <a:buNone/>
            </a:pPr>
            <a:r>
              <a:rPr lang="en-US" dirty="0" smtClean="0"/>
              <a:t>The bank owners obscured the true nature of money –</a:t>
            </a:r>
          </a:p>
          <a:p>
            <a:pPr marL="0" indent="0">
              <a:buNone/>
            </a:pPr>
            <a:r>
              <a:rPr lang="en-US" dirty="0" smtClean="0"/>
              <a:t>while creating abstract money, they put forward a backward commodity</a:t>
            </a:r>
          </a:p>
          <a:p>
            <a:pPr marL="0" indent="0">
              <a:buNone/>
            </a:pPr>
            <a:r>
              <a:rPr lang="en-US" dirty="0" smtClean="0"/>
              <a:t> concept of money as gold and silver</a:t>
            </a:r>
          </a:p>
          <a:p>
            <a:pPr marL="0" indent="0" algn="ctr">
              <a:buNone/>
            </a:pPr>
            <a:endParaRPr lang="en-US" dirty="0"/>
          </a:p>
          <a:p>
            <a:pPr marL="0" indent="0">
              <a:buNone/>
            </a:pPr>
            <a:endParaRPr lang="en-US" dirty="0" smtClean="0"/>
          </a:p>
        </p:txBody>
      </p:sp>
      <p:pic>
        <p:nvPicPr>
          <p:cNvPr id="5122" name="Picture 2" descr="http://4.bp.blogspot.com/-TXJlZ_aKx48/Ud8BqxXSTTI/AAAAAAAABuc/UGFMnD0Ij9U/s1600/bank-of-england-rothschild-g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87" y="580072"/>
            <a:ext cx="60579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1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5932</TotalTime>
  <Words>4214</Words>
  <Application>Microsoft Office PowerPoint</Application>
  <PresentationFormat>Widescreen</PresentationFormat>
  <Paragraphs>443</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Times New Roman</vt:lpstr>
      <vt:lpstr>Verdana</vt:lpstr>
      <vt:lpstr>Office Theme</vt:lpstr>
      <vt:lpstr>    The Lost Science of Money   </vt:lpstr>
      <vt:lpstr>THEMES OF LOST SCIENCE OF MONEY BOOK</vt:lpstr>
      <vt:lpstr>PARTS OF PRESENTATION</vt:lpstr>
      <vt:lpstr>PART 1</vt:lpstr>
      <vt:lpstr>William III and the Control of Money</vt:lpstr>
      <vt:lpstr>PowerPoint Presentation</vt:lpstr>
      <vt:lpstr>PART 2</vt:lpstr>
      <vt:lpstr>Science of Money Is Recovered – But Privately</vt:lpstr>
      <vt:lpstr>Science of Money Is Recovered – But Privately</vt:lpstr>
      <vt:lpstr>PART 3</vt:lpstr>
      <vt:lpstr>The Real Need for a Bank</vt:lpstr>
      <vt:lpstr>The Real Need for a Bank</vt:lpstr>
      <vt:lpstr>The Real Need for a Bank</vt:lpstr>
      <vt:lpstr>PART 4</vt:lpstr>
      <vt:lpstr>Numerous Proposals for a Bank</vt:lpstr>
      <vt:lpstr>Numerous Proposals for a Bank</vt:lpstr>
      <vt:lpstr>Numerous Proposals for a Bank</vt:lpstr>
      <vt:lpstr>PART 5</vt:lpstr>
      <vt:lpstr>PowerPoint Presentation</vt:lpstr>
      <vt:lpstr>PowerPoint Presentation</vt:lpstr>
      <vt:lpstr>Paterson’s Proposal, Montagu’s Bank</vt:lpstr>
      <vt:lpstr>PowerPoint Presentation</vt:lpstr>
      <vt:lpstr>Paterson’s Proposal, Montagu’s Bank</vt:lpstr>
      <vt:lpstr>PowerPoint Presentation</vt:lpstr>
      <vt:lpstr>PowerPoint Presentation</vt:lpstr>
      <vt:lpstr>Paterson’s Proposal, Montagu’s Bank</vt:lpstr>
      <vt:lpstr>Out of 1,267 individual original shareholders of the Bank of England, there were 11 contributors of the permitted maximum amount of 10,000 pounds:</vt:lpstr>
      <vt:lpstr>PowerPoint Presentation</vt:lpstr>
      <vt:lpstr>More Contributors</vt:lpstr>
      <vt:lpstr>PowerPoint Presentation</vt:lpstr>
      <vt:lpstr>Christopher Hollis, The Two Nations, p. 33</vt:lpstr>
      <vt:lpstr>PART 6</vt:lpstr>
      <vt:lpstr>Bank of England Founded in Stealth</vt:lpstr>
      <vt:lpstr>Bank of England Founded in Stealth</vt:lpstr>
      <vt:lpstr>Bank of England Founded in Stealth</vt:lpstr>
      <vt:lpstr>PowerPoint Presentation</vt:lpstr>
      <vt:lpstr>PowerPoint Presentation</vt:lpstr>
      <vt:lpstr>PowerPoint Presentation</vt:lpstr>
      <vt:lpstr>PowerPoint Presentation</vt:lpstr>
      <vt:lpstr>PART 7</vt:lpstr>
      <vt:lpstr>PowerPoint Presentation</vt:lpstr>
      <vt:lpstr>Opposition to the Bank</vt:lpstr>
      <vt:lpstr>Opposition to the Bank</vt:lpstr>
      <vt:lpstr>PART 8</vt:lpstr>
      <vt:lpstr>PowerPoint Presentation</vt:lpstr>
      <vt:lpstr>PowerPoint Presentation</vt:lpstr>
      <vt:lpstr>First Failure of the Bank of England</vt:lpstr>
      <vt:lpstr>PART 9</vt:lpstr>
      <vt:lpstr>Gradual Development of the Bank</vt:lpstr>
      <vt:lpstr>Gradual Development of the Bank</vt:lpstr>
      <vt:lpstr>Gradual Development of the Bank</vt:lpstr>
      <vt:lpstr>Gradual Development of the Bank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988</cp:revision>
  <dcterms:created xsi:type="dcterms:W3CDTF">2014-02-01T13:58:07Z</dcterms:created>
  <dcterms:modified xsi:type="dcterms:W3CDTF">2014-03-16T17:47:46Z</dcterms:modified>
</cp:coreProperties>
</file>