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7" r:id="rId2"/>
    <p:sldId id="258" r:id="rId3"/>
    <p:sldId id="259" r:id="rId4"/>
    <p:sldId id="261" r:id="rId5"/>
    <p:sldId id="262" r:id="rId6"/>
    <p:sldId id="263" r:id="rId7"/>
    <p:sldId id="264" r:id="rId8"/>
    <p:sldId id="265" r:id="rId9"/>
    <p:sldId id="266" r:id="rId10"/>
    <p:sldId id="267" r:id="rId11"/>
    <p:sldId id="268" r:id="rId12"/>
    <p:sldId id="269" r:id="rId13"/>
    <p:sldId id="273" r:id="rId14"/>
    <p:sldId id="274" r:id="rId15"/>
    <p:sldId id="275" r:id="rId16"/>
    <p:sldId id="282" r:id="rId17"/>
    <p:sldId id="276" r:id="rId18"/>
    <p:sldId id="278" r:id="rId19"/>
    <p:sldId id="283" r:id="rId20"/>
    <p:sldId id="284" r:id="rId21"/>
    <p:sldId id="288" r:id="rId22"/>
    <p:sldId id="290" r:id="rId23"/>
    <p:sldId id="291" r:id="rId24"/>
    <p:sldId id="289" r:id="rId25"/>
    <p:sldId id="292" r:id="rId26"/>
    <p:sldId id="293" r:id="rId27"/>
    <p:sldId id="294" r:id="rId28"/>
    <p:sldId id="296" r:id="rId29"/>
    <p:sldId id="297" r:id="rId30"/>
    <p:sldId id="298" r:id="rId31"/>
    <p:sldId id="299" r:id="rId32"/>
    <p:sldId id="300" r:id="rId33"/>
    <p:sldId id="307" r:id="rId34"/>
    <p:sldId id="308" r:id="rId35"/>
    <p:sldId id="309" r:id="rId36"/>
    <p:sldId id="305" r:id="rId37"/>
    <p:sldId id="304" r:id="rId38"/>
    <p:sldId id="295" r:id="rId39"/>
    <p:sldId id="306" r:id="rId40"/>
    <p:sldId id="312" r:id="rId41"/>
    <p:sldId id="301" r:id="rId42"/>
    <p:sldId id="313" r:id="rId43"/>
    <p:sldId id="324" r:id="rId44"/>
    <p:sldId id="302" r:id="rId45"/>
    <p:sldId id="315" r:id="rId46"/>
    <p:sldId id="303" r:id="rId47"/>
    <p:sldId id="317" r:id="rId48"/>
    <p:sldId id="310" r:id="rId49"/>
    <p:sldId id="319" r:id="rId50"/>
    <p:sldId id="320" r:id="rId51"/>
    <p:sldId id="311" r:id="rId52"/>
    <p:sldId id="321" r:id="rId53"/>
    <p:sldId id="325" r:id="rId54"/>
    <p:sldId id="326"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CC"/>
    <a:srgbClr val="66CCFF"/>
    <a:srgbClr val="99FFCC"/>
    <a:srgbClr val="FFFFCC"/>
    <a:srgbClr val="FFFFFF"/>
    <a:srgbClr val="CCFFFF"/>
    <a:srgbClr val="FFCCFF"/>
    <a:srgbClr val="FF66CC"/>
    <a:srgbClr val="99CC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83" autoAdjust="0"/>
    <p:restoredTop sz="87382" autoAdjust="0"/>
  </p:normalViewPr>
  <p:slideViewPr>
    <p:cSldViewPr snapToGrid="0">
      <p:cViewPr varScale="1">
        <p:scale>
          <a:sx n="62" d="100"/>
          <a:sy n="62" d="100"/>
        </p:scale>
        <p:origin x="10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274C8D-B10B-4717-9AD4-DA821D4300B9}" type="datetimeFigureOut">
              <a:rPr lang="en-US" smtClean="0"/>
              <a:t>4/13/2014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6FD7E4-50E6-4859-8139-4B3D842435AC}" type="slidenum">
              <a:rPr lang="en-US" smtClean="0"/>
              <a:t>‹#›</a:t>
            </a:fld>
            <a:endParaRPr lang="en-US"/>
          </a:p>
        </p:txBody>
      </p:sp>
    </p:spTree>
    <p:extLst>
      <p:ext uri="{BB962C8B-B14F-4D97-AF65-F5344CB8AC3E}">
        <p14:creationId xmlns:p14="http://schemas.microsoft.com/office/powerpoint/2010/main" val="2168000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6FD7E4-50E6-4859-8139-4B3D842435AC}" type="slidenum">
              <a:rPr lang="en-US" smtClean="0"/>
              <a:t>1</a:t>
            </a:fld>
            <a:endParaRPr lang="en-US"/>
          </a:p>
        </p:txBody>
      </p:sp>
    </p:spTree>
    <p:extLst>
      <p:ext uri="{BB962C8B-B14F-4D97-AF65-F5344CB8AC3E}">
        <p14:creationId xmlns:p14="http://schemas.microsoft.com/office/powerpoint/2010/main" val="2696845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43</a:t>
            </a:fld>
            <a:endParaRPr lang="en-US"/>
          </a:p>
        </p:txBody>
      </p:sp>
    </p:spTree>
    <p:extLst>
      <p:ext uri="{BB962C8B-B14F-4D97-AF65-F5344CB8AC3E}">
        <p14:creationId xmlns:p14="http://schemas.microsoft.com/office/powerpoint/2010/main" val="3232271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54</a:t>
            </a:fld>
            <a:endParaRPr lang="en-US"/>
          </a:p>
        </p:txBody>
      </p:sp>
    </p:spTree>
    <p:extLst>
      <p:ext uri="{BB962C8B-B14F-4D97-AF65-F5344CB8AC3E}">
        <p14:creationId xmlns:p14="http://schemas.microsoft.com/office/powerpoint/2010/main" val="285763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6FD7E4-50E6-4859-8139-4B3D842435AC}" type="slidenum">
              <a:rPr lang="en-US" smtClean="0"/>
              <a:t>28</a:t>
            </a:fld>
            <a:endParaRPr lang="en-US"/>
          </a:p>
        </p:txBody>
      </p:sp>
    </p:spTree>
    <p:extLst>
      <p:ext uri="{BB962C8B-B14F-4D97-AF65-F5344CB8AC3E}">
        <p14:creationId xmlns:p14="http://schemas.microsoft.com/office/powerpoint/2010/main" val="1280426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30</a:t>
            </a:fld>
            <a:endParaRPr lang="en-US"/>
          </a:p>
        </p:txBody>
      </p:sp>
    </p:spTree>
    <p:extLst>
      <p:ext uri="{BB962C8B-B14F-4D97-AF65-F5344CB8AC3E}">
        <p14:creationId xmlns:p14="http://schemas.microsoft.com/office/powerpoint/2010/main" val="3529174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32</a:t>
            </a:fld>
            <a:endParaRPr lang="en-US"/>
          </a:p>
        </p:txBody>
      </p:sp>
    </p:spTree>
    <p:extLst>
      <p:ext uri="{BB962C8B-B14F-4D97-AF65-F5344CB8AC3E}">
        <p14:creationId xmlns:p14="http://schemas.microsoft.com/office/powerpoint/2010/main" val="3868702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34</a:t>
            </a:fld>
            <a:endParaRPr lang="en-US"/>
          </a:p>
        </p:txBody>
      </p:sp>
    </p:spTree>
    <p:extLst>
      <p:ext uri="{BB962C8B-B14F-4D97-AF65-F5344CB8AC3E}">
        <p14:creationId xmlns:p14="http://schemas.microsoft.com/office/powerpoint/2010/main" val="664775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36</a:t>
            </a:fld>
            <a:endParaRPr lang="en-US"/>
          </a:p>
        </p:txBody>
      </p:sp>
    </p:spTree>
    <p:extLst>
      <p:ext uri="{BB962C8B-B14F-4D97-AF65-F5344CB8AC3E}">
        <p14:creationId xmlns:p14="http://schemas.microsoft.com/office/powerpoint/2010/main" val="3932539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37</a:t>
            </a:fld>
            <a:endParaRPr lang="en-US"/>
          </a:p>
        </p:txBody>
      </p:sp>
    </p:spTree>
    <p:extLst>
      <p:ext uri="{BB962C8B-B14F-4D97-AF65-F5344CB8AC3E}">
        <p14:creationId xmlns:p14="http://schemas.microsoft.com/office/powerpoint/2010/main" val="708595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38</a:t>
            </a:fld>
            <a:endParaRPr lang="en-US"/>
          </a:p>
        </p:txBody>
      </p:sp>
    </p:spTree>
    <p:extLst>
      <p:ext uri="{BB962C8B-B14F-4D97-AF65-F5344CB8AC3E}">
        <p14:creationId xmlns:p14="http://schemas.microsoft.com/office/powerpoint/2010/main" val="966258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42</a:t>
            </a:fld>
            <a:endParaRPr lang="en-US"/>
          </a:p>
        </p:txBody>
      </p:sp>
    </p:spTree>
    <p:extLst>
      <p:ext uri="{BB962C8B-B14F-4D97-AF65-F5344CB8AC3E}">
        <p14:creationId xmlns:p14="http://schemas.microsoft.com/office/powerpoint/2010/main" val="1255779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7CCBCF-0870-4170-99C4-802D365349A4}" type="datetimeFigureOut">
              <a:rPr lang="en-US" smtClean="0"/>
              <a:t>4/13/2014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1618879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CCBCF-0870-4170-99C4-802D365349A4}" type="datetimeFigureOut">
              <a:rPr lang="en-US" smtClean="0"/>
              <a:t>4/13/2014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3125475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CCBCF-0870-4170-99C4-802D365349A4}" type="datetimeFigureOut">
              <a:rPr lang="en-US" smtClean="0"/>
              <a:t>4/13/2014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3951534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CCBCF-0870-4170-99C4-802D365349A4}" type="datetimeFigureOut">
              <a:rPr lang="en-US" smtClean="0"/>
              <a:t>4/13/2014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1866229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7CCBCF-0870-4170-99C4-802D365349A4}" type="datetimeFigureOut">
              <a:rPr lang="en-US" smtClean="0"/>
              <a:t>4/13/2014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2027368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7CCBCF-0870-4170-99C4-802D365349A4}" type="datetimeFigureOut">
              <a:rPr lang="en-US" smtClean="0"/>
              <a:t>4/13/2014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3515660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7CCBCF-0870-4170-99C4-802D365349A4}" type="datetimeFigureOut">
              <a:rPr lang="en-US" smtClean="0"/>
              <a:t>4/13/2014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1370244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7CCBCF-0870-4170-99C4-802D365349A4}" type="datetimeFigureOut">
              <a:rPr lang="en-US" smtClean="0"/>
              <a:t>4/13/2014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636452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7CCBCF-0870-4170-99C4-802D365349A4}" type="datetimeFigureOut">
              <a:rPr lang="en-US" smtClean="0"/>
              <a:t>4/13/2014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1009741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7CCBCF-0870-4170-99C4-802D365349A4}" type="datetimeFigureOut">
              <a:rPr lang="en-US" smtClean="0"/>
              <a:t>4/13/2014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2083147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7CCBCF-0870-4170-99C4-802D365349A4}" type="datetimeFigureOut">
              <a:rPr lang="en-US" smtClean="0"/>
              <a:t>4/13/2014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1816539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7CCBCF-0870-4170-99C4-802D365349A4}" type="datetimeFigureOut">
              <a:rPr lang="en-US" smtClean="0"/>
              <a:t>4/13/2014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5CA10B-E2C3-4B40-B29D-7E4893DFB566}" type="slidenum">
              <a:rPr lang="en-US" smtClean="0"/>
              <a:t>‹#›</a:t>
            </a:fld>
            <a:endParaRPr lang="en-US"/>
          </a:p>
        </p:txBody>
      </p:sp>
    </p:spTree>
    <p:extLst>
      <p:ext uri="{BB962C8B-B14F-4D97-AF65-F5344CB8AC3E}">
        <p14:creationId xmlns:p14="http://schemas.microsoft.com/office/powerpoint/2010/main" val="480012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hyperlink" Target="https://en.wikipedia.org/wiki/Bertie_Charles_Forbes" TargetMode="External"/><Relationship Id="rId7" Type="http://schemas.openxmlformats.org/officeDocument/2006/relationships/image" Target="../media/image28.jpeg"/><Relationship Id="rId2" Type="http://schemas.openxmlformats.org/officeDocument/2006/relationships/hyperlink" Target="https://en.wikipedia.org/wiki/Forbes" TargetMode="Externa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ourcivilisation.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3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3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3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39.xml.rels><?xml version="1.0" encoding="UTF-8" standalone="yes"?>
<Relationships xmlns="http://schemas.openxmlformats.org/package/2006/relationships"><Relationship Id="rId3" Type="http://schemas.openxmlformats.org/officeDocument/2006/relationships/hyperlink" Target="https://en.wikipedia.org/wiki/Deputy_Governor_of_the_Bank_of_England" TargetMode="External"/><Relationship Id="rId2" Type="http://schemas.openxmlformats.org/officeDocument/2006/relationships/image" Target="../media/image64.jpeg"/><Relationship Id="rId1" Type="http://schemas.openxmlformats.org/officeDocument/2006/relationships/slideLayout" Target="../slideLayouts/slideLayout2.xml"/><Relationship Id="rId5" Type="http://schemas.openxmlformats.org/officeDocument/2006/relationships/image" Target="../media/image65.jpeg"/><Relationship Id="rId4" Type="http://schemas.openxmlformats.org/officeDocument/2006/relationships/hyperlink" Target="https://en.wikipedia.org/wiki/Governor_of_the_Bank_of_Englan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4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69908"/>
            <a:ext cx="12192000" cy="858891"/>
          </a:xfrm>
          <a:solidFill>
            <a:srgbClr val="FFFFCC"/>
          </a:solidFill>
        </p:spPr>
        <p:txBody>
          <a:bodyPr>
            <a:normAutofit fontScale="92500" lnSpcReduction="10000"/>
          </a:bodyPr>
          <a:lstStyle/>
          <a:p>
            <a:r>
              <a:rPr lang="en-US" sz="2800" b="1" smtClean="0"/>
              <a:t>CHAPTER </a:t>
            </a:r>
            <a:r>
              <a:rPr lang="en-US" sz="2800" b="1" smtClean="0"/>
              <a:t>12 – PART 1</a:t>
            </a:r>
            <a:endParaRPr lang="en-US" sz="2800" b="1" dirty="0" smtClean="0"/>
          </a:p>
          <a:p>
            <a:r>
              <a:rPr lang="en-US" sz="2800" b="1" dirty="0" smtClean="0"/>
              <a:t>POLITICAL ECONOMISTS:  PRIESTHOOD OF THE BANKER THEOLOGY</a:t>
            </a:r>
            <a:endParaRPr lang="en-US" sz="2800" b="1" dirty="0"/>
          </a:p>
        </p:txBody>
      </p:sp>
      <p:sp>
        <p:nvSpPr>
          <p:cNvPr id="4" name="Title 3"/>
          <p:cNvSpPr>
            <a:spLocks noGrp="1"/>
          </p:cNvSpPr>
          <p:nvPr>
            <p:ph type="ctrTitle"/>
          </p:nvPr>
        </p:nvSpPr>
        <p:spPr>
          <a:xfrm>
            <a:off x="0" y="0"/>
            <a:ext cx="12192000" cy="969908"/>
          </a:xfrm>
          <a:solidFill>
            <a:srgbClr val="FFFF00"/>
          </a:solidFill>
        </p:spPr>
        <p:txBody>
          <a:bodyPr>
            <a:normAutofit fontScale="90000"/>
          </a:bodyPr>
          <a:lstStyle/>
          <a:p>
            <a:pPr>
              <a:lnSpc>
                <a:spcPct val="50000"/>
              </a:lnSpc>
            </a:pP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sz="4900" b="1" dirty="0" smtClean="0"/>
              <a:t>The </a:t>
            </a:r>
            <a:r>
              <a:rPr lang="en-US" sz="4900" b="1" dirty="0"/>
              <a:t>Lost Science of Money</a:t>
            </a:r>
            <a:br>
              <a:rPr lang="en-US" sz="4900" b="1" dirty="0"/>
            </a:br>
            <a:r>
              <a:rPr lang="en-US" sz="4900" dirty="0"/>
              <a:t>		</a:t>
            </a:r>
            <a:endParaRPr lang="en-US" dirty="0"/>
          </a:p>
        </p:txBody>
      </p:sp>
      <p:pic>
        <p:nvPicPr>
          <p:cNvPr id="5" name="Picture 2" descr="http://upload.wikimedia.org/wikipedia/commons/0/0a/AdamSmit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487" y="2487300"/>
            <a:ext cx="2922905" cy="4370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6/6b/Adam_Smith%2C_1723_-_1790._Political_economist_-_Google_Art_Projec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80253" y="2431807"/>
            <a:ext cx="3623945" cy="44261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luiscabral.files.wordpress.com/2008/05/adamsmith.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61546" y="2460076"/>
            <a:ext cx="3166746" cy="442514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23231" y="1950345"/>
            <a:ext cx="2507418" cy="584775"/>
          </a:xfrm>
          <a:prstGeom prst="rect">
            <a:avLst/>
          </a:prstGeom>
          <a:noFill/>
        </p:spPr>
        <p:txBody>
          <a:bodyPr wrap="none" rtlCol="0">
            <a:spAutoFit/>
          </a:bodyPr>
          <a:lstStyle/>
          <a:p>
            <a:r>
              <a:rPr lang="en-US" sz="3200" b="1" dirty="0" smtClean="0"/>
              <a:t>ADAM SMITH</a:t>
            </a:r>
            <a:endParaRPr lang="en-US" sz="3200" b="1" dirty="0"/>
          </a:p>
        </p:txBody>
      </p:sp>
      <p:sp>
        <p:nvSpPr>
          <p:cNvPr id="8" name="TextBox 7"/>
          <p:cNvSpPr txBox="1"/>
          <p:nvPr/>
        </p:nvSpPr>
        <p:spPr>
          <a:xfrm>
            <a:off x="4338517" y="1950345"/>
            <a:ext cx="2507418" cy="584775"/>
          </a:xfrm>
          <a:prstGeom prst="rect">
            <a:avLst/>
          </a:prstGeom>
          <a:noFill/>
        </p:spPr>
        <p:txBody>
          <a:bodyPr wrap="none" rtlCol="0">
            <a:spAutoFit/>
          </a:bodyPr>
          <a:lstStyle/>
          <a:p>
            <a:r>
              <a:rPr lang="en-US" sz="3200" b="1" dirty="0" smtClean="0"/>
              <a:t>ADAM SMITH</a:t>
            </a:r>
            <a:endParaRPr lang="en-US" sz="3200" b="1" dirty="0"/>
          </a:p>
        </p:txBody>
      </p:sp>
      <p:sp>
        <p:nvSpPr>
          <p:cNvPr id="9" name="TextBox 8"/>
          <p:cNvSpPr txBox="1"/>
          <p:nvPr/>
        </p:nvSpPr>
        <p:spPr>
          <a:xfrm>
            <a:off x="8819810" y="2001558"/>
            <a:ext cx="2507418" cy="584775"/>
          </a:xfrm>
          <a:prstGeom prst="rect">
            <a:avLst/>
          </a:prstGeom>
          <a:noFill/>
        </p:spPr>
        <p:txBody>
          <a:bodyPr wrap="none" rtlCol="0">
            <a:spAutoFit/>
          </a:bodyPr>
          <a:lstStyle/>
          <a:p>
            <a:r>
              <a:rPr lang="en-US" sz="3200" b="1" dirty="0" smtClean="0"/>
              <a:t>ADAM SMITH</a:t>
            </a:r>
            <a:endParaRPr lang="en-US" sz="3200" b="1" dirty="0"/>
          </a:p>
        </p:txBody>
      </p:sp>
    </p:spTree>
    <p:extLst>
      <p:ext uri="{BB962C8B-B14F-4D97-AF65-F5344CB8AC3E}">
        <p14:creationId xmlns:p14="http://schemas.microsoft.com/office/powerpoint/2010/main" val="4283195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FF00"/>
          </a:solidFill>
        </p:spPr>
        <p:txBody>
          <a:bodyPr>
            <a:normAutofit fontScale="90000"/>
          </a:bodyPr>
          <a:lstStyle/>
          <a:p>
            <a:pPr marL="0" indent="0" algn="ctr"/>
            <a:r>
              <a:rPr lang="en-US" sz="2800" b="1" dirty="0"/>
              <a:t>INTRODUCTION (SUMMARY)</a:t>
            </a:r>
          </a:p>
        </p:txBody>
      </p:sp>
      <p:sp>
        <p:nvSpPr>
          <p:cNvPr id="3" name="Content Placeholder 2"/>
          <p:cNvSpPr>
            <a:spLocks noGrp="1"/>
          </p:cNvSpPr>
          <p:nvPr>
            <p:ph idx="1"/>
          </p:nvPr>
        </p:nvSpPr>
        <p:spPr>
          <a:xfrm>
            <a:off x="397787" y="651165"/>
            <a:ext cx="11396421" cy="5672380"/>
          </a:xfrm>
        </p:spPr>
        <p:txBody>
          <a:bodyPr>
            <a:normAutofit/>
          </a:bodyPr>
          <a:lstStyle/>
          <a:p>
            <a:pPr marL="0" indent="0">
              <a:buNone/>
            </a:pPr>
            <a:r>
              <a:rPr lang="en-US" sz="2400" dirty="0" smtClean="0"/>
              <a:t>It transferred power from Society to the Money Power 24 hours a day, seven days a week whether business was good or bad; whether crops were abundant or there was drought; whether the country was healthy or beset by plague.  It transferred this wealth even though its beneficiaries normally did little or nothing useful for their fellow man; but systematically harmed the society to derive greater payments from it, and to render it less capable of protecting itself from their parasitical activities.</a:t>
            </a:r>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endParaRPr lang="en-US" dirty="0" smtClean="0"/>
          </a:p>
        </p:txBody>
      </p:sp>
      <p:pic>
        <p:nvPicPr>
          <p:cNvPr id="4100" name="Picture 4" descr="http://www.positivemoney.org/wp-content/uploads/2013/06/Real-Economy-Syphon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49" y="2755417"/>
            <a:ext cx="5805670" cy="410258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2joz611prdme3eogq61h5p3gr08.wpengine.netdna-cdn.com/wp-content/uploads/2013/05/Inequality_video-400x23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3701" y="2989228"/>
            <a:ext cx="6728299" cy="3868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447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FF00"/>
          </a:solidFill>
        </p:spPr>
        <p:txBody>
          <a:bodyPr>
            <a:normAutofit fontScale="90000"/>
          </a:bodyPr>
          <a:lstStyle/>
          <a:p>
            <a:pPr marL="0" indent="0" algn="ctr"/>
            <a:r>
              <a:rPr lang="en-US" sz="2800" b="1" dirty="0"/>
              <a:t>INTRODUCTION (SUMMARY)</a:t>
            </a:r>
          </a:p>
        </p:txBody>
      </p:sp>
      <p:sp>
        <p:nvSpPr>
          <p:cNvPr id="3" name="Content Placeholder 2"/>
          <p:cNvSpPr>
            <a:spLocks noGrp="1"/>
          </p:cNvSpPr>
          <p:nvPr>
            <p:ph idx="1"/>
          </p:nvPr>
        </p:nvSpPr>
        <p:spPr>
          <a:xfrm>
            <a:off x="397787" y="483525"/>
            <a:ext cx="11396421" cy="5672380"/>
          </a:xfrm>
        </p:spPr>
        <p:txBody>
          <a:bodyPr>
            <a:normAutofit/>
          </a:bodyPr>
          <a:lstStyle/>
          <a:p>
            <a:pPr marL="0" indent="0">
              <a:buNone/>
            </a:pPr>
            <a:r>
              <a:rPr lang="en-US" sz="2400" dirty="0" smtClean="0"/>
              <a:t>They received the wealth of nations through conquest of their money systems.  Few shots were fired and no formal surrender occurred to announce to the people that they and their posterity were to be subject to this power.</a:t>
            </a: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endParaRPr lang="en-US" dirty="0" smtClean="0"/>
          </a:p>
        </p:txBody>
      </p:sp>
      <p:pic>
        <p:nvPicPr>
          <p:cNvPr id="1028" name="Picture 4" descr="http://www.ecb.europa.eu/ecb/educational/facts/shared/img/slides/slide_or_010.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808321"/>
            <a:ext cx="6278881" cy="50496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federalreserve.gov/files/Commemorate-teas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5414" y="2538095"/>
            <a:ext cx="5647313" cy="3617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5689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FF00"/>
          </a:solidFill>
        </p:spPr>
        <p:txBody>
          <a:bodyPr>
            <a:normAutofit fontScale="90000"/>
          </a:bodyPr>
          <a:lstStyle/>
          <a:p>
            <a:pPr marL="0" indent="0" algn="ctr"/>
            <a:r>
              <a:rPr lang="en-US" sz="2800" b="1" dirty="0"/>
              <a:t>INTRODUCTION (SUMMARY)</a:t>
            </a:r>
          </a:p>
        </p:txBody>
      </p:sp>
      <p:sp>
        <p:nvSpPr>
          <p:cNvPr id="3" name="Content Placeholder 2"/>
          <p:cNvSpPr>
            <a:spLocks noGrp="1"/>
          </p:cNvSpPr>
          <p:nvPr>
            <p:ph idx="1"/>
          </p:nvPr>
        </p:nvSpPr>
        <p:spPr>
          <a:xfrm>
            <a:off x="155575" y="419178"/>
            <a:ext cx="11396421" cy="5672380"/>
          </a:xfrm>
        </p:spPr>
        <p:txBody>
          <a:bodyPr>
            <a:normAutofit/>
          </a:bodyPr>
          <a:lstStyle/>
          <a:p>
            <a:pPr marL="0" indent="0" algn="ctr">
              <a:buNone/>
            </a:pPr>
            <a:r>
              <a:rPr lang="en-US" sz="2400" b="1" dirty="0" smtClean="0"/>
              <a:t>Awareness was limited to very few people.</a:t>
            </a:r>
            <a:endParaRPr lang="en-US" sz="2400" b="1"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endParaRPr lang="en-US" dirty="0" smtClean="0"/>
          </a:p>
        </p:txBody>
      </p:sp>
      <p:sp>
        <p:nvSpPr>
          <p:cNvPr id="4" name="Rectangle 1"/>
          <p:cNvSpPr>
            <a:spLocks noChangeArrowheads="1"/>
          </p:cNvSpPr>
          <p:nvPr/>
        </p:nvSpPr>
        <p:spPr bwMode="auto">
          <a:xfrm>
            <a:off x="140841" y="1179032"/>
            <a:ext cx="1191031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1" u="none" strike="noStrike" cap="none" normalizeH="0" baseline="0" dirty="0" smtClean="0">
                <a:ln>
                  <a:noFill/>
                </a:ln>
                <a:solidFill>
                  <a:schemeClr val="tx1"/>
                </a:solidFill>
                <a:effectLst/>
                <a:latin typeface="Arial" panose="020B0604020202020204" pitchFamily="34" charset="0"/>
                <a:hlinkClick r:id="rId2" tooltip="Forbes"/>
              </a:rPr>
              <a:t>Forbes</a:t>
            </a:r>
            <a:r>
              <a:rPr kumimoji="0" lang="en-US" altLang="en-US" sz="1800" b="0" i="0" u="none" strike="noStrike" cap="none" normalizeH="0" baseline="0" dirty="0" smtClean="0">
                <a:ln>
                  <a:noFill/>
                </a:ln>
                <a:solidFill>
                  <a:schemeClr val="tx1"/>
                </a:solidFill>
                <a:effectLst/>
                <a:latin typeface="Arial" panose="020B0604020202020204" pitchFamily="34" charset="0"/>
              </a:rPr>
              <a:t> magazine founder </a:t>
            </a:r>
            <a:r>
              <a:rPr kumimoji="0" lang="en-US" altLang="en-US" sz="1800" b="0" i="0" u="none" strike="noStrike" cap="none" normalizeH="0" baseline="0" dirty="0" smtClean="0">
                <a:ln>
                  <a:noFill/>
                </a:ln>
                <a:solidFill>
                  <a:schemeClr val="tx1"/>
                </a:solidFill>
                <a:effectLst/>
                <a:latin typeface="Arial" panose="020B0604020202020204" pitchFamily="34" charset="0"/>
                <a:hlinkClick r:id="rId3" tooltip="Bertie Charles Forbes"/>
              </a:rPr>
              <a:t>Bertie Charles Forbes</a:t>
            </a:r>
            <a:r>
              <a:rPr kumimoji="0" lang="en-US" altLang="en-US" sz="1800" b="0" i="0" u="none" strike="noStrike" cap="none" normalizeH="0" baseline="0" dirty="0" smtClean="0">
                <a:ln>
                  <a:noFill/>
                </a:ln>
                <a:solidFill>
                  <a:schemeClr val="tx1"/>
                </a:solidFill>
                <a:effectLst/>
                <a:latin typeface="Arial" panose="020B0604020202020204" pitchFamily="34" charset="0"/>
              </a:rPr>
              <a:t> wrote several years later: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Picture a party of the nation’s greatest bankers stealing out of New York on a private railroad car under cover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of darkness, stealthily riding hundreds of miles South, embarking on a mysterious launch, sneaking onto an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island deserted by all but a few servants, living there a full week under such rigid secrecy that the names of</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not one of them was once mentioned, lest the servants learn the identity and disclose to the world this strangest,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most secret expedition in the history of American finance. I am not romancing; I am giving to the world, for the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first time, the real story of how the famous Aldrich currency report, the foundation of our new currency system,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was written... The utmost secrecy was enjoined upon all. The public must not glean a hint of what was to be done. </a:t>
            </a:r>
          </a:p>
        </p:txBody>
      </p:sp>
      <p:pic>
        <p:nvPicPr>
          <p:cNvPr id="2055" name="Picture 7" descr="http://www.mindcontagion.org/images/jekyll_islan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3921772"/>
            <a:ext cx="4389317" cy="29296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9170" y="3882975"/>
            <a:ext cx="2856038" cy="646331"/>
          </a:xfrm>
          <a:prstGeom prst="rect">
            <a:avLst/>
          </a:prstGeom>
          <a:solidFill>
            <a:srgbClr val="00B0F0"/>
          </a:solidFill>
        </p:spPr>
        <p:txBody>
          <a:bodyPr wrap="none" rtlCol="0">
            <a:spAutoFit/>
          </a:bodyPr>
          <a:lstStyle/>
          <a:p>
            <a:r>
              <a:rPr lang="en-US" b="1" dirty="0" smtClean="0"/>
              <a:t>NOVEMBER 1910</a:t>
            </a:r>
          </a:p>
          <a:p>
            <a:r>
              <a:rPr lang="en-US" b="1" dirty="0" smtClean="0"/>
              <a:t>JEKYLL ISLAND ‘HUNT CLUB’</a:t>
            </a:r>
            <a:endParaRPr lang="en-US" b="1" dirty="0"/>
          </a:p>
        </p:txBody>
      </p:sp>
      <p:pic>
        <p:nvPicPr>
          <p:cNvPr id="2059" name="Picture 11" descr="http://taboodada.files.wordpress.com/2013/09/paulwarbur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44892" y="3487355"/>
            <a:ext cx="2122451" cy="1485716"/>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http://www.rootsweb.ancestry.com/~rigenweb/stones1/NelsonWAldrich.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85767" y="3487355"/>
            <a:ext cx="1383153" cy="2011859"/>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descr="http://www.palosverdesrealty.net/briefcase/150583_photo_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10059" y="3472440"/>
            <a:ext cx="1520825" cy="2120541"/>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7" descr="http://1.bp.blogspot.com/_mj6PKuld7c4/TNw_f2kqWUI/AAAAAAAAAB0/RZM5qTxO6o0/s1600/Benjamin_Strong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74876" y="3523940"/>
            <a:ext cx="1761544" cy="225477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456087" y="4924926"/>
            <a:ext cx="2672142" cy="923330"/>
          </a:xfrm>
          <a:prstGeom prst="rect">
            <a:avLst/>
          </a:prstGeom>
          <a:noFill/>
        </p:spPr>
        <p:txBody>
          <a:bodyPr wrap="none" rtlCol="0">
            <a:spAutoFit/>
          </a:bodyPr>
          <a:lstStyle/>
          <a:p>
            <a:r>
              <a:rPr lang="en-US" dirty="0" smtClean="0"/>
              <a:t>PAUL WARBURG</a:t>
            </a:r>
          </a:p>
          <a:p>
            <a:r>
              <a:rPr lang="en-US" dirty="0" smtClean="0"/>
              <a:t>GERMAN WARBURG BANK</a:t>
            </a:r>
          </a:p>
          <a:p>
            <a:r>
              <a:rPr lang="en-US" dirty="0" smtClean="0"/>
              <a:t>KUHN, LOEB, &amp; CO, NYC</a:t>
            </a:r>
            <a:endParaRPr lang="en-US" dirty="0"/>
          </a:p>
        </p:txBody>
      </p:sp>
      <p:sp>
        <p:nvSpPr>
          <p:cNvPr id="11" name="TextBox 10"/>
          <p:cNvSpPr txBox="1"/>
          <p:nvPr/>
        </p:nvSpPr>
        <p:spPr>
          <a:xfrm>
            <a:off x="6871447" y="5708822"/>
            <a:ext cx="1998047" cy="923330"/>
          </a:xfrm>
          <a:prstGeom prst="rect">
            <a:avLst/>
          </a:prstGeom>
          <a:noFill/>
        </p:spPr>
        <p:txBody>
          <a:bodyPr wrap="none" rtlCol="0">
            <a:spAutoFit/>
          </a:bodyPr>
          <a:lstStyle/>
          <a:p>
            <a:r>
              <a:rPr lang="en-US" dirty="0" smtClean="0"/>
              <a:t>FRANK VANDERLIP</a:t>
            </a:r>
          </a:p>
          <a:p>
            <a:r>
              <a:rPr lang="en-US" dirty="0" smtClean="0"/>
              <a:t>CITIBANK </a:t>
            </a:r>
          </a:p>
          <a:p>
            <a:r>
              <a:rPr lang="en-US" dirty="0" smtClean="0"/>
              <a:t>(ROCKEFELLER)</a:t>
            </a:r>
            <a:endParaRPr lang="en-US" dirty="0"/>
          </a:p>
        </p:txBody>
      </p:sp>
      <p:sp>
        <p:nvSpPr>
          <p:cNvPr id="12" name="TextBox 11"/>
          <p:cNvSpPr txBox="1"/>
          <p:nvPr/>
        </p:nvSpPr>
        <p:spPr>
          <a:xfrm>
            <a:off x="8843547" y="5632523"/>
            <a:ext cx="1536959" cy="1200329"/>
          </a:xfrm>
          <a:prstGeom prst="rect">
            <a:avLst/>
          </a:prstGeom>
          <a:noFill/>
        </p:spPr>
        <p:txBody>
          <a:bodyPr wrap="none" rtlCol="0">
            <a:spAutoFit/>
          </a:bodyPr>
          <a:lstStyle/>
          <a:p>
            <a:r>
              <a:rPr lang="en-US" dirty="0" smtClean="0"/>
              <a:t>NELSON</a:t>
            </a:r>
          </a:p>
          <a:p>
            <a:r>
              <a:rPr lang="en-US" dirty="0" smtClean="0"/>
              <a:t>ALDRICH</a:t>
            </a:r>
          </a:p>
          <a:p>
            <a:r>
              <a:rPr lang="en-US" dirty="0" smtClean="0"/>
              <a:t>(SENATOR,</a:t>
            </a:r>
          </a:p>
          <a:p>
            <a:r>
              <a:rPr lang="en-US" dirty="0" smtClean="0"/>
              <a:t>ROCKEFELLER)</a:t>
            </a:r>
            <a:endParaRPr lang="en-US" dirty="0"/>
          </a:p>
        </p:txBody>
      </p:sp>
      <p:sp>
        <p:nvSpPr>
          <p:cNvPr id="13" name="TextBox 12"/>
          <p:cNvSpPr txBox="1"/>
          <p:nvPr/>
        </p:nvSpPr>
        <p:spPr>
          <a:xfrm>
            <a:off x="10158649" y="5778716"/>
            <a:ext cx="2074799" cy="646331"/>
          </a:xfrm>
          <a:prstGeom prst="rect">
            <a:avLst/>
          </a:prstGeom>
          <a:noFill/>
        </p:spPr>
        <p:txBody>
          <a:bodyPr wrap="none" rtlCol="0">
            <a:spAutoFit/>
          </a:bodyPr>
          <a:lstStyle/>
          <a:p>
            <a:r>
              <a:rPr lang="en-US" dirty="0" smtClean="0"/>
              <a:t>BENJAMIN STRONG</a:t>
            </a:r>
          </a:p>
          <a:p>
            <a:r>
              <a:rPr lang="en-US" dirty="0" smtClean="0"/>
              <a:t>(MORGAN)</a:t>
            </a:r>
            <a:endParaRPr lang="en-US" dirty="0"/>
          </a:p>
        </p:txBody>
      </p:sp>
    </p:spTree>
    <p:extLst>
      <p:ext uri="{BB962C8B-B14F-4D97-AF65-F5344CB8AC3E}">
        <p14:creationId xmlns:p14="http://schemas.microsoft.com/office/powerpoint/2010/main" val="3792784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419886"/>
          </a:xfrm>
          <a:solidFill>
            <a:srgbClr val="00B0F0"/>
          </a:solidFill>
        </p:spPr>
        <p:txBody>
          <a:bodyPr>
            <a:normAutofit fontScale="90000"/>
          </a:bodyPr>
          <a:lstStyle/>
          <a:p>
            <a:pPr algn="ctr"/>
            <a:r>
              <a:rPr lang="en-US" sz="2800" dirty="0" smtClean="0"/>
              <a:t>PART 2</a:t>
            </a:r>
            <a:endParaRPr lang="en-US" sz="2800" dirty="0"/>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lgn="ctr">
              <a:buNone/>
            </a:pPr>
            <a:r>
              <a:rPr lang="en-US" sz="2400" b="1" dirty="0" smtClean="0"/>
              <a:t>IDEAS RULE:  ECONOMISTS AS PROPAGANDISTS</a:t>
            </a:r>
          </a:p>
          <a:p>
            <a:endParaRPr lang="en-US" b="1" dirty="0" smtClean="0"/>
          </a:p>
        </p:txBody>
      </p:sp>
    </p:spTree>
    <p:extLst>
      <p:ext uri="{BB962C8B-B14F-4D97-AF65-F5344CB8AC3E}">
        <p14:creationId xmlns:p14="http://schemas.microsoft.com/office/powerpoint/2010/main" val="41425445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419886"/>
          </a:xfrm>
          <a:solidFill>
            <a:srgbClr val="00B0F0"/>
          </a:solidFill>
        </p:spPr>
        <p:txBody>
          <a:bodyPr>
            <a:normAutofit fontScale="90000"/>
          </a:bodyPr>
          <a:lstStyle/>
          <a:p>
            <a:pPr algn="ctr"/>
            <a:r>
              <a:rPr lang="en-US" sz="2800" b="1" dirty="0"/>
              <a:t>IDEAS RULE:  ECONOMISTS AS PROPAGANDISTS</a:t>
            </a:r>
          </a:p>
        </p:txBody>
      </p:sp>
      <p:sp>
        <p:nvSpPr>
          <p:cNvPr id="3" name="Content Placeholder 2"/>
          <p:cNvSpPr>
            <a:spLocks noGrp="1"/>
          </p:cNvSpPr>
          <p:nvPr>
            <p:ph idx="1"/>
          </p:nvPr>
        </p:nvSpPr>
        <p:spPr>
          <a:xfrm>
            <a:off x="397787" y="426721"/>
            <a:ext cx="11396421" cy="5672380"/>
          </a:xfrm>
        </p:spPr>
        <p:txBody>
          <a:bodyPr>
            <a:normAutofit/>
          </a:bodyPr>
          <a:lstStyle/>
          <a:p>
            <a:pPr marL="0" indent="0">
              <a:buNone/>
            </a:pPr>
            <a:r>
              <a:rPr lang="en-US" sz="2400" dirty="0" smtClean="0"/>
              <a:t>Over time, society is ruled by ideas.</a:t>
            </a:r>
          </a:p>
          <a:p>
            <a:pPr marL="0" indent="0">
              <a:buNone/>
            </a:pPr>
            <a:r>
              <a:rPr lang="en-US" sz="2400" dirty="0" smtClean="0"/>
              <a:t>This new private monetary rule over mankind required a new theology that justified and sanctified the new world order. </a:t>
            </a:r>
          </a:p>
          <a:p>
            <a:pPr marL="0" indent="0">
              <a:buNone/>
            </a:pPr>
            <a:r>
              <a:rPr lang="en-US" sz="2400" dirty="0" smtClean="0"/>
              <a:t>In </a:t>
            </a:r>
            <a:r>
              <a:rPr lang="en-US" sz="2400" dirty="0"/>
              <a:t>the United States, political economy first was taught at </a:t>
            </a:r>
            <a:r>
              <a:rPr lang="en-US" sz="2400" dirty="0" smtClean="0"/>
              <a:t>the College of William and Mary, where </a:t>
            </a:r>
            <a:r>
              <a:rPr lang="en-US" sz="2400" dirty="0"/>
              <a:t>in 1784, </a:t>
            </a:r>
            <a:r>
              <a:rPr lang="en-US" sz="2400" dirty="0" smtClean="0"/>
              <a:t>Smith's </a:t>
            </a:r>
            <a:r>
              <a:rPr lang="en-US" sz="2400" b="1" i="1" u="sng" dirty="0" smtClean="0"/>
              <a:t>The Wealth of Nations </a:t>
            </a:r>
            <a:r>
              <a:rPr lang="en-US" sz="2400" dirty="0"/>
              <a:t>was a required textbook.</a:t>
            </a: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endParaRPr lang="en-US" b="1" dirty="0" smtClean="0"/>
          </a:p>
        </p:txBody>
      </p:sp>
      <p:sp>
        <p:nvSpPr>
          <p:cNvPr id="4" name="TextBox 3"/>
          <p:cNvSpPr txBox="1"/>
          <p:nvPr/>
        </p:nvSpPr>
        <p:spPr>
          <a:xfrm>
            <a:off x="844516" y="6139139"/>
            <a:ext cx="3138808" cy="369332"/>
          </a:xfrm>
          <a:prstGeom prst="rect">
            <a:avLst/>
          </a:prstGeom>
          <a:noFill/>
        </p:spPr>
        <p:txBody>
          <a:bodyPr wrap="none" rtlCol="0">
            <a:spAutoFit/>
          </a:bodyPr>
          <a:lstStyle/>
          <a:p>
            <a:r>
              <a:rPr lang="en-US" dirty="0" smtClean="0"/>
              <a:t>1688 WILLIAM III &amp; WIFE MARY</a:t>
            </a:r>
            <a:endParaRPr lang="en-US" dirty="0"/>
          </a:p>
        </p:txBody>
      </p:sp>
      <p:pic>
        <p:nvPicPr>
          <p:cNvPr id="3078" name="Picture 6" descr="http://cdn2.spectator.co.uk/wp-content/blogs.dir/11/files/2013/05/512442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089" y="3177993"/>
            <a:ext cx="4381662" cy="29211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195560" y="6781800"/>
            <a:ext cx="45719" cy="369332"/>
          </a:xfrm>
          <a:prstGeom prst="rect">
            <a:avLst/>
          </a:prstGeom>
          <a:noFill/>
        </p:spPr>
        <p:txBody>
          <a:bodyPr wrap="square" rtlCol="0">
            <a:spAutoFit/>
          </a:bodyPr>
          <a:lstStyle/>
          <a:p>
            <a:endParaRPr lang="en-US" dirty="0"/>
          </a:p>
        </p:txBody>
      </p:sp>
      <p:pic>
        <p:nvPicPr>
          <p:cNvPr id="1028" name="Picture 4" descr="http://3.bp.blogspot.com/-GjmhruufZ7w/Tc3P2_MQAiI/AAAAAAAAABI/lemlspFINrI/s1600/Adam+Smi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9822" y="3177993"/>
            <a:ext cx="2911833" cy="324438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216786" y="6454292"/>
            <a:ext cx="2657907" cy="369332"/>
          </a:xfrm>
          <a:prstGeom prst="rect">
            <a:avLst/>
          </a:prstGeom>
          <a:noFill/>
        </p:spPr>
        <p:txBody>
          <a:bodyPr wrap="none" rtlCol="0">
            <a:spAutoFit/>
          </a:bodyPr>
          <a:lstStyle/>
          <a:p>
            <a:r>
              <a:rPr lang="en-US" dirty="0" smtClean="0"/>
              <a:t>ADAM SMITH (1723-1790)</a:t>
            </a:r>
            <a:endParaRPr lang="en-US" dirty="0"/>
          </a:p>
        </p:txBody>
      </p:sp>
      <p:pic>
        <p:nvPicPr>
          <p:cNvPr id="1032" name="Picture 8" descr="http://3.bp.blogspot.com/-l-JQD8e06gQ/UCPHuasrq7I/AAAAAAAAAg8/QVHmajn5mrw/s1600/lluita.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3837" y="3177993"/>
            <a:ext cx="4057093" cy="292110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894641" y="6154379"/>
            <a:ext cx="1803058" cy="369332"/>
          </a:xfrm>
          <a:prstGeom prst="rect">
            <a:avLst/>
          </a:prstGeom>
          <a:noFill/>
        </p:spPr>
        <p:txBody>
          <a:bodyPr wrap="none" rtlCol="0">
            <a:spAutoFit/>
          </a:bodyPr>
          <a:lstStyle/>
          <a:p>
            <a:r>
              <a:rPr lang="en-US" dirty="0" smtClean="0"/>
              <a:t>WILLIAM’S WARS</a:t>
            </a:r>
            <a:endParaRPr lang="en-US" dirty="0"/>
          </a:p>
        </p:txBody>
      </p:sp>
    </p:spTree>
    <p:extLst>
      <p:ext uri="{BB962C8B-B14F-4D97-AF65-F5344CB8AC3E}">
        <p14:creationId xmlns:p14="http://schemas.microsoft.com/office/powerpoint/2010/main" val="2295648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419886"/>
          </a:xfrm>
          <a:solidFill>
            <a:srgbClr val="00B0F0"/>
          </a:solidFill>
        </p:spPr>
        <p:txBody>
          <a:bodyPr>
            <a:normAutofit fontScale="90000"/>
          </a:bodyPr>
          <a:lstStyle/>
          <a:p>
            <a:pPr algn="ctr"/>
            <a:r>
              <a:rPr lang="en-US" sz="2800" b="1" dirty="0"/>
              <a:t>IDEAS RULE:  ECONOMISTS AS PROPAGANDISTS</a:t>
            </a:r>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r>
              <a:rPr lang="en-US" sz="2400" dirty="0" smtClean="0"/>
              <a:t>This new theology justifying the private money power would shroud its essentials in MYSTERY.    The “Political Economists” served as a propaganda apparatus to whitewash the monetary power structure.</a:t>
            </a:r>
          </a:p>
          <a:p>
            <a:pPr marL="0" indent="0">
              <a:buNone/>
            </a:pPr>
            <a:r>
              <a:rPr lang="en-US" sz="2400" dirty="0" smtClean="0"/>
              <a:t>They put forward false ideas and smoke screens on the nature of money, that helped entrench the bankers.    </a:t>
            </a:r>
          </a:p>
          <a:p>
            <a:pPr marL="0" indent="0">
              <a:buNone/>
            </a:pPr>
            <a:endParaRPr lang="en-US" sz="2400" dirty="0"/>
          </a:p>
          <a:p>
            <a:pPr marL="0" indent="0">
              <a:buNone/>
            </a:pPr>
            <a:endParaRPr lang="en-US" sz="2400" dirty="0"/>
          </a:p>
          <a:p>
            <a:pPr marL="0" indent="0">
              <a:buNone/>
            </a:pPr>
            <a:endParaRPr lang="en-US" sz="2400" dirty="0" smtClean="0"/>
          </a:p>
          <a:p>
            <a:pPr marL="0" indent="0">
              <a:buNone/>
            </a:pPr>
            <a:endParaRPr lang="en-US" sz="2400" dirty="0"/>
          </a:p>
          <a:p>
            <a:endParaRPr lang="en-US" b="1" dirty="0" smtClean="0"/>
          </a:p>
        </p:txBody>
      </p:sp>
      <p:sp>
        <p:nvSpPr>
          <p:cNvPr id="5" name="TextBox 4"/>
          <p:cNvSpPr txBox="1"/>
          <p:nvPr/>
        </p:nvSpPr>
        <p:spPr>
          <a:xfrm>
            <a:off x="397787" y="3609275"/>
            <a:ext cx="4479013" cy="1477328"/>
          </a:xfrm>
          <a:prstGeom prst="rect">
            <a:avLst/>
          </a:prstGeom>
          <a:solidFill>
            <a:srgbClr val="FFFF00"/>
          </a:solidFill>
        </p:spPr>
        <p:txBody>
          <a:bodyPr wrap="square" rtlCol="0">
            <a:spAutoFit/>
          </a:bodyPr>
          <a:lstStyle/>
          <a:p>
            <a:r>
              <a:rPr lang="en-US" dirty="0"/>
              <a:t>“By the money price of goods it is to be observed, I understand always, the </a:t>
            </a:r>
            <a:r>
              <a:rPr lang="en-US" dirty="0" smtClean="0"/>
              <a:t>quantity of pure gold  or silver for which they are sold, without any regard to denomination of the coin.”     Adam Smith, </a:t>
            </a:r>
            <a:r>
              <a:rPr lang="en-US" b="1" i="1" u="sng" dirty="0" smtClean="0"/>
              <a:t>Wealth of Nations</a:t>
            </a:r>
            <a:endParaRPr lang="en-US" b="1" i="1" u="sng" dirty="0"/>
          </a:p>
        </p:txBody>
      </p:sp>
      <p:pic>
        <p:nvPicPr>
          <p:cNvPr id="2052" name="Picture 4" descr="http://severalfourmany.files.wordpress.com/2012/05/wealthofnation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2135" y="2662736"/>
            <a:ext cx="5665945" cy="4195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8569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419886"/>
          </a:xfrm>
          <a:solidFill>
            <a:srgbClr val="00B0F0"/>
          </a:solidFill>
        </p:spPr>
        <p:txBody>
          <a:bodyPr>
            <a:normAutofit fontScale="90000"/>
          </a:bodyPr>
          <a:lstStyle/>
          <a:p>
            <a:pPr algn="ctr"/>
            <a:r>
              <a:rPr lang="en-US" sz="2800" b="1" dirty="0"/>
              <a:t>IDEAS RULE:  ECONOMISTS AS PROPAGANDISTS</a:t>
            </a:r>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r>
              <a:rPr lang="en-US" sz="2400" dirty="0"/>
              <a:t>Few economists have included a deep concern for economic justice in their work.</a:t>
            </a:r>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endParaRPr lang="en-US" b="1" dirty="0" smtClean="0"/>
          </a:p>
        </p:txBody>
      </p:sp>
      <p:pic>
        <p:nvPicPr>
          <p:cNvPr id="3076" name="Picture 4" descr="http://ts2.mm.bing.net/th?id=HN.607994342172397521&amp;pid=15.1&amp;H=113&amp;W=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980" y="2553652"/>
            <a:ext cx="4282032" cy="302418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bookdrum.com/images/books/27994_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3815" y="1852612"/>
            <a:ext cx="3400425" cy="4762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524240" y="2995374"/>
            <a:ext cx="3396635" cy="1754326"/>
          </a:xfrm>
          <a:prstGeom prst="rect">
            <a:avLst/>
          </a:prstGeom>
          <a:noFill/>
        </p:spPr>
        <p:txBody>
          <a:bodyPr wrap="none" rtlCol="0">
            <a:spAutoFit/>
          </a:bodyPr>
          <a:lstStyle/>
          <a:p>
            <a:r>
              <a:rPr lang="en-US" dirty="0"/>
              <a:t>Illustration by Fred Bernard </a:t>
            </a:r>
            <a:r>
              <a:rPr lang="en-US" dirty="0" smtClean="0"/>
              <a:t>of</a:t>
            </a:r>
          </a:p>
          <a:p>
            <a:r>
              <a:rPr lang="en-US" dirty="0" smtClean="0"/>
              <a:t>Dickens </a:t>
            </a:r>
            <a:r>
              <a:rPr lang="en-US" dirty="0"/>
              <a:t>at work in a </a:t>
            </a:r>
            <a:r>
              <a:rPr lang="en-US" dirty="0" smtClean="0"/>
              <a:t>shoe-blacking</a:t>
            </a:r>
          </a:p>
          <a:p>
            <a:r>
              <a:rPr lang="en-US" dirty="0" smtClean="0"/>
              <a:t>factory </a:t>
            </a:r>
            <a:r>
              <a:rPr lang="en-US" dirty="0"/>
              <a:t>after his father had </a:t>
            </a:r>
            <a:r>
              <a:rPr lang="en-US" dirty="0" smtClean="0"/>
              <a:t>been</a:t>
            </a:r>
          </a:p>
          <a:p>
            <a:r>
              <a:rPr lang="en-US" dirty="0" smtClean="0"/>
              <a:t>sent </a:t>
            </a:r>
            <a:r>
              <a:rPr lang="en-US" dirty="0"/>
              <a:t>to </a:t>
            </a:r>
            <a:r>
              <a:rPr lang="en-US" dirty="0" smtClean="0"/>
              <a:t>debtor’s prison, published</a:t>
            </a:r>
          </a:p>
          <a:p>
            <a:r>
              <a:rPr lang="en-US" dirty="0" smtClean="0"/>
              <a:t>in </a:t>
            </a:r>
            <a:r>
              <a:rPr lang="en-US" dirty="0"/>
              <a:t>the 1892 edition of </a:t>
            </a:r>
            <a:r>
              <a:rPr lang="en-US" dirty="0" smtClean="0"/>
              <a:t>Forster's</a:t>
            </a:r>
          </a:p>
          <a:p>
            <a:r>
              <a:rPr lang="en-US" i="1" dirty="0" smtClean="0"/>
              <a:t>Life </a:t>
            </a:r>
            <a:r>
              <a:rPr lang="en-US" i="1" dirty="0"/>
              <a:t>of </a:t>
            </a:r>
            <a:r>
              <a:rPr lang="en-US" i="1" dirty="0" smtClean="0"/>
              <a:t>Dickens</a:t>
            </a:r>
            <a:endParaRPr lang="en-US" dirty="0"/>
          </a:p>
        </p:txBody>
      </p:sp>
    </p:spTree>
    <p:extLst>
      <p:ext uri="{BB962C8B-B14F-4D97-AF65-F5344CB8AC3E}">
        <p14:creationId xmlns:p14="http://schemas.microsoft.com/office/powerpoint/2010/main" val="13454241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74166"/>
          </a:xfrm>
          <a:solidFill>
            <a:srgbClr val="FFCC66"/>
          </a:solidFill>
        </p:spPr>
        <p:txBody>
          <a:bodyPr>
            <a:normAutofit fontScale="90000"/>
          </a:bodyPr>
          <a:lstStyle/>
          <a:p>
            <a:pPr algn="ctr"/>
            <a:r>
              <a:rPr lang="en-US" sz="2800" dirty="0" smtClean="0"/>
              <a:t>PART 3</a:t>
            </a:r>
            <a:endParaRPr lang="en-US" sz="2800" dirty="0"/>
          </a:p>
        </p:txBody>
      </p:sp>
      <p:sp>
        <p:nvSpPr>
          <p:cNvPr id="3" name="Content Placeholder 2"/>
          <p:cNvSpPr>
            <a:spLocks noGrp="1"/>
          </p:cNvSpPr>
          <p:nvPr>
            <p:ph idx="1"/>
          </p:nvPr>
        </p:nvSpPr>
        <p:spPr>
          <a:xfrm>
            <a:off x="397787" y="773085"/>
            <a:ext cx="11396421" cy="5672380"/>
          </a:xfrm>
        </p:spPr>
        <p:txBody>
          <a:bodyPr>
            <a:normAutofit/>
          </a:bodyPr>
          <a:lstStyle/>
          <a:p>
            <a:pPr marL="514350" indent="-514350">
              <a:buFont typeface="+mj-lt"/>
              <a:buAutoNum type="arabicPeriod"/>
            </a:pPr>
            <a:endParaRPr lang="en-US" sz="2400" dirty="0" smtClean="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lgn="ctr">
              <a:buNone/>
            </a:pPr>
            <a:r>
              <a:rPr lang="en-US" sz="2400" b="1" dirty="0" smtClean="0"/>
              <a:t>ECONOMICS DEGENERATES FROM THE SCHOLASTICS</a:t>
            </a:r>
          </a:p>
          <a:p>
            <a:endParaRPr lang="en-US" b="1" dirty="0" smtClean="0"/>
          </a:p>
        </p:txBody>
      </p:sp>
    </p:spTree>
    <p:extLst>
      <p:ext uri="{BB962C8B-B14F-4D97-AF65-F5344CB8AC3E}">
        <p14:creationId xmlns:p14="http://schemas.microsoft.com/office/powerpoint/2010/main" val="29644235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74166"/>
          </a:xfrm>
          <a:solidFill>
            <a:srgbClr val="FFCC66"/>
          </a:solidFill>
        </p:spPr>
        <p:txBody>
          <a:bodyPr>
            <a:normAutofit fontScale="90000"/>
          </a:bodyPr>
          <a:lstStyle/>
          <a:p>
            <a:pPr algn="ctr"/>
            <a:r>
              <a:rPr lang="en-US" sz="2800" b="1" dirty="0"/>
              <a:t>ECONOMICS DEGENERATES FROM THE </a:t>
            </a:r>
            <a:r>
              <a:rPr lang="en-US" sz="2800" b="1" dirty="0" smtClean="0"/>
              <a:t>SCHOLASTICS</a:t>
            </a:r>
            <a:endParaRPr lang="en-US" sz="2400" b="1" dirty="0"/>
          </a:p>
        </p:txBody>
      </p:sp>
      <p:sp>
        <p:nvSpPr>
          <p:cNvPr id="3" name="Content Placeholder 2"/>
          <p:cNvSpPr>
            <a:spLocks noGrp="1"/>
          </p:cNvSpPr>
          <p:nvPr>
            <p:ph idx="1"/>
          </p:nvPr>
        </p:nvSpPr>
        <p:spPr>
          <a:xfrm>
            <a:off x="397787" y="773085"/>
            <a:ext cx="11396421" cy="5672380"/>
          </a:xfrm>
        </p:spPr>
        <p:txBody>
          <a:bodyPr>
            <a:normAutofit/>
          </a:bodyPr>
          <a:lstStyle/>
          <a:p>
            <a:pPr marL="514350" indent="-514350">
              <a:buFont typeface="+mj-lt"/>
              <a:buAutoNum type="arabicPeriod"/>
            </a:pPr>
            <a:endParaRPr lang="en-US" sz="2400" dirty="0" smtClean="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endParaRPr lang="en-US" b="1" dirty="0" smtClean="0"/>
          </a:p>
        </p:txBody>
      </p:sp>
      <p:sp>
        <p:nvSpPr>
          <p:cNvPr id="4" name="Title 1"/>
          <p:cNvSpPr txBox="1">
            <a:spLocks/>
          </p:cNvSpPr>
          <p:nvPr/>
        </p:nvSpPr>
        <p:spPr>
          <a:xfrm>
            <a:off x="-1" y="483798"/>
            <a:ext cx="4520207" cy="1030449"/>
          </a:xfrm>
          <a:prstGeom prst="rect">
            <a:avLst/>
          </a:prstGeom>
          <a:solidFill>
            <a:srgbClr val="FFFF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t> </a:t>
            </a:r>
            <a:r>
              <a:rPr lang="en-US" sz="2000" dirty="0" smtClean="0"/>
              <a:t>Catholic Scholastics (1100-1500 AD)</a:t>
            </a:r>
            <a:br>
              <a:rPr lang="en-US" sz="2000" dirty="0" smtClean="0"/>
            </a:br>
            <a:r>
              <a:rPr lang="en-US" sz="2000" dirty="0" smtClean="0"/>
              <a:t>  Church scholars – first moral economists</a:t>
            </a:r>
            <a:endParaRPr lang="en-US" sz="2000" dirty="0"/>
          </a:p>
        </p:txBody>
      </p:sp>
      <p:sp>
        <p:nvSpPr>
          <p:cNvPr id="5" name="Content Placeholder 2"/>
          <p:cNvSpPr txBox="1">
            <a:spLocks/>
          </p:cNvSpPr>
          <p:nvPr/>
        </p:nvSpPr>
        <p:spPr>
          <a:xfrm>
            <a:off x="2087989" y="2667557"/>
            <a:ext cx="3246120" cy="1676592"/>
          </a:xfrm>
          <a:prstGeom prst="rect">
            <a:avLst/>
          </a:prstGeom>
          <a:solidFill>
            <a:srgbClr val="FFFFCC"/>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t>“Money is medium in exchange, and not terminus.”   Money is not an end in itself.</a:t>
            </a:r>
          </a:p>
          <a:p>
            <a:pPr marL="0" indent="0">
              <a:buFont typeface="Arial" panose="020B0604020202020204" pitchFamily="34" charset="0"/>
              <a:buNone/>
            </a:pPr>
            <a:r>
              <a:rPr lang="en-US" sz="1800" dirty="0" smtClean="0"/>
              <a:t>A loan has no risk to the lender; therefore usury is unearned income.</a:t>
            </a:r>
          </a:p>
        </p:txBody>
      </p:sp>
      <p:pic>
        <p:nvPicPr>
          <p:cNvPr id="6" name="Picture 2" descr="Thomas Aquinas by Fra Bartolomme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35" y="1846642"/>
            <a:ext cx="1898345" cy="249750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384000" y="2556031"/>
            <a:ext cx="2090241" cy="646331"/>
          </a:xfrm>
          <a:prstGeom prst="rect">
            <a:avLst/>
          </a:prstGeom>
        </p:spPr>
        <p:txBody>
          <a:bodyPr wrap="square">
            <a:spAutoFit/>
          </a:bodyPr>
          <a:lstStyle/>
          <a:p>
            <a:r>
              <a:rPr lang="en-US" i="1" dirty="0" smtClean="0"/>
              <a:t>JOHN STUART MILL</a:t>
            </a:r>
          </a:p>
          <a:p>
            <a:r>
              <a:rPr lang="en-US" i="1" dirty="0" smtClean="0"/>
              <a:t>1806-1873</a:t>
            </a:r>
            <a:endParaRPr lang="en-US" dirty="0"/>
          </a:p>
        </p:txBody>
      </p:sp>
      <p:sp>
        <p:nvSpPr>
          <p:cNvPr id="8" name="Right Arrow 7"/>
          <p:cNvSpPr/>
          <p:nvPr/>
        </p:nvSpPr>
        <p:spPr>
          <a:xfrm>
            <a:off x="5089660" y="5327088"/>
            <a:ext cx="978408" cy="85684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09539" y="5327088"/>
            <a:ext cx="3541823" cy="1200329"/>
          </a:xfrm>
          <a:prstGeom prst="rect">
            <a:avLst/>
          </a:prstGeom>
          <a:solidFill>
            <a:schemeClr val="accent2">
              <a:lumMod val="60000"/>
              <a:lumOff val="40000"/>
            </a:schemeClr>
          </a:solidFill>
        </p:spPr>
        <p:txBody>
          <a:bodyPr wrap="square" rtlCol="0">
            <a:spAutoFit/>
          </a:bodyPr>
          <a:lstStyle/>
          <a:p>
            <a:r>
              <a:rPr lang="en-US" dirty="0" smtClean="0"/>
              <a:t>The Scholastics concentrated on the morality of economic activity, drawing conclusions from certain principles they held to be true.</a:t>
            </a:r>
            <a:endParaRPr lang="en-US" dirty="0"/>
          </a:p>
        </p:txBody>
      </p:sp>
      <p:sp>
        <p:nvSpPr>
          <p:cNvPr id="10" name="Title 1"/>
          <p:cNvSpPr txBox="1">
            <a:spLocks/>
          </p:cNvSpPr>
          <p:nvPr/>
        </p:nvSpPr>
        <p:spPr>
          <a:xfrm>
            <a:off x="6954034" y="483798"/>
            <a:ext cx="4520207" cy="1319736"/>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smtClean="0"/>
              <a:t>Political Economists (1700+  AD)</a:t>
            </a:r>
            <a:br>
              <a:rPr lang="en-US" sz="2000" dirty="0" smtClean="0"/>
            </a:br>
            <a:r>
              <a:rPr lang="en-US" sz="2000" dirty="0" smtClean="0"/>
              <a:t>examine </a:t>
            </a:r>
            <a:r>
              <a:rPr lang="en-US" sz="2000" dirty="0"/>
              <a:t>the nature of wealth and the laws, both natural and man made</a:t>
            </a:r>
            <a:r>
              <a:rPr lang="en-US" sz="2000" b="1" dirty="0"/>
              <a:t>, </a:t>
            </a:r>
            <a:r>
              <a:rPr lang="en-US" sz="2000" dirty="0"/>
              <a:t>governing its production and distribution</a:t>
            </a:r>
            <a:r>
              <a:rPr lang="en-US" sz="2000" dirty="0" smtClean="0"/>
              <a:t>. </a:t>
            </a:r>
            <a:endParaRPr lang="en-US" sz="2000" dirty="0"/>
          </a:p>
        </p:txBody>
      </p:sp>
      <p:sp>
        <p:nvSpPr>
          <p:cNvPr id="12" name="TextBox 11"/>
          <p:cNvSpPr txBox="1"/>
          <p:nvPr/>
        </p:nvSpPr>
        <p:spPr>
          <a:xfrm>
            <a:off x="6954034" y="5327088"/>
            <a:ext cx="3726027" cy="1200329"/>
          </a:xfrm>
          <a:prstGeom prst="rect">
            <a:avLst/>
          </a:prstGeom>
          <a:solidFill>
            <a:schemeClr val="accent2">
              <a:lumMod val="60000"/>
              <a:lumOff val="40000"/>
            </a:schemeClr>
          </a:solidFill>
        </p:spPr>
        <p:txBody>
          <a:bodyPr wrap="square" rtlCol="0">
            <a:spAutoFit/>
          </a:bodyPr>
          <a:lstStyle/>
          <a:p>
            <a:r>
              <a:rPr lang="en-US" dirty="0" smtClean="0"/>
              <a:t>Political economists also stressed the theoretical approach, but did </a:t>
            </a:r>
            <a:r>
              <a:rPr lang="en-US" dirty="0"/>
              <a:t>away with </a:t>
            </a:r>
            <a:r>
              <a:rPr lang="en-US" dirty="0" smtClean="0"/>
              <a:t>any morality </a:t>
            </a:r>
            <a:r>
              <a:rPr lang="en-US" dirty="0"/>
              <a:t>of economic activities</a:t>
            </a:r>
            <a:r>
              <a:rPr lang="en-US" dirty="0" smtClean="0"/>
              <a:t>.</a:t>
            </a:r>
            <a:endParaRPr lang="en-US" dirty="0"/>
          </a:p>
        </p:txBody>
      </p:sp>
      <p:sp>
        <p:nvSpPr>
          <p:cNvPr id="14" name="Rectangle 13"/>
          <p:cNvSpPr/>
          <p:nvPr/>
        </p:nvSpPr>
        <p:spPr>
          <a:xfrm>
            <a:off x="2136721" y="1803534"/>
            <a:ext cx="1943099" cy="646331"/>
          </a:xfrm>
          <a:prstGeom prst="rect">
            <a:avLst/>
          </a:prstGeom>
        </p:spPr>
        <p:txBody>
          <a:bodyPr wrap="square">
            <a:spAutoFit/>
          </a:bodyPr>
          <a:lstStyle/>
          <a:p>
            <a:r>
              <a:rPr lang="en-US" i="1" dirty="0" smtClean="0"/>
              <a:t>THOMAS AQUINAS</a:t>
            </a:r>
          </a:p>
          <a:p>
            <a:r>
              <a:rPr lang="en-US" i="1" dirty="0" smtClean="0"/>
              <a:t>1225 - 1274</a:t>
            </a:r>
            <a:endParaRPr lang="en-US" dirty="0"/>
          </a:p>
        </p:txBody>
      </p:sp>
      <p:pic>
        <p:nvPicPr>
          <p:cNvPr id="1028" name="Picture 4" descr="http://trialx.com/curetalk/wp-content/blogs.dir/7/files/2011/03/gcelebrities/John_Stuart_Mill-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4034" y="1846642"/>
            <a:ext cx="2307152" cy="3223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4387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89406"/>
          </a:xfrm>
          <a:solidFill>
            <a:srgbClr val="FFFFCC"/>
          </a:solidFill>
        </p:spPr>
        <p:txBody>
          <a:bodyPr>
            <a:normAutofit fontScale="90000"/>
          </a:bodyPr>
          <a:lstStyle/>
          <a:p>
            <a:pPr algn="ctr"/>
            <a:r>
              <a:rPr lang="en-US" sz="2400" dirty="0" smtClean="0"/>
              <a:t>PART 4</a:t>
            </a:r>
            <a:endParaRPr lang="en-US" sz="2400" dirty="0"/>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lgn="ctr">
              <a:buNone/>
            </a:pPr>
            <a:r>
              <a:rPr lang="en-US" sz="2400" b="1" dirty="0" smtClean="0"/>
              <a:t>FOSTERING A DISDAIN FOR THE LESSONS OF HISTORY</a:t>
            </a:r>
          </a:p>
          <a:p>
            <a:pPr marL="0" indent="0">
              <a:buNone/>
            </a:pPr>
            <a:endParaRPr lang="en-US" sz="2400" dirty="0" smtClean="0"/>
          </a:p>
        </p:txBody>
      </p:sp>
    </p:spTree>
    <p:extLst>
      <p:ext uri="{BB962C8B-B14F-4D97-AF65-F5344CB8AC3E}">
        <p14:creationId xmlns:p14="http://schemas.microsoft.com/office/powerpoint/2010/main" val="978486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67729"/>
          </a:xfrm>
          <a:solidFill>
            <a:schemeClr val="accent2">
              <a:lumMod val="60000"/>
              <a:lumOff val="40000"/>
            </a:schemeClr>
          </a:solidFill>
        </p:spPr>
        <p:txBody>
          <a:bodyPr>
            <a:normAutofit/>
          </a:bodyPr>
          <a:lstStyle/>
          <a:p>
            <a:pPr algn="ctr"/>
            <a:r>
              <a:rPr lang="en-US" dirty="0" smtClean="0"/>
              <a:t>THEMES OF LOST SCIENCE OF MONEY BOOK</a:t>
            </a:r>
            <a:endParaRPr lang="en-US" dirty="0"/>
          </a:p>
        </p:txBody>
      </p:sp>
      <p:sp>
        <p:nvSpPr>
          <p:cNvPr id="3" name="Content Placeholder 2"/>
          <p:cNvSpPr>
            <a:spLocks noGrp="1"/>
          </p:cNvSpPr>
          <p:nvPr>
            <p:ph idx="1"/>
          </p:nvPr>
        </p:nvSpPr>
        <p:spPr>
          <a:xfrm>
            <a:off x="1354810" y="1949611"/>
            <a:ext cx="9648987" cy="4249711"/>
          </a:xfrm>
          <a:solidFill>
            <a:schemeClr val="accent2">
              <a:lumMod val="20000"/>
              <a:lumOff val="80000"/>
            </a:schemeClr>
          </a:solidFill>
        </p:spPr>
        <p:txBody>
          <a:bodyPr>
            <a:normAutofit fontScale="92500"/>
          </a:bodyPr>
          <a:lstStyle/>
          <a:p>
            <a:pPr marL="514350" indent="-514350">
              <a:buFont typeface="+mj-lt"/>
              <a:buAutoNum type="arabicPeriod"/>
            </a:pPr>
            <a:r>
              <a:rPr lang="en-US" sz="2400" dirty="0" smtClean="0"/>
              <a:t>Primary importance of the money power</a:t>
            </a:r>
          </a:p>
          <a:p>
            <a:pPr marL="514350" indent="-514350">
              <a:buFont typeface="+mj-lt"/>
              <a:buAutoNum type="arabicPeriod"/>
            </a:pPr>
            <a:endParaRPr lang="en-US" sz="2400" dirty="0" smtClean="0"/>
          </a:p>
          <a:p>
            <a:pPr marL="514350" indent="-514350">
              <a:buFont typeface="+mj-lt"/>
              <a:buAutoNum type="arabicPeriod"/>
            </a:pPr>
            <a:r>
              <a:rPr lang="en-US" sz="2400" dirty="0" smtClean="0"/>
              <a:t>Nature of money </a:t>
            </a:r>
            <a:r>
              <a:rPr lang="en-US" sz="2400" u="sng" dirty="0" smtClean="0"/>
              <a:t>purposely</a:t>
            </a:r>
            <a:r>
              <a:rPr lang="en-US" sz="2400" dirty="0" smtClean="0"/>
              <a:t> kept </a:t>
            </a:r>
            <a:r>
              <a:rPr lang="en-US" sz="2400" u="sng" dirty="0" smtClean="0"/>
              <a:t>secret and confused</a:t>
            </a:r>
          </a:p>
          <a:p>
            <a:pPr marL="514350" indent="-514350">
              <a:buFont typeface="+mj-lt"/>
              <a:buAutoNum type="arabicPeriod"/>
            </a:pPr>
            <a:endParaRPr lang="en-US" sz="2400" dirty="0" smtClean="0"/>
          </a:p>
          <a:p>
            <a:pPr marL="514350" indent="-514350">
              <a:buFont typeface="+mj-lt"/>
              <a:buAutoNum type="arabicPeriod"/>
            </a:pPr>
            <a:r>
              <a:rPr lang="en-US" sz="2400" dirty="0" smtClean="0"/>
              <a:t>How a society defines money determines who controls the society</a:t>
            </a:r>
          </a:p>
          <a:p>
            <a:pPr marL="514350" indent="-514350">
              <a:buFont typeface="+mj-lt"/>
              <a:buAutoNum type="arabicPeriod"/>
            </a:pPr>
            <a:endParaRPr lang="en-US" sz="2400" dirty="0" smtClean="0"/>
          </a:p>
          <a:p>
            <a:pPr marL="514350" indent="-514350">
              <a:buFont typeface="+mj-lt"/>
              <a:buAutoNum type="arabicPeriod"/>
            </a:pPr>
            <a:r>
              <a:rPr lang="en-US" sz="2400" dirty="0" smtClean="0"/>
              <a:t>Battle over control of money has raged </a:t>
            </a:r>
            <a:r>
              <a:rPr lang="en-US" sz="2400" u="sng" dirty="0" smtClean="0"/>
              <a:t>for millennia</a:t>
            </a:r>
            <a:r>
              <a:rPr lang="en-US" sz="2400" dirty="0" smtClean="0"/>
              <a:t>:     public vs private</a:t>
            </a:r>
          </a:p>
          <a:p>
            <a:pPr marL="514350" indent="-514350">
              <a:buFont typeface="+mj-lt"/>
              <a:buAutoNum type="arabicPeriod"/>
            </a:pPr>
            <a:endParaRPr lang="en-US" sz="2400" dirty="0" smtClean="0"/>
          </a:p>
          <a:p>
            <a:pPr marL="514350" indent="-514350">
              <a:buFont typeface="+mj-lt"/>
              <a:buAutoNum type="arabicPeriod"/>
            </a:pPr>
            <a:r>
              <a:rPr lang="en-US" sz="2400" dirty="0" smtClean="0"/>
              <a:t>The misuse of the monetary system causes tremendous misery and suffering for the ordinary working people.    Will Decker &amp; Martin Dunn</a:t>
            </a:r>
            <a:r>
              <a:rPr lang="en-US" sz="2400" smtClean="0"/>
              <a:t>, February 2014 </a:t>
            </a:r>
            <a:endParaRPr lang="en-US" sz="2400" dirty="0" smtClean="0"/>
          </a:p>
          <a:p>
            <a:pPr marL="514350" indent="-514350">
              <a:buFont typeface="+mj-lt"/>
              <a:buAutoNum type="arabicPeriod"/>
            </a:pPr>
            <a:endParaRPr lang="en-US" sz="2400" dirty="0" smtClean="0"/>
          </a:p>
          <a:p>
            <a:pPr marL="514350" indent="-514350">
              <a:buFont typeface="+mj-lt"/>
              <a:buAutoNum type="arabicPeriod"/>
            </a:pPr>
            <a:endParaRPr lang="en-US" sz="2400" dirty="0"/>
          </a:p>
        </p:txBody>
      </p:sp>
    </p:spTree>
    <p:extLst>
      <p:ext uri="{BB962C8B-B14F-4D97-AF65-F5344CB8AC3E}">
        <p14:creationId xmlns:p14="http://schemas.microsoft.com/office/powerpoint/2010/main" val="36464559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89406"/>
          </a:xfrm>
          <a:solidFill>
            <a:srgbClr val="FFFFCC"/>
          </a:solidFill>
        </p:spPr>
        <p:txBody>
          <a:bodyPr>
            <a:normAutofit fontScale="90000"/>
          </a:bodyPr>
          <a:lstStyle/>
          <a:p>
            <a:pPr algn="ctr"/>
            <a:r>
              <a:rPr lang="en-US" sz="2400" b="1" dirty="0"/>
              <a:t>FOSTERING A DISDAIN FOR THE LESSONS OF HISTORY</a:t>
            </a:r>
            <a:endParaRPr lang="en-US" sz="2400" dirty="0"/>
          </a:p>
        </p:txBody>
      </p:sp>
      <p:sp>
        <p:nvSpPr>
          <p:cNvPr id="3" name="Content Placeholder 2"/>
          <p:cNvSpPr>
            <a:spLocks noGrp="1"/>
          </p:cNvSpPr>
          <p:nvPr>
            <p:ph idx="1"/>
          </p:nvPr>
        </p:nvSpPr>
        <p:spPr>
          <a:xfrm>
            <a:off x="397787" y="773085"/>
            <a:ext cx="7252693" cy="5672380"/>
          </a:xfrm>
        </p:spPr>
        <p:txBody>
          <a:bodyPr>
            <a:normAutofit lnSpcReduction="10000"/>
          </a:bodyPr>
          <a:lstStyle/>
          <a:p>
            <a:pPr marL="0" indent="0">
              <a:buNone/>
            </a:pPr>
            <a:r>
              <a:rPr lang="en-US" sz="2400" dirty="0" smtClean="0"/>
              <a:t>H.S. </a:t>
            </a:r>
            <a:r>
              <a:rPr lang="en-US" sz="2400" dirty="0" err="1" smtClean="0"/>
              <a:t>Foxwell</a:t>
            </a:r>
            <a:r>
              <a:rPr lang="en-US" sz="2400" dirty="0" smtClean="0"/>
              <a:t>, 1908, preface to </a:t>
            </a:r>
            <a:r>
              <a:rPr lang="en-US" sz="2400" dirty="0" err="1" smtClean="0"/>
              <a:t>Andreades</a:t>
            </a:r>
            <a:r>
              <a:rPr lang="en-US" sz="2400" dirty="0" smtClean="0"/>
              <a:t>, </a:t>
            </a:r>
            <a:r>
              <a:rPr lang="en-US" sz="2400" i="1" dirty="0" smtClean="0"/>
              <a:t>History of the Bank of England</a:t>
            </a:r>
            <a:r>
              <a:rPr lang="en-US" sz="2400" dirty="0" smtClean="0"/>
              <a:t>, p xii:</a:t>
            </a:r>
          </a:p>
          <a:p>
            <a:pPr marL="0" indent="0">
              <a:buNone/>
            </a:pPr>
            <a:endParaRPr lang="en-US" sz="2400" dirty="0"/>
          </a:p>
          <a:p>
            <a:pPr marL="0" indent="0">
              <a:buNone/>
            </a:pPr>
            <a:r>
              <a:rPr lang="en-US" sz="2400" dirty="0" smtClean="0"/>
              <a:t>“It was not the absence of official records that left so many other chapters of English economic history to be first dealt with by foreigners.  The main cause is to be found in the anti-historical bias of the dominant school of English official economists, most of them avowed disciples of … David Ricardo.  Their doctrinaire habits of thought, and their belief that they were in possession of a set of ‘principles’ of universal application, led them to frown on historical research as at best mere waste of time.</a:t>
            </a:r>
          </a:p>
          <a:p>
            <a:pPr marL="0" indent="0">
              <a:buNone/>
            </a:pPr>
            <a:endParaRPr lang="en-US" sz="2400" dirty="0"/>
          </a:p>
          <a:p>
            <a:pPr marL="0" indent="0">
              <a:buNone/>
            </a:pPr>
            <a:r>
              <a:rPr lang="en-US" sz="2400" dirty="0" smtClean="0"/>
              <a:t>… historical differences had no interest, and he relegated history to the antiquary.  This, as we now see, is really the attitude of the quack.”</a:t>
            </a:r>
            <a:endParaRPr lang="en-US" sz="2400" dirty="0"/>
          </a:p>
        </p:txBody>
      </p:sp>
      <p:pic>
        <p:nvPicPr>
          <p:cNvPr id="2050" name="Picture 2" descr="http://th02.deviantart.net/fs71/PRE/i/2012/144/5/b/charlatan_by_butterfrog-d5106r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0815" y="561274"/>
            <a:ext cx="4276725" cy="609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2966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2" y="1"/>
            <a:ext cx="12191999" cy="365760"/>
          </a:xfrm>
          <a:solidFill>
            <a:srgbClr val="00FFCC"/>
          </a:solidFill>
        </p:spPr>
        <p:txBody>
          <a:bodyPr>
            <a:normAutofit fontScale="90000"/>
          </a:bodyPr>
          <a:lstStyle/>
          <a:p>
            <a:pPr algn="ctr"/>
            <a:r>
              <a:rPr lang="en-US" sz="2400" dirty="0" smtClean="0"/>
              <a:t>PART 5</a:t>
            </a:r>
            <a:endParaRPr lang="en-US" sz="2400" dirty="0"/>
          </a:p>
        </p:txBody>
      </p:sp>
      <p:sp>
        <p:nvSpPr>
          <p:cNvPr id="3" name="Content Placeholder 2"/>
          <p:cNvSpPr>
            <a:spLocks noGrp="1"/>
          </p:cNvSpPr>
          <p:nvPr>
            <p:ph idx="1"/>
          </p:nvPr>
        </p:nvSpPr>
        <p:spPr>
          <a:xfrm>
            <a:off x="352066" y="563880"/>
            <a:ext cx="11396421" cy="6140665"/>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lgn="ctr">
              <a:buNone/>
            </a:pPr>
            <a:r>
              <a:rPr lang="en-US" sz="2400" b="1" dirty="0" smtClean="0"/>
              <a:t>NICOLA ORESME’S MEDIEVAL MENDACITY</a:t>
            </a:r>
          </a:p>
          <a:p>
            <a:endParaRPr lang="en-US" dirty="0" smtClean="0"/>
          </a:p>
        </p:txBody>
      </p:sp>
    </p:spTree>
    <p:extLst>
      <p:ext uri="{BB962C8B-B14F-4D97-AF65-F5344CB8AC3E}">
        <p14:creationId xmlns:p14="http://schemas.microsoft.com/office/powerpoint/2010/main" val="31979941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2" y="1"/>
            <a:ext cx="12191999" cy="365760"/>
          </a:xfrm>
          <a:solidFill>
            <a:srgbClr val="00FFCC"/>
          </a:solidFill>
        </p:spPr>
        <p:txBody>
          <a:bodyPr>
            <a:normAutofit fontScale="90000"/>
          </a:bodyPr>
          <a:lstStyle/>
          <a:p>
            <a:pPr algn="ctr"/>
            <a:r>
              <a:rPr lang="en-US" sz="2400" b="1" dirty="0"/>
              <a:t>NICOLA ORESME’S MEDIEVAL </a:t>
            </a:r>
            <a:r>
              <a:rPr lang="en-US" sz="2400" b="1" dirty="0" smtClean="0"/>
              <a:t>MENDACITY</a:t>
            </a:r>
            <a:endParaRPr lang="en-US" sz="2000" dirty="0"/>
          </a:p>
        </p:txBody>
      </p:sp>
      <p:sp>
        <p:nvSpPr>
          <p:cNvPr id="3" name="Content Placeholder 2"/>
          <p:cNvSpPr>
            <a:spLocks noGrp="1"/>
          </p:cNvSpPr>
          <p:nvPr>
            <p:ph idx="1"/>
          </p:nvPr>
        </p:nvSpPr>
        <p:spPr>
          <a:xfrm>
            <a:off x="352066" y="563880"/>
            <a:ext cx="11396421" cy="6140665"/>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endParaRPr lang="en-US" dirty="0" smtClean="0"/>
          </a:p>
        </p:txBody>
      </p:sp>
      <p:pic>
        <p:nvPicPr>
          <p:cNvPr id="3074" name="Picture 2" descr="http://img2.tfd.com/wiki/a/a2/Oresme-Nico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558" y="563880"/>
            <a:ext cx="2752725" cy="4419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9013" y="5181599"/>
            <a:ext cx="1782155" cy="646331"/>
          </a:xfrm>
          <a:prstGeom prst="rect">
            <a:avLst/>
          </a:prstGeom>
          <a:noFill/>
        </p:spPr>
        <p:txBody>
          <a:bodyPr wrap="none" rtlCol="0">
            <a:spAutoFit/>
          </a:bodyPr>
          <a:lstStyle/>
          <a:p>
            <a:r>
              <a:rPr lang="en-US" b="1" dirty="0" smtClean="0"/>
              <a:t>NICOLA ORESME</a:t>
            </a:r>
          </a:p>
          <a:p>
            <a:r>
              <a:rPr lang="en-US" b="1" dirty="0" smtClean="0"/>
              <a:t>1323 - 1382</a:t>
            </a:r>
            <a:endParaRPr lang="en-US" b="1" dirty="0"/>
          </a:p>
        </p:txBody>
      </p:sp>
      <p:sp>
        <p:nvSpPr>
          <p:cNvPr id="6" name="TextBox 5"/>
          <p:cNvSpPr txBox="1"/>
          <p:nvPr/>
        </p:nvSpPr>
        <p:spPr>
          <a:xfrm>
            <a:off x="3681960" y="446372"/>
            <a:ext cx="7489358" cy="3139321"/>
          </a:xfrm>
          <a:prstGeom prst="rect">
            <a:avLst/>
          </a:prstGeom>
          <a:noFill/>
        </p:spPr>
        <p:txBody>
          <a:bodyPr wrap="none" rtlCol="0">
            <a:spAutoFit/>
          </a:bodyPr>
          <a:lstStyle/>
          <a:p>
            <a:r>
              <a:rPr lang="en-US" dirty="0" err="1" smtClean="0"/>
              <a:t>Oresme</a:t>
            </a:r>
            <a:r>
              <a:rPr lang="en-US" dirty="0"/>
              <a:t>, counselor of </a:t>
            </a:r>
            <a:r>
              <a:rPr lang="en-US" dirty="0" smtClean="0"/>
              <a:t>King Charles V of France, supported the aristocracy</a:t>
            </a:r>
          </a:p>
          <a:p>
            <a:r>
              <a:rPr lang="en-US" dirty="0" smtClean="0"/>
              <a:t>in its reactions to the Crown’s debasement of the currency.    Here was a</a:t>
            </a:r>
          </a:p>
          <a:p>
            <a:r>
              <a:rPr lang="en-US" dirty="0" smtClean="0"/>
              <a:t>Catholic precedent to the monetary trickery of the Political Economists.</a:t>
            </a:r>
          </a:p>
          <a:p>
            <a:endParaRPr lang="en-US" dirty="0"/>
          </a:p>
          <a:p>
            <a:r>
              <a:rPr lang="en-US" dirty="0" smtClean="0"/>
              <a:t>When </a:t>
            </a:r>
            <a:r>
              <a:rPr lang="en-US" dirty="0" err="1" smtClean="0"/>
              <a:t>Oresme</a:t>
            </a:r>
            <a:r>
              <a:rPr lang="en-US" dirty="0" smtClean="0"/>
              <a:t> wrote, the first phase of the Hundred Years War between the </a:t>
            </a:r>
          </a:p>
          <a:p>
            <a:r>
              <a:rPr lang="en-US" dirty="0" err="1" smtClean="0"/>
              <a:t>Plantagenets</a:t>
            </a:r>
            <a:r>
              <a:rPr lang="en-US" dirty="0" smtClean="0"/>
              <a:t> and the Valois had been going on for twenty years.   The French</a:t>
            </a:r>
          </a:p>
          <a:p>
            <a:r>
              <a:rPr lang="en-US" dirty="0" smtClean="0"/>
              <a:t>kings, in desperation, had resorted to an almost continuous series of </a:t>
            </a:r>
          </a:p>
          <a:p>
            <a:r>
              <a:rPr lang="en-US" dirty="0" smtClean="0"/>
              <a:t>debasements of their coinage in order to provide money to meet a succession</a:t>
            </a:r>
          </a:p>
          <a:p>
            <a:r>
              <a:rPr lang="en-US" dirty="0" smtClean="0"/>
              <a:t>of expensive emergencies.</a:t>
            </a:r>
          </a:p>
          <a:p>
            <a:endParaRPr lang="en-US" dirty="0"/>
          </a:p>
          <a:p>
            <a:r>
              <a:rPr lang="en-US" dirty="0" smtClean="0"/>
              <a:t>The results for landowners were catastrophic.</a:t>
            </a:r>
            <a:endParaRPr lang="en-US" dirty="0"/>
          </a:p>
        </p:txBody>
      </p:sp>
      <p:pic>
        <p:nvPicPr>
          <p:cNvPr id="3076" name="Picture 4" descr="http://begaarchers.com.au/wp-content/uploads/2011/05/Battle-pof-Crec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3674289"/>
            <a:ext cx="3733800" cy="31726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050276" y="6058214"/>
            <a:ext cx="2274212" cy="646331"/>
          </a:xfrm>
          <a:prstGeom prst="rect">
            <a:avLst/>
          </a:prstGeom>
          <a:noFill/>
        </p:spPr>
        <p:txBody>
          <a:bodyPr wrap="none" rtlCol="0">
            <a:spAutoFit/>
          </a:bodyPr>
          <a:lstStyle/>
          <a:p>
            <a:r>
              <a:rPr lang="en-US" dirty="0" smtClean="0"/>
              <a:t>Battle of Crecy, France</a:t>
            </a:r>
          </a:p>
          <a:p>
            <a:r>
              <a:rPr lang="en-US" dirty="0"/>
              <a:t>26 August 1346</a:t>
            </a:r>
          </a:p>
        </p:txBody>
      </p:sp>
    </p:spTree>
    <p:extLst>
      <p:ext uri="{BB962C8B-B14F-4D97-AF65-F5344CB8AC3E}">
        <p14:creationId xmlns:p14="http://schemas.microsoft.com/office/powerpoint/2010/main" val="612798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365760"/>
          </a:xfrm>
          <a:solidFill>
            <a:srgbClr val="00FFCC"/>
          </a:solidFill>
        </p:spPr>
        <p:txBody>
          <a:bodyPr>
            <a:normAutofit fontScale="90000"/>
          </a:bodyPr>
          <a:lstStyle/>
          <a:p>
            <a:pPr algn="ctr"/>
            <a:r>
              <a:rPr lang="en-US" sz="2400" b="1" dirty="0"/>
              <a:t>NICOLA ORESME’S MEDIEVAL </a:t>
            </a:r>
            <a:r>
              <a:rPr lang="en-US" sz="2400" b="1" dirty="0" smtClean="0"/>
              <a:t>MENDACITY</a:t>
            </a:r>
            <a:endParaRPr lang="en-US" sz="2000" dirty="0"/>
          </a:p>
        </p:txBody>
      </p:sp>
      <p:sp>
        <p:nvSpPr>
          <p:cNvPr id="3" name="Content Placeholder 2"/>
          <p:cNvSpPr>
            <a:spLocks noGrp="1"/>
          </p:cNvSpPr>
          <p:nvPr>
            <p:ph idx="1"/>
          </p:nvPr>
        </p:nvSpPr>
        <p:spPr>
          <a:xfrm>
            <a:off x="184430" y="2294255"/>
            <a:ext cx="6468605" cy="4167505"/>
          </a:xfrm>
        </p:spPr>
        <p:txBody>
          <a:bodyPr>
            <a:normAutofit lnSpcReduction="10000"/>
          </a:bodyPr>
          <a:lstStyle/>
          <a:p>
            <a:pPr marL="0" indent="0">
              <a:buNone/>
            </a:pPr>
            <a:r>
              <a:rPr lang="en-US" sz="2400" dirty="0" smtClean="0"/>
              <a:t>“Everywhere there are four sorts of men.</a:t>
            </a:r>
          </a:p>
          <a:p>
            <a:pPr marL="0" indent="0">
              <a:buNone/>
            </a:pPr>
            <a:r>
              <a:rPr lang="en-US" sz="2400" dirty="0" smtClean="0"/>
              <a:t>The first … are those who have rents … they want money of </a:t>
            </a:r>
            <a:r>
              <a:rPr lang="en-US" sz="2400" u="sng" dirty="0" smtClean="0"/>
              <a:t>strong alloy</a:t>
            </a:r>
            <a:r>
              <a:rPr lang="en-US" sz="2400" dirty="0" smtClean="0"/>
              <a:t>.</a:t>
            </a:r>
          </a:p>
          <a:p>
            <a:pPr marL="0" indent="0">
              <a:buNone/>
            </a:pPr>
            <a:r>
              <a:rPr lang="en-US" sz="2400" dirty="0" smtClean="0"/>
              <a:t>The second … are those who engage in commerce … trade is always poor except when </a:t>
            </a:r>
            <a:r>
              <a:rPr lang="en-US" sz="2400" u="sng" dirty="0" smtClean="0"/>
              <a:t>money is in a middle state</a:t>
            </a:r>
            <a:r>
              <a:rPr lang="en-US" sz="2400" dirty="0" smtClean="0"/>
              <a:t>.</a:t>
            </a:r>
          </a:p>
          <a:p>
            <a:pPr marL="0" indent="0">
              <a:buNone/>
            </a:pPr>
            <a:r>
              <a:rPr lang="en-US" sz="2400" dirty="0" smtClean="0"/>
              <a:t>The third sort of men are those who live from the work of their bodies.  These would wish to have </a:t>
            </a:r>
            <a:r>
              <a:rPr lang="en-US" sz="2400" u="sng" dirty="0" smtClean="0"/>
              <a:t>weak money </a:t>
            </a:r>
            <a:r>
              <a:rPr lang="en-US" sz="2400" dirty="0" smtClean="0"/>
              <a:t>…</a:t>
            </a:r>
          </a:p>
          <a:p>
            <a:pPr marL="0" indent="0">
              <a:buNone/>
            </a:pPr>
            <a:r>
              <a:rPr lang="en-US" sz="2400" dirty="0" smtClean="0"/>
              <a:t>The fourth sort of money is desired by lords when they are at war (and want to pay troops in </a:t>
            </a:r>
            <a:r>
              <a:rPr lang="en-US" sz="2400" u="sng" dirty="0" smtClean="0"/>
              <a:t>feeble coin</a:t>
            </a:r>
            <a:r>
              <a:rPr lang="en-US" sz="2400" dirty="0" smtClean="0"/>
              <a:t>).”</a:t>
            </a:r>
            <a:endParaRPr lang="en-US" dirty="0" smtClean="0"/>
          </a:p>
        </p:txBody>
      </p:sp>
      <p:pic>
        <p:nvPicPr>
          <p:cNvPr id="5122" name="Picture 2" descr="http://www.pzzlr.com/wp-content/uploads/2013/06/gold-coins-pain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999" y="2294255"/>
            <a:ext cx="5334000" cy="38671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 y="655320"/>
            <a:ext cx="12191999" cy="954107"/>
          </a:xfrm>
          <a:prstGeom prst="rect">
            <a:avLst/>
          </a:prstGeom>
          <a:solidFill>
            <a:srgbClr val="99FFCC"/>
          </a:solidFill>
        </p:spPr>
        <p:txBody>
          <a:bodyPr wrap="square" rtlCol="0">
            <a:spAutoFit/>
          </a:bodyPr>
          <a:lstStyle/>
          <a:p>
            <a:r>
              <a:rPr lang="en-US" sz="2800" dirty="0"/>
              <a:t>As early as the 14</a:t>
            </a:r>
            <a:r>
              <a:rPr lang="en-US" sz="2800" baseline="30000" dirty="0"/>
              <a:t>th</a:t>
            </a:r>
            <a:r>
              <a:rPr lang="en-US" sz="2800" dirty="0"/>
              <a:t> century, some men, such as the Treasurer </a:t>
            </a:r>
            <a:r>
              <a:rPr lang="en-US" sz="2800" dirty="0" smtClean="0"/>
              <a:t>General of </a:t>
            </a:r>
            <a:r>
              <a:rPr lang="en-US" sz="2800" dirty="0"/>
              <a:t>the town of Navarre, understood who gained or who </a:t>
            </a:r>
            <a:r>
              <a:rPr lang="en-US" sz="2800" dirty="0" smtClean="0"/>
              <a:t>lost by certain monetary </a:t>
            </a:r>
            <a:r>
              <a:rPr lang="en-US" sz="2800" dirty="0"/>
              <a:t>policies</a:t>
            </a:r>
            <a:r>
              <a:rPr lang="en-US" sz="2800" dirty="0" smtClean="0"/>
              <a:t>:</a:t>
            </a:r>
            <a:endParaRPr lang="en-US" dirty="0"/>
          </a:p>
        </p:txBody>
      </p:sp>
    </p:spTree>
    <p:extLst>
      <p:ext uri="{BB962C8B-B14F-4D97-AF65-F5344CB8AC3E}">
        <p14:creationId xmlns:p14="http://schemas.microsoft.com/office/powerpoint/2010/main" val="20343067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2" y="1"/>
            <a:ext cx="12191999" cy="365760"/>
          </a:xfrm>
          <a:solidFill>
            <a:srgbClr val="00FFCC"/>
          </a:solidFill>
        </p:spPr>
        <p:txBody>
          <a:bodyPr>
            <a:normAutofit fontScale="90000"/>
          </a:bodyPr>
          <a:lstStyle/>
          <a:p>
            <a:pPr algn="ctr"/>
            <a:r>
              <a:rPr lang="en-US" sz="2400" b="1" dirty="0"/>
              <a:t>NICOLA ORESME’S MEDIEVAL </a:t>
            </a:r>
            <a:r>
              <a:rPr lang="en-US" sz="2400" b="1" dirty="0" smtClean="0"/>
              <a:t>MENDACITY</a:t>
            </a:r>
            <a:endParaRPr lang="en-US" sz="2000" dirty="0"/>
          </a:p>
        </p:txBody>
      </p:sp>
      <p:sp>
        <p:nvSpPr>
          <p:cNvPr id="3" name="Content Placeholder 2"/>
          <p:cNvSpPr>
            <a:spLocks noGrp="1"/>
          </p:cNvSpPr>
          <p:nvPr>
            <p:ph idx="1"/>
          </p:nvPr>
        </p:nvSpPr>
        <p:spPr>
          <a:xfrm>
            <a:off x="352066" y="563880"/>
            <a:ext cx="11396421" cy="6140665"/>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4006" y="365761"/>
            <a:ext cx="8049748" cy="3543795"/>
          </a:xfrm>
          <a:prstGeom prst="rect">
            <a:avLst/>
          </a:prstGeom>
        </p:spPr>
      </p:pic>
      <p:sp>
        <p:nvSpPr>
          <p:cNvPr id="5" name="TextBox 4"/>
          <p:cNvSpPr txBox="1"/>
          <p:nvPr/>
        </p:nvSpPr>
        <p:spPr>
          <a:xfrm>
            <a:off x="352066" y="4096338"/>
            <a:ext cx="10066154" cy="1631216"/>
          </a:xfrm>
          <a:prstGeom prst="rect">
            <a:avLst/>
          </a:prstGeom>
          <a:noFill/>
        </p:spPr>
        <p:txBody>
          <a:bodyPr wrap="none" rtlCol="0">
            <a:spAutoFit/>
          </a:bodyPr>
          <a:lstStyle/>
          <a:p>
            <a:r>
              <a:rPr lang="en-US" sz="2000" dirty="0" smtClean="0"/>
              <a:t>The royal theory was that any king or prince, may, of his own authority, by right or prerogative, </a:t>
            </a:r>
          </a:p>
          <a:p>
            <a:r>
              <a:rPr lang="en-US" sz="2000" dirty="0" smtClean="0"/>
              <a:t>freely alter the money current in his realm, regulate it at his will, and take whatever gain or </a:t>
            </a:r>
          </a:p>
          <a:p>
            <a:r>
              <a:rPr lang="en-US" sz="2000" dirty="0" smtClean="0"/>
              <a:t>profit may result.</a:t>
            </a:r>
          </a:p>
          <a:p>
            <a:endParaRPr lang="en-US" sz="2000" dirty="0" smtClean="0"/>
          </a:p>
          <a:p>
            <a:endParaRPr lang="en-US" sz="2000" dirty="0"/>
          </a:p>
        </p:txBody>
      </p:sp>
      <p:pic>
        <p:nvPicPr>
          <p:cNvPr id="4098" name="Picture 2" descr="Screw Pr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1150" y="4755883"/>
            <a:ext cx="2990850" cy="19907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544016" y="6521995"/>
            <a:ext cx="2305118" cy="369332"/>
          </a:xfrm>
          <a:prstGeom prst="rect">
            <a:avLst/>
          </a:prstGeom>
          <a:noFill/>
        </p:spPr>
        <p:txBody>
          <a:bodyPr wrap="none" rtlCol="0">
            <a:spAutoFit/>
          </a:bodyPr>
          <a:lstStyle/>
          <a:p>
            <a:r>
              <a:rPr lang="en-US" dirty="0" smtClean="0"/>
              <a:t>The English Royal Mint</a:t>
            </a:r>
            <a:endParaRPr lang="en-US" dirty="0"/>
          </a:p>
        </p:txBody>
      </p:sp>
      <p:sp>
        <p:nvSpPr>
          <p:cNvPr id="8" name="TextBox 7"/>
          <p:cNvSpPr txBox="1"/>
          <p:nvPr/>
        </p:nvSpPr>
        <p:spPr>
          <a:xfrm>
            <a:off x="401178" y="5199217"/>
            <a:ext cx="7980821" cy="1200329"/>
          </a:xfrm>
          <a:prstGeom prst="rect">
            <a:avLst/>
          </a:prstGeom>
          <a:solidFill>
            <a:srgbClr val="99FFCC"/>
          </a:solidFill>
        </p:spPr>
        <p:txBody>
          <a:bodyPr wrap="square" rtlCol="0">
            <a:spAutoFit/>
          </a:bodyPr>
          <a:lstStyle/>
          <a:p>
            <a:r>
              <a:rPr lang="en-US" b="1" dirty="0" smtClean="0"/>
              <a:t>The cornerstone of </a:t>
            </a:r>
            <a:r>
              <a:rPr lang="en-US" b="1" dirty="0" err="1" smtClean="0"/>
              <a:t>Oresme’s</a:t>
            </a:r>
            <a:r>
              <a:rPr lang="en-US" b="1" dirty="0" smtClean="0"/>
              <a:t> theory was that coinage belongs to the ‘community’, i.e., noble landlords, not to the prince.   Therefore, the ‘community’, not the prince, might alter the coinage in emergencies.   His views became a new orthodoxy in France and Europe for the next two centuries.</a:t>
            </a:r>
            <a:endParaRPr lang="en-US" b="1" dirty="0"/>
          </a:p>
        </p:txBody>
      </p:sp>
    </p:spTree>
    <p:extLst>
      <p:ext uri="{BB962C8B-B14F-4D97-AF65-F5344CB8AC3E}">
        <p14:creationId xmlns:p14="http://schemas.microsoft.com/office/powerpoint/2010/main" val="17271608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2" y="1"/>
            <a:ext cx="12191999" cy="365760"/>
          </a:xfrm>
          <a:solidFill>
            <a:srgbClr val="00FFCC"/>
          </a:solidFill>
        </p:spPr>
        <p:txBody>
          <a:bodyPr>
            <a:normAutofit fontScale="90000"/>
          </a:bodyPr>
          <a:lstStyle/>
          <a:p>
            <a:pPr algn="ctr"/>
            <a:r>
              <a:rPr lang="en-US" sz="2400" b="1" dirty="0"/>
              <a:t>NICOLA ORESME’S MEDIEVAL </a:t>
            </a:r>
            <a:r>
              <a:rPr lang="en-US" sz="2400" b="1" dirty="0" smtClean="0"/>
              <a:t>MENDACITY</a:t>
            </a:r>
            <a:endParaRPr lang="en-US" sz="2000" dirty="0"/>
          </a:p>
        </p:txBody>
      </p:sp>
      <p:sp>
        <p:nvSpPr>
          <p:cNvPr id="3" name="Content Placeholder 2"/>
          <p:cNvSpPr>
            <a:spLocks noGrp="1"/>
          </p:cNvSpPr>
          <p:nvPr>
            <p:ph idx="1"/>
          </p:nvPr>
        </p:nvSpPr>
        <p:spPr>
          <a:xfrm>
            <a:off x="352067" y="955429"/>
            <a:ext cx="8197574" cy="4881492"/>
          </a:xfrm>
        </p:spPr>
        <p:txBody>
          <a:bodyPr>
            <a:normAutofit/>
          </a:bodyPr>
          <a:lstStyle/>
          <a:p>
            <a:pPr marL="0" indent="0">
              <a:buNone/>
            </a:pPr>
            <a:r>
              <a:rPr lang="en-US" sz="2400" dirty="0" err="1" smtClean="0"/>
              <a:t>Oresme’s</a:t>
            </a:r>
            <a:r>
              <a:rPr lang="en-US" sz="2400" dirty="0" smtClean="0"/>
              <a:t> argument is purely one-sided; for him the only sort of good money was strong money:</a:t>
            </a:r>
          </a:p>
          <a:p>
            <a:pPr marL="0" indent="0">
              <a:buNone/>
            </a:pPr>
            <a:endParaRPr lang="en-US" sz="2400" dirty="0"/>
          </a:p>
          <a:p>
            <a:pPr marL="0" indent="0">
              <a:buNone/>
            </a:pPr>
            <a:r>
              <a:rPr lang="en-US" sz="2400" dirty="0" smtClean="0"/>
              <a:t>“… because of these alternations, … money-rents, yearly pensions, leases, </a:t>
            </a:r>
            <a:r>
              <a:rPr lang="en-US" sz="2400" dirty="0" err="1" smtClean="0"/>
              <a:t>cesses</a:t>
            </a:r>
            <a:r>
              <a:rPr lang="en-US" sz="2400" dirty="0" smtClean="0"/>
              <a:t> (censure) and the like, cannot be well and justly assessed, or valued, as is well known.”    </a:t>
            </a:r>
            <a:r>
              <a:rPr lang="en-US" sz="2400" dirty="0" err="1" smtClean="0"/>
              <a:t>Oresme</a:t>
            </a:r>
            <a:endParaRPr lang="en-US" sz="2400" dirty="0" smtClean="0"/>
          </a:p>
          <a:p>
            <a:pPr marL="0" indent="0">
              <a:buNone/>
            </a:pPr>
            <a:endParaRPr lang="en-US" sz="2400" dirty="0"/>
          </a:p>
          <a:p>
            <a:pPr marL="0" indent="0">
              <a:buNone/>
            </a:pPr>
            <a:r>
              <a:rPr lang="en-US" sz="2400" dirty="0" smtClean="0"/>
              <a:t>“A closer look at </a:t>
            </a:r>
            <a:r>
              <a:rPr lang="en-US" sz="2400" dirty="0" err="1" smtClean="0"/>
              <a:t>Oresme’s</a:t>
            </a:r>
            <a:r>
              <a:rPr lang="en-US" sz="2400" dirty="0" smtClean="0"/>
              <a:t> argument shows that as far as trade was concerned he was only interested in the import-trade, that is in the supply of luxury goods to be landowning classes.  Even his arguments about trade are tinged with party interest.”  </a:t>
            </a:r>
            <a:r>
              <a:rPr lang="en-US" sz="2400" dirty="0" err="1" smtClean="0"/>
              <a:t>Spuffold</a:t>
            </a:r>
            <a:r>
              <a:rPr lang="en-US" sz="2400" dirty="0" smtClean="0"/>
              <a:t>, </a:t>
            </a:r>
            <a:r>
              <a:rPr lang="en-US" sz="2400" b="1" i="1" dirty="0" smtClean="0"/>
              <a:t>Money and Its Use in Medieval Europe</a:t>
            </a:r>
            <a:r>
              <a:rPr lang="en-US" sz="2400" dirty="0" smtClean="0"/>
              <a:t>, p. 306.</a:t>
            </a:r>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endParaRPr lang="en-US" dirty="0" smtClean="0"/>
          </a:p>
        </p:txBody>
      </p:sp>
      <p:pic>
        <p:nvPicPr>
          <p:cNvPr id="6146" name="Picture 2" descr="http://camelotcollection.weebly.com/uploads/8/1/7/7/8177383/8058380.jpg?1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3960" y="955428"/>
            <a:ext cx="3047999" cy="53575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84415" y="6426589"/>
            <a:ext cx="4461862" cy="369332"/>
          </a:xfrm>
          <a:prstGeom prst="rect">
            <a:avLst/>
          </a:prstGeom>
          <a:noFill/>
        </p:spPr>
        <p:txBody>
          <a:bodyPr wrap="none" rtlCol="0">
            <a:spAutoFit/>
          </a:bodyPr>
          <a:lstStyle/>
          <a:p>
            <a:r>
              <a:rPr lang="en-US" dirty="0" smtClean="0"/>
              <a:t>LUXURY GOODS OF THE LANDOWNING CLASS</a:t>
            </a:r>
            <a:endParaRPr lang="en-US" dirty="0"/>
          </a:p>
        </p:txBody>
      </p:sp>
    </p:spTree>
    <p:extLst>
      <p:ext uri="{BB962C8B-B14F-4D97-AF65-F5344CB8AC3E}">
        <p14:creationId xmlns:p14="http://schemas.microsoft.com/office/powerpoint/2010/main" val="10720224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2" y="1"/>
            <a:ext cx="12191999" cy="365760"/>
          </a:xfrm>
          <a:solidFill>
            <a:srgbClr val="00FFCC"/>
          </a:solidFill>
        </p:spPr>
        <p:txBody>
          <a:bodyPr>
            <a:normAutofit fontScale="90000"/>
          </a:bodyPr>
          <a:lstStyle/>
          <a:p>
            <a:pPr algn="ctr"/>
            <a:r>
              <a:rPr lang="en-US" sz="2400" b="1" dirty="0"/>
              <a:t>NICOLA ORESME’S MEDIEVAL </a:t>
            </a:r>
            <a:r>
              <a:rPr lang="en-US" sz="2400" b="1" dirty="0" smtClean="0"/>
              <a:t>MENDACITY</a:t>
            </a:r>
            <a:endParaRPr lang="en-US" sz="2000" dirty="0"/>
          </a:p>
        </p:txBody>
      </p:sp>
      <p:sp>
        <p:nvSpPr>
          <p:cNvPr id="3" name="Content Placeholder 2"/>
          <p:cNvSpPr>
            <a:spLocks noGrp="1"/>
          </p:cNvSpPr>
          <p:nvPr>
            <p:ph idx="1"/>
          </p:nvPr>
        </p:nvSpPr>
        <p:spPr>
          <a:xfrm>
            <a:off x="0" y="487681"/>
            <a:ext cx="7437120" cy="6140665"/>
          </a:xfrm>
        </p:spPr>
        <p:txBody>
          <a:bodyPr>
            <a:normAutofit/>
          </a:bodyPr>
          <a:lstStyle/>
          <a:p>
            <a:pPr marL="0" indent="0">
              <a:buNone/>
            </a:pPr>
            <a:endParaRPr lang="en-US" sz="2400" dirty="0" smtClean="0"/>
          </a:p>
          <a:p>
            <a:pPr marL="0" indent="0">
              <a:buNone/>
            </a:pPr>
            <a:r>
              <a:rPr lang="en-US" sz="2400" dirty="0" smtClean="0"/>
              <a:t>The Kings of England, who had a tradition of relatively frequent, direct taxation by parliamentary grant, and of a continued revenue from the customs, particularly the wool-customs, were in a </a:t>
            </a:r>
            <a:r>
              <a:rPr lang="en-US" sz="2400" dirty="0" err="1" smtClean="0"/>
              <a:t>favoured</a:t>
            </a:r>
            <a:r>
              <a:rPr lang="en-US" sz="2400" dirty="0" smtClean="0"/>
              <a:t> position compared with their French enemies.  </a:t>
            </a:r>
          </a:p>
          <a:p>
            <a:pPr marL="0" indent="0">
              <a:buNone/>
            </a:pPr>
            <a:r>
              <a:rPr lang="en-US" sz="2400" dirty="0" smtClean="0"/>
              <a:t>The English kings could mobilize a much greater proportion of the wealth of their smaller kingdom without recourse to debasements.  It was the early growth of an efficient system of lay subsidies that saved the English nobility from the scourge of debasement.</a:t>
            </a:r>
          </a:p>
          <a:p>
            <a:pPr marL="0" indent="0">
              <a:buNone/>
            </a:pPr>
            <a:r>
              <a:rPr lang="en-US" sz="2400" dirty="0" smtClean="0"/>
              <a:t>In France, the Netherlands and </a:t>
            </a:r>
            <a:r>
              <a:rPr lang="en-US" sz="2400" dirty="0" err="1" smtClean="0"/>
              <a:t>Castille</a:t>
            </a:r>
            <a:r>
              <a:rPr lang="en-US" sz="2400" dirty="0" smtClean="0"/>
              <a:t>, the overwhelming expenses of war provoked the rulers to violent debasements … the economic effects were in general </a:t>
            </a:r>
            <a:r>
              <a:rPr lang="en-US" sz="2400" dirty="0" err="1" smtClean="0"/>
              <a:t>favourable</a:t>
            </a:r>
            <a:r>
              <a:rPr lang="en-US" sz="2400" dirty="0" smtClean="0"/>
              <a:t> for the payers of fixed dues … bad for the consuming classes in general.</a:t>
            </a:r>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endParaRPr lang="en-US" dirty="0" smtClean="0"/>
          </a:p>
        </p:txBody>
      </p:sp>
      <p:pic>
        <p:nvPicPr>
          <p:cNvPr id="7170" name="Picture 2" descr="http://upload.wikimedia.org/wikipedia/commons/7/7a/House_of_Lords_and_House_of_Commons_during_King_Charles_I%27s_reign%2C_circa_1640-1642_from_NP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0971" y="563881"/>
            <a:ext cx="4140350" cy="62941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775838" y="6180135"/>
            <a:ext cx="3915133" cy="646331"/>
          </a:xfrm>
          <a:prstGeom prst="rect">
            <a:avLst/>
          </a:prstGeom>
          <a:noFill/>
        </p:spPr>
        <p:txBody>
          <a:bodyPr wrap="square" rtlCol="0">
            <a:spAutoFit/>
          </a:bodyPr>
          <a:lstStyle/>
          <a:p>
            <a:r>
              <a:rPr lang="en-US" dirty="0" smtClean="0"/>
              <a:t>House of Lords and House of Commons during King Charles I’s reign, c. 1640-42</a:t>
            </a:r>
            <a:endParaRPr lang="en-US" dirty="0"/>
          </a:p>
        </p:txBody>
      </p:sp>
    </p:spTree>
    <p:extLst>
      <p:ext uri="{BB962C8B-B14F-4D97-AF65-F5344CB8AC3E}">
        <p14:creationId xmlns:p14="http://schemas.microsoft.com/office/powerpoint/2010/main" val="15581897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58926"/>
          </a:xfrm>
          <a:solidFill>
            <a:srgbClr val="FFCCFF"/>
          </a:solidFill>
        </p:spPr>
        <p:txBody>
          <a:bodyPr>
            <a:normAutofit fontScale="90000"/>
          </a:bodyPr>
          <a:lstStyle/>
          <a:p>
            <a:pPr algn="ctr"/>
            <a:r>
              <a:rPr lang="en-US" sz="2400" dirty="0" smtClean="0"/>
              <a:t>PART 6</a:t>
            </a:r>
            <a:endParaRPr lang="en-US" sz="2400" dirty="0"/>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lgn="ctr">
              <a:buNone/>
            </a:pPr>
            <a:r>
              <a:rPr lang="en-US" sz="2400" b="1" dirty="0" smtClean="0"/>
              <a:t>WALPOLE’S DISDAIN &amp; TOWNSHEND’S PROGRESSIVE THEORY OF HISTORY</a:t>
            </a:r>
          </a:p>
          <a:p>
            <a:endParaRPr lang="en-US" dirty="0" smtClean="0"/>
          </a:p>
        </p:txBody>
      </p:sp>
    </p:spTree>
    <p:extLst>
      <p:ext uri="{BB962C8B-B14F-4D97-AF65-F5344CB8AC3E}">
        <p14:creationId xmlns:p14="http://schemas.microsoft.com/office/powerpoint/2010/main" val="33529445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58926"/>
          </a:xfrm>
          <a:solidFill>
            <a:srgbClr val="FFCCFF"/>
          </a:solidFill>
        </p:spPr>
        <p:txBody>
          <a:bodyPr>
            <a:normAutofit fontScale="90000"/>
          </a:bodyPr>
          <a:lstStyle/>
          <a:p>
            <a:pPr algn="ctr"/>
            <a:r>
              <a:rPr lang="en-US" sz="2400" b="1" dirty="0"/>
              <a:t>WALPOLE’S DISDAIN &amp; TOWNSHEND’S PROGRESSIVE THEORY OF </a:t>
            </a:r>
            <a:r>
              <a:rPr lang="en-US" sz="2400" b="1" dirty="0" smtClean="0"/>
              <a:t>HISTORY</a:t>
            </a:r>
            <a:endParaRPr lang="en-US" sz="2000" dirty="0"/>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p:txBody>
      </p:sp>
      <p:pic>
        <p:nvPicPr>
          <p:cNvPr id="8194" name="Picture 2" descr="http://upload.wikimedia.org/wikipedia/commons/thumb/1/11/Robertwalpole.jpg/300px-Robertwalpo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841828"/>
            <a:ext cx="3749041" cy="60109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 y="438125"/>
            <a:ext cx="12192002" cy="400110"/>
          </a:xfrm>
          <a:prstGeom prst="rect">
            <a:avLst/>
          </a:prstGeom>
          <a:solidFill>
            <a:srgbClr val="FFFFCC"/>
          </a:solidFill>
        </p:spPr>
        <p:txBody>
          <a:bodyPr wrap="square" rtlCol="0">
            <a:spAutoFit/>
          </a:bodyPr>
          <a:lstStyle/>
          <a:p>
            <a:pPr algn="ctr"/>
            <a:r>
              <a:rPr lang="en-US" sz="2000" b="1" dirty="0" smtClean="0"/>
              <a:t>ROGER WALPOLE, PRIME MINISTER - 1721-1742</a:t>
            </a:r>
            <a:endParaRPr lang="en-US" sz="2000" b="1" dirty="0"/>
          </a:p>
        </p:txBody>
      </p:sp>
      <p:sp>
        <p:nvSpPr>
          <p:cNvPr id="5" name="TextBox 4"/>
          <p:cNvSpPr txBox="1"/>
          <p:nvPr/>
        </p:nvSpPr>
        <p:spPr>
          <a:xfrm>
            <a:off x="4107810" y="1226575"/>
            <a:ext cx="7910179" cy="4247317"/>
          </a:xfrm>
          <a:prstGeom prst="rect">
            <a:avLst/>
          </a:prstGeom>
          <a:noFill/>
        </p:spPr>
        <p:txBody>
          <a:bodyPr wrap="none" rtlCol="0">
            <a:spAutoFit/>
          </a:bodyPr>
          <a:lstStyle/>
          <a:p>
            <a:r>
              <a:rPr lang="en-US" dirty="0" smtClean="0"/>
              <a:t>“Walpole ruled England for more than twenty years.  The method by which</a:t>
            </a:r>
          </a:p>
          <a:p>
            <a:r>
              <a:rPr lang="en-US" dirty="0" smtClean="0"/>
              <a:t>he ruled was the method of frank bribery and blackmail.”</a:t>
            </a:r>
          </a:p>
          <a:p>
            <a:endParaRPr lang="en-US" dirty="0"/>
          </a:p>
          <a:p>
            <a:r>
              <a:rPr lang="en-US" dirty="0" smtClean="0"/>
              <a:t>“At least he spent the money that he made – on building a house, on</a:t>
            </a:r>
          </a:p>
          <a:p>
            <a:r>
              <a:rPr lang="en-US" dirty="0" smtClean="0"/>
              <a:t>entertainment, on the pleasures of the country.  He did not merely lend out</a:t>
            </a:r>
          </a:p>
          <a:p>
            <a:r>
              <a:rPr lang="en-US" dirty="0" smtClean="0"/>
              <a:t>again at usury the profits of usury in a lunatic’s lust for accumulation.  </a:t>
            </a:r>
          </a:p>
          <a:p>
            <a:r>
              <a:rPr lang="en-US" dirty="0" smtClean="0"/>
              <a:t>Whatever he was, he was at least a man and not a bank.”</a:t>
            </a:r>
          </a:p>
          <a:p>
            <a:endParaRPr lang="en-US" dirty="0"/>
          </a:p>
          <a:p>
            <a:r>
              <a:rPr lang="en-US" dirty="0" smtClean="0"/>
              <a:t>“ ’The bank hath benefit of the interest of all the moneys which it creates out</a:t>
            </a:r>
          </a:p>
          <a:p>
            <a:r>
              <a:rPr lang="en-US" dirty="0" smtClean="0"/>
              <a:t>of nothing’, explained Paterson – which again was fair enough and frank enough, </a:t>
            </a:r>
          </a:p>
          <a:p>
            <a:r>
              <a:rPr lang="en-US" dirty="0" smtClean="0"/>
              <a:t>but would not perhaps a little something about ‘service to the community’ have</a:t>
            </a:r>
          </a:p>
          <a:p>
            <a:r>
              <a:rPr lang="en-US" dirty="0" smtClean="0"/>
              <a:t>been a trifle more discreet? …   If the poor heard too much talk like that the whole</a:t>
            </a:r>
          </a:p>
          <a:p>
            <a:r>
              <a:rPr lang="en-US" dirty="0" smtClean="0"/>
              <a:t>regime must collapse.”</a:t>
            </a:r>
          </a:p>
          <a:p>
            <a:endParaRPr lang="en-US" dirty="0"/>
          </a:p>
          <a:p>
            <a:r>
              <a:rPr lang="en-US" dirty="0" smtClean="0"/>
              <a:t>Christopher Hollis, </a:t>
            </a:r>
            <a:r>
              <a:rPr lang="en-US" b="1" i="1" dirty="0" smtClean="0"/>
              <a:t>The Two Nations</a:t>
            </a:r>
            <a:r>
              <a:rPr lang="en-US" dirty="0" smtClean="0"/>
              <a:t>, pp. 35-36</a:t>
            </a:r>
            <a:endParaRPr lang="en-US" dirty="0"/>
          </a:p>
        </p:txBody>
      </p:sp>
    </p:spTree>
    <p:extLst>
      <p:ext uri="{BB962C8B-B14F-4D97-AF65-F5344CB8AC3E}">
        <p14:creationId xmlns:p14="http://schemas.microsoft.com/office/powerpoint/2010/main" val="41006648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58926"/>
          </a:xfrm>
          <a:solidFill>
            <a:srgbClr val="FFCCFF"/>
          </a:solidFill>
        </p:spPr>
        <p:txBody>
          <a:bodyPr>
            <a:normAutofit fontScale="90000"/>
          </a:bodyPr>
          <a:lstStyle/>
          <a:p>
            <a:pPr algn="ctr"/>
            <a:r>
              <a:rPr lang="en-US" sz="2400" b="1" dirty="0"/>
              <a:t>WALPOLE’S DISDAIN &amp; TOWNSHEND’S PROGRESSIVE THEORY OF </a:t>
            </a:r>
            <a:r>
              <a:rPr lang="en-US" sz="2400" b="1" dirty="0" smtClean="0"/>
              <a:t>HISTORY</a:t>
            </a:r>
            <a:endParaRPr lang="en-US" sz="2000" dirty="0"/>
          </a:p>
        </p:txBody>
      </p:sp>
      <p:sp>
        <p:nvSpPr>
          <p:cNvPr id="3" name="Content Placeholder 2"/>
          <p:cNvSpPr>
            <a:spLocks noGrp="1"/>
          </p:cNvSpPr>
          <p:nvPr>
            <p:ph idx="1"/>
          </p:nvPr>
        </p:nvSpPr>
        <p:spPr>
          <a:xfrm>
            <a:off x="0" y="910599"/>
            <a:ext cx="11824688" cy="1080214"/>
          </a:xfrm>
        </p:spPr>
        <p:txBody>
          <a:bodyPr>
            <a:normAutofit/>
          </a:bodyPr>
          <a:lstStyle/>
          <a:p>
            <a:pPr marL="0" indent="0">
              <a:buNone/>
            </a:pPr>
            <a:r>
              <a:rPr lang="en-US" sz="2400" dirty="0" smtClean="0"/>
              <a:t>“It was Townshend … who grasped perhaps more clearly than any of the other Whigs of the early eighteenth century that an aristocracy, if it is to retain its privileges, must make some </a:t>
            </a:r>
            <a:r>
              <a:rPr lang="en-US" sz="2400" dirty="0" err="1" smtClean="0"/>
              <a:t>pretence</a:t>
            </a:r>
            <a:r>
              <a:rPr lang="en-US" sz="2400" dirty="0" smtClean="0"/>
              <a:t> of earning them by some service to its country.”     Hollis, p. 37</a:t>
            </a:r>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p:txBody>
      </p:sp>
      <p:sp>
        <p:nvSpPr>
          <p:cNvPr id="4" name="TextBox 3"/>
          <p:cNvSpPr txBox="1"/>
          <p:nvPr/>
        </p:nvSpPr>
        <p:spPr>
          <a:xfrm>
            <a:off x="-2" y="376272"/>
            <a:ext cx="12192002" cy="400110"/>
          </a:xfrm>
          <a:prstGeom prst="rect">
            <a:avLst/>
          </a:prstGeom>
          <a:solidFill>
            <a:srgbClr val="FFFFCC"/>
          </a:solidFill>
        </p:spPr>
        <p:txBody>
          <a:bodyPr wrap="square" rtlCol="0">
            <a:spAutoFit/>
          </a:bodyPr>
          <a:lstStyle/>
          <a:p>
            <a:pPr algn="ctr"/>
            <a:r>
              <a:rPr lang="en-US" sz="2000" b="1" dirty="0" smtClean="0"/>
              <a:t>CHARLES TOWNSHEND, WALPOLE’S BROTHER-IN-LAW  - 1674-1738</a:t>
            </a:r>
            <a:endParaRPr lang="en-US" sz="2000" b="1" dirty="0"/>
          </a:p>
        </p:txBody>
      </p:sp>
      <p:pic>
        <p:nvPicPr>
          <p:cNvPr id="9218" name="Picture 2" descr="http://upload.wikimedia.org/wikipedia/commons/1/12/Charles_Townshend%2C_2nd_Viscount_Townshend_by_Sir_Godfrey_Kneller%2C_Bt_%282%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 y="1990813"/>
            <a:ext cx="3855725" cy="486718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4038600" y="2755193"/>
            <a:ext cx="7786088" cy="27777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“It was not convenient, as Townshend and his colleagues saw, that the methods by which the gentlemen of England had become so should be widely known.  Therefore attention must be diverted from the details of that rise, and an official version must be put out to occupy the minds of those whose interest in history it was not possible wholly to suppress.”</a:t>
            </a:r>
          </a:p>
          <a:p>
            <a:pPr marL="0" indent="0">
              <a:buFont typeface="Arial" panose="020B0604020202020204" pitchFamily="34" charset="0"/>
              <a:buNone/>
            </a:pPr>
            <a:r>
              <a:rPr lang="en-US" sz="2400" dirty="0" smtClean="0"/>
              <a:t>Hollis, p 37</a:t>
            </a:r>
          </a:p>
          <a:p>
            <a:pPr marL="0" indent="0">
              <a:buFont typeface="Arial" panose="020B0604020202020204" pitchFamily="34" charset="0"/>
              <a:buNone/>
            </a:pPr>
            <a:endParaRPr lang="en-US" sz="2400" dirty="0" smtClean="0"/>
          </a:p>
          <a:p>
            <a:pPr marL="0" indent="0">
              <a:buFont typeface="Arial" panose="020B0604020202020204" pitchFamily="34" charset="0"/>
              <a:buNone/>
            </a:pPr>
            <a:endParaRPr lang="en-US" sz="2400" dirty="0" smtClean="0"/>
          </a:p>
          <a:p>
            <a:pPr marL="0" indent="0">
              <a:buFont typeface="Arial" panose="020B0604020202020204" pitchFamily="34" charset="0"/>
              <a:buNone/>
            </a:pPr>
            <a:endParaRPr lang="en-US" sz="2400" dirty="0" smtClean="0"/>
          </a:p>
          <a:p>
            <a:pPr marL="0" indent="0">
              <a:buFont typeface="Arial" panose="020B0604020202020204" pitchFamily="34" charset="0"/>
              <a:buNone/>
            </a:pPr>
            <a:endParaRPr lang="en-US" sz="2400" dirty="0"/>
          </a:p>
        </p:txBody>
      </p:sp>
    </p:spTree>
    <p:extLst>
      <p:ext uri="{BB962C8B-B14F-4D97-AF65-F5344CB8AC3E}">
        <p14:creationId xmlns:p14="http://schemas.microsoft.com/office/powerpoint/2010/main" val="2932466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4"/>
            <a:ext cx="12191999" cy="766251"/>
          </a:xfrm>
        </p:spPr>
        <p:txBody>
          <a:bodyPr/>
          <a:lstStyle/>
          <a:p>
            <a:pPr algn="ctr"/>
            <a:r>
              <a:rPr lang="en-US" dirty="0" smtClean="0"/>
              <a:t>PARTS OF PRESENTATION</a:t>
            </a:r>
            <a:endParaRPr lang="en-US" dirty="0"/>
          </a:p>
        </p:txBody>
      </p:sp>
      <p:sp>
        <p:nvSpPr>
          <p:cNvPr id="3" name="Content Placeholder 2"/>
          <p:cNvSpPr>
            <a:spLocks noGrp="1"/>
          </p:cNvSpPr>
          <p:nvPr>
            <p:ph idx="1"/>
          </p:nvPr>
        </p:nvSpPr>
        <p:spPr>
          <a:xfrm>
            <a:off x="397787" y="773085"/>
            <a:ext cx="11396421" cy="5672380"/>
          </a:xfrm>
        </p:spPr>
        <p:txBody>
          <a:bodyPr>
            <a:normAutofit/>
          </a:bodyPr>
          <a:lstStyle/>
          <a:p>
            <a:pPr marL="514350" indent="-514350">
              <a:buFont typeface="+mj-lt"/>
              <a:buAutoNum type="arabicPeriod"/>
            </a:pPr>
            <a:r>
              <a:rPr lang="en-US" sz="2400" dirty="0" smtClean="0"/>
              <a:t>INTRODUCTION (SUMMARY)</a:t>
            </a:r>
          </a:p>
          <a:p>
            <a:pPr marL="514350" indent="-514350">
              <a:buFont typeface="+mj-lt"/>
              <a:buAutoNum type="arabicPeriod"/>
            </a:pPr>
            <a:r>
              <a:rPr lang="en-US" sz="2400" dirty="0" smtClean="0"/>
              <a:t>IDEAS RULE:  ECONOMISTS AS PROPAGANDISTS</a:t>
            </a:r>
          </a:p>
          <a:p>
            <a:pPr marL="514350" indent="-514350">
              <a:buFont typeface="+mj-lt"/>
              <a:buAutoNum type="arabicPeriod"/>
            </a:pPr>
            <a:r>
              <a:rPr lang="en-US" sz="2400" dirty="0" smtClean="0"/>
              <a:t>ECONOMICS DEGENERATES FROM THE SCHOLASTICS</a:t>
            </a:r>
          </a:p>
          <a:p>
            <a:pPr marL="514350" indent="-514350">
              <a:buFont typeface="+mj-lt"/>
              <a:buAutoNum type="arabicPeriod"/>
            </a:pPr>
            <a:r>
              <a:rPr lang="en-US" sz="2400" dirty="0" smtClean="0"/>
              <a:t>FOSTERING A DISDAIN FOR THE LESSONS OF HISTORY</a:t>
            </a:r>
          </a:p>
          <a:p>
            <a:pPr marL="514350" indent="-514350">
              <a:buFont typeface="+mj-lt"/>
              <a:buAutoNum type="arabicPeriod"/>
            </a:pPr>
            <a:r>
              <a:rPr lang="en-US" sz="2400" dirty="0" smtClean="0"/>
              <a:t>NICOLA ORESME’S MEDIEVAL MENDACITY</a:t>
            </a:r>
          </a:p>
          <a:p>
            <a:pPr marL="514350" indent="-514350">
              <a:buFont typeface="+mj-lt"/>
              <a:buAutoNum type="arabicPeriod"/>
            </a:pPr>
            <a:r>
              <a:rPr lang="en-US" sz="2400" dirty="0" smtClean="0"/>
              <a:t>WALPOLE’S DISDAIN &amp; TOWNSHEND’S PROGRESSIVE THEORY OF HISTORY</a:t>
            </a:r>
          </a:p>
          <a:p>
            <a:pPr marL="514350" indent="-514350">
              <a:buFont typeface="+mj-lt"/>
              <a:buAutoNum type="arabicPeriod"/>
            </a:pPr>
            <a:r>
              <a:rPr lang="en-US" sz="2400" dirty="0" smtClean="0"/>
              <a:t>ADAM SMITH:  THE MYTH</a:t>
            </a:r>
          </a:p>
          <a:p>
            <a:pPr lvl="1"/>
            <a:r>
              <a:rPr lang="en-US" sz="2000" dirty="0" smtClean="0"/>
              <a:t>Falsifies the government’s monetary role as minor</a:t>
            </a:r>
          </a:p>
          <a:p>
            <a:pPr lvl="1"/>
            <a:r>
              <a:rPr lang="en-US" sz="2000" dirty="0" smtClean="0"/>
              <a:t>Obscures and degrades the concept of money</a:t>
            </a:r>
          </a:p>
          <a:p>
            <a:pPr lvl="1"/>
            <a:r>
              <a:rPr lang="en-US" sz="2000" dirty="0" smtClean="0"/>
              <a:t>Regresses to gold and silver by weight</a:t>
            </a:r>
          </a:p>
          <a:p>
            <a:pPr lvl="1"/>
            <a:r>
              <a:rPr lang="en-US" sz="2000" dirty="0" smtClean="0"/>
              <a:t>Avoids the quantity of money</a:t>
            </a:r>
          </a:p>
          <a:p>
            <a:pPr lvl="1"/>
            <a:r>
              <a:rPr lang="en-US" sz="2000" dirty="0" smtClean="0"/>
              <a:t>Poor definitions</a:t>
            </a:r>
          </a:p>
          <a:p>
            <a:endParaRPr lang="en-US" sz="2400" dirty="0" smtClean="0"/>
          </a:p>
          <a:p>
            <a:endParaRPr lang="en-US" dirty="0" smtClean="0"/>
          </a:p>
        </p:txBody>
      </p:sp>
    </p:spTree>
    <p:extLst>
      <p:ext uri="{BB962C8B-B14F-4D97-AF65-F5344CB8AC3E}">
        <p14:creationId xmlns:p14="http://schemas.microsoft.com/office/powerpoint/2010/main" val="14254404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58926"/>
          </a:xfrm>
          <a:solidFill>
            <a:srgbClr val="FFCCFF"/>
          </a:solidFill>
        </p:spPr>
        <p:txBody>
          <a:bodyPr>
            <a:normAutofit fontScale="90000"/>
          </a:bodyPr>
          <a:lstStyle/>
          <a:p>
            <a:pPr algn="ctr"/>
            <a:r>
              <a:rPr lang="en-US" sz="2400" b="1" dirty="0"/>
              <a:t>WALPOLE’S DISDAIN &amp; TOWNSHEND’S PROGRESSIVE THEORY OF </a:t>
            </a:r>
            <a:r>
              <a:rPr lang="en-US" sz="2400" b="1" dirty="0" smtClean="0"/>
              <a:t>HISTORY</a:t>
            </a:r>
            <a:endParaRPr lang="en-US" sz="2000" dirty="0"/>
          </a:p>
        </p:txBody>
      </p:sp>
      <p:sp>
        <p:nvSpPr>
          <p:cNvPr id="3" name="Content Placeholder 2"/>
          <p:cNvSpPr>
            <a:spLocks noGrp="1"/>
          </p:cNvSpPr>
          <p:nvPr>
            <p:ph idx="1"/>
          </p:nvPr>
        </p:nvSpPr>
        <p:spPr>
          <a:xfrm>
            <a:off x="4324027" y="920974"/>
            <a:ext cx="7470181" cy="5937025"/>
          </a:xfrm>
        </p:spPr>
        <p:txBody>
          <a:bodyPr>
            <a:normAutofit/>
          </a:bodyPr>
          <a:lstStyle/>
          <a:p>
            <a:pPr marL="0" indent="0">
              <a:buNone/>
            </a:pPr>
            <a:r>
              <a:rPr lang="en-US" sz="2400" dirty="0" smtClean="0"/>
              <a:t>“Burnet </a:t>
            </a:r>
            <a:r>
              <a:rPr lang="en-US" sz="2400" dirty="0"/>
              <a:t>now travelled </a:t>
            </a:r>
            <a:r>
              <a:rPr lang="en-US" sz="2400" dirty="0" smtClean="0"/>
              <a:t>… finally </a:t>
            </a:r>
            <a:r>
              <a:rPr lang="en-US" sz="2400" dirty="0"/>
              <a:t>settling in Holland, at the Hague, where he won from the princess of Orange a confidence which proved enduring. He rendered a signal service to William by inducing the princess to offer to leave the whole political power in her husband's hands in the event of their succession to the English crown … in Holland he married a Dutch </a:t>
            </a:r>
            <a:r>
              <a:rPr lang="en-US" sz="2400" dirty="0" smtClean="0"/>
              <a:t>heiress …  </a:t>
            </a:r>
            <a:r>
              <a:rPr lang="en-US" sz="2400" dirty="0"/>
              <a:t>He returned to England with William and Mary, and drew up the English text of their declaration.” </a:t>
            </a:r>
            <a:r>
              <a:rPr lang="en-US" sz="2400" dirty="0">
                <a:hlinkClick r:id="rId3"/>
              </a:rPr>
              <a:t>http://</a:t>
            </a:r>
            <a:r>
              <a:rPr lang="en-US" sz="2400" dirty="0" smtClean="0">
                <a:hlinkClick r:id="rId3"/>
              </a:rPr>
              <a:t>www.ourcivilisation.com</a:t>
            </a:r>
            <a:endParaRPr lang="en-US" sz="2400" dirty="0" smtClean="0"/>
          </a:p>
          <a:p>
            <a:pPr marL="0" indent="0">
              <a:buNone/>
            </a:pPr>
            <a:endParaRPr lang="en-US" sz="2400" dirty="0"/>
          </a:p>
          <a:p>
            <a:pPr marL="0" indent="0">
              <a:buNone/>
            </a:pPr>
            <a:r>
              <a:rPr lang="en-US" sz="2400" dirty="0" smtClean="0"/>
              <a:t>“… as the war dragged on, Burnet grew to be seriously alarmed at the unpopularity of the debt-system among the gentry who had to pay the taxes to meet its charges … a Whig History must be written … to show ‘what are the methods bad princes have taken to enslave us and by what conduct we have been preserved.”  Hollis p 37</a:t>
            </a:r>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p:txBody>
      </p:sp>
      <p:sp>
        <p:nvSpPr>
          <p:cNvPr id="4" name="Rectangle 3"/>
          <p:cNvSpPr/>
          <p:nvPr/>
        </p:nvSpPr>
        <p:spPr>
          <a:xfrm>
            <a:off x="0" y="1418081"/>
            <a:ext cx="3980000" cy="646331"/>
          </a:xfrm>
          <a:prstGeom prst="rect">
            <a:avLst/>
          </a:prstGeom>
        </p:spPr>
        <p:txBody>
          <a:bodyPr wrap="none">
            <a:spAutoFit/>
          </a:bodyPr>
          <a:lstStyle/>
          <a:p>
            <a:r>
              <a:rPr lang="en-US" i="1" dirty="0"/>
              <a:t>Bishop Burnet's History of His Own </a:t>
            </a:r>
            <a:r>
              <a:rPr lang="en-US" i="1" dirty="0" smtClean="0"/>
              <a:t>Time,</a:t>
            </a:r>
          </a:p>
          <a:p>
            <a:r>
              <a:rPr lang="en-US" i="1" dirty="0" smtClean="0"/>
              <a:t> 6 volumes</a:t>
            </a:r>
            <a:endParaRPr lang="en-US" dirty="0"/>
          </a:p>
        </p:txBody>
      </p:sp>
      <p:sp>
        <p:nvSpPr>
          <p:cNvPr id="5" name="TextBox 4"/>
          <p:cNvSpPr txBox="1"/>
          <p:nvPr/>
        </p:nvSpPr>
        <p:spPr>
          <a:xfrm>
            <a:off x="3980000" y="412535"/>
            <a:ext cx="8211998" cy="461665"/>
          </a:xfrm>
          <a:prstGeom prst="rect">
            <a:avLst/>
          </a:prstGeom>
          <a:noFill/>
        </p:spPr>
        <p:txBody>
          <a:bodyPr wrap="square" rtlCol="0">
            <a:spAutoFit/>
          </a:bodyPr>
          <a:lstStyle/>
          <a:p>
            <a:pPr algn="ctr"/>
            <a:r>
              <a:rPr lang="en-US" sz="2400" b="1" dirty="0"/>
              <a:t>Gilbert </a:t>
            </a:r>
            <a:r>
              <a:rPr lang="en-US" sz="2400" b="1" dirty="0" smtClean="0"/>
              <a:t>Burnet, </a:t>
            </a:r>
            <a:r>
              <a:rPr lang="en-US" sz="2400" b="1" dirty="0"/>
              <a:t>English bishop and historian</a:t>
            </a:r>
            <a:r>
              <a:rPr lang="en-US" sz="2400" b="1" dirty="0" smtClean="0"/>
              <a:t> -- 1643-1715 </a:t>
            </a:r>
            <a:endParaRPr lang="en-US" sz="2400" b="1" dirty="0"/>
          </a:p>
        </p:txBody>
      </p:sp>
      <p:pic>
        <p:nvPicPr>
          <p:cNvPr id="10242" name="Picture 2" descr="http://ichef.bbci.co.uk/arts/yourpaintings/images/paintings/sed/large/sfk_sed_ma_1993_37_lar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2" y="2253037"/>
            <a:ext cx="3974472" cy="459975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pirages.com/pictures/ST1195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2" y="365761"/>
            <a:ext cx="3974472" cy="2200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5000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58926"/>
          </a:xfrm>
          <a:solidFill>
            <a:srgbClr val="FFCCFF"/>
          </a:solidFill>
        </p:spPr>
        <p:txBody>
          <a:bodyPr>
            <a:normAutofit fontScale="90000"/>
          </a:bodyPr>
          <a:lstStyle/>
          <a:p>
            <a:pPr algn="ctr"/>
            <a:r>
              <a:rPr lang="en-US" sz="2400" b="1" dirty="0"/>
              <a:t>WALPOLE’S DISDAIN &amp; TOWNSHEND’S PROGRESSIVE THEORY OF </a:t>
            </a:r>
            <a:r>
              <a:rPr lang="en-US" sz="2400" b="1" dirty="0" smtClean="0"/>
              <a:t>HISTORY</a:t>
            </a:r>
            <a:endParaRPr lang="en-US" sz="2000" dirty="0"/>
          </a:p>
        </p:txBody>
      </p:sp>
      <p:sp>
        <p:nvSpPr>
          <p:cNvPr id="3" name="Content Placeholder 2"/>
          <p:cNvSpPr>
            <a:spLocks noGrp="1"/>
          </p:cNvSpPr>
          <p:nvPr>
            <p:ph idx="1"/>
          </p:nvPr>
        </p:nvSpPr>
        <p:spPr>
          <a:xfrm>
            <a:off x="397787" y="1255363"/>
            <a:ext cx="11396421" cy="5190102"/>
          </a:xfrm>
        </p:spPr>
        <p:txBody>
          <a:bodyPr>
            <a:normAutofit/>
          </a:bodyPr>
          <a:lstStyle/>
          <a:p>
            <a:pPr marL="0" indent="0">
              <a:buNone/>
            </a:pPr>
            <a:r>
              <a:rPr lang="en-US" sz="2400" dirty="0" smtClean="0"/>
              <a:t>“ … in 1724, Townshend and Gibson, Bishop of London, arranged for ‘24 persons, who are Fellows of Colleges in the two Universities, 12 from Oxford and 12 from Cambridge” to preach a sermon each at Whitehall ..  to receive the </a:t>
            </a:r>
            <a:r>
              <a:rPr lang="en-US" sz="2400" dirty="0"/>
              <a:t>considerable emolument of </a:t>
            </a:r>
            <a:r>
              <a:rPr lang="en-US" sz="2400" dirty="0" smtClean="0"/>
              <a:t>£30 … and none ‘must hope for a share of this bounty but they who are staunch Whigs and openly declare themselves to be so’. ”</a:t>
            </a:r>
          </a:p>
          <a:p>
            <a:pPr marL="0" indent="0">
              <a:buNone/>
            </a:pPr>
            <a:endParaRPr lang="en-US" sz="2400" dirty="0"/>
          </a:p>
          <a:p>
            <a:pPr marL="0" indent="0">
              <a:buNone/>
            </a:pPr>
            <a:r>
              <a:rPr lang="en-US" sz="2400" dirty="0" smtClean="0"/>
              <a:t>“ But … there was needed, thought Townshend, ‘some further encouragement’. “</a:t>
            </a:r>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p:txBody>
      </p:sp>
      <p:sp>
        <p:nvSpPr>
          <p:cNvPr id="4" name="TextBox 3"/>
          <p:cNvSpPr txBox="1"/>
          <p:nvPr/>
        </p:nvSpPr>
        <p:spPr>
          <a:xfrm>
            <a:off x="1596325" y="487396"/>
            <a:ext cx="8425640" cy="646331"/>
          </a:xfrm>
          <a:prstGeom prst="rect">
            <a:avLst/>
          </a:prstGeom>
          <a:solidFill>
            <a:srgbClr val="99CCFF"/>
          </a:solidFill>
        </p:spPr>
        <p:txBody>
          <a:bodyPr wrap="none" rtlCol="0">
            <a:spAutoFit/>
          </a:bodyPr>
          <a:lstStyle/>
          <a:p>
            <a:r>
              <a:rPr lang="en-US" b="1" dirty="0" smtClean="0"/>
              <a:t>“SO THE WHIG HISTORY WAS WRITTEN … </a:t>
            </a:r>
          </a:p>
          <a:p>
            <a:r>
              <a:rPr lang="en-US" b="1" dirty="0" smtClean="0"/>
              <a:t>THE IMPORTANT TASK WAS TO CAPTURE THE EDUCATIONAL MACHINE …”   Hollis, p 38</a:t>
            </a:r>
            <a:endParaRPr lang="en-US" b="1" dirty="0"/>
          </a:p>
        </p:txBody>
      </p:sp>
      <p:pic>
        <p:nvPicPr>
          <p:cNvPr id="11266" name="Picture 2" descr="http://www.medievalists.net/wp-content/uploads/2010/10/ChristChurchOxfordEngraving1742-425x3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922583"/>
            <a:ext cx="3626604" cy="29354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684729" y="5570004"/>
            <a:ext cx="1292533" cy="923330"/>
          </a:xfrm>
          <a:prstGeom prst="rect">
            <a:avLst/>
          </a:prstGeom>
          <a:noFill/>
        </p:spPr>
        <p:txBody>
          <a:bodyPr wrap="none" rtlCol="0">
            <a:spAutoFit/>
          </a:bodyPr>
          <a:lstStyle/>
          <a:p>
            <a:r>
              <a:rPr lang="en-US" dirty="0" smtClean="0"/>
              <a:t>OXFORD </a:t>
            </a:r>
          </a:p>
          <a:p>
            <a:r>
              <a:rPr lang="en-US" dirty="0" smtClean="0"/>
              <a:t>UNIVERSITY</a:t>
            </a:r>
          </a:p>
          <a:p>
            <a:r>
              <a:rPr lang="en-US" dirty="0" smtClean="0"/>
              <a:t>(Tory)</a:t>
            </a:r>
            <a:endParaRPr lang="en-US" dirty="0"/>
          </a:p>
        </p:txBody>
      </p:sp>
      <p:pic>
        <p:nvPicPr>
          <p:cNvPr id="11268" name="Picture 4" descr="http://www.oldstratforduponavon.com/images/cambridgestjohns_b_.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1069" y="4074805"/>
            <a:ext cx="4400927" cy="278319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245331" y="5799134"/>
            <a:ext cx="1346844" cy="923330"/>
          </a:xfrm>
          <a:prstGeom prst="rect">
            <a:avLst/>
          </a:prstGeom>
          <a:noFill/>
        </p:spPr>
        <p:txBody>
          <a:bodyPr wrap="none" rtlCol="0">
            <a:spAutoFit/>
          </a:bodyPr>
          <a:lstStyle/>
          <a:p>
            <a:r>
              <a:rPr lang="en-US" dirty="0" smtClean="0"/>
              <a:t>CAMBRIDGE</a:t>
            </a:r>
          </a:p>
          <a:p>
            <a:r>
              <a:rPr lang="en-US" dirty="0" smtClean="0"/>
              <a:t>UNIVERSITY</a:t>
            </a:r>
          </a:p>
          <a:p>
            <a:r>
              <a:rPr lang="en-US" dirty="0" smtClean="0"/>
              <a:t>(Tory)</a:t>
            </a:r>
            <a:endParaRPr lang="en-US" dirty="0"/>
          </a:p>
        </p:txBody>
      </p:sp>
    </p:spTree>
    <p:extLst>
      <p:ext uri="{BB962C8B-B14F-4D97-AF65-F5344CB8AC3E}">
        <p14:creationId xmlns:p14="http://schemas.microsoft.com/office/powerpoint/2010/main" val="38834331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58926"/>
          </a:xfrm>
          <a:solidFill>
            <a:srgbClr val="FFCCFF"/>
          </a:solidFill>
        </p:spPr>
        <p:txBody>
          <a:bodyPr>
            <a:normAutofit fontScale="90000"/>
          </a:bodyPr>
          <a:lstStyle/>
          <a:p>
            <a:pPr algn="ctr"/>
            <a:r>
              <a:rPr lang="en-US" sz="2400" b="1" dirty="0"/>
              <a:t>WALPOLE’S DISDAIN &amp; TOWNSHEND’S PROGRESSIVE THEORY OF </a:t>
            </a:r>
            <a:r>
              <a:rPr lang="en-US" sz="2400" b="1" dirty="0" smtClean="0"/>
              <a:t>HISTORY</a:t>
            </a:r>
            <a:endParaRPr lang="en-US" sz="2000" dirty="0"/>
          </a:p>
        </p:txBody>
      </p:sp>
      <p:sp>
        <p:nvSpPr>
          <p:cNvPr id="3" name="Content Placeholder 2"/>
          <p:cNvSpPr>
            <a:spLocks noGrp="1"/>
          </p:cNvSpPr>
          <p:nvPr>
            <p:ph idx="1"/>
          </p:nvPr>
        </p:nvSpPr>
        <p:spPr>
          <a:xfrm>
            <a:off x="3328744" y="2138765"/>
            <a:ext cx="8666942" cy="3456122"/>
          </a:xfrm>
          <a:solidFill>
            <a:srgbClr val="FFC000"/>
          </a:solidFill>
        </p:spPr>
        <p:txBody>
          <a:bodyPr>
            <a:normAutofit/>
          </a:bodyPr>
          <a:lstStyle/>
          <a:p>
            <a:pPr marL="0" indent="0">
              <a:buNone/>
            </a:pPr>
            <a:r>
              <a:rPr lang="en-US" sz="2400" dirty="0" smtClean="0"/>
              <a:t>Therefore, the crown appointed and funded two new </a:t>
            </a:r>
            <a:r>
              <a:rPr lang="en-US" sz="2400" dirty="0" err="1" smtClean="0"/>
              <a:t>Regius</a:t>
            </a:r>
            <a:r>
              <a:rPr lang="en-US" sz="2400" dirty="0" smtClean="0"/>
              <a:t> (“Royal”) Professorships.    “The duties of the Professor were to deliver one lecture a term and to keep an eye on ‘twenty scholars nominated by the King to be taught gratis’ and every year to send ‘an attested account of the progress made by each scholar … to our principal Secretary of State’. “   Hollis p. 39</a:t>
            </a:r>
          </a:p>
          <a:p>
            <a:pPr marL="0" indent="0">
              <a:buNone/>
            </a:pPr>
            <a:endParaRPr lang="en-US" sz="2400" dirty="0"/>
          </a:p>
          <a:p>
            <a:pPr marL="0" indent="0">
              <a:buNone/>
            </a:pPr>
            <a:r>
              <a:rPr lang="en-US" sz="2400" dirty="0" smtClean="0"/>
              <a:t>CAMBRIDGE U. - </a:t>
            </a:r>
            <a:r>
              <a:rPr lang="en-US" sz="2400" b="1" dirty="0" err="1"/>
              <a:t>Regius</a:t>
            </a:r>
            <a:r>
              <a:rPr lang="en-US" sz="2400" b="1" dirty="0"/>
              <a:t> Professor of Modern </a:t>
            </a:r>
            <a:r>
              <a:rPr lang="en-US" sz="2400" b="1" dirty="0" smtClean="0"/>
              <a:t>History, 1724</a:t>
            </a:r>
          </a:p>
          <a:p>
            <a:pPr marL="0" indent="0">
              <a:buNone/>
            </a:pPr>
            <a:r>
              <a:rPr lang="en-US" sz="2400" dirty="0" smtClean="0"/>
              <a:t>OXFORD U.        </a:t>
            </a:r>
            <a:r>
              <a:rPr lang="en-US" sz="2400" dirty="0"/>
              <a:t>-  </a:t>
            </a:r>
            <a:r>
              <a:rPr lang="en-US" sz="2400" b="1" dirty="0" smtClean="0"/>
              <a:t>The </a:t>
            </a:r>
            <a:r>
              <a:rPr lang="en-US" sz="2400" b="1" dirty="0" err="1" smtClean="0"/>
              <a:t>Regius</a:t>
            </a:r>
            <a:r>
              <a:rPr lang="en-US" sz="2400" b="1" dirty="0" smtClean="0"/>
              <a:t> Professor </a:t>
            </a:r>
            <a:r>
              <a:rPr lang="en-US" sz="2400" b="1" dirty="0"/>
              <a:t>of </a:t>
            </a:r>
            <a:r>
              <a:rPr lang="en-US" sz="2400" b="1" dirty="0" smtClean="0"/>
              <a:t>History, 1724</a:t>
            </a:r>
            <a:r>
              <a:rPr lang="en-US" sz="2400" dirty="0" smtClean="0"/>
              <a:t> </a:t>
            </a:r>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p:txBody>
      </p:sp>
      <p:sp>
        <p:nvSpPr>
          <p:cNvPr id="4" name="TextBox 3"/>
          <p:cNvSpPr txBox="1"/>
          <p:nvPr/>
        </p:nvSpPr>
        <p:spPr>
          <a:xfrm>
            <a:off x="0" y="2025254"/>
            <a:ext cx="3127266" cy="646331"/>
          </a:xfrm>
          <a:prstGeom prst="rect">
            <a:avLst/>
          </a:prstGeom>
          <a:noFill/>
        </p:spPr>
        <p:txBody>
          <a:bodyPr wrap="none" rtlCol="0">
            <a:spAutoFit/>
          </a:bodyPr>
          <a:lstStyle/>
          <a:p>
            <a:r>
              <a:rPr lang="en-US" dirty="0" smtClean="0"/>
              <a:t>KING GEORGE I OF HANOVER &amp;</a:t>
            </a:r>
          </a:p>
          <a:p>
            <a:r>
              <a:rPr lang="en-US" dirty="0" smtClean="0"/>
              <a:t>GREAT BRITAIN</a:t>
            </a:r>
            <a:endParaRPr lang="en-US" dirty="0"/>
          </a:p>
        </p:txBody>
      </p:sp>
      <p:pic>
        <p:nvPicPr>
          <p:cNvPr id="12292" name="Picture 4" descr="http://upload.wikimedia.org/wikipedia/commons/thumb/0/02/King_George_I_by_Sir_Godfrey_Kneller%2C_Bt_%283%29.jpg/226px-King_George_I_by_Sir_Godfrey_Kneller%2C_Bt_%283%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40573"/>
            <a:ext cx="2904595" cy="412555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7973" y="728420"/>
            <a:ext cx="45719" cy="369332"/>
          </a:xfrm>
          <a:prstGeom prst="rect">
            <a:avLst/>
          </a:prstGeom>
          <a:noFill/>
        </p:spPr>
        <p:txBody>
          <a:bodyPr wrap="square" rtlCol="0">
            <a:spAutoFit/>
          </a:bodyPr>
          <a:lstStyle/>
          <a:p>
            <a:endParaRPr lang="en-US" dirty="0"/>
          </a:p>
        </p:txBody>
      </p:sp>
      <p:sp>
        <p:nvSpPr>
          <p:cNvPr id="6" name="TextBox 5"/>
          <p:cNvSpPr txBox="1"/>
          <p:nvPr/>
        </p:nvSpPr>
        <p:spPr>
          <a:xfrm>
            <a:off x="836320" y="548049"/>
            <a:ext cx="10519355" cy="923330"/>
          </a:xfrm>
          <a:prstGeom prst="rect">
            <a:avLst/>
          </a:prstGeom>
          <a:solidFill>
            <a:srgbClr val="FFFFCC"/>
          </a:solidFill>
        </p:spPr>
        <p:txBody>
          <a:bodyPr wrap="none" rtlCol="0">
            <a:spAutoFit/>
          </a:bodyPr>
          <a:lstStyle/>
          <a:p>
            <a:r>
              <a:rPr lang="en-US" dirty="0" smtClean="0"/>
              <a:t>Townshend wrote to George I:  “ ‘As Your Majesty knows I have always had the gaining them (university tutors)</a:t>
            </a:r>
          </a:p>
          <a:p>
            <a:r>
              <a:rPr lang="en-US" dirty="0" smtClean="0"/>
              <a:t>over to Your Majesty … some things proper to this end … the foundation of a new professorship to teach the</a:t>
            </a:r>
          </a:p>
          <a:p>
            <a:r>
              <a:rPr lang="en-US" dirty="0" smtClean="0"/>
              <a:t>modern tongues and modern history …’ “   Hollis p. 38</a:t>
            </a:r>
            <a:endParaRPr lang="en-US" dirty="0"/>
          </a:p>
        </p:txBody>
      </p:sp>
    </p:spTree>
    <p:extLst>
      <p:ext uri="{BB962C8B-B14F-4D97-AF65-F5344CB8AC3E}">
        <p14:creationId xmlns:p14="http://schemas.microsoft.com/office/powerpoint/2010/main" val="26471496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58926"/>
          </a:xfrm>
          <a:solidFill>
            <a:srgbClr val="FFCCFF"/>
          </a:solidFill>
        </p:spPr>
        <p:txBody>
          <a:bodyPr>
            <a:normAutofit fontScale="90000"/>
          </a:bodyPr>
          <a:lstStyle/>
          <a:p>
            <a:pPr algn="ctr"/>
            <a:r>
              <a:rPr lang="en-US" sz="2400" b="1" dirty="0"/>
              <a:t>WALPOLE’S DISDAIN &amp; TOWNSHEND’S PROGRESSIVE THEORY OF </a:t>
            </a:r>
            <a:r>
              <a:rPr lang="en-US" sz="2400" b="1" dirty="0" smtClean="0"/>
              <a:t>HISTORY</a:t>
            </a:r>
            <a:endParaRPr lang="en-US" sz="2000" dirty="0"/>
          </a:p>
        </p:txBody>
      </p:sp>
      <p:sp>
        <p:nvSpPr>
          <p:cNvPr id="3" name="Content Placeholder 2"/>
          <p:cNvSpPr>
            <a:spLocks noGrp="1"/>
          </p:cNvSpPr>
          <p:nvPr>
            <p:ph idx="1"/>
          </p:nvPr>
        </p:nvSpPr>
        <p:spPr>
          <a:xfrm>
            <a:off x="-1" y="565879"/>
            <a:ext cx="12191999" cy="2764896"/>
          </a:xfrm>
          <a:solidFill>
            <a:srgbClr val="FFFFCC"/>
          </a:solidFill>
        </p:spPr>
        <p:txBody>
          <a:bodyPr>
            <a:normAutofit/>
          </a:bodyPr>
          <a:lstStyle/>
          <a:p>
            <a:pPr marL="0" indent="0" algn="ctr">
              <a:buNone/>
            </a:pPr>
            <a:endParaRPr lang="en-US" sz="3200" dirty="0" smtClean="0"/>
          </a:p>
          <a:p>
            <a:pPr marL="0" indent="0" algn="ctr">
              <a:buNone/>
            </a:pPr>
            <a:r>
              <a:rPr lang="en-US" sz="4000" dirty="0" smtClean="0">
                <a:solidFill>
                  <a:srgbClr val="0070C0"/>
                </a:solidFill>
              </a:rPr>
              <a:t>WHAT WAS THE HISTORY </a:t>
            </a:r>
          </a:p>
          <a:p>
            <a:pPr marL="0" indent="0" algn="ctr">
              <a:buNone/>
            </a:pPr>
            <a:r>
              <a:rPr lang="en-US" sz="4000" dirty="0" smtClean="0">
                <a:solidFill>
                  <a:srgbClr val="0070C0"/>
                </a:solidFill>
              </a:rPr>
              <a:t>WHICH THESE ENDOWED TEACHERS TAUGHT?</a:t>
            </a:r>
          </a:p>
        </p:txBody>
      </p:sp>
      <p:sp>
        <p:nvSpPr>
          <p:cNvPr id="5" name="Content Placeholder 2"/>
          <p:cNvSpPr txBox="1">
            <a:spLocks/>
          </p:cNvSpPr>
          <p:nvPr/>
        </p:nvSpPr>
        <p:spPr>
          <a:xfrm>
            <a:off x="659629" y="3530894"/>
            <a:ext cx="11019295" cy="2854408"/>
          </a:xfrm>
          <a:prstGeom prst="rect">
            <a:avLst/>
          </a:prstGeom>
          <a:solidFill>
            <a:srgbClr val="CCFFFF"/>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“It was the progressive theory of history – a theory hitherto unknown, a theory, soon, as a result of their activities, accepted uncritically, a theory created in the first place quite cynically and clear-headedly in order to cover up the traces of truth ...  It was the purpose of that history to create among the public the ambient feeling that, bad as things might be at the moment of writing, yet the lesson of history was a lesson of steady improvement.”  Hollis p. 40</a:t>
            </a:r>
          </a:p>
          <a:p>
            <a:pPr marL="0" indent="0">
              <a:buFont typeface="Arial" panose="020B0604020202020204" pitchFamily="34" charset="0"/>
              <a:buNone/>
            </a:pPr>
            <a:endParaRPr lang="en-US" sz="2400" dirty="0" smtClean="0"/>
          </a:p>
          <a:p>
            <a:pPr marL="0" indent="0">
              <a:buFont typeface="Arial" panose="020B0604020202020204" pitchFamily="34" charset="0"/>
              <a:buNone/>
            </a:pPr>
            <a:endParaRPr lang="en-US" sz="2400" dirty="0" smtClean="0"/>
          </a:p>
          <a:p>
            <a:pPr marL="0" indent="0">
              <a:buFont typeface="Arial" panose="020B0604020202020204" pitchFamily="34" charset="0"/>
              <a:buNone/>
            </a:pPr>
            <a:endParaRPr lang="en-US" sz="2400" dirty="0" smtClean="0"/>
          </a:p>
          <a:p>
            <a:pPr marL="0" indent="0">
              <a:buFont typeface="Arial" panose="020B0604020202020204" pitchFamily="34" charset="0"/>
              <a:buNone/>
            </a:pPr>
            <a:endParaRPr lang="en-US" sz="2400" dirty="0"/>
          </a:p>
        </p:txBody>
      </p:sp>
    </p:spTree>
    <p:extLst>
      <p:ext uri="{BB962C8B-B14F-4D97-AF65-F5344CB8AC3E}">
        <p14:creationId xmlns:p14="http://schemas.microsoft.com/office/powerpoint/2010/main" val="188662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bg/>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25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250"/>
                            </p:stCondLst>
                            <p:childTnLst>
                              <p:par>
                                <p:cTn id="15" presetID="2" presetClass="entr" presetSubtype="9" fill="hold" grpId="0" nodeType="afterEffect">
                                  <p:stCondLst>
                                    <p:cond delay="25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1" presetClass="entr" presetSubtype="0" fill="hold" grpId="0" nodeType="afterEffect">
                                  <p:stCondLst>
                                    <p:cond delay="4000"/>
                                  </p:stCondLst>
                                  <p:childTnLst>
                                    <p:set>
                                      <p:cBhvr>
                                        <p:cTn id="21" dur="1" fill="hold">
                                          <p:stCondLst>
                                            <p:cond delay="9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58926"/>
          </a:xfrm>
          <a:solidFill>
            <a:srgbClr val="FFCCFF"/>
          </a:solidFill>
        </p:spPr>
        <p:txBody>
          <a:bodyPr>
            <a:normAutofit fontScale="90000"/>
          </a:bodyPr>
          <a:lstStyle/>
          <a:p>
            <a:pPr algn="ctr"/>
            <a:r>
              <a:rPr lang="en-US" sz="2400" b="1" dirty="0"/>
              <a:t>WALPOLE’S DISDAIN &amp; TOWNSHEND’S PROGRESSIVE THEORY OF </a:t>
            </a:r>
            <a:r>
              <a:rPr lang="en-US" sz="2400" b="1" dirty="0" smtClean="0"/>
              <a:t>HISTORY</a:t>
            </a:r>
            <a:endParaRPr lang="en-US" sz="2000" dirty="0"/>
          </a:p>
        </p:txBody>
      </p:sp>
      <p:sp>
        <p:nvSpPr>
          <p:cNvPr id="3" name="Content Placeholder 2"/>
          <p:cNvSpPr>
            <a:spLocks noGrp="1"/>
          </p:cNvSpPr>
          <p:nvPr>
            <p:ph idx="1"/>
          </p:nvPr>
        </p:nvSpPr>
        <p:spPr>
          <a:xfrm>
            <a:off x="-1" y="565879"/>
            <a:ext cx="12191999" cy="1417904"/>
          </a:xfrm>
          <a:solidFill>
            <a:srgbClr val="FFFFCC"/>
          </a:solidFill>
        </p:spPr>
        <p:txBody>
          <a:bodyPr>
            <a:normAutofit/>
          </a:bodyPr>
          <a:lstStyle/>
          <a:p>
            <a:pPr marL="0" indent="0" algn="ctr">
              <a:buNone/>
            </a:pPr>
            <a:r>
              <a:rPr lang="en-US" sz="3200" dirty="0" smtClean="0">
                <a:solidFill>
                  <a:srgbClr val="0070C0"/>
                </a:solidFill>
              </a:rPr>
              <a:t>“So by the end of the eighteenth century the progressive theory of history had received general acceptance among those who claimed for themselves the prestige of educated people.”  Hollis p 40</a:t>
            </a:r>
          </a:p>
        </p:txBody>
      </p:sp>
      <p:sp>
        <p:nvSpPr>
          <p:cNvPr id="5" name="Content Placeholder 2"/>
          <p:cNvSpPr txBox="1">
            <a:spLocks/>
          </p:cNvSpPr>
          <p:nvPr/>
        </p:nvSpPr>
        <p:spPr>
          <a:xfrm>
            <a:off x="0" y="2183901"/>
            <a:ext cx="8037804" cy="4201401"/>
          </a:xfrm>
          <a:prstGeom prst="rect">
            <a:avLst/>
          </a:prstGeom>
          <a:solidFill>
            <a:srgbClr val="CCFFFF"/>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“As a consequence … all the ablest youths … should never come in contact within any problem that had been a reality since the foundation of Christianity.  And yet in this world of unreality they acquired qualifications which they imagined to entitle them to positions of command in the real world.  </a:t>
            </a:r>
          </a:p>
          <a:p>
            <a:pPr marL="0" indent="0">
              <a:buFont typeface="Arial" panose="020B0604020202020204" pitchFamily="34" charset="0"/>
              <a:buNone/>
            </a:pPr>
            <a:endParaRPr lang="en-US" sz="2400" dirty="0"/>
          </a:p>
          <a:p>
            <a:pPr marL="0" indent="0">
              <a:buFont typeface="Arial" panose="020B0604020202020204" pitchFamily="34" charset="0"/>
              <a:buNone/>
            </a:pPr>
            <a:r>
              <a:rPr lang="en-US" sz="2400" dirty="0" smtClean="0"/>
              <a:t>Thus Sir Robert Peel … was allowed without question to take a leading part in his country’s government, and neither he nor anyone else ever suspected for a moment his total misunderstanding of the forces that had gone to shape that country.”   Hollis p 41</a:t>
            </a:r>
          </a:p>
          <a:p>
            <a:pPr marL="0" indent="0">
              <a:buFont typeface="Arial" panose="020B0604020202020204" pitchFamily="34" charset="0"/>
              <a:buNone/>
            </a:pPr>
            <a:endParaRPr lang="en-US" sz="2400" dirty="0" smtClean="0"/>
          </a:p>
          <a:p>
            <a:pPr marL="0" indent="0">
              <a:buFont typeface="Arial" panose="020B0604020202020204" pitchFamily="34" charset="0"/>
              <a:buNone/>
            </a:pPr>
            <a:endParaRPr lang="en-US" sz="2400" dirty="0" smtClean="0"/>
          </a:p>
          <a:p>
            <a:pPr marL="0" indent="0">
              <a:buFont typeface="Arial" panose="020B0604020202020204" pitchFamily="34" charset="0"/>
              <a:buNone/>
            </a:pPr>
            <a:endParaRPr lang="en-US" sz="2400" dirty="0"/>
          </a:p>
        </p:txBody>
      </p:sp>
      <p:pic>
        <p:nvPicPr>
          <p:cNvPr id="13314" name="Picture 2" descr="http://www.universitystory.gla.ac.uk/images/UGSP0039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046" y="2004072"/>
            <a:ext cx="3685951" cy="48539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94873" y="6457890"/>
            <a:ext cx="3111173" cy="400110"/>
          </a:xfrm>
          <a:prstGeom prst="rect">
            <a:avLst/>
          </a:prstGeom>
          <a:noFill/>
        </p:spPr>
        <p:txBody>
          <a:bodyPr wrap="none" rtlCol="0">
            <a:spAutoFit/>
          </a:bodyPr>
          <a:lstStyle/>
          <a:p>
            <a:r>
              <a:rPr lang="en-US" sz="2000" b="1" dirty="0"/>
              <a:t>Sir Robert </a:t>
            </a:r>
            <a:r>
              <a:rPr lang="en-US" sz="2000" b="1" dirty="0" smtClean="0"/>
              <a:t>Peel, 1788 - 1850</a:t>
            </a:r>
            <a:endParaRPr lang="en-US" sz="2000" dirty="0"/>
          </a:p>
        </p:txBody>
      </p:sp>
    </p:spTree>
    <p:extLst>
      <p:ext uri="{BB962C8B-B14F-4D97-AF65-F5344CB8AC3E}">
        <p14:creationId xmlns:p14="http://schemas.microsoft.com/office/powerpoint/2010/main" val="36809511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58926"/>
          </a:xfrm>
          <a:solidFill>
            <a:srgbClr val="FFCCFF"/>
          </a:solidFill>
        </p:spPr>
        <p:txBody>
          <a:bodyPr>
            <a:normAutofit fontScale="90000"/>
          </a:bodyPr>
          <a:lstStyle/>
          <a:p>
            <a:pPr algn="ctr"/>
            <a:r>
              <a:rPr lang="en-US" sz="2400" b="1" dirty="0"/>
              <a:t>WALPOLE’S DISDAIN &amp; TOWNSHEND’S PROGRESSIVE THEORY OF </a:t>
            </a:r>
            <a:r>
              <a:rPr lang="en-US" sz="2400" b="1" dirty="0" smtClean="0"/>
              <a:t>HISTORY</a:t>
            </a:r>
            <a:endParaRPr lang="en-US" sz="2000" dirty="0"/>
          </a:p>
        </p:txBody>
      </p:sp>
      <p:sp>
        <p:nvSpPr>
          <p:cNvPr id="3" name="Content Placeholder 2"/>
          <p:cNvSpPr>
            <a:spLocks noGrp="1"/>
          </p:cNvSpPr>
          <p:nvPr>
            <p:ph idx="1"/>
          </p:nvPr>
        </p:nvSpPr>
        <p:spPr>
          <a:xfrm>
            <a:off x="1" y="365761"/>
            <a:ext cx="12191999" cy="1094071"/>
          </a:xfrm>
          <a:solidFill>
            <a:srgbClr val="FFFF00"/>
          </a:solidFill>
        </p:spPr>
        <p:txBody>
          <a:bodyPr>
            <a:normAutofit/>
          </a:bodyPr>
          <a:lstStyle/>
          <a:p>
            <a:pPr marL="0" indent="0" algn="ctr">
              <a:lnSpc>
                <a:spcPct val="100000"/>
              </a:lnSpc>
              <a:buNone/>
            </a:pPr>
            <a:r>
              <a:rPr lang="en-US" sz="5400" dirty="0" smtClean="0">
                <a:solidFill>
                  <a:srgbClr val="002060"/>
                </a:solidFill>
              </a:rPr>
              <a:t>WHAT WAS THE TRUTH?</a:t>
            </a:r>
          </a:p>
        </p:txBody>
      </p:sp>
      <p:sp>
        <p:nvSpPr>
          <p:cNvPr id="5" name="Content Placeholder 2"/>
          <p:cNvSpPr txBox="1">
            <a:spLocks/>
          </p:cNvSpPr>
          <p:nvPr/>
        </p:nvSpPr>
        <p:spPr>
          <a:xfrm>
            <a:off x="-2" y="1580102"/>
            <a:ext cx="3146158" cy="859186"/>
          </a:xfrm>
          <a:prstGeom prst="rect">
            <a:avLst/>
          </a:prstGeom>
          <a:solidFill>
            <a:srgbClr val="CCFFFF"/>
          </a:solidFill>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A HISTORY OF AGRICULTURE AND PRICES IN ENGLAND (1259 – 1793)</a:t>
            </a:r>
          </a:p>
          <a:p>
            <a:pPr marL="0" indent="0">
              <a:buFont typeface="Arial" panose="020B0604020202020204" pitchFamily="34" charset="0"/>
              <a:buNone/>
            </a:pPr>
            <a:r>
              <a:rPr lang="en-US" sz="2400" dirty="0" smtClean="0"/>
              <a:t>by Thorold Rogers</a:t>
            </a:r>
          </a:p>
          <a:p>
            <a:pPr marL="0" indent="0">
              <a:buFont typeface="Arial" panose="020B0604020202020204" pitchFamily="34" charset="0"/>
              <a:buNone/>
            </a:pPr>
            <a:endParaRPr lang="en-US" sz="2400" dirty="0" smtClean="0"/>
          </a:p>
          <a:p>
            <a:pPr marL="0" indent="0">
              <a:buFont typeface="Arial" panose="020B0604020202020204" pitchFamily="34" charset="0"/>
              <a:buNone/>
            </a:pPr>
            <a:endParaRPr lang="en-US" sz="2400" dirty="0" smtClean="0"/>
          </a:p>
          <a:p>
            <a:pPr marL="0" indent="0">
              <a:buFont typeface="Arial" panose="020B0604020202020204" pitchFamily="34" charset="0"/>
              <a:buNone/>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45488"/>
            <a:ext cx="3146156" cy="4458940"/>
          </a:xfrm>
          <a:prstGeom prst="rect">
            <a:avLst/>
          </a:prstGeom>
        </p:spPr>
      </p:pic>
      <p:pic>
        <p:nvPicPr>
          <p:cNvPr id="16386" name="Picture 2" descr="http://ichef.bbci.co.uk/arts/yourpaintings/images/paintings/wrcc/624x544/ou_wrcc_16_624x5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6156" y="3518211"/>
            <a:ext cx="2776199" cy="338621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272590" y="1515934"/>
            <a:ext cx="8768298" cy="1754326"/>
          </a:xfrm>
          <a:prstGeom prst="rect">
            <a:avLst/>
          </a:prstGeom>
          <a:noFill/>
        </p:spPr>
        <p:txBody>
          <a:bodyPr wrap="none" rtlCol="0">
            <a:spAutoFit/>
          </a:bodyPr>
          <a:lstStyle/>
          <a:p>
            <a:r>
              <a:rPr lang="en-US" dirty="0" smtClean="0"/>
              <a:t>“A clergyman Thorold Rogers lived in Oxford (c. 1850) and made a living coaching in the </a:t>
            </a:r>
          </a:p>
          <a:p>
            <a:r>
              <a:rPr lang="en-US" dirty="0" smtClean="0"/>
              <a:t>classics and philosophy.  In 1860, however, he began serious research into the wages and</a:t>
            </a:r>
          </a:p>
          <a:p>
            <a:r>
              <a:rPr lang="en-US" dirty="0" smtClean="0"/>
              <a:t>prices ruling at the various dates in English history, and on the strength of this research</a:t>
            </a:r>
          </a:p>
          <a:p>
            <a:r>
              <a:rPr lang="en-US" dirty="0" smtClean="0"/>
              <a:t>in 1862 he was elected Drummond Professor of Political Economy …   The statistics which he</a:t>
            </a:r>
          </a:p>
          <a:p>
            <a:r>
              <a:rPr lang="en-US" dirty="0" smtClean="0"/>
              <a:t>collected alone fill a thick volume, and there is no reason to suspect that the conclusions</a:t>
            </a:r>
          </a:p>
          <a:p>
            <a:r>
              <a:rPr lang="en-US" dirty="0" smtClean="0"/>
              <a:t>at which he arrives are generalizations from insufficient data.”   Hollis pp 43-43</a:t>
            </a:r>
            <a:endParaRPr lang="en-US" dirty="0"/>
          </a:p>
        </p:txBody>
      </p:sp>
      <p:sp>
        <p:nvSpPr>
          <p:cNvPr id="9" name="TextBox 8"/>
          <p:cNvSpPr txBox="1"/>
          <p:nvPr/>
        </p:nvSpPr>
        <p:spPr>
          <a:xfrm>
            <a:off x="6513095" y="3148879"/>
            <a:ext cx="184731" cy="369332"/>
          </a:xfrm>
          <a:prstGeom prst="rect">
            <a:avLst/>
          </a:prstGeom>
          <a:noFill/>
        </p:spPr>
        <p:txBody>
          <a:bodyPr wrap="none" rtlCol="0">
            <a:spAutoFit/>
          </a:bodyPr>
          <a:lstStyle/>
          <a:p>
            <a:endParaRPr lang="en-US" dirty="0"/>
          </a:p>
        </p:txBody>
      </p:sp>
      <p:sp>
        <p:nvSpPr>
          <p:cNvPr id="10" name="TextBox 9"/>
          <p:cNvSpPr txBox="1"/>
          <p:nvPr/>
        </p:nvSpPr>
        <p:spPr>
          <a:xfrm>
            <a:off x="6039630" y="3518211"/>
            <a:ext cx="6252353" cy="3508653"/>
          </a:xfrm>
          <a:prstGeom prst="rect">
            <a:avLst/>
          </a:prstGeom>
          <a:noFill/>
        </p:spPr>
        <p:txBody>
          <a:bodyPr wrap="none" rtlCol="0">
            <a:spAutoFit/>
          </a:bodyPr>
          <a:lstStyle/>
          <a:p>
            <a:r>
              <a:rPr lang="en-US" sz="2400" b="1" u="sng" dirty="0" smtClean="0"/>
              <a:t>TRUTH</a:t>
            </a:r>
            <a:r>
              <a:rPr lang="en-US" dirty="0" smtClean="0"/>
              <a:t>:   “Between Henry VII’s time and 1850 the population</a:t>
            </a:r>
          </a:p>
          <a:p>
            <a:r>
              <a:rPr lang="en-US" dirty="0" smtClean="0"/>
              <a:t>of England multiplied by about five … the productivity of the</a:t>
            </a:r>
          </a:p>
          <a:p>
            <a:r>
              <a:rPr lang="en-US" dirty="0" smtClean="0"/>
              <a:t>country had multiplied by about four by 1800 … and multiplied</a:t>
            </a:r>
          </a:p>
          <a:p>
            <a:r>
              <a:rPr lang="en-US" dirty="0" smtClean="0"/>
              <a:t>by another four and a half between 1800 and 1850, making a </a:t>
            </a:r>
          </a:p>
          <a:p>
            <a:r>
              <a:rPr lang="en-US" dirty="0" smtClean="0"/>
              <a:t>total of 18.  As a result the poor ought to have been between</a:t>
            </a:r>
          </a:p>
          <a:p>
            <a:r>
              <a:rPr lang="en-US" dirty="0" smtClean="0"/>
              <a:t>three or four times better-off.  They were, however, considerably</a:t>
            </a:r>
          </a:p>
          <a:p>
            <a:r>
              <a:rPr lang="en-US" dirty="0" smtClean="0"/>
              <a:t>worse off.  The gentlemen of England, so far from being those</a:t>
            </a:r>
          </a:p>
          <a:p>
            <a:r>
              <a:rPr lang="en-US" dirty="0" smtClean="0"/>
              <a:t>leaders of the nation towards a finer and a wider freedom which</a:t>
            </a:r>
          </a:p>
          <a:p>
            <a:r>
              <a:rPr lang="en-US" dirty="0" smtClean="0"/>
              <a:t>the progressive history had represented them to be, were</a:t>
            </a:r>
          </a:p>
          <a:p>
            <a:r>
              <a:rPr lang="en-US" dirty="0" smtClean="0"/>
              <a:t>revealed as in the heyday of their power the trickiest and most</a:t>
            </a:r>
          </a:p>
          <a:p>
            <a:r>
              <a:rPr lang="en-US" dirty="0" smtClean="0"/>
              <a:t>rapacious class ever known among men.”   </a:t>
            </a:r>
            <a:r>
              <a:rPr lang="en-US" dirty="0" err="1" smtClean="0"/>
              <a:t>Hollid</a:t>
            </a:r>
            <a:r>
              <a:rPr lang="en-US" dirty="0" smtClean="0"/>
              <a:t> p. 46</a:t>
            </a:r>
          </a:p>
          <a:p>
            <a:endParaRPr lang="en-US" dirty="0"/>
          </a:p>
        </p:txBody>
      </p:sp>
    </p:spTree>
    <p:extLst>
      <p:ext uri="{BB962C8B-B14F-4D97-AF65-F5344CB8AC3E}">
        <p14:creationId xmlns:p14="http://schemas.microsoft.com/office/powerpoint/2010/main" val="2604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bg/>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25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250"/>
                            </p:stCondLst>
                            <p:childTnLst>
                              <p:par>
                                <p:cTn id="15" presetID="1" presetClass="entr" presetSubtype="0" fill="hold" grpId="0" nodeType="afterEffect">
                                  <p:stCondLst>
                                    <p:cond delay="4000"/>
                                  </p:stCondLst>
                                  <p:childTnLst>
                                    <p:set>
                                      <p:cBhvr>
                                        <p:cTn id="16" dur="1" fill="hold">
                                          <p:stCondLst>
                                            <p:cond delay="9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58926"/>
          </a:xfrm>
          <a:solidFill>
            <a:srgbClr val="FFCCFF"/>
          </a:solidFill>
        </p:spPr>
        <p:txBody>
          <a:bodyPr>
            <a:normAutofit fontScale="90000"/>
          </a:bodyPr>
          <a:lstStyle/>
          <a:p>
            <a:pPr algn="ctr"/>
            <a:r>
              <a:rPr lang="en-US" sz="2400" b="1" dirty="0"/>
              <a:t>WALPOLE’S DISDAIN &amp; TOWNSHEND’S PROGRESSIVE THEORY OF </a:t>
            </a:r>
            <a:r>
              <a:rPr lang="en-US" sz="2400" b="1" dirty="0" smtClean="0"/>
              <a:t>HISTORY</a:t>
            </a:r>
            <a:endParaRPr lang="en-US" sz="2000" dirty="0"/>
          </a:p>
        </p:txBody>
      </p:sp>
      <p:sp>
        <p:nvSpPr>
          <p:cNvPr id="3" name="Content Placeholder 2"/>
          <p:cNvSpPr>
            <a:spLocks noGrp="1"/>
          </p:cNvSpPr>
          <p:nvPr>
            <p:ph idx="1"/>
          </p:nvPr>
        </p:nvSpPr>
        <p:spPr>
          <a:xfrm>
            <a:off x="260627" y="500311"/>
            <a:ext cx="11396421" cy="1821345"/>
          </a:xfrm>
          <a:solidFill>
            <a:srgbClr val="FFFF00"/>
          </a:solidFill>
        </p:spPr>
        <p:txBody>
          <a:bodyPr>
            <a:normAutofit/>
          </a:bodyPr>
          <a:lstStyle/>
          <a:p>
            <a:pPr marL="0" indent="0">
              <a:buNone/>
            </a:pPr>
            <a:r>
              <a:rPr lang="en-US" sz="2400" dirty="0" smtClean="0"/>
              <a:t>“There is hardly a scholar in all Europe to-day (1935) who would not acclaim Rogers’ greatness.   But has anyone who has only studied history in the text-books that they dole out in the public schools ever heard either his name or his thesis?   Has such a one to-day any notion that solid scholarship has seriously challenged, let alone refuted, the progressive theory of history?”  Hollis p 48</a:t>
            </a:r>
          </a:p>
          <a:p>
            <a:pPr marL="0" indent="0">
              <a:buNone/>
            </a:pPr>
            <a:endParaRPr lang="en-US" sz="2400" dirty="0" smtClean="0"/>
          </a:p>
        </p:txBody>
      </p:sp>
      <p:pic>
        <p:nvPicPr>
          <p:cNvPr id="15362" name="Picture 2" descr="http://i.dailymail.co.uk/i/pix/2010/09/16/article-1312764-0B389E7D000005DC-978_468x6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3158" y="2412975"/>
            <a:ext cx="3368840" cy="444859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260627" y="2456206"/>
            <a:ext cx="8353984" cy="2003984"/>
          </a:xfrm>
          <a:prstGeom prst="rect">
            <a:avLst/>
          </a:prstGeom>
          <a:solidFill>
            <a:srgbClr val="FFC000"/>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“The poor in Townshend’s day were illiterate.  Therefore … there was no necessity to educate them wrong.  As a result there remained among them a strange and clouded memory that there had been good times in the past before the dissolution of the monasteries … it came from the fact that it was the coining of the monastic plate that started the rise in prices.”   Hollis p 48</a:t>
            </a:r>
          </a:p>
        </p:txBody>
      </p:sp>
      <p:pic>
        <p:nvPicPr>
          <p:cNvPr id="15368" name="Picture 8" descr="http://www.english-heritage.org.uk/content/images/story-england/tudors/roche-plun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39" y="4594739"/>
            <a:ext cx="5796365" cy="226683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747026" y="5728154"/>
            <a:ext cx="1543371" cy="923330"/>
          </a:xfrm>
          <a:prstGeom prst="rect">
            <a:avLst/>
          </a:prstGeom>
          <a:noFill/>
        </p:spPr>
        <p:txBody>
          <a:bodyPr wrap="none" rtlCol="0">
            <a:spAutoFit/>
          </a:bodyPr>
          <a:lstStyle/>
          <a:p>
            <a:r>
              <a:rPr lang="en-US" dirty="0" smtClean="0"/>
              <a:t>PLUNDER OF </a:t>
            </a:r>
          </a:p>
          <a:p>
            <a:r>
              <a:rPr lang="en-US" dirty="0" smtClean="0"/>
              <a:t>MONASTERIES</a:t>
            </a:r>
          </a:p>
          <a:p>
            <a:r>
              <a:rPr lang="en-US" dirty="0" smtClean="0"/>
              <a:t>1536-1541</a:t>
            </a:r>
            <a:endParaRPr lang="en-US" dirty="0"/>
          </a:p>
        </p:txBody>
      </p:sp>
    </p:spTree>
    <p:extLst>
      <p:ext uri="{BB962C8B-B14F-4D97-AF65-F5344CB8AC3E}">
        <p14:creationId xmlns:p14="http://schemas.microsoft.com/office/powerpoint/2010/main" val="35524496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58926"/>
          </a:xfrm>
          <a:solidFill>
            <a:srgbClr val="FFCCFF"/>
          </a:solidFill>
        </p:spPr>
        <p:txBody>
          <a:bodyPr>
            <a:normAutofit fontScale="90000"/>
          </a:bodyPr>
          <a:lstStyle/>
          <a:p>
            <a:pPr algn="ctr"/>
            <a:r>
              <a:rPr lang="en-US" sz="2400" b="1" dirty="0"/>
              <a:t>WALPOLE’S DISDAIN &amp; TOWNSHEND’S PROGRESSIVE THEORY OF </a:t>
            </a:r>
            <a:r>
              <a:rPr lang="en-US" sz="2400" b="1" dirty="0" smtClean="0"/>
              <a:t>HISTORY</a:t>
            </a:r>
            <a:endParaRPr lang="en-US" sz="2000" dirty="0"/>
          </a:p>
        </p:txBody>
      </p:sp>
      <p:sp>
        <p:nvSpPr>
          <p:cNvPr id="3" name="Content Placeholder 2"/>
          <p:cNvSpPr>
            <a:spLocks noGrp="1"/>
          </p:cNvSpPr>
          <p:nvPr>
            <p:ph idx="1"/>
          </p:nvPr>
        </p:nvSpPr>
        <p:spPr>
          <a:xfrm>
            <a:off x="1" y="536844"/>
            <a:ext cx="12191999" cy="3377430"/>
          </a:xfrm>
          <a:solidFill>
            <a:srgbClr val="66CCFF"/>
          </a:solidFill>
        </p:spPr>
        <p:txBody>
          <a:bodyPr>
            <a:normAutofit/>
          </a:bodyPr>
          <a:lstStyle/>
          <a:p>
            <a:pPr marL="0" indent="0">
              <a:buNone/>
            </a:pPr>
            <a:r>
              <a:rPr lang="en-US" sz="2400" dirty="0" smtClean="0"/>
              <a:t>“Now how was it that this perversion of history played into the hands of the masters of the credit-system?  That was not its original purpose, the purpose for which Townshend and his friends invented it … As has been argued, the Revolution of 1688 was essentially the work of gentlemen; the bankers were their </a:t>
            </a:r>
            <a:r>
              <a:rPr lang="en-US" sz="2400" dirty="0"/>
              <a:t>very subordinate </a:t>
            </a:r>
            <a:r>
              <a:rPr lang="en-US" sz="2400" dirty="0" smtClean="0"/>
              <a:t>allies  ...</a:t>
            </a:r>
          </a:p>
          <a:p>
            <a:pPr marL="0" indent="0">
              <a:buNone/>
            </a:pPr>
            <a:endParaRPr lang="en-US" sz="2400" dirty="0"/>
          </a:p>
          <a:p>
            <a:pPr marL="0" indent="0">
              <a:buNone/>
            </a:pPr>
            <a:r>
              <a:rPr lang="en-US" sz="2400" dirty="0" smtClean="0"/>
              <a:t>Yet the most important result of that Revolution was the concession to the Bank of England of the extraordinary privilege of inventing money – a privilege which, as Swift demonstrated, by an inevitable mathematical necessity has caused the possessors of it to acquire a lien on the entire wealth of the nation to the loss of the gentlemen and everybody else.”   Hollis p 49</a:t>
            </a:r>
            <a:endParaRPr lang="en-US" sz="2400" dirty="0"/>
          </a:p>
        </p:txBody>
      </p:sp>
      <p:pic>
        <p:nvPicPr>
          <p:cNvPr id="17412" name="Picture 4" descr="http://3.bp.blogspot.com/-I5dvuny3cg4/TsJVTD_G95I/AAAAAAAAGMk/xG8ZuVOebco/s400/glorious.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3952875"/>
            <a:ext cx="5284923" cy="2905125"/>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http://upload.wikimedia.org/wikipedia/commons/0/09/Bank_of_England_Charter_sealing_169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96406" y="5123212"/>
            <a:ext cx="2195591" cy="17347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430415" y="4195577"/>
            <a:ext cx="2446311" cy="646331"/>
          </a:xfrm>
          <a:prstGeom prst="rect">
            <a:avLst/>
          </a:prstGeom>
          <a:noFill/>
        </p:spPr>
        <p:txBody>
          <a:bodyPr wrap="none" rtlCol="0">
            <a:spAutoFit/>
          </a:bodyPr>
          <a:lstStyle/>
          <a:p>
            <a:r>
              <a:rPr lang="en-US" dirty="0" smtClean="0"/>
              <a:t>WILLIAM III’S</a:t>
            </a:r>
          </a:p>
          <a:p>
            <a:r>
              <a:rPr lang="en-US" dirty="0" smtClean="0"/>
              <a:t>GLORIOUS REVOLUTION</a:t>
            </a:r>
            <a:endParaRPr lang="en-US" dirty="0"/>
          </a:p>
        </p:txBody>
      </p:sp>
      <p:sp>
        <p:nvSpPr>
          <p:cNvPr id="8" name="TextBox 7"/>
          <p:cNvSpPr txBox="1"/>
          <p:nvPr/>
        </p:nvSpPr>
        <p:spPr>
          <a:xfrm>
            <a:off x="8022221" y="5990606"/>
            <a:ext cx="2003434" cy="646331"/>
          </a:xfrm>
          <a:prstGeom prst="rect">
            <a:avLst/>
          </a:prstGeom>
          <a:noFill/>
        </p:spPr>
        <p:txBody>
          <a:bodyPr wrap="none" rtlCol="0">
            <a:spAutoFit/>
          </a:bodyPr>
          <a:lstStyle/>
          <a:p>
            <a:r>
              <a:rPr lang="en-US" dirty="0" smtClean="0"/>
              <a:t>CHARTER OF</a:t>
            </a:r>
          </a:p>
          <a:p>
            <a:r>
              <a:rPr lang="en-US" dirty="0" smtClean="0"/>
              <a:t>BANK OF ENGLAND</a:t>
            </a:r>
            <a:endParaRPr lang="en-US" dirty="0"/>
          </a:p>
        </p:txBody>
      </p:sp>
    </p:spTree>
    <p:extLst>
      <p:ext uri="{BB962C8B-B14F-4D97-AF65-F5344CB8AC3E}">
        <p14:creationId xmlns:p14="http://schemas.microsoft.com/office/powerpoint/2010/main" val="3018553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58926"/>
          </a:xfrm>
          <a:solidFill>
            <a:srgbClr val="FFCCFF"/>
          </a:solidFill>
        </p:spPr>
        <p:txBody>
          <a:bodyPr>
            <a:normAutofit fontScale="90000"/>
          </a:bodyPr>
          <a:lstStyle/>
          <a:p>
            <a:pPr algn="ctr"/>
            <a:r>
              <a:rPr lang="en-US" sz="2400" b="1" dirty="0"/>
              <a:t>WALPOLE’S DISDAIN &amp; TOWNSHEND’S PROGRESSIVE THEORY OF </a:t>
            </a:r>
            <a:r>
              <a:rPr lang="en-US" sz="2400" b="1" dirty="0" smtClean="0"/>
              <a:t>HISTORY</a:t>
            </a:r>
            <a:endParaRPr lang="en-US" sz="2000" dirty="0"/>
          </a:p>
        </p:txBody>
      </p:sp>
      <p:sp>
        <p:nvSpPr>
          <p:cNvPr id="3" name="Content Placeholder 2"/>
          <p:cNvSpPr>
            <a:spLocks noGrp="1"/>
          </p:cNvSpPr>
          <p:nvPr>
            <p:ph idx="1"/>
          </p:nvPr>
        </p:nvSpPr>
        <p:spPr>
          <a:xfrm>
            <a:off x="132539" y="591907"/>
            <a:ext cx="11396421" cy="2160463"/>
          </a:xfrm>
          <a:solidFill>
            <a:srgbClr val="FFFFCC"/>
          </a:solidFill>
        </p:spPr>
        <p:txBody>
          <a:bodyPr>
            <a:normAutofit fontScale="92500" lnSpcReduction="10000"/>
          </a:bodyPr>
          <a:lstStyle/>
          <a:p>
            <a:pPr marL="0" indent="0">
              <a:buNone/>
            </a:pPr>
            <a:r>
              <a:rPr lang="en-US" sz="2400" dirty="0" smtClean="0"/>
              <a:t>“Nothing would have been easier than for a system of education to explain to its pupils the nature of this privilege of the bankers … But Townshend’s education did not dare … tell the story of the founding of the Bank of England … unless you also told the true story of the Revolution of 1688.  The two were inextricably intertwined.”</a:t>
            </a:r>
          </a:p>
          <a:p>
            <a:pPr marL="0" indent="0">
              <a:buNone/>
            </a:pPr>
            <a:r>
              <a:rPr lang="en-US" sz="2400" dirty="0" smtClean="0"/>
              <a:t>Thus, secure against all dangers of publicity, the power of usury was able to extend its control over the state … Under the system the gradual extrusion of the landed classes by the monied classes was mathematically inevitable.   It happened.”   Hollis p. 50</a:t>
            </a:r>
          </a:p>
        </p:txBody>
      </p:sp>
      <p:pic>
        <p:nvPicPr>
          <p:cNvPr id="18434" name="Picture 2" descr="http://jdstmporter.files.wordpress.com/2011/06/mrandmrsandrew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466893"/>
            <a:ext cx="5842269" cy="33946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32539" y="2820562"/>
            <a:ext cx="6096000" cy="646331"/>
          </a:xfrm>
          <a:prstGeom prst="rect">
            <a:avLst/>
          </a:prstGeom>
        </p:spPr>
        <p:txBody>
          <a:bodyPr>
            <a:spAutoFit/>
          </a:bodyPr>
          <a:lstStyle/>
          <a:p>
            <a:r>
              <a:rPr lang="en-US" b="1" dirty="0"/>
              <a:t>Landed gentry</a:t>
            </a:r>
            <a:r>
              <a:rPr lang="en-US" dirty="0"/>
              <a:t> is </a:t>
            </a:r>
            <a:r>
              <a:rPr lang="en-US" dirty="0" smtClean="0"/>
              <a:t>a British social class of land </a:t>
            </a:r>
            <a:r>
              <a:rPr lang="en-US" dirty="0"/>
              <a:t>owners who could live entirely </a:t>
            </a:r>
            <a:r>
              <a:rPr lang="en-US" dirty="0" smtClean="0"/>
              <a:t>off rental </a:t>
            </a:r>
            <a:r>
              <a:rPr lang="en-US" dirty="0"/>
              <a:t>income.</a:t>
            </a:r>
          </a:p>
        </p:txBody>
      </p:sp>
      <p:sp>
        <p:nvSpPr>
          <p:cNvPr id="6" name="TextBox 5"/>
          <p:cNvSpPr txBox="1"/>
          <p:nvPr/>
        </p:nvSpPr>
        <p:spPr>
          <a:xfrm>
            <a:off x="6361079" y="2820562"/>
            <a:ext cx="5504007" cy="2862322"/>
          </a:xfrm>
          <a:prstGeom prst="rect">
            <a:avLst/>
          </a:prstGeom>
          <a:noFill/>
        </p:spPr>
        <p:txBody>
          <a:bodyPr wrap="none" rtlCol="0">
            <a:spAutoFit/>
          </a:bodyPr>
          <a:lstStyle/>
          <a:p>
            <a:r>
              <a:rPr lang="en-US" dirty="0" smtClean="0"/>
              <a:t>In 1688 … the income of a merchant prince was half of</a:t>
            </a:r>
          </a:p>
          <a:p>
            <a:r>
              <a:rPr lang="en-US" dirty="0" smtClean="0"/>
              <a:t>a baronet, little more than an eighth that of a nobleman,</a:t>
            </a:r>
          </a:p>
          <a:p>
            <a:r>
              <a:rPr lang="en-US" dirty="0" smtClean="0"/>
              <a:t>and little more than a third that of a bishop.</a:t>
            </a:r>
          </a:p>
          <a:p>
            <a:endParaRPr lang="en-US" dirty="0"/>
          </a:p>
          <a:p>
            <a:r>
              <a:rPr lang="en-US" dirty="0" smtClean="0"/>
              <a:t>In 1750 … the City of London had a larger commercial</a:t>
            </a:r>
          </a:p>
          <a:p>
            <a:r>
              <a:rPr lang="en-US" dirty="0" smtClean="0"/>
              <a:t>income than the rents of the whole House of Lords and</a:t>
            </a:r>
          </a:p>
          <a:p>
            <a:r>
              <a:rPr lang="en-US" dirty="0" smtClean="0"/>
              <a:t>the episcopal bench.</a:t>
            </a:r>
          </a:p>
          <a:p>
            <a:endParaRPr lang="en-US" dirty="0"/>
          </a:p>
          <a:p>
            <a:r>
              <a:rPr lang="en-US" dirty="0" smtClean="0"/>
              <a:t>It was the Napoleonic wars which brought the final and</a:t>
            </a:r>
          </a:p>
          <a:p>
            <a:r>
              <a:rPr lang="en-US" dirty="0" smtClean="0"/>
              <a:t>complete triumph of the money-lenders.</a:t>
            </a:r>
            <a:endParaRPr lang="en-US" dirty="0"/>
          </a:p>
        </p:txBody>
      </p:sp>
      <p:pic>
        <p:nvPicPr>
          <p:cNvPr id="18436" name="Picture 4" descr="http://i.imgur.com/62wm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97885" y="5624418"/>
            <a:ext cx="1994115" cy="1246322"/>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http://www.theeuropeanlibrary.org/exhibition/napoleonic_wars/images/wars/_large/mdnw03_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48424" y="5624418"/>
            <a:ext cx="1983191" cy="1233582"/>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descr="http://withfriendship.com/images/b/7753/of-napoleonic-war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8539" y="5624418"/>
            <a:ext cx="1859205" cy="1246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6073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58926"/>
          </a:xfrm>
          <a:solidFill>
            <a:srgbClr val="FFCCFF"/>
          </a:solidFill>
        </p:spPr>
        <p:txBody>
          <a:bodyPr>
            <a:normAutofit fontScale="90000"/>
          </a:bodyPr>
          <a:lstStyle/>
          <a:p>
            <a:pPr algn="ctr"/>
            <a:r>
              <a:rPr lang="en-US" sz="2400" b="1" dirty="0"/>
              <a:t>WALPOLE’S DISDAIN &amp; TOWNSHEND’S PROGRESSIVE THEORY OF </a:t>
            </a:r>
            <a:r>
              <a:rPr lang="en-US" sz="2400" b="1" dirty="0" smtClean="0"/>
              <a:t>HISTORY</a:t>
            </a:r>
            <a:endParaRPr lang="en-US" sz="2000" dirty="0"/>
          </a:p>
        </p:txBody>
      </p:sp>
      <p:sp>
        <p:nvSpPr>
          <p:cNvPr id="3" name="Content Placeholder 2"/>
          <p:cNvSpPr>
            <a:spLocks noGrp="1"/>
          </p:cNvSpPr>
          <p:nvPr>
            <p:ph idx="1"/>
          </p:nvPr>
        </p:nvSpPr>
        <p:spPr>
          <a:xfrm>
            <a:off x="260627" y="777476"/>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a:p>
          <a:p>
            <a:pPr marL="0" indent="0">
              <a:buNone/>
            </a:pPr>
            <a:endParaRPr lang="en-US" sz="2400" dirty="0" smtClean="0"/>
          </a:p>
        </p:txBody>
      </p:sp>
      <p:sp>
        <p:nvSpPr>
          <p:cNvPr id="4" name="TextBox 3"/>
          <p:cNvSpPr txBox="1"/>
          <p:nvPr/>
        </p:nvSpPr>
        <p:spPr>
          <a:xfrm>
            <a:off x="743098" y="413575"/>
            <a:ext cx="10913950" cy="523220"/>
          </a:xfrm>
          <a:prstGeom prst="rect">
            <a:avLst/>
          </a:prstGeom>
          <a:noFill/>
        </p:spPr>
        <p:txBody>
          <a:bodyPr wrap="none" rtlCol="0">
            <a:spAutoFit/>
          </a:bodyPr>
          <a:lstStyle/>
          <a:p>
            <a:r>
              <a:rPr lang="en-US" sz="2800" dirty="0" smtClean="0"/>
              <a:t>The people who stepped into power always called themselves gentlemen.</a:t>
            </a:r>
            <a:endParaRPr lang="en-US" sz="2800" dirty="0"/>
          </a:p>
        </p:txBody>
      </p:sp>
      <p:pic>
        <p:nvPicPr>
          <p:cNvPr id="19458" name="Picture 2" descr="http://www.coverbrowser.com/image/time/33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498" y="1858496"/>
            <a:ext cx="4000500" cy="52673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932667" y="5988191"/>
            <a:ext cx="6096000" cy="923330"/>
          </a:xfrm>
          <a:prstGeom prst="rect">
            <a:avLst/>
          </a:prstGeom>
        </p:spPr>
        <p:txBody>
          <a:bodyPr wrap="square">
            <a:spAutoFit/>
          </a:bodyPr>
          <a:lstStyle/>
          <a:p>
            <a:r>
              <a:rPr lang="en-US" b="1" dirty="0"/>
              <a:t>Montagu </a:t>
            </a:r>
            <a:r>
              <a:rPr lang="en-US" b="1" dirty="0" smtClean="0"/>
              <a:t>Norman - </a:t>
            </a:r>
            <a:r>
              <a:rPr lang="en-US" dirty="0" smtClean="0"/>
              <a:t>1871–1950 was </a:t>
            </a:r>
            <a:r>
              <a:rPr lang="en-US" dirty="0"/>
              <a:t>an </a:t>
            </a:r>
            <a:r>
              <a:rPr lang="en-US" dirty="0" smtClean="0"/>
              <a:t>English banker,</a:t>
            </a:r>
          </a:p>
          <a:p>
            <a:r>
              <a:rPr lang="en-US" dirty="0" smtClean="0"/>
              <a:t>best </a:t>
            </a:r>
            <a:r>
              <a:rPr lang="en-US" dirty="0"/>
              <a:t>known for his role as </a:t>
            </a:r>
            <a:r>
              <a:rPr lang="en-US" dirty="0" smtClean="0"/>
              <a:t>the Governor of the Bank of</a:t>
            </a:r>
          </a:p>
          <a:p>
            <a:r>
              <a:rPr lang="en-US" dirty="0" smtClean="0"/>
              <a:t>England from </a:t>
            </a:r>
            <a:r>
              <a:rPr lang="en-US" dirty="0"/>
              <a:t>1920 to 1944.</a:t>
            </a:r>
          </a:p>
        </p:txBody>
      </p:sp>
      <p:sp>
        <p:nvSpPr>
          <p:cNvPr id="6" name="Rectangle 3"/>
          <p:cNvSpPr>
            <a:spLocks noChangeArrowheads="1"/>
          </p:cNvSpPr>
          <p:nvPr/>
        </p:nvSpPr>
        <p:spPr bwMode="auto">
          <a:xfrm>
            <a:off x="2932667" y="-1210044"/>
            <a:ext cx="632666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1818 made </a:t>
            </a:r>
            <a:r>
              <a:rPr kumimoji="0" lang="en-US" altLang="en-US" sz="1800" b="0" i="0" u="none" strike="noStrike" cap="none" normalizeH="0" baseline="0" dirty="0" smtClean="0">
                <a:ln>
                  <a:noFill/>
                </a:ln>
                <a:solidFill>
                  <a:schemeClr val="tx1"/>
                </a:solidFill>
                <a:effectLst/>
                <a:latin typeface="Arial" panose="020B0604020202020204" pitchFamily="34" charset="0"/>
                <a:hlinkClick r:id="rId3" tooltip="Deputy Governor of the Bank of England"/>
              </a:rPr>
              <a:t>Deputy Governor of the Bank of England</a:t>
            </a:r>
            <a:r>
              <a:rPr kumimoji="0" lang="en-US" altLang="en-US"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- 1820 became </a:t>
            </a:r>
            <a:r>
              <a:rPr kumimoji="0" lang="en-US" altLang="en-US" sz="1800" b="0" i="0" u="none" strike="noStrike" cap="none" normalizeH="0" baseline="0" dirty="0" smtClean="0">
                <a:ln>
                  <a:noFill/>
                </a:ln>
                <a:solidFill>
                  <a:schemeClr val="tx1"/>
                </a:solidFill>
                <a:effectLst/>
                <a:latin typeface="Arial" panose="020B0604020202020204" pitchFamily="34" charset="0"/>
                <a:hlinkClick r:id="rId4" tooltip="Governor of the Bank of England"/>
              </a:rPr>
              <a:t>Governor of the Bank of England</a:t>
            </a:r>
            <a:r>
              <a:rPr kumimoji="0" lang="en-US" altLang="en-US" sz="1800" b="0" i="0" u="none" strike="noStrike" cap="none" normalizeH="0" baseline="0" dirty="0" smtClean="0">
                <a:ln>
                  <a:noFill/>
                </a:ln>
                <a:solidFill>
                  <a:schemeClr val="tx1"/>
                </a:solidFill>
                <a:effectLst/>
                <a:latin typeface="Arial" panose="020B0604020202020204" pitchFamily="34" charset="0"/>
              </a:rPr>
              <a:t> (to 1822) </a:t>
            </a:r>
          </a:p>
        </p:txBody>
      </p:sp>
      <p:pic>
        <p:nvPicPr>
          <p:cNvPr id="19461" name="Picture 5" descr="http://images.npg.org.uk/264_325/8/4/mw3818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161893"/>
            <a:ext cx="2925380" cy="466053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925379" y="3270132"/>
            <a:ext cx="3685561" cy="923330"/>
          </a:xfrm>
          <a:prstGeom prst="rect">
            <a:avLst/>
          </a:prstGeom>
          <a:noFill/>
        </p:spPr>
        <p:txBody>
          <a:bodyPr wrap="none" rtlCol="0">
            <a:spAutoFit/>
          </a:bodyPr>
          <a:lstStyle/>
          <a:p>
            <a:r>
              <a:rPr lang="en-US" b="1" dirty="0" smtClean="0"/>
              <a:t>Sir Charles Pole </a:t>
            </a:r>
            <a:r>
              <a:rPr lang="en-US" dirty="0" smtClean="0"/>
              <a:t>– </a:t>
            </a:r>
          </a:p>
          <a:p>
            <a:r>
              <a:rPr lang="en-US" dirty="0" smtClean="0"/>
              <a:t>Deputy Governor of Bank 1818-1820</a:t>
            </a:r>
          </a:p>
          <a:p>
            <a:r>
              <a:rPr lang="en-US" dirty="0" smtClean="0"/>
              <a:t>Governor of Bank                1820-1822</a:t>
            </a:r>
            <a:endParaRPr lang="en-US" dirty="0"/>
          </a:p>
        </p:txBody>
      </p:sp>
      <p:sp>
        <p:nvSpPr>
          <p:cNvPr id="10" name="TextBox 9"/>
          <p:cNvSpPr txBox="1"/>
          <p:nvPr/>
        </p:nvSpPr>
        <p:spPr>
          <a:xfrm>
            <a:off x="3298557" y="1038654"/>
            <a:ext cx="4519763" cy="1200329"/>
          </a:xfrm>
          <a:prstGeom prst="rect">
            <a:avLst/>
          </a:prstGeom>
          <a:solidFill>
            <a:schemeClr val="accent1">
              <a:lumMod val="40000"/>
              <a:lumOff val="60000"/>
            </a:schemeClr>
          </a:solidFill>
        </p:spPr>
        <p:txBody>
          <a:bodyPr wrap="none" rtlCol="0">
            <a:spAutoFit/>
          </a:bodyPr>
          <a:lstStyle/>
          <a:p>
            <a:r>
              <a:rPr lang="en-US" dirty="0" smtClean="0"/>
              <a:t>The big landowners, to save themselves,</a:t>
            </a:r>
          </a:p>
          <a:p>
            <a:r>
              <a:rPr lang="en-US" dirty="0" smtClean="0"/>
              <a:t>make use of their voices to get, through place,</a:t>
            </a:r>
          </a:p>
          <a:p>
            <a:r>
              <a:rPr lang="en-US" dirty="0" smtClean="0"/>
              <a:t>pension or sinecure, something back from the</a:t>
            </a:r>
          </a:p>
          <a:p>
            <a:r>
              <a:rPr lang="en-US" dirty="0" smtClean="0"/>
              <a:t>taxers.</a:t>
            </a:r>
            <a:endParaRPr lang="en-US" dirty="0"/>
          </a:p>
        </p:txBody>
      </p:sp>
    </p:spTree>
    <p:extLst>
      <p:ext uri="{BB962C8B-B14F-4D97-AF65-F5344CB8AC3E}">
        <p14:creationId xmlns:p14="http://schemas.microsoft.com/office/powerpoint/2010/main" val="34561738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FF00"/>
          </a:solidFill>
        </p:spPr>
        <p:txBody>
          <a:bodyPr>
            <a:normAutofit fontScale="90000"/>
          </a:bodyPr>
          <a:lstStyle/>
          <a:p>
            <a:pPr algn="ctr"/>
            <a:r>
              <a:rPr lang="en-US" sz="2800" b="1" dirty="0" smtClean="0"/>
              <a:t>PART 1</a:t>
            </a:r>
            <a:endParaRPr lang="en-US" sz="2800" b="1" dirty="0"/>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lgn="ctr">
              <a:buNone/>
            </a:pPr>
            <a:r>
              <a:rPr lang="en-US" sz="2400" b="1" dirty="0" smtClean="0"/>
              <a:t>INTRODUCTION (SUMMARY)</a:t>
            </a:r>
          </a:p>
          <a:p>
            <a:endParaRPr lang="en-US" dirty="0" smtClean="0"/>
          </a:p>
        </p:txBody>
      </p:sp>
    </p:spTree>
    <p:extLst>
      <p:ext uri="{BB962C8B-B14F-4D97-AF65-F5344CB8AC3E}">
        <p14:creationId xmlns:p14="http://schemas.microsoft.com/office/powerpoint/2010/main" val="41147454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FF00"/>
          </a:solidFill>
        </p:spPr>
        <p:txBody>
          <a:bodyPr>
            <a:normAutofit fontScale="90000"/>
          </a:bodyPr>
          <a:lstStyle/>
          <a:p>
            <a:pPr algn="ctr"/>
            <a:r>
              <a:rPr lang="en-US" sz="2400" b="1" dirty="0" smtClean="0"/>
              <a:t>PART 7</a:t>
            </a:r>
            <a:endParaRPr lang="en-US" sz="2400" b="1" dirty="0"/>
          </a:p>
        </p:txBody>
      </p:sp>
      <p:sp>
        <p:nvSpPr>
          <p:cNvPr id="3" name="Content Placeholder 2"/>
          <p:cNvSpPr>
            <a:spLocks noGrp="1"/>
          </p:cNvSpPr>
          <p:nvPr>
            <p:ph idx="1"/>
          </p:nvPr>
        </p:nvSpPr>
        <p:spPr>
          <a:xfrm>
            <a:off x="4215539" y="350520"/>
            <a:ext cx="7976459" cy="6507479"/>
          </a:xfrm>
        </p:spPr>
        <p:txBody>
          <a:bodyPr>
            <a:normAutofit/>
          </a:bodyPr>
          <a:lstStyle/>
          <a:p>
            <a:pPr marL="0" indent="0">
              <a:buNone/>
            </a:pPr>
            <a:endParaRPr lang="en-US" sz="2400" dirty="0" smtClean="0"/>
          </a:p>
          <a:p>
            <a:pPr marL="0" indent="0" algn="ctr">
              <a:buNone/>
            </a:pPr>
            <a:r>
              <a:rPr lang="en-US" sz="2400" dirty="0" smtClean="0"/>
              <a:t>ADAM SMITH:  THE MYTH</a:t>
            </a:r>
          </a:p>
          <a:p>
            <a:pPr marL="0" indent="0" algn="ctr">
              <a:buNone/>
            </a:pPr>
            <a:r>
              <a:rPr lang="en-US" sz="2400" dirty="0" smtClean="0"/>
              <a:t>1723-1790</a:t>
            </a:r>
          </a:p>
          <a:p>
            <a:pPr marL="0" indent="0" algn="ctr">
              <a:buNone/>
            </a:pPr>
            <a:endParaRPr lang="en-US" sz="2400" dirty="0"/>
          </a:p>
          <a:p>
            <a:pPr marL="0" indent="0">
              <a:buNone/>
            </a:pPr>
            <a:r>
              <a:rPr lang="en-US" sz="2400" dirty="0" smtClean="0"/>
              <a:t>“ … Adam Smith who introduced a spirit of sophistry, confusion and hypocrisy into political economy … even burned his papers on his deathbed for fear lest they should betray his true opinions.”   List</a:t>
            </a:r>
          </a:p>
          <a:p>
            <a:pPr marL="0" indent="0">
              <a:buNone/>
            </a:pPr>
            <a:endParaRPr lang="en-US" sz="2400" dirty="0"/>
          </a:p>
          <a:p>
            <a:pPr marL="0" indent="0">
              <a:buNone/>
            </a:pPr>
            <a:r>
              <a:rPr lang="en-US" sz="2400" dirty="0" smtClean="0"/>
              <a:t>Free Trade and Laissez Faire … destruction of the national organization – the only power capable of withstanding the offensive of the money system.</a:t>
            </a:r>
          </a:p>
          <a:p>
            <a:endParaRPr lang="en-US" sz="2400" dirty="0" smtClean="0"/>
          </a:p>
          <a:p>
            <a:pPr marL="0" indent="0">
              <a:buNone/>
            </a:pPr>
            <a:endParaRPr lang="en-US" dirty="0" smtClean="0"/>
          </a:p>
        </p:txBody>
      </p:sp>
      <p:pic>
        <p:nvPicPr>
          <p:cNvPr id="20482" name="Picture 2" descr="http://upload.wikimedia.org/wikipedia/commons/0/0a/AdamSmit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61999"/>
            <a:ext cx="4076700" cy="609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1606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FF00"/>
          </a:solidFill>
        </p:spPr>
        <p:txBody>
          <a:bodyPr>
            <a:normAutofit fontScale="90000"/>
          </a:bodyPr>
          <a:lstStyle/>
          <a:p>
            <a:pPr algn="ctr"/>
            <a:r>
              <a:rPr lang="en-US" sz="2400" b="1" dirty="0" smtClean="0"/>
              <a:t>PART 7 - 1</a:t>
            </a:r>
            <a:endParaRPr lang="en-US" sz="2400" b="1" dirty="0"/>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lgn="ctr">
              <a:buNone/>
            </a:pPr>
            <a:r>
              <a:rPr lang="en-US" sz="2400" dirty="0" smtClean="0"/>
              <a:t>ADAM SMITH:  THE MYTH</a:t>
            </a:r>
          </a:p>
          <a:p>
            <a:pPr marL="0" indent="0" algn="ctr">
              <a:buNone/>
            </a:pPr>
            <a:r>
              <a:rPr lang="en-US" sz="2400" dirty="0" smtClean="0"/>
              <a:t>1.  </a:t>
            </a:r>
            <a:r>
              <a:rPr lang="en-US" sz="2000" dirty="0" smtClean="0"/>
              <a:t>Falsifies the government’s monetary role as minor</a:t>
            </a:r>
          </a:p>
          <a:p>
            <a:endParaRPr lang="en-US" sz="2400" dirty="0" smtClean="0"/>
          </a:p>
          <a:p>
            <a:pPr marL="0" indent="0">
              <a:buNone/>
            </a:pPr>
            <a:endParaRPr lang="en-US" dirty="0" smtClean="0"/>
          </a:p>
        </p:txBody>
      </p:sp>
    </p:spTree>
    <p:extLst>
      <p:ext uri="{BB962C8B-B14F-4D97-AF65-F5344CB8AC3E}">
        <p14:creationId xmlns:p14="http://schemas.microsoft.com/office/powerpoint/2010/main" val="18395489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FF00"/>
          </a:solidFill>
        </p:spPr>
        <p:txBody>
          <a:bodyPr>
            <a:normAutofit fontScale="90000"/>
          </a:bodyPr>
          <a:lstStyle/>
          <a:p>
            <a:pPr algn="ctr"/>
            <a:r>
              <a:rPr lang="en-US" sz="2400" b="1" dirty="0" smtClean="0"/>
              <a:t>PART 7 - </a:t>
            </a:r>
            <a:r>
              <a:rPr lang="en-US" sz="2400" b="1" dirty="0"/>
              <a:t>Falsifies the government’s monetary role as </a:t>
            </a:r>
            <a:r>
              <a:rPr lang="en-US" sz="2400" b="1" dirty="0" smtClean="0"/>
              <a:t>minor</a:t>
            </a:r>
            <a:endParaRPr lang="en-US" sz="2400" b="1" dirty="0"/>
          </a:p>
        </p:txBody>
      </p:sp>
      <p:pic>
        <p:nvPicPr>
          <p:cNvPr id="4" name="Picture 2" descr="http://upload.wikimedia.org/wikipedia/commons/0/0a/AdamSmit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098" y="692950"/>
            <a:ext cx="1271476" cy="1390502"/>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descr="http://ssheltonimages.com/img/4b/4b3/Nationalize_the_Fed_End_Banks_Power_to_Create_Mone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098" y="2506016"/>
            <a:ext cx="1271476" cy="9539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upload.wikimedia.org/wikipedia/commons/0/0a/AdamSmit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098" y="3802426"/>
            <a:ext cx="1271476" cy="13905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sheltonimages.com/img/4b/4b3/Nationalize_the_Fed_End_Banks_Power_to_Create_Mone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098" y="5615492"/>
            <a:ext cx="1271476" cy="95398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1884334" y="773085"/>
            <a:ext cx="9962825" cy="131036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 public offices called mints; institutions exactly of the same nature with those of </a:t>
            </a:r>
            <a:r>
              <a:rPr lang="en-US" sz="2400" dirty="0" err="1" smtClean="0"/>
              <a:t>aulnagers</a:t>
            </a:r>
            <a:r>
              <a:rPr lang="en-US" sz="2400" dirty="0" smtClean="0"/>
              <a:t> (wool inspectors) and stamp-masters of woolen and linen cloth … to ascertain the quantity and uniform goodness of those different commodities …     THE WEALTH OF NATIONS, p. 11</a:t>
            </a:r>
          </a:p>
          <a:p>
            <a:pPr marL="0" indent="0">
              <a:buFont typeface="Arial" panose="020B0604020202020204" pitchFamily="34" charset="0"/>
              <a:buNone/>
            </a:pPr>
            <a:endParaRPr lang="en-US" sz="2400" dirty="0" smtClean="0"/>
          </a:p>
          <a:p>
            <a:endParaRPr lang="en-US" sz="2400" dirty="0" smtClean="0"/>
          </a:p>
          <a:p>
            <a:pPr marL="0" indent="0">
              <a:buFont typeface="Arial" panose="020B0604020202020204" pitchFamily="34" charset="0"/>
              <a:buNone/>
            </a:pPr>
            <a:endParaRPr lang="en-US" dirty="0" smtClean="0"/>
          </a:p>
        </p:txBody>
      </p:sp>
      <p:sp>
        <p:nvSpPr>
          <p:cNvPr id="9" name="Content Placeholder 2"/>
          <p:cNvSpPr txBox="1">
            <a:spLocks/>
          </p:cNvSpPr>
          <p:nvPr/>
        </p:nvSpPr>
        <p:spPr>
          <a:xfrm>
            <a:off x="1961825" y="2327822"/>
            <a:ext cx="9962825" cy="7718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 Smith would have been intimately familiar with the celebrated 1601 Mixt Monies Case, which alone disproves his mint statement.</a:t>
            </a:r>
            <a:endParaRPr lang="en-US" dirty="0" smtClean="0"/>
          </a:p>
        </p:txBody>
      </p:sp>
      <p:sp>
        <p:nvSpPr>
          <p:cNvPr id="10" name="Content Placeholder 2"/>
          <p:cNvSpPr txBox="1">
            <a:spLocks/>
          </p:cNvSpPr>
          <p:nvPr/>
        </p:nvSpPr>
        <p:spPr>
          <a:xfrm>
            <a:off x="1977323" y="3802426"/>
            <a:ext cx="9962825" cy="127453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 For in every country of the world, I believe the avarice and injustice of princes and sovereign states abusing the confidence of their subjects have by degrees diminished the real quantity of metal, which had been originally contained in their coins.”</a:t>
            </a:r>
            <a:endParaRPr lang="en-US" dirty="0" smtClean="0"/>
          </a:p>
        </p:txBody>
      </p:sp>
      <p:sp>
        <p:nvSpPr>
          <p:cNvPr id="11" name="Content Placeholder 2"/>
          <p:cNvSpPr txBox="1">
            <a:spLocks/>
          </p:cNvSpPr>
          <p:nvPr/>
        </p:nvSpPr>
        <p:spPr>
          <a:xfrm>
            <a:off x="1977323" y="5455214"/>
            <a:ext cx="9962825" cy="12745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  Smith contradicts himself – showing the great importance he now places on the institution of the mint.   He exaggerated the kingly abuse of it and essentially condemned all past government control over money.</a:t>
            </a:r>
            <a:endParaRPr lang="en-US" dirty="0" smtClean="0"/>
          </a:p>
        </p:txBody>
      </p:sp>
      <p:sp>
        <p:nvSpPr>
          <p:cNvPr id="14" name="TextBox 13"/>
          <p:cNvSpPr txBox="1"/>
          <p:nvPr/>
        </p:nvSpPr>
        <p:spPr>
          <a:xfrm>
            <a:off x="4680488" y="3189433"/>
            <a:ext cx="2536272" cy="523220"/>
          </a:xfrm>
          <a:prstGeom prst="rect">
            <a:avLst/>
          </a:prstGeom>
          <a:noFill/>
        </p:spPr>
        <p:txBody>
          <a:bodyPr wrap="none" rtlCol="0">
            <a:spAutoFit/>
          </a:bodyPr>
          <a:lstStyle/>
          <a:p>
            <a:r>
              <a:rPr lang="en-US" sz="2800" b="1" dirty="0" smtClean="0"/>
              <a:t>* * * * * * * * * </a:t>
            </a:r>
            <a:endParaRPr lang="en-US" sz="2800" b="1" dirty="0"/>
          </a:p>
        </p:txBody>
      </p:sp>
    </p:spTree>
    <p:extLst>
      <p:ext uri="{BB962C8B-B14F-4D97-AF65-F5344CB8AC3E}">
        <p14:creationId xmlns:p14="http://schemas.microsoft.com/office/powerpoint/2010/main" val="39515382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FF00"/>
          </a:solidFill>
        </p:spPr>
        <p:txBody>
          <a:bodyPr>
            <a:normAutofit fontScale="90000"/>
          </a:bodyPr>
          <a:lstStyle/>
          <a:p>
            <a:pPr algn="ctr"/>
            <a:r>
              <a:rPr lang="en-US" sz="2400" b="1" dirty="0" smtClean="0"/>
              <a:t>PART 7 - </a:t>
            </a:r>
            <a:r>
              <a:rPr lang="en-US" sz="2400" b="1" dirty="0"/>
              <a:t>Falsifies the government’s monetary role as </a:t>
            </a:r>
            <a:r>
              <a:rPr lang="en-US" sz="2400" b="1" dirty="0" smtClean="0"/>
              <a:t>minor</a:t>
            </a:r>
            <a:endParaRPr lang="en-US" sz="2400" b="1" dirty="0"/>
          </a:p>
        </p:txBody>
      </p:sp>
      <p:pic>
        <p:nvPicPr>
          <p:cNvPr id="4" name="Picture 2" descr="http://upload.wikimedia.org/wikipedia/commons/0/0a/AdamSmit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098" y="692950"/>
            <a:ext cx="1271476" cy="1390502"/>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descr="http://ssheltonimages.com/img/4b/4b3/Nationalize_the_Fed_End_Banks_Power_to_Create_Mone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098" y="2506016"/>
            <a:ext cx="1271476" cy="9539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sheltonimages.com/img/4b/4b3/Nationalize_the_Fed_End_Banks_Power_to_Create_Mone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098" y="3882560"/>
            <a:ext cx="1271476" cy="95398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1884334" y="773085"/>
            <a:ext cx="9962825" cy="13103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 Such operations, (reduction of metal content of coins) … have always proved </a:t>
            </a:r>
            <a:r>
              <a:rPr lang="en-US" sz="2400" dirty="0" err="1" smtClean="0"/>
              <a:t>favourable</a:t>
            </a:r>
            <a:r>
              <a:rPr lang="en-US" sz="2400" dirty="0" smtClean="0"/>
              <a:t> to the debtor and ruinous to the creditor …</a:t>
            </a:r>
          </a:p>
          <a:p>
            <a:endParaRPr lang="en-US" sz="2400" dirty="0" smtClean="0"/>
          </a:p>
          <a:p>
            <a:pPr marL="0" indent="0">
              <a:buFont typeface="Arial" panose="020B0604020202020204" pitchFamily="34" charset="0"/>
              <a:buNone/>
            </a:pPr>
            <a:endParaRPr lang="en-US" dirty="0" smtClean="0"/>
          </a:p>
        </p:txBody>
      </p:sp>
      <p:sp>
        <p:nvSpPr>
          <p:cNvPr id="9" name="Content Placeholder 2"/>
          <p:cNvSpPr txBox="1">
            <a:spLocks/>
          </p:cNvSpPr>
          <p:nvPr/>
        </p:nvSpPr>
        <p:spPr>
          <a:xfrm>
            <a:off x="1961825" y="2327822"/>
            <a:ext cx="9962825" cy="7718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  He admits above the great importance of the mint.</a:t>
            </a:r>
            <a:endParaRPr lang="en-US" dirty="0" smtClean="0"/>
          </a:p>
        </p:txBody>
      </p:sp>
      <p:sp>
        <p:nvSpPr>
          <p:cNvPr id="11" name="Content Placeholder 2"/>
          <p:cNvSpPr txBox="1">
            <a:spLocks/>
          </p:cNvSpPr>
          <p:nvPr/>
        </p:nvSpPr>
        <p:spPr>
          <a:xfrm>
            <a:off x="1893372" y="3802426"/>
            <a:ext cx="9962825" cy="12745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 He slips in the false notion that Sovereign states can ‘feel’ avarice.  This is an essential part of the attack on society.</a:t>
            </a:r>
            <a:endParaRPr lang="en-US" dirty="0" smtClean="0"/>
          </a:p>
        </p:txBody>
      </p:sp>
      <p:sp>
        <p:nvSpPr>
          <p:cNvPr id="14" name="TextBox 13"/>
          <p:cNvSpPr txBox="1"/>
          <p:nvPr/>
        </p:nvSpPr>
        <p:spPr>
          <a:xfrm>
            <a:off x="4695986" y="5779727"/>
            <a:ext cx="2536272" cy="523220"/>
          </a:xfrm>
          <a:prstGeom prst="rect">
            <a:avLst/>
          </a:prstGeom>
          <a:noFill/>
        </p:spPr>
        <p:txBody>
          <a:bodyPr wrap="none" rtlCol="0">
            <a:spAutoFit/>
          </a:bodyPr>
          <a:lstStyle/>
          <a:p>
            <a:r>
              <a:rPr lang="en-US" sz="2800" b="1" dirty="0" smtClean="0"/>
              <a:t>* * * * * * * * * </a:t>
            </a:r>
            <a:endParaRPr lang="en-US" sz="2800" b="1" dirty="0"/>
          </a:p>
        </p:txBody>
      </p:sp>
    </p:spTree>
    <p:extLst>
      <p:ext uri="{BB962C8B-B14F-4D97-AF65-F5344CB8AC3E}">
        <p14:creationId xmlns:p14="http://schemas.microsoft.com/office/powerpoint/2010/main" val="14442573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99FFCC"/>
          </a:solidFill>
        </p:spPr>
        <p:txBody>
          <a:bodyPr>
            <a:normAutofit fontScale="90000"/>
          </a:bodyPr>
          <a:lstStyle/>
          <a:p>
            <a:pPr algn="ctr"/>
            <a:r>
              <a:rPr lang="en-US" sz="2400" b="1" dirty="0" smtClean="0"/>
              <a:t>PART 7 - 2</a:t>
            </a:r>
            <a:endParaRPr lang="en-US" sz="2400" b="1" dirty="0"/>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lgn="ctr">
              <a:buNone/>
            </a:pPr>
            <a:r>
              <a:rPr lang="en-US" sz="2400" dirty="0" smtClean="0"/>
              <a:t>ADAM SMITH:  THE MYTH</a:t>
            </a:r>
          </a:p>
          <a:p>
            <a:pPr marL="0" indent="0" algn="ctr">
              <a:buNone/>
            </a:pPr>
            <a:r>
              <a:rPr lang="en-US" sz="2400" dirty="0" smtClean="0"/>
              <a:t>2.  Obscures and degrades the concept of money</a:t>
            </a:r>
            <a:endParaRPr lang="en-US" dirty="0" smtClean="0"/>
          </a:p>
        </p:txBody>
      </p:sp>
    </p:spTree>
    <p:extLst>
      <p:ext uri="{BB962C8B-B14F-4D97-AF65-F5344CB8AC3E}">
        <p14:creationId xmlns:p14="http://schemas.microsoft.com/office/powerpoint/2010/main" val="25200168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99FFCC"/>
          </a:solidFill>
        </p:spPr>
        <p:txBody>
          <a:bodyPr>
            <a:normAutofit fontScale="90000"/>
          </a:bodyPr>
          <a:lstStyle/>
          <a:p>
            <a:pPr algn="ctr"/>
            <a:r>
              <a:rPr lang="en-US" sz="2400" b="1" dirty="0" smtClean="0"/>
              <a:t>PART 7 - </a:t>
            </a:r>
            <a:r>
              <a:rPr lang="en-US" sz="2400" b="1" dirty="0"/>
              <a:t>Obscures and degrades the concept of </a:t>
            </a:r>
            <a:r>
              <a:rPr lang="en-US" sz="2400" b="1" dirty="0" smtClean="0"/>
              <a:t>money</a:t>
            </a:r>
            <a:endParaRPr lang="en-US" sz="2400" b="1" dirty="0"/>
          </a:p>
        </p:txBody>
      </p:sp>
      <p:pic>
        <p:nvPicPr>
          <p:cNvPr id="4" name="Picture 2" descr="http://upload.wikimedia.org/wikipedia/commons/0/0a/AdamSmit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098" y="692950"/>
            <a:ext cx="1271476" cy="13905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sheltonimages.com/img/4b/4b3/Nationalize_the_Fed_End_Banks_Power_to_Create_Mone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098" y="2506016"/>
            <a:ext cx="1271476" cy="9539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upload.wikimedia.org/wikipedia/commons/0/0a/AdamSmit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098" y="3802426"/>
            <a:ext cx="1271476" cy="13905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sheltonimages.com/img/4b/4b3/Nationalize_the_Fed_End_Banks_Power_to_Create_Mone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098" y="5615492"/>
            <a:ext cx="1271476" cy="95398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1884334" y="773085"/>
            <a:ext cx="9962825" cy="13103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 some obscurity may still appear to remain upon a subject in its own nature extremely abstracted.</a:t>
            </a:r>
          </a:p>
          <a:p>
            <a:endParaRPr lang="en-US" sz="2400" dirty="0" smtClean="0"/>
          </a:p>
          <a:p>
            <a:pPr marL="0" indent="0">
              <a:buFont typeface="Arial" panose="020B0604020202020204" pitchFamily="34" charset="0"/>
              <a:buNone/>
            </a:pPr>
            <a:endParaRPr lang="en-US" dirty="0" smtClean="0"/>
          </a:p>
        </p:txBody>
      </p:sp>
      <p:sp>
        <p:nvSpPr>
          <p:cNvPr id="9" name="Content Placeholder 2"/>
          <p:cNvSpPr txBox="1">
            <a:spLocks/>
          </p:cNvSpPr>
          <p:nvPr/>
        </p:nvSpPr>
        <p:spPr>
          <a:xfrm>
            <a:off x="1961825" y="2327822"/>
            <a:ext cx="9962825" cy="7718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 Smith shifts responsibility for his obfuscation on to the subject matter.</a:t>
            </a:r>
            <a:endParaRPr lang="en-US" dirty="0" smtClean="0"/>
          </a:p>
        </p:txBody>
      </p:sp>
      <p:sp>
        <p:nvSpPr>
          <p:cNvPr id="10" name="Content Placeholder 2"/>
          <p:cNvSpPr txBox="1">
            <a:spLocks/>
          </p:cNvSpPr>
          <p:nvPr/>
        </p:nvSpPr>
        <p:spPr>
          <a:xfrm>
            <a:off x="1977323" y="3802426"/>
            <a:ext cx="9962825" cy="12745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 By the money price of goods it is to be observed, I understand always, the quantity of pure gold or silver for which they are sold, without any regard to denomination of the coin.”</a:t>
            </a:r>
            <a:endParaRPr lang="en-US" dirty="0" smtClean="0"/>
          </a:p>
        </p:txBody>
      </p:sp>
      <p:sp>
        <p:nvSpPr>
          <p:cNvPr id="11" name="Content Placeholder 2"/>
          <p:cNvSpPr txBox="1">
            <a:spLocks/>
          </p:cNvSpPr>
          <p:nvPr/>
        </p:nvSpPr>
        <p:spPr>
          <a:xfrm>
            <a:off x="1977323" y="5455214"/>
            <a:ext cx="9962825" cy="12745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 Smith does not refute or acknowledge the existence of more advanced concepts of money.</a:t>
            </a:r>
            <a:endParaRPr lang="en-US" dirty="0" smtClean="0"/>
          </a:p>
        </p:txBody>
      </p:sp>
      <p:sp>
        <p:nvSpPr>
          <p:cNvPr id="12" name="TextBox 11"/>
          <p:cNvSpPr txBox="1"/>
          <p:nvPr/>
        </p:nvSpPr>
        <p:spPr>
          <a:xfrm>
            <a:off x="4680488" y="3189433"/>
            <a:ext cx="2536272" cy="523220"/>
          </a:xfrm>
          <a:prstGeom prst="rect">
            <a:avLst/>
          </a:prstGeom>
          <a:noFill/>
        </p:spPr>
        <p:txBody>
          <a:bodyPr wrap="none" rtlCol="0">
            <a:spAutoFit/>
          </a:bodyPr>
          <a:lstStyle/>
          <a:p>
            <a:r>
              <a:rPr lang="en-US" sz="2800" b="1" dirty="0" smtClean="0"/>
              <a:t>* * * * * * * * * </a:t>
            </a:r>
            <a:endParaRPr lang="en-US" sz="2800" b="1" dirty="0"/>
          </a:p>
        </p:txBody>
      </p:sp>
    </p:spTree>
    <p:extLst>
      <p:ext uri="{BB962C8B-B14F-4D97-AF65-F5344CB8AC3E}">
        <p14:creationId xmlns:p14="http://schemas.microsoft.com/office/powerpoint/2010/main" val="6507760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C000"/>
          </a:solidFill>
        </p:spPr>
        <p:txBody>
          <a:bodyPr>
            <a:normAutofit fontScale="90000"/>
          </a:bodyPr>
          <a:lstStyle/>
          <a:p>
            <a:pPr algn="ctr"/>
            <a:r>
              <a:rPr lang="en-US" sz="2400" b="1" dirty="0" smtClean="0"/>
              <a:t>PART 7 - 3</a:t>
            </a:r>
            <a:endParaRPr lang="en-US" sz="2400" b="1" dirty="0"/>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lgn="ctr">
              <a:buNone/>
            </a:pPr>
            <a:r>
              <a:rPr lang="en-US" sz="2400" dirty="0" smtClean="0"/>
              <a:t>ADAM SMITH:  THE MYTH</a:t>
            </a:r>
          </a:p>
          <a:p>
            <a:pPr marL="0" indent="0" algn="ctr">
              <a:buNone/>
            </a:pPr>
            <a:r>
              <a:rPr lang="en-US" sz="2400" dirty="0" smtClean="0"/>
              <a:t>3.  Regression to gold and silver by weight</a:t>
            </a:r>
            <a:endParaRPr lang="en-US" dirty="0" smtClean="0"/>
          </a:p>
        </p:txBody>
      </p:sp>
    </p:spTree>
    <p:extLst>
      <p:ext uri="{BB962C8B-B14F-4D97-AF65-F5344CB8AC3E}">
        <p14:creationId xmlns:p14="http://schemas.microsoft.com/office/powerpoint/2010/main" val="22864710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C000"/>
          </a:solidFill>
        </p:spPr>
        <p:txBody>
          <a:bodyPr>
            <a:normAutofit fontScale="90000"/>
          </a:bodyPr>
          <a:lstStyle/>
          <a:p>
            <a:pPr algn="ctr"/>
            <a:r>
              <a:rPr lang="en-US" sz="2400" b="1" dirty="0" smtClean="0"/>
              <a:t>PART 7 - </a:t>
            </a:r>
            <a:r>
              <a:rPr lang="en-US" sz="2400" b="1" dirty="0"/>
              <a:t>Regression to gold and silver by weight</a:t>
            </a:r>
            <a:endParaRPr lang="en-US" sz="2000" b="1" dirty="0"/>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p:txBody>
      </p:sp>
      <p:pic>
        <p:nvPicPr>
          <p:cNvPr id="5" name="Picture 2" descr="http://ssheltonimages.com/img/4b/4b3/Nationalize_the_Fed_End_Banks_Power_to_Create_Mone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098" y="2506016"/>
            <a:ext cx="1271476" cy="9539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sheltonimages.com/img/4b/4b3/Nationalize_the_Fed_End_Banks_Power_to_Create_Mone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098" y="5615492"/>
            <a:ext cx="1271476" cy="95398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1884334" y="773085"/>
            <a:ext cx="9962825" cy="13103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 Adam Smith retrogressed the concept of money backwards to “</a:t>
            </a:r>
            <a:r>
              <a:rPr lang="en-US" sz="2400" dirty="0" err="1" smtClean="0"/>
              <a:t>Ponderata</a:t>
            </a:r>
            <a:r>
              <a:rPr lang="en-US" sz="2400" dirty="0" smtClean="0"/>
              <a:t>”, pure metal by weight.  He ignored an advanced </a:t>
            </a:r>
            <a:r>
              <a:rPr lang="en-US" sz="2400" dirty="0" err="1" smtClean="0"/>
              <a:t>numerary</a:t>
            </a:r>
            <a:r>
              <a:rPr lang="en-US" sz="2400" dirty="0" smtClean="0"/>
              <a:t> based on law and the “Moneta” level of unlimited coinage.</a:t>
            </a:r>
          </a:p>
          <a:p>
            <a:pPr marL="0" indent="0">
              <a:buFont typeface="Arial" panose="020B0604020202020204" pitchFamily="34" charset="0"/>
              <a:buNone/>
            </a:pPr>
            <a:endParaRPr lang="en-US" dirty="0" smtClean="0"/>
          </a:p>
        </p:txBody>
      </p:sp>
      <p:sp>
        <p:nvSpPr>
          <p:cNvPr id="9" name="Content Placeholder 2"/>
          <p:cNvSpPr txBox="1">
            <a:spLocks/>
          </p:cNvSpPr>
          <p:nvPr/>
        </p:nvSpPr>
        <p:spPr>
          <a:xfrm>
            <a:off x="1961825" y="2327822"/>
            <a:ext cx="9962825" cy="7718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 He had no answer to the great thinkers who showed that money was not merely a commodity.</a:t>
            </a:r>
            <a:endParaRPr lang="en-US" dirty="0" smtClean="0"/>
          </a:p>
        </p:txBody>
      </p:sp>
      <p:sp>
        <p:nvSpPr>
          <p:cNvPr id="10" name="Content Placeholder 2"/>
          <p:cNvSpPr txBox="1">
            <a:spLocks/>
          </p:cNvSpPr>
          <p:nvPr/>
        </p:nvSpPr>
        <p:spPr>
          <a:xfrm>
            <a:off x="1977323" y="3802426"/>
            <a:ext cx="9962825" cy="12745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 The Bank of England had advanced to abstract paper money 80 years earlier; not in theory, but in practice.  Adam Smith regressed to commodity money, not in practice, but in theory.</a:t>
            </a:r>
            <a:endParaRPr lang="en-US" dirty="0" smtClean="0"/>
          </a:p>
        </p:txBody>
      </p:sp>
      <p:sp>
        <p:nvSpPr>
          <p:cNvPr id="11" name="Content Placeholder 2"/>
          <p:cNvSpPr txBox="1">
            <a:spLocks/>
          </p:cNvSpPr>
          <p:nvPr/>
        </p:nvSpPr>
        <p:spPr>
          <a:xfrm>
            <a:off x="1977323" y="5455214"/>
            <a:ext cx="9962825" cy="12745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 His theory applied to their practice would cause confusion and create mystery.</a:t>
            </a:r>
            <a:endParaRPr lang="en-US" dirty="0" smtClean="0"/>
          </a:p>
        </p:txBody>
      </p:sp>
      <p:sp>
        <p:nvSpPr>
          <p:cNvPr id="12" name="TextBox 11"/>
          <p:cNvSpPr txBox="1"/>
          <p:nvPr/>
        </p:nvSpPr>
        <p:spPr>
          <a:xfrm>
            <a:off x="4680488" y="3189433"/>
            <a:ext cx="2536272" cy="523220"/>
          </a:xfrm>
          <a:prstGeom prst="rect">
            <a:avLst/>
          </a:prstGeom>
          <a:noFill/>
        </p:spPr>
        <p:txBody>
          <a:bodyPr wrap="none" rtlCol="0">
            <a:spAutoFit/>
          </a:bodyPr>
          <a:lstStyle/>
          <a:p>
            <a:r>
              <a:rPr lang="en-US" sz="2800" b="1" dirty="0" smtClean="0"/>
              <a:t>* * * * * * * * * </a:t>
            </a:r>
            <a:endParaRPr lang="en-US" sz="2800" b="1" dirty="0"/>
          </a:p>
        </p:txBody>
      </p:sp>
      <p:pic>
        <p:nvPicPr>
          <p:cNvPr id="13" name="Picture 2" descr="http://ssheltonimages.com/img/4b/4b3/Nationalize_the_Fed_End_Banks_Power_to_Create_Mone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098" y="773085"/>
            <a:ext cx="1271476" cy="95398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sheltonimages.com/img/4b/4b3/Nationalize_the_Fed_End_Banks_Power_to_Create_Mone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098" y="3882560"/>
            <a:ext cx="1271476" cy="953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5947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66CCFF"/>
          </a:solidFill>
        </p:spPr>
        <p:txBody>
          <a:bodyPr>
            <a:normAutofit fontScale="90000"/>
          </a:bodyPr>
          <a:lstStyle/>
          <a:p>
            <a:pPr algn="ctr"/>
            <a:r>
              <a:rPr lang="en-US" sz="2400" b="1" dirty="0" smtClean="0"/>
              <a:t>PART 7 - 4</a:t>
            </a:r>
            <a:endParaRPr lang="en-US" sz="2400" b="1" dirty="0"/>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lgn="ctr">
              <a:buNone/>
            </a:pPr>
            <a:r>
              <a:rPr lang="en-US" sz="2400" dirty="0" smtClean="0"/>
              <a:t>ADAM SMITH:  THE MYTH</a:t>
            </a:r>
          </a:p>
          <a:p>
            <a:pPr marL="0" indent="0" algn="ctr">
              <a:buNone/>
            </a:pPr>
            <a:r>
              <a:rPr lang="en-US" sz="2400" dirty="0" smtClean="0"/>
              <a:t>4.  Studied avoidance of the quantity of money</a:t>
            </a:r>
            <a:endParaRPr lang="en-US" dirty="0" smtClean="0"/>
          </a:p>
        </p:txBody>
      </p:sp>
    </p:spTree>
    <p:extLst>
      <p:ext uri="{BB962C8B-B14F-4D97-AF65-F5344CB8AC3E}">
        <p14:creationId xmlns:p14="http://schemas.microsoft.com/office/powerpoint/2010/main" val="28835925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66CCFF"/>
          </a:solidFill>
        </p:spPr>
        <p:txBody>
          <a:bodyPr>
            <a:normAutofit fontScale="90000"/>
          </a:bodyPr>
          <a:lstStyle/>
          <a:p>
            <a:pPr algn="ctr"/>
            <a:r>
              <a:rPr lang="en-US" sz="2400" b="1" dirty="0" smtClean="0"/>
              <a:t>PART 7 - </a:t>
            </a:r>
            <a:r>
              <a:rPr lang="en-US" sz="2400" b="1" dirty="0"/>
              <a:t>Studied avoidance of the quantity of money</a:t>
            </a:r>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p:txBody>
      </p:sp>
      <p:pic>
        <p:nvPicPr>
          <p:cNvPr id="4" name="Picture 2" descr="http://upload.wikimedia.org/wikipedia/commons/0/0a/AdamSmit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098" y="692950"/>
            <a:ext cx="1271476" cy="13905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sheltonimages.com/img/4b/4b3/Nationalize_the_Fed_End_Banks_Power_to_Create_Mone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098" y="2506016"/>
            <a:ext cx="1271476" cy="9539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upload.wikimedia.org/wikipedia/commons/0/0a/AdamSmit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098" y="3802426"/>
            <a:ext cx="1271476" cy="13905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sheltonimages.com/img/4b/4b3/Nationalize_the_Fed_End_Banks_Power_to_Create_Mone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098" y="5615492"/>
            <a:ext cx="1271476" cy="95398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1884334" y="773085"/>
            <a:ext cx="9962825" cy="131036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 Equal quantities of </a:t>
            </a:r>
            <a:r>
              <a:rPr lang="en-US" sz="2400" dirty="0" err="1" smtClean="0"/>
              <a:t>labour</a:t>
            </a:r>
            <a:r>
              <a:rPr lang="en-US" sz="2400" dirty="0" smtClean="0"/>
              <a:t> at all times and places, may be said to be of equal value to the Laborer … </a:t>
            </a:r>
            <a:r>
              <a:rPr lang="en-US" sz="2400" dirty="0" err="1" smtClean="0"/>
              <a:t>Labour</a:t>
            </a:r>
            <a:r>
              <a:rPr lang="en-US" sz="2400" dirty="0" smtClean="0"/>
              <a:t> alone therefore never varying in its own value, is alone the ultimate and real standard by which the value of all commodities can at all times and places be estimated and compared.  It is their real price.  Money is their nominal price only.</a:t>
            </a:r>
          </a:p>
          <a:p>
            <a:pPr marL="0" indent="0">
              <a:buFont typeface="Arial" panose="020B0604020202020204" pitchFamily="34" charset="0"/>
              <a:buNone/>
            </a:pPr>
            <a:endParaRPr lang="en-US" dirty="0" smtClean="0"/>
          </a:p>
        </p:txBody>
      </p:sp>
      <p:sp>
        <p:nvSpPr>
          <p:cNvPr id="9" name="Content Placeholder 2"/>
          <p:cNvSpPr txBox="1">
            <a:spLocks/>
          </p:cNvSpPr>
          <p:nvPr/>
        </p:nvSpPr>
        <p:spPr>
          <a:xfrm>
            <a:off x="1939866" y="2268581"/>
            <a:ext cx="9962825" cy="138550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  Having </a:t>
            </a:r>
            <a:r>
              <a:rPr lang="en-US" sz="2400" dirty="0" err="1" smtClean="0"/>
              <a:t>mis</a:t>
            </a:r>
            <a:r>
              <a:rPr lang="en-US" sz="2400" dirty="0" smtClean="0"/>
              <a:t>-defined money as a commodity, he had to explain how gold and silver get their value.  He said the value of gold and silver as commodities, and as money, is determined by the labor involved in producing them – the cost of production … But we know it’s not up to a laborer how much he will be paid.  He is not free to withhold his labor and to starve with his family.</a:t>
            </a:r>
            <a:endParaRPr lang="en-US" dirty="0" smtClean="0"/>
          </a:p>
        </p:txBody>
      </p:sp>
      <p:sp>
        <p:nvSpPr>
          <p:cNvPr id="10" name="Content Placeholder 2"/>
          <p:cNvSpPr txBox="1">
            <a:spLocks/>
          </p:cNvSpPr>
          <p:nvPr/>
        </p:nvSpPr>
        <p:spPr>
          <a:xfrm>
            <a:off x="1977322" y="4169085"/>
            <a:ext cx="9962825" cy="5680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smtClean="0"/>
              <a:t>… </a:t>
            </a:r>
            <a:r>
              <a:rPr lang="en-US" sz="2400" dirty="0" err="1" smtClean="0"/>
              <a:t>Labour</a:t>
            </a:r>
            <a:r>
              <a:rPr lang="en-US" sz="2400" dirty="0" smtClean="0"/>
              <a:t> … </a:t>
            </a:r>
            <a:r>
              <a:rPr lang="en-US" sz="2400" dirty="0"/>
              <a:t>It is their real price.  Money is their nominal price only</a:t>
            </a:r>
            <a:r>
              <a:rPr lang="en-US" sz="2400" dirty="0" smtClean="0"/>
              <a:t>.</a:t>
            </a:r>
            <a:endParaRPr lang="en-US" dirty="0" smtClean="0"/>
          </a:p>
        </p:txBody>
      </p:sp>
      <p:sp>
        <p:nvSpPr>
          <p:cNvPr id="11" name="Content Placeholder 2"/>
          <p:cNvSpPr txBox="1">
            <a:spLocks/>
          </p:cNvSpPr>
          <p:nvPr/>
        </p:nvSpPr>
        <p:spPr>
          <a:xfrm>
            <a:off x="1977323" y="5455214"/>
            <a:ext cx="9962825" cy="127453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  the only price that buyers and sellers are ever concerned with is expressed in terms of money … the metals were taken from American Indian societies at gunpoint, and then mined with slave labor … Did the Indians place equal value on their “</a:t>
            </a:r>
            <a:r>
              <a:rPr lang="en-US" sz="2400" dirty="0" err="1" smtClean="0"/>
              <a:t>labour</a:t>
            </a:r>
            <a:r>
              <a:rPr lang="en-US" sz="2400" dirty="0" smtClean="0"/>
              <a:t> at all times and places”?   Did it make any difference what the Indians thought or valued?</a:t>
            </a:r>
            <a:endParaRPr lang="en-US" dirty="0" smtClean="0"/>
          </a:p>
        </p:txBody>
      </p:sp>
      <p:sp>
        <p:nvSpPr>
          <p:cNvPr id="12" name="TextBox 11"/>
          <p:cNvSpPr txBox="1"/>
          <p:nvPr/>
        </p:nvSpPr>
        <p:spPr>
          <a:xfrm>
            <a:off x="4649492" y="3585596"/>
            <a:ext cx="2536272" cy="523220"/>
          </a:xfrm>
          <a:prstGeom prst="rect">
            <a:avLst/>
          </a:prstGeom>
          <a:noFill/>
        </p:spPr>
        <p:txBody>
          <a:bodyPr wrap="none" rtlCol="0">
            <a:spAutoFit/>
          </a:bodyPr>
          <a:lstStyle/>
          <a:p>
            <a:r>
              <a:rPr lang="en-US" sz="2800" b="1" dirty="0" smtClean="0"/>
              <a:t>* * * * * * * * * </a:t>
            </a:r>
            <a:endParaRPr lang="en-US" sz="2800" b="1" dirty="0"/>
          </a:p>
        </p:txBody>
      </p:sp>
    </p:spTree>
    <p:extLst>
      <p:ext uri="{BB962C8B-B14F-4D97-AF65-F5344CB8AC3E}">
        <p14:creationId xmlns:p14="http://schemas.microsoft.com/office/powerpoint/2010/main" val="6896520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2.bp.blogspot.com/-b0pUuFYsPps/Tx4ONyHuS_I/AAAAAAAAJ0Y/Pk5SuJT9SPE/s1600/jonathan_swif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9280" y="350520"/>
            <a:ext cx="6522718" cy="321537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6835"/>
            <a:ext cx="12191999" cy="343686"/>
          </a:xfrm>
          <a:solidFill>
            <a:srgbClr val="FFFF00"/>
          </a:solidFill>
        </p:spPr>
        <p:txBody>
          <a:bodyPr>
            <a:normAutofit fontScale="90000"/>
          </a:bodyPr>
          <a:lstStyle/>
          <a:p>
            <a:pPr marL="0" indent="0" algn="ctr"/>
            <a:r>
              <a:rPr lang="en-US" sz="2800" b="1" dirty="0"/>
              <a:t>INTRODUCTION (SUMMARY)</a:t>
            </a:r>
          </a:p>
        </p:txBody>
      </p:sp>
      <p:sp>
        <p:nvSpPr>
          <p:cNvPr id="3" name="Content Placeholder 2"/>
          <p:cNvSpPr>
            <a:spLocks noGrp="1"/>
          </p:cNvSpPr>
          <p:nvPr>
            <p:ph idx="1"/>
          </p:nvPr>
        </p:nvSpPr>
        <p:spPr>
          <a:xfrm>
            <a:off x="3079911" y="533368"/>
            <a:ext cx="4677133" cy="5672380"/>
          </a:xfrm>
        </p:spPr>
        <p:txBody>
          <a:bodyPr>
            <a:normAutofit/>
          </a:bodyPr>
          <a:lstStyle/>
          <a:p>
            <a:pPr marL="0" indent="0">
              <a:buNone/>
            </a:pPr>
            <a:r>
              <a:rPr lang="en-US" sz="2400" dirty="0" smtClean="0"/>
              <a:t>Dr. Jonathan Swift, quoted by </a:t>
            </a:r>
            <a:r>
              <a:rPr lang="en-US" sz="2400" dirty="0" err="1" smtClean="0"/>
              <a:t>Cantillon</a:t>
            </a:r>
            <a:r>
              <a:rPr lang="en-US" sz="2400" dirty="0" smtClean="0"/>
              <a:t> on The Bank:</a:t>
            </a:r>
          </a:p>
          <a:p>
            <a:pPr marL="0" indent="0">
              <a:buNone/>
            </a:pPr>
            <a:endParaRPr lang="en-US" sz="2400" dirty="0"/>
          </a:p>
          <a:p>
            <a:pPr marL="0" indent="0">
              <a:buNone/>
            </a:pPr>
            <a:r>
              <a:rPr lang="en-US" sz="2400" dirty="0" smtClean="0"/>
              <a:t>“… there has been brought in such a complication of Knavery and Cozenage, such a mystery of iniquity, and such a jargon of unintelligible terms to involve it in, as were never known in any age or country of the World …”</a:t>
            </a:r>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endParaRPr lang="en-US" dirty="0" smtClean="0"/>
          </a:p>
        </p:txBody>
      </p:sp>
      <p:sp>
        <p:nvSpPr>
          <p:cNvPr id="4" name="TextBox 3"/>
          <p:cNvSpPr txBox="1"/>
          <p:nvPr/>
        </p:nvSpPr>
        <p:spPr>
          <a:xfrm>
            <a:off x="9006840" y="3565898"/>
            <a:ext cx="2944973" cy="369332"/>
          </a:xfrm>
          <a:prstGeom prst="rect">
            <a:avLst/>
          </a:prstGeom>
          <a:noFill/>
        </p:spPr>
        <p:txBody>
          <a:bodyPr wrap="none" rtlCol="0">
            <a:spAutoFit/>
          </a:bodyPr>
          <a:lstStyle/>
          <a:p>
            <a:r>
              <a:rPr lang="en-US" dirty="0"/>
              <a:t>JONATHAN SWIFT, 1667-1745</a:t>
            </a:r>
          </a:p>
        </p:txBody>
      </p:sp>
      <p:pic>
        <p:nvPicPr>
          <p:cNvPr id="2054" name="Picture 6" descr="http://4.bp.blogspot.com/-tBy8_81w0O4/T0MCGUrJZjI/AAAAAAAADYY/AFv_2AoXI70/s400/bank-of-england-london-original-buil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293108"/>
            <a:ext cx="5181600" cy="256489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upload.wikimedia.org/wikipedia/commons/a/ab/King_William_III_by_Thomas_Murra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446007"/>
            <a:ext cx="2709239" cy="441199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9632" y="2076675"/>
            <a:ext cx="1309974" cy="369332"/>
          </a:xfrm>
          <a:prstGeom prst="rect">
            <a:avLst/>
          </a:prstGeom>
          <a:noFill/>
        </p:spPr>
        <p:txBody>
          <a:bodyPr wrap="none" rtlCol="0">
            <a:spAutoFit/>
          </a:bodyPr>
          <a:lstStyle/>
          <a:p>
            <a:r>
              <a:rPr lang="en-US" dirty="0" smtClean="0"/>
              <a:t>WILLIAM III </a:t>
            </a:r>
            <a:endParaRPr lang="en-US" dirty="0"/>
          </a:p>
        </p:txBody>
      </p:sp>
      <p:pic>
        <p:nvPicPr>
          <p:cNvPr id="2058" name="Picture 10" descr="http://1.bp.blogspot.com/_Jl3ytlG8Wxg/TK19Ia5pM_I/AAAAAAAABK0/JfqXgaigzWo/s1600/759px-Bank_of_England_Charter_sealing_169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9239" y="4293108"/>
            <a:ext cx="4301161" cy="2564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7886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66CCFF"/>
          </a:solidFill>
        </p:spPr>
        <p:txBody>
          <a:bodyPr>
            <a:normAutofit fontScale="90000"/>
          </a:bodyPr>
          <a:lstStyle/>
          <a:p>
            <a:pPr algn="ctr"/>
            <a:r>
              <a:rPr lang="en-US" sz="2400" b="1" dirty="0" smtClean="0"/>
              <a:t>PART 7 - </a:t>
            </a:r>
            <a:r>
              <a:rPr lang="en-US" sz="2400" b="1" dirty="0"/>
              <a:t>Studied avoidance of the quantity of money</a:t>
            </a:r>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p:txBody>
      </p:sp>
      <p:sp>
        <p:nvSpPr>
          <p:cNvPr id="4" name="Content Placeholder 2"/>
          <p:cNvSpPr txBox="1">
            <a:spLocks/>
          </p:cNvSpPr>
          <p:nvPr/>
        </p:nvSpPr>
        <p:spPr>
          <a:xfrm>
            <a:off x="397787" y="773085"/>
            <a:ext cx="11396421" cy="56723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smtClean="0"/>
          </a:p>
          <a:p>
            <a:pPr marL="0" indent="0">
              <a:buFont typeface="Arial" panose="020B0604020202020204" pitchFamily="34" charset="0"/>
              <a:buNone/>
            </a:pPr>
            <a:endParaRPr lang="en-US" sz="2400" smtClean="0"/>
          </a:p>
          <a:p>
            <a:pPr marL="0" indent="0">
              <a:buFont typeface="Arial" panose="020B0604020202020204" pitchFamily="34" charset="0"/>
              <a:buNone/>
            </a:pPr>
            <a:endParaRPr lang="en-US" sz="2400" smtClean="0"/>
          </a:p>
          <a:p>
            <a:pPr marL="0" indent="0">
              <a:buFont typeface="Arial" panose="020B0604020202020204" pitchFamily="34" charset="0"/>
              <a:buNone/>
            </a:pPr>
            <a:endParaRPr lang="en-US" sz="2400" smtClean="0"/>
          </a:p>
          <a:p>
            <a:pPr marL="0" indent="0">
              <a:buFont typeface="Arial" panose="020B0604020202020204" pitchFamily="34" charset="0"/>
              <a:buNone/>
            </a:pPr>
            <a:endParaRPr lang="en-US" sz="2400" smtClean="0"/>
          </a:p>
          <a:p>
            <a:pPr marL="0" indent="0">
              <a:buFont typeface="Arial" panose="020B0604020202020204" pitchFamily="34" charset="0"/>
              <a:buNone/>
            </a:pPr>
            <a:endParaRPr lang="en-US" sz="2400" dirty="0"/>
          </a:p>
        </p:txBody>
      </p:sp>
      <p:pic>
        <p:nvPicPr>
          <p:cNvPr id="6" name="Picture 2" descr="http://ssheltonimages.com/img/4b/4b3/Nationalize_the_Fed_End_Banks_Power_to_Create_Mone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098" y="2506016"/>
            <a:ext cx="1271476" cy="9539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sheltonimages.com/img/4b/4b3/Nationalize_the_Fed_End_Banks_Power_to_Create_Mone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183" y="4169085"/>
            <a:ext cx="1271476" cy="95398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1884334" y="773085"/>
            <a:ext cx="9962825" cy="13103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  Even following Adam Smith’s line of reasoning, how would the cost of production affect prices unless it first affected supply (quantity)?</a:t>
            </a:r>
            <a:endParaRPr lang="en-US" dirty="0" smtClean="0"/>
          </a:p>
        </p:txBody>
      </p:sp>
      <p:sp>
        <p:nvSpPr>
          <p:cNvPr id="10" name="Content Placeholder 2"/>
          <p:cNvSpPr txBox="1">
            <a:spLocks/>
          </p:cNvSpPr>
          <p:nvPr/>
        </p:nvSpPr>
        <p:spPr>
          <a:xfrm>
            <a:off x="1939866" y="2268581"/>
            <a:ext cx="9962825" cy="13855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 Smith’s avoidance of quantity protected the Bank of England because their additions to the supply of money were causing a drop in the value of money.</a:t>
            </a:r>
            <a:endParaRPr lang="en-US" dirty="0" smtClean="0"/>
          </a:p>
        </p:txBody>
      </p:sp>
      <p:sp>
        <p:nvSpPr>
          <p:cNvPr id="11" name="Content Placeholder 2"/>
          <p:cNvSpPr txBox="1">
            <a:spLocks/>
          </p:cNvSpPr>
          <p:nvPr/>
        </p:nvSpPr>
        <p:spPr>
          <a:xfrm>
            <a:off x="1977322" y="4169085"/>
            <a:ext cx="9962825" cy="5680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smtClean="0"/>
              <a:t>… Smith confused the nature of money with the value of labor.</a:t>
            </a:r>
            <a:endParaRPr lang="en-US" dirty="0" smtClean="0"/>
          </a:p>
        </p:txBody>
      </p:sp>
      <p:sp>
        <p:nvSpPr>
          <p:cNvPr id="13" name="TextBox 12"/>
          <p:cNvSpPr txBox="1"/>
          <p:nvPr/>
        </p:nvSpPr>
        <p:spPr>
          <a:xfrm>
            <a:off x="4974957" y="5572143"/>
            <a:ext cx="2536272" cy="523220"/>
          </a:xfrm>
          <a:prstGeom prst="rect">
            <a:avLst/>
          </a:prstGeom>
          <a:noFill/>
        </p:spPr>
        <p:txBody>
          <a:bodyPr wrap="none" rtlCol="0">
            <a:spAutoFit/>
          </a:bodyPr>
          <a:lstStyle/>
          <a:p>
            <a:r>
              <a:rPr lang="en-US" sz="2800" b="1" dirty="0" smtClean="0"/>
              <a:t>* * * * * * * * * </a:t>
            </a:r>
            <a:endParaRPr lang="en-US" sz="2800" b="1" dirty="0"/>
          </a:p>
        </p:txBody>
      </p:sp>
      <p:pic>
        <p:nvPicPr>
          <p:cNvPr id="14" name="Picture 2" descr="http://ssheltonimages.com/img/4b/4b3/Nationalize_the_Fed_End_Banks_Power_to_Create_Mone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098" y="773085"/>
            <a:ext cx="1271476" cy="953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8230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chemeClr val="bg1">
              <a:lumMod val="85000"/>
            </a:schemeClr>
          </a:solidFill>
        </p:spPr>
        <p:txBody>
          <a:bodyPr>
            <a:normAutofit fontScale="90000"/>
          </a:bodyPr>
          <a:lstStyle/>
          <a:p>
            <a:pPr algn="ctr"/>
            <a:r>
              <a:rPr lang="en-US" sz="2400" b="1" dirty="0" smtClean="0"/>
              <a:t>PART 7 - 5</a:t>
            </a:r>
            <a:endParaRPr lang="en-US" sz="2400" b="1" dirty="0"/>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lgn="ctr">
              <a:buNone/>
            </a:pPr>
            <a:r>
              <a:rPr lang="en-US" sz="2400" dirty="0" smtClean="0"/>
              <a:t>ADAM SMITH:  THE MYTH</a:t>
            </a:r>
          </a:p>
          <a:p>
            <a:pPr marL="0" indent="0" algn="ctr">
              <a:buNone/>
            </a:pPr>
            <a:r>
              <a:rPr lang="en-US" sz="2400" dirty="0" smtClean="0"/>
              <a:t>5.  Notoriously poor definitions</a:t>
            </a:r>
            <a:endParaRPr lang="en-US" dirty="0" smtClean="0"/>
          </a:p>
        </p:txBody>
      </p:sp>
    </p:spTree>
    <p:extLst>
      <p:ext uri="{BB962C8B-B14F-4D97-AF65-F5344CB8AC3E}">
        <p14:creationId xmlns:p14="http://schemas.microsoft.com/office/powerpoint/2010/main" val="37856860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chemeClr val="bg1">
              <a:lumMod val="85000"/>
            </a:schemeClr>
          </a:solidFill>
        </p:spPr>
        <p:txBody>
          <a:bodyPr>
            <a:normAutofit fontScale="90000"/>
          </a:bodyPr>
          <a:lstStyle/>
          <a:p>
            <a:pPr algn="ctr"/>
            <a:r>
              <a:rPr lang="en-US" sz="2400" b="1" dirty="0" smtClean="0"/>
              <a:t>PART 7 - </a:t>
            </a:r>
            <a:r>
              <a:rPr lang="en-US" sz="2400" b="1" dirty="0"/>
              <a:t>Notoriously poor definitions</a:t>
            </a:r>
            <a:endParaRPr lang="en-US" sz="2000" b="1" dirty="0"/>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p:txBody>
      </p:sp>
      <p:sp>
        <p:nvSpPr>
          <p:cNvPr id="4" name="Content Placeholder 2"/>
          <p:cNvSpPr txBox="1">
            <a:spLocks/>
          </p:cNvSpPr>
          <p:nvPr/>
        </p:nvSpPr>
        <p:spPr>
          <a:xfrm>
            <a:off x="397787" y="773085"/>
            <a:ext cx="11396421" cy="56723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dirty="0" smtClean="0"/>
          </a:p>
          <a:p>
            <a:pPr marL="0" indent="0">
              <a:buFont typeface="Arial" panose="020B0604020202020204" pitchFamily="34" charset="0"/>
              <a:buNone/>
            </a:pPr>
            <a:endParaRPr lang="en-US" sz="2400" dirty="0" smtClean="0"/>
          </a:p>
          <a:p>
            <a:pPr marL="0" indent="0">
              <a:buFont typeface="Arial" panose="020B0604020202020204" pitchFamily="34" charset="0"/>
              <a:buNone/>
            </a:pPr>
            <a:endParaRPr lang="en-US" sz="2400" dirty="0" smtClean="0"/>
          </a:p>
          <a:p>
            <a:pPr marL="0" indent="0">
              <a:buFont typeface="Arial" panose="020B0604020202020204" pitchFamily="34" charset="0"/>
              <a:buNone/>
            </a:pPr>
            <a:endParaRPr lang="en-US" sz="2400" dirty="0" smtClean="0"/>
          </a:p>
          <a:p>
            <a:pPr marL="0" indent="0">
              <a:buFont typeface="Arial" panose="020B0604020202020204" pitchFamily="34" charset="0"/>
              <a:buNone/>
            </a:pPr>
            <a:endParaRPr lang="en-US" sz="2400" dirty="0" smtClean="0"/>
          </a:p>
          <a:p>
            <a:pPr marL="0" indent="0">
              <a:buFont typeface="Arial" panose="020B0604020202020204" pitchFamily="34" charset="0"/>
              <a:buNone/>
            </a:pPr>
            <a:endParaRPr lang="en-US" sz="2400" dirty="0"/>
          </a:p>
        </p:txBody>
      </p:sp>
      <p:pic>
        <p:nvPicPr>
          <p:cNvPr id="6" name="Picture 2" descr="http://ssheltonimages.com/img/4b/4b3/Nationalize_the_Fed_End_Banks_Power_to_Create_Mone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098" y="4264097"/>
            <a:ext cx="1271476" cy="9539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sheltonimages.com/img/4b/4b3/Nationalize_the_Fed_End_Banks_Power_to_Create_Mone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098" y="5615492"/>
            <a:ext cx="1271476" cy="95398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1884334" y="773085"/>
            <a:ext cx="9962825" cy="13103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 Thomas Malthus complained about Smith’s obscure concept of labor and value … “in no works of political economy is it considered the measure of value”.</a:t>
            </a:r>
            <a:endParaRPr lang="en-US" dirty="0" smtClean="0"/>
          </a:p>
        </p:txBody>
      </p:sp>
      <p:sp>
        <p:nvSpPr>
          <p:cNvPr id="10" name="Content Placeholder 2"/>
          <p:cNvSpPr txBox="1">
            <a:spLocks/>
          </p:cNvSpPr>
          <p:nvPr/>
        </p:nvSpPr>
        <p:spPr>
          <a:xfrm>
            <a:off x="1939866" y="2268581"/>
            <a:ext cx="9962825" cy="13855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 “It is quite astonishing that Political Economists of reputation should be include to resort to any kind of illustration however clumsy and inapplicable, rather than refer to money.”   Thomas Malthus</a:t>
            </a:r>
            <a:endParaRPr lang="en-US" dirty="0" smtClean="0"/>
          </a:p>
        </p:txBody>
      </p:sp>
      <p:sp>
        <p:nvSpPr>
          <p:cNvPr id="11" name="Content Placeholder 2"/>
          <p:cNvSpPr txBox="1">
            <a:spLocks/>
          </p:cNvSpPr>
          <p:nvPr/>
        </p:nvSpPr>
        <p:spPr>
          <a:xfrm>
            <a:off x="1977322" y="4169085"/>
            <a:ext cx="9962825" cy="104899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smtClean="0"/>
              <a:t>… However, when Malthus presented 60 “better” definitions of Political Economy terms, a definition of money is conspicuously absent … Malthus swallowed Smith’s definition of money as gold and silver metal.</a:t>
            </a:r>
            <a:endParaRPr lang="en-US" dirty="0" smtClean="0"/>
          </a:p>
        </p:txBody>
      </p:sp>
      <p:sp>
        <p:nvSpPr>
          <p:cNvPr id="12" name="Content Placeholder 2"/>
          <p:cNvSpPr txBox="1">
            <a:spLocks/>
          </p:cNvSpPr>
          <p:nvPr/>
        </p:nvSpPr>
        <p:spPr>
          <a:xfrm>
            <a:off x="1977323" y="5455214"/>
            <a:ext cx="9962825" cy="127453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 If economics is ever to become a science its terminology must be cleanly defined … that’s why my work concentrates on the definition and correct identification of the nature of money – AS THE KEY BUILDING UNIT OF ECONOMIC THOUGHT.</a:t>
            </a:r>
            <a:endParaRPr lang="en-US" dirty="0" smtClean="0"/>
          </a:p>
        </p:txBody>
      </p:sp>
      <p:sp>
        <p:nvSpPr>
          <p:cNvPr id="13" name="TextBox 12"/>
          <p:cNvSpPr txBox="1"/>
          <p:nvPr/>
        </p:nvSpPr>
        <p:spPr>
          <a:xfrm>
            <a:off x="4649492" y="3585596"/>
            <a:ext cx="2536272" cy="523220"/>
          </a:xfrm>
          <a:prstGeom prst="rect">
            <a:avLst/>
          </a:prstGeom>
          <a:noFill/>
        </p:spPr>
        <p:txBody>
          <a:bodyPr wrap="none" rtlCol="0">
            <a:spAutoFit/>
          </a:bodyPr>
          <a:lstStyle/>
          <a:p>
            <a:r>
              <a:rPr lang="en-US" sz="2800" b="1" dirty="0" smtClean="0"/>
              <a:t>* * * * * * * * * </a:t>
            </a:r>
            <a:endParaRPr lang="en-US" sz="2800" b="1" dirty="0"/>
          </a:p>
        </p:txBody>
      </p:sp>
      <p:pic>
        <p:nvPicPr>
          <p:cNvPr id="22530" name="Picture 2" descr="http://www.ariadnatucma.com.ar/wp-content/uploads/2009/11/Thomas-Malthu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098" y="593369"/>
            <a:ext cx="1271476" cy="157021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ariadnatucma.com.ar/wp-content/uploads/2009/11/Thomas-Malthu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098" y="2296465"/>
            <a:ext cx="1271476" cy="1570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5457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35471" y="1456841"/>
            <a:ext cx="1406154" cy="707886"/>
          </a:xfrm>
          <a:prstGeom prst="rect">
            <a:avLst/>
          </a:prstGeom>
          <a:noFill/>
        </p:spPr>
        <p:txBody>
          <a:bodyPr wrap="none" rtlCol="0">
            <a:spAutoFit/>
          </a:bodyPr>
          <a:lstStyle/>
          <a:p>
            <a:r>
              <a:rPr lang="en-US" sz="4000" dirty="0" smtClean="0"/>
              <a:t>Q &amp; A</a:t>
            </a:r>
            <a:endParaRPr lang="en-US" sz="4000" dirty="0"/>
          </a:p>
        </p:txBody>
      </p:sp>
      <p:sp>
        <p:nvSpPr>
          <p:cNvPr id="4" name="TextBox 3"/>
          <p:cNvSpPr txBox="1"/>
          <p:nvPr/>
        </p:nvSpPr>
        <p:spPr>
          <a:xfrm>
            <a:off x="1782305" y="3316637"/>
            <a:ext cx="7784632" cy="1200329"/>
          </a:xfrm>
          <a:prstGeom prst="rect">
            <a:avLst/>
          </a:prstGeom>
          <a:noFill/>
        </p:spPr>
        <p:txBody>
          <a:bodyPr wrap="none" rtlCol="0">
            <a:spAutoFit/>
          </a:bodyPr>
          <a:lstStyle/>
          <a:p>
            <a:pPr algn="ctr"/>
            <a:r>
              <a:rPr lang="en-US" dirty="0" smtClean="0"/>
              <a:t>WILL DECKER’S CONCLUSION:   </a:t>
            </a:r>
          </a:p>
          <a:p>
            <a:endParaRPr lang="en-US" dirty="0"/>
          </a:p>
          <a:p>
            <a:pPr algn="ctr"/>
            <a:r>
              <a:rPr lang="en-US" b="1" dirty="0" smtClean="0"/>
              <a:t>THE CONTROL OF MONEY -- WITHOUT CONTROL FROM THE PUBLIC -- LEADS TO</a:t>
            </a:r>
          </a:p>
          <a:p>
            <a:pPr algn="ctr"/>
            <a:r>
              <a:rPr lang="en-US" dirty="0" smtClean="0">
                <a:solidFill>
                  <a:srgbClr val="0070C0"/>
                </a:solidFill>
              </a:rPr>
              <a:t>CORRUPTION … USURPATION …  SLAVERY. </a:t>
            </a:r>
            <a:endParaRPr lang="en-US" dirty="0">
              <a:solidFill>
                <a:srgbClr val="0070C0"/>
              </a:solidFill>
            </a:endParaRPr>
          </a:p>
        </p:txBody>
      </p:sp>
    </p:spTree>
    <p:extLst>
      <p:ext uri="{BB962C8B-B14F-4D97-AF65-F5344CB8AC3E}">
        <p14:creationId xmlns:p14="http://schemas.microsoft.com/office/powerpoint/2010/main" val="3162013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2732" y="0"/>
            <a:ext cx="2699522" cy="707886"/>
          </a:xfrm>
          <a:prstGeom prst="rect">
            <a:avLst/>
          </a:prstGeom>
          <a:solidFill>
            <a:srgbClr val="00FFCC"/>
          </a:solidFill>
        </p:spPr>
        <p:txBody>
          <a:bodyPr wrap="none" rtlCol="0">
            <a:spAutoFit/>
          </a:bodyPr>
          <a:lstStyle/>
          <a:p>
            <a:r>
              <a:rPr lang="en-US" sz="4000" dirty="0" smtClean="0"/>
              <a:t>POSTSCRIPT</a:t>
            </a:r>
            <a:endParaRPr lang="en-US" sz="4000" dirty="0"/>
          </a:p>
        </p:txBody>
      </p:sp>
      <p:sp>
        <p:nvSpPr>
          <p:cNvPr id="3" name="Rectangle 2"/>
          <p:cNvSpPr/>
          <p:nvPr/>
        </p:nvSpPr>
        <p:spPr>
          <a:xfrm>
            <a:off x="387457" y="707886"/>
            <a:ext cx="11944027" cy="5693866"/>
          </a:xfrm>
          <a:prstGeom prst="rect">
            <a:avLst/>
          </a:prstGeom>
        </p:spPr>
        <p:txBody>
          <a:bodyPr wrap="square">
            <a:spAutoFit/>
          </a:bodyPr>
          <a:lstStyle/>
          <a:p>
            <a:r>
              <a:rPr lang="en-US" sz="2400" dirty="0">
                <a:latin typeface="Times New Roman" panose="02020603050405020304" pitchFamily="18" charset="0"/>
                <a:ea typeface="Times New Roman" panose="02020603050405020304" pitchFamily="18" charset="0"/>
                <a:cs typeface="Times New Roman" panose="02020603050405020304" pitchFamily="18" charset="0"/>
              </a:rPr>
              <a:t>Economics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education,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for 200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years,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removed the creation of new money as a factor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in economics.</a:t>
            </a:r>
          </a:p>
          <a:p>
            <a:endParaRPr lang="en-US"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They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call it "demand for money", implying that money supply is related somehow to our demand for it</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a:t>
            </a:r>
          </a:p>
          <a:p>
            <a:endParaRPr lang="en-US"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They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also call it "liquidity" or "savings", implying that it is already created money we are borrowing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dirty="0">
                <a:latin typeface="Times New Roman" panose="02020603050405020304" pitchFamily="18" charset="0"/>
                <a:ea typeface="Times New Roman" panose="02020603050405020304" pitchFamily="18" charset="0"/>
                <a:cs typeface="Times New Roman" panose="02020603050405020304" pitchFamily="18" charset="0"/>
              </a:rPr>
              <a:t>They are bald faced liars! And, finally that is being ferreted out.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So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it is no surprise that these PHDs have no vocabulary about the function of the money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system.</a:t>
            </a:r>
          </a:p>
          <a:p>
            <a:endParaRPr lang="en-US" sz="2400" dirty="0">
              <a:latin typeface="Times New Roman" panose="02020603050405020304" pitchFamily="18" charset="0"/>
              <a:cs typeface="Times New Roman" panose="02020603050405020304" pitchFamily="18" charset="0"/>
            </a:endParaRPr>
          </a:p>
          <a:p>
            <a:r>
              <a:rPr lang="en-US" sz="2400" dirty="0" smtClean="0"/>
              <a:t>They </a:t>
            </a:r>
            <a:r>
              <a:rPr lang="en-US" sz="2400" dirty="0"/>
              <a:t>want us to think that destruction comes from deep within us, instead of from these mechanistic institutions and their effects on us. </a:t>
            </a:r>
            <a:endParaRPr lang="en-US"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1600" dirty="0" smtClean="0">
                <a:latin typeface="Times New Roman" panose="02020603050405020304" pitchFamily="18" charset="0"/>
                <a:ea typeface="Calibri" panose="020F0502020204030204" pitchFamily="34" charset="0"/>
                <a:cs typeface="Times New Roman" panose="02020603050405020304" pitchFamily="18" charset="0"/>
              </a:rPr>
              <a:t>B.B., NEW YORK 2014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6855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FF00"/>
          </a:solidFill>
        </p:spPr>
        <p:txBody>
          <a:bodyPr>
            <a:normAutofit fontScale="90000"/>
          </a:bodyPr>
          <a:lstStyle/>
          <a:p>
            <a:pPr marL="0" indent="0" algn="ctr"/>
            <a:r>
              <a:rPr lang="en-US" sz="2800" b="1" dirty="0"/>
              <a:t>INTRODUCTION (SUMMARY)</a:t>
            </a:r>
          </a:p>
        </p:txBody>
      </p:sp>
      <p:sp>
        <p:nvSpPr>
          <p:cNvPr id="3" name="Content Placeholder 2"/>
          <p:cNvSpPr>
            <a:spLocks noGrp="1"/>
          </p:cNvSpPr>
          <p:nvPr>
            <p:ph idx="1"/>
          </p:nvPr>
        </p:nvSpPr>
        <p:spPr>
          <a:xfrm>
            <a:off x="275867" y="460998"/>
            <a:ext cx="11396421" cy="5672380"/>
          </a:xfrm>
        </p:spPr>
        <p:txBody>
          <a:bodyPr>
            <a:normAutofit/>
          </a:bodyPr>
          <a:lstStyle/>
          <a:p>
            <a:pPr marL="0" indent="0">
              <a:buNone/>
            </a:pPr>
            <a:r>
              <a:rPr lang="en-US" sz="2400" dirty="0" smtClean="0"/>
              <a:t>Stephen </a:t>
            </a:r>
            <a:r>
              <a:rPr lang="en-US" sz="2400" dirty="0" err="1" smtClean="0"/>
              <a:t>Zarlenga</a:t>
            </a:r>
            <a:r>
              <a:rPr lang="en-US" sz="2400" dirty="0" smtClean="0"/>
              <a:t>, LSM, p. 305</a:t>
            </a:r>
          </a:p>
          <a:p>
            <a:pPr marL="0" indent="0">
              <a:buNone/>
            </a:pPr>
            <a:endParaRPr lang="en-US" sz="2400" dirty="0"/>
          </a:p>
          <a:p>
            <a:pPr marL="0" indent="0">
              <a:buNone/>
            </a:pPr>
            <a:r>
              <a:rPr lang="en-US" sz="2400" dirty="0" smtClean="0"/>
              <a:t>“The magnitude of the evil that was finally institutionalized in the Bank of England by the Dutch, Jewish and English moneylenders and the House of Orange has not been fully recognized in terms of the long range problems and disharmonies it set in motion against humanity and now even the planet.”</a:t>
            </a:r>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endParaRPr lang="en-US" dirty="0" smtClean="0"/>
          </a:p>
        </p:txBody>
      </p:sp>
      <p:pic>
        <p:nvPicPr>
          <p:cNvPr id="3074" name="Picture 2" descr="http://www.howmanypeopledied.net/wp-content/uploads/2010/10/world-war-1-After-the-battle-the-Menin-Road-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297188"/>
            <a:ext cx="4111625" cy="356081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sumit4all.com/wp-content/uploads/2010/12/pover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0997" y="3809999"/>
            <a:ext cx="3810000" cy="304800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3.bp.blogspot.com/_e3gDaHO8VLQ/SovcGmEnOxI/AAAAAAAAGu8/y1xbKYgiEss/s320/environmental_destruction_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0369" y="4211137"/>
            <a:ext cx="4111631" cy="2646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863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FF00"/>
          </a:solidFill>
        </p:spPr>
        <p:txBody>
          <a:bodyPr>
            <a:normAutofit fontScale="90000"/>
          </a:bodyPr>
          <a:lstStyle/>
          <a:p>
            <a:pPr marL="0" indent="0" algn="ctr"/>
            <a:r>
              <a:rPr lang="en-US" sz="2800" b="1" dirty="0"/>
              <a:t>INTRODUCTION (SUMMARY)</a:t>
            </a:r>
          </a:p>
        </p:txBody>
      </p:sp>
      <p:sp>
        <p:nvSpPr>
          <p:cNvPr id="3" name="Content Placeholder 2"/>
          <p:cNvSpPr>
            <a:spLocks noGrp="1"/>
          </p:cNvSpPr>
          <p:nvPr>
            <p:ph idx="1"/>
          </p:nvPr>
        </p:nvSpPr>
        <p:spPr>
          <a:xfrm>
            <a:off x="397787" y="350521"/>
            <a:ext cx="11396421" cy="5672380"/>
          </a:xfrm>
        </p:spPr>
        <p:txBody>
          <a:bodyPr>
            <a:normAutofit/>
          </a:bodyPr>
          <a:lstStyle/>
          <a:p>
            <a:pPr marL="0" indent="0">
              <a:buNone/>
            </a:pPr>
            <a:r>
              <a:rPr lang="en-US" sz="2400" dirty="0" smtClean="0"/>
              <a:t>Stephen </a:t>
            </a:r>
            <a:r>
              <a:rPr lang="en-US" sz="2400" dirty="0" err="1" smtClean="0"/>
              <a:t>Zarlenga</a:t>
            </a:r>
            <a:r>
              <a:rPr lang="en-US" sz="2400" dirty="0" smtClean="0"/>
              <a:t>, LSM, p 306</a:t>
            </a:r>
          </a:p>
          <a:p>
            <a:pPr marL="0" indent="0">
              <a:buNone/>
            </a:pPr>
            <a:endParaRPr lang="en-US" sz="2400" dirty="0"/>
          </a:p>
          <a:p>
            <a:pPr marL="0" indent="0">
              <a:buNone/>
            </a:pPr>
            <a:r>
              <a:rPr lang="en-US" sz="2400" dirty="0" smtClean="0"/>
              <a:t>“… private money systems like the Bank of England’s unjustly concentrated the resources of society into a few private hands, crippling the possibility for government to function properly.  This would lead to a growing contempt of government.”</a:t>
            </a:r>
          </a:p>
          <a:p>
            <a:pPr marL="0" indent="0">
              <a:buNone/>
            </a:pPr>
            <a:r>
              <a:rPr lang="en-US" sz="2400" dirty="0" smtClean="0"/>
              <a:t>Today people say, “We can’t trust the government.”   When they should be saying, “We must take back our government.”</a:t>
            </a:r>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endParaRPr lang="en-US" dirty="0" smtClean="0"/>
          </a:p>
        </p:txBody>
      </p:sp>
      <p:pic>
        <p:nvPicPr>
          <p:cNvPr id="1026" name="Picture 2" descr="http://www.thedailysheeple.com/wp-content/uploads/2010/10/uncle_sam_brok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787" y="3749146"/>
            <a:ext cx="3075305" cy="31088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riacentral.com/wp-content/uploads/government-debt-300x24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0880" y="3753132"/>
            <a:ext cx="3593466" cy="31048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mages2.layoutsparks.com/1/189531/army-US-helicopters-wa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8268" y="3748988"/>
            <a:ext cx="4143728" cy="3109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7537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FF00"/>
          </a:solidFill>
        </p:spPr>
        <p:txBody>
          <a:bodyPr>
            <a:normAutofit fontScale="90000"/>
          </a:bodyPr>
          <a:lstStyle/>
          <a:p>
            <a:pPr marL="0" indent="0" algn="ctr"/>
            <a:r>
              <a:rPr lang="en-US" sz="2800" b="1" dirty="0"/>
              <a:t>INTRODUCTION (SUMMARY)</a:t>
            </a:r>
          </a:p>
        </p:txBody>
      </p:sp>
      <p:sp>
        <p:nvSpPr>
          <p:cNvPr id="3" name="Content Placeholder 2"/>
          <p:cNvSpPr>
            <a:spLocks noGrp="1"/>
          </p:cNvSpPr>
          <p:nvPr>
            <p:ph idx="1"/>
          </p:nvPr>
        </p:nvSpPr>
        <p:spPr>
          <a:xfrm>
            <a:off x="397787" y="620685"/>
            <a:ext cx="11396421" cy="5672380"/>
          </a:xfrm>
        </p:spPr>
        <p:txBody>
          <a:bodyPr>
            <a:normAutofit/>
          </a:bodyPr>
          <a:lstStyle/>
          <a:p>
            <a:pPr marL="0" indent="0">
              <a:buNone/>
            </a:pPr>
            <a:r>
              <a:rPr lang="en-US" sz="2400" b="1" dirty="0" smtClean="0"/>
              <a:t>The private monetary domination of society has stood on three (four) crucial legs:</a:t>
            </a:r>
          </a:p>
          <a:p>
            <a:pPr marL="0" indent="0">
              <a:buNone/>
            </a:pPr>
            <a:endParaRPr lang="en-US" sz="2400" dirty="0"/>
          </a:p>
          <a:p>
            <a:pPr marL="457200" indent="-457200">
              <a:buAutoNum type="arabicPeriod"/>
            </a:pPr>
            <a:r>
              <a:rPr lang="en-US" sz="2400" dirty="0" smtClean="0"/>
              <a:t>Control of the creation and regulation of money (money power)</a:t>
            </a:r>
          </a:p>
          <a:p>
            <a:pPr marL="457200" indent="-457200">
              <a:buAutoNum type="arabicPeriod"/>
            </a:pPr>
            <a:r>
              <a:rPr lang="en-US" sz="2400" dirty="0" smtClean="0"/>
              <a:t>Using warfare to build up an immense national debt (demoralizing people, crippling  government)</a:t>
            </a:r>
          </a:p>
          <a:p>
            <a:pPr marL="457200" indent="-457200">
              <a:buAutoNum type="arabicPeriod"/>
            </a:pPr>
            <a:r>
              <a:rPr lang="en-US" sz="2400" dirty="0" smtClean="0"/>
              <a:t>Harsh taxation on the populace </a:t>
            </a:r>
            <a:endParaRPr lang="en-US" sz="2400" dirty="0"/>
          </a:p>
          <a:p>
            <a:pPr marL="457200" indent="-457200">
              <a:buAutoNum type="arabicPeriod"/>
            </a:pPr>
            <a:r>
              <a:rPr lang="en-US" sz="2400" i="1" dirty="0" smtClean="0"/>
              <a:t>Absence of countervailing moral force to identify injustice and call for action against the corrupted monetary regime</a:t>
            </a:r>
          </a:p>
          <a:p>
            <a:pPr marL="457200" indent="-457200">
              <a:buAutoNum type="arabicPeriod"/>
            </a:pPr>
            <a:endParaRPr lang="en-US" sz="2400" dirty="0" smtClean="0"/>
          </a:p>
          <a:p>
            <a:pPr marL="457200" indent="-457200">
              <a:buAutoNum type="arabicPeriod"/>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endParaRPr lang="en-US" dirty="0" smtClean="0"/>
          </a:p>
        </p:txBody>
      </p:sp>
      <p:pic>
        <p:nvPicPr>
          <p:cNvPr id="2050" name="Picture 2" descr="http://upload.wikimedia.org/wikipedia/commons/7/7a/Fed_Reserv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095" y="4005157"/>
            <a:ext cx="2023745" cy="28746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s4.mm.bing.net/th?id=HN.608030183674742135&amp;pid=15.1&amp;H=105&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8840" y="4005157"/>
            <a:ext cx="3715657" cy="285284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brandongaille.com/wp-content/uploads/2013/08/10-US-Cities-with-Highest-Property-Tax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4497" y="4005157"/>
            <a:ext cx="4279265" cy="285284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ts3.mm.bing.net/th?id=HN.608034036256607498&amp;pid=15.1&amp;H=123&amp;W=1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12152" y="5029199"/>
            <a:ext cx="2079846" cy="1828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0090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FF00"/>
          </a:solidFill>
        </p:spPr>
        <p:txBody>
          <a:bodyPr>
            <a:normAutofit fontScale="90000"/>
          </a:bodyPr>
          <a:lstStyle/>
          <a:p>
            <a:pPr marL="0" indent="0" algn="ctr"/>
            <a:r>
              <a:rPr lang="en-US" sz="2800" b="1" dirty="0"/>
              <a:t>INTRODUCTION (SUMMARY)</a:t>
            </a:r>
          </a:p>
        </p:txBody>
      </p:sp>
      <p:sp>
        <p:nvSpPr>
          <p:cNvPr id="3" name="Content Placeholder 2"/>
          <p:cNvSpPr>
            <a:spLocks noGrp="1"/>
          </p:cNvSpPr>
          <p:nvPr>
            <p:ph idx="1"/>
          </p:nvPr>
        </p:nvSpPr>
        <p:spPr>
          <a:xfrm>
            <a:off x="397787" y="439537"/>
            <a:ext cx="11396421" cy="5672380"/>
          </a:xfrm>
        </p:spPr>
        <p:txBody>
          <a:bodyPr>
            <a:normAutofit/>
          </a:bodyPr>
          <a:lstStyle/>
          <a:p>
            <a:pPr marL="0" indent="0">
              <a:buNone/>
            </a:pPr>
            <a:r>
              <a:rPr lang="en-US" sz="2400" dirty="0" smtClean="0"/>
              <a:t>The underlying primary source of the power, the well pumping money night and day, was USURY – THE STRUCTURAL MISUSE OF SOCIETY’S MONEY MECHANISM.   It is the privilege to create and direct the flow of new credit money and to charge interest on loans of private “money” created out of thin air. </a:t>
            </a:r>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endParaRPr lang="en-US" dirty="0" smtClean="0"/>
          </a:p>
        </p:txBody>
      </p:sp>
      <p:pic>
        <p:nvPicPr>
          <p:cNvPr id="3078" name="Picture 6" descr="http://www.aei-ideas.org/wp-content/uploads/2013/07/Wall-Stree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4099560"/>
            <a:ext cx="4133350" cy="275844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img.youtube.com/vi/nc6kKOGp5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257380"/>
            <a:ext cx="4130040" cy="2724353"/>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2012patriot.files.wordpress.com/2011/11/fiat-federal-reserve-system-ponzi-scam-golden-rule.jpg?w=450&amp;amph=6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1535696"/>
            <a:ext cx="3550975" cy="5322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7779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8939</TotalTime>
  <Words>5222</Words>
  <Application>Microsoft Office PowerPoint</Application>
  <PresentationFormat>Widescreen</PresentationFormat>
  <Paragraphs>581</Paragraphs>
  <Slides>54</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Calibri Light</vt:lpstr>
      <vt:lpstr>Times New Roman</vt:lpstr>
      <vt:lpstr>Office Theme</vt:lpstr>
      <vt:lpstr>    The Lost Science of Money   </vt:lpstr>
      <vt:lpstr>THEMES OF LOST SCIENCE OF MONEY BOOK</vt:lpstr>
      <vt:lpstr>PARTS OF PRESENTATION</vt:lpstr>
      <vt:lpstr>PART 1</vt:lpstr>
      <vt:lpstr>INTRODUCTION (SUMMARY)</vt:lpstr>
      <vt:lpstr>INTRODUCTION (SUMMARY)</vt:lpstr>
      <vt:lpstr>INTRODUCTION (SUMMARY)</vt:lpstr>
      <vt:lpstr>INTRODUCTION (SUMMARY)</vt:lpstr>
      <vt:lpstr>INTRODUCTION (SUMMARY)</vt:lpstr>
      <vt:lpstr>INTRODUCTION (SUMMARY)</vt:lpstr>
      <vt:lpstr>INTRODUCTION (SUMMARY)</vt:lpstr>
      <vt:lpstr>INTRODUCTION (SUMMARY)</vt:lpstr>
      <vt:lpstr>PART 2</vt:lpstr>
      <vt:lpstr>IDEAS RULE:  ECONOMISTS AS PROPAGANDISTS</vt:lpstr>
      <vt:lpstr>IDEAS RULE:  ECONOMISTS AS PROPAGANDISTS</vt:lpstr>
      <vt:lpstr>IDEAS RULE:  ECONOMISTS AS PROPAGANDISTS</vt:lpstr>
      <vt:lpstr>PART 3</vt:lpstr>
      <vt:lpstr>ECONOMICS DEGENERATES FROM THE SCHOLASTICS</vt:lpstr>
      <vt:lpstr>PART 4</vt:lpstr>
      <vt:lpstr>FOSTERING A DISDAIN FOR THE LESSONS OF HISTORY</vt:lpstr>
      <vt:lpstr>PART 5</vt:lpstr>
      <vt:lpstr>NICOLA ORESME’S MEDIEVAL MENDACITY</vt:lpstr>
      <vt:lpstr>NICOLA ORESME’S MEDIEVAL MENDACITY</vt:lpstr>
      <vt:lpstr>NICOLA ORESME’S MEDIEVAL MENDACITY</vt:lpstr>
      <vt:lpstr>NICOLA ORESME’S MEDIEVAL MENDACITY</vt:lpstr>
      <vt:lpstr>NICOLA ORESME’S MEDIEVAL MENDACITY</vt:lpstr>
      <vt:lpstr>PART 6</vt:lpstr>
      <vt:lpstr>WALPOLE’S DISDAIN &amp; TOWNSHEND’S PROGRESSIVE THEORY OF HISTORY</vt:lpstr>
      <vt:lpstr>WALPOLE’S DISDAIN &amp; TOWNSHEND’S PROGRESSIVE THEORY OF HISTORY</vt:lpstr>
      <vt:lpstr>WALPOLE’S DISDAIN &amp; TOWNSHEND’S PROGRESSIVE THEORY OF HISTORY</vt:lpstr>
      <vt:lpstr>WALPOLE’S DISDAIN &amp; TOWNSHEND’S PROGRESSIVE THEORY OF HISTORY</vt:lpstr>
      <vt:lpstr>WALPOLE’S DISDAIN &amp; TOWNSHEND’S PROGRESSIVE THEORY OF HISTORY</vt:lpstr>
      <vt:lpstr>WALPOLE’S DISDAIN &amp; TOWNSHEND’S PROGRESSIVE THEORY OF HISTORY</vt:lpstr>
      <vt:lpstr>WALPOLE’S DISDAIN &amp; TOWNSHEND’S PROGRESSIVE THEORY OF HISTORY</vt:lpstr>
      <vt:lpstr>WALPOLE’S DISDAIN &amp; TOWNSHEND’S PROGRESSIVE THEORY OF HISTORY</vt:lpstr>
      <vt:lpstr>WALPOLE’S DISDAIN &amp; TOWNSHEND’S PROGRESSIVE THEORY OF HISTORY</vt:lpstr>
      <vt:lpstr>WALPOLE’S DISDAIN &amp; TOWNSHEND’S PROGRESSIVE THEORY OF HISTORY</vt:lpstr>
      <vt:lpstr>WALPOLE’S DISDAIN &amp; TOWNSHEND’S PROGRESSIVE THEORY OF HISTORY</vt:lpstr>
      <vt:lpstr>WALPOLE’S DISDAIN &amp; TOWNSHEND’S PROGRESSIVE THEORY OF HISTORY</vt:lpstr>
      <vt:lpstr>PART 7</vt:lpstr>
      <vt:lpstr>PART 7 - 1</vt:lpstr>
      <vt:lpstr>PART 7 - Falsifies the government’s monetary role as minor</vt:lpstr>
      <vt:lpstr>PART 7 - Falsifies the government’s monetary role as minor</vt:lpstr>
      <vt:lpstr>PART 7 - 2</vt:lpstr>
      <vt:lpstr>PART 7 - Obscures and degrades the concept of money</vt:lpstr>
      <vt:lpstr>PART 7 - 3</vt:lpstr>
      <vt:lpstr>PART 7 - Regression to gold and silver by weight</vt:lpstr>
      <vt:lpstr>PART 7 - 4</vt:lpstr>
      <vt:lpstr>PART 7 - Studied avoidance of the quantity of money</vt:lpstr>
      <vt:lpstr>PART 7 - Studied avoidance of the quantity of money</vt:lpstr>
      <vt:lpstr>PART 7 - 5</vt:lpstr>
      <vt:lpstr>PART 7 - Notoriously poor definitions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Peters</dc:creator>
  <cp:lastModifiedBy>Sue Peters</cp:lastModifiedBy>
  <cp:revision>1461</cp:revision>
  <dcterms:created xsi:type="dcterms:W3CDTF">2014-02-01T13:58:07Z</dcterms:created>
  <dcterms:modified xsi:type="dcterms:W3CDTF">2014-04-13T13:34:40Z</dcterms:modified>
</cp:coreProperties>
</file>