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1" r:id="rId5"/>
    <p:sldId id="343" r:id="rId6"/>
    <p:sldId id="344" r:id="rId7"/>
    <p:sldId id="381" r:id="rId8"/>
    <p:sldId id="385" r:id="rId9"/>
    <p:sldId id="382" r:id="rId10"/>
    <p:sldId id="384" r:id="rId11"/>
    <p:sldId id="383" r:id="rId12"/>
    <p:sldId id="338" r:id="rId13"/>
    <p:sldId id="345" r:id="rId14"/>
    <p:sldId id="347" r:id="rId15"/>
    <p:sldId id="346" r:id="rId16"/>
    <p:sldId id="386" r:id="rId17"/>
    <p:sldId id="276" r:id="rId18"/>
    <p:sldId id="348" r:id="rId19"/>
    <p:sldId id="349" r:id="rId20"/>
    <p:sldId id="387" r:id="rId21"/>
    <p:sldId id="283" r:id="rId22"/>
    <p:sldId id="350" r:id="rId23"/>
    <p:sldId id="351" r:id="rId24"/>
    <p:sldId id="388" r:id="rId25"/>
    <p:sldId id="288" r:id="rId26"/>
    <p:sldId id="353" r:id="rId27"/>
    <p:sldId id="354" r:id="rId28"/>
    <p:sldId id="355" r:id="rId29"/>
    <p:sldId id="391" r:id="rId30"/>
    <p:sldId id="294" r:id="rId31"/>
    <p:sldId id="358" r:id="rId32"/>
    <p:sldId id="389" r:id="rId33"/>
    <p:sldId id="390" r:id="rId34"/>
    <p:sldId id="356" r:id="rId35"/>
    <p:sldId id="357" r:id="rId36"/>
    <p:sldId id="310" r:id="rId37"/>
    <p:sldId id="396" r:id="rId38"/>
    <p:sldId id="359" r:id="rId39"/>
    <p:sldId id="311" r:id="rId40"/>
    <p:sldId id="362" r:id="rId41"/>
    <p:sldId id="392" r:id="rId42"/>
    <p:sldId id="393" r:id="rId43"/>
    <p:sldId id="398" r:id="rId44"/>
    <p:sldId id="394" r:id="rId45"/>
    <p:sldId id="395" r:id="rId46"/>
    <p:sldId id="397" r:id="rId47"/>
    <p:sldId id="327" r:id="rId48"/>
    <p:sldId id="365" r:id="rId49"/>
    <p:sldId id="399" r:id="rId50"/>
    <p:sldId id="339" r:id="rId51"/>
    <p:sldId id="363" r:id="rId52"/>
    <p:sldId id="369" r:id="rId53"/>
    <p:sldId id="370" r:id="rId54"/>
    <p:sldId id="340" r:id="rId55"/>
    <p:sldId id="372" r:id="rId56"/>
    <p:sldId id="373" r:id="rId57"/>
    <p:sldId id="341" r:id="rId58"/>
    <p:sldId id="375" r:id="rId59"/>
    <p:sldId id="32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CCFF"/>
    <a:srgbClr val="FFFF99"/>
    <a:srgbClr val="CCCCFF"/>
    <a:srgbClr val="FFFFCC"/>
    <a:srgbClr val="99CCFF"/>
    <a:srgbClr val="CC99FF"/>
    <a:srgbClr val="FF66FF"/>
    <a:srgbClr val="66FF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86535" autoAdjust="0"/>
  </p:normalViewPr>
  <p:slideViewPr>
    <p:cSldViewPr snapToGrid="0">
      <p:cViewPr varScale="1">
        <p:scale>
          <a:sx n="60" d="100"/>
          <a:sy n="60" d="100"/>
        </p:scale>
        <p:origin x="7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6/9/2014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6968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27</a:t>
            </a:fld>
            <a:endParaRPr lang="en-US"/>
          </a:p>
        </p:txBody>
      </p:sp>
    </p:spTree>
    <p:extLst>
      <p:ext uri="{BB962C8B-B14F-4D97-AF65-F5344CB8AC3E}">
        <p14:creationId xmlns:p14="http://schemas.microsoft.com/office/powerpoint/2010/main" val="381026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28</a:t>
            </a:fld>
            <a:endParaRPr lang="en-US"/>
          </a:p>
        </p:txBody>
      </p:sp>
    </p:spTree>
    <p:extLst>
      <p:ext uri="{BB962C8B-B14F-4D97-AF65-F5344CB8AC3E}">
        <p14:creationId xmlns:p14="http://schemas.microsoft.com/office/powerpoint/2010/main" val="290808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29</a:t>
            </a:fld>
            <a:endParaRPr lang="en-US"/>
          </a:p>
        </p:txBody>
      </p:sp>
    </p:spTree>
    <p:extLst>
      <p:ext uri="{BB962C8B-B14F-4D97-AF65-F5344CB8AC3E}">
        <p14:creationId xmlns:p14="http://schemas.microsoft.com/office/powerpoint/2010/main" val="1013242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33</a:t>
            </a:fld>
            <a:endParaRPr lang="en-US"/>
          </a:p>
        </p:txBody>
      </p:sp>
    </p:spTree>
    <p:extLst>
      <p:ext uri="{BB962C8B-B14F-4D97-AF65-F5344CB8AC3E}">
        <p14:creationId xmlns:p14="http://schemas.microsoft.com/office/powerpoint/2010/main" val="337452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34</a:t>
            </a:fld>
            <a:endParaRPr lang="en-US"/>
          </a:p>
        </p:txBody>
      </p:sp>
    </p:spTree>
    <p:extLst>
      <p:ext uri="{BB962C8B-B14F-4D97-AF65-F5344CB8AC3E}">
        <p14:creationId xmlns:p14="http://schemas.microsoft.com/office/powerpoint/2010/main" val="57254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35</a:t>
            </a:fld>
            <a:endParaRPr lang="en-US"/>
          </a:p>
        </p:txBody>
      </p:sp>
    </p:spTree>
    <p:extLst>
      <p:ext uri="{BB962C8B-B14F-4D97-AF65-F5344CB8AC3E}">
        <p14:creationId xmlns:p14="http://schemas.microsoft.com/office/powerpoint/2010/main" val="1208121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37</a:t>
            </a:fld>
            <a:endParaRPr lang="en-US"/>
          </a:p>
        </p:txBody>
      </p:sp>
    </p:spTree>
    <p:extLst>
      <p:ext uri="{BB962C8B-B14F-4D97-AF65-F5344CB8AC3E}">
        <p14:creationId xmlns:p14="http://schemas.microsoft.com/office/powerpoint/2010/main" val="361284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38</a:t>
            </a:fld>
            <a:endParaRPr lang="en-US"/>
          </a:p>
        </p:txBody>
      </p:sp>
    </p:spTree>
    <p:extLst>
      <p:ext uri="{BB962C8B-B14F-4D97-AF65-F5344CB8AC3E}">
        <p14:creationId xmlns:p14="http://schemas.microsoft.com/office/powerpoint/2010/main" val="411562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40</a:t>
            </a:fld>
            <a:endParaRPr lang="en-US"/>
          </a:p>
        </p:txBody>
      </p:sp>
    </p:spTree>
    <p:extLst>
      <p:ext uri="{BB962C8B-B14F-4D97-AF65-F5344CB8AC3E}">
        <p14:creationId xmlns:p14="http://schemas.microsoft.com/office/powerpoint/2010/main" val="316561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42</a:t>
            </a:fld>
            <a:endParaRPr lang="en-US"/>
          </a:p>
        </p:txBody>
      </p:sp>
    </p:spTree>
    <p:extLst>
      <p:ext uri="{BB962C8B-B14F-4D97-AF65-F5344CB8AC3E}">
        <p14:creationId xmlns:p14="http://schemas.microsoft.com/office/powerpoint/2010/main" val="330931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a:p>
        </p:txBody>
      </p:sp>
    </p:spTree>
    <p:extLst>
      <p:ext uri="{BB962C8B-B14F-4D97-AF65-F5344CB8AC3E}">
        <p14:creationId xmlns:p14="http://schemas.microsoft.com/office/powerpoint/2010/main" val="2772903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45</a:t>
            </a:fld>
            <a:endParaRPr lang="en-US"/>
          </a:p>
        </p:txBody>
      </p:sp>
    </p:spTree>
    <p:extLst>
      <p:ext uri="{BB962C8B-B14F-4D97-AF65-F5344CB8AC3E}">
        <p14:creationId xmlns:p14="http://schemas.microsoft.com/office/powerpoint/2010/main" val="797627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51</a:t>
            </a:fld>
            <a:endParaRPr lang="en-US"/>
          </a:p>
        </p:txBody>
      </p:sp>
    </p:spTree>
    <p:extLst>
      <p:ext uri="{BB962C8B-B14F-4D97-AF65-F5344CB8AC3E}">
        <p14:creationId xmlns:p14="http://schemas.microsoft.com/office/powerpoint/2010/main" val="4033209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52</a:t>
            </a:fld>
            <a:endParaRPr lang="en-US"/>
          </a:p>
        </p:txBody>
      </p:sp>
    </p:spTree>
    <p:extLst>
      <p:ext uri="{BB962C8B-B14F-4D97-AF65-F5344CB8AC3E}">
        <p14:creationId xmlns:p14="http://schemas.microsoft.com/office/powerpoint/2010/main" val="286786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6</a:t>
            </a:fld>
            <a:endParaRPr lang="en-US"/>
          </a:p>
        </p:txBody>
      </p:sp>
    </p:spTree>
    <p:extLst>
      <p:ext uri="{BB962C8B-B14F-4D97-AF65-F5344CB8AC3E}">
        <p14:creationId xmlns:p14="http://schemas.microsoft.com/office/powerpoint/2010/main" val="365058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9</a:t>
            </a:fld>
            <a:endParaRPr lang="en-US"/>
          </a:p>
        </p:txBody>
      </p:sp>
    </p:spTree>
    <p:extLst>
      <p:ext uri="{BB962C8B-B14F-4D97-AF65-F5344CB8AC3E}">
        <p14:creationId xmlns:p14="http://schemas.microsoft.com/office/powerpoint/2010/main" val="204945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11</a:t>
            </a:fld>
            <a:endParaRPr lang="en-US"/>
          </a:p>
        </p:txBody>
      </p:sp>
    </p:spTree>
    <p:extLst>
      <p:ext uri="{BB962C8B-B14F-4D97-AF65-F5344CB8AC3E}">
        <p14:creationId xmlns:p14="http://schemas.microsoft.com/office/powerpoint/2010/main" val="4079493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14</a:t>
            </a:fld>
            <a:endParaRPr lang="en-US"/>
          </a:p>
        </p:txBody>
      </p:sp>
    </p:spTree>
    <p:extLst>
      <p:ext uri="{BB962C8B-B14F-4D97-AF65-F5344CB8AC3E}">
        <p14:creationId xmlns:p14="http://schemas.microsoft.com/office/powerpoint/2010/main" val="159390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18</a:t>
            </a:fld>
            <a:endParaRPr lang="en-US"/>
          </a:p>
        </p:txBody>
      </p:sp>
    </p:spTree>
    <p:extLst>
      <p:ext uri="{BB962C8B-B14F-4D97-AF65-F5344CB8AC3E}">
        <p14:creationId xmlns:p14="http://schemas.microsoft.com/office/powerpoint/2010/main" val="48004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21</a:t>
            </a:fld>
            <a:endParaRPr lang="en-US"/>
          </a:p>
        </p:txBody>
      </p:sp>
    </p:spTree>
    <p:extLst>
      <p:ext uri="{BB962C8B-B14F-4D97-AF65-F5344CB8AC3E}">
        <p14:creationId xmlns:p14="http://schemas.microsoft.com/office/powerpoint/2010/main" val="403006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22</a:t>
            </a:fld>
            <a:endParaRPr lang="en-US"/>
          </a:p>
        </p:txBody>
      </p:sp>
    </p:spTree>
    <p:extLst>
      <p:ext uri="{BB962C8B-B14F-4D97-AF65-F5344CB8AC3E}">
        <p14:creationId xmlns:p14="http://schemas.microsoft.com/office/powerpoint/2010/main" val="3145518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6/9/2014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6/9/2014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6/9/2014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6/9/2014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6/9/2014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6/9/2014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tc.usf.edu/clipart/12700/12714/ptshilling_12714_l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063" y="1913050"/>
            <a:ext cx="4127667" cy="203158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969908"/>
            <a:ext cx="12192000" cy="858891"/>
          </a:xfrm>
          <a:solidFill>
            <a:srgbClr val="FFFFCC"/>
          </a:solidFill>
        </p:spPr>
        <p:txBody>
          <a:bodyPr>
            <a:normAutofit fontScale="92500" lnSpcReduction="10000"/>
          </a:bodyPr>
          <a:lstStyle/>
          <a:p>
            <a:r>
              <a:rPr lang="en-US" sz="2800" b="1" dirty="0" smtClean="0"/>
              <a:t>CHAPTER 14 – PART 1</a:t>
            </a:r>
          </a:p>
          <a:p>
            <a:r>
              <a:rPr lang="en-US" sz="2800" b="1" dirty="0" smtClean="0"/>
              <a:t>U.S. COLONIAL MONEYS</a:t>
            </a:r>
            <a:endParaRPr lang="en-US" sz="2800" b="1" dirty="0"/>
          </a:p>
        </p:txBody>
      </p:sp>
      <p:sp>
        <p:nvSpPr>
          <p:cNvPr id="4" name="Title 3"/>
          <p:cNvSpPr>
            <a:spLocks noGrp="1"/>
          </p:cNvSpPr>
          <p:nvPr>
            <p:ph type="ctrTitle"/>
          </p:nvPr>
        </p:nvSpPr>
        <p:spPr>
          <a:xfrm>
            <a:off x="0" y="9013"/>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1026" name="Picture 2" descr="http://oldnote.org/nccolonialpm/pmimages/statehood/1785back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792" y="3960789"/>
            <a:ext cx="4154905" cy="2880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60387" y="5077675"/>
            <a:ext cx="2688685" cy="646331"/>
          </a:xfrm>
          <a:prstGeom prst="rect">
            <a:avLst/>
          </a:prstGeom>
          <a:noFill/>
        </p:spPr>
        <p:txBody>
          <a:bodyPr wrap="none" rtlCol="0">
            <a:spAutoFit/>
          </a:bodyPr>
          <a:lstStyle/>
          <a:p>
            <a:r>
              <a:rPr lang="en-US" b="1" dirty="0" smtClean="0"/>
              <a:t>COLONIAL BILL OF CREDIT,</a:t>
            </a:r>
          </a:p>
          <a:p>
            <a:r>
              <a:rPr lang="en-US" b="1" dirty="0" smtClean="0"/>
              <a:t>NEWBERN, N.C.</a:t>
            </a:r>
            <a:endParaRPr lang="en-US" b="1" dirty="0"/>
          </a:p>
        </p:txBody>
      </p:sp>
      <p:sp>
        <p:nvSpPr>
          <p:cNvPr id="5" name="TextBox 4"/>
          <p:cNvSpPr txBox="1"/>
          <p:nvPr/>
        </p:nvSpPr>
        <p:spPr>
          <a:xfrm>
            <a:off x="10003580" y="3844222"/>
            <a:ext cx="2188420" cy="369332"/>
          </a:xfrm>
          <a:prstGeom prst="rect">
            <a:avLst/>
          </a:prstGeom>
          <a:noFill/>
        </p:spPr>
        <p:txBody>
          <a:bodyPr wrap="none" rtlCol="0">
            <a:spAutoFit/>
          </a:bodyPr>
          <a:lstStyle/>
          <a:p>
            <a:r>
              <a:rPr lang="en-US" b="1" dirty="0" smtClean="0"/>
              <a:t>PINE TREE SHILLINGS</a:t>
            </a:r>
            <a:endParaRPr lang="en-US" b="1" dirty="0"/>
          </a:p>
        </p:txBody>
      </p:sp>
      <p:pic>
        <p:nvPicPr>
          <p:cNvPr id="7" name="Picture 2" descr="http://thumbs.dreamstime.com/z/tobacco-farm-field-row-plant-rural-land-323903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245" y="1842539"/>
            <a:ext cx="2844647" cy="2051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589" y="2143363"/>
            <a:ext cx="2696572" cy="646331"/>
          </a:xfrm>
          <a:prstGeom prst="rect">
            <a:avLst/>
          </a:prstGeom>
          <a:noFill/>
        </p:spPr>
        <p:txBody>
          <a:bodyPr wrap="none" rtlCol="0">
            <a:spAutoFit/>
          </a:bodyPr>
          <a:lstStyle/>
          <a:p>
            <a:r>
              <a:rPr lang="en-US" b="1" dirty="0" smtClean="0"/>
              <a:t>RURAL TOBACCO FARM</a:t>
            </a:r>
          </a:p>
          <a:p>
            <a:r>
              <a:rPr lang="en-US" b="1" dirty="0" smtClean="0"/>
              <a:t>GROWING ‘COUNTRY PAY’</a:t>
            </a:r>
            <a:endParaRPr lang="en-US" b="1" dirty="0"/>
          </a:p>
        </p:txBody>
      </p:sp>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4" name="TextBox 3"/>
          <p:cNvSpPr txBox="1"/>
          <p:nvPr/>
        </p:nvSpPr>
        <p:spPr>
          <a:xfrm>
            <a:off x="-1" y="350521"/>
            <a:ext cx="12115561" cy="1569660"/>
          </a:xfrm>
          <a:prstGeom prst="rect">
            <a:avLst/>
          </a:prstGeom>
          <a:solidFill>
            <a:srgbClr val="CC99FF"/>
          </a:solidFill>
        </p:spPr>
        <p:txBody>
          <a:bodyPr wrap="none" rtlCol="0">
            <a:spAutoFit/>
          </a:bodyPr>
          <a:lstStyle/>
          <a:p>
            <a:pPr algn="ctr"/>
            <a:r>
              <a:rPr lang="en-US" sz="3200" dirty="0" smtClean="0"/>
              <a:t>OUR HISTORY CAN BE VIEWED AS A STRUGGLE AGAINST THOSE FORCES</a:t>
            </a:r>
          </a:p>
          <a:p>
            <a:pPr algn="ctr"/>
            <a:r>
              <a:rPr lang="en-US" sz="3200" dirty="0" smtClean="0"/>
              <a:t>INTENT ON CONTROLLING THE NATION THROUGH</a:t>
            </a:r>
          </a:p>
          <a:p>
            <a:pPr algn="ctr"/>
            <a:r>
              <a:rPr lang="en-US" sz="3200" dirty="0" smtClean="0"/>
              <a:t>PRIVATELY ISSUED MONEY.</a:t>
            </a: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181"/>
            <a:ext cx="7657582" cy="4937820"/>
          </a:xfrm>
          <a:prstGeom prst="rect">
            <a:avLst/>
          </a:prstGeom>
        </p:spPr>
      </p:pic>
      <p:sp>
        <p:nvSpPr>
          <p:cNvPr id="7" name="TextBox 6"/>
          <p:cNvSpPr txBox="1"/>
          <p:nvPr/>
        </p:nvSpPr>
        <p:spPr>
          <a:xfrm>
            <a:off x="7779263" y="1920181"/>
            <a:ext cx="4214615" cy="1569660"/>
          </a:xfrm>
          <a:prstGeom prst="rect">
            <a:avLst/>
          </a:prstGeom>
          <a:solidFill>
            <a:srgbClr val="FFCCFF"/>
          </a:solidFill>
        </p:spPr>
        <p:txBody>
          <a:bodyPr wrap="none" rtlCol="0">
            <a:spAutoFit/>
          </a:bodyPr>
          <a:lstStyle/>
          <a:p>
            <a:r>
              <a:rPr lang="en-US" sz="2400" b="1" dirty="0" smtClean="0"/>
              <a:t>CAMPAIGN CONTRIBUTIONS </a:t>
            </a:r>
            <a:r>
              <a:rPr lang="en-US" sz="2400" b="1" dirty="0" smtClean="0"/>
              <a:t>BY</a:t>
            </a:r>
          </a:p>
          <a:p>
            <a:r>
              <a:rPr lang="en-US" sz="2400" b="1" dirty="0" smtClean="0"/>
              <a:t>SECTOR OF </a:t>
            </a:r>
            <a:r>
              <a:rPr lang="en-US" sz="2400" b="1" dirty="0" smtClean="0"/>
              <a:t>THE ECONOMY</a:t>
            </a:r>
          </a:p>
          <a:p>
            <a:endParaRPr lang="en-US" sz="2400" b="1" dirty="0"/>
          </a:p>
          <a:p>
            <a:r>
              <a:rPr lang="en-US" sz="2400" b="1" dirty="0" smtClean="0"/>
              <a:t>2012 PRESIDENTIAL ELECTION</a:t>
            </a:r>
            <a:endParaRPr lang="en-US" sz="2400" b="1" dirty="0"/>
          </a:p>
        </p:txBody>
      </p:sp>
      <p:sp>
        <p:nvSpPr>
          <p:cNvPr id="8" name="Left Arrow 7"/>
          <p:cNvSpPr/>
          <p:nvPr/>
        </p:nvSpPr>
        <p:spPr>
          <a:xfrm>
            <a:off x="5358064" y="3904459"/>
            <a:ext cx="2807368" cy="484632"/>
          </a:xfrm>
          <a:prstGeom prst="lef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61636" y="3960497"/>
            <a:ext cx="2319225" cy="369332"/>
          </a:xfrm>
          <a:prstGeom prst="rect">
            <a:avLst/>
          </a:prstGeom>
          <a:solidFill>
            <a:srgbClr val="66FF66"/>
          </a:solidFill>
        </p:spPr>
        <p:txBody>
          <a:bodyPr wrap="none" rtlCol="0">
            <a:spAutoFit/>
          </a:bodyPr>
          <a:lstStyle/>
          <a:p>
            <a:r>
              <a:rPr lang="en-US" b="1" dirty="0" smtClean="0"/>
              <a:t>BANKING (FINANCIAL)</a:t>
            </a:r>
            <a:endParaRPr lang="en-US" b="1" dirty="0"/>
          </a:p>
        </p:txBody>
      </p:sp>
    </p:spTree>
    <p:extLst>
      <p:ext uri="{BB962C8B-B14F-4D97-AF65-F5344CB8AC3E}">
        <p14:creationId xmlns:p14="http://schemas.microsoft.com/office/powerpoint/2010/main" val="39698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1+#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1+#ppt_w/2"/>
                                          </p:val>
                                        </p:tav>
                                        <p:tav tm="100000">
                                          <p:val>
                                            <p:strVal val="#ppt_x"/>
                                          </p:val>
                                        </p:tav>
                                      </p:tavLst>
                                    </p:anim>
                                    <p:anim calcmode="lin" valueType="num">
                                      <p:cBhvr additive="base">
                                        <p:cTn id="14" dur="3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0" y="350521"/>
            <a:ext cx="12191998" cy="1384995"/>
          </a:xfrm>
          <a:prstGeom prst="rect">
            <a:avLst/>
          </a:prstGeom>
          <a:solidFill>
            <a:srgbClr val="CCCCFF"/>
          </a:solidFill>
        </p:spPr>
        <p:txBody>
          <a:bodyPr wrap="square" rtlCol="0">
            <a:spAutoFit/>
          </a:bodyPr>
          <a:lstStyle/>
          <a:p>
            <a:pPr algn="ctr"/>
            <a:r>
              <a:rPr lang="en-US" sz="2800" dirty="0" smtClean="0"/>
              <a:t>MOST OF THE TIME, FROM ONE GENERATION TO ANOTHER,</a:t>
            </a:r>
          </a:p>
          <a:p>
            <a:pPr algn="ctr"/>
            <a:r>
              <a:rPr lang="en-US" sz="2800" dirty="0" smtClean="0"/>
              <a:t>PRIVATE MONEY HAS DOMINATED US, SIPHONING WEALTH AND POWER</a:t>
            </a:r>
          </a:p>
          <a:p>
            <a:pPr algn="ctr"/>
            <a:r>
              <a:rPr lang="en-US" sz="2800" dirty="0" smtClean="0"/>
              <a:t>FROM THE GENERAL POPULATION TO THE PEOPLE OF THE BANKS.</a:t>
            </a:r>
            <a:endParaRPr lang="en-US" sz="2800" dirty="0"/>
          </a:p>
        </p:txBody>
      </p:sp>
      <p:pic>
        <p:nvPicPr>
          <p:cNvPr id="3074" name="Picture 2" descr="http://www.bl.uk/learning/timeline/external/thegreatdepression-t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2807368"/>
            <a:ext cx="5411909" cy="4050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0863" y="2422358"/>
            <a:ext cx="45719" cy="369332"/>
          </a:xfrm>
          <a:prstGeom prst="rect">
            <a:avLst/>
          </a:prstGeom>
          <a:noFill/>
        </p:spPr>
        <p:txBody>
          <a:bodyPr wrap="square" rtlCol="0">
            <a:spAutoFit/>
          </a:bodyPr>
          <a:lstStyle/>
          <a:p>
            <a:endParaRPr lang="en-US" dirty="0"/>
          </a:p>
        </p:txBody>
      </p:sp>
      <p:sp>
        <p:nvSpPr>
          <p:cNvPr id="6" name="TextBox 5"/>
          <p:cNvSpPr txBox="1"/>
          <p:nvPr/>
        </p:nvSpPr>
        <p:spPr>
          <a:xfrm>
            <a:off x="962526" y="2258293"/>
            <a:ext cx="2756845" cy="369332"/>
          </a:xfrm>
          <a:prstGeom prst="rect">
            <a:avLst/>
          </a:prstGeom>
          <a:noFill/>
        </p:spPr>
        <p:txBody>
          <a:bodyPr wrap="none" rtlCol="0">
            <a:spAutoFit/>
          </a:bodyPr>
          <a:lstStyle/>
          <a:p>
            <a:r>
              <a:rPr lang="en-US" b="1" dirty="0" smtClean="0"/>
              <a:t>GREAT DEPRESSION  1929+</a:t>
            </a:r>
            <a:endParaRPr lang="en-US" b="1" dirty="0"/>
          </a:p>
        </p:txBody>
      </p:sp>
      <p:pic>
        <p:nvPicPr>
          <p:cNvPr id="3078" name="Picture 6" descr="http://www.sott.net/image/image/s5/106366/full/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158" y="2823284"/>
            <a:ext cx="4892837" cy="4044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29600" y="2216053"/>
            <a:ext cx="2605970" cy="369332"/>
          </a:xfrm>
          <a:prstGeom prst="rect">
            <a:avLst/>
          </a:prstGeom>
          <a:noFill/>
        </p:spPr>
        <p:txBody>
          <a:bodyPr wrap="none" rtlCol="0">
            <a:spAutoFit/>
          </a:bodyPr>
          <a:lstStyle/>
          <a:p>
            <a:r>
              <a:rPr lang="en-US" b="1" dirty="0" smtClean="0"/>
              <a:t>GREAT RECESSION  2008+</a:t>
            </a:r>
            <a:endParaRPr lang="en-US" b="1" dirty="0"/>
          </a:p>
        </p:txBody>
      </p:sp>
    </p:spTree>
    <p:extLst>
      <p:ext uri="{BB962C8B-B14F-4D97-AF65-F5344CB8AC3E}">
        <p14:creationId xmlns:p14="http://schemas.microsoft.com/office/powerpoint/2010/main" val="728323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smtClean="0"/>
              <a:t>PART 2</a:t>
            </a:r>
            <a:endParaRPr lang="en-US" sz="2800" b="1" dirty="0"/>
          </a:p>
        </p:txBody>
      </p:sp>
      <p:sp>
        <p:nvSpPr>
          <p:cNvPr id="5" name="Content Placeholder 4"/>
          <p:cNvSpPr>
            <a:spLocks noGrp="1"/>
          </p:cNvSpPr>
          <p:nvPr>
            <p:ph idx="1"/>
          </p:nvPr>
        </p:nvSpPr>
        <p:spPr>
          <a:xfrm>
            <a:off x="3456122" y="1131377"/>
            <a:ext cx="6199322" cy="5541532"/>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3" name="Rectangle 2"/>
          <p:cNvSpPr/>
          <p:nvPr/>
        </p:nvSpPr>
        <p:spPr>
          <a:xfrm>
            <a:off x="2792989" y="3255812"/>
            <a:ext cx="8235331" cy="646331"/>
          </a:xfrm>
          <a:prstGeom prst="rect">
            <a:avLst/>
          </a:prstGeom>
        </p:spPr>
        <p:txBody>
          <a:bodyPr wrap="none">
            <a:spAutoFit/>
          </a:bodyPr>
          <a:lstStyle/>
          <a:p>
            <a:r>
              <a:rPr lang="en-US" sz="3600" b="1" dirty="0"/>
              <a:t>Aboriginal Moneys of the Mound Cultures</a:t>
            </a:r>
          </a:p>
        </p:txBody>
      </p:sp>
    </p:spTree>
    <p:extLst>
      <p:ext uri="{BB962C8B-B14F-4D97-AF65-F5344CB8AC3E}">
        <p14:creationId xmlns:p14="http://schemas.microsoft.com/office/powerpoint/2010/main" val="1545869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smtClean="0"/>
              <a:t>PART 2</a:t>
            </a:r>
            <a:endParaRPr lang="en-US" sz="2800" b="1" dirty="0"/>
          </a:p>
        </p:txBody>
      </p:sp>
      <p:sp>
        <p:nvSpPr>
          <p:cNvPr id="5" name="Content Placeholder 4"/>
          <p:cNvSpPr>
            <a:spLocks noGrp="1"/>
          </p:cNvSpPr>
          <p:nvPr>
            <p:ph idx="1"/>
          </p:nvPr>
        </p:nvSpPr>
        <p:spPr>
          <a:xfrm>
            <a:off x="3456122" y="1131377"/>
            <a:ext cx="6199322" cy="5541532"/>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4098" name="Picture 2" descr="http://media-cache-ec0.pinimg.com/736x/88/b8/df/88b8dfb48f6ffa049934f81b5729d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2406"/>
            <a:ext cx="5933662" cy="38455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ao.uiuc.edu/courses/aiiopcmpss/essays/mississippian/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757" y="2492040"/>
            <a:ext cx="6310243" cy="4365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9782" y="505273"/>
            <a:ext cx="10474919" cy="954107"/>
          </a:xfrm>
          <a:prstGeom prst="rect">
            <a:avLst/>
          </a:prstGeom>
          <a:noFill/>
        </p:spPr>
        <p:txBody>
          <a:bodyPr wrap="none" rtlCol="0">
            <a:spAutoFit/>
          </a:bodyPr>
          <a:lstStyle/>
          <a:p>
            <a:r>
              <a:rPr lang="en-US" sz="2800" b="1" dirty="0" smtClean="0"/>
              <a:t>THE ‘MOUND BUILDER’ CULTURES IN NORTH AMERICA WERE PEOPLE</a:t>
            </a:r>
          </a:p>
          <a:p>
            <a:r>
              <a:rPr lang="en-US" sz="2800" b="1" dirty="0" smtClean="0"/>
              <a:t>WHO PROBABLY MIGRATED FROM ASIA 10 THOUSAND YEARS AGO</a:t>
            </a:r>
            <a:endParaRPr lang="en-US" sz="2800" b="1" dirty="0"/>
          </a:p>
        </p:txBody>
      </p:sp>
    </p:spTree>
    <p:extLst>
      <p:ext uri="{BB962C8B-B14F-4D97-AF65-F5344CB8AC3E}">
        <p14:creationId xmlns:p14="http://schemas.microsoft.com/office/powerpoint/2010/main" val="2546019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a:t>Aboriginal Moneys of the Mound Cultures</a:t>
            </a:r>
          </a:p>
        </p:txBody>
      </p:sp>
      <p:sp>
        <p:nvSpPr>
          <p:cNvPr id="5" name="Content Placeholder 4"/>
          <p:cNvSpPr>
            <a:spLocks noGrp="1"/>
          </p:cNvSpPr>
          <p:nvPr>
            <p:ph idx="1"/>
          </p:nvPr>
        </p:nvSpPr>
        <p:spPr>
          <a:xfrm>
            <a:off x="128338" y="3729898"/>
            <a:ext cx="7427494" cy="3128102"/>
          </a:xfrm>
        </p:spPr>
        <p:txBody>
          <a:bodyPr>
            <a:normAutofit/>
          </a:bodyPr>
          <a:lstStyle/>
          <a:p>
            <a:pPr marL="0" indent="0">
              <a:buNone/>
            </a:pPr>
            <a:r>
              <a:rPr lang="en-US" sz="1800" dirty="0" smtClean="0"/>
              <a:t>“These remains consist of earth-forts, mounds, tumuli …. of a character and extent which indicate their constructors to have been an agricultural and commercial people, acquainted … with letters and the use of money.</a:t>
            </a:r>
          </a:p>
          <a:p>
            <a:pPr marL="0" indent="0">
              <a:buNone/>
            </a:pPr>
            <a:r>
              <a:rPr lang="en-US" sz="1800" dirty="0" smtClean="0"/>
              <a:t>lignite and coal money</a:t>
            </a:r>
          </a:p>
          <a:p>
            <a:pPr marL="0" indent="0">
              <a:buNone/>
            </a:pPr>
            <a:r>
              <a:rPr lang="en-US" sz="1800" dirty="0" smtClean="0"/>
              <a:t>ivory and bone money</a:t>
            </a:r>
          </a:p>
          <a:p>
            <a:pPr marL="0" indent="0">
              <a:buNone/>
            </a:pPr>
            <a:r>
              <a:rPr lang="en-US" sz="1800" dirty="0" smtClean="0"/>
              <a:t>terra cotta money</a:t>
            </a:r>
          </a:p>
          <a:p>
            <a:pPr marL="0" indent="0">
              <a:buNone/>
            </a:pPr>
            <a:r>
              <a:rPr lang="en-US" sz="1800" dirty="0" smtClean="0"/>
              <a:t>stone money</a:t>
            </a:r>
          </a:p>
          <a:p>
            <a:pPr marL="0" indent="0">
              <a:buNone/>
            </a:pPr>
            <a:r>
              <a:rPr lang="en-US" sz="1800" dirty="0" smtClean="0"/>
              <a:t>gold coins; silver coins; lumps with hieroglyphics; copper coins; copper discs</a:t>
            </a:r>
          </a:p>
          <a:p>
            <a:pPr marL="0" indent="0">
              <a:buNone/>
            </a:pPr>
            <a:r>
              <a:rPr lang="en-US" sz="1800" dirty="0" smtClean="0"/>
              <a:t>beaver and marten skins (inscribed, valued by the credit of the community)</a:t>
            </a:r>
          </a:p>
        </p:txBody>
      </p:sp>
      <p:sp>
        <p:nvSpPr>
          <p:cNvPr id="6" name="TextBox 5"/>
          <p:cNvSpPr txBox="1"/>
          <p:nvPr/>
        </p:nvSpPr>
        <p:spPr>
          <a:xfrm>
            <a:off x="5229726" y="437937"/>
            <a:ext cx="6962274" cy="584775"/>
          </a:xfrm>
          <a:prstGeom prst="rect">
            <a:avLst/>
          </a:prstGeom>
          <a:solidFill>
            <a:srgbClr val="CCCCFF"/>
          </a:solidFill>
        </p:spPr>
        <p:txBody>
          <a:bodyPr wrap="square" rtlCol="0">
            <a:spAutoFit/>
          </a:bodyPr>
          <a:lstStyle/>
          <a:p>
            <a:r>
              <a:rPr lang="en-US" sz="3200" dirty="0" smtClean="0"/>
              <a:t>HOPEWELL CULTURE 200 BC – 500 AD</a:t>
            </a:r>
            <a:endParaRPr lang="en-US" sz="3200" dirty="0"/>
          </a:p>
        </p:txBody>
      </p:sp>
      <p:pic>
        <p:nvPicPr>
          <p:cNvPr id="4" name="Picture 3"/>
          <p:cNvPicPr>
            <a:picLocks noChangeAspect="1"/>
          </p:cNvPicPr>
          <p:nvPr/>
        </p:nvPicPr>
        <p:blipFill>
          <a:blip r:embed="rId3"/>
          <a:stretch>
            <a:fillRect/>
          </a:stretch>
        </p:blipFill>
        <p:spPr>
          <a:xfrm>
            <a:off x="7796463" y="1435986"/>
            <a:ext cx="3710740" cy="4587824"/>
          </a:xfrm>
          <a:prstGeom prst="rect">
            <a:avLst/>
          </a:prstGeom>
        </p:spPr>
      </p:pic>
      <p:sp>
        <p:nvSpPr>
          <p:cNvPr id="7" name="TextBox 6"/>
          <p:cNvSpPr txBox="1"/>
          <p:nvPr/>
        </p:nvSpPr>
        <p:spPr>
          <a:xfrm>
            <a:off x="62138" y="626152"/>
            <a:ext cx="6789872" cy="2308324"/>
          </a:xfrm>
          <a:prstGeom prst="rect">
            <a:avLst/>
          </a:prstGeom>
          <a:noFill/>
        </p:spPr>
        <p:txBody>
          <a:bodyPr wrap="none" rtlCol="0">
            <a:spAutoFit/>
          </a:bodyPr>
          <a:lstStyle/>
          <a:p>
            <a:r>
              <a:rPr lang="en-US" sz="2400" b="1" dirty="0" smtClean="0"/>
              <a:t>Hopewell </a:t>
            </a:r>
            <a:r>
              <a:rPr lang="en-US" sz="2400" b="1" dirty="0"/>
              <a:t>exchange </a:t>
            </a:r>
            <a:r>
              <a:rPr lang="en-US" sz="2400" b="1" dirty="0" smtClean="0"/>
              <a:t>system</a:t>
            </a:r>
          </a:p>
          <a:p>
            <a:r>
              <a:rPr lang="en-US" sz="2400" dirty="0" smtClean="0"/>
              <a:t>… societies </a:t>
            </a:r>
            <a:r>
              <a:rPr lang="en-US" sz="2400" dirty="0"/>
              <a:t>participated in a high degree of </a:t>
            </a:r>
            <a:r>
              <a:rPr lang="en-US" sz="2400" dirty="0" smtClean="0"/>
              <a:t>exchange</a:t>
            </a:r>
          </a:p>
          <a:p>
            <a:r>
              <a:rPr lang="en-US" sz="2400" dirty="0" smtClean="0"/>
              <a:t>with </a:t>
            </a:r>
            <a:r>
              <a:rPr lang="en-US" sz="2400" dirty="0"/>
              <a:t>the highest amount of activity along waterways</a:t>
            </a:r>
            <a:r>
              <a:rPr lang="en-US" sz="2400" dirty="0" smtClean="0"/>
              <a:t>.</a:t>
            </a:r>
          </a:p>
          <a:p>
            <a:r>
              <a:rPr lang="en-US" sz="2400" dirty="0" smtClean="0"/>
              <a:t>Most </a:t>
            </a:r>
            <a:r>
              <a:rPr lang="en-US" sz="2400" dirty="0"/>
              <a:t>of the </a:t>
            </a:r>
            <a:r>
              <a:rPr lang="en-US" sz="2400" dirty="0" smtClean="0"/>
              <a:t>items … traded </a:t>
            </a:r>
            <a:r>
              <a:rPr lang="en-US" sz="2400" dirty="0"/>
              <a:t>were exotic </a:t>
            </a:r>
            <a:r>
              <a:rPr lang="en-US" sz="2400" dirty="0" smtClean="0"/>
              <a:t>materials … </a:t>
            </a:r>
          </a:p>
          <a:p>
            <a:r>
              <a:rPr lang="en-US" sz="2400" dirty="0" smtClean="0"/>
              <a:t>converted into products and exported … through</a:t>
            </a:r>
          </a:p>
          <a:p>
            <a:r>
              <a:rPr lang="en-US" sz="2400" dirty="0" smtClean="0"/>
              <a:t>local and regional </a:t>
            </a:r>
            <a:r>
              <a:rPr lang="en-US" sz="2400" dirty="0"/>
              <a:t>exchange networks.</a:t>
            </a:r>
          </a:p>
        </p:txBody>
      </p:sp>
      <p:sp>
        <p:nvSpPr>
          <p:cNvPr id="8" name="TextBox 7"/>
          <p:cNvSpPr txBox="1"/>
          <p:nvPr/>
        </p:nvSpPr>
        <p:spPr>
          <a:xfrm>
            <a:off x="62138" y="3329788"/>
            <a:ext cx="6248827" cy="400110"/>
          </a:xfrm>
          <a:prstGeom prst="rect">
            <a:avLst/>
          </a:prstGeom>
          <a:noFill/>
        </p:spPr>
        <p:txBody>
          <a:bodyPr wrap="none" rtlCol="0">
            <a:spAutoFit/>
          </a:bodyPr>
          <a:lstStyle/>
          <a:p>
            <a:r>
              <a:rPr lang="en-US" sz="2000" dirty="0" smtClean="0"/>
              <a:t>Alexander Del Mar, </a:t>
            </a:r>
            <a:r>
              <a:rPr lang="en-US" sz="2000" i="1" dirty="0" smtClean="0"/>
              <a:t>The History of Money in America</a:t>
            </a:r>
            <a:r>
              <a:rPr lang="en-US" sz="2000" dirty="0" smtClean="0"/>
              <a:t>, 1899</a:t>
            </a:r>
            <a:endParaRPr lang="en-US" sz="2000" dirty="0"/>
          </a:p>
        </p:txBody>
      </p:sp>
    </p:spTree>
    <p:extLst>
      <p:ext uri="{BB962C8B-B14F-4D97-AF65-F5344CB8AC3E}">
        <p14:creationId xmlns:p14="http://schemas.microsoft.com/office/powerpoint/2010/main" val="1822075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419886"/>
          </a:xfrm>
          <a:solidFill>
            <a:srgbClr val="00B0F0"/>
          </a:solidFill>
        </p:spPr>
        <p:txBody>
          <a:bodyPr>
            <a:normAutofit fontScale="90000"/>
          </a:bodyPr>
          <a:lstStyle/>
          <a:p>
            <a:pPr algn="ctr"/>
            <a:r>
              <a:rPr lang="en-US" sz="2400" b="1" dirty="0"/>
              <a:t>Aboriginal Moneys of the Mound Cultures</a:t>
            </a:r>
          </a:p>
        </p:txBody>
      </p:sp>
      <p:sp>
        <p:nvSpPr>
          <p:cNvPr id="5" name="Content Placeholder 4"/>
          <p:cNvSpPr>
            <a:spLocks noGrp="1"/>
          </p:cNvSpPr>
          <p:nvPr>
            <p:ph idx="1"/>
          </p:nvPr>
        </p:nvSpPr>
        <p:spPr>
          <a:xfrm>
            <a:off x="327912" y="730325"/>
            <a:ext cx="5110362" cy="2269549"/>
          </a:xfrm>
        </p:spPr>
        <p:txBody>
          <a:bodyPr>
            <a:normAutofit fontScale="85000" lnSpcReduction="20000"/>
          </a:bodyPr>
          <a:lstStyle/>
          <a:p>
            <a:pPr marL="0" indent="0">
              <a:buNone/>
            </a:pPr>
            <a:r>
              <a:rPr lang="en-US" dirty="0"/>
              <a:t>The </a:t>
            </a:r>
            <a:r>
              <a:rPr lang="en-US" b="1" dirty="0"/>
              <a:t>Mississippian culture</a:t>
            </a:r>
            <a:r>
              <a:rPr lang="en-US" dirty="0"/>
              <a:t> was </a:t>
            </a:r>
            <a:r>
              <a:rPr lang="en-US" dirty="0" smtClean="0"/>
              <a:t>a mound-building Native American culture that flourished from </a:t>
            </a:r>
            <a:r>
              <a:rPr lang="en-US" dirty="0"/>
              <a:t>approximately 800 to 1500 </a:t>
            </a:r>
            <a:r>
              <a:rPr lang="en-US" dirty="0" smtClean="0"/>
              <a:t>AD.</a:t>
            </a:r>
          </a:p>
          <a:p>
            <a:pPr marL="0" indent="0">
              <a:buNone/>
            </a:pPr>
            <a:r>
              <a:rPr lang="en-US" b="1" dirty="0"/>
              <a:t>Mississippian peoples </a:t>
            </a:r>
            <a:r>
              <a:rPr lang="en-US" dirty="0"/>
              <a:t>were almost certainly ancestral to the majority of the American Indian nations living in this </a:t>
            </a:r>
            <a:r>
              <a:rPr lang="en-US" dirty="0" smtClean="0"/>
              <a:t>region.</a:t>
            </a:r>
          </a:p>
        </p:txBody>
      </p:sp>
      <p:pic>
        <p:nvPicPr>
          <p:cNvPr id="4" name="Picture 3"/>
          <p:cNvPicPr>
            <a:picLocks noChangeAspect="1"/>
          </p:cNvPicPr>
          <p:nvPr/>
        </p:nvPicPr>
        <p:blipFill>
          <a:blip r:embed="rId2"/>
          <a:stretch>
            <a:fillRect/>
          </a:stretch>
        </p:blipFill>
        <p:spPr>
          <a:xfrm>
            <a:off x="6095998" y="1776274"/>
            <a:ext cx="5118434" cy="4896635"/>
          </a:xfrm>
          <a:prstGeom prst="rect">
            <a:avLst/>
          </a:prstGeom>
        </p:spPr>
      </p:pic>
      <p:pic>
        <p:nvPicPr>
          <p:cNvPr id="7" name="Picture 6"/>
          <p:cNvPicPr>
            <a:picLocks noChangeAspect="1"/>
          </p:cNvPicPr>
          <p:nvPr/>
        </p:nvPicPr>
        <p:blipFill>
          <a:blip r:embed="rId3"/>
          <a:stretch>
            <a:fillRect/>
          </a:stretch>
        </p:blipFill>
        <p:spPr>
          <a:xfrm>
            <a:off x="-2" y="3866211"/>
            <a:ext cx="3978443" cy="2991789"/>
          </a:xfrm>
          <a:prstGeom prst="rect">
            <a:avLst/>
          </a:prstGeom>
        </p:spPr>
      </p:pic>
      <p:sp>
        <p:nvSpPr>
          <p:cNvPr id="8" name="TextBox 7"/>
          <p:cNvSpPr txBox="1"/>
          <p:nvPr/>
        </p:nvSpPr>
        <p:spPr>
          <a:xfrm>
            <a:off x="327912" y="3303478"/>
            <a:ext cx="3170804" cy="646331"/>
          </a:xfrm>
          <a:prstGeom prst="rect">
            <a:avLst/>
          </a:prstGeom>
          <a:noFill/>
        </p:spPr>
        <p:txBody>
          <a:bodyPr wrap="none" rtlCol="0">
            <a:spAutoFit/>
          </a:bodyPr>
          <a:lstStyle/>
          <a:p>
            <a:r>
              <a:rPr lang="en-US" dirty="0" smtClean="0"/>
              <a:t>ONE OF THE ETOWAH MOUNDS</a:t>
            </a:r>
          </a:p>
          <a:p>
            <a:r>
              <a:rPr lang="en-US" dirty="0" smtClean="0"/>
              <a:t>         CARTERSVILLE, GA</a:t>
            </a:r>
            <a:endParaRPr lang="en-US" dirty="0"/>
          </a:p>
        </p:txBody>
      </p:sp>
      <p:sp>
        <p:nvSpPr>
          <p:cNvPr id="10" name="TextBox 9"/>
          <p:cNvSpPr txBox="1"/>
          <p:nvPr/>
        </p:nvSpPr>
        <p:spPr>
          <a:xfrm>
            <a:off x="5229726" y="437937"/>
            <a:ext cx="6962274" cy="584775"/>
          </a:xfrm>
          <a:prstGeom prst="rect">
            <a:avLst/>
          </a:prstGeom>
          <a:solidFill>
            <a:srgbClr val="CCCCFF"/>
          </a:solidFill>
        </p:spPr>
        <p:txBody>
          <a:bodyPr wrap="square" rtlCol="0">
            <a:spAutoFit/>
          </a:bodyPr>
          <a:lstStyle/>
          <a:p>
            <a:r>
              <a:rPr lang="en-US" sz="3200" dirty="0" smtClean="0"/>
              <a:t>MISSISSIPPIAN CULTURE 800 – 1500 AD</a:t>
            </a:r>
            <a:endParaRPr lang="en-US" sz="3200" dirty="0"/>
          </a:p>
        </p:txBody>
      </p:sp>
    </p:spTree>
    <p:extLst>
      <p:ext uri="{BB962C8B-B14F-4D97-AF65-F5344CB8AC3E}">
        <p14:creationId xmlns:p14="http://schemas.microsoft.com/office/powerpoint/2010/main" val="3656316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u9qZ9WNCvAs/TlZLPjs73bI/AAAAAAAABBQ/Tpz5ZBiKUHI/s640/070+athens+connet+m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80" y="767849"/>
            <a:ext cx="8425580" cy="5568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0421" y="930442"/>
            <a:ext cx="1540422" cy="369332"/>
          </a:xfrm>
          <a:prstGeom prst="rect">
            <a:avLst/>
          </a:prstGeom>
          <a:noFill/>
        </p:spPr>
        <p:txBody>
          <a:bodyPr wrap="none" rtlCol="0">
            <a:spAutoFit/>
          </a:bodyPr>
          <a:lstStyle/>
          <a:p>
            <a:r>
              <a:rPr lang="en-US" dirty="0" smtClean="0"/>
              <a:t>ATHENS, OHIO</a:t>
            </a:r>
            <a:endParaRPr lang="en-US" dirty="0"/>
          </a:p>
        </p:txBody>
      </p:sp>
      <p:sp>
        <p:nvSpPr>
          <p:cNvPr id="4" name="Title 1"/>
          <p:cNvSpPr txBox="1">
            <a:spLocks/>
          </p:cNvSpPr>
          <p:nvPr/>
        </p:nvSpPr>
        <p:spPr>
          <a:xfrm>
            <a:off x="-1" y="6835"/>
            <a:ext cx="12191999" cy="419886"/>
          </a:xfrm>
          <a:prstGeom prst="rect">
            <a:avLst/>
          </a:prstGeom>
          <a:solidFill>
            <a:srgbClr val="00B0F0"/>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Aboriginal Moneys of the Mound Cultures</a:t>
            </a:r>
            <a:endParaRPr lang="en-US" sz="2400" b="1" dirty="0"/>
          </a:p>
        </p:txBody>
      </p:sp>
    </p:spTree>
    <p:extLst>
      <p:ext uri="{BB962C8B-B14F-4D97-AF65-F5344CB8AC3E}">
        <p14:creationId xmlns:p14="http://schemas.microsoft.com/office/powerpoint/2010/main" val="3449328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algn="ctr"/>
            <a:r>
              <a:rPr lang="en-US" sz="2800" dirty="0" smtClean="0"/>
              <a:t>PART 3</a:t>
            </a:r>
            <a:endParaRPr lang="en-US" sz="28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4992973" y="3244334"/>
            <a:ext cx="3728008" cy="707886"/>
          </a:xfrm>
          <a:prstGeom prst="rect">
            <a:avLst/>
          </a:prstGeom>
        </p:spPr>
        <p:txBody>
          <a:bodyPr wrap="none">
            <a:spAutoFit/>
          </a:bodyPr>
          <a:lstStyle/>
          <a:p>
            <a:r>
              <a:rPr lang="en-US" sz="4000" b="1" dirty="0"/>
              <a:t>Indian Wampum</a:t>
            </a:r>
          </a:p>
        </p:txBody>
      </p:sp>
    </p:spTree>
    <p:extLst>
      <p:ext uri="{BB962C8B-B14F-4D97-AF65-F5344CB8AC3E}">
        <p14:creationId xmlns:p14="http://schemas.microsoft.com/office/powerpoint/2010/main" val="2964423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algn="ctr"/>
            <a:r>
              <a:rPr lang="en-US" sz="2800" b="1" dirty="0"/>
              <a:t>Indian Wampum</a:t>
            </a:r>
          </a:p>
        </p:txBody>
      </p:sp>
      <p:sp>
        <p:nvSpPr>
          <p:cNvPr id="3" name="Content Placeholder 2"/>
          <p:cNvSpPr>
            <a:spLocks noGrp="1"/>
          </p:cNvSpPr>
          <p:nvPr>
            <p:ph idx="1"/>
          </p:nvPr>
        </p:nvSpPr>
        <p:spPr>
          <a:xfrm>
            <a:off x="-1" y="1356924"/>
            <a:ext cx="7507705" cy="2216326"/>
          </a:xfrm>
        </p:spPr>
        <p:txBody>
          <a:bodyPr>
            <a:normAutofit fontScale="85000" lnSpcReduction="20000"/>
          </a:bodyPr>
          <a:lstStyle/>
          <a:p>
            <a:pPr marL="0" indent="0">
              <a:buNone/>
            </a:pPr>
            <a:r>
              <a:rPr lang="en-US" sz="2400" dirty="0" smtClean="0"/>
              <a:t>His argument – </a:t>
            </a:r>
            <a:r>
              <a:rPr lang="en-US" sz="2400" i="1" dirty="0" smtClean="0"/>
              <a:t>The History of Money in America</a:t>
            </a:r>
            <a:r>
              <a:rPr lang="en-US" sz="2400" dirty="0" smtClean="0"/>
              <a:t>, 1899, p. 87:</a:t>
            </a:r>
          </a:p>
          <a:p>
            <a:r>
              <a:rPr lang="en-US" sz="2400" dirty="0" smtClean="0"/>
              <a:t>Exchanges among the Indians were very rare, for they had but little to exchange</a:t>
            </a:r>
          </a:p>
          <a:p>
            <a:r>
              <a:rPr lang="en-US" sz="2400" dirty="0" smtClean="0"/>
              <a:t>Exchanges were done for their own usefulness or beauty, and the pleasure or advantage of possessing them</a:t>
            </a:r>
          </a:p>
          <a:p>
            <a:r>
              <a:rPr lang="en-US" sz="2400" dirty="0" smtClean="0"/>
              <a:t>The articles exchanged were gems, toys, charms, ornaments, trinkets, tokens of friendship, souvenirs, memorials, BUT NOT MONEY</a:t>
            </a:r>
          </a:p>
          <a:p>
            <a:endParaRPr lang="en-US" sz="2400" dirty="0"/>
          </a:p>
          <a:p>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TextBox 3"/>
          <p:cNvSpPr txBox="1"/>
          <p:nvPr/>
        </p:nvSpPr>
        <p:spPr>
          <a:xfrm>
            <a:off x="0" y="381001"/>
            <a:ext cx="12192000" cy="830997"/>
          </a:xfrm>
          <a:prstGeom prst="rect">
            <a:avLst/>
          </a:prstGeom>
          <a:solidFill>
            <a:srgbClr val="FFFF00"/>
          </a:solidFill>
        </p:spPr>
        <p:txBody>
          <a:bodyPr wrap="square" rtlCol="0">
            <a:spAutoFit/>
          </a:bodyPr>
          <a:lstStyle/>
          <a:p>
            <a:pPr algn="ctr"/>
            <a:r>
              <a:rPr lang="en-US" sz="2400" b="1" dirty="0" smtClean="0"/>
              <a:t>ALEXANDER DEL MAR ARGUES THAT WAMPUM WAS NOT USED AS MONEY</a:t>
            </a:r>
          </a:p>
          <a:p>
            <a:pPr algn="ctr"/>
            <a:r>
              <a:rPr lang="en-US" sz="2400" b="1" dirty="0" smtClean="0"/>
              <a:t>BY THE NATIVE AMERICANS UNTIL AFTER THE WHITES CAME TO THE AMERICAS</a:t>
            </a:r>
            <a:endParaRPr lang="en-US" sz="2400" b="1" dirty="0"/>
          </a:p>
        </p:txBody>
      </p:sp>
      <p:pic>
        <p:nvPicPr>
          <p:cNvPr id="8194" name="Picture 2" descr="http://www.nmaie-newservice.com/v2i4/full-size/v2i4-wampum-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18176"/>
            <a:ext cx="4501501" cy="313982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etc.usf.edu/clipart/18000/18044/wampum_18044_l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897" y="1356924"/>
            <a:ext cx="4555910" cy="192647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501501" y="3718176"/>
            <a:ext cx="7690499" cy="31398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These articles were NOT MONEY – they had:</a:t>
            </a:r>
          </a:p>
          <a:p>
            <a:r>
              <a:rPr lang="en-US" sz="2400" dirty="0" smtClean="0"/>
              <a:t>no common currency among the Indians, either through the force of law or custom</a:t>
            </a:r>
          </a:p>
          <a:p>
            <a:r>
              <a:rPr lang="en-US" sz="2400" dirty="0" smtClean="0"/>
              <a:t>no commonly recognized value</a:t>
            </a:r>
          </a:p>
          <a:p>
            <a:r>
              <a:rPr lang="en-US" sz="2400" dirty="0" smtClean="0"/>
              <a:t>no mark of authority</a:t>
            </a:r>
          </a:p>
          <a:p>
            <a:r>
              <a:rPr lang="en-US" sz="2400" dirty="0" smtClean="0"/>
              <a:t>no common denomination; no common stamp or seal</a:t>
            </a:r>
          </a:p>
          <a:p>
            <a:r>
              <a:rPr lang="en-US" sz="2400" dirty="0" smtClean="0"/>
              <a:t>no Indian could be compelled to accept them in trade</a:t>
            </a:r>
          </a:p>
          <a:p>
            <a:r>
              <a:rPr lang="en-US" sz="2400" dirty="0" smtClean="0"/>
              <a:t>not “legal tender” among the natives</a:t>
            </a:r>
          </a:p>
          <a:p>
            <a:r>
              <a:rPr lang="en-US" sz="2400" dirty="0" smtClean="0"/>
              <a:t>once they exchanged hands, there was no assurance they would be accepted a second time</a:t>
            </a:r>
            <a:endParaRPr lang="en-US" sz="2400" dirty="0"/>
          </a:p>
        </p:txBody>
      </p:sp>
    </p:spTree>
    <p:extLst>
      <p:ext uri="{BB962C8B-B14F-4D97-AF65-F5344CB8AC3E}">
        <p14:creationId xmlns:p14="http://schemas.microsoft.com/office/powerpoint/2010/main" val="2228220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algn="ctr"/>
            <a:r>
              <a:rPr lang="en-US" sz="2800" b="1" dirty="0"/>
              <a:t>Indian Wampum</a:t>
            </a:r>
          </a:p>
        </p:txBody>
      </p:sp>
      <p:sp>
        <p:nvSpPr>
          <p:cNvPr id="3" name="Content Placeholder 2"/>
          <p:cNvSpPr>
            <a:spLocks noGrp="1"/>
          </p:cNvSpPr>
          <p:nvPr>
            <p:ph idx="1"/>
          </p:nvPr>
        </p:nvSpPr>
        <p:spPr>
          <a:xfrm>
            <a:off x="-1" y="381000"/>
            <a:ext cx="12191998" cy="1126958"/>
          </a:xfrm>
          <a:solidFill>
            <a:srgbClr val="FFFFCC"/>
          </a:solidFill>
        </p:spPr>
        <p:txBody>
          <a:bodyPr>
            <a:normAutofit fontScale="40000" lnSpcReduction="20000"/>
          </a:bodyPr>
          <a:lstStyle/>
          <a:p>
            <a:pPr marL="0" indent="0">
              <a:buNone/>
            </a:pPr>
            <a:endParaRPr lang="en-US" sz="2400" dirty="0" smtClean="0"/>
          </a:p>
          <a:p>
            <a:pPr marL="0" indent="0" algn="ctr">
              <a:buNone/>
            </a:pPr>
            <a:r>
              <a:rPr lang="en-US" sz="7200" dirty="0" smtClean="0"/>
              <a:t>The Whites of New England began to employ wampum as a sort of money,</a:t>
            </a:r>
          </a:p>
          <a:p>
            <a:pPr marL="0" indent="0" algn="ctr">
              <a:buNone/>
            </a:pPr>
            <a:r>
              <a:rPr lang="en-US" sz="7200" dirty="0" smtClean="0"/>
              <a:t>which they paid to the Indians for game and peltries.</a:t>
            </a:r>
            <a:endParaRPr lang="en-US" sz="7200" dirty="0"/>
          </a:p>
          <a:p>
            <a:pPr marL="0" indent="0" algn="ctr">
              <a:buNone/>
            </a:pPr>
            <a:endParaRPr lang="en-US" sz="72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5" name="Content Placeholder 2"/>
          <p:cNvSpPr txBox="1">
            <a:spLocks/>
          </p:cNvSpPr>
          <p:nvPr/>
        </p:nvSpPr>
        <p:spPr>
          <a:xfrm>
            <a:off x="2" y="1564103"/>
            <a:ext cx="4026566" cy="2189749"/>
          </a:xfrm>
          <a:prstGeom prst="rect">
            <a:avLst/>
          </a:prstGeom>
          <a:solidFill>
            <a:srgbClr val="FFFF00"/>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8000" dirty="0" smtClean="0"/>
              <a:t>“As little by little the arts of civilized life were unfolded to the Indians by their conquerors and tutors, wampum were employed amongst the Indians themselves to conduct the few and simple exchanges that now sprang up amongst them.”   Alexander Del Mar, </a:t>
            </a:r>
            <a:r>
              <a:rPr lang="en-US" sz="8000" i="1" dirty="0" smtClean="0"/>
              <a:t>The History of Money in America, </a:t>
            </a:r>
            <a:r>
              <a:rPr lang="en-US" sz="8000" dirty="0" smtClean="0"/>
              <a:t>P. 89</a:t>
            </a:r>
            <a:endParaRPr lang="en-US" dirty="0"/>
          </a:p>
        </p:txBody>
      </p:sp>
      <p:sp>
        <p:nvSpPr>
          <p:cNvPr id="6" name="Content Placeholder 2"/>
          <p:cNvSpPr txBox="1">
            <a:spLocks/>
          </p:cNvSpPr>
          <p:nvPr/>
        </p:nvSpPr>
        <p:spPr>
          <a:xfrm>
            <a:off x="-48127" y="4299285"/>
            <a:ext cx="4026566" cy="2245894"/>
          </a:xfrm>
          <a:prstGeom prst="rect">
            <a:avLst/>
          </a:prstGeom>
          <a:solidFill>
            <a:srgbClr val="FFFF00"/>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smtClean="0"/>
          </a:p>
          <a:p>
            <a:pPr marL="0" indent="0">
              <a:buFont typeface="Arial" panose="020B0604020202020204" pitchFamily="34" charset="0"/>
              <a:buNone/>
            </a:pPr>
            <a:r>
              <a:rPr lang="en-US" sz="8000" dirty="0" smtClean="0"/>
              <a:t>“Their ready acceptance by the Indians for peltries, coupled with the scarcity of coins in the colonies, next led to wampum being used amongst the whites themselves for money ...”   Alexander Del Mar, </a:t>
            </a:r>
            <a:r>
              <a:rPr lang="en-US" sz="8000" i="1" dirty="0" smtClean="0"/>
              <a:t>The History of Money in America, </a:t>
            </a:r>
            <a:r>
              <a:rPr lang="en-US" sz="8000" dirty="0" smtClean="0"/>
              <a:t>P. 89</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sz="2400" dirty="0"/>
          </a:p>
        </p:txBody>
      </p:sp>
      <p:pic>
        <p:nvPicPr>
          <p:cNvPr id="1026" name="Picture 2" descr="http://riroads.com/wp-content/uploads/2012/07/wampum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141" y="1564103"/>
            <a:ext cx="3444205" cy="2296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onofthesouth.net/revolutionary-war/pilgrims/pilgrims-trading-indi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141" y="3860240"/>
            <a:ext cx="2145902" cy="2997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acontrs.com/wp-content/uploads/2011/10/Hudson-trading-with-Indians_FW-Hutchin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1777" y="1580856"/>
            <a:ext cx="3458749" cy="49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60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949611"/>
            <a:ext cx="9494004" cy="4249711"/>
          </a:xfrm>
          <a:solidFill>
            <a:schemeClr val="accent2">
              <a:lumMod val="20000"/>
              <a:lumOff val="80000"/>
            </a:schemeClr>
          </a:solidFill>
        </p:spPr>
        <p:txBody>
          <a:bodyPr>
            <a:normAutofit fontScale="925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 February 2014 </a:t>
            </a:r>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FFCC66"/>
          </a:solidFill>
        </p:spPr>
        <p:txBody>
          <a:bodyPr>
            <a:normAutofit fontScale="90000"/>
          </a:bodyPr>
          <a:lstStyle/>
          <a:p>
            <a:pPr algn="ctr"/>
            <a:r>
              <a:rPr lang="en-US" sz="2800" b="1" dirty="0"/>
              <a:t>Indian Wampum</a:t>
            </a:r>
          </a:p>
        </p:txBody>
      </p:sp>
      <p:sp>
        <p:nvSpPr>
          <p:cNvPr id="3" name="Content Placeholder 2"/>
          <p:cNvSpPr>
            <a:spLocks noGrp="1"/>
          </p:cNvSpPr>
          <p:nvPr>
            <p:ph idx="1"/>
          </p:nvPr>
        </p:nvSpPr>
        <p:spPr>
          <a:xfrm>
            <a:off x="0" y="381001"/>
            <a:ext cx="6015789" cy="6476999"/>
          </a:xfrm>
        </p:spPr>
        <p:txBody>
          <a:bodyPr>
            <a:normAutofit lnSpcReduction="10000"/>
          </a:bodyPr>
          <a:lstStyle/>
          <a:p>
            <a:pPr marL="0" indent="0">
              <a:buNone/>
            </a:pPr>
            <a:r>
              <a:rPr lang="en-US" sz="2400" dirty="0" smtClean="0"/>
              <a:t>Another proof that in employing money the Indians imitated and followed the whites, is derived from the instance of Pontiac’s money.  Pontiac, chief of the </a:t>
            </a:r>
            <a:r>
              <a:rPr lang="en-US" sz="2400" dirty="0" err="1" smtClean="0"/>
              <a:t>Algonquins</a:t>
            </a:r>
            <a:r>
              <a:rPr lang="en-US" sz="2400" dirty="0" smtClean="0"/>
              <a:t>, while besieging the English in Detroit, in 1763, issued “notes” for the purchase of the supplies needed for his forces.</a:t>
            </a:r>
          </a:p>
          <a:p>
            <a:pPr marL="0" indent="0">
              <a:buNone/>
            </a:pPr>
            <a:endParaRPr lang="en-US" sz="2400" dirty="0"/>
          </a:p>
          <a:p>
            <a:pPr marL="0" indent="0">
              <a:buNone/>
            </a:pPr>
            <a:r>
              <a:rPr lang="en-US" sz="2400" dirty="0" smtClean="0"/>
              <a:t>These consisted of pieces of birch bark bearing the figure of the thing he desired to purchase with them and the device of an otter, which he had adopted as his “totem,” or hieroglyphic signature.  These notes were promissory and were all paid and withdrawn.</a:t>
            </a:r>
          </a:p>
          <a:p>
            <a:pPr marL="0" indent="0">
              <a:buNone/>
            </a:pPr>
            <a:endParaRPr lang="en-US" sz="2400" dirty="0"/>
          </a:p>
          <a:p>
            <a:pPr marL="0" indent="0">
              <a:buNone/>
            </a:pPr>
            <a:r>
              <a:rPr lang="en-US" sz="2400" dirty="0" err="1" smtClean="0"/>
              <a:t>Quackenboss’s</a:t>
            </a:r>
            <a:r>
              <a:rPr lang="en-US" sz="2400" dirty="0" smtClean="0"/>
              <a:t> </a:t>
            </a:r>
            <a:r>
              <a:rPr lang="en-US" sz="2400" i="1" dirty="0" smtClean="0"/>
              <a:t>History of the United States, </a:t>
            </a:r>
            <a:r>
              <a:rPr lang="en-US" sz="2400" dirty="0" smtClean="0"/>
              <a:t>1861, as quoted in Del Mar, </a:t>
            </a:r>
            <a:r>
              <a:rPr lang="en-US" sz="2400" i="1" dirty="0" smtClean="0"/>
              <a:t>The History of Money in America, </a:t>
            </a:r>
            <a:r>
              <a:rPr lang="en-US" sz="2400" dirty="0" smtClean="0"/>
              <a:t>P. 90</a:t>
            </a:r>
            <a:endParaRPr lang="en-US" sz="2400" dirty="0"/>
          </a:p>
        </p:txBody>
      </p:sp>
      <p:pic>
        <p:nvPicPr>
          <p:cNvPr id="4" name="Picture 3"/>
          <p:cNvPicPr>
            <a:picLocks noChangeAspect="1"/>
          </p:cNvPicPr>
          <p:nvPr/>
        </p:nvPicPr>
        <p:blipFill>
          <a:blip r:embed="rId2"/>
          <a:stretch>
            <a:fillRect/>
          </a:stretch>
        </p:blipFill>
        <p:spPr>
          <a:xfrm>
            <a:off x="6992351" y="419104"/>
            <a:ext cx="5199647" cy="6438896"/>
          </a:xfrm>
          <a:prstGeom prst="rect">
            <a:avLst/>
          </a:prstGeom>
        </p:spPr>
      </p:pic>
    </p:spTree>
    <p:extLst>
      <p:ext uri="{BB962C8B-B14F-4D97-AF65-F5344CB8AC3E}">
        <p14:creationId xmlns:p14="http://schemas.microsoft.com/office/powerpoint/2010/main" val="4094686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dirty="0" smtClean="0"/>
              <a:t>PART 4</a:t>
            </a:r>
            <a:endParaRPr lang="en-US" sz="24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4413873" y="3244334"/>
            <a:ext cx="5129096" cy="584775"/>
          </a:xfrm>
          <a:prstGeom prst="rect">
            <a:avLst/>
          </a:prstGeom>
        </p:spPr>
        <p:txBody>
          <a:bodyPr wrap="none">
            <a:spAutoFit/>
          </a:bodyPr>
          <a:lstStyle/>
          <a:p>
            <a:r>
              <a:rPr lang="en-US" sz="3200" b="1" dirty="0"/>
              <a:t>Colonial Monetary Hardships</a:t>
            </a:r>
          </a:p>
        </p:txBody>
      </p:sp>
    </p:spTree>
    <p:extLst>
      <p:ext uri="{BB962C8B-B14F-4D97-AF65-F5344CB8AC3E}">
        <p14:creationId xmlns:p14="http://schemas.microsoft.com/office/powerpoint/2010/main" val="978486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kingsacademy.com/mhodges/04_American-Government/03_Colonial-Foundations/pictures/Baltimore_17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65095"/>
            <a:ext cx="7283117" cy="33929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b="1" dirty="0"/>
              <a:t>Colonial Monetary Hardships</a:t>
            </a:r>
          </a:p>
        </p:txBody>
      </p:sp>
      <p:sp>
        <p:nvSpPr>
          <p:cNvPr id="3" name="Content Placeholder 2"/>
          <p:cNvSpPr>
            <a:spLocks noGrp="1"/>
          </p:cNvSpPr>
          <p:nvPr>
            <p:ph idx="1"/>
          </p:nvPr>
        </p:nvSpPr>
        <p:spPr>
          <a:xfrm>
            <a:off x="0" y="564538"/>
            <a:ext cx="12191998" cy="2900557"/>
          </a:xfrm>
        </p:spPr>
        <p:txBody>
          <a:bodyPr>
            <a:normAutofit/>
          </a:bodyPr>
          <a:lstStyle/>
          <a:p>
            <a:pPr marL="0" indent="0">
              <a:buNone/>
            </a:pPr>
            <a:r>
              <a:rPr lang="en-US" sz="2000" dirty="0" smtClean="0"/>
              <a:t>Alexander Del Mar, </a:t>
            </a:r>
            <a:r>
              <a:rPr lang="en-US" sz="2000" i="1" dirty="0" smtClean="0"/>
              <a:t>A History of Money in America, </a:t>
            </a:r>
            <a:r>
              <a:rPr lang="en-US" sz="2000" dirty="0" smtClean="0"/>
              <a:t>p 74</a:t>
            </a:r>
          </a:p>
          <a:p>
            <a:pPr marL="0" indent="0">
              <a:buNone/>
            </a:pPr>
            <a:r>
              <a:rPr lang="en-US" sz="2000" dirty="0" smtClean="0"/>
              <a:t>“The British Colonists brought few books with them.  Among those were the Bible, the book of Common Prayer, the writings of Cicero and the works of Aristotle.   I remember very distinctly of being informed by one of my grandparents, who was a Southerner and a contemporary of Jefferson, that the philosophy of Aristotle was read and taught in the Colonial schools…</a:t>
            </a:r>
          </a:p>
          <a:p>
            <a:pPr marL="0" indent="0">
              <a:buNone/>
            </a:pPr>
            <a:r>
              <a:rPr lang="en-US" sz="2000" dirty="0" smtClean="0"/>
              <a:t>Here was a fount of idealism as pure and deep as any that man has ever plumbed; and at the very bottom of it, deeper and more profound than any idealism of the Renaissance, will be discerned this greatest of all generalizations on the subject of money.  </a:t>
            </a:r>
            <a:r>
              <a:rPr lang="en-US" sz="2000" b="1" dirty="0" smtClean="0">
                <a:solidFill>
                  <a:srgbClr val="0070C0"/>
                </a:solidFill>
              </a:rPr>
              <a:t>‘There would be no society if there were no exchange and no exchange if there were no money.’</a:t>
            </a:r>
            <a:r>
              <a:rPr lang="en-US" sz="2000" dirty="0" smtClean="0"/>
              <a:t>  “</a:t>
            </a:r>
            <a:endParaRPr lang="en-US" sz="2000" dirty="0"/>
          </a:p>
          <a:p>
            <a:pPr marL="0" indent="0">
              <a:buNone/>
            </a:pPr>
            <a:endParaRPr lang="en-US" sz="2400" dirty="0" smtClean="0"/>
          </a:p>
          <a:p>
            <a:pPr marL="0" indent="0">
              <a:buNone/>
            </a:pPr>
            <a:endParaRPr lang="en-US" sz="2400" dirty="0"/>
          </a:p>
        </p:txBody>
      </p:sp>
      <p:pic>
        <p:nvPicPr>
          <p:cNvPr id="2050" name="Picture 2" descr="http://i.huffpost.com/gen/1282169/thumbs/o-ARISTOTLE-face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8800" y="3465095"/>
            <a:ext cx="2703198" cy="33929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tamfordhistory.org/images/pp_title_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087" y="3465095"/>
            <a:ext cx="3013709" cy="339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99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b="1" dirty="0"/>
              <a:t>Colonial Monetary Hardships</a:t>
            </a:r>
          </a:p>
        </p:txBody>
      </p:sp>
      <p:sp>
        <p:nvSpPr>
          <p:cNvPr id="3" name="Content Placeholder 2"/>
          <p:cNvSpPr>
            <a:spLocks noGrp="1"/>
          </p:cNvSpPr>
          <p:nvPr>
            <p:ph idx="1"/>
          </p:nvPr>
        </p:nvSpPr>
        <p:spPr>
          <a:xfrm>
            <a:off x="0" y="564536"/>
            <a:ext cx="5839326" cy="6173147"/>
          </a:xfrm>
        </p:spPr>
        <p:txBody>
          <a:bodyPr>
            <a:normAutofit/>
          </a:bodyPr>
          <a:lstStyle/>
          <a:p>
            <a:pPr marL="0" indent="0">
              <a:buNone/>
            </a:pPr>
            <a:r>
              <a:rPr lang="en-US" sz="2000" dirty="0" smtClean="0"/>
              <a:t>Alexander Del Mar, </a:t>
            </a:r>
            <a:r>
              <a:rPr lang="en-US" sz="2000" i="1" dirty="0" smtClean="0"/>
              <a:t>The History of Money in America, </a:t>
            </a:r>
            <a:r>
              <a:rPr lang="en-US" sz="2000" dirty="0" smtClean="0"/>
              <a:t>P. 74</a:t>
            </a:r>
          </a:p>
          <a:p>
            <a:pPr marL="0" indent="0">
              <a:buNone/>
            </a:pPr>
            <a:r>
              <a:rPr lang="en-US" sz="2000" dirty="0" smtClean="0"/>
              <a:t>“If it be doubted that the Anglo-American Colonists were governed… by ideas so ancient as those of Aristotle… it will scarcely be contended that they were ignorant … of the ideas which governed the great Mixt Money Case decided by the Privy Council in 1604:</a:t>
            </a:r>
          </a:p>
          <a:p>
            <a:pPr marL="0" indent="0">
              <a:buNone/>
            </a:pPr>
            <a:r>
              <a:rPr lang="en-US" sz="2000" dirty="0" smtClean="0"/>
              <a:t>‘</a:t>
            </a:r>
            <a:r>
              <a:rPr lang="en-US" sz="2000" b="1" dirty="0" smtClean="0">
                <a:solidFill>
                  <a:srgbClr val="0070C0"/>
                </a:solidFill>
              </a:rPr>
              <a:t>Money is a public measure… intended to obviate the inconvenience and iniquity of Barter.  There can be no society without exchanges, no system of exchanges without equity and no equity of exchanges without money</a:t>
            </a:r>
            <a:r>
              <a:rPr lang="en-US" sz="2000" dirty="0" smtClean="0"/>
              <a:t>.’  These are the ideas, nay almost the very words of Aristotle; … This decision was especially applicable to the Colonies; and its principles must have formed part of the education of every lawyer, jurist and statesman in America.</a:t>
            </a:r>
            <a:endParaRPr lang="en-US" sz="2000" dirty="0"/>
          </a:p>
          <a:p>
            <a:pPr marL="0" indent="0">
              <a:buNone/>
            </a:pPr>
            <a:endParaRPr lang="en-US" sz="2000" dirty="0" smtClean="0"/>
          </a:p>
          <a:p>
            <a:pPr marL="0" indent="0">
              <a:buNone/>
            </a:pPr>
            <a:endParaRPr lang="en-US" sz="2400" dirty="0"/>
          </a:p>
          <a:p>
            <a:pPr marL="0" indent="0">
              <a:buNone/>
            </a:pPr>
            <a:endParaRPr lang="en-US" sz="2400" dirty="0" smtClean="0"/>
          </a:p>
          <a:p>
            <a:pPr marL="0" indent="0">
              <a:buNone/>
            </a:pPr>
            <a:endParaRPr lang="en-US" sz="2400" dirty="0"/>
          </a:p>
        </p:txBody>
      </p:sp>
      <p:pic>
        <p:nvPicPr>
          <p:cNvPr id="3074" name="Picture 2" descr="http://inpropriapersona.com/wp-content/uploads/2011/10/common-law-in-colonial-america.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3158" y="396241"/>
            <a:ext cx="3368840" cy="51374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hermes-press.com/henryc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101" y="2753695"/>
            <a:ext cx="3133057" cy="410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95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CC"/>
          </a:solidFill>
        </p:spPr>
        <p:txBody>
          <a:bodyPr>
            <a:normAutofit fontScale="90000"/>
          </a:bodyPr>
          <a:lstStyle/>
          <a:p>
            <a:pPr algn="ctr"/>
            <a:r>
              <a:rPr lang="en-US" sz="2400" b="1" dirty="0"/>
              <a:t>Colonial Monetary Hardships</a:t>
            </a:r>
          </a:p>
        </p:txBody>
      </p:sp>
      <p:sp>
        <p:nvSpPr>
          <p:cNvPr id="3" name="Content Placeholder 2"/>
          <p:cNvSpPr>
            <a:spLocks noGrp="1"/>
          </p:cNvSpPr>
          <p:nvPr>
            <p:ph idx="1"/>
          </p:nvPr>
        </p:nvSpPr>
        <p:spPr>
          <a:xfrm>
            <a:off x="3" y="547522"/>
            <a:ext cx="12191997" cy="847168"/>
          </a:xfrm>
          <a:solidFill>
            <a:srgbClr val="FFFF00"/>
          </a:solidFill>
        </p:spPr>
        <p:txBody>
          <a:bodyPr>
            <a:normAutofit/>
          </a:bodyPr>
          <a:lstStyle/>
          <a:p>
            <a:pPr marL="0" indent="0" algn="ctr">
              <a:buNone/>
            </a:pPr>
            <a:r>
              <a:rPr lang="en-US" sz="2400" b="1" dirty="0" smtClean="0"/>
              <a:t>These monetary principles had more to do with the relations between England and her Colonies than any other ideas which influenced them.</a:t>
            </a:r>
            <a:endParaRPr lang="en-US" sz="2400" b="1" dirty="0"/>
          </a:p>
        </p:txBody>
      </p:sp>
      <p:sp>
        <p:nvSpPr>
          <p:cNvPr id="4" name="Content Placeholder 2"/>
          <p:cNvSpPr txBox="1">
            <a:spLocks/>
          </p:cNvSpPr>
          <p:nvPr/>
        </p:nvSpPr>
        <p:spPr>
          <a:xfrm>
            <a:off x="3" y="1481587"/>
            <a:ext cx="12191997" cy="1422033"/>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t>From the beginning the North American colonists were at odds with the home country over MONEY.   The Dutch had kept coinage out of New Amsterdam, and English laws forbade sending coinage to America.   The scant coinage in the colonies came mainly from pirates or trade with the Spanish West Indies.  </a:t>
            </a:r>
            <a:endParaRPr lang="en-US" sz="2400" b="1" dirty="0"/>
          </a:p>
        </p:txBody>
      </p:sp>
      <p:pic>
        <p:nvPicPr>
          <p:cNvPr id="6146" name="Picture 2" descr="http://upload.wikimedia.org/wikipedia/commons/0/08/MayflowerHar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31893"/>
            <a:ext cx="4010527" cy="23261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magician-directory.com/images/map-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824" y="3990975"/>
            <a:ext cx="5476875" cy="2867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47401" y="3990975"/>
            <a:ext cx="5044597" cy="2862322"/>
          </a:xfrm>
          <a:prstGeom prst="rect">
            <a:avLst/>
          </a:prstGeom>
          <a:solidFill>
            <a:srgbClr val="FFFFCC"/>
          </a:solidFill>
        </p:spPr>
        <p:txBody>
          <a:bodyPr wrap="square" rtlCol="0">
            <a:spAutoFit/>
          </a:bodyPr>
          <a:lstStyle/>
          <a:p>
            <a:r>
              <a:rPr lang="en-US" dirty="0" smtClean="0"/>
              <a:t>For 10 to 20 years after 1640, more people</a:t>
            </a:r>
          </a:p>
          <a:p>
            <a:r>
              <a:rPr lang="en-US" dirty="0" smtClean="0"/>
              <a:t>were going back to England than were coming</a:t>
            </a:r>
          </a:p>
          <a:p>
            <a:r>
              <a:rPr lang="en-US" dirty="0" smtClean="0"/>
              <a:t>here!</a:t>
            </a:r>
          </a:p>
          <a:p>
            <a:endParaRPr lang="en-US" dirty="0"/>
          </a:p>
          <a:p>
            <a:r>
              <a:rPr lang="en-US" dirty="0" smtClean="0"/>
              <a:t>Out of necessity, the colonies became a kind of</a:t>
            </a:r>
          </a:p>
          <a:p>
            <a:r>
              <a:rPr lang="en-US" dirty="0" smtClean="0"/>
              <a:t>monetary laboratory, devising various monetary</a:t>
            </a:r>
          </a:p>
          <a:p>
            <a:r>
              <a:rPr lang="en-US" dirty="0" smtClean="0"/>
              <a:t>solutions.</a:t>
            </a:r>
          </a:p>
          <a:p>
            <a:endParaRPr lang="en-US" dirty="0"/>
          </a:p>
          <a:p>
            <a:endParaRPr lang="en-US" dirty="0" smtClean="0"/>
          </a:p>
          <a:p>
            <a:endParaRPr lang="en-US" dirty="0"/>
          </a:p>
        </p:txBody>
      </p:sp>
      <p:sp>
        <p:nvSpPr>
          <p:cNvPr id="6" name="Curved Down Arrow 5"/>
          <p:cNvSpPr/>
          <p:nvPr/>
        </p:nvSpPr>
        <p:spPr>
          <a:xfrm>
            <a:off x="5342022" y="3769895"/>
            <a:ext cx="1623082" cy="878606"/>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0596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 y="1"/>
            <a:ext cx="12191999" cy="365760"/>
          </a:xfrm>
          <a:solidFill>
            <a:srgbClr val="00FFCC"/>
          </a:solidFill>
        </p:spPr>
        <p:txBody>
          <a:bodyPr>
            <a:normAutofit fontScale="90000"/>
          </a:bodyPr>
          <a:lstStyle/>
          <a:p>
            <a:pPr algn="ctr"/>
            <a:r>
              <a:rPr lang="en-US" sz="2400" b="1" dirty="0" smtClean="0"/>
              <a:t>PART 5</a:t>
            </a:r>
            <a:endParaRPr lang="en-US" sz="2400" b="1" dirty="0"/>
          </a:p>
        </p:txBody>
      </p:sp>
      <p:sp>
        <p:nvSpPr>
          <p:cNvPr id="3" name="Content Placeholder 2"/>
          <p:cNvSpPr>
            <a:spLocks noGrp="1"/>
          </p:cNvSpPr>
          <p:nvPr>
            <p:ph idx="1"/>
          </p:nvPr>
        </p:nvSpPr>
        <p:spPr>
          <a:xfrm>
            <a:off x="352066" y="563880"/>
            <a:ext cx="11396421" cy="6140665"/>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3978978" y="3244334"/>
            <a:ext cx="6667403" cy="584775"/>
          </a:xfrm>
          <a:prstGeom prst="rect">
            <a:avLst/>
          </a:prstGeom>
        </p:spPr>
        <p:txBody>
          <a:bodyPr wrap="none">
            <a:spAutoFit/>
          </a:bodyPr>
          <a:lstStyle/>
          <a:p>
            <a:r>
              <a:rPr lang="en-US" sz="3200" b="1" dirty="0"/>
              <a:t>The “Country Pay” Period (1632-1692)</a:t>
            </a:r>
          </a:p>
        </p:txBody>
      </p:sp>
    </p:spTree>
    <p:extLst>
      <p:ext uri="{BB962C8B-B14F-4D97-AF65-F5344CB8AC3E}">
        <p14:creationId xmlns:p14="http://schemas.microsoft.com/office/powerpoint/2010/main" val="3197994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365760"/>
          </a:xfrm>
          <a:solidFill>
            <a:srgbClr val="00FFCC"/>
          </a:solidFill>
        </p:spPr>
        <p:txBody>
          <a:bodyPr>
            <a:normAutofit fontScale="90000"/>
          </a:bodyPr>
          <a:lstStyle/>
          <a:p>
            <a:pPr algn="ctr"/>
            <a:r>
              <a:rPr lang="en-US" sz="2400" b="1" dirty="0"/>
              <a:t>The “Country Pay” Period (1632-1692)</a:t>
            </a:r>
          </a:p>
        </p:txBody>
      </p:sp>
      <p:sp>
        <p:nvSpPr>
          <p:cNvPr id="3" name="Content Placeholder 2"/>
          <p:cNvSpPr>
            <a:spLocks noGrp="1"/>
          </p:cNvSpPr>
          <p:nvPr>
            <p:ph idx="1"/>
          </p:nvPr>
        </p:nvSpPr>
        <p:spPr>
          <a:xfrm>
            <a:off x="5438274" y="3232986"/>
            <a:ext cx="6176212" cy="1876426"/>
          </a:xfrm>
          <a:solidFill>
            <a:srgbClr val="FFFFCC"/>
          </a:solidFill>
        </p:spPr>
        <p:txBody>
          <a:bodyPr>
            <a:normAutofit fontScale="92500" lnSpcReduction="20000"/>
          </a:bodyPr>
          <a:lstStyle/>
          <a:p>
            <a:pPr marL="0" indent="0">
              <a:buNone/>
            </a:pPr>
            <a:r>
              <a:rPr lang="en-US" sz="2400" dirty="0" smtClean="0"/>
              <a:t>Though “country pay” was sanctioned by the English Crown, and administered by the Colonial Governments, the results were very poor.</a:t>
            </a:r>
          </a:p>
          <a:p>
            <a:pPr marL="0" indent="0">
              <a:buNone/>
            </a:pPr>
            <a:endParaRPr lang="en-US" sz="2400" dirty="0"/>
          </a:p>
          <a:p>
            <a:pPr marL="0" indent="0">
              <a:buNone/>
            </a:pPr>
            <a:r>
              <a:rPr lang="en-US" sz="2400" dirty="0" smtClean="0"/>
              <a:t>Everyone wanted to pay with the least desirable commodities, in the worse condition.</a:t>
            </a:r>
          </a:p>
        </p:txBody>
      </p:sp>
      <p:pic>
        <p:nvPicPr>
          <p:cNvPr id="4" name="Picture 2" descr="http://i3.squidoocdn.com/resize/squidoo_images/800/draft_lens1591531module22267792photo_1237717573Bartering_in_the_1780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5149"/>
            <a:ext cx="5117432" cy="3752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4190" y="1017337"/>
            <a:ext cx="10780296" cy="923330"/>
          </a:xfrm>
          <a:prstGeom prst="rect">
            <a:avLst/>
          </a:prstGeom>
          <a:solidFill>
            <a:srgbClr val="FFFFCC"/>
          </a:solidFill>
        </p:spPr>
        <p:txBody>
          <a:bodyPr wrap="square" rtlCol="0">
            <a:spAutoFit/>
          </a:bodyPr>
          <a:lstStyle/>
          <a:p>
            <a:r>
              <a:rPr lang="en-US" dirty="0" smtClean="0"/>
              <a:t>“Thus corn and beaver skins and, in the South, tobacco and rice became, so to speak, media of payment…  these goods were declared acceptable in payment of public dues at rates fixed by the colonial governments </a:t>
            </a:r>
            <a:r>
              <a:rPr lang="en-US" dirty="0"/>
              <a:t>in terms of </a:t>
            </a:r>
            <a:r>
              <a:rPr lang="en-US" dirty="0" smtClean="0"/>
              <a:t>£, sh., and d.     Called ‘country-pay’… “ Arthur Nussbaum, </a:t>
            </a:r>
            <a:r>
              <a:rPr lang="en-US" i="1" dirty="0" smtClean="0"/>
              <a:t>A History of the Dollar, </a:t>
            </a:r>
            <a:r>
              <a:rPr lang="en-US" dirty="0" smtClean="0"/>
              <a:t>p. 3</a:t>
            </a:r>
            <a:endParaRPr lang="en-US" dirty="0"/>
          </a:p>
        </p:txBody>
      </p:sp>
      <p:sp>
        <p:nvSpPr>
          <p:cNvPr id="6" name="Title 1"/>
          <p:cNvSpPr txBox="1">
            <a:spLocks/>
          </p:cNvSpPr>
          <p:nvPr/>
        </p:nvSpPr>
        <p:spPr>
          <a:xfrm>
            <a:off x="0" y="410425"/>
            <a:ext cx="12191999" cy="365760"/>
          </a:xfrm>
          <a:prstGeom prst="rect">
            <a:avLst/>
          </a:prstGeom>
          <a:solidFill>
            <a:srgbClr val="66FFFF"/>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THE COLONISTS WERE FORCED TO USE BARTER</a:t>
            </a:r>
            <a:endParaRPr lang="en-US" sz="2400" b="1" dirty="0"/>
          </a:p>
        </p:txBody>
      </p:sp>
    </p:spTree>
    <p:extLst>
      <p:ext uri="{BB962C8B-B14F-4D97-AF65-F5344CB8AC3E}">
        <p14:creationId xmlns:p14="http://schemas.microsoft.com/office/powerpoint/2010/main" val="2836078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 y="1"/>
            <a:ext cx="12191999" cy="365760"/>
          </a:xfrm>
          <a:solidFill>
            <a:srgbClr val="00FFCC"/>
          </a:solidFill>
        </p:spPr>
        <p:txBody>
          <a:bodyPr>
            <a:normAutofit fontScale="90000"/>
          </a:bodyPr>
          <a:lstStyle/>
          <a:p>
            <a:pPr algn="ctr"/>
            <a:r>
              <a:rPr lang="en-US" sz="2400" b="1" dirty="0"/>
              <a:t>The “Country Pay” Period (1632-1692)</a:t>
            </a:r>
          </a:p>
        </p:txBody>
      </p:sp>
      <p:sp>
        <p:nvSpPr>
          <p:cNvPr id="3" name="Content Placeholder 2"/>
          <p:cNvSpPr>
            <a:spLocks noGrp="1"/>
          </p:cNvSpPr>
          <p:nvPr>
            <p:ph idx="1"/>
          </p:nvPr>
        </p:nvSpPr>
        <p:spPr>
          <a:xfrm>
            <a:off x="352066" y="563880"/>
            <a:ext cx="11396421" cy="6140665"/>
          </a:xfrm>
        </p:spPr>
        <p:txBody>
          <a:bodyPr>
            <a:normAutofit/>
          </a:bodyPr>
          <a:lstStyle/>
          <a:p>
            <a:pPr marL="0" indent="0">
              <a:buNone/>
            </a:pPr>
            <a:r>
              <a:rPr lang="en-US" sz="2400" dirty="0" smtClean="0"/>
              <a:t>“The term bills of students at Harvard College were for many years met by the payment of produce, live stock, meat, and ‘occasionally with various articles raked up from the family closets of student debtors.’  One student, later president of the college, in 1649 settled his bill with ‘an old cow,’ and the accounts of the construction of the first college building include the entry, ‘Received a goat 30s. plantation of Watertown rate, which died.’  “</a:t>
            </a:r>
          </a:p>
          <a:p>
            <a:pPr marL="0" indent="0">
              <a:buNone/>
            </a:pPr>
            <a:r>
              <a:rPr lang="en-US" sz="2400" dirty="0" smtClean="0"/>
              <a:t>David Rich Dewey, </a:t>
            </a:r>
            <a:r>
              <a:rPr lang="en-US" sz="2400" i="1" dirty="0" smtClean="0"/>
              <a:t>Financial History of the United States, </a:t>
            </a:r>
            <a:r>
              <a:rPr lang="en-US" sz="2400" dirty="0" smtClean="0"/>
              <a:t>1928, p. 19</a:t>
            </a:r>
            <a:endParaRPr lang="en-US" sz="2400" dirty="0"/>
          </a:p>
        </p:txBody>
      </p:sp>
      <p:pic>
        <p:nvPicPr>
          <p:cNvPr id="7172" name="Picture 4" descr="http://gluedideas.com/Encyclopedia-Britannica-Volume-11-Part-1-Gunnery-Hydroxylamine/images/Harvard-Univers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40" y="2776870"/>
            <a:ext cx="5553013" cy="408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800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 y="1"/>
            <a:ext cx="12191999" cy="365760"/>
          </a:xfrm>
          <a:solidFill>
            <a:srgbClr val="00FFCC"/>
          </a:solidFill>
        </p:spPr>
        <p:txBody>
          <a:bodyPr>
            <a:normAutofit fontScale="90000"/>
          </a:bodyPr>
          <a:lstStyle/>
          <a:p>
            <a:pPr algn="ctr"/>
            <a:r>
              <a:rPr lang="en-US" sz="2400" b="1" dirty="0"/>
              <a:t>The “Country Pay” Period (1632-1692)</a:t>
            </a:r>
          </a:p>
        </p:txBody>
      </p:sp>
      <p:sp>
        <p:nvSpPr>
          <p:cNvPr id="3" name="Content Placeholder 2"/>
          <p:cNvSpPr>
            <a:spLocks noGrp="1"/>
          </p:cNvSpPr>
          <p:nvPr>
            <p:ph idx="1"/>
          </p:nvPr>
        </p:nvSpPr>
        <p:spPr>
          <a:xfrm>
            <a:off x="0" y="563880"/>
            <a:ext cx="12192000" cy="1665973"/>
          </a:xfrm>
          <a:solidFill>
            <a:srgbClr val="CC99FF"/>
          </a:solidFill>
        </p:spPr>
        <p:txBody>
          <a:bodyPr>
            <a:normAutofit/>
          </a:bodyPr>
          <a:lstStyle/>
          <a:p>
            <a:pPr marL="0" indent="0">
              <a:buNone/>
            </a:pPr>
            <a:r>
              <a:rPr lang="en-US" sz="2400" dirty="0" smtClean="0"/>
              <a:t>Another problem using commodities as money was seen when Virginia and Maryland made tobacco a legal tender in 1633.</a:t>
            </a:r>
          </a:p>
          <a:p>
            <a:pPr marL="0" indent="0">
              <a:buNone/>
            </a:pPr>
            <a:r>
              <a:rPr lang="en-US" sz="2400" dirty="0" smtClean="0"/>
              <a:t>There was a bumper crop and the colonial assemblies ordered one half the crop to be burned.</a:t>
            </a:r>
            <a:endParaRPr lang="en-US" sz="2400" dirty="0"/>
          </a:p>
          <a:p>
            <a:pPr marL="0" indent="0">
              <a:buNone/>
            </a:pPr>
            <a:endParaRPr lang="en-US" sz="2400" dirty="0"/>
          </a:p>
        </p:txBody>
      </p:sp>
      <p:pic>
        <p:nvPicPr>
          <p:cNvPr id="9218" name="Picture 2" descr="http://quadriv.files.wordpress.com/2011/07/burning-mountain-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69632"/>
            <a:ext cx="5518484" cy="44883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97052" y="3192379"/>
            <a:ext cx="5069306" cy="1200329"/>
          </a:xfrm>
          <a:prstGeom prst="rect">
            <a:avLst/>
          </a:prstGeom>
          <a:solidFill>
            <a:srgbClr val="CC99FF"/>
          </a:solidFill>
        </p:spPr>
        <p:txBody>
          <a:bodyPr wrap="square" rtlCol="0">
            <a:spAutoFit/>
          </a:bodyPr>
          <a:lstStyle/>
          <a:p>
            <a:r>
              <a:rPr lang="en-US" sz="2400" dirty="0" smtClean="0"/>
              <a:t>This is a good example of how a money’s commodity basis can interfere with its function as money.</a:t>
            </a:r>
            <a:endParaRPr lang="en-US" sz="2400" dirty="0"/>
          </a:p>
        </p:txBody>
      </p:sp>
    </p:spTree>
    <p:extLst>
      <p:ext uri="{BB962C8B-B14F-4D97-AF65-F5344CB8AC3E}">
        <p14:creationId xmlns:p14="http://schemas.microsoft.com/office/powerpoint/2010/main" val="1004873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 y="1"/>
            <a:ext cx="12191999" cy="365760"/>
          </a:xfrm>
          <a:solidFill>
            <a:srgbClr val="00FFCC"/>
          </a:solidFill>
        </p:spPr>
        <p:txBody>
          <a:bodyPr>
            <a:normAutofit fontScale="90000"/>
          </a:bodyPr>
          <a:lstStyle/>
          <a:p>
            <a:pPr algn="ctr"/>
            <a:r>
              <a:rPr lang="en-US" sz="2400" b="1" dirty="0"/>
              <a:t>The “Country Pay” Period (1632-1692)</a:t>
            </a:r>
          </a:p>
        </p:txBody>
      </p:sp>
      <p:sp>
        <p:nvSpPr>
          <p:cNvPr id="3" name="Content Placeholder 2"/>
          <p:cNvSpPr>
            <a:spLocks noGrp="1"/>
          </p:cNvSpPr>
          <p:nvPr>
            <p:ph idx="1"/>
          </p:nvPr>
        </p:nvSpPr>
        <p:spPr>
          <a:xfrm>
            <a:off x="0" y="563880"/>
            <a:ext cx="12192000" cy="1665973"/>
          </a:xfrm>
          <a:solidFill>
            <a:srgbClr val="CC99FF"/>
          </a:solidFill>
        </p:spPr>
        <p:txBody>
          <a:bodyPr>
            <a:normAutofit fontScale="92500" lnSpcReduction="20000"/>
          </a:bodyPr>
          <a:lstStyle/>
          <a:p>
            <a:pPr marL="0" indent="0">
              <a:buNone/>
            </a:pPr>
            <a:r>
              <a:rPr lang="en-US" sz="2400" dirty="0" smtClean="0"/>
              <a:t>“… the result of being obliged to employ ‘country pay’ was to cramp the trade of the Colonies into the smallest limits and to render impossible any progress of the people beyond the phase of hard manual labor…</a:t>
            </a:r>
          </a:p>
          <a:p>
            <a:pPr marL="0" indent="0">
              <a:buNone/>
            </a:pPr>
            <a:r>
              <a:rPr lang="en-US" sz="2400" dirty="0" smtClean="0"/>
              <a:t>Commerce with distant persons or markets was impracticable; transportation was undeveloped…</a:t>
            </a:r>
          </a:p>
          <a:p>
            <a:pPr marL="0" indent="0">
              <a:buNone/>
            </a:pPr>
            <a:r>
              <a:rPr lang="en-US" sz="2400" dirty="0" smtClean="0"/>
              <a:t>Alexander Del Mar, </a:t>
            </a:r>
            <a:r>
              <a:rPr lang="en-US" sz="2400" i="1" dirty="0" smtClean="0"/>
              <a:t>The History of Money in America, </a:t>
            </a:r>
            <a:r>
              <a:rPr lang="en-US" sz="2400" dirty="0" smtClean="0"/>
              <a:t>P. 78</a:t>
            </a:r>
            <a:endParaRPr lang="en-US" sz="2400" dirty="0"/>
          </a:p>
          <a:p>
            <a:pPr marL="0" indent="0">
              <a:buNone/>
            </a:pPr>
            <a:endParaRPr lang="en-US" sz="2400" dirty="0"/>
          </a:p>
        </p:txBody>
      </p:sp>
      <p:sp>
        <p:nvSpPr>
          <p:cNvPr id="4" name="TextBox 3"/>
          <p:cNvSpPr txBox="1"/>
          <p:nvPr/>
        </p:nvSpPr>
        <p:spPr>
          <a:xfrm>
            <a:off x="6769768" y="3513222"/>
            <a:ext cx="5069306" cy="1569660"/>
          </a:xfrm>
          <a:prstGeom prst="rect">
            <a:avLst/>
          </a:prstGeom>
          <a:solidFill>
            <a:srgbClr val="CC99FF"/>
          </a:solidFill>
        </p:spPr>
        <p:txBody>
          <a:bodyPr wrap="square" rtlCol="0">
            <a:spAutoFit/>
          </a:bodyPr>
          <a:lstStyle/>
          <a:p>
            <a:r>
              <a:rPr lang="en-US" sz="2400" dirty="0" smtClean="0"/>
              <a:t>But beneath this enforced archaism there were ideas; and in the inventive minds of the Americans these soon took form.</a:t>
            </a:r>
            <a:endParaRPr lang="en-US" sz="2400" dirty="0"/>
          </a:p>
        </p:txBody>
      </p:sp>
      <p:pic>
        <p:nvPicPr>
          <p:cNvPr id="12290" name="Picture 2" descr="http://nyhistorywalks.files.wordpress.com/2012/04/pearl-street-17th-centu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0"/>
            <a:ext cx="641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57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397787" y="773086"/>
            <a:ext cx="11396421" cy="5937680"/>
          </a:xfrm>
        </p:spPr>
        <p:txBody>
          <a:bodyPr>
            <a:normAutofit/>
          </a:bodyPr>
          <a:lstStyle/>
          <a:p>
            <a:pPr marL="457200" indent="-457200">
              <a:buFont typeface="+mj-lt"/>
              <a:buAutoNum type="arabicPeriod"/>
            </a:pPr>
            <a:r>
              <a:rPr lang="en-US" sz="2400" dirty="0" smtClean="0"/>
              <a:t>Introduction</a:t>
            </a:r>
          </a:p>
          <a:p>
            <a:pPr marL="457200" indent="-457200">
              <a:buFont typeface="+mj-lt"/>
              <a:buAutoNum type="arabicPeriod"/>
            </a:pPr>
            <a:r>
              <a:rPr lang="en-US" sz="2400" dirty="0" smtClean="0"/>
              <a:t>Aboriginal Moneys of the Mound Cultures</a:t>
            </a:r>
          </a:p>
          <a:p>
            <a:pPr marL="457200" indent="-457200">
              <a:buFont typeface="+mj-lt"/>
              <a:buAutoNum type="arabicPeriod"/>
            </a:pPr>
            <a:r>
              <a:rPr lang="en-US" sz="2400" dirty="0" smtClean="0"/>
              <a:t>Indian Wampum</a:t>
            </a:r>
          </a:p>
          <a:p>
            <a:pPr marL="457200" indent="-457200">
              <a:buFont typeface="+mj-lt"/>
              <a:buAutoNum type="arabicPeriod"/>
            </a:pPr>
            <a:r>
              <a:rPr lang="en-US" sz="2400" dirty="0" smtClean="0"/>
              <a:t>Colonial Monetary Hardships</a:t>
            </a:r>
          </a:p>
          <a:p>
            <a:pPr marL="457200" indent="-457200">
              <a:buFont typeface="+mj-lt"/>
              <a:buAutoNum type="arabicPeriod"/>
            </a:pPr>
            <a:r>
              <a:rPr lang="en-US" sz="2400" dirty="0" smtClean="0"/>
              <a:t>The “Country Pay” Period (1632-1692)</a:t>
            </a:r>
          </a:p>
          <a:p>
            <a:pPr marL="457200" indent="-457200">
              <a:buFont typeface="+mj-lt"/>
              <a:buAutoNum type="arabicPeriod"/>
            </a:pPr>
            <a:r>
              <a:rPr lang="en-US" sz="2400" dirty="0" smtClean="0"/>
              <a:t>Hull’s Mint in Massachusetts</a:t>
            </a:r>
          </a:p>
          <a:p>
            <a:pPr marL="457200" indent="-457200">
              <a:buFont typeface="+mj-lt"/>
              <a:buAutoNum type="arabicPeriod"/>
            </a:pPr>
            <a:r>
              <a:rPr lang="en-US" sz="2400" dirty="0" smtClean="0"/>
              <a:t>The Private Colonial Land Banks</a:t>
            </a:r>
          </a:p>
          <a:p>
            <a:pPr marL="457200" indent="-457200">
              <a:buFont typeface="+mj-lt"/>
              <a:buAutoNum type="arabicPeriod"/>
            </a:pPr>
            <a:r>
              <a:rPr lang="en-US" sz="2400" dirty="0" smtClean="0"/>
              <a:t>Massachusetts Bills of Credit – the West’s First Paper Money</a:t>
            </a:r>
          </a:p>
          <a:p>
            <a:pPr marL="457200" indent="-457200">
              <a:buFont typeface="+mj-lt"/>
              <a:buAutoNum type="arabicPeriod"/>
            </a:pPr>
            <a:r>
              <a:rPr lang="en-US" sz="2400" dirty="0" smtClean="0"/>
              <a:t>The Reigning Error on Colonial Money</a:t>
            </a:r>
          </a:p>
          <a:p>
            <a:pPr marL="457200" indent="-457200">
              <a:buFont typeface="+mj-lt"/>
              <a:buAutoNum type="arabicPeriod"/>
            </a:pPr>
            <a:r>
              <a:rPr lang="en-US" sz="2400" dirty="0" smtClean="0"/>
              <a:t>Pennsylvania’s Superior Money System</a:t>
            </a:r>
          </a:p>
          <a:p>
            <a:pPr marL="457200" indent="-457200">
              <a:buFont typeface="+mj-lt"/>
              <a:buAutoNum type="arabicPeriod"/>
            </a:pPr>
            <a:r>
              <a:rPr lang="en-US" sz="2400" dirty="0" smtClean="0"/>
              <a:t>Benjamin Franklin’s Support of Paper Money</a:t>
            </a:r>
          </a:p>
          <a:p>
            <a:pPr marL="457200" indent="-457200">
              <a:buFont typeface="+mj-lt"/>
              <a:buAutoNum type="arabicPeriod"/>
            </a:pPr>
            <a:r>
              <a:rPr lang="en-US" sz="2400" dirty="0" smtClean="0"/>
              <a:t>Von </a:t>
            </a:r>
            <a:r>
              <a:rPr lang="en-US" sz="2400" dirty="0" err="1" smtClean="0"/>
              <a:t>Mises</a:t>
            </a:r>
            <a:r>
              <a:rPr lang="en-US" sz="2400" dirty="0" smtClean="0"/>
              <a:t> Just Does Not Understand Franklin</a:t>
            </a:r>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dirty="0" smtClean="0"/>
              <a:t>PART 6</a:t>
            </a:r>
            <a:endParaRPr lang="en-US" sz="2400"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endParaRPr lang="en-US" dirty="0" smtClean="0"/>
          </a:p>
        </p:txBody>
      </p:sp>
      <p:sp>
        <p:nvSpPr>
          <p:cNvPr id="4" name="Rectangle 3"/>
          <p:cNvSpPr/>
          <p:nvPr/>
        </p:nvSpPr>
        <p:spPr>
          <a:xfrm>
            <a:off x="4438270" y="3244334"/>
            <a:ext cx="5658665" cy="1200329"/>
          </a:xfrm>
          <a:prstGeom prst="rect">
            <a:avLst/>
          </a:prstGeom>
        </p:spPr>
        <p:txBody>
          <a:bodyPr wrap="none">
            <a:spAutoFit/>
          </a:bodyPr>
          <a:lstStyle/>
          <a:p>
            <a:r>
              <a:rPr lang="en-US" sz="3600" b="1" dirty="0"/>
              <a:t>Hull’s Mint in </a:t>
            </a:r>
            <a:r>
              <a:rPr lang="en-US" sz="3600" b="1" dirty="0" smtClean="0"/>
              <a:t>Massachusetts</a:t>
            </a:r>
          </a:p>
          <a:p>
            <a:pPr algn="ctr"/>
            <a:r>
              <a:rPr lang="en-US" sz="3600" b="1" dirty="0" smtClean="0"/>
              <a:t>(1652 – 1685)</a:t>
            </a:r>
            <a:endParaRPr lang="en-US" sz="3600" b="1" dirty="0"/>
          </a:p>
        </p:txBody>
      </p:sp>
    </p:spTree>
    <p:extLst>
      <p:ext uri="{BB962C8B-B14F-4D97-AF65-F5344CB8AC3E}">
        <p14:creationId xmlns:p14="http://schemas.microsoft.com/office/powerpoint/2010/main" val="3352944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b="1" dirty="0"/>
              <a:t>Hull’s Mint in Massachusetts (1652 – 1685</a:t>
            </a:r>
            <a:r>
              <a:rPr lang="en-US" sz="2400" b="1" dirty="0" smtClean="0"/>
              <a:t>)</a:t>
            </a:r>
            <a:endParaRPr lang="en-US" sz="2400" b="1" dirty="0"/>
          </a:p>
        </p:txBody>
      </p:sp>
      <p:sp>
        <p:nvSpPr>
          <p:cNvPr id="3" name="Content Placeholder 2"/>
          <p:cNvSpPr>
            <a:spLocks noGrp="1"/>
          </p:cNvSpPr>
          <p:nvPr>
            <p:ph idx="1"/>
          </p:nvPr>
        </p:nvSpPr>
        <p:spPr>
          <a:xfrm>
            <a:off x="205282" y="500369"/>
            <a:ext cx="11396421" cy="3574326"/>
          </a:xfrm>
        </p:spPr>
        <p:txBody>
          <a:bodyPr>
            <a:normAutofit fontScale="92500" lnSpcReduction="10000"/>
          </a:bodyPr>
          <a:lstStyle/>
          <a:p>
            <a:pPr marL="0" indent="0">
              <a:buNone/>
            </a:pPr>
            <a:r>
              <a:rPr lang="en-US" sz="2400" dirty="0"/>
              <a:t>In May 1652, the General Court of Massachusetts Bay boldly authorized Boston silversmith John Hull and his partner Robert Sanderson to set up a mint. </a:t>
            </a:r>
            <a:endParaRPr lang="en-US" sz="2400" dirty="0" smtClean="0"/>
          </a:p>
          <a:p>
            <a:pPr marL="0" indent="0">
              <a:buNone/>
            </a:pPr>
            <a:r>
              <a:rPr lang="en-US" sz="2400" dirty="0" smtClean="0"/>
              <a:t>Coinage </a:t>
            </a:r>
            <a:r>
              <a:rPr lang="en-US" sz="2400" dirty="0"/>
              <a:t>was the right of kings, an age-old symbol of power and authority</a:t>
            </a:r>
            <a:r>
              <a:rPr lang="en-US" sz="2400" dirty="0" smtClean="0"/>
              <a:t>.   </a:t>
            </a:r>
            <a:r>
              <a:rPr lang="en-US" sz="2400" dirty="0"/>
              <a:t>By issuing coins, the colony proclaimed its independence. </a:t>
            </a:r>
            <a:r>
              <a:rPr lang="en-US" sz="2400" dirty="0" smtClean="0"/>
              <a:t>  In </a:t>
            </a:r>
            <a:r>
              <a:rPr lang="en-US" sz="2400" dirty="0"/>
              <a:t>the same May 27, 1652 law establishing the mint, the General Court also expanded the militia from one company to four, and required all inhabitants of Massachusetts Bay Colony to take an oath of loyalty</a:t>
            </a:r>
            <a:r>
              <a:rPr lang="en-US" sz="2400" dirty="0" smtClean="0"/>
              <a:t>.</a:t>
            </a:r>
            <a:endParaRPr lang="en-US" sz="2400" dirty="0"/>
          </a:p>
          <a:p>
            <a:pPr marL="0" indent="0">
              <a:buNone/>
            </a:pPr>
            <a:r>
              <a:rPr lang="en-US" sz="2400" dirty="0" smtClean="0"/>
              <a:t>All the minted coins have </a:t>
            </a:r>
            <a:r>
              <a:rPr lang="en-US" sz="2400" dirty="0"/>
              <a:t>the date of 1652 to create the impression that they were struck after the English Civil War when Cromwell was in power</a:t>
            </a:r>
            <a:r>
              <a:rPr lang="en-US" sz="2400" dirty="0" smtClean="0"/>
              <a:t>.   </a:t>
            </a:r>
            <a:r>
              <a:rPr lang="en-US" sz="2400" dirty="0"/>
              <a:t>Thus the colonists were not being disloyal to the </a:t>
            </a:r>
            <a:r>
              <a:rPr lang="en-US" sz="2400" dirty="0" smtClean="0"/>
              <a:t>King…</a:t>
            </a:r>
          </a:p>
          <a:p>
            <a:pPr marL="0" indent="0">
              <a:buNone/>
            </a:pPr>
            <a:endParaRPr lang="en-US" sz="2400" dirty="0"/>
          </a:p>
          <a:p>
            <a:pPr marL="0" indent="0">
              <a:buNone/>
            </a:pPr>
            <a:r>
              <a:rPr lang="en-US" sz="2400" dirty="0"/>
              <a:t>Hull’s fee was one shilling for every 20 shillings of new coinage minted.</a:t>
            </a:r>
          </a:p>
        </p:txBody>
      </p:sp>
      <p:sp>
        <p:nvSpPr>
          <p:cNvPr id="6" name="TextBox 5"/>
          <p:cNvSpPr txBox="1"/>
          <p:nvPr/>
        </p:nvSpPr>
        <p:spPr>
          <a:xfrm>
            <a:off x="9965406" y="5105538"/>
            <a:ext cx="1636297" cy="369332"/>
          </a:xfrm>
          <a:prstGeom prst="rect">
            <a:avLst/>
          </a:prstGeom>
          <a:noFill/>
        </p:spPr>
        <p:txBody>
          <a:bodyPr wrap="square" rtlCol="0">
            <a:spAutoFit/>
          </a:bodyPr>
          <a:lstStyle/>
          <a:p>
            <a:r>
              <a:rPr lang="en-US" b="1" dirty="0" smtClean="0"/>
              <a:t>1652 SHILLING</a:t>
            </a:r>
            <a:endParaRPr lang="en-US" b="1" dirty="0"/>
          </a:p>
        </p:txBody>
      </p:sp>
      <p:pic>
        <p:nvPicPr>
          <p:cNvPr id="10242" name="Picture 2" descr="Pine Tree Shi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709" y="4057649"/>
            <a:ext cx="5524500"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91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b="1" dirty="0"/>
              <a:t>Hull’s Mint in Massachusetts (1652 – 1685</a:t>
            </a:r>
            <a:r>
              <a:rPr lang="en-US" sz="2400" b="1" dirty="0" smtClean="0"/>
              <a:t>)</a:t>
            </a:r>
            <a:endParaRPr lang="en-US" sz="2400" b="1" dirty="0"/>
          </a:p>
        </p:txBody>
      </p:sp>
      <p:sp>
        <p:nvSpPr>
          <p:cNvPr id="3" name="Content Placeholder 2"/>
          <p:cNvSpPr>
            <a:spLocks noGrp="1"/>
          </p:cNvSpPr>
          <p:nvPr>
            <p:ph idx="1"/>
          </p:nvPr>
        </p:nvSpPr>
        <p:spPr>
          <a:xfrm>
            <a:off x="397788" y="978567"/>
            <a:ext cx="8329118" cy="5466897"/>
          </a:xfrm>
        </p:spPr>
        <p:txBody>
          <a:bodyPr>
            <a:normAutofit fontScale="92500" lnSpcReduction="10000"/>
          </a:bodyPr>
          <a:lstStyle/>
          <a:p>
            <a:pPr marL="0" indent="0">
              <a:buNone/>
            </a:pPr>
            <a:r>
              <a:rPr lang="en-US" sz="2400" dirty="0" smtClean="0"/>
              <a:t>“From this moment began in America a contest between Barter and Exchange, between Capital and Blood, between the Plunder of the Seas and the Credit of the Colonies…  that never will end until the principles which Aristotle distilled from the republics of antiquity have again asserted their vitality in the halls of legislation.</a:t>
            </a:r>
          </a:p>
          <a:p>
            <a:r>
              <a:rPr lang="en-US" sz="2400" dirty="0" smtClean="0"/>
              <a:t>These principles were revived in the Mixt Moneys case in 1604.</a:t>
            </a:r>
          </a:p>
          <a:p>
            <a:r>
              <a:rPr lang="en-US" sz="2400" dirty="0" smtClean="0"/>
              <a:t>by </a:t>
            </a:r>
            <a:r>
              <a:rPr lang="en-US" sz="2400" dirty="0" err="1" smtClean="0"/>
              <a:t>Bastiat</a:t>
            </a:r>
            <a:r>
              <a:rPr lang="en-US" sz="2400" dirty="0" smtClean="0"/>
              <a:t> in 1840: ‘Exchange is political economy; it is society itself…’</a:t>
            </a:r>
          </a:p>
          <a:p>
            <a:r>
              <a:rPr lang="en-US" sz="2400" dirty="0" smtClean="0"/>
              <a:t>by </a:t>
            </a:r>
            <a:r>
              <a:rPr lang="en-US" sz="2400" dirty="0" err="1" smtClean="0"/>
              <a:t>Destutt</a:t>
            </a:r>
            <a:r>
              <a:rPr lang="en-US" sz="2400" dirty="0" smtClean="0"/>
              <a:t> Tracy in 1870: ‘Society is in fact held together by a series of exchanges.’</a:t>
            </a:r>
          </a:p>
          <a:p>
            <a:pPr marL="0" indent="0">
              <a:buNone/>
            </a:pPr>
            <a:endParaRPr lang="en-US" sz="2400" dirty="0" smtClean="0"/>
          </a:p>
          <a:p>
            <a:pPr marL="0" indent="0">
              <a:buNone/>
            </a:pPr>
            <a:r>
              <a:rPr lang="en-US" sz="2400" dirty="0" smtClean="0"/>
              <a:t>Exchange is a social act; money is a social mechanism… money … must be of stable volume; stability can only be secured by national authority and limitation…’</a:t>
            </a:r>
          </a:p>
          <a:p>
            <a:pPr marL="0" indent="0">
              <a:buNone/>
            </a:pPr>
            <a:r>
              <a:rPr lang="en-US" sz="2400" dirty="0" smtClean="0"/>
              <a:t>If you fear to trust the government, you may indeed preserve the size of the coin in your pocket, but you cannot secure the profits it may earn for you; and persistence in this course will force ruin upon others and probably upon yourself. ”</a:t>
            </a: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endParaRPr lang="en-US" dirty="0" smtClean="0"/>
          </a:p>
        </p:txBody>
      </p:sp>
      <p:sp>
        <p:nvSpPr>
          <p:cNvPr id="5" name="TextBox 4"/>
          <p:cNvSpPr txBox="1"/>
          <p:nvPr/>
        </p:nvSpPr>
        <p:spPr>
          <a:xfrm>
            <a:off x="786063" y="365761"/>
            <a:ext cx="10509544" cy="461665"/>
          </a:xfrm>
          <a:prstGeom prst="rect">
            <a:avLst/>
          </a:prstGeom>
          <a:solidFill>
            <a:srgbClr val="CC99FF"/>
          </a:solidFill>
        </p:spPr>
        <p:txBody>
          <a:bodyPr wrap="none" rtlCol="0">
            <a:spAutoFit/>
          </a:bodyPr>
          <a:lstStyle/>
          <a:p>
            <a:r>
              <a:rPr lang="en-US" sz="2400" b="1" dirty="0" smtClean="0"/>
              <a:t>WORDS OF ALEXANDER DEL MAR, </a:t>
            </a:r>
            <a:r>
              <a:rPr lang="en-US" sz="2400" b="1" i="1" dirty="0" smtClean="0"/>
              <a:t>THE HISTORY OF MONEY IN AMERICA, </a:t>
            </a:r>
            <a:r>
              <a:rPr lang="en-US" sz="2400" b="1" dirty="0" smtClean="0"/>
              <a:t>P. 75-76</a:t>
            </a:r>
            <a:endParaRPr lang="en-US" sz="2400" b="1" dirty="0"/>
          </a:p>
        </p:txBody>
      </p:sp>
      <p:pic>
        <p:nvPicPr>
          <p:cNvPr id="14338" name="Picture 2" descr="http://upload.wikimedia.org/wikipedia/commons/thumb/e/e2/Alexander_del_Mar.jpg/220px-Alexander_del_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242" y="1494194"/>
            <a:ext cx="3208420" cy="40834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41334" y="5710990"/>
            <a:ext cx="1236236" cy="369332"/>
          </a:xfrm>
          <a:prstGeom prst="rect">
            <a:avLst/>
          </a:prstGeom>
          <a:noFill/>
        </p:spPr>
        <p:txBody>
          <a:bodyPr wrap="none" rtlCol="0">
            <a:spAutoFit/>
          </a:bodyPr>
          <a:lstStyle/>
          <a:p>
            <a:r>
              <a:rPr lang="en-US" b="1" dirty="0"/>
              <a:t>1836–1926</a:t>
            </a:r>
          </a:p>
        </p:txBody>
      </p:sp>
    </p:spTree>
    <p:extLst>
      <p:ext uri="{BB962C8B-B14F-4D97-AF65-F5344CB8AC3E}">
        <p14:creationId xmlns:p14="http://schemas.microsoft.com/office/powerpoint/2010/main" val="876372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b="1" dirty="0"/>
              <a:t>Hull’s Mint in Massachusetts (1652 – 1685</a:t>
            </a:r>
            <a:r>
              <a:rPr lang="en-US" sz="2400" b="1" dirty="0" smtClean="0"/>
              <a:t>)</a:t>
            </a:r>
            <a:endParaRPr lang="en-US" sz="2400" b="1" dirty="0"/>
          </a:p>
        </p:txBody>
      </p:sp>
      <p:sp>
        <p:nvSpPr>
          <p:cNvPr id="3" name="Content Placeholder 2"/>
          <p:cNvSpPr>
            <a:spLocks noGrp="1"/>
          </p:cNvSpPr>
          <p:nvPr>
            <p:ph idx="1"/>
          </p:nvPr>
        </p:nvSpPr>
        <p:spPr>
          <a:xfrm>
            <a:off x="0" y="365760"/>
            <a:ext cx="12191998" cy="3356008"/>
          </a:xfrm>
        </p:spPr>
        <p:txBody>
          <a:bodyPr>
            <a:normAutofit fontScale="92500" lnSpcReduction="20000"/>
          </a:bodyPr>
          <a:lstStyle/>
          <a:p>
            <a:pPr marL="0" indent="0">
              <a:buNone/>
            </a:pPr>
            <a:r>
              <a:rPr lang="en-US" sz="2400" dirty="0" smtClean="0"/>
              <a:t>Although several hundred thousand, perhaps a million or more pounds sterling worth of Pine Tree money was struck from first to last by John Hull, it was all or nearly all exported; and very little of it remained at any time in circulation.</a:t>
            </a:r>
          </a:p>
          <a:p>
            <a:pPr marL="0" indent="0">
              <a:buNone/>
            </a:pPr>
            <a:endParaRPr lang="en-US" sz="2400" dirty="0"/>
          </a:p>
          <a:p>
            <a:pPr marL="0" indent="0">
              <a:buNone/>
            </a:pPr>
            <a:r>
              <a:rPr lang="en-US" sz="2400" dirty="0" smtClean="0"/>
              <a:t>The West Indian buccaneers wanted their deposits at the Mint promptly returned to them in coins.   Other coins flowed back to England to be recoined into English coins, especially after 1666 when there was no charge for this service by the Royal Mint.   Therefore, the period of the Pine Tree emissions is embraced in the Country Pay period 1632-92.</a:t>
            </a:r>
          </a:p>
          <a:p>
            <a:pPr marL="0" indent="0">
              <a:buNone/>
            </a:pPr>
            <a:endParaRPr lang="en-US" sz="2400" dirty="0"/>
          </a:p>
          <a:p>
            <a:pPr marL="0" indent="0">
              <a:buNone/>
            </a:pPr>
            <a:r>
              <a:rPr lang="en-US" sz="2400" dirty="0"/>
              <a:t>Only when the colony’s charter was vacated in </a:t>
            </a:r>
            <a:r>
              <a:rPr lang="en-US" sz="2400" dirty="0" smtClean="0"/>
              <a:t>1684 did </a:t>
            </a:r>
            <a:r>
              <a:rPr lang="en-US" sz="2400" dirty="0"/>
              <a:t>the mint stop producing </a:t>
            </a:r>
            <a:r>
              <a:rPr lang="en-US" sz="2400" dirty="0" smtClean="0"/>
              <a:t>coins.   In 1691, Massachusetts became a royal colony.</a:t>
            </a: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pic>
        <p:nvPicPr>
          <p:cNvPr id="4" name="Picture 3"/>
          <p:cNvPicPr>
            <a:picLocks noChangeAspect="1"/>
          </p:cNvPicPr>
          <p:nvPr/>
        </p:nvPicPr>
        <p:blipFill>
          <a:blip r:embed="rId3"/>
          <a:stretch>
            <a:fillRect/>
          </a:stretch>
        </p:blipFill>
        <p:spPr>
          <a:xfrm>
            <a:off x="7234989" y="3537967"/>
            <a:ext cx="4000500" cy="2571750"/>
          </a:xfrm>
          <a:prstGeom prst="rect">
            <a:avLst/>
          </a:prstGeom>
        </p:spPr>
      </p:pic>
      <p:pic>
        <p:nvPicPr>
          <p:cNvPr id="16386" name="Picture 2" descr="http://4.bp.blogspot.com/_yE1jakaG6kk/TAm295j5chI/AAAAAAAACag/u__X_UkIvAs/s200/boston+harb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95" y="3788826"/>
            <a:ext cx="4131335" cy="26440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597" y="6109717"/>
            <a:ext cx="2053392" cy="369332"/>
          </a:xfrm>
          <a:prstGeom prst="rect">
            <a:avLst/>
          </a:prstGeom>
          <a:noFill/>
        </p:spPr>
        <p:txBody>
          <a:bodyPr wrap="square" rtlCol="0">
            <a:spAutoFit/>
          </a:bodyPr>
          <a:lstStyle/>
          <a:p>
            <a:r>
              <a:rPr lang="en-US" b="1" dirty="0" smtClean="0"/>
              <a:t>BOSTON HARBOR</a:t>
            </a:r>
            <a:endParaRPr lang="en-US" b="1" dirty="0"/>
          </a:p>
        </p:txBody>
      </p:sp>
    </p:spTree>
    <p:extLst>
      <p:ext uri="{BB962C8B-B14F-4D97-AF65-F5344CB8AC3E}">
        <p14:creationId xmlns:p14="http://schemas.microsoft.com/office/powerpoint/2010/main" val="1707265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b="1" dirty="0"/>
              <a:t>Hull’s Mint in Massachusetts (1652 – 1685</a:t>
            </a:r>
            <a:r>
              <a:rPr lang="en-US" sz="2400" b="1" dirty="0" smtClean="0"/>
              <a:t>)</a:t>
            </a:r>
            <a:endParaRPr lang="en-US" sz="2400" b="1" dirty="0"/>
          </a:p>
        </p:txBody>
      </p:sp>
      <p:sp>
        <p:nvSpPr>
          <p:cNvPr id="3" name="Content Placeholder 2"/>
          <p:cNvSpPr>
            <a:spLocks noGrp="1"/>
          </p:cNvSpPr>
          <p:nvPr>
            <p:ph idx="1"/>
          </p:nvPr>
        </p:nvSpPr>
        <p:spPr>
          <a:xfrm>
            <a:off x="256675" y="529390"/>
            <a:ext cx="8983578" cy="6128084"/>
          </a:xfrm>
        </p:spPr>
        <p:txBody>
          <a:bodyPr>
            <a:normAutofit fontScale="92500" lnSpcReduction="10000"/>
          </a:bodyPr>
          <a:lstStyle/>
          <a:p>
            <a:pPr marL="0" indent="0">
              <a:buNone/>
            </a:pPr>
            <a:r>
              <a:rPr lang="en-US" sz="2400" dirty="0"/>
              <a:t>The Captain John Hull aforesaid was the mint-master of Massachusetts, and coined all the money that was made there. This was a new line of business, for, in the earlier days of the colony, the current coinage consisted of gold and silver money of England, Portugal, and Spain. These coins being scarce, the people were often forced to barter their commodities instead of selling </a:t>
            </a:r>
            <a:r>
              <a:rPr lang="en-US" sz="2400" dirty="0" smtClean="0"/>
              <a:t>them…</a:t>
            </a:r>
          </a:p>
          <a:p>
            <a:pPr marL="0" indent="0">
              <a:buNone/>
            </a:pPr>
            <a:r>
              <a:rPr lang="en-US" sz="2400" dirty="0"/>
              <a:t>As the people grew more numerous, and their trade one with another increased, the want of current money was still more sensibly felt. To supply the demand, the General Court passed a law for establishing a coinage of shillings, sixpences, and </a:t>
            </a:r>
            <a:r>
              <a:rPr lang="en-US" sz="2400" dirty="0" err="1"/>
              <a:t>threepences</a:t>
            </a:r>
            <a:r>
              <a:rPr lang="en-US" sz="2400" dirty="0"/>
              <a:t>. Captain John Hull was appointed to manufacture this money, and was to have about one shilling out of every twenty to pay him for the trouble of making </a:t>
            </a:r>
            <a:r>
              <a:rPr lang="en-US" sz="2400" dirty="0" smtClean="0"/>
              <a:t>them…</a:t>
            </a:r>
          </a:p>
          <a:p>
            <a:pPr marL="0" indent="0">
              <a:buNone/>
            </a:pPr>
            <a:r>
              <a:rPr lang="en-US" sz="2400" dirty="0"/>
              <a:t>Hereupon all the old silver in the colony was handed over to Captain John Hull. The battered silver cans and tankards, I suppose, and silver buckles, and broken spoons, and silver buttons of worn-out coats, and silver hilts of swords that had figured at court,- all such curious old articles were doubtless thrown into the melting-pot together. But by far the greater part of the silver consisted of bullion from the mines of South America, which the English buccaneers--who were little better than pirates--had taken from the Spaniards and brought to Massachusetts. </a:t>
            </a:r>
            <a:endParaRPr lang="en-US" dirty="0" smtClean="0"/>
          </a:p>
        </p:txBody>
      </p:sp>
      <p:sp>
        <p:nvSpPr>
          <p:cNvPr id="4" name="TextBox 3"/>
          <p:cNvSpPr txBox="1"/>
          <p:nvPr/>
        </p:nvSpPr>
        <p:spPr>
          <a:xfrm>
            <a:off x="9319012" y="1144391"/>
            <a:ext cx="2794226" cy="707886"/>
          </a:xfrm>
          <a:prstGeom prst="rect">
            <a:avLst/>
          </a:prstGeom>
          <a:noFill/>
        </p:spPr>
        <p:txBody>
          <a:bodyPr wrap="none" rtlCol="0">
            <a:spAutoFit/>
          </a:bodyPr>
          <a:lstStyle/>
          <a:p>
            <a:r>
              <a:rPr lang="en-US" sz="2000" b="1" dirty="0" smtClean="0"/>
              <a:t>GRANDFATHER’S CHAIR</a:t>
            </a:r>
          </a:p>
          <a:p>
            <a:r>
              <a:rPr lang="en-US" sz="2000" b="1" dirty="0" smtClean="0"/>
              <a:t>by Nathanial Hawthorne</a:t>
            </a:r>
            <a:endParaRPr lang="en-US" sz="2000" b="1" dirty="0"/>
          </a:p>
        </p:txBody>
      </p:sp>
      <p:pic>
        <p:nvPicPr>
          <p:cNvPr id="6" name="Picture 5"/>
          <p:cNvPicPr>
            <a:picLocks noChangeAspect="1"/>
          </p:cNvPicPr>
          <p:nvPr/>
        </p:nvPicPr>
        <p:blipFill>
          <a:blip r:embed="rId3"/>
          <a:stretch>
            <a:fillRect/>
          </a:stretch>
        </p:blipFill>
        <p:spPr>
          <a:xfrm>
            <a:off x="9279632" y="1852277"/>
            <a:ext cx="2872985" cy="4601265"/>
          </a:xfrm>
          <a:prstGeom prst="rect">
            <a:avLst/>
          </a:prstGeom>
        </p:spPr>
      </p:pic>
    </p:spTree>
    <p:extLst>
      <p:ext uri="{BB962C8B-B14F-4D97-AF65-F5344CB8AC3E}">
        <p14:creationId xmlns:p14="http://schemas.microsoft.com/office/powerpoint/2010/main" val="4202854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58926"/>
          </a:xfrm>
          <a:solidFill>
            <a:srgbClr val="FFCCFF"/>
          </a:solidFill>
        </p:spPr>
        <p:txBody>
          <a:bodyPr>
            <a:normAutofit fontScale="90000"/>
          </a:bodyPr>
          <a:lstStyle/>
          <a:p>
            <a:pPr algn="ctr"/>
            <a:r>
              <a:rPr lang="en-US" sz="2400" b="1" dirty="0"/>
              <a:t>Hull’s Mint in Massachusetts (1652 – 1685</a:t>
            </a:r>
            <a:r>
              <a:rPr lang="en-US" sz="2400" b="1" dirty="0" smtClean="0"/>
              <a:t>)</a:t>
            </a:r>
            <a:endParaRPr lang="en-US" sz="2400" b="1" dirty="0"/>
          </a:p>
        </p:txBody>
      </p:sp>
      <p:sp>
        <p:nvSpPr>
          <p:cNvPr id="3" name="Content Placeholder 2"/>
          <p:cNvSpPr>
            <a:spLocks noGrp="1"/>
          </p:cNvSpPr>
          <p:nvPr>
            <p:ph idx="1"/>
          </p:nvPr>
        </p:nvSpPr>
        <p:spPr>
          <a:xfrm>
            <a:off x="0" y="372596"/>
            <a:ext cx="8309811" cy="6072869"/>
          </a:xfrm>
        </p:spPr>
        <p:txBody>
          <a:bodyPr>
            <a:normAutofit/>
          </a:bodyPr>
          <a:lstStyle/>
          <a:p>
            <a:pPr marL="0" indent="0">
              <a:buNone/>
            </a:pPr>
            <a:r>
              <a:rPr lang="en-US" sz="1800" dirty="0"/>
              <a:t>When the mint-master had grown very rich, a young man, Samuel Sewall by name, came a-courting to his only daughter. </a:t>
            </a:r>
            <a:r>
              <a:rPr lang="en-US" sz="1800" dirty="0" smtClean="0"/>
              <a:t>  His </a:t>
            </a:r>
            <a:r>
              <a:rPr lang="en-US" sz="1800" dirty="0"/>
              <a:t>daughter--whose name I do not know, but we will call her Betsey--was a fine, hearty damsel, by no means so slender as some young ladies of our own days</a:t>
            </a:r>
            <a:r>
              <a:rPr lang="en-US" sz="1800" dirty="0" smtClean="0"/>
              <a:t>.   </a:t>
            </a:r>
            <a:r>
              <a:rPr lang="en-US" sz="1800" dirty="0"/>
              <a:t>On the contrary, having always fed heartily on pumpkin-pies, doughnuts, Indian puddings, and other Puritan dainties, she was as round and plump as a pudding herself. </a:t>
            </a:r>
            <a:r>
              <a:rPr lang="en-US" sz="1800" dirty="0" smtClean="0"/>
              <a:t>  With </a:t>
            </a:r>
            <a:r>
              <a:rPr lang="en-US" sz="1800" dirty="0"/>
              <a:t>this round, rosy Miss Betsey did Samuel Sewall fall in love. As he was a young man of good character, industrious in his business, and a member of the church, the mint-master very readily gave his consent. </a:t>
            </a:r>
          </a:p>
          <a:p>
            <a:pPr marL="0" indent="0">
              <a:buNone/>
            </a:pPr>
            <a:r>
              <a:rPr lang="en-US" sz="1800" dirty="0"/>
              <a:t>"Yes, you may take her," said he, in his rough way, "and you'll find her a heavy burden enough!" </a:t>
            </a:r>
            <a:r>
              <a:rPr lang="en-US" sz="1800" dirty="0" smtClean="0"/>
              <a:t>…</a:t>
            </a:r>
          </a:p>
          <a:p>
            <a:pPr marL="0" indent="0">
              <a:buNone/>
            </a:pPr>
            <a:r>
              <a:rPr lang="en-US" sz="1800" dirty="0" smtClean="0"/>
              <a:t>Captain </a:t>
            </a:r>
            <a:r>
              <a:rPr lang="en-US" sz="1800" dirty="0"/>
              <a:t>Hull whispered a word to two of his men-servants, who immediately went out, and soon returned, lugging in a large pair of scales. They were such a pair as wholesale merchants use for weighing bulky commodities; and quite a bulky commodity was now to be weighed in them. </a:t>
            </a:r>
            <a:endParaRPr lang="en-US" sz="1800" dirty="0" smtClean="0"/>
          </a:p>
          <a:p>
            <a:pPr marL="0" indent="0">
              <a:buNone/>
            </a:pPr>
            <a:r>
              <a:rPr lang="en-US" sz="1800" dirty="0"/>
              <a:t>Then the servants, at Captain Hull's command, heaped double handfuls of shillings into one side of the scales, while Betsey remained in the other. </a:t>
            </a:r>
            <a:r>
              <a:rPr lang="en-US" sz="1800" dirty="0" smtClean="0"/>
              <a:t>   Jingle</a:t>
            </a:r>
            <a:r>
              <a:rPr lang="en-US" sz="1800" dirty="0"/>
              <a:t>, jingle, went the shillings, as handful after handful was thrown in, till, plump and ponderous as she was, they fairly weighed the young lady from the floor. </a:t>
            </a:r>
            <a:endParaRPr lang="en-US" sz="1800" dirty="0" smtClean="0"/>
          </a:p>
          <a:p>
            <a:pPr marL="0" indent="0">
              <a:buNone/>
            </a:pPr>
            <a:r>
              <a:rPr lang="en-US" sz="1800" dirty="0"/>
              <a:t>"There, son Sewall!" cried the honest mint-master, resuming his seat in Grandfather's chair, "take these shillings for my daughter's portion. Use her kindly, and thank Heaven for her. </a:t>
            </a:r>
            <a:r>
              <a:rPr lang="en-US" sz="1800" dirty="0" smtClean="0"/>
              <a:t>   It </a:t>
            </a:r>
            <a:r>
              <a:rPr lang="en-US" sz="1800" dirty="0"/>
              <a:t>is not every wife that's worth her weight in silver!" </a:t>
            </a:r>
            <a:endParaRPr lang="en-US" sz="2400" dirty="0"/>
          </a:p>
        </p:txBody>
      </p:sp>
      <p:pic>
        <p:nvPicPr>
          <p:cNvPr id="10" name="Picture 9"/>
          <p:cNvPicPr>
            <a:picLocks noChangeAspect="1"/>
          </p:cNvPicPr>
          <p:nvPr/>
        </p:nvPicPr>
        <p:blipFill>
          <a:blip r:embed="rId3"/>
          <a:stretch>
            <a:fillRect/>
          </a:stretch>
        </p:blipFill>
        <p:spPr>
          <a:xfrm>
            <a:off x="8825919" y="365761"/>
            <a:ext cx="2914141" cy="841321"/>
          </a:xfrm>
          <a:prstGeom prst="rect">
            <a:avLst/>
          </a:prstGeom>
        </p:spPr>
      </p:pic>
      <p:pic>
        <p:nvPicPr>
          <p:cNvPr id="11265" name="Picture 1"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0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86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0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86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90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86250"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8755227" y="1164245"/>
            <a:ext cx="3436771" cy="5693755"/>
          </a:xfrm>
          <a:prstGeom prst="rect">
            <a:avLst/>
          </a:prstGeom>
        </p:spPr>
      </p:pic>
    </p:spTree>
    <p:extLst>
      <p:ext uri="{BB962C8B-B14F-4D97-AF65-F5344CB8AC3E}">
        <p14:creationId xmlns:p14="http://schemas.microsoft.com/office/powerpoint/2010/main" val="16456912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smtClean="0"/>
              <a:t>PART 7</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Rectangle 3"/>
          <p:cNvSpPr/>
          <p:nvPr/>
        </p:nvSpPr>
        <p:spPr>
          <a:xfrm>
            <a:off x="3403724" y="3286109"/>
            <a:ext cx="6269986" cy="646331"/>
          </a:xfrm>
          <a:prstGeom prst="rect">
            <a:avLst/>
          </a:prstGeom>
        </p:spPr>
        <p:txBody>
          <a:bodyPr wrap="none">
            <a:spAutoFit/>
          </a:bodyPr>
          <a:lstStyle/>
          <a:p>
            <a:r>
              <a:rPr lang="en-US" sz="3600" b="1" dirty="0"/>
              <a:t>The </a:t>
            </a:r>
            <a:r>
              <a:rPr lang="en-US" sz="3600" b="1" dirty="0" smtClean="0"/>
              <a:t>Private Colonial </a:t>
            </a:r>
            <a:r>
              <a:rPr lang="en-US" sz="3600" b="1" dirty="0"/>
              <a:t>Land Banks</a:t>
            </a:r>
          </a:p>
        </p:txBody>
      </p:sp>
    </p:spTree>
    <p:extLst>
      <p:ext uri="{BB962C8B-B14F-4D97-AF65-F5344CB8AC3E}">
        <p14:creationId xmlns:p14="http://schemas.microsoft.com/office/powerpoint/2010/main" val="28835925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The </a:t>
            </a:r>
            <a:r>
              <a:rPr lang="en-US" sz="2400" b="1" dirty="0" smtClean="0"/>
              <a:t>Private Colonial </a:t>
            </a:r>
            <a:r>
              <a:rPr lang="en-US" sz="2400" b="1" dirty="0"/>
              <a:t>Land Banks</a:t>
            </a:r>
          </a:p>
        </p:txBody>
      </p:sp>
      <p:sp>
        <p:nvSpPr>
          <p:cNvPr id="3" name="Content Placeholder 2"/>
          <p:cNvSpPr>
            <a:spLocks noGrp="1"/>
          </p:cNvSpPr>
          <p:nvPr>
            <p:ph idx="1"/>
          </p:nvPr>
        </p:nvSpPr>
        <p:spPr>
          <a:xfrm>
            <a:off x="-1" y="1089185"/>
            <a:ext cx="9192127" cy="5768816"/>
          </a:xfrm>
        </p:spPr>
        <p:txBody>
          <a:bodyPr>
            <a:normAutofit/>
          </a:bodyPr>
          <a:lstStyle/>
          <a:p>
            <a:r>
              <a:rPr lang="en-US" sz="2400" dirty="0" smtClean="0"/>
              <a:t>When the Hull Mint was closed down, John Blackwell put up a private land bank in Boston in 1686, but its notes failed to gain acceptance, even though the notes were given legal tender status.  Blackwell liquidated the bank in 1688.</a:t>
            </a:r>
          </a:p>
          <a:p>
            <a:r>
              <a:rPr lang="en-US" sz="2400" dirty="0" smtClean="0"/>
              <a:t>In Massachusetts, in 1714, according to Davis Rich Dewey, </a:t>
            </a:r>
            <a:r>
              <a:rPr lang="en-US" sz="2400" i="1" dirty="0" smtClean="0"/>
              <a:t>Financial History of the U.S., </a:t>
            </a:r>
            <a:r>
              <a:rPr lang="en-US" sz="2400" dirty="0" smtClean="0"/>
              <a:t>p. 25:</a:t>
            </a:r>
          </a:p>
          <a:p>
            <a:pPr marL="457200" lvl="1" indent="0">
              <a:buNone/>
            </a:pPr>
            <a:r>
              <a:rPr lang="en-US" sz="2000" dirty="0" smtClean="0"/>
              <a:t>“… when a proposition was made ‘for a partnership to emit bills on security, to be supplemented by obtaining the signatures of citizens to an agreement to receive such bills in trade,’ opposition was shown to granting to a private company such valuable privileges and opportunities for profit… “</a:t>
            </a:r>
          </a:p>
          <a:p>
            <a:pPr marL="457200" lvl="1" indent="0">
              <a:buNone/>
            </a:pPr>
            <a:endParaRPr lang="en-US" sz="2000" dirty="0"/>
          </a:p>
          <a:p>
            <a:r>
              <a:rPr lang="en-US" sz="2400" dirty="0" smtClean="0"/>
              <a:t>In Massachusetts, in 1733:</a:t>
            </a:r>
          </a:p>
          <a:p>
            <a:pPr marL="457200" lvl="1" indent="0">
              <a:buNone/>
            </a:pPr>
            <a:r>
              <a:rPr lang="en-US" sz="2000" dirty="0" smtClean="0"/>
              <a:t>“… a company of merchants </a:t>
            </a:r>
            <a:r>
              <a:rPr lang="en-US" sz="2000" dirty="0"/>
              <a:t>issued </a:t>
            </a:r>
            <a:r>
              <a:rPr lang="en-US" sz="2000" dirty="0" smtClean="0"/>
              <a:t>£ </a:t>
            </a:r>
            <a:r>
              <a:rPr lang="en-US" sz="2000" dirty="0" smtClean="0">
                <a:solidFill>
                  <a:schemeClr val="tx1">
                    <a:lumMod val="95000"/>
                    <a:lumOff val="5000"/>
                  </a:schemeClr>
                </a:solidFill>
              </a:rPr>
              <a:t>110,000 of notes redeemable in ten years in silver at 19 shillings per ounce, the security of the notes depending solely upon the solvency of the merchants.  Inasmuch as silver rose rapidly in value after this issue… the merchant notes went to a premium when compared with loan bills, and were soon hoarded.”</a:t>
            </a:r>
          </a:p>
          <a:p>
            <a:endParaRPr lang="en-US" sz="2400" dirty="0"/>
          </a:p>
          <a:p>
            <a:pPr marL="0" indent="0">
              <a:buNone/>
            </a:pPr>
            <a:endParaRPr lang="en-US" sz="2400" dirty="0" smtClean="0"/>
          </a:p>
          <a:p>
            <a:endParaRPr lang="en-US" sz="2400" dirty="0"/>
          </a:p>
        </p:txBody>
      </p:sp>
      <p:sp>
        <p:nvSpPr>
          <p:cNvPr id="5" name="TextBox 4"/>
          <p:cNvSpPr txBox="1"/>
          <p:nvPr/>
        </p:nvSpPr>
        <p:spPr>
          <a:xfrm>
            <a:off x="0" y="350521"/>
            <a:ext cx="12191998" cy="738664"/>
          </a:xfrm>
          <a:prstGeom prst="rect">
            <a:avLst/>
          </a:prstGeom>
          <a:solidFill>
            <a:srgbClr val="CC99FF"/>
          </a:solidFill>
        </p:spPr>
        <p:txBody>
          <a:bodyPr wrap="square" rtlCol="0">
            <a:spAutoFit/>
          </a:bodyPr>
          <a:lstStyle/>
          <a:p>
            <a:pPr algn="ctr"/>
            <a:r>
              <a:rPr lang="en-US" sz="2400" dirty="0" smtClean="0"/>
              <a:t>PRIVATE LAND BANKS WERE THE NEXT EXPERIMENT:  </a:t>
            </a:r>
            <a:r>
              <a:rPr lang="en-US" dirty="0" smtClean="0"/>
              <a:t>THE COLONISTS SHUNNED THIS PRIVATELY ISSUED MONEY, AND VIEWED CURRENCY AS A FUNCTION OF GOVERNMENT, AS IT WAS IN ENGLAND UNTIL 1694.</a:t>
            </a:r>
            <a:endParaRPr lang="en-US" dirty="0"/>
          </a:p>
        </p:txBody>
      </p:sp>
      <p:pic>
        <p:nvPicPr>
          <p:cNvPr id="6" name="Picture 5"/>
          <p:cNvPicPr>
            <a:picLocks noChangeAspect="1"/>
          </p:cNvPicPr>
          <p:nvPr/>
        </p:nvPicPr>
        <p:blipFill>
          <a:blip r:embed="rId3"/>
          <a:stretch>
            <a:fillRect/>
          </a:stretch>
        </p:blipFill>
        <p:spPr>
          <a:xfrm>
            <a:off x="9192126" y="2834603"/>
            <a:ext cx="2942076" cy="1628275"/>
          </a:xfrm>
          <a:prstGeom prst="rect">
            <a:avLst/>
          </a:prstGeom>
        </p:spPr>
      </p:pic>
    </p:spTree>
    <p:extLst>
      <p:ext uri="{BB962C8B-B14F-4D97-AF65-F5344CB8AC3E}">
        <p14:creationId xmlns:p14="http://schemas.microsoft.com/office/powerpoint/2010/main" val="1329953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66CCFF"/>
          </a:solidFill>
        </p:spPr>
        <p:txBody>
          <a:bodyPr>
            <a:normAutofit fontScale="90000"/>
          </a:bodyPr>
          <a:lstStyle/>
          <a:p>
            <a:pPr algn="ctr"/>
            <a:r>
              <a:rPr lang="en-US" sz="2400" b="1" dirty="0"/>
              <a:t>The </a:t>
            </a:r>
            <a:r>
              <a:rPr lang="en-US" sz="2400" b="1" dirty="0" smtClean="0"/>
              <a:t>Private Colonial </a:t>
            </a:r>
            <a:r>
              <a:rPr lang="en-US" sz="2400" b="1" dirty="0"/>
              <a:t>Land Banks</a:t>
            </a:r>
          </a:p>
        </p:txBody>
      </p:sp>
      <p:sp>
        <p:nvSpPr>
          <p:cNvPr id="3" name="Content Placeholder 2"/>
          <p:cNvSpPr>
            <a:spLocks noGrp="1"/>
          </p:cNvSpPr>
          <p:nvPr>
            <p:ph idx="1"/>
          </p:nvPr>
        </p:nvSpPr>
        <p:spPr>
          <a:xfrm>
            <a:off x="-1" y="1089185"/>
            <a:ext cx="11378905" cy="2809047"/>
          </a:xfrm>
        </p:spPr>
        <p:txBody>
          <a:bodyPr>
            <a:normAutofit/>
          </a:bodyPr>
          <a:lstStyle/>
          <a:p>
            <a:r>
              <a:rPr lang="en-US" sz="2400" dirty="0" smtClean="0"/>
              <a:t>In Massachusetts, in 1739 another private land bank was formed but closed down in 1740.  From Thomas Hutchinson's </a:t>
            </a:r>
            <a:r>
              <a:rPr lang="en-US" sz="2400" i="1" dirty="0"/>
              <a:t>History of </a:t>
            </a:r>
            <a:r>
              <a:rPr lang="en-US" sz="2400" i="1" dirty="0" smtClean="0"/>
              <a:t>Massachusetts-Bay, </a:t>
            </a:r>
            <a:r>
              <a:rPr lang="en-US" sz="2400" dirty="0"/>
              <a:t>the most important contemporary history of the colony</a:t>
            </a:r>
            <a:r>
              <a:rPr lang="en-US" sz="2400" i="1" dirty="0" smtClean="0"/>
              <a:t>:    </a:t>
            </a:r>
            <a:endParaRPr lang="en-US" sz="2400" dirty="0"/>
          </a:p>
          <a:p>
            <a:pPr marL="457200" lvl="1" indent="0">
              <a:buNone/>
            </a:pPr>
            <a:r>
              <a:rPr lang="en-US" sz="2000" dirty="0" smtClean="0"/>
              <a:t>“</a:t>
            </a:r>
            <a:r>
              <a:rPr lang="en-US" sz="2000" dirty="0"/>
              <a:t>One of the directors afterwards acknowledged to me that </a:t>
            </a:r>
            <a:r>
              <a:rPr lang="en-US" sz="2000" dirty="0" err="1"/>
              <a:t>altho</a:t>
            </a:r>
            <a:r>
              <a:rPr lang="en-US" sz="2000" dirty="0"/>
              <a:t>' he entered in the company with a view to the publick interest yet when he found what power and influence they had in all publick concerns, he was convinced it was more than belonged to them, more than they could make a good use of and therefore unwarrantable. Many of the most sensible discrete persons in the province saw a general confusion at </a:t>
            </a:r>
            <a:r>
              <a:rPr lang="en-US" sz="2000" dirty="0" smtClean="0"/>
              <a:t>hand…   Application </a:t>
            </a:r>
            <a:r>
              <a:rPr lang="en-US" sz="2000" dirty="0"/>
              <a:t>was therefore made to parliament for an act to suppress the </a:t>
            </a:r>
            <a:r>
              <a:rPr lang="en-US" sz="2000" dirty="0" smtClean="0"/>
              <a:t>company…”</a:t>
            </a:r>
            <a:endParaRPr lang="en-US" sz="2400" dirty="0"/>
          </a:p>
        </p:txBody>
      </p:sp>
      <p:sp>
        <p:nvSpPr>
          <p:cNvPr id="5" name="TextBox 4"/>
          <p:cNvSpPr txBox="1"/>
          <p:nvPr/>
        </p:nvSpPr>
        <p:spPr>
          <a:xfrm>
            <a:off x="0" y="350521"/>
            <a:ext cx="12191998" cy="738664"/>
          </a:xfrm>
          <a:prstGeom prst="rect">
            <a:avLst/>
          </a:prstGeom>
          <a:solidFill>
            <a:srgbClr val="CC99FF"/>
          </a:solidFill>
        </p:spPr>
        <p:txBody>
          <a:bodyPr wrap="square" rtlCol="0">
            <a:spAutoFit/>
          </a:bodyPr>
          <a:lstStyle/>
          <a:p>
            <a:pPr algn="ctr"/>
            <a:r>
              <a:rPr lang="en-US" sz="2400" dirty="0" smtClean="0"/>
              <a:t>PRIVATE LAND BANKS WERE THE NEXT EXPERIMENT:  </a:t>
            </a:r>
            <a:r>
              <a:rPr lang="en-US" dirty="0" smtClean="0"/>
              <a:t>THE COLONISTS SHUNNED THIS PRIVATELY ISSUED MONEY, AND VIEWED CURRENCY AS A FUNCTION OF GOVERNMENT, AS IT WAS IN ENGLAND UNTIL 1694.</a:t>
            </a:r>
            <a:endParaRPr lang="en-US" dirty="0"/>
          </a:p>
        </p:txBody>
      </p:sp>
      <p:pic>
        <p:nvPicPr>
          <p:cNvPr id="8" name="Picture 7"/>
          <p:cNvPicPr>
            <a:picLocks noChangeAspect="1"/>
          </p:cNvPicPr>
          <p:nvPr/>
        </p:nvPicPr>
        <p:blipFill>
          <a:blip r:embed="rId3"/>
          <a:stretch>
            <a:fillRect/>
          </a:stretch>
        </p:blipFill>
        <p:spPr>
          <a:xfrm>
            <a:off x="3473113" y="3721768"/>
            <a:ext cx="4432675" cy="2957425"/>
          </a:xfrm>
          <a:prstGeom prst="rect">
            <a:avLst/>
          </a:prstGeom>
        </p:spPr>
      </p:pic>
    </p:spTree>
    <p:extLst>
      <p:ext uri="{BB962C8B-B14F-4D97-AF65-F5344CB8AC3E}">
        <p14:creationId xmlns:p14="http://schemas.microsoft.com/office/powerpoint/2010/main" val="3910053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smtClean="0"/>
              <a:t>PART 8</a:t>
            </a:r>
            <a:endParaRPr lang="en-US" sz="24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4" name="Rectangle 3"/>
          <p:cNvSpPr/>
          <p:nvPr/>
        </p:nvSpPr>
        <p:spPr>
          <a:xfrm>
            <a:off x="962526" y="3105835"/>
            <a:ext cx="9737558" cy="523220"/>
          </a:xfrm>
          <a:prstGeom prst="rect">
            <a:avLst/>
          </a:prstGeom>
        </p:spPr>
        <p:txBody>
          <a:bodyPr wrap="square">
            <a:spAutoFit/>
          </a:bodyPr>
          <a:lstStyle/>
          <a:p>
            <a:r>
              <a:rPr lang="en-US" sz="2800" b="1" dirty="0"/>
              <a:t>Massachusetts Bills of Credit – the West’s First Paper Money</a:t>
            </a:r>
          </a:p>
        </p:txBody>
      </p:sp>
    </p:spTree>
    <p:extLst>
      <p:ext uri="{BB962C8B-B14F-4D97-AF65-F5344CB8AC3E}">
        <p14:creationId xmlns:p14="http://schemas.microsoft.com/office/powerpoint/2010/main" val="3785686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1</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4451115" y="3224554"/>
            <a:ext cx="3039678" cy="769441"/>
          </a:xfrm>
          <a:prstGeom prst="rect">
            <a:avLst/>
          </a:prstGeom>
        </p:spPr>
        <p:txBody>
          <a:bodyPr wrap="none">
            <a:spAutoFit/>
          </a:bodyPr>
          <a:lstStyle/>
          <a:p>
            <a:r>
              <a:rPr lang="en-US" sz="4400" dirty="0"/>
              <a:t>Introduction</a:t>
            </a:r>
          </a:p>
        </p:txBody>
      </p:sp>
    </p:spTree>
    <p:extLst>
      <p:ext uri="{BB962C8B-B14F-4D97-AF65-F5344CB8AC3E}">
        <p14:creationId xmlns:p14="http://schemas.microsoft.com/office/powerpoint/2010/main" val="4114745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5005137" y="4744999"/>
            <a:ext cx="6869282" cy="2113001"/>
          </a:xfrm>
          <a:solidFill>
            <a:srgbClr val="FFFFCC"/>
          </a:solidFill>
        </p:spPr>
        <p:txBody>
          <a:bodyPr>
            <a:normAutofit fontScale="92500" lnSpcReduction="20000"/>
          </a:bodyPr>
          <a:lstStyle/>
          <a:p>
            <a:pPr marL="0" indent="0">
              <a:buNone/>
            </a:pPr>
            <a:r>
              <a:rPr lang="en-US" sz="1800" dirty="0" smtClean="0"/>
              <a:t>“This indented bill of twenty shillings, due from the Massachusetts Colony to the Possessor, shall be in value equal to money, and shall be accordingly accepted by the Treasurer, and Receivers subordinate to him in all publick payments, and for any stock at any time in the Treasury.  Boston in New England December February the third 1690.  By order he General Court.”</a:t>
            </a:r>
          </a:p>
          <a:p>
            <a:pPr marL="0" indent="0">
              <a:buNone/>
            </a:pPr>
            <a:r>
              <a:rPr lang="en-US" sz="1800" dirty="0" smtClean="0"/>
              <a:t>“Indenting” is a protective device against counterfeiting.   Indenting </a:t>
            </a:r>
            <a:r>
              <a:rPr lang="en-US" sz="1800" dirty="0"/>
              <a:t>meant a portion of the bill was cut </a:t>
            </a:r>
            <a:r>
              <a:rPr lang="en-US" sz="1800" dirty="0" smtClean="0"/>
              <a:t>with a </a:t>
            </a:r>
            <a:r>
              <a:rPr lang="en-US" sz="1800" dirty="0"/>
              <a:t>sharp blade along a border </a:t>
            </a:r>
            <a:r>
              <a:rPr lang="en-US" sz="1800" dirty="0" smtClean="0"/>
              <a:t>design… no </a:t>
            </a:r>
            <a:r>
              <a:rPr lang="en-US" sz="1800" dirty="0"/>
              <a:t>two cuts would be exactly alike. The small border stub, that was cut off by the indenting, was retained by the government with the serial number from the note being recorded on </a:t>
            </a:r>
            <a:r>
              <a:rPr lang="en-US" sz="1800" dirty="0" smtClean="0"/>
              <a:t>it, to be matched when the bill was redeemed.</a:t>
            </a:r>
          </a:p>
        </p:txBody>
      </p:sp>
      <p:pic>
        <p:nvPicPr>
          <p:cNvPr id="15362" name="Picture 2" descr="Massachusetts Bay Colony First Paper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53" y="1157130"/>
            <a:ext cx="3661153" cy="5288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0586" y="6463605"/>
            <a:ext cx="4233980" cy="646331"/>
          </a:xfrm>
          <a:prstGeom prst="rect">
            <a:avLst/>
          </a:prstGeom>
          <a:noFill/>
        </p:spPr>
        <p:txBody>
          <a:bodyPr wrap="none" rtlCol="0">
            <a:spAutoFit/>
          </a:bodyPr>
          <a:lstStyle/>
          <a:p>
            <a:r>
              <a:rPr lang="en-US" b="1" dirty="0"/>
              <a:t>Bill Of Credit, America's First Paper Money</a:t>
            </a:r>
          </a:p>
          <a:p>
            <a:endParaRPr lang="en-US" dirty="0"/>
          </a:p>
        </p:txBody>
      </p:sp>
      <p:sp>
        <p:nvSpPr>
          <p:cNvPr id="8" name="Content Placeholder 2"/>
          <p:cNvSpPr txBox="1">
            <a:spLocks/>
          </p:cNvSpPr>
          <p:nvPr/>
        </p:nvSpPr>
        <p:spPr>
          <a:xfrm>
            <a:off x="0" y="368662"/>
            <a:ext cx="12191997" cy="770327"/>
          </a:xfrm>
          <a:prstGeom prst="rect">
            <a:avLst/>
          </a:prstGeom>
          <a:solidFill>
            <a:srgbClr val="FF66FF"/>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In 1690 Massachusetts embarked on a radical experiment –</a:t>
            </a:r>
          </a:p>
          <a:p>
            <a:pPr marL="0" indent="0" algn="ctr">
              <a:buFont typeface="Arial" panose="020B0604020202020204" pitchFamily="34" charset="0"/>
              <a:buNone/>
            </a:pPr>
            <a:r>
              <a:rPr lang="en-US" sz="2400" dirty="0" smtClean="0"/>
              <a:t>  the colony issued ‘Bills of Credit”, a form of paper money not backed by any physical thing. </a:t>
            </a:r>
          </a:p>
        </p:txBody>
      </p:sp>
      <p:sp>
        <p:nvSpPr>
          <p:cNvPr id="7" name="TextBox 6"/>
          <p:cNvSpPr txBox="1"/>
          <p:nvPr/>
        </p:nvSpPr>
        <p:spPr>
          <a:xfrm>
            <a:off x="5005137" y="1510833"/>
            <a:ext cx="6624249" cy="2862322"/>
          </a:xfrm>
          <a:prstGeom prst="rect">
            <a:avLst/>
          </a:prstGeom>
          <a:solidFill>
            <a:srgbClr val="66FFFF"/>
          </a:solidFill>
        </p:spPr>
        <p:txBody>
          <a:bodyPr wrap="none" rtlCol="0">
            <a:spAutoFit/>
          </a:bodyPr>
          <a:lstStyle/>
          <a:p>
            <a:r>
              <a:rPr lang="en-US" sz="2000" dirty="0" smtClean="0"/>
              <a:t>Rather than a promise to pay, it was a </a:t>
            </a:r>
            <a:r>
              <a:rPr lang="en-US" sz="2000" u="sng" dirty="0" smtClean="0"/>
              <a:t>promise to receive </a:t>
            </a:r>
            <a:r>
              <a:rPr lang="en-US" sz="2000" dirty="0" smtClean="0"/>
              <a:t>–</a:t>
            </a:r>
          </a:p>
          <a:p>
            <a:r>
              <a:rPr lang="en-US" sz="2000" dirty="0" smtClean="0"/>
              <a:t>to accept the paper bills for all moneys due to Massachusetts,</a:t>
            </a:r>
          </a:p>
          <a:p>
            <a:r>
              <a:rPr lang="en-US" sz="2000" dirty="0" smtClean="0"/>
              <a:t>valued at 5% above the note’s face amount.</a:t>
            </a:r>
          </a:p>
          <a:p>
            <a:endParaRPr lang="en-US" sz="2000" dirty="0"/>
          </a:p>
          <a:p>
            <a:r>
              <a:rPr lang="en-US" sz="2000" dirty="0" smtClean="0"/>
              <a:t>Massachusetts did not intend the bills as money, but they</a:t>
            </a:r>
          </a:p>
          <a:p>
            <a:r>
              <a:rPr lang="en-US" sz="2000" dirty="0" smtClean="0"/>
              <a:t>immediately began circulating as money, ending the colony’s</a:t>
            </a:r>
          </a:p>
          <a:p>
            <a:r>
              <a:rPr lang="en-US" sz="2000" dirty="0" smtClean="0"/>
              <a:t>distress.  </a:t>
            </a:r>
          </a:p>
          <a:p>
            <a:endParaRPr lang="en-US" sz="2000" dirty="0"/>
          </a:p>
          <a:p>
            <a:r>
              <a:rPr lang="en-US" sz="2000" u="sng" dirty="0" smtClean="0"/>
              <a:t>This money did not flow back to England like the coinage.</a:t>
            </a:r>
            <a:endParaRPr lang="en-US" sz="2000" u="sng" dirty="0"/>
          </a:p>
        </p:txBody>
      </p:sp>
    </p:spTree>
    <p:extLst>
      <p:ext uri="{BB962C8B-B14F-4D97-AF65-F5344CB8AC3E}">
        <p14:creationId xmlns:p14="http://schemas.microsoft.com/office/powerpoint/2010/main" val="1482797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0" y="350521"/>
            <a:ext cx="12191998" cy="1296347"/>
          </a:xfrm>
          <a:solidFill>
            <a:srgbClr val="FF66FF"/>
          </a:solidFill>
        </p:spPr>
        <p:txBody>
          <a:bodyPr>
            <a:normAutofit lnSpcReduction="10000"/>
          </a:bodyPr>
          <a:lstStyle/>
          <a:p>
            <a:pPr marL="0" indent="0" algn="ctr">
              <a:buNone/>
            </a:pPr>
            <a:r>
              <a:rPr lang="en-US" sz="2400" dirty="0" smtClean="0"/>
              <a:t>“THE ISSUANCE OF THESE BILLS CONSTITUTES ONE OF THE</a:t>
            </a:r>
          </a:p>
          <a:p>
            <a:pPr marL="0" indent="0" algn="ctr">
              <a:buNone/>
            </a:pPr>
            <a:r>
              <a:rPr lang="en-US" sz="2400" dirty="0" smtClean="0"/>
              <a:t>MOST IMPORTANT EVENTS IN MONETARY HISTORY.”</a:t>
            </a:r>
          </a:p>
          <a:p>
            <a:pPr marL="0" indent="0" algn="r">
              <a:buNone/>
            </a:pPr>
            <a:r>
              <a:rPr lang="en-US" sz="2400" dirty="0" smtClean="0"/>
              <a:t>      Arthur Nussbaum, </a:t>
            </a:r>
            <a:r>
              <a:rPr lang="en-US" sz="2400" i="1" dirty="0" smtClean="0"/>
              <a:t>A History of the Dollar, </a:t>
            </a:r>
            <a:r>
              <a:rPr lang="en-US" sz="2400" dirty="0" smtClean="0"/>
              <a:t>p. 15</a:t>
            </a:r>
          </a:p>
        </p:txBody>
      </p:sp>
      <p:sp>
        <p:nvSpPr>
          <p:cNvPr id="4" name="TextBox 3"/>
          <p:cNvSpPr txBox="1"/>
          <p:nvPr/>
        </p:nvSpPr>
        <p:spPr>
          <a:xfrm>
            <a:off x="4128634" y="1646868"/>
            <a:ext cx="7994081" cy="1569660"/>
          </a:xfrm>
          <a:prstGeom prst="rect">
            <a:avLst/>
          </a:prstGeom>
          <a:solidFill>
            <a:srgbClr val="CC99FF"/>
          </a:solidFill>
        </p:spPr>
        <p:txBody>
          <a:bodyPr wrap="square" rtlCol="0">
            <a:spAutoFit/>
          </a:bodyPr>
          <a:lstStyle/>
          <a:p>
            <a:r>
              <a:rPr lang="en-US" sz="2400" dirty="0" smtClean="0"/>
              <a:t>“It is crucial to understand that they were money in themselves, </a:t>
            </a:r>
          </a:p>
          <a:p>
            <a:r>
              <a:rPr lang="en-US" sz="2400" dirty="0" smtClean="0"/>
              <a:t>not convertible or payable into some other ‘money’.  “</a:t>
            </a:r>
          </a:p>
          <a:p>
            <a:r>
              <a:rPr lang="en-US" sz="2400" dirty="0" smtClean="0"/>
              <a:t>Stephen </a:t>
            </a:r>
            <a:r>
              <a:rPr lang="en-US" sz="2400" dirty="0" err="1" smtClean="0"/>
              <a:t>Zarlenga</a:t>
            </a:r>
            <a:r>
              <a:rPr lang="en-US" sz="2400" dirty="0" smtClean="0"/>
              <a:t>, </a:t>
            </a:r>
            <a:r>
              <a:rPr lang="en-US" sz="2400" i="1" dirty="0" smtClean="0"/>
              <a:t>LSM, </a:t>
            </a:r>
            <a:r>
              <a:rPr lang="en-US" sz="2400" dirty="0" smtClean="0"/>
              <a:t>p. 368</a:t>
            </a:r>
            <a:endParaRPr lang="en-US" sz="2400" dirty="0"/>
          </a:p>
        </p:txBody>
      </p:sp>
      <p:sp>
        <p:nvSpPr>
          <p:cNvPr id="7" name="Content Placeholder 2"/>
          <p:cNvSpPr txBox="1">
            <a:spLocks/>
          </p:cNvSpPr>
          <p:nvPr/>
        </p:nvSpPr>
        <p:spPr>
          <a:xfrm>
            <a:off x="5133475" y="3788944"/>
            <a:ext cx="6593302" cy="2687564"/>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 money was soon declared legal tender for private debts too.</a:t>
            </a:r>
          </a:p>
          <a:p>
            <a:pPr marL="0" indent="0">
              <a:buFont typeface="Arial" panose="020B0604020202020204" pitchFamily="34" charset="0"/>
              <a:buNone/>
            </a:pPr>
            <a:r>
              <a:rPr lang="en-US" sz="2400" dirty="0" smtClean="0"/>
              <a:t>The money was to be redeemed by the colony by laying taxes, but redemption was met with the issuance of more money.</a:t>
            </a:r>
          </a:p>
          <a:p>
            <a:pPr marL="0" indent="0">
              <a:buFont typeface="Arial" panose="020B0604020202020204" pitchFamily="34" charset="0"/>
              <a:buNone/>
            </a:pPr>
            <a:r>
              <a:rPr lang="en-US" sz="2400" dirty="0" smtClean="0"/>
              <a:t>The  issues were enlarged, as well as increasing the time of redemption.  Delay became a habit. </a:t>
            </a:r>
          </a:p>
        </p:txBody>
      </p:sp>
      <p:sp>
        <p:nvSpPr>
          <p:cNvPr id="8" name="Rectangle 7"/>
          <p:cNvSpPr/>
          <p:nvPr/>
        </p:nvSpPr>
        <p:spPr>
          <a:xfrm>
            <a:off x="-2" y="3842954"/>
            <a:ext cx="4128636" cy="923330"/>
          </a:xfrm>
          <a:prstGeom prst="rect">
            <a:avLst/>
          </a:prstGeom>
        </p:spPr>
        <p:txBody>
          <a:bodyPr wrap="square">
            <a:spAutoFit/>
          </a:bodyPr>
          <a:lstStyle/>
          <a:p>
            <a:r>
              <a:rPr lang="en-US" dirty="0"/>
              <a:t>The </a:t>
            </a:r>
            <a:r>
              <a:rPr lang="en-US" dirty="0" smtClean="0"/>
              <a:t>Old State House was </a:t>
            </a:r>
            <a:r>
              <a:rPr lang="en-US" dirty="0"/>
              <a:t>the seat </a:t>
            </a:r>
            <a:r>
              <a:rPr lang="en-US" dirty="0" smtClean="0"/>
              <a:t>of</a:t>
            </a:r>
          </a:p>
          <a:p>
            <a:r>
              <a:rPr lang="en-US" dirty="0" smtClean="0"/>
              <a:t>Massachusetts</a:t>
            </a:r>
            <a:r>
              <a:rPr lang="en-US" dirty="0"/>
              <a:t>' </a:t>
            </a:r>
            <a:r>
              <a:rPr lang="en-US" dirty="0" smtClean="0"/>
              <a:t>colonial, </a:t>
            </a:r>
            <a:r>
              <a:rPr lang="en-US" dirty="0"/>
              <a:t>and </a:t>
            </a:r>
            <a:r>
              <a:rPr lang="en-US" dirty="0" smtClean="0"/>
              <a:t>later,</a:t>
            </a:r>
            <a:endParaRPr lang="en-US" dirty="0" smtClean="0"/>
          </a:p>
          <a:p>
            <a:r>
              <a:rPr lang="en-US" dirty="0" smtClean="0"/>
              <a:t>state </a:t>
            </a:r>
            <a:r>
              <a:rPr lang="en-US" dirty="0"/>
              <a:t>legislature, from 1713 to 1798. </a:t>
            </a:r>
          </a:p>
        </p:txBody>
      </p:sp>
      <p:pic>
        <p:nvPicPr>
          <p:cNvPr id="12290" name="Picture 2" descr="http://img2.wikia.nocookie.net/__cb20130315123117/assassinscreed/images/2/2e/Old_State_House_pro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694707"/>
            <a:ext cx="3845854" cy="2163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tes.bergen.org/ourstory/Resources/revwar/Sold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9056"/>
            <a:ext cx="4197919" cy="236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92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399420" y="812186"/>
            <a:ext cx="11393155" cy="1103841"/>
          </a:xfrm>
          <a:solidFill>
            <a:srgbClr val="FFFF00"/>
          </a:solidFill>
        </p:spPr>
        <p:txBody>
          <a:bodyPr>
            <a:normAutofit/>
          </a:bodyPr>
          <a:lstStyle/>
          <a:p>
            <a:pPr marL="0" indent="0">
              <a:buNone/>
            </a:pPr>
            <a:r>
              <a:rPr lang="en-US" sz="2400" dirty="0" smtClean="0"/>
              <a:t>The question of the issue of paper currencies finally developed a running dispute between the provincial legislature and the royal governors, who insisted upon adequate taxation to cancel these credit obligations.</a:t>
            </a:r>
          </a:p>
        </p:txBody>
      </p:sp>
      <p:sp>
        <p:nvSpPr>
          <p:cNvPr id="4" name="Content Placeholder 2"/>
          <p:cNvSpPr txBox="1">
            <a:spLocks/>
          </p:cNvSpPr>
          <p:nvPr/>
        </p:nvSpPr>
        <p:spPr>
          <a:xfrm>
            <a:off x="0" y="2170030"/>
            <a:ext cx="4828675" cy="4687970"/>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In 1711 Massachusetts introduced a variation from the issue of bills, which would not be based on public credit and secured on the pledge of taxes.</a:t>
            </a:r>
          </a:p>
          <a:p>
            <a:pPr marL="0" indent="0">
              <a:buFont typeface="Arial" panose="020B0604020202020204" pitchFamily="34" charset="0"/>
              <a:buNone/>
            </a:pPr>
            <a:r>
              <a:rPr lang="en-US" sz="2400" dirty="0" smtClean="0"/>
              <a:t>The new type were issued and loaned on real estate security.  The loan was for a certain number of years at a certain interest rate and offered to the public.</a:t>
            </a:r>
          </a:p>
          <a:p>
            <a:pPr marL="0" indent="0">
              <a:buFont typeface="Arial" panose="020B0604020202020204" pitchFamily="34" charset="0"/>
              <a:buNone/>
            </a:pPr>
            <a:r>
              <a:rPr lang="en-US" sz="2400" dirty="0" smtClean="0"/>
              <a:t>Under this scheme no provision had to be made for redemption by laying taxes, and another advantage was found in the interest paid into the public Treasury.  They circulated side by side with the ordinary bills of credit.</a:t>
            </a:r>
          </a:p>
        </p:txBody>
      </p:sp>
      <p:sp>
        <p:nvSpPr>
          <p:cNvPr id="5" name="TextBox 4"/>
          <p:cNvSpPr txBox="1"/>
          <p:nvPr/>
        </p:nvSpPr>
        <p:spPr>
          <a:xfrm>
            <a:off x="3336757" y="350521"/>
            <a:ext cx="6015942" cy="461665"/>
          </a:xfrm>
          <a:prstGeom prst="rect">
            <a:avLst/>
          </a:prstGeom>
          <a:solidFill>
            <a:srgbClr val="99CCFF"/>
          </a:solidFill>
        </p:spPr>
        <p:txBody>
          <a:bodyPr wrap="none" rtlCol="0">
            <a:spAutoFit/>
          </a:bodyPr>
          <a:lstStyle/>
          <a:p>
            <a:r>
              <a:rPr lang="en-US" sz="2400" b="1" dirty="0" smtClean="0"/>
              <a:t>A VARIATION OF BILLS OF CREDIT: LOAN-BILLS</a:t>
            </a:r>
            <a:endParaRPr lang="en-US" sz="2400" b="1" dirty="0"/>
          </a:p>
        </p:txBody>
      </p:sp>
      <p:pic>
        <p:nvPicPr>
          <p:cNvPr id="13316" name="Picture 4" descr="http://www.earlyamerican.com/ImageGroups/092-xxx/092-294/092294.C.xy.0720.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674" y="1916027"/>
            <a:ext cx="7421841" cy="494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16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8" cy="613443"/>
          </a:xfrm>
          <a:solidFill>
            <a:srgbClr val="FFC000"/>
          </a:solidFill>
        </p:spPr>
        <p:txBody>
          <a:bodyPr>
            <a:normAutofit fontScale="90000"/>
          </a:bodyPr>
          <a:lstStyle/>
          <a:p>
            <a:pPr algn="ctr"/>
            <a:r>
              <a:rPr lang="en-US" dirty="0" smtClean="0"/>
              <a:t>HOW THEY WORKED</a:t>
            </a:r>
            <a:endParaRPr lang="en-US" dirty="0"/>
          </a:p>
        </p:txBody>
      </p:sp>
      <p:sp>
        <p:nvSpPr>
          <p:cNvPr id="3" name="Content Placeholder 2"/>
          <p:cNvSpPr>
            <a:spLocks noGrp="1"/>
          </p:cNvSpPr>
          <p:nvPr>
            <p:ph idx="1"/>
          </p:nvPr>
        </p:nvSpPr>
        <p:spPr>
          <a:xfrm>
            <a:off x="517357" y="1440614"/>
            <a:ext cx="10515600" cy="5417385"/>
          </a:xfrm>
        </p:spPr>
        <p:txBody>
          <a:bodyPr>
            <a:normAutofit fontScale="62500" lnSpcReduction="20000"/>
          </a:bodyPr>
          <a:lstStyle/>
          <a:p>
            <a:pPr marL="0" indent="0">
              <a:buNone/>
            </a:pPr>
            <a:r>
              <a:rPr lang="en-US" dirty="0" smtClean="0"/>
              <a:t>BILLS OF CREDIT BASED ON CREDIT OF COLONY:</a:t>
            </a:r>
          </a:p>
          <a:p>
            <a:pPr marL="0" indent="0">
              <a:buNone/>
            </a:pPr>
            <a:r>
              <a:rPr lang="en-US" dirty="0" smtClean="0"/>
              <a:t>As </a:t>
            </a:r>
            <a:r>
              <a:rPr lang="en-US" dirty="0"/>
              <a:t>the first method evolved it became customary to strike off the bills of credit, declare them a legal tender in both public and private transactions, and pay them out to the public creditors</a:t>
            </a:r>
            <a:r>
              <a:rPr lang="en-US" dirty="0" smtClean="0"/>
              <a:t>.</a:t>
            </a:r>
          </a:p>
          <a:p>
            <a:pPr marL="0" indent="0">
              <a:buNone/>
            </a:pPr>
            <a:r>
              <a:rPr lang="en-US" dirty="0" smtClean="0"/>
              <a:t>At </a:t>
            </a:r>
            <a:r>
              <a:rPr lang="en-US" dirty="0"/>
              <a:t>the time of issue, </a:t>
            </a:r>
            <a:r>
              <a:rPr lang="en-US" dirty="0" smtClean="0"/>
              <a:t>a </a:t>
            </a:r>
            <a:r>
              <a:rPr lang="en-US" dirty="0"/>
              <a:t>tax would be levied for the five years next ensuing, from the proceeds of which one-fifth of the bills were retired annually</a:t>
            </a:r>
            <a:r>
              <a:rPr lang="en-US" dirty="0" smtClean="0"/>
              <a:t>.   </a:t>
            </a:r>
            <a:r>
              <a:rPr lang="en-US" dirty="0"/>
              <a:t>The tax was made payable in the </a:t>
            </a:r>
            <a:r>
              <a:rPr lang="en-US" dirty="0" smtClean="0"/>
              <a:t>bills.  When </a:t>
            </a:r>
            <a:r>
              <a:rPr lang="en-US" dirty="0"/>
              <a:t>the bills were paid into the treasury, they were burned</a:t>
            </a:r>
            <a:r>
              <a:rPr lang="en-US" dirty="0" smtClean="0"/>
              <a:t>.</a:t>
            </a:r>
          </a:p>
          <a:p>
            <a:pPr marL="0" indent="0">
              <a:buNone/>
            </a:pPr>
            <a:endParaRPr lang="en-US" dirty="0"/>
          </a:p>
          <a:p>
            <a:pPr marL="0" indent="0">
              <a:buNone/>
            </a:pPr>
            <a:r>
              <a:rPr lang="en-US" dirty="0" smtClean="0"/>
              <a:t>BILLS OF CREDIT BASED ON LANDED PROPERTY:</a:t>
            </a:r>
          </a:p>
          <a:p>
            <a:pPr marL="0" indent="0">
              <a:buNone/>
            </a:pPr>
            <a:r>
              <a:rPr lang="en-US" dirty="0" smtClean="0"/>
              <a:t>The legislature </a:t>
            </a:r>
            <a:r>
              <a:rPr lang="en-US" dirty="0"/>
              <a:t>established a "loan office" and struck off a sum in bills, likewise making them a legal tender. </a:t>
            </a:r>
            <a:r>
              <a:rPr lang="en-US" dirty="0" smtClean="0"/>
              <a:t>   It </a:t>
            </a:r>
            <a:r>
              <a:rPr lang="en-US" dirty="0"/>
              <a:t>was the duty of the commissioners of the loan office to place the bills out on loan in limited sums on adequate security, which was usually in the form of a mortgage on landed property</a:t>
            </a:r>
            <a:r>
              <a:rPr lang="en-US" dirty="0" smtClean="0"/>
              <a:t>.    </a:t>
            </a:r>
            <a:r>
              <a:rPr lang="en-US" dirty="0"/>
              <a:t>It was customary to require the property to be of double the value of the loan</a:t>
            </a:r>
            <a:r>
              <a:rPr lang="en-US" dirty="0" smtClean="0"/>
              <a:t>.</a:t>
            </a:r>
          </a:p>
          <a:p>
            <a:pPr marL="0" indent="0">
              <a:buNone/>
            </a:pPr>
            <a:r>
              <a:rPr lang="en-US" dirty="0" smtClean="0"/>
              <a:t>Interest </a:t>
            </a:r>
            <a:r>
              <a:rPr lang="en-US" dirty="0"/>
              <a:t>on the loan was payable annually, and, beginning immediately or after a period of years, the principal was repaid in equal annual installments </a:t>
            </a:r>
            <a:r>
              <a:rPr lang="en-US" dirty="0" smtClean="0"/>
              <a:t>running </a:t>
            </a:r>
            <a:r>
              <a:rPr lang="en-US" dirty="0"/>
              <a:t>over eight or ten years</a:t>
            </a:r>
            <a:r>
              <a:rPr lang="en-US" dirty="0" smtClean="0"/>
              <a:t>.    </a:t>
            </a:r>
            <a:r>
              <a:rPr lang="en-US" dirty="0"/>
              <a:t>When payments on the principal were received, the bills were retired by burning</a:t>
            </a:r>
            <a:r>
              <a:rPr lang="en-US" dirty="0" smtClean="0"/>
              <a:t>.   </a:t>
            </a:r>
            <a:r>
              <a:rPr lang="en-US" dirty="0"/>
              <a:t>Such issues served three purposes</a:t>
            </a:r>
            <a:r>
              <a:rPr lang="en-US" dirty="0" smtClean="0"/>
              <a:t>:</a:t>
            </a:r>
          </a:p>
          <a:p>
            <a:pPr marL="514350" indent="-514350">
              <a:buAutoNum type="arabicParenBoth"/>
            </a:pPr>
            <a:r>
              <a:rPr lang="en-US" dirty="0" smtClean="0"/>
              <a:t>in </a:t>
            </a:r>
            <a:r>
              <a:rPr lang="en-US" dirty="0"/>
              <a:t>an age when private banks were unknown they supplied individuals with the credit necessary for acquiring and improving </a:t>
            </a:r>
            <a:r>
              <a:rPr lang="en-US" dirty="0" smtClean="0"/>
              <a:t>land</a:t>
            </a:r>
          </a:p>
          <a:p>
            <a:pPr marL="514350" indent="-514350">
              <a:buAutoNum type="arabicParenBoth"/>
            </a:pPr>
            <a:r>
              <a:rPr lang="en-US" dirty="0" smtClean="0"/>
              <a:t>interest </a:t>
            </a:r>
            <a:r>
              <a:rPr lang="en-US" dirty="0"/>
              <a:t>payments contributed to the public </a:t>
            </a:r>
            <a:r>
              <a:rPr lang="en-US" dirty="0" smtClean="0"/>
              <a:t>revenue</a:t>
            </a:r>
          </a:p>
          <a:p>
            <a:pPr marL="514350" indent="-514350">
              <a:buAutoNum type="arabicParenBoth"/>
            </a:pPr>
            <a:r>
              <a:rPr lang="en-US" dirty="0" smtClean="0"/>
              <a:t>the </a:t>
            </a:r>
            <a:r>
              <a:rPr lang="en-US" dirty="0"/>
              <a:t>bills, while outstanding, supplied a medium of exchange</a:t>
            </a:r>
            <a:r>
              <a:rPr lang="en-US" dirty="0" smtClean="0"/>
              <a:t>.</a:t>
            </a:r>
            <a:endParaRPr lang="en-US" dirty="0"/>
          </a:p>
        </p:txBody>
      </p:sp>
      <p:sp>
        <p:nvSpPr>
          <p:cNvPr id="4" name="Title 1"/>
          <p:cNvSpPr txBox="1">
            <a:spLocks/>
          </p:cNvSpPr>
          <p:nvPr/>
        </p:nvSpPr>
        <p:spPr>
          <a:xfrm>
            <a:off x="-1" y="6835"/>
            <a:ext cx="12191999" cy="343686"/>
          </a:xfrm>
          <a:prstGeom prst="rect">
            <a:avLst/>
          </a:prstGeom>
          <a:solidFill>
            <a:schemeClr val="bg1">
              <a:lumMod val="8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Massachusetts Bills of Credit – the West’s First Paper Money</a:t>
            </a:r>
            <a:endParaRPr lang="en-US" sz="2400" b="1" dirty="0"/>
          </a:p>
        </p:txBody>
      </p:sp>
    </p:spTree>
    <p:extLst>
      <p:ext uri="{BB962C8B-B14F-4D97-AF65-F5344CB8AC3E}">
        <p14:creationId xmlns:p14="http://schemas.microsoft.com/office/powerpoint/2010/main" val="2319832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6208297" y="2493795"/>
            <a:ext cx="5983703" cy="2190500"/>
          </a:xfrm>
          <a:solidFill>
            <a:srgbClr val="FFCCFF"/>
          </a:solidFill>
        </p:spPr>
        <p:txBody>
          <a:bodyPr>
            <a:normAutofit fontScale="85000" lnSpcReduction="20000"/>
          </a:bodyPr>
          <a:lstStyle/>
          <a:p>
            <a:pPr marL="0" indent="0">
              <a:buNone/>
            </a:pPr>
            <a:r>
              <a:rPr lang="en-US" sz="2400" dirty="0" smtClean="0"/>
              <a:t>Ingenuity in devising variations on the main principle was used:   interest-bearing or not, legal tender or not; legal tender for future obligations but not past debts; certain sources of taxation pledged or not; payable on demand or in the future; etc.</a:t>
            </a:r>
          </a:p>
          <a:p>
            <a:pPr marL="0" indent="0">
              <a:buNone/>
            </a:pPr>
            <a:endParaRPr lang="en-US" sz="2400" dirty="0"/>
          </a:p>
          <a:p>
            <a:pPr marL="0" indent="0">
              <a:buNone/>
            </a:pPr>
            <a:r>
              <a:rPr lang="en-US" sz="2400" dirty="0" smtClean="0"/>
              <a:t>It was not unusual for the bills of one colony to circulate in nearby colonies.</a:t>
            </a:r>
          </a:p>
        </p:txBody>
      </p:sp>
      <p:sp>
        <p:nvSpPr>
          <p:cNvPr id="4" name="TextBox 3"/>
          <p:cNvSpPr txBox="1"/>
          <p:nvPr/>
        </p:nvSpPr>
        <p:spPr>
          <a:xfrm>
            <a:off x="0" y="350521"/>
            <a:ext cx="12191998" cy="584775"/>
          </a:xfrm>
          <a:prstGeom prst="rect">
            <a:avLst/>
          </a:prstGeom>
          <a:solidFill>
            <a:srgbClr val="99CCFF"/>
          </a:solidFill>
        </p:spPr>
        <p:txBody>
          <a:bodyPr wrap="square" rtlCol="0">
            <a:spAutoFit/>
          </a:bodyPr>
          <a:lstStyle/>
          <a:p>
            <a:r>
              <a:rPr lang="en-US" sz="3200" dirty="0" smtClean="0"/>
              <a:t>THE ISSUE OF PAPER CURRENCY QUICKLY SPREAD TO OTHER COLONIES</a:t>
            </a:r>
            <a:endParaRPr lang="en-US" sz="3200" dirty="0"/>
          </a:p>
        </p:txBody>
      </p:sp>
      <p:sp>
        <p:nvSpPr>
          <p:cNvPr id="5" name="Content Placeholder 2"/>
          <p:cNvSpPr txBox="1">
            <a:spLocks/>
          </p:cNvSpPr>
          <p:nvPr/>
        </p:nvSpPr>
        <p:spPr>
          <a:xfrm>
            <a:off x="550188" y="1259305"/>
            <a:ext cx="5016423" cy="5338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Previous to 1711:     New Hampshire</a:t>
            </a:r>
          </a:p>
          <a:p>
            <a:pPr marL="0" indent="0">
              <a:buFont typeface="Arial" panose="020B0604020202020204" pitchFamily="34" charset="0"/>
              <a:buNone/>
            </a:pPr>
            <a:r>
              <a:rPr lang="en-US" sz="2400" dirty="0" smtClean="0"/>
              <a:t>                                        Rhode Island</a:t>
            </a:r>
          </a:p>
          <a:p>
            <a:pPr marL="0" indent="0">
              <a:buFont typeface="Arial" panose="020B0604020202020204" pitchFamily="34" charset="0"/>
              <a:buNone/>
            </a:pPr>
            <a:r>
              <a:rPr lang="en-US" sz="2400" dirty="0" smtClean="0"/>
              <a:t>                                        Connecticut</a:t>
            </a:r>
          </a:p>
          <a:p>
            <a:pPr marL="0" indent="0">
              <a:buFont typeface="Arial" panose="020B0604020202020204" pitchFamily="34" charset="0"/>
              <a:buNone/>
            </a:pPr>
            <a:r>
              <a:rPr lang="en-US" sz="2400" dirty="0" smtClean="0"/>
              <a:t>                                         New York</a:t>
            </a:r>
          </a:p>
          <a:p>
            <a:pPr marL="0" indent="0">
              <a:buFont typeface="Arial" panose="020B0604020202020204" pitchFamily="34" charset="0"/>
              <a:buNone/>
            </a:pPr>
            <a:r>
              <a:rPr lang="en-US" sz="2400" dirty="0" smtClean="0"/>
              <a:t>                                         New Jersey</a:t>
            </a:r>
          </a:p>
          <a:p>
            <a:r>
              <a:rPr lang="en-US" sz="2400" dirty="0" smtClean="0"/>
              <a:t>1712:                           Carolina (N &amp; S)</a:t>
            </a:r>
          </a:p>
          <a:p>
            <a:r>
              <a:rPr lang="en-US" sz="2400" dirty="0" smtClean="0"/>
              <a:t>1723:                           Pennsylvania</a:t>
            </a:r>
          </a:p>
          <a:p>
            <a:r>
              <a:rPr lang="en-US" sz="2400" dirty="0" smtClean="0"/>
              <a:t>1734:                           Maryland</a:t>
            </a:r>
          </a:p>
          <a:p>
            <a:r>
              <a:rPr lang="en-US" sz="2400" dirty="0" smtClean="0"/>
              <a:t>1739:                           Delaware</a:t>
            </a:r>
          </a:p>
          <a:p>
            <a:r>
              <a:rPr lang="en-US" sz="2400" dirty="0" smtClean="0"/>
              <a:t>1755:                           Virginia</a:t>
            </a:r>
          </a:p>
          <a:p>
            <a:r>
              <a:rPr lang="en-US" sz="2400" dirty="0" smtClean="0"/>
              <a:t>1760:                           Georgia  </a:t>
            </a:r>
          </a:p>
        </p:txBody>
      </p:sp>
    </p:spTree>
    <p:extLst>
      <p:ext uri="{BB962C8B-B14F-4D97-AF65-F5344CB8AC3E}">
        <p14:creationId xmlns:p14="http://schemas.microsoft.com/office/powerpoint/2010/main" val="2927035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3" y="350521"/>
            <a:ext cx="12191997" cy="766957"/>
          </a:xfrm>
          <a:solidFill>
            <a:srgbClr val="FFFF00"/>
          </a:solidFill>
        </p:spPr>
        <p:txBody>
          <a:bodyPr>
            <a:normAutofit/>
          </a:bodyPr>
          <a:lstStyle/>
          <a:p>
            <a:pPr marL="0" indent="0">
              <a:buNone/>
            </a:pPr>
            <a:r>
              <a:rPr lang="en-US" sz="2400" dirty="0" smtClean="0"/>
              <a:t>Eventually a total of £ 420,000 of Massachusetts notes would be issued, and their value declined very substantially, but the infrastructure that they had helped to build remained.</a:t>
            </a:r>
          </a:p>
        </p:txBody>
      </p:sp>
      <p:sp>
        <p:nvSpPr>
          <p:cNvPr id="4" name="Content Placeholder 2"/>
          <p:cNvSpPr txBox="1">
            <a:spLocks/>
          </p:cNvSpPr>
          <p:nvPr/>
        </p:nvSpPr>
        <p:spPr>
          <a:xfrm>
            <a:off x="3" y="1391526"/>
            <a:ext cx="12191997" cy="1755791"/>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Invariably they transformed life in the colonies, improving industry and commerce, helping to build real infrastructure.  The colonists accepted, </a:t>
            </a:r>
            <a:r>
              <a:rPr lang="en-US" sz="2400" dirty="0" smtClean="0"/>
              <a:t>welcomed, </a:t>
            </a:r>
            <a:r>
              <a:rPr lang="en-US" sz="2400" dirty="0" smtClean="0"/>
              <a:t>and even demanded them for use as money.</a:t>
            </a:r>
          </a:p>
          <a:p>
            <a:pPr marL="0" indent="0" algn="ctr">
              <a:buFont typeface="Arial" panose="020B0604020202020204" pitchFamily="34" charset="0"/>
              <a:buNone/>
            </a:pPr>
            <a:r>
              <a:rPr lang="en-US" sz="2400" dirty="0" smtClean="0"/>
              <a:t>THEY HAD FINALLY FOUND A SOLUTION TO THE MONETARY DROUGHT.</a:t>
            </a:r>
          </a:p>
        </p:txBody>
      </p:sp>
      <p:pic>
        <p:nvPicPr>
          <p:cNvPr id="14340" name="Picture 4" descr="http://www.gothamcenter.org/k12/history1hand/HistoryFirstHand/images/1827PNT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7989" y="3776148"/>
            <a:ext cx="5081843" cy="319250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avoca37.org/12andreww/files/2010/12/Screen-shot-2010-12-13-at-2.54.06-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9832" y="3776148"/>
            <a:ext cx="3112166" cy="30818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2554" y="3919305"/>
            <a:ext cx="1206356" cy="369332"/>
          </a:xfrm>
          <a:prstGeom prst="rect">
            <a:avLst/>
          </a:prstGeom>
          <a:solidFill>
            <a:srgbClr val="FFC000"/>
          </a:solidFill>
        </p:spPr>
        <p:txBody>
          <a:bodyPr wrap="none" rtlCol="0">
            <a:spAutoFit/>
          </a:bodyPr>
          <a:lstStyle/>
          <a:p>
            <a:r>
              <a:rPr lang="en-US" dirty="0" smtClean="0"/>
              <a:t>NEW YORK</a:t>
            </a:r>
            <a:endParaRPr lang="en-US" dirty="0"/>
          </a:p>
        </p:txBody>
      </p:sp>
      <p:sp>
        <p:nvSpPr>
          <p:cNvPr id="8" name="TextBox 7"/>
          <p:cNvSpPr txBox="1"/>
          <p:nvPr/>
        </p:nvSpPr>
        <p:spPr>
          <a:xfrm>
            <a:off x="9864101" y="3931648"/>
            <a:ext cx="1543628" cy="369332"/>
          </a:xfrm>
          <a:prstGeom prst="rect">
            <a:avLst/>
          </a:prstGeom>
          <a:solidFill>
            <a:srgbClr val="FFC000"/>
          </a:solidFill>
        </p:spPr>
        <p:txBody>
          <a:bodyPr wrap="none" rtlCol="0">
            <a:spAutoFit/>
          </a:bodyPr>
          <a:lstStyle/>
          <a:p>
            <a:r>
              <a:rPr lang="en-US" dirty="0" smtClean="0"/>
              <a:t>CONNECTICUT</a:t>
            </a:r>
            <a:endParaRPr lang="en-US" dirty="0"/>
          </a:p>
        </p:txBody>
      </p:sp>
      <p:pic>
        <p:nvPicPr>
          <p:cNvPr id="14344" name="Picture 8" descr="http://teachingamericanhistory.org/files/2013/09/phillym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891124"/>
            <a:ext cx="3997989" cy="2966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5823" y="4006574"/>
            <a:ext cx="1542410" cy="369332"/>
          </a:xfrm>
          <a:prstGeom prst="rect">
            <a:avLst/>
          </a:prstGeom>
          <a:solidFill>
            <a:srgbClr val="FFC000"/>
          </a:solidFill>
        </p:spPr>
        <p:txBody>
          <a:bodyPr wrap="none" rtlCol="0">
            <a:spAutoFit/>
          </a:bodyPr>
          <a:lstStyle/>
          <a:p>
            <a:r>
              <a:rPr lang="en-US" dirty="0" smtClean="0"/>
              <a:t>PHILADELPHIA</a:t>
            </a:r>
            <a:endParaRPr lang="en-US" dirty="0"/>
          </a:p>
        </p:txBody>
      </p:sp>
    </p:spTree>
    <p:extLst>
      <p:ext uri="{BB962C8B-B14F-4D97-AF65-F5344CB8AC3E}">
        <p14:creationId xmlns:p14="http://schemas.microsoft.com/office/powerpoint/2010/main" val="89370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bg1">
              <a:lumMod val="85000"/>
            </a:schemeClr>
          </a:solidFill>
        </p:spPr>
        <p:txBody>
          <a:bodyPr>
            <a:normAutofit fontScale="90000"/>
          </a:bodyPr>
          <a:lstStyle/>
          <a:p>
            <a:pPr algn="ctr"/>
            <a:r>
              <a:rPr lang="en-US" sz="2400" b="1" dirty="0"/>
              <a:t>Massachusetts Bills of Credit – the West’s First Paper Money</a:t>
            </a:r>
          </a:p>
        </p:txBody>
      </p:sp>
      <p:sp>
        <p:nvSpPr>
          <p:cNvPr id="3" name="Content Placeholder 2"/>
          <p:cNvSpPr>
            <a:spLocks noGrp="1"/>
          </p:cNvSpPr>
          <p:nvPr>
            <p:ph idx="1"/>
          </p:nvPr>
        </p:nvSpPr>
        <p:spPr>
          <a:xfrm>
            <a:off x="397787" y="548495"/>
            <a:ext cx="11396421" cy="3125147"/>
          </a:xfrm>
          <a:solidFill>
            <a:srgbClr val="FFFF00"/>
          </a:solidFill>
        </p:spPr>
        <p:txBody>
          <a:bodyPr>
            <a:normAutofit lnSpcReduction="10000"/>
          </a:bodyPr>
          <a:lstStyle/>
          <a:p>
            <a:pPr marL="0" indent="0">
              <a:buNone/>
            </a:pPr>
            <a:r>
              <a:rPr lang="en-US" sz="2400" b="1" dirty="0" smtClean="0"/>
              <a:t>OF GREAT IMPORTANCE IS THAT THE COLONIES DID NOT ISSUE MORE BILLS THAN THEIR LEGISLATURES AUTHORIZED.</a:t>
            </a:r>
          </a:p>
          <a:p>
            <a:pPr marL="0" indent="0">
              <a:buNone/>
            </a:pPr>
            <a:endParaRPr lang="en-US" sz="2400" dirty="0"/>
          </a:p>
          <a:p>
            <a:pPr marL="0" indent="0">
              <a:buNone/>
            </a:pPr>
            <a:r>
              <a:rPr lang="en-US" sz="2400" dirty="0" smtClean="0"/>
              <a:t>When the colonies authorized the issuance of too many bills – and this sometimes occurred – their value dropped.  But when the paper issues were moderate – and there was no exact science to this – they kept their value well.</a:t>
            </a:r>
          </a:p>
          <a:p>
            <a:pPr marL="0" indent="0">
              <a:buNone/>
            </a:pPr>
            <a:r>
              <a:rPr lang="en-US" sz="2400" dirty="0" smtClean="0"/>
              <a:t>The colonists were learning one of the basic laws governing money, that if too much is circulating in relation to the work it has to do, its value will start to decline (whatever it is made of).</a:t>
            </a:r>
          </a:p>
        </p:txBody>
      </p:sp>
      <p:pic>
        <p:nvPicPr>
          <p:cNvPr id="15362" name="Picture 2" descr="http://www.philgalfond.com/wp-content/uploads/ethics-sc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71616"/>
            <a:ext cx="4352257" cy="29564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2257" y="4472669"/>
            <a:ext cx="7357335" cy="1477328"/>
          </a:xfrm>
          <a:prstGeom prst="rect">
            <a:avLst/>
          </a:prstGeom>
          <a:solidFill>
            <a:srgbClr val="FFFFCC"/>
          </a:solidFill>
        </p:spPr>
        <p:txBody>
          <a:bodyPr wrap="none" rtlCol="0">
            <a:spAutoFit/>
          </a:bodyPr>
          <a:lstStyle/>
          <a:p>
            <a:r>
              <a:rPr lang="en-US" dirty="0" smtClean="0"/>
              <a:t>The </a:t>
            </a:r>
            <a:r>
              <a:rPr lang="en-US" dirty="0"/>
              <a:t>bills were not redeemable in specie</a:t>
            </a:r>
            <a:r>
              <a:rPr lang="en-US" dirty="0" smtClean="0"/>
              <a:t>.   </a:t>
            </a:r>
            <a:r>
              <a:rPr lang="en-US" dirty="0"/>
              <a:t>When paid into the </a:t>
            </a:r>
            <a:r>
              <a:rPr lang="en-US" dirty="0" smtClean="0"/>
              <a:t>treasury</a:t>
            </a:r>
          </a:p>
          <a:p>
            <a:r>
              <a:rPr lang="en-US" dirty="0" smtClean="0"/>
              <a:t>in </a:t>
            </a:r>
            <a:r>
              <a:rPr lang="en-US" dirty="0"/>
              <a:t>taxes or </a:t>
            </a:r>
            <a:r>
              <a:rPr lang="en-US" dirty="0" smtClean="0"/>
              <a:t>in </a:t>
            </a:r>
            <a:r>
              <a:rPr lang="en-US" dirty="0"/>
              <a:t>payments on the principal</a:t>
            </a:r>
            <a:r>
              <a:rPr lang="en-US" dirty="0" smtClean="0"/>
              <a:t>, the </a:t>
            </a:r>
            <a:r>
              <a:rPr lang="en-US" dirty="0"/>
              <a:t>bills were destroyed</a:t>
            </a:r>
            <a:r>
              <a:rPr lang="en-US" dirty="0" smtClean="0"/>
              <a:t>.</a:t>
            </a:r>
          </a:p>
          <a:p>
            <a:r>
              <a:rPr lang="en-US" dirty="0" smtClean="0"/>
              <a:t>As </a:t>
            </a:r>
            <a:r>
              <a:rPr lang="en-US" dirty="0"/>
              <a:t>long as the quantity of bills was not excessive, they retained their value</a:t>
            </a:r>
            <a:r>
              <a:rPr lang="en-US" dirty="0" smtClean="0"/>
              <a:t>.</a:t>
            </a:r>
          </a:p>
          <a:p>
            <a:r>
              <a:rPr lang="en-US" dirty="0" smtClean="0"/>
              <a:t>It </a:t>
            </a:r>
            <a:r>
              <a:rPr lang="en-US" dirty="0"/>
              <a:t>was only when the original issue was excessive, or when repeated issues</a:t>
            </a:r>
            <a:r>
              <a:rPr lang="en-US" dirty="0" smtClean="0"/>
              <a:t>,</a:t>
            </a:r>
          </a:p>
          <a:p>
            <a:r>
              <a:rPr lang="en-US" dirty="0" smtClean="0"/>
              <a:t>as </a:t>
            </a:r>
            <a:r>
              <a:rPr lang="en-US" dirty="0"/>
              <a:t>in time of war, greatly increased the circulation that the bills depreciated. </a:t>
            </a:r>
          </a:p>
        </p:txBody>
      </p:sp>
    </p:spTree>
    <p:extLst>
      <p:ext uri="{BB962C8B-B14F-4D97-AF65-F5344CB8AC3E}">
        <p14:creationId xmlns:p14="http://schemas.microsoft.com/office/powerpoint/2010/main" val="4143118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9</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3998118" y="3244334"/>
            <a:ext cx="5812681" cy="523220"/>
          </a:xfrm>
          <a:prstGeom prst="rect">
            <a:avLst/>
          </a:prstGeom>
        </p:spPr>
        <p:txBody>
          <a:bodyPr wrap="none">
            <a:spAutoFit/>
          </a:bodyPr>
          <a:lstStyle/>
          <a:p>
            <a:r>
              <a:rPr lang="en-US" sz="2800" b="1" dirty="0"/>
              <a:t>The Reigning Error on Colonial Money</a:t>
            </a:r>
          </a:p>
        </p:txBody>
      </p:sp>
    </p:spTree>
    <p:extLst>
      <p:ext uri="{BB962C8B-B14F-4D97-AF65-F5344CB8AC3E}">
        <p14:creationId xmlns:p14="http://schemas.microsoft.com/office/powerpoint/2010/main" val="3989072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Reigning Error on Colonial Money</a:t>
            </a:r>
          </a:p>
        </p:txBody>
      </p:sp>
      <p:sp>
        <p:nvSpPr>
          <p:cNvPr id="3" name="Content Placeholder 2"/>
          <p:cNvSpPr>
            <a:spLocks noGrp="1"/>
          </p:cNvSpPr>
          <p:nvPr>
            <p:ph idx="1"/>
          </p:nvPr>
        </p:nvSpPr>
        <p:spPr>
          <a:xfrm>
            <a:off x="0" y="350521"/>
            <a:ext cx="12191998" cy="1612118"/>
          </a:xfrm>
          <a:solidFill>
            <a:srgbClr val="FFC000"/>
          </a:solidFill>
        </p:spPr>
        <p:txBody>
          <a:bodyPr>
            <a:normAutofit fontScale="92500" lnSpcReduction="10000"/>
          </a:bodyPr>
          <a:lstStyle/>
          <a:p>
            <a:pPr marL="0" indent="0">
              <a:buNone/>
            </a:pPr>
            <a:r>
              <a:rPr lang="en-US" sz="2400" dirty="0" smtClean="0"/>
              <a:t>Leslie Brock advanced the modern study of colonial money by realizing the entire field was cast in a misleading light by the dominance of writers such as Horace White, Charles J. Bullock, and Andrew MacFarlane Davis, WHO REGARDED INCONVERTIBLE PAPER MONEY AS EVIL.</a:t>
            </a:r>
          </a:p>
          <a:p>
            <a:pPr marL="0" indent="0">
              <a:buNone/>
            </a:pPr>
            <a:r>
              <a:rPr lang="en-US" sz="2400" dirty="0" smtClean="0"/>
              <a:t>They were largely influenced by Dr. William </a:t>
            </a:r>
            <a:r>
              <a:rPr lang="en-US" sz="2400" dirty="0" smtClean="0"/>
              <a:t>Douglass </a:t>
            </a:r>
            <a:r>
              <a:rPr lang="en-US" sz="2400" dirty="0" smtClean="0"/>
              <a:t>of Boston (1691–1752</a:t>
            </a:r>
            <a:r>
              <a:rPr lang="en-US" sz="2400" dirty="0"/>
              <a:t>)</a:t>
            </a:r>
            <a:r>
              <a:rPr lang="en-US" sz="2400" dirty="0" smtClean="0"/>
              <a:t>, and concentrated on the worst years of the period from which to draw their conclusions.</a:t>
            </a: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1488" y="2121593"/>
            <a:ext cx="7129019" cy="4717903"/>
          </a:xfrm>
          <a:prstGeom prst="rect">
            <a:avLst/>
          </a:prstGeom>
        </p:spPr>
      </p:pic>
      <p:sp>
        <p:nvSpPr>
          <p:cNvPr id="5" name="TextBox 4"/>
          <p:cNvSpPr txBox="1"/>
          <p:nvPr/>
        </p:nvSpPr>
        <p:spPr>
          <a:xfrm>
            <a:off x="7928998" y="4280489"/>
            <a:ext cx="1417376" cy="400110"/>
          </a:xfrm>
          <a:prstGeom prst="rect">
            <a:avLst/>
          </a:prstGeom>
          <a:noFill/>
        </p:spPr>
        <p:txBody>
          <a:bodyPr wrap="none" rtlCol="0">
            <a:spAutoFit/>
          </a:bodyPr>
          <a:lstStyle/>
          <a:p>
            <a:r>
              <a:rPr lang="en-US" sz="2000" b="1" dirty="0" smtClean="0"/>
              <a:t>1903 - 1985</a:t>
            </a:r>
            <a:endParaRPr lang="en-US" sz="2000" b="1" dirty="0"/>
          </a:p>
        </p:txBody>
      </p:sp>
    </p:spTree>
    <p:extLst>
      <p:ext uri="{BB962C8B-B14F-4D97-AF65-F5344CB8AC3E}">
        <p14:creationId xmlns:p14="http://schemas.microsoft.com/office/powerpoint/2010/main" val="2265670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The Reigning Error on Colonial Money</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5" name="Rectangle 4"/>
          <p:cNvSpPr/>
          <p:nvPr/>
        </p:nvSpPr>
        <p:spPr>
          <a:xfrm>
            <a:off x="513347" y="1182486"/>
            <a:ext cx="6096000" cy="5262979"/>
          </a:xfrm>
          <a:prstGeom prst="rect">
            <a:avLst/>
          </a:prstGeom>
        </p:spPr>
        <p:txBody>
          <a:bodyPr>
            <a:spAutoFit/>
          </a:bodyPr>
          <a:lstStyle/>
          <a:p>
            <a:r>
              <a:rPr lang="en-US" sz="2400" dirty="0"/>
              <a:t>Dr. </a:t>
            </a:r>
            <a:r>
              <a:rPr lang="en-US" sz="2400" dirty="0" smtClean="0"/>
              <a:t>Douglass </a:t>
            </a:r>
            <a:r>
              <a:rPr lang="en-US" sz="2400" dirty="0"/>
              <a:t>was adamant that the colonies must adhere to the universal commercial medium of gold and silver</a:t>
            </a:r>
            <a:r>
              <a:rPr lang="en-US" sz="2400" dirty="0" smtClean="0"/>
              <a:t>.</a:t>
            </a:r>
          </a:p>
          <a:p>
            <a:endParaRPr lang="en-US" sz="2400" dirty="0" smtClean="0"/>
          </a:p>
          <a:p>
            <a:r>
              <a:rPr lang="en-US" sz="2400" dirty="0" smtClean="0"/>
              <a:t>His </a:t>
            </a:r>
            <a:r>
              <a:rPr lang="en-US" sz="2400" i="1" dirty="0"/>
              <a:t>Summary of ... the British Settlements in North America</a:t>
            </a:r>
            <a:r>
              <a:rPr lang="en-US" sz="2400" dirty="0"/>
              <a:t> attracted favorable notice from Adam Smith, who cited the work in </a:t>
            </a:r>
            <a:r>
              <a:rPr lang="en-US" sz="2400" i="1" dirty="0"/>
              <a:t>The Wealth of Nations,</a:t>
            </a:r>
            <a:r>
              <a:rPr lang="en-US" sz="2400" dirty="0"/>
              <a:t> and called Douglass "honest and downright</a:t>
            </a:r>
            <a:r>
              <a:rPr lang="en-US" sz="2400" dirty="0" smtClean="0"/>
              <a:t>.“</a:t>
            </a:r>
          </a:p>
          <a:p>
            <a:endParaRPr lang="en-US" sz="2400" dirty="0"/>
          </a:p>
          <a:p>
            <a:r>
              <a:rPr lang="en-US" sz="2400" smtClean="0"/>
              <a:t>Douglass</a:t>
            </a:r>
            <a:r>
              <a:rPr lang="en-US" sz="2400" dirty="0"/>
              <a:t>’ work was reprinted in 1897 </a:t>
            </a:r>
            <a:r>
              <a:rPr lang="en-US" sz="2400" dirty="0" smtClean="0"/>
              <a:t>by the American </a:t>
            </a:r>
            <a:r>
              <a:rPr lang="en-US" sz="2400" dirty="0"/>
              <a:t>Economic Association, while they ignored the superior work of Alexander Del Mar.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569" y="658945"/>
            <a:ext cx="4498639" cy="5645602"/>
          </a:xfrm>
          <a:prstGeom prst="rect">
            <a:avLst/>
          </a:prstGeom>
        </p:spPr>
      </p:pic>
      <p:sp>
        <p:nvSpPr>
          <p:cNvPr id="7" name="TextBox 6"/>
          <p:cNvSpPr txBox="1"/>
          <p:nvPr/>
        </p:nvSpPr>
        <p:spPr>
          <a:xfrm>
            <a:off x="-1" y="352853"/>
            <a:ext cx="5873211" cy="369332"/>
          </a:xfrm>
          <a:prstGeom prst="rect">
            <a:avLst/>
          </a:prstGeom>
          <a:solidFill>
            <a:srgbClr val="FFC000"/>
          </a:solidFill>
        </p:spPr>
        <p:txBody>
          <a:bodyPr wrap="none" rtlCol="0">
            <a:spAutoFit/>
          </a:bodyPr>
          <a:lstStyle/>
          <a:p>
            <a:r>
              <a:rPr lang="en-US" dirty="0" smtClean="0"/>
              <a:t>ADAM SMITH AND THE AMERICAN ECONOMIC ASSOCIATION</a:t>
            </a:r>
            <a:endParaRPr lang="en-US" dirty="0"/>
          </a:p>
        </p:txBody>
      </p:sp>
    </p:spTree>
    <p:extLst>
      <p:ext uri="{BB962C8B-B14F-4D97-AF65-F5344CB8AC3E}">
        <p14:creationId xmlns:p14="http://schemas.microsoft.com/office/powerpoint/2010/main" val="4239592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3" name="Content Placeholder 2"/>
          <p:cNvSpPr>
            <a:spLocks noGrp="1"/>
          </p:cNvSpPr>
          <p:nvPr>
            <p:ph idx="1"/>
          </p:nvPr>
        </p:nvSpPr>
        <p:spPr>
          <a:xfrm>
            <a:off x="242210" y="6125580"/>
            <a:ext cx="10474180" cy="4156871"/>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2" y="350521"/>
            <a:ext cx="12192001" cy="1200329"/>
          </a:xfrm>
          <a:prstGeom prst="rect">
            <a:avLst/>
          </a:prstGeom>
          <a:solidFill>
            <a:srgbClr val="FFC000"/>
          </a:solidFill>
        </p:spPr>
        <p:txBody>
          <a:bodyPr wrap="square" rtlCol="0">
            <a:spAutoFit/>
          </a:bodyPr>
          <a:lstStyle/>
          <a:p>
            <a:pPr algn="ctr"/>
            <a:r>
              <a:rPr lang="en-US" sz="3600" dirty="0" smtClean="0"/>
              <a:t>American monetary history contains many</a:t>
            </a:r>
          </a:p>
          <a:p>
            <a:pPr algn="ctr"/>
            <a:r>
              <a:rPr lang="en-US" sz="3600" dirty="0" smtClean="0"/>
              <a:t>of the best case histories for the study of money systems.</a:t>
            </a:r>
            <a:endParaRPr lang="en-US" sz="3600" dirty="0"/>
          </a:p>
        </p:txBody>
      </p:sp>
      <p:pic>
        <p:nvPicPr>
          <p:cNvPr id="1026" name="Picture 2" descr="http://www.historical-us-maps.com/images/us-historical-series-1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547602"/>
            <a:ext cx="3978444" cy="53103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web.britannica.com/eb-media/55/89955-004-063A0A0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0170" y="1515879"/>
            <a:ext cx="3917481" cy="32645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cdn1.teacherspayteachers.com/thumbitem/Revolutionary-War-Interactive-Battle-Map-and-Worksheet-w-key-009706800-1380489589/original-90338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138" y="1547602"/>
            <a:ext cx="4318684" cy="3232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78442" y="6125580"/>
            <a:ext cx="5229188" cy="707886"/>
          </a:xfrm>
          <a:prstGeom prst="rect">
            <a:avLst/>
          </a:prstGeom>
          <a:noFill/>
        </p:spPr>
        <p:txBody>
          <a:bodyPr wrap="none" rtlCol="0">
            <a:spAutoFit/>
          </a:bodyPr>
          <a:lstStyle/>
          <a:p>
            <a:r>
              <a:rPr lang="en-US" sz="2000" b="1" dirty="0" smtClean="0"/>
              <a:t>13 English Colonies:  Country Pay, Hull’s Mint,</a:t>
            </a:r>
          </a:p>
          <a:p>
            <a:r>
              <a:rPr lang="en-US" sz="2000" b="1" dirty="0"/>
              <a:t> </a:t>
            </a:r>
            <a:r>
              <a:rPr lang="en-US" sz="2000" b="1" dirty="0" smtClean="0"/>
              <a:t>                                     ‘Bills of Credit’, Land Banks</a:t>
            </a:r>
            <a:endParaRPr lang="en-US" sz="2000" b="1" dirty="0"/>
          </a:p>
        </p:txBody>
      </p:sp>
      <p:sp>
        <p:nvSpPr>
          <p:cNvPr id="8" name="TextBox 7"/>
          <p:cNvSpPr txBox="1"/>
          <p:nvPr/>
        </p:nvSpPr>
        <p:spPr>
          <a:xfrm>
            <a:off x="4297366" y="4782642"/>
            <a:ext cx="3669531" cy="369332"/>
          </a:xfrm>
          <a:prstGeom prst="rect">
            <a:avLst/>
          </a:prstGeom>
          <a:noFill/>
        </p:spPr>
        <p:txBody>
          <a:bodyPr wrap="none" rtlCol="0">
            <a:spAutoFit/>
          </a:bodyPr>
          <a:lstStyle/>
          <a:p>
            <a:r>
              <a:rPr lang="en-US" b="1" dirty="0" smtClean="0"/>
              <a:t>American Revolution:  ‘Continentals’</a:t>
            </a:r>
            <a:endParaRPr lang="en-US" b="1" dirty="0"/>
          </a:p>
        </p:txBody>
      </p:sp>
      <p:sp>
        <p:nvSpPr>
          <p:cNvPr id="9" name="TextBox 8"/>
          <p:cNvSpPr txBox="1"/>
          <p:nvPr/>
        </p:nvSpPr>
        <p:spPr>
          <a:xfrm>
            <a:off x="9204973" y="4782642"/>
            <a:ext cx="2428678" cy="369332"/>
          </a:xfrm>
          <a:prstGeom prst="rect">
            <a:avLst/>
          </a:prstGeom>
          <a:noFill/>
        </p:spPr>
        <p:txBody>
          <a:bodyPr wrap="none" rtlCol="0">
            <a:spAutoFit/>
          </a:bodyPr>
          <a:lstStyle/>
          <a:p>
            <a:r>
              <a:rPr lang="en-US" b="1" dirty="0" smtClean="0"/>
              <a:t>Civil War:  ‘Greenbacks’</a:t>
            </a:r>
            <a:endParaRPr lang="en-US" b="1" dirty="0"/>
          </a:p>
        </p:txBody>
      </p:sp>
    </p:spTree>
    <p:extLst>
      <p:ext uri="{BB962C8B-B14F-4D97-AF65-F5344CB8AC3E}">
        <p14:creationId xmlns:p14="http://schemas.microsoft.com/office/powerpoint/2010/main" val="20835617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10</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3957882" y="3244334"/>
            <a:ext cx="6799041" cy="584775"/>
          </a:xfrm>
          <a:prstGeom prst="rect">
            <a:avLst/>
          </a:prstGeom>
        </p:spPr>
        <p:txBody>
          <a:bodyPr wrap="none">
            <a:spAutoFit/>
          </a:bodyPr>
          <a:lstStyle/>
          <a:p>
            <a:r>
              <a:rPr lang="en-US" sz="3200" b="1" dirty="0"/>
              <a:t>Pennsylvania’s Superior Money System</a:t>
            </a:r>
          </a:p>
        </p:txBody>
      </p:sp>
    </p:spTree>
    <p:extLst>
      <p:ext uri="{BB962C8B-B14F-4D97-AF65-F5344CB8AC3E}">
        <p14:creationId xmlns:p14="http://schemas.microsoft.com/office/powerpoint/2010/main" val="28127834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Autofit/>
          </a:bodyPr>
          <a:lstStyle/>
          <a:p>
            <a:pPr algn="ctr"/>
            <a:r>
              <a:rPr lang="en-US" sz="2400" b="1" dirty="0"/>
              <a:t>Pennsylvania’s Superior Money System</a:t>
            </a:r>
          </a:p>
        </p:txBody>
      </p:sp>
      <p:sp>
        <p:nvSpPr>
          <p:cNvPr id="3" name="Content Placeholder 2"/>
          <p:cNvSpPr>
            <a:spLocks noGrp="1"/>
          </p:cNvSpPr>
          <p:nvPr>
            <p:ph idx="1"/>
          </p:nvPr>
        </p:nvSpPr>
        <p:spPr>
          <a:xfrm>
            <a:off x="221324" y="1488370"/>
            <a:ext cx="6949498" cy="3548851"/>
          </a:xfrm>
        </p:spPr>
        <p:txBody>
          <a:bodyPr>
            <a:normAutofit/>
          </a:bodyPr>
          <a:lstStyle/>
          <a:p>
            <a:pPr marL="0" indent="0">
              <a:buNone/>
            </a:pPr>
            <a:r>
              <a:rPr lang="en-US" sz="2400" dirty="0" smtClean="0"/>
              <a:t>In 1722 a cabal of shopkeepers had reduced the people to a form of monetary slavery through usury:</a:t>
            </a:r>
          </a:p>
          <a:p>
            <a:r>
              <a:rPr lang="en-US" sz="2400" dirty="0" smtClean="0"/>
              <a:t>There was no money to have local markets, so all European imports and country produce were bought by a cabal of 4 or 5 rich men</a:t>
            </a:r>
          </a:p>
          <a:p>
            <a:r>
              <a:rPr lang="en-US" sz="2400" dirty="0" smtClean="0"/>
              <a:t>The cabal retailed them out on credit at what rate they pleased, taking advantage of the people’s necessities</a:t>
            </a:r>
          </a:p>
          <a:p>
            <a:r>
              <a:rPr lang="en-US" sz="2400" dirty="0" smtClean="0"/>
              <a:t>The entire country was into their debt at 8%!</a:t>
            </a:r>
          </a:p>
        </p:txBody>
      </p:sp>
      <p:sp>
        <p:nvSpPr>
          <p:cNvPr id="5" name="TextBox 4"/>
          <p:cNvSpPr txBox="1"/>
          <p:nvPr/>
        </p:nvSpPr>
        <p:spPr>
          <a:xfrm>
            <a:off x="2123328" y="350521"/>
            <a:ext cx="7531229" cy="523220"/>
          </a:xfrm>
          <a:prstGeom prst="rect">
            <a:avLst/>
          </a:prstGeom>
          <a:solidFill>
            <a:srgbClr val="66FF66"/>
          </a:solidFill>
        </p:spPr>
        <p:txBody>
          <a:bodyPr wrap="none" rtlCol="0">
            <a:spAutoFit/>
          </a:bodyPr>
          <a:lstStyle/>
          <a:p>
            <a:r>
              <a:rPr lang="en-US" sz="2800" dirty="0" smtClean="0"/>
              <a:t>PENNSYLVANIA: Monetary Slavery Through Usury</a:t>
            </a:r>
            <a:endParaRPr lang="en-US" sz="2800" dirty="0"/>
          </a:p>
        </p:txBody>
      </p:sp>
      <p:pic>
        <p:nvPicPr>
          <p:cNvPr id="18434" name="Picture 2" descr="http://www.amaranthpublishing.com/out%20of%20work%20-%20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524" y="1488370"/>
            <a:ext cx="4556474" cy="470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179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Pennsylvania’s Superior Money </a:t>
            </a:r>
            <a:r>
              <a:rPr lang="en-US" sz="2800" b="1" dirty="0" smtClean="0"/>
              <a:t>System</a:t>
            </a:r>
            <a:endParaRPr lang="en-US" sz="2800" b="1" dirty="0"/>
          </a:p>
        </p:txBody>
      </p:sp>
      <p:sp>
        <p:nvSpPr>
          <p:cNvPr id="3" name="Content Placeholder 2"/>
          <p:cNvSpPr>
            <a:spLocks noGrp="1"/>
          </p:cNvSpPr>
          <p:nvPr>
            <p:ph idx="1"/>
          </p:nvPr>
        </p:nvSpPr>
        <p:spPr>
          <a:xfrm>
            <a:off x="414574" y="997870"/>
            <a:ext cx="11396421" cy="2884515"/>
          </a:xfrm>
        </p:spPr>
        <p:txBody>
          <a:bodyPr>
            <a:normAutofit fontScale="85000" lnSpcReduction="10000"/>
          </a:bodyPr>
          <a:lstStyle/>
          <a:p>
            <a:pPr marL="0" indent="0">
              <a:buNone/>
            </a:pPr>
            <a:r>
              <a:rPr lang="en-US" sz="2400" dirty="0" smtClean="0"/>
              <a:t>In 1723 Pennsylvania created a public loan bank and managed it with success:</a:t>
            </a:r>
          </a:p>
          <a:p>
            <a:r>
              <a:rPr lang="en-US" sz="2400" dirty="0" smtClean="0"/>
              <a:t>The colony enacted provisions to re-loan the bills that were paid in, assuring a continually circulating medium of exchange</a:t>
            </a:r>
          </a:p>
          <a:p>
            <a:r>
              <a:rPr lang="en-US" sz="2400" dirty="0" smtClean="0"/>
              <a:t>The colony </a:t>
            </a:r>
            <a:r>
              <a:rPr lang="en-US" sz="2400" dirty="0"/>
              <a:t>earned </a:t>
            </a:r>
            <a:r>
              <a:rPr lang="en-US" sz="2400" dirty="0" smtClean="0"/>
              <a:t>£ 2,500 yearly interest on this paper money created out of thin air, which paid half the colonial expenses.</a:t>
            </a:r>
          </a:p>
          <a:p>
            <a:r>
              <a:rPr lang="en-US" sz="2400" dirty="0" smtClean="0"/>
              <a:t>While the collateral the money was loaned on was mainly land, it was never convertible into land; and the installment mortgages ran for sixteen years (neither too short or too long for the borrowers).</a:t>
            </a:r>
          </a:p>
          <a:p>
            <a:r>
              <a:rPr lang="en-US" sz="2400" dirty="0" smtClean="0"/>
              <a:t>This colony was also careful not to issue excessive amounts, and imposed more adequate taxes for the support of the government.</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2919663" y="721895"/>
            <a:ext cx="45719" cy="369332"/>
          </a:xfrm>
          <a:prstGeom prst="rect">
            <a:avLst/>
          </a:prstGeom>
          <a:noFill/>
        </p:spPr>
        <p:txBody>
          <a:bodyPr wrap="square" rtlCol="0">
            <a:spAutoFit/>
          </a:bodyPr>
          <a:lstStyle/>
          <a:p>
            <a:endParaRPr lang="en-US" dirty="0"/>
          </a:p>
        </p:txBody>
      </p:sp>
      <p:sp>
        <p:nvSpPr>
          <p:cNvPr id="5" name="TextBox 4"/>
          <p:cNvSpPr txBox="1"/>
          <p:nvPr/>
        </p:nvSpPr>
        <p:spPr>
          <a:xfrm>
            <a:off x="1593939" y="336663"/>
            <a:ext cx="8450070" cy="523220"/>
          </a:xfrm>
          <a:prstGeom prst="rect">
            <a:avLst/>
          </a:prstGeom>
          <a:solidFill>
            <a:srgbClr val="66FF66"/>
          </a:solidFill>
        </p:spPr>
        <p:txBody>
          <a:bodyPr wrap="none" rtlCol="0">
            <a:spAutoFit/>
          </a:bodyPr>
          <a:lstStyle/>
          <a:p>
            <a:r>
              <a:rPr lang="en-US" sz="2800" dirty="0" smtClean="0"/>
              <a:t>PENNSYLVANIA’S SUCCESS:  Solved by a Public Land Bank</a:t>
            </a:r>
            <a:endParaRPr lang="en-US" sz="2800" dirty="0"/>
          </a:p>
        </p:txBody>
      </p:sp>
      <p:pic>
        <p:nvPicPr>
          <p:cNvPr id="6" name="Picture 5"/>
          <p:cNvPicPr>
            <a:picLocks noChangeAspect="1"/>
          </p:cNvPicPr>
          <p:nvPr/>
        </p:nvPicPr>
        <p:blipFill>
          <a:blip r:embed="rId3"/>
          <a:stretch>
            <a:fillRect/>
          </a:stretch>
        </p:blipFill>
        <p:spPr>
          <a:xfrm>
            <a:off x="753978" y="4006515"/>
            <a:ext cx="5358807" cy="2858031"/>
          </a:xfrm>
          <a:prstGeom prst="rect">
            <a:avLst/>
          </a:prstGeom>
        </p:spPr>
      </p:pic>
      <p:pic>
        <p:nvPicPr>
          <p:cNvPr id="17412" name="Picture 4" descr="http://ushistoryimages.com/images/first-public-schools/fullsize/first-public-schools-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822" y="4006515"/>
            <a:ext cx="2558894" cy="287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80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Pennsylvania’s Superior Money System</a:t>
            </a:r>
          </a:p>
        </p:txBody>
      </p:sp>
      <p:sp>
        <p:nvSpPr>
          <p:cNvPr id="3" name="Content Placeholder 2"/>
          <p:cNvSpPr>
            <a:spLocks noGrp="1"/>
          </p:cNvSpPr>
          <p:nvPr>
            <p:ph idx="1"/>
          </p:nvPr>
        </p:nvSpPr>
        <p:spPr>
          <a:xfrm>
            <a:off x="397787" y="1390444"/>
            <a:ext cx="11396421" cy="1475875"/>
          </a:xfrm>
        </p:spPr>
        <p:txBody>
          <a:bodyPr>
            <a:normAutofit/>
          </a:bodyPr>
          <a:lstStyle/>
          <a:p>
            <a:pPr>
              <a:buFont typeface="Wingdings" panose="05000000000000000000" pitchFamily="2" charset="2"/>
              <a:buChar char="Ø"/>
            </a:pPr>
            <a:r>
              <a:rPr lang="en-US" sz="2400" dirty="0" smtClean="0"/>
              <a:t>The poor people who had any lands or houses to pledge, borrowed from the loan office, and paid off their usurious creditors.</a:t>
            </a:r>
          </a:p>
          <a:p>
            <a:pPr>
              <a:buFont typeface="Wingdings" panose="05000000000000000000" pitchFamily="2" charset="2"/>
              <a:buChar char="Ø"/>
            </a:pPr>
            <a:r>
              <a:rPr lang="en-US" sz="2400" dirty="0" smtClean="0"/>
              <a:t>The few rich men had to quit usury and go back to building ships and trading.</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1593939" y="336663"/>
            <a:ext cx="8450070" cy="523220"/>
          </a:xfrm>
          <a:prstGeom prst="rect">
            <a:avLst/>
          </a:prstGeom>
          <a:solidFill>
            <a:srgbClr val="66FF66"/>
          </a:solidFill>
        </p:spPr>
        <p:txBody>
          <a:bodyPr wrap="none" rtlCol="0">
            <a:spAutoFit/>
          </a:bodyPr>
          <a:lstStyle/>
          <a:p>
            <a:r>
              <a:rPr lang="en-US" sz="2800" dirty="0" smtClean="0"/>
              <a:t>PENNSYLVANIA’S SUCCESS:  Solved by a Public Land Bank</a:t>
            </a:r>
            <a:endParaRPr lang="en-US" sz="2800" dirty="0"/>
          </a:p>
        </p:txBody>
      </p:sp>
      <p:pic>
        <p:nvPicPr>
          <p:cNvPr id="19458" name="Picture 2" descr="http://teachingamericanhistory.org/files/2013/09/philly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828" y="2866319"/>
            <a:ext cx="5378952" cy="399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635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smtClean="0"/>
              <a:t>PART 11</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2707765" y="3180165"/>
            <a:ext cx="7774308" cy="584775"/>
          </a:xfrm>
          <a:prstGeom prst="rect">
            <a:avLst/>
          </a:prstGeom>
        </p:spPr>
        <p:txBody>
          <a:bodyPr wrap="none">
            <a:spAutoFit/>
          </a:bodyPr>
          <a:lstStyle/>
          <a:p>
            <a:r>
              <a:rPr lang="en-US" sz="3200" b="1" dirty="0"/>
              <a:t>Benjamin Franklin’s Support of Paper Money</a:t>
            </a:r>
          </a:p>
        </p:txBody>
      </p:sp>
    </p:spTree>
    <p:extLst>
      <p:ext uri="{BB962C8B-B14F-4D97-AF65-F5344CB8AC3E}">
        <p14:creationId xmlns:p14="http://schemas.microsoft.com/office/powerpoint/2010/main" val="2182983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Benjamin Franklin’s Support of Paper Money</a:t>
            </a:r>
          </a:p>
        </p:txBody>
      </p:sp>
      <p:sp>
        <p:nvSpPr>
          <p:cNvPr id="3" name="Content Placeholder 2"/>
          <p:cNvSpPr>
            <a:spLocks noGrp="1"/>
          </p:cNvSpPr>
          <p:nvPr>
            <p:ph idx="1"/>
          </p:nvPr>
        </p:nvSpPr>
        <p:spPr>
          <a:xfrm>
            <a:off x="397787" y="484327"/>
            <a:ext cx="11396421" cy="1344473"/>
          </a:xfrm>
          <a:solidFill>
            <a:srgbClr val="66FF66"/>
          </a:solidFill>
        </p:spPr>
        <p:txBody>
          <a:bodyPr>
            <a:normAutofit/>
          </a:bodyPr>
          <a:lstStyle/>
          <a:p>
            <a:pPr marL="0" indent="0">
              <a:buNone/>
            </a:pPr>
            <a:r>
              <a:rPr lang="en-US" sz="2400" dirty="0"/>
              <a:t>Benjamin </a:t>
            </a:r>
            <a:r>
              <a:rPr lang="en-US" sz="2400" dirty="0" smtClean="0"/>
              <a:t>Franklin, </a:t>
            </a:r>
            <a:r>
              <a:rPr lang="en-US" sz="2400" i="1" dirty="0" smtClean="0"/>
              <a:t>The </a:t>
            </a:r>
            <a:r>
              <a:rPr lang="en-US" sz="2400" i="1" dirty="0"/>
              <a:t>Busy-Body #8</a:t>
            </a:r>
            <a:r>
              <a:rPr lang="en-US" sz="2400" i="1" dirty="0" smtClean="0"/>
              <a:t>,</a:t>
            </a:r>
            <a:r>
              <a:rPr lang="en-US" sz="2400" dirty="0" smtClean="0"/>
              <a:t> </a:t>
            </a:r>
            <a:r>
              <a:rPr lang="en-US" sz="2400" dirty="0"/>
              <a:t>March 24, 1729</a:t>
            </a:r>
            <a:endParaRPr lang="en-US" sz="2400" i="1" dirty="0"/>
          </a:p>
          <a:p>
            <a:pPr marL="0" indent="0">
              <a:buNone/>
            </a:pPr>
            <a:r>
              <a:rPr lang="en-US" sz="2400" dirty="0" smtClean="0"/>
              <a:t>“Experience, more prevalent than all the logic in the World, has fully convinced us all, that it /paper money/ has been, and is now of the greatest advantages to the country.”</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pic>
        <p:nvPicPr>
          <p:cNvPr id="20482" name="Picture 2" descr="http://www.frontpress.ro/wp-content/uploads/2011/10/benjamin-franklin-350x4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97869"/>
            <a:ext cx="3737811" cy="4560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7810" y="6488668"/>
            <a:ext cx="1297150" cy="369332"/>
          </a:xfrm>
          <a:prstGeom prst="rect">
            <a:avLst/>
          </a:prstGeom>
          <a:noFill/>
        </p:spPr>
        <p:txBody>
          <a:bodyPr wrap="none" rtlCol="0">
            <a:spAutoFit/>
          </a:bodyPr>
          <a:lstStyle/>
          <a:p>
            <a:r>
              <a:rPr lang="en-US" b="1" dirty="0" smtClean="0"/>
              <a:t>1706 - 1790</a:t>
            </a:r>
            <a:endParaRPr lang="en-US" b="1" dirty="0"/>
          </a:p>
        </p:txBody>
      </p:sp>
      <p:sp>
        <p:nvSpPr>
          <p:cNvPr id="7" name="Content Placeholder 2"/>
          <p:cNvSpPr txBox="1">
            <a:spLocks/>
          </p:cNvSpPr>
          <p:nvPr/>
        </p:nvSpPr>
        <p:spPr>
          <a:xfrm>
            <a:off x="4186989" y="2698577"/>
            <a:ext cx="7607219" cy="3236657"/>
          </a:xfrm>
          <a:prstGeom prst="rect">
            <a:avLst/>
          </a:prstGeom>
          <a:solidFill>
            <a:srgbClr val="CCCC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“…there was a cry among the people for more paper money … I was on the side of an addition, being persuaded that the first small sum, struck in 1723, had done much good by increasing the trade, employment and number of inhabitants in the province, since I now saw all the old houses inhabited and many new ones building; whereas I remembered well … many of the houses … with bills on their doors, ‘to be let,’ … which made me think the inhabitants of the city … were deserting it.”</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endParaRPr lang="en-US" dirty="0" smtClean="0"/>
          </a:p>
        </p:txBody>
      </p:sp>
    </p:spTree>
    <p:extLst>
      <p:ext uri="{BB962C8B-B14F-4D97-AF65-F5344CB8AC3E}">
        <p14:creationId xmlns:p14="http://schemas.microsoft.com/office/powerpoint/2010/main" val="28004641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Benjamin Franklin’s Support of Paper Money</a:t>
            </a:r>
          </a:p>
        </p:txBody>
      </p:sp>
      <p:sp>
        <p:nvSpPr>
          <p:cNvPr id="3" name="Content Placeholder 2"/>
          <p:cNvSpPr>
            <a:spLocks noGrp="1"/>
          </p:cNvSpPr>
          <p:nvPr>
            <p:ph idx="1"/>
          </p:nvPr>
        </p:nvSpPr>
        <p:spPr>
          <a:xfrm>
            <a:off x="4191859" y="1126399"/>
            <a:ext cx="8000141" cy="1873863"/>
          </a:xfrm>
        </p:spPr>
        <p:txBody>
          <a:bodyPr>
            <a:normAutofit fontScale="92500" lnSpcReduction="20000"/>
          </a:bodyPr>
          <a:lstStyle/>
          <a:p>
            <a:pPr marL="0" indent="0">
              <a:buNone/>
            </a:pPr>
            <a:r>
              <a:rPr lang="en-US" sz="2400" dirty="0" smtClean="0"/>
              <a:t>“Pennsylvania, before it made any paper money, was totally </a:t>
            </a:r>
            <a:r>
              <a:rPr lang="en-US" sz="2400" dirty="0" err="1" smtClean="0"/>
              <a:t>stript</a:t>
            </a:r>
            <a:r>
              <a:rPr lang="en-US" sz="2400" dirty="0" smtClean="0"/>
              <a:t> of its gold and silver … the chief part of the trade being carried on by … barter; when, in 1723, paper money was first made there, which gave new life to business, promoted greatly the settlement of new lands (by lending small sums to beginners on easy interest, to be repaid by instalments) … that the exports from hence thither is now more than tenfold what it then was …”</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pic>
        <p:nvPicPr>
          <p:cNvPr id="6" name="Picture 5"/>
          <p:cNvPicPr>
            <a:picLocks noChangeAspect="1"/>
          </p:cNvPicPr>
          <p:nvPr/>
        </p:nvPicPr>
        <p:blipFill>
          <a:blip r:embed="rId2"/>
          <a:stretch>
            <a:fillRect/>
          </a:stretch>
        </p:blipFill>
        <p:spPr>
          <a:xfrm>
            <a:off x="-3" y="783117"/>
            <a:ext cx="4191857" cy="3227409"/>
          </a:xfrm>
          <a:prstGeom prst="rect">
            <a:avLst/>
          </a:prstGeom>
        </p:spPr>
      </p:pic>
      <p:sp>
        <p:nvSpPr>
          <p:cNvPr id="7" name="Content Placeholder 2"/>
          <p:cNvSpPr txBox="1">
            <a:spLocks/>
          </p:cNvSpPr>
          <p:nvPr/>
        </p:nvSpPr>
        <p:spPr>
          <a:xfrm>
            <a:off x="0" y="360552"/>
            <a:ext cx="12191998" cy="412534"/>
          </a:xfrm>
          <a:prstGeom prst="rect">
            <a:avLst/>
          </a:prstGeom>
          <a:solidFill>
            <a:srgbClr val="66FF66"/>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smtClean="0"/>
              <a:t>Benjamin Franklin, 1764, in answer to a report of the English Board of Trade -</a:t>
            </a:r>
          </a:p>
          <a:p>
            <a:pPr marL="0" indent="0" algn="ctr">
              <a:buFont typeface="Arial" panose="020B0604020202020204" pitchFamily="34" charset="0"/>
              <a:buNone/>
            </a:pPr>
            <a:endParaRPr lang="en-US" sz="2400" dirty="0" smtClean="0"/>
          </a:p>
          <a:p>
            <a:pPr marL="0" indent="0" algn="ctr">
              <a:buFont typeface="Arial" panose="020B0604020202020204" pitchFamily="34" charset="0"/>
              <a:buNone/>
            </a:pPr>
            <a:endParaRPr lang="en-US" sz="2400" dirty="0" smtClean="0"/>
          </a:p>
          <a:p>
            <a:pPr algn="ctr"/>
            <a:endParaRPr lang="en-US" dirty="0" smtClean="0"/>
          </a:p>
        </p:txBody>
      </p:sp>
      <p:pic>
        <p:nvPicPr>
          <p:cNvPr id="21510" name="Picture 6" descr="http://miladysboudoir.files.wordpress.com/2012/08/b-franklin-h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9216" y="3410526"/>
            <a:ext cx="2582779" cy="344747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images.fineartamerica.com/images-medium-large-5/benjamin-franklin-1868-padre-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10526"/>
            <a:ext cx="4191854" cy="28474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32283" y="5934670"/>
            <a:ext cx="2425023" cy="923330"/>
          </a:xfrm>
          <a:prstGeom prst="rect">
            <a:avLst/>
          </a:prstGeom>
          <a:noFill/>
        </p:spPr>
        <p:txBody>
          <a:bodyPr wrap="none" rtlCol="0">
            <a:spAutoFit/>
          </a:bodyPr>
          <a:lstStyle/>
          <a:p>
            <a:r>
              <a:rPr lang="en-US" b="1" dirty="0" smtClean="0"/>
              <a:t>1757 – 1775</a:t>
            </a:r>
          </a:p>
          <a:p>
            <a:r>
              <a:rPr lang="en-US" b="1" dirty="0" smtClean="0"/>
              <a:t>FRANKLIN’S RESIDENCE</a:t>
            </a:r>
          </a:p>
          <a:p>
            <a:r>
              <a:rPr lang="en-US" b="1" dirty="0" smtClean="0"/>
              <a:t>IN LONDON</a:t>
            </a:r>
            <a:endParaRPr lang="en-US" b="1" dirty="0"/>
          </a:p>
        </p:txBody>
      </p:sp>
      <p:sp>
        <p:nvSpPr>
          <p:cNvPr id="11" name="TextBox 10"/>
          <p:cNvSpPr txBox="1"/>
          <p:nvPr/>
        </p:nvSpPr>
        <p:spPr>
          <a:xfrm>
            <a:off x="4185689" y="3353575"/>
            <a:ext cx="2768771" cy="369332"/>
          </a:xfrm>
          <a:prstGeom prst="rect">
            <a:avLst/>
          </a:prstGeom>
          <a:noFill/>
        </p:spPr>
        <p:txBody>
          <a:bodyPr wrap="none" rtlCol="0">
            <a:spAutoFit/>
          </a:bodyPr>
          <a:lstStyle/>
          <a:p>
            <a:r>
              <a:rPr lang="en-US" b="1" dirty="0" smtClean="0"/>
              <a:t>ENGLISH BOARD OF TRADE</a:t>
            </a:r>
            <a:endParaRPr lang="en-US" b="1" dirty="0"/>
          </a:p>
        </p:txBody>
      </p:sp>
      <p:sp>
        <p:nvSpPr>
          <p:cNvPr id="13" name="TextBox 12"/>
          <p:cNvSpPr txBox="1"/>
          <p:nvPr/>
        </p:nvSpPr>
        <p:spPr>
          <a:xfrm>
            <a:off x="4185689" y="5134263"/>
            <a:ext cx="1440202" cy="369332"/>
          </a:xfrm>
          <a:prstGeom prst="rect">
            <a:avLst/>
          </a:prstGeom>
          <a:noFill/>
        </p:spPr>
        <p:txBody>
          <a:bodyPr wrap="none" rtlCol="0">
            <a:spAutoFit/>
          </a:bodyPr>
          <a:lstStyle/>
          <a:p>
            <a:r>
              <a:rPr lang="en-US" b="1" dirty="0" smtClean="0"/>
              <a:t>PARLIAMENT</a:t>
            </a:r>
            <a:endParaRPr lang="en-US" b="1" dirty="0"/>
          </a:p>
        </p:txBody>
      </p:sp>
    </p:spTree>
    <p:extLst>
      <p:ext uri="{BB962C8B-B14F-4D97-AF65-F5344CB8AC3E}">
        <p14:creationId xmlns:p14="http://schemas.microsoft.com/office/powerpoint/2010/main" val="3108905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smtClean="0"/>
              <a:t>PART 12</a:t>
            </a:r>
            <a:endParaRPr lang="en-US" sz="2800" b="1" dirty="0"/>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Rectangle 3"/>
          <p:cNvSpPr/>
          <p:nvPr/>
        </p:nvSpPr>
        <p:spPr>
          <a:xfrm>
            <a:off x="2316912" y="3316887"/>
            <a:ext cx="7901650" cy="584775"/>
          </a:xfrm>
          <a:prstGeom prst="rect">
            <a:avLst/>
          </a:prstGeom>
        </p:spPr>
        <p:txBody>
          <a:bodyPr wrap="none">
            <a:spAutoFit/>
          </a:bodyPr>
          <a:lstStyle/>
          <a:p>
            <a:r>
              <a:rPr lang="en-US" sz="3200" b="1" dirty="0"/>
              <a:t>Von </a:t>
            </a:r>
            <a:r>
              <a:rPr lang="en-US" sz="3200" b="1" dirty="0" err="1"/>
              <a:t>Mises</a:t>
            </a:r>
            <a:r>
              <a:rPr lang="en-US" sz="3200" b="1" dirty="0"/>
              <a:t> Just Does Not Understand Franklin</a:t>
            </a:r>
          </a:p>
        </p:txBody>
      </p:sp>
    </p:spTree>
    <p:extLst>
      <p:ext uri="{BB962C8B-B14F-4D97-AF65-F5344CB8AC3E}">
        <p14:creationId xmlns:p14="http://schemas.microsoft.com/office/powerpoint/2010/main" val="3385402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chemeClr val="accent2"/>
          </a:solidFill>
        </p:spPr>
        <p:txBody>
          <a:bodyPr>
            <a:normAutofit fontScale="90000"/>
          </a:bodyPr>
          <a:lstStyle/>
          <a:p>
            <a:pPr algn="ctr"/>
            <a:r>
              <a:rPr lang="en-US" sz="2800" b="1" dirty="0"/>
              <a:t>Von </a:t>
            </a:r>
            <a:r>
              <a:rPr lang="en-US" sz="2800" b="1" dirty="0" err="1"/>
              <a:t>Mises</a:t>
            </a:r>
            <a:r>
              <a:rPr lang="en-US" sz="2800" b="1" dirty="0"/>
              <a:t> Just Does Not Understand Franklin</a:t>
            </a:r>
          </a:p>
        </p:txBody>
      </p:sp>
      <p:sp>
        <p:nvSpPr>
          <p:cNvPr id="3" name="Content Placeholder 2"/>
          <p:cNvSpPr>
            <a:spLocks noGrp="1"/>
          </p:cNvSpPr>
          <p:nvPr>
            <p:ph idx="1"/>
          </p:nvPr>
        </p:nvSpPr>
        <p:spPr>
          <a:xfrm>
            <a:off x="397787" y="350521"/>
            <a:ext cx="11396421" cy="766957"/>
          </a:xfrm>
          <a:solidFill>
            <a:srgbClr val="FFFF99"/>
          </a:solidFill>
        </p:spPr>
        <p:txBody>
          <a:bodyPr>
            <a:normAutofit/>
          </a:bodyPr>
          <a:lstStyle/>
          <a:p>
            <a:pPr marL="0" indent="0">
              <a:buNone/>
            </a:pPr>
            <a:r>
              <a:rPr lang="en-US" sz="2400" b="1" dirty="0" smtClean="0"/>
              <a:t>THERE WOULD HAVE BEEN NO UNITED STATES OF AMERICA IF THE IDEAS OF THE AUSTRIAN SCHOOL HAD BEEN FOLLOWED</a:t>
            </a:r>
            <a:endParaRPr lang="en-US" sz="2400" dirty="0" smtClean="0"/>
          </a:p>
          <a:p>
            <a:endParaRPr lang="en-US" dirty="0" smtClean="0"/>
          </a:p>
        </p:txBody>
      </p:sp>
      <p:sp>
        <p:nvSpPr>
          <p:cNvPr id="4" name="TextBox 3"/>
          <p:cNvSpPr txBox="1"/>
          <p:nvPr/>
        </p:nvSpPr>
        <p:spPr>
          <a:xfrm>
            <a:off x="234101" y="1343024"/>
            <a:ext cx="4639434" cy="2308324"/>
          </a:xfrm>
          <a:prstGeom prst="rect">
            <a:avLst/>
          </a:prstGeom>
          <a:noFill/>
        </p:spPr>
        <p:txBody>
          <a:bodyPr wrap="square" rtlCol="0">
            <a:spAutoFit/>
          </a:bodyPr>
          <a:lstStyle/>
          <a:p>
            <a:r>
              <a:rPr lang="en-US" sz="2400" dirty="0" smtClean="0"/>
              <a:t>The School’s most famous proponent, Ludwig Von </a:t>
            </a:r>
            <a:r>
              <a:rPr lang="en-US" sz="2400" dirty="0" err="1" smtClean="0"/>
              <a:t>Mises</a:t>
            </a:r>
            <a:r>
              <a:rPr lang="en-US" sz="2400" dirty="0" smtClean="0"/>
              <a:t>, suggested Benjamin Franklin said good things about paper money because he might gain from printing contracts.</a:t>
            </a:r>
            <a:endParaRPr lang="en-US" sz="2400" dirty="0"/>
          </a:p>
        </p:txBody>
      </p:sp>
      <p:pic>
        <p:nvPicPr>
          <p:cNvPr id="22530" name="Picture 2" descr="http://www.legendsofamerica.com/photos-americanhistory/BenjaminFranklinPri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947" y="3861906"/>
            <a:ext cx="2442411" cy="299609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3.amazonaws.com/ctcolonial/9889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719594"/>
            <a:ext cx="4876798" cy="613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321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16201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3" name="Content Placeholder 2"/>
          <p:cNvSpPr>
            <a:spLocks noGrp="1"/>
          </p:cNvSpPr>
          <p:nvPr>
            <p:ph idx="1"/>
          </p:nvPr>
        </p:nvSpPr>
        <p:spPr>
          <a:xfrm>
            <a:off x="397787" y="773085"/>
            <a:ext cx="11396421" cy="5672380"/>
          </a:xfrm>
        </p:spPr>
        <p:txBody>
          <a:bodyPr>
            <a:normAutofit/>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1" y="350521"/>
            <a:ext cx="12191999" cy="707886"/>
          </a:xfrm>
          <a:prstGeom prst="rect">
            <a:avLst/>
          </a:prstGeom>
          <a:solidFill>
            <a:srgbClr val="CC99FF"/>
          </a:solidFill>
        </p:spPr>
        <p:txBody>
          <a:bodyPr wrap="square" rtlCol="0">
            <a:spAutoFit/>
          </a:bodyPr>
          <a:lstStyle/>
          <a:p>
            <a:pPr algn="ctr"/>
            <a:r>
              <a:rPr lang="en-US" sz="2000" b="1" dirty="0" smtClean="0"/>
              <a:t>OUR MONETARY HISTORY SHOWS HOW MONETARY AGGRESSION HAS BEEN USED AGAINST A PEOPLE</a:t>
            </a:r>
          </a:p>
          <a:p>
            <a:pPr algn="ctr"/>
            <a:r>
              <a:rPr lang="en-US" sz="2000" b="1" dirty="0" smtClean="0"/>
              <a:t>AND CAN SHOW MANKIND HOW TO BLOCK FUTURE ATTEMPTS</a:t>
            </a:r>
            <a:endParaRPr lang="en-US" sz="2000" b="1" dirty="0"/>
          </a:p>
        </p:txBody>
      </p:sp>
      <p:pic>
        <p:nvPicPr>
          <p:cNvPr id="1026" name="Picture 2" descr="http://www.revolutionary-war-and-beyond.com/images/british-parlia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6330"/>
            <a:ext cx="2759242" cy="2241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126" y="1114354"/>
            <a:ext cx="2962734" cy="646331"/>
          </a:xfrm>
          <a:prstGeom prst="rect">
            <a:avLst/>
          </a:prstGeom>
          <a:noFill/>
        </p:spPr>
        <p:txBody>
          <a:bodyPr wrap="none" rtlCol="0">
            <a:spAutoFit/>
          </a:bodyPr>
          <a:lstStyle/>
          <a:p>
            <a:r>
              <a:rPr lang="en-US" b="1" dirty="0" smtClean="0"/>
              <a:t>PARLIAMENT PASSING</a:t>
            </a:r>
          </a:p>
          <a:p>
            <a:r>
              <a:rPr lang="en-US" b="1" dirty="0" smtClean="0"/>
              <a:t>THE CURRENCY ACT OF 1764</a:t>
            </a:r>
            <a:endParaRPr lang="en-US" b="1" dirty="0"/>
          </a:p>
        </p:txBody>
      </p:sp>
      <p:sp>
        <p:nvSpPr>
          <p:cNvPr id="7" name="TextBox 6"/>
          <p:cNvSpPr txBox="1"/>
          <p:nvPr/>
        </p:nvSpPr>
        <p:spPr>
          <a:xfrm>
            <a:off x="2956809" y="1088003"/>
            <a:ext cx="4941161" cy="923330"/>
          </a:xfrm>
          <a:prstGeom prst="rect">
            <a:avLst/>
          </a:prstGeom>
          <a:noFill/>
        </p:spPr>
        <p:txBody>
          <a:bodyPr wrap="none" rtlCol="0">
            <a:spAutoFit/>
          </a:bodyPr>
          <a:lstStyle/>
          <a:p>
            <a:r>
              <a:rPr lang="en-US" b="1" dirty="0"/>
              <a:t>The </a:t>
            </a:r>
            <a:r>
              <a:rPr lang="en-US" b="1" dirty="0" smtClean="0"/>
              <a:t>First Bank </a:t>
            </a:r>
            <a:r>
              <a:rPr lang="en-US" b="1" dirty="0"/>
              <a:t>of the United States </a:t>
            </a:r>
            <a:r>
              <a:rPr lang="en-US" b="1" dirty="0" smtClean="0"/>
              <a:t>was </a:t>
            </a:r>
            <a:r>
              <a:rPr lang="en-US" b="1" dirty="0"/>
              <a:t>a </a:t>
            </a:r>
            <a:r>
              <a:rPr lang="en-US" b="1" dirty="0" smtClean="0"/>
              <a:t>private</a:t>
            </a:r>
          </a:p>
          <a:p>
            <a:r>
              <a:rPr lang="en-US" b="1" dirty="0" smtClean="0"/>
              <a:t>institution and foreign </a:t>
            </a:r>
            <a:r>
              <a:rPr lang="en-US" b="1" dirty="0"/>
              <a:t>buyers </a:t>
            </a:r>
            <a:r>
              <a:rPr lang="en-US" b="1" dirty="0" smtClean="0"/>
              <a:t>purchased 70% </a:t>
            </a:r>
          </a:p>
          <a:p>
            <a:r>
              <a:rPr lang="en-US" b="1" dirty="0" smtClean="0"/>
              <a:t>ownership shares.</a:t>
            </a:r>
            <a:endParaRPr lang="en-US" dirty="0"/>
          </a:p>
        </p:txBody>
      </p:sp>
      <p:pic>
        <p:nvPicPr>
          <p:cNvPr id="1028" name="Picture 4" descr="http://upload.wikimedia.org/wikipedia/commons/d/d1/First_Bank_of_the_United_Sta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736" y="1743007"/>
            <a:ext cx="2968234" cy="2227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95690" y="3928781"/>
            <a:ext cx="3594958" cy="646331"/>
          </a:xfrm>
          <a:prstGeom prst="rect">
            <a:avLst/>
          </a:prstGeom>
          <a:noFill/>
        </p:spPr>
        <p:txBody>
          <a:bodyPr wrap="none" rtlCol="0">
            <a:spAutoFit/>
          </a:bodyPr>
          <a:lstStyle/>
          <a:p>
            <a:r>
              <a:rPr lang="en-US" b="1" dirty="0" smtClean="0"/>
              <a:t>FIRST BANK OF THE UNITED STATES,</a:t>
            </a:r>
          </a:p>
          <a:p>
            <a:pPr algn="ctr"/>
            <a:r>
              <a:rPr lang="en-US" b="1" dirty="0" smtClean="0"/>
              <a:t>1791-1811 (PRIVATE BANK)</a:t>
            </a:r>
            <a:endParaRPr lang="en-US" b="1" dirty="0"/>
          </a:p>
        </p:txBody>
      </p:sp>
      <p:pic>
        <p:nvPicPr>
          <p:cNvPr id="8" name="Picture 2" descr="http://upload.wikimedia.org/wikipedia/commons/7/73/Second_Bank_of_the_United_States_South_sid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4694" y="1849721"/>
            <a:ext cx="3180562" cy="2120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202916" y="3934473"/>
            <a:ext cx="3871701" cy="646331"/>
          </a:xfrm>
          <a:prstGeom prst="rect">
            <a:avLst/>
          </a:prstGeom>
          <a:noFill/>
        </p:spPr>
        <p:txBody>
          <a:bodyPr wrap="none" rtlCol="0">
            <a:spAutoFit/>
          </a:bodyPr>
          <a:lstStyle/>
          <a:p>
            <a:r>
              <a:rPr lang="en-US" b="1" dirty="0" smtClean="0"/>
              <a:t>SECOND BANK OF THE UNITED STATES,</a:t>
            </a:r>
          </a:p>
          <a:p>
            <a:pPr algn="ctr"/>
            <a:r>
              <a:rPr lang="en-US" b="1" dirty="0" smtClean="0"/>
              <a:t>1816-1836 (PRIVATE BANK)</a:t>
            </a:r>
            <a:endParaRPr lang="en-US" b="1" dirty="0"/>
          </a:p>
        </p:txBody>
      </p:sp>
      <p:pic>
        <p:nvPicPr>
          <p:cNvPr id="9" name="Picture 4" descr="http://ts2.mm.bing.net/th?id=HN.607995793938777921&amp;pid=15.1&amp;H=163&amp;W=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27" y="4445460"/>
            <a:ext cx="2402297" cy="24473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60811" y="5999747"/>
            <a:ext cx="70094" cy="369332"/>
          </a:xfrm>
          <a:prstGeom prst="rect">
            <a:avLst/>
          </a:prstGeom>
          <a:noFill/>
        </p:spPr>
        <p:txBody>
          <a:bodyPr wrap="square" rtlCol="0">
            <a:spAutoFit/>
          </a:bodyPr>
          <a:lstStyle/>
          <a:p>
            <a:endParaRPr lang="en-US" dirty="0"/>
          </a:p>
        </p:txBody>
      </p:sp>
      <p:sp>
        <p:nvSpPr>
          <p:cNvPr id="12" name="TextBox 11"/>
          <p:cNvSpPr txBox="1"/>
          <p:nvPr/>
        </p:nvSpPr>
        <p:spPr>
          <a:xfrm>
            <a:off x="2366193" y="5390701"/>
            <a:ext cx="3415743" cy="1477328"/>
          </a:xfrm>
          <a:prstGeom prst="rect">
            <a:avLst/>
          </a:prstGeom>
          <a:noFill/>
        </p:spPr>
        <p:txBody>
          <a:bodyPr wrap="none" rtlCol="0">
            <a:spAutoFit/>
          </a:bodyPr>
          <a:lstStyle/>
          <a:p>
            <a:r>
              <a:rPr lang="en-US" b="1" dirty="0" smtClean="0"/>
              <a:t>SECOND NATIONAL BANK </a:t>
            </a:r>
          </a:p>
          <a:p>
            <a:r>
              <a:rPr lang="en-US" b="1" dirty="0" smtClean="0"/>
              <a:t>HAMILTON, OHIO  1865 (PRIVATE)</a:t>
            </a:r>
          </a:p>
          <a:p>
            <a:endParaRPr lang="en-US" b="1" dirty="0"/>
          </a:p>
          <a:p>
            <a:r>
              <a:rPr lang="en-US" b="1" dirty="0"/>
              <a:t>NATIONAL BANKING </a:t>
            </a:r>
            <a:r>
              <a:rPr lang="en-US" b="1" dirty="0" smtClean="0"/>
              <a:t>ACT</a:t>
            </a:r>
          </a:p>
          <a:p>
            <a:r>
              <a:rPr lang="en-US" b="1" dirty="0" smtClean="0"/>
              <a:t>          1863 &amp; 1864</a:t>
            </a:r>
            <a:endParaRPr lang="en-US" b="1" dirty="0"/>
          </a:p>
        </p:txBody>
      </p:sp>
      <p:pic>
        <p:nvPicPr>
          <p:cNvPr id="1032" name="Picture 8" descr="http://upload.wikimedia.org/wikipedia/commons/thumb/7/73/US-FederalReserveBoard-Seal.svg/600px-US-FederalReserveBoard-Seal.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3169" y="4908971"/>
            <a:ext cx="1949029" cy="19490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401977" y="6097600"/>
            <a:ext cx="3748911" cy="646331"/>
          </a:xfrm>
          <a:prstGeom prst="rect">
            <a:avLst/>
          </a:prstGeom>
          <a:noFill/>
        </p:spPr>
        <p:txBody>
          <a:bodyPr wrap="none" rtlCol="0">
            <a:spAutoFit/>
          </a:bodyPr>
          <a:lstStyle/>
          <a:p>
            <a:r>
              <a:rPr lang="en-US" b="1" dirty="0" smtClean="0"/>
              <a:t>FEDERAL RESERVE SYSTEM  1913</a:t>
            </a:r>
          </a:p>
          <a:p>
            <a:r>
              <a:rPr lang="en-US" b="1" dirty="0" smtClean="0"/>
              <a:t>12 PRIVATE FEDERAL RESERVE BANKS</a:t>
            </a:r>
            <a:endParaRPr lang="en-US" b="1" dirty="0"/>
          </a:p>
        </p:txBody>
      </p:sp>
      <p:sp>
        <p:nvSpPr>
          <p:cNvPr id="15" name="TextBox 14"/>
          <p:cNvSpPr txBox="1"/>
          <p:nvPr/>
        </p:nvSpPr>
        <p:spPr>
          <a:xfrm>
            <a:off x="9170834" y="1277601"/>
            <a:ext cx="1616148" cy="369332"/>
          </a:xfrm>
          <a:prstGeom prst="rect">
            <a:avLst/>
          </a:prstGeom>
          <a:noFill/>
        </p:spPr>
        <p:txBody>
          <a:bodyPr wrap="none" rtlCol="0">
            <a:spAutoFit/>
          </a:bodyPr>
          <a:lstStyle/>
          <a:p>
            <a:r>
              <a:rPr lang="en-US" b="1" dirty="0" smtClean="0"/>
              <a:t>A SECOND TRY.</a:t>
            </a:r>
            <a:endParaRPr lang="en-US" b="1" dirty="0"/>
          </a:p>
        </p:txBody>
      </p:sp>
    </p:spTree>
    <p:extLst>
      <p:ext uri="{BB962C8B-B14F-4D97-AF65-F5344CB8AC3E}">
        <p14:creationId xmlns:p14="http://schemas.microsoft.com/office/powerpoint/2010/main" val="1439671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3" name="Content Placeholder 2"/>
          <p:cNvSpPr>
            <a:spLocks noGrp="1"/>
          </p:cNvSpPr>
          <p:nvPr>
            <p:ph idx="1"/>
          </p:nvPr>
        </p:nvSpPr>
        <p:spPr>
          <a:xfrm>
            <a:off x="2005262" y="2065157"/>
            <a:ext cx="10186736" cy="433138"/>
          </a:xfrm>
          <a:solidFill>
            <a:srgbClr val="FFCCFF"/>
          </a:solidFill>
        </p:spPr>
        <p:txBody>
          <a:bodyPr>
            <a:normAutofit/>
          </a:bodyPr>
          <a:lstStyle/>
          <a:p>
            <a:pPr marL="0" indent="0">
              <a:buNone/>
            </a:pPr>
            <a:r>
              <a:rPr lang="en-US" sz="2400" b="1" dirty="0" smtClean="0"/>
              <a:t>… AND WILL OBSCURE OR MISINTERPRET THE ACTUAL HISTORY</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2" y="350521"/>
            <a:ext cx="12191998" cy="584775"/>
          </a:xfrm>
          <a:prstGeom prst="rect">
            <a:avLst/>
          </a:prstGeom>
          <a:solidFill>
            <a:srgbClr val="FF66FF"/>
          </a:solidFill>
        </p:spPr>
        <p:txBody>
          <a:bodyPr wrap="square" rtlCol="0">
            <a:spAutoFit/>
          </a:bodyPr>
          <a:lstStyle/>
          <a:p>
            <a:pPr algn="ctr"/>
            <a:r>
              <a:rPr lang="en-US" sz="3200" b="1" dirty="0" smtClean="0"/>
              <a:t>MONETARY HISTORY IS A BATTLEGROUND</a:t>
            </a:r>
            <a:endParaRPr lang="en-US" sz="3200" b="1" dirty="0"/>
          </a:p>
        </p:txBody>
      </p:sp>
      <p:sp>
        <p:nvSpPr>
          <p:cNvPr id="5" name="TextBox 4"/>
          <p:cNvSpPr txBox="1"/>
          <p:nvPr/>
        </p:nvSpPr>
        <p:spPr>
          <a:xfrm>
            <a:off x="0" y="1357860"/>
            <a:ext cx="8598965" cy="461665"/>
          </a:xfrm>
          <a:prstGeom prst="rect">
            <a:avLst/>
          </a:prstGeom>
          <a:solidFill>
            <a:srgbClr val="FFCCFF"/>
          </a:solidFill>
        </p:spPr>
        <p:txBody>
          <a:bodyPr wrap="square" rtlCol="0">
            <a:spAutoFit/>
          </a:bodyPr>
          <a:lstStyle/>
          <a:p>
            <a:r>
              <a:rPr lang="en-US" sz="2400" b="1" dirty="0" smtClean="0"/>
              <a:t>PRIVATE INTERESTS SEEK TO PROTECT MODERN DAY PRIVILEGE …</a:t>
            </a:r>
            <a:endParaRPr lang="en-US" sz="2400"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393" y="3157934"/>
            <a:ext cx="8578683" cy="2617225"/>
          </a:xfrm>
          <a:prstGeom prst="rect">
            <a:avLst/>
          </a:prstGeom>
        </p:spPr>
      </p:pic>
      <p:sp>
        <p:nvSpPr>
          <p:cNvPr id="9" name="TextBox 8"/>
          <p:cNvSpPr txBox="1"/>
          <p:nvPr/>
        </p:nvSpPr>
        <p:spPr>
          <a:xfrm>
            <a:off x="8999621" y="5502081"/>
            <a:ext cx="1454244" cy="369332"/>
          </a:xfrm>
          <a:prstGeom prst="rect">
            <a:avLst/>
          </a:prstGeom>
          <a:solidFill>
            <a:schemeClr val="bg1"/>
          </a:solidFill>
        </p:spPr>
        <p:txBody>
          <a:bodyPr wrap="none" rtlCol="0">
            <a:spAutoFit/>
          </a:bodyPr>
          <a:lstStyle/>
          <a:p>
            <a:r>
              <a:rPr lang="en-US" dirty="0" smtClean="0"/>
              <a:t>                        </a:t>
            </a:r>
            <a:endParaRPr lang="en-US" dirty="0"/>
          </a:p>
        </p:txBody>
      </p:sp>
      <p:sp>
        <p:nvSpPr>
          <p:cNvPr id="6" name="TextBox 5"/>
          <p:cNvSpPr txBox="1"/>
          <p:nvPr/>
        </p:nvSpPr>
        <p:spPr>
          <a:xfrm>
            <a:off x="5922734" y="3838128"/>
            <a:ext cx="1888659" cy="1323439"/>
          </a:xfrm>
          <a:prstGeom prst="rect">
            <a:avLst/>
          </a:prstGeom>
          <a:solidFill>
            <a:srgbClr val="FFFF00"/>
          </a:solidFill>
        </p:spPr>
        <p:txBody>
          <a:bodyPr wrap="none" rtlCol="0">
            <a:spAutoFit/>
          </a:bodyPr>
          <a:lstStyle/>
          <a:p>
            <a:r>
              <a:rPr lang="en-US" sz="8000" b="1" u="sng" dirty="0" smtClean="0"/>
              <a:t>NO!</a:t>
            </a:r>
            <a:endParaRPr lang="en-US" sz="8000" b="1" u="sng" dirty="0"/>
          </a:p>
        </p:txBody>
      </p:sp>
    </p:spTree>
    <p:extLst>
      <p:ext uri="{BB962C8B-B14F-4D97-AF65-F5344CB8AC3E}">
        <p14:creationId xmlns:p14="http://schemas.microsoft.com/office/powerpoint/2010/main" val="24498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3" name="Content Placeholder 2"/>
          <p:cNvSpPr>
            <a:spLocks noGrp="1"/>
          </p:cNvSpPr>
          <p:nvPr>
            <p:ph idx="1"/>
          </p:nvPr>
        </p:nvSpPr>
        <p:spPr>
          <a:xfrm>
            <a:off x="2005264" y="1396939"/>
            <a:ext cx="10186736" cy="433138"/>
          </a:xfrm>
          <a:solidFill>
            <a:srgbClr val="FFCCFF"/>
          </a:solidFill>
        </p:spPr>
        <p:txBody>
          <a:bodyPr>
            <a:normAutofit/>
          </a:bodyPr>
          <a:lstStyle/>
          <a:p>
            <a:pPr marL="0" indent="0">
              <a:buNone/>
            </a:pPr>
            <a:r>
              <a:rPr lang="en-US" sz="2400" b="1" dirty="0" smtClean="0"/>
              <a:t>… AND WILL OBSCURE OR MISINTERPRET THE ACTUAL HISTORY</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endParaRPr lang="en-US" dirty="0" smtClean="0"/>
          </a:p>
        </p:txBody>
      </p:sp>
      <p:sp>
        <p:nvSpPr>
          <p:cNvPr id="4" name="TextBox 3"/>
          <p:cNvSpPr txBox="1"/>
          <p:nvPr/>
        </p:nvSpPr>
        <p:spPr>
          <a:xfrm>
            <a:off x="2" y="350521"/>
            <a:ext cx="12191998" cy="584775"/>
          </a:xfrm>
          <a:prstGeom prst="rect">
            <a:avLst/>
          </a:prstGeom>
          <a:solidFill>
            <a:srgbClr val="FF66FF"/>
          </a:solidFill>
        </p:spPr>
        <p:txBody>
          <a:bodyPr wrap="square" rtlCol="0">
            <a:spAutoFit/>
          </a:bodyPr>
          <a:lstStyle/>
          <a:p>
            <a:pPr algn="ctr"/>
            <a:r>
              <a:rPr lang="en-US" sz="3200" b="1" dirty="0" smtClean="0"/>
              <a:t>MONETARY HISTORY IS A BATTLEGROUND</a:t>
            </a:r>
            <a:endParaRPr lang="en-US" sz="3200" b="1" dirty="0"/>
          </a:p>
        </p:txBody>
      </p:sp>
      <p:sp>
        <p:nvSpPr>
          <p:cNvPr id="5" name="TextBox 4"/>
          <p:cNvSpPr txBox="1"/>
          <p:nvPr/>
        </p:nvSpPr>
        <p:spPr>
          <a:xfrm>
            <a:off x="0" y="932632"/>
            <a:ext cx="8598965" cy="461665"/>
          </a:xfrm>
          <a:prstGeom prst="rect">
            <a:avLst/>
          </a:prstGeom>
          <a:solidFill>
            <a:srgbClr val="FFCCFF"/>
          </a:solidFill>
        </p:spPr>
        <p:txBody>
          <a:bodyPr wrap="square" rtlCol="0">
            <a:spAutoFit/>
          </a:bodyPr>
          <a:lstStyle/>
          <a:p>
            <a:r>
              <a:rPr lang="en-US" sz="2400" b="1" dirty="0" smtClean="0"/>
              <a:t>PRIVATE INTERESTS SEEK TO PROTECT MODERN DAY PRIVILEGE …</a:t>
            </a:r>
            <a:endParaRPr lang="en-US" sz="2400" b="1" dirty="0"/>
          </a:p>
        </p:txBody>
      </p:sp>
      <p:sp>
        <p:nvSpPr>
          <p:cNvPr id="9" name="TextBox 8"/>
          <p:cNvSpPr txBox="1"/>
          <p:nvPr/>
        </p:nvSpPr>
        <p:spPr>
          <a:xfrm>
            <a:off x="8999621" y="5502081"/>
            <a:ext cx="1454244" cy="369332"/>
          </a:xfrm>
          <a:prstGeom prst="rect">
            <a:avLst/>
          </a:prstGeom>
          <a:solidFill>
            <a:schemeClr val="bg1"/>
          </a:solidFill>
        </p:spPr>
        <p:txBody>
          <a:bodyPr wrap="none" rtlCol="0">
            <a:spAutoFit/>
          </a:bodyPr>
          <a:lstStyle/>
          <a:p>
            <a:r>
              <a:rPr lang="en-US" dirty="0" smtClean="0"/>
              <a:t>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264" y="1828767"/>
            <a:ext cx="8807117" cy="5029233"/>
          </a:xfrm>
          <a:prstGeom prst="rect">
            <a:avLst/>
          </a:prstGeom>
        </p:spPr>
      </p:pic>
      <p:sp>
        <p:nvSpPr>
          <p:cNvPr id="8" name="TextBox 7"/>
          <p:cNvSpPr txBox="1"/>
          <p:nvPr/>
        </p:nvSpPr>
        <p:spPr>
          <a:xfrm>
            <a:off x="5922734" y="3838128"/>
            <a:ext cx="1888659" cy="1323439"/>
          </a:xfrm>
          <a:prstGeom prst="rect">
            <a:avLst/>
          </a:prstGeom>
          <a:solidFill>
            <a:srgbClr val="FFFF00"/>
          </a:solidFill>
        </p:spPr>
        <p:txBody>
          <a:bodyPr wrap="none" rtlCol="0">
            <a:spAutoFit/>
          </a:bodyPr>
          <a:lstStyle/>
          <a:p>
            <a:r>
              <a:rPr lang="en-US" sz="8000" b="1" u="sng" dirty="0" smtClean="0"/>
              <a:t>NO!</a:t>
            </a:r>
            <a:endParaRPr lang="en-US" sz="8000" b="1" u="sng" dirty="0"/>
          </a:p>
        </p:txBody>
      </p:sp>
    </p:spTree>
    <p:extLst>
      <p:ext uri="{BB962C8B-B14F-4D97-AF65-F5344CB8AC3E}">
        <p14:creationId xmlns:p14="http://schemas.microsoft.com/office/powerpoint/2010/main" val="401395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FFFF00"/>
          </a:solidFill>
        </p:spPr>
        <p:txBody>
          <a:bodyPr>
            <a:normAutofit fontScale="90000"/>
          </a:bodyPr>
          <a:lstStyle/>
          <a:p>
            <a:pPr algn="ctr"/>
            <a:r>
              <a:rPr lang="en-US" sz="2800" b="1" dirty="0"/>
              <a:t>Introduction</a:t>
            </a:r>
          </a:p>
        </p:txBody>
      </p:sp>
      <p:sp>
        <p:nvSpPr>
          <p:cNvPr id="4" name="TextBox 3"/>
          <p:cNvSpPr txBox="1"/>
          <p:nvPr/>
        </p:nvSpPr>
        <p:spPr>
          <a:xfrm>
            <a:off x="1" y="350521"/>
            <a:ext cx="12188964" cy="1077218"/>
          </a:xfrm>
          <a:prstGeom prst="rect">
            <a:avLst/>
          </a:prstGeom>
          <a:solidFill>
            <a:srgbClr val="FFC000"/>
          </a:solidFill>
        </p:spPr>
        <p:txBody>
          <a:bodyPr wrap="square" rtlCol="0">
            <a:spAutoFit/>
          </a:bodyPr>
          <a:lstStyle/>
          <a:p>
            <a:r>
              <a:rPr lang="en-US" sz="3200" dirty="0" smtClean="0"/>
              <a:t>AMERICA HAS BEEN A NATION OF PUBLICLY-ISSUED FIAT PAPER MONEY:</a:t>
            </a:r>
          </a:p>
          <a:p>
            <a:pPr algn="ctr"/>
            <a:r>
              <a:rPr lang="en-US" sz="3200" dirty="0" smtClean="0"/>
              <a:t>Without it, there would be no United States.</a:t>
            </a:r>
            <a:endParaRPr lang="en-US" sz="3200" dirty="0"/>
          </a:p>
        </p:txBody>
      </p:sp>
      <p:pic>
        <p:nvPicPr>
          <p:cNvPr id="2050" name="Picture 2" descr="http://s3.amazonaws.com/ctcolonial/9889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5246"/>
            <a:ext cx="3882189" cy="48827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3.amazonaws.com/ctcolonial/9816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189" y="1975246"/>
            <a:ext cx="4066293" cy="48827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t22kkISW_5I/UYcUw5WuwjI/AAAAAAAAADs/MYO2ziiv4cQ/s1600/Banknote_USA_1862_Dollars_1_Series_D_299_1x_40%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8481" y="2601923"/>
            <a:ext cx="4240483" cy="3695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421" y="1586759"/>
            <a:ext cx="3438249" cy="400110"/>
          </a:xfrm>
          <a:prstGeom prst="rect">
            <a:avLst/>
          </a:prstGeom>
          <a:noFill/>
        </p:spPr>
        <p:txBody>
          <a:bodyPr wrap="none" rtlCol="0">
            <a:spAutoFit/>
          </a:bodyPr>
          <a:lstStyle/>
          <a:p>
            <a:r>
              <a:rPr lang="en-US" sz="2000" b="1" dirty="0" smtClean="0"/>
              <a:t>IT DEVELOPED OUR COLONIES.</a:t>
            </a:r>
            <a:endParaRPr lang="en-US" sz="2000" b="1" dirty="0"/>
          </a:p>
        </p:txBody>
      </p:sp>
      <p:sp>
        <p:nvSpPr>
          <p:cNvPr id="8" name="TextBox 7"/>
          <p:cNvSpPr txBox="1"/>
          <p:nvPr/>
        </p:nvSpPr>
        <p:spPr>
          <a:xfrm>
            <a:off x="4307362" y="1617537"/>
            <a:ext cx="3215945" cy="369332"/>
          </a:xfrm>
          <a:prstGeom prst="rect">
            <a:avLst/>
          </a:prstGeom>
          <a:noFill/>
        </p:spPr>
        <p:txBody>
          <a:bodyPr wrap="none" rtlCol="0">
            <a:spAutoFit/>
          </a:bodyPr>
          <a:lstStyle/>
          <a:p>
            <a:r>
              <a:rPr lang="en-US" b="1" dirty="0" smtClean="0"/>
              <a:t>IT GAINED OUR INDEPENDENCE</a:t>
            </a:r>
            <a:endParaRPr lang="en-US" b="1" dirty="0"/>
          </a:p>
        </p:txBody>
      </p:sp>
      <p:sp>
        <p:nvSpPr>
          <p:cNvPr id="9" name="TextBox 8"/>
          <p:cNvSpPr txBox="1"/>
          <p:nvPr/>
        </p:nvSpPr>
        <p:spPr>
          <a:xfrm>
            <a:off x="8657375" y="1685084"/>
            <a:ext cx="2822696" cy="369332"/>
          </a:xfrm>
          <a:prstGeom prst="rect">
            <a:avLst/>
          </a:prstGeom>
          <a:noFill/>
        </p:spPr>
        <p:txBody>
          <a:bodyPr wrap="none" rtlCol="0">
            <a:spAutoFit/>
          </a:bodyPr>
          <a:lstStyle/>
          <a:p>
            <a:r>
              <a:rPr lang="en-US" b="1" dirty="0" smtClean="0"/>
              <a:t>IT MAINTAINED THE UNION</a:t>
            </a:r>
            <a:endParaRPr lang="en-US" b="1" dirty="0"/>
          </a:p>
        </p:txBody>
      </p:sp>
    </p:spTree>
    <p:extLst>
      <p:ext uri="{BB962C8B-B14F-4D97-AF65-F5344CB8AC3E}">
        <p14:creationId xmlns:p14="http://schemas.microsoft.com/office/powerpoint/2010/main" val="369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13515</TotalTime>
  <Words>5711</Words>
  <Application>Microsoft Office PowerPoint</Application>
  <PresentationFormat>Widescreen</PresentationFormat>
  <Paragraphs>508</Paragraphs>
  <Slides>59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Wingdings</vt:lpstr>
      <vt:lpstr>Office Theme</vt:lpstr>
      <vt:lpstr>    The Lost Science of Money   </vt:lpstr>
      <vt:lpstr>THEMES OF LOST SCIENCE OF MONEY BOOK</vt:lpstr>
      <vt:lpstr>PARTS OF PRESENTATION</vt:lpstr>
      <vt:lpstr>PART 1</vt:lpstr>
      <vt:lpstr>Introduction</vt:lpstr>
      <vt:lpstr>Introduction</vt:lpstr>
      <vt:lpstr>Introduction</vt:lpstr>
      <vt:lpstr>Introduction</vt:lpstr>
      <vt:lpstr>Introduction</vt:lpstr>
      <vt:lpstr>Introduction</vt:lpstr>
      <vt:lpstr>Introduction</vt:lpstr>
      <vt:lpstr>PART 2</vt:lpstr>
      <vt:lpstr>PART 2</vt:lpstr>
      <vt:lpstr>Aboriginal Moneys of the Mound Cultures</vt:lpstr>
      <vt:lpstr>Aboriginal Moneys of the Mound Cultures</vt:lpstr>
      <vt:lpstr>PowerPoint Presentation</vt:lpstr>
      <vt:lpstr>PART 3</vt:lpstr>
      <vt:lpstr>Indian Wampum</vt:lpstr>
      <vt:lpstr>Indian Wampum</vt:lpstr>
      <vt:lpstr>Indian Wampum</vt:lpstr>
      <vt:lpstr>PART 4</vt:lpstr>
      <vt:lpstr>Colonial Monetary Hardships</vt:lpstr>
      <vt:lpstr>Colonial Monetary Hardships</vt:lpstr>
      <vt:lpstr>Colonial Monetary Hardships</vt:lpstr>
      <vt:lpstr>PART 5</vt:lpstr>
      <vt:lpstr>The “Country Pay” Period (1632-1692)</vt:lpstr>
      <vt:lpstr>The “Country Pay” Period (1632-1692)</vt:lpstr>
      <vt:lpstr>The “Country Pay” Period (1632-1692)</vt:lpstr>
      <vt:lpstr>The “Country Pay” Period (1632-1692)</vt:lpstr>
      <vt:lpstr>PART 6</vt:lpstr>
      <vt:lpstr>Hull’s Mint in Massachusetts (1652 – 1685)</vt:lpstr>
      <vt:lpstr>Hull’s Mint in Massachusetts (1652 – 1685)</vt:lpstr>
      <vt:lpstr>Hull’s Mint in Massachusetts (1652 – 1685)</vt:lpstr>
      <vt:lpstr>Hull’s Mint in Massachusetts (1652 – 1685)</vt:lpstr>
      <vt:lpstr>Hull’s Mint in Massachusetts (1652 – 1685)</vt:lpstr>
      <vt:lpstr>PART 7</vt:lpstr>
      <vt:lpstr>The Private Colonial Land Banks</vt:lpstr>
      <vt:lpstr>The Private Colonial Land Banks</vt:lpstr>
      <vt:lpstr>PART 8</vt:lpstr>
      <vt:lpstr>Massachusetts Bills of Credit – the West’s First Paper Money</vt:lpstr>
      <vt:lpstr>Massachusetts Bills of Credit – the West’s First Paper Money</vt:lpstr>
      <vt:lpstr>Massachusetts Bills of Credit – the West’s First Paper Money</vt:lpstr>
      <vt:lpstr>HOW THEY WORKED</vt:lpstr>
      <vt:lpstr>Massachusetts Bills of Credit – the West’s First Paper Money</vt:lpstr>
      <vt:lpstr>Massachusetts Bills of Credit – the West’s First Paper Money</vt:lpstr>
      <vt:lpstr>Massachusetts Bills of Credit – the West’s First Paper Money</vt:lpstr>
      <vt:lpstr>PART 9</vt:lpstr>
      <vt:lpstr>The Reigning Error on Colonial Money</vt:lpstr>
      <vt:lpstr>The Reigning Error on Colonial Money</vt:lpstr>
      <vt:lpstr>PART 10</vt:lpstr>
      <vt:lpstr>Pennsylvania’s Superior Money System</vt:lpstr>
      <vt:lpstr>Pennsylvania’s Superior Money System</vt:lpstr>
      <vt:lpstr>Pennsylvania’s Superior Money System</vt:lpstr>
      <vt:lpstr>PART 11</vt:lpstr>
      <vt:lpstr>Benjamin Franklin’s Support of Paper Money</vt:lpstr>
      <vt:lpstr>Benjamin Franklin’s Support of Paper Money</vt:lpstr>
      <vt:lpstr>PART 12</vt:lpstr>
      <vt:lpstr>Von Mises Just Does Not Understand Franklin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2069</cp:revision>
  <dcterms:created xsi:type="dcterms:W3CDTF">2014-02-01T13:58:07Z</dcterms:created>
  <dcterms:modified xsi:type="dcterms:W3CDTF">2014-06-10T03:47:53Z</dcterms:modified>
</cp:coreProperties>
</file>