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1"/>
  </p:notesMasterIdLst>
  <p:sldIdLst>
    <p:sldId id="257" r:id="rId2"/>
    <p:sldId id="258" r:id="rId3"/>
    <p:sldId id="487" r:id="rId4"/>
    <p:sldId id="427" r:id="rId5"/>
    <p:sldId id="311" r:id="rId6"/>
    <p:sldId id="521" r:id="rId7"/>
    <p:sldId id="541" r:id="rId8"/>
    <p:sldId id="542" r:id="rId9"/>
    <p:sldId id="545" r:id="rId10"/>
    <p:sldId id="327" r:id="rId11"/>
    <p:sldId id="546" r:id="rId12"/>
    <p:sldId id="522" r:id="rId13"/>
    <p:sldId id="547" r:id="rId14"/>
    <p:sldId id="549" r:id="rId15"/>
    <p:sldId id="548" r:id="rId16"/>
    <p:sldId id="550" r:id="rId17"/>
    <p:sldId id="551" r:id="rId18"/>
    <p:sldId id="552" r:id="rId19"/>
    <p:sldId id="339" r:id="rId20"/>
    <p:sldId id="523" r:id="rId21"/>
    <p:sldId id="524" r:id="rId22"/>
    <p:sldId id="525" r:id="rId23"/>
    <p:sldId id="477" r:id="rId24"/>
    <p:sldId id="555" r:id="rId25"/>
    <p:sldId id="553" r:id="rId26"/>
    <p:sldId id="556" r:id="rId27"/>
    <p:sldId id="528" r:id="rId28"/>
    <p:sldId id="529" r:id="rId29"/>
    <p:sldId id="530" r:id="rId30"/>
    <p:sldId id="531" r:id="rId31"/>
    <p:sldId id="532" r:id="rId32"/>
    <p:sldId id="557" r:id="rId33"/>
    <p:sldId id="486" r:id="rId34"/>
    <p:sldId id="535" r:id="rId35"/>
    <p:sldId id="559" r:id="rId36"/>
    <p:sldId id="536" r:id="rId37"/>
    <p:sldId id="560" r:id="rId38"/>
    <p:sldId id="533" r:id="rId39"/>
    <p:sldId id="537" r:id="rId40"/>
    <p:sldId id="539" r:id="rId41"/>
    <p:sldId id="563" r:id="rId42"/>
    <p:sldId id="561" r:id="rId43"/>
    <p:sldId id="565" r:id="rId44"/>
    <p:sldId id="567" r:id="rId45"/>
    <p:sldId id="568" r:id="rId46"/>
    <p:sldId id="564" r:id="rId47"/>
    <p:sldId id="534" r:id="rId48"/>
    <p:sldId id="569" r:id="rId49"/>
    <p:sldId id="32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FFFFCC"/>
    <a:srgbClr val="33CCFF"/>
    <a:srgbClr val="FFCCFF"/>
    <a:srgbClr val="66FFFF"/>
    <a:srgbClr val="66FF99"/>
    <a:srgbClr val="FFFFFF"/>
    <a:srgbClr val="CC99FF"/>
    <a:srgbClr val="FF66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29" autoAdjust="0"/>
    <p:restoredTop sz="86355" autoAdjust="0"/>
  </p:normalViewPr>
  <p:slideViewPr>
    <p:cSldViewPr snapToGrid="0">
      <p:cViewPr varScale="1">
        <p:scale>
          <a:sx n="60" d="100"/>
          <a:sy n="60" d="100"/>
        </p:scale>
        <p:origin x="96" y="162"/>
      </p:cViewPr>
      <p:guideLst/>
    </p:cSldViewPr>
  </p:slideViewPr>
  <p:outlineViewPr>
    <p:cViewPr>
      <p:scale>
        <a:sx n="33" d="100"/>
        <a:sy n="33" d="100"/>
      </p:scale>
      <p:origin x="0" y="-62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74C8D-B10B-4717-9AD4-DA821D4300B9}" type="datetimeFigureOut">
              <a:rPr lang="en-US" smtClean="0"/>
              <a:t>8/25/2014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FD7E4-50E6-4859-8139-4B3D842435AC}" type="slidenum">
              <a:rPr lang="en-US" smtClean="0"/>
              <a:t>‹#›</a:t>
            </a:fld>
            <a:endParaRPr lang="en-US"/>
          </a:p>
        </p:txBody>
      </p:sp>
    </p:spTree>
    <p:extLst>
      <p:ext uri="{BB962C8B-B14F-4D97-AF65-F5344CB8AC3E}">
        <p14:creationId xmlns:p14="http://schemas.microsoft.com/office/powerpoint/2010/main" val="2168000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a:t>
            </a:fld>
            <a:endParaRPr lang="en-US" dirty="0"/>
          </a:p>
        </p:txBody>
      </p:sp>
    </p:spTree>
    <p:extLst>
      <p:ext uri="{BB962C8B-B14F-4D97-AF65-F5344CB8AC3E}">
        <p14:creationId xmlns:p14="http://schemas.microsoft.com/office/powerpoint/2010/main" val="269684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24</a:t>
            </a:fld>
            <a:endParaRPr lang="en-US"/>
          </a:p>
        </p:txBody>
      </p:sp>
    </p:spTree>
    <p:extLst>
      <p:ext uri="{BB962C8B-B14F-4D97-AF65-F5344CB8AC3E}">
        <p14:creationId xmlns:p14="http://schemas.microsoft.com/office/powerpoint/2010/main" val="389543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25</a:t>
            </a:fld>
            <a:endParaRPr lang="en-US"/>
          </a:p>
        </p:txBody>
      </p:sp>
    </p:spTree>
    <p:extLst>
      <p:ext uri="{BB962C8B-B14F-4D97-AF65-F5344CB8AC3E}">
        <p14:creationId xmlns:p14="http://schemas.microsoft.com/office/powerpoint/2010/main" val="1344869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26</a:t>
            </a:fld>
            <a:endParaRPr lang="en-US"/>
          </a:p>
        </p:txBody>
      </p:sp>
    </p:spTree>
    <p:extLst>
      <p:ext uri="{BB962C8B-B14F-4D97-AF65-F5344CB8AC3E}">
        <p14:creationId xmlns:p14="http://schemas.microsoft.com/office/powerpoint/2010/main" val="3016921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27</a:t>
            </a:fld>
            <a:endParaRPr lang="en-US"/>
          </a:p>
        </p:txBody>
      </p:sp>
    </p:spTree>
    <p:extLst>
      <p:ext uri="{BB962C8B-B14F-4D97-AF65-F5344CB8AC3E}">
        <p14:creationId xmlns:p14="http://schemas.microsoft.com/office/powerpoint/2010/main" val="3852875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28</a:t>
            </a:fld>
            <a:endParaRPr lang="en-US"/>
          </a:p>
        </p:txBody>
      </p:sp>
    </p:spTree>
    <p:extLst>
      <p:ext uri="{BB962C8B-B14F-4D97-AF65-F5344CB8AC3E}">
        <p14:creationId xmlns:p14="http://schemas.microsoft.com/office/powerpoint/2010/main" val="1413969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30</a:t>
            </a:fld>
            <a:endParaRPr lang="en-US"/>
          </a:p>
        </p:txBody>
      </p:sp>
    </p:spTree>
    <p:extLst>
      <p:ext uri="{BB962C8B-B14F-4D97-AF65-F5344CB8AC3E}">
        <p14:creationId xmlns:p14="http://schemas.microsoft.com/office/powerpoint/2010/main" val="2270016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32</a:t>
            </a:fld>
            <a:endParaRPr lang="en-US"/>
          </a:p>
        </p:txBody>
      </p:sp>
    </p:spTree>
    <p:extLst>
      <p:ext uri="{BB962C8B-B14F-4D97-AF65-F5344CB8AC3E}">
        <p14:creationId xmlns:p14="http://schemas.microsoft.com/office/powerpoint/2010/main" val="1143442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34</a:t>
            </a:fld>
            <a:endParaRPr lang="en-US"/>
          </a:p>
        </p:txBody>
      </p:sp>
    </p:spTree>
    <p:extLst>
      <p:ext uri="{BB962C8B-B14F-4D97-AF65-F5344CB8AC3E}">
        <p14:creationId xmlns:p14="http://schemas.microsoft.com/office/powerpoint/2010/main" val="2429480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35</a:t>
            </a:fld>
            <a:endParaRPr lang="en-US"/>
          </a:p>
        </p:txBody>
      </p:sp>
    </p:spTree>
    <p:extLst>
      <p:ext uri="{BB962C8B-B14F-4D97-AF65-F5344CB8AC3E}">
        <p14:creationId xmlns:p14="http://schemas.microsoft.com/office/powerpoint/2010/main" val="3642134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36</a:t>
            </a:fld>
            <a:endParaRPr lang="en-US"/>
          </a:p>
        </p:txBody>
      </p:sp>
    </p:spTree>
    <p:extLst>
      <p:ext uri="{BB962C8B-B14F-4D97-AF65-F5344CB8AC3E}">
        <p14:creationId xmlns:p14="http://schemas.microsoft.com/office/powerpoint/2010/main" val="3906741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a:t>
            </a:fld>
            <a:endParaRPr lang="en-US" dirty="0"/>
          </a:p>
        </p:txBody>
      </p:sp>
    </p:spTree>
    <p:extLst>
      <p:ext uri="{BB962C8B-B14F-4D97-AF65-F5344CB8AC3E}">
        <p14:creationId xmlns:p14="http://schemas.microsoft.com/office/powerpoint/2010/main" val="2644549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37</a:t>
            </a:fld>
            <a:endParaRPr lang="en-US"/>
          </a:p>
        </p:txBody>
      </p:sp>
    </p:spTree>
    <p:extLst>
      <p:ext uri="{BB962C8B-B14F-4D97-AF65-F5344CB8AC3E}">
        <p14:creationId xmlns:p14="http://schemas.microsoft.com/office/powerpoint/2010/main" val="3784530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40</a:t>
            </a:fld>
            <a:endParaRPr lang="en-US"/>
          </a:p>
        </p:txBody>
      </p:sp>
    </p:spTree>
    <p:extLst>
      <p:ext uri="{BB962C8B-B14F-4D97-AF65-F5344CB8AC3E}">
        <p14:creationId xmlns:p14="http://schemas.microsoft.com/office/powerpoint/2010/main" val="925676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41</a:t>
            </a:fld>
            <a:endParaRPr lang="en-US"/>
          </a:p>
        </p:txBody>
      </p:sp>
    </p:spTree>
    <p:extLst>
      <p:ext uri="{BB962C8B-B14F-4D97-AF65-F5344CB8AC3E}">
        <p14:creationId xmlns:p14="http://schemas.microsoft.com/office/powerpoint/2010/main" val="1335788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42</a:t>
            </a:fld>
            <a:endParaRPr lang="en-US"/>
          </a:p>
        </p:txBody>
      </p:sp>
    </p:spTree>
    <p:extLst>
      <p:ext uri="{BB962C8B-B14F-4D97-AF65-F5344CB8AC3E}">
        <p14:creationId xmlns:p14="http://schemas.microsoft.com/office/powerpoint/2010/main" val="1050030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43</a:t>
            </a:fld>
            <a:endParaRPr lang="en-US"/>
          </a:p>
        </p:txBody>
      </p:sp>
    </p:spTree>
    <p:extLst>
      <p:ext uri="{BB962C8B-B14F-4D97-AF65-F5344CB8AC3E}">
        <p14:creationId xmlns:p14="http://schemas.microsoft.com/office/powerpoint/2010/main" val="2942064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44</a:t>
            </a:fld>
            <a:endParaRPr lang="en-US"/>
          </a:p>
        </p:txBody>
      </p:sp>
    </p:spTree>
    <p:extLst>
      <p:ext uri="{BB962C8B-B14F-4D97-AF65-F5344CB8AC3E}">
        <p14:creationId xmlns:p14="http://schemas.microsoft.com/office/powerpoint/2010/main" val="3603272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a:t>
            </a:fld>
            <a:endParaRPr lang="en-US" dirty="0"/>
          </a:p>
        </p:txBody>
      </p:sp>
    </p:spTree>
    <p:extLst>
      <p:ext uri="{BB962C8B-B14F-4D97-AF65-F5344CB8AC3E}">
        <p14:creationId xmlns:p14="http://schemas.microsoft.com/office/powerpoint/2010/main" val="2238273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6</a:t>
            </a:fld>
            <a:endParaRPr lang="en-US"/>
          </a:p>
        </p:txBody>
      </p:sp>
    </p:spTree>
    <p:extLst>
      <p:ext uri="{BB962C8B-B14F-4D97-AF65-F5344CB8AC3E}">
        <p14:creationId xmlns:p14="http://schemas.microsoft.com/office/powerpoint/2010/main" val="4039260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7</a:t>
            </a:fld>
            <a:endParaRPr lang="en-US"/>
          </a:p>
        </p:txBody>
      </p:sp>
    </p:spTree>
    <p:extLst>
      <p:ext uri="{BB962C8B-B14F-4D97-AF65-F5344CB8AC3E}">
        <p14:creationId xmlns:p14="http://schemas.microsoft.com/office/powerpoint/2010/main" val="117334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8</a:t>
            </a:fld>
            <a:endParaRPr lang="en-US"/>
          </a:p>
        </p:txBody>
      </p:sp>
    </p:spTree>
    <p:extLst>
      <p:ext uri="{BB962C8B-B14F-4D97-AF65-F5344CB8AC3E}">
        <p14:creationId xmlns:p14="http://schemas.microsoft.com/office/powerpoint/2010/main" val="1409573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9</a:t>
            </a:fld>
            <a:endParaRPr lang="en-US"/>
          </a:p>
        </p:txBody>
      </p:sp>
    </p:spTree>
    <p:extLst>
      <p:ext uri="{BB962C8B-B14F-4D97-AF65-F5344CB8AC3E}">
        <p14:creationId xmlns:p14="http://schemas.microsoft.com/office/powerpoint/2010/main" val="2030151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22</a:t>
            </a:fld>
            <a:endParaRPr lang="en-US"/>
          </a:p>
        </p:txBody>
      </p:sp>
    </p:spTree>
    <p:extLst>
      <p:ext uri="{BB962C8B-B14F-4D97-AF65-F5344CB8AC3E}">
        <p14:creationId xmlns:p14="http://schemas.microsoft.com/office/powerpoint/2010/main" val="1035799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23</a:t>
            </a:fld>
            <a:endParaRPr lang="en-US"/>
          </a:p>
        </p:txBody>
      </p:sp>
    </p:spTree>
    <p:extLst>
      <p:ext uri="{BB962C8B-B14F-4D97-AF65-F5344CB8AC3E}">
        <p14:creationId xmlns:p14="http://schemas.microsoft.com/office/powerpoint/2010/main" val="3228100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61887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12547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951534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6622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7CCBCF-0870-4170-99C4-802D365349A4}"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2736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7CCBCF-0870-4170-99C4-802D365349A4}" type="datetimeFigureOut">
              <a:rPr lang="en-US" smtClean="0"/>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51566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CCBCF-0870-4170-99C4-802D365349A4}" type="datetimeFigureOut">
              <a:rPr lang="en-US" smtClean="0"/>
              <a:t>8/25/2014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37024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7CCBCF-0870-4170-99C4-802D365349A4}" type="datetimeFigureOut">
              <a:rPr lang="en-US" smtClean="0"/>
              <a:t>8/25/2014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63645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CCBCF-0870-4170-99C4-802D365349A4}" type="datetimeFigureOut">
              <a:rPr lang="en-US" smtClean="0"/>
              <a:t>8/25/2014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00974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8314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1653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CCBCF-0870-4170-99C4-802D365349A4}" type="datetimeFigureOut">
              <a:rPr lang="en-US" smtClean="0"/>
              <a:t>8/25/2014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CA10B-E2C3-4B40-B29D-7E4893DFB566}" type="slidenum">
              <a:rPr lang="en-US" smtClean="0"/>
              <a:t>‹#›</a:t>
            </a:fld>
            <a:endParaRPr lang="en-US"/>
          </a:p>
        </p:txBody>
      </p:sp>
    </p:spTree>
    <p:extLst>
      <p:ext uri="{BB962C8B-B14F-4D97-AF65-F5344CB8AC3E}">
        <p14:creationId xmlns:p14="http://schemas.microsoft.com/office/powerpoint/2010/main" val="480012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4.tiff"/><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969908"/>
            <a:ext cx="12192000" cy="858891"/>
          </a:xfrm>
          <a:solidFill>
            <a:srgbClr val="33CCFF"/>
          </a:solidFill>
        </p:spPr>
        <p:txBody>
          <a:bodyPr>
            <a:normAutofit fontScale="92500" lnSpcReduction="10000"/>
          </a:bodyPr>
          <a:lstStyle/>
          <a:p>
            <a:r>
              <a:rPr lang="en-US" sz="2800" b="1" dirty="0" smtClean="0"/>
              <a:t>CHAPTER 16 – Part 2</a:t>
            </a:r>
          </a:p>
          <a:p>
            <a:r>
              <a:rPr lang="en-US" sz="2800" b="1" dirty="0" smtClean="0"/>
              <a:t>U.S. GOVERNMENT ISSUED MONEY   </a:t>
            </a:r>
            <a:r>
              <a:rPr lang="en-US" sz="2200" b="1" dirty="0" smtClean="0"/>
              <a:t>COMPARED TO   </a:t>
            </a:r>
            <a:r>
              <a:rPr lang="en-US" sz="2800" b="1" dirty="0" smtClean="0"/>
              <a:t>PRIVATELY ISSUED MONEY</a:t>
            </a:r>
          </a:p>
        </p:txBody>
      </p:sp>
      <p:sp>
        <p:nvSpPr>
          <p:cNvPr id="4" name="Title 3"/>
          <p:cNvSpPr>
            <a:spLocks noGrp="1"/>
          </p:cNvSpPr>
          <p:nvPr>
            <p:ph type="ctrTitle"/>
          </p:nvPr>
        </p:nvSpPr>
        <p:spPr>
          <a:xfrm>
            <a:off x="0" y="9013"/>
            <a:ext cx="12192000" cy="969908"/>
          </a:xfrm>
          <a:solidFill>
            <a:srgbClr val="66FFFF"/>
          </a:solidFill>
        </p:spPr>
        <p:txBody>
          <a:bodyPr>
            <a:normAutofit fontScale="90000"/>
          </a:bodyPr>
          <a:lstStyle/>
          <a:p>
            <a:pPr>
              <a:lnSpc>
                <a:spcPct val="50000"/>
              </a:lnSpc>
            </a:pP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sz="4900" b="1" dirty="0" smtClean="0"/>
              <a:t>The </a:t>
            </a:r>
            <a:r>
              <a:rPr lang="en-US" sz="4900" b="1" dirty="0"/>
              <a:t>Lost Science of Money</a:t>
            </a:r>
            <a:br>
              <a:rPr lang="en-US" sz="4900" b="1" dirty="0"/>
            </a:br>
            <a:r>
              <a:rPr lang="en-US" sz="4900" dirty="0"/>
              <a:t>		</a:t>
            </a:r>
            <a:endParaRPr lang="en-US" dirty="0"/>
          </a:p>
        </p:txBody>
      </p:sp>
      <p:pic>
        <p:nvPicPr>
          <p:cNvPr id="5" name="Picture 4"/>
          <p:cNvPicPr>
            <a:picLocks noChangeAspect="1"/>
          </p:cNvPicPr>
          <p:nvPr/>
        </p:nvPicPr>
        <p:blipFill>
          <a:blip r:embed="rId3"/>
          <a:stretch>
            <a:fillRect/>
          </a:stretch>
        </p:blipFill>
        <p:spPr>
          <a:xfrm>
            <a:off x="865178" y="2789694"/>
            <a:ext cx="10461643" cy="3659232"/>
          </a:xfrm>
          <a:prstGeom prst="rect">
            <a:avLst/>
          </a:prstGeom>
        </p:spPr>
      </p:pic>
      <p:sp>
        <p:nvSpPr>
          <p:cNvPr id="6" name="TextBox 5"/>
          <p:cNvSpPr txBox="1"/>
          <p:nvPr/>
        </p:nvSpPr>
        <p:spPr>
          <a:xfrm>
            <a:off x="1668379" y="6256421"/>
            <a:ext cx="45719" cy="369332"/>
          </a:xfrm>
          <a:prstGeom prst="rect">
            <a:avLst/>
          </a:prstGeom>
          <a:noFill/>
        </p:spPr>
        <p:txBody>
          <a:bodyPr wrap="square" rtlCol="0">
            <a:spAutoFit/>
          </a:bodyPr>
          <a:lstStyle/>
          <a:p>
            <a:endParaRPr lang="en-US" dirty="0"/>
          </a:p>
        </p:txBody>
      </p:sp>
      <p:sp>
        <p:nvSpPr>
          <p:cNvPr id="7" name="TextBox 6"/>
          <p:cNvSpPr txBox="1"/>
          <p:nvPr/>
        </p:nvSpPr>
        <p:spPr>
          <a:xfrm>
            <a:off x="1636295" y="2326105"/>
            <a:ext cx="2628668" cy="369332"/>
          </a:xfrm>
          <a:prstGeom prst="rect">
            <a:avLst/>
          </a:prstGeom>
          <a:noFill/>
        </p:spPr>
        <p:txBody>
          <a:bodyPr wrap="none" rtlCol="0">
            <a:spAutoFit/>
          </a:bodyPr>
          <a:lstStyle/>
          <a:p>
            <a:r>
              <a:rPr lang="en-US" b="1" dirty="0" smtClean="0"/>
              <a:t>CONTINENTAL CURRENCY</a:t>
            </a:r>
            <a:endParaRPr lang="en-US" b="1" dirty="0"/>
          </a:p>
        </p:txBody>
      </p:sp>
      <p:sp>
        <p:nvSpPr>
          <p:cNvPr id="8" name="TextBox 7"/>
          <p:cNvSpPr txBox="1"/>
          <p:nvPr/>
        </p:nvSpPr>
        <p:spPr>
          <a:xfrm>
            <a:off x="6946232" y="2326105"/>
            <a:ext cx="2150782" cy="369332"/>
          </a:xfrm>
          <a:prstGeom prst="rect">
            <a:avLst/>
          </a:prstGeom>
          <a:noFill/>
        </p:spPr>
        <p:txBody>
          <a:bodyPr wrap="none" rtlCol="0">
            <a:spAutoFit/>
          </a:bodyPr>
          <a:lstStyle/>
          <a:p>
            <a:r>
              <a:rPr lang="en-US" b="1" dirty="0" smtClean="0"/>
              <a:t>PRIVATE BANK NOTE</a:t>
            </a:r>
            <a:endParaRPr lang="en-US" b="1" dirty="0"/>
          </a:p>
        </p:txBody>
      </p:sp>
    </p:spTree>
    <p:extLst>
      <p:ext uri="{BB962C8B-B14F-4D97-AF65-F5344CB8AC3E}">
        <p14:creationId xmlns:p14="http://schemas.microsoft.com/office/powerpoint/2010/main" val="428319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lvl="0" algn="ctr"/>
            <a:r>
              <a:rPr lang="en-US" sz="2800" b="1" dirty="0" smtClean="0"/>
              <a:t>Part 2</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p:txBody>
      </p:sp>
      <p:sp>
        <p:nvSpPr>
          <p:cNvPr id="4" name="TextBox 3"/>
          <p:cNvSpPr txBox="1"/>
          <p:nvPr/>
        </p:nvSpPr>
        <p:spPr>
          <a:xfrm>
            <a:off x="2534653" y="2823411"/>
            <a:ext cx="6205673" cy="1077218"/>
          </a:xfrm>
          <a:prstGeom prst="rect">
            <a:avLst/>
          </a:prstGeom>
          <a:noFill/>
        </p:spPr>
        <p:txBody>
          <a:bodyPr wrap="none" rtlCol="0">
            <a:spAutoFit/>
          </a:bodyPr>
          <a:lstStyle/>
          <a:p>
            <a:r>
              <a:rPr lang="en-US" sz="3200" b="1" dirty="0"/>
              <a:t>NEW YORK’S SAFETY FUND </a:t>
            </a:r>
            <a:r>
              <a:rPr lang="en-US" sz="3200" b="1" dirty="0" smtClean="0"/>
              <a:t>SYSTEM</a:t>
            </a:r>
          </a:p>
          <a:p>
            <a:pPr algn="ctr"/>
            <a:r>
              <a:rPr lang="en-US" sz="3200" b="1" dirty="0" smtClean="0"/>
              <a:t>(1829 – 1866)</a:t>
            </a:r>
            <a:endParaRPr lang="en-US" sz="3200" b="1" dirty="0"/>
          </a:p>
        </p:txBody>
      </p:sp>
    </p:spTree>
    <p:extLst>
      <p:ext uri="{BB962C8B-B14F-4D97-AF65-F5344CB8AC3E}">
        <p14:creationId xmlns:p14="http://schemas.microsoft.com/office/powerpoint/2010/main" val="39890724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NEW YORK’S SAFETY FUND SYSTEM  (1829 – 1866</a:t>
            </a:r>
            <a:r>
              <a:rPr lang="en-US" sz="2800" b="1" dirty="0" smtClean="0"/>
              <a:t>)</a:t>
            </a:r>
            <a:endParaRPr lang="en-US" sz="2800" b="1" dirty="0"/>
          </a:p>
        </p:txBody>
      </p:sp>
      <p:sp>
        <p:nvSpPr>
          <p:cNvPr id="3" name="Content Placeholder 2"/>
          <p:cNvSpPr>
            <a:spLocks noGrp="1"/>
          </p:cNvSpPr>
          <p:nvPr>
            <p:ph idx="1"/>
          </p:nvPr>
        </p:nvSpPr>
        <p:spPr>
          <a:xfrm>
            <a:off x="0" y="392058"/>
            <a:ext cx="12192000" cy="590096"/>
          </a:xfrm>
          <a:solidFill>
            <a:srgbClr val="CCFFCC"/>
          </a:solidFill>
        </p:spPr>
        <p:txBody>
          <a:bodyPr>
            <a:normAutofit fontScale="92500" lnSpcReduction="20000"/>
          </a:bodyPr>
          <a:lstStyle/>
          <a:p>
            <a:pPr marL="0" indent="0">
              <a:buNone/>
            </a:pPr>
            <a:r>
              <a:rPr lang="en-US" sz="2400" dirty="0" smtClean="0"/>
              <a:t>Joshua Forman was a lawyer, advocate of building the Erie Canal, and land speculator (founder of Syracuse N.Y.) and author of the Safety Fund Bank Insurance System.</a:t>
            </a:r>
          </a:p>
        </p:txBody>
      </p:sp>
      <p:pic>
        <p:nvPicPr>
          <p:cNvPr id="4" name="Picture 3"/>
          <p:cNvPicPr>
            <a:picLocks noChangeAspect="1"/>
          </p:cNvPicPr>
          <p:nvPr/>
        </p:nvPicPr>
        <p:blipFill>
          <a:blip r:embed="rId2"/>
          <a:stretch>
            <a:fillRect/>
          </a:stretch>
        </p:blipFill>
        <p:spPr>
          <a:xfrm>
            <a:off x="7310821" y="1613787"/>
            <a:ext cx="3627639" cy="4564507"/>
          </a:xfrm>
          <a:prstGeom prst="rect">
            <a:avLst/>
          </a:prstGeom>
        </p:spPr>
      </p:pic>
      <p:sp>
        <p:nvSpPr>
          <p:cNvPr id="5" name="TextBox 4"/>
          <p:cNvSpPr txBox="1"/>
          <p:nvPr/>
        </p:nvSpPr>
        <p:spPr>
          <a:xfrm>
            <a:off x="7788368" y="6178294"/>
            <a:ext cx="2871684" cy="369332"/>
          </a:xfrm>
          <a:prstGeom prst="rect">
            <a:avLst/>
          </a:prstGeom>
          <a:noFill/>
        </p:spPr>
        <p:txBody>
          <a:bodyPr wrap="none" rtlCol="0">
            <a:spAutoFit/>
          </a:bodyPr>
          <a:lstStyle/>
          <a:p>
            <a:r>
              <a:rPr lang="fr-FR" b="1" dirty="0" smtClean="0"/>
              <a:t>Joshua Forman (1777–1848)</a:t>
            </a:r>
            <a:endParaRPr lang="en-US" dirty="0"/>
          </a:p>
        </p:txBody>
      </p:sp>
      <p:sp>
        <p:nvSpPr>
          <p:cNvPr id="6" name="Rectangle 5"/>
          <p:cNvSpPr/>
          <p:nvPr/>
        </p:nvSpPr>
        <p:spPr>
          <a:xfrm>
            <a:off x="119811" y="1357114"/>
            <a:ext cx="6096000" cy="4247317"/>
          </a:xfrm>
          <a:prstGeom prst="rect">
            <a:avLst/>
          </a:prstGeom>
        </p:spPr>
        <p:txBody>
          <a:bodyPr>
            <a:spAutoFit/>
          </a:bodyPr>
          <a:lstStyle/>
          <a:p>
            <a:r>
              <a:rPr lang="en-US" dirty="0" smtClean="0"/>
              <a:t>Forman said, “They [the banks] enjoy in common the exclusive right to making a paper currency for the people… “</a:t>
            </a:r>
          </a:p>
          <a:p>
            <a:endParaRPr lang="en-US" dirty="0"/>
          </a:p>
          <a:p>
            <a:r>
              <a:rPr lang="en-US" dirty="0" smtClean="0"/>
              <a:t>Forman's </a:t>
            </a:r>
            <a:r>
              <a:rPr lang="en-US" dirty="0"/>
              <a:t>idea </a:t>
            </a:r>
            <a:r>
              <a:rPr lang="en-US" dirty="0" smtClean="0"/>
              <a:t>required </a:t>
            </a:r>
            <a:r>
              <a:rPr lang="en-US" dirty="0"/>
              <a:t>all banks in New York to put three percent of their capital into a state fund to be </a:t>
            </a:r>
            <a:r>
              <a:rPr lang="en-US" dirty="0" smtClean="0"/>
              <a:t>used by the state  </a:t>
            </a:r>
            <a:r>
              <a:rPr lang="en-US" dirty="0"/>
              <a:t>to pay the debts of any insolvent bank </a:t>
            </a:r>
            <a:r>
              <a:rPr lang="en-US" dirty="0" smtClean="0"/>
              <a:t>that </a:t>
            </a:r>
            <a:r>
              <a:rPr lang="en-US" dirty="0"/>
              <a:t>participated in the system</a:t>
            </a:r>
            <a:r>
              <a:rPr lang="en-US" dirty="0" smtClean="0"/>
              <a:t>.</a:t>
            </a:r>
          </a:p>
          <a:p>
            <a:endParaRPr lang="en-US" dirty="0" smtClean="0"/>
          </a:p>
          <a:p>
            <a:r>
              <a:rPr lang="en-US" dirty="0" smtClean="0"/>
              <a:t>It thus </a:t>
            </a:r>
            <a:r>
              <a:rPr lang="en-US" dirty="0"/>
              <a:t>prevented note holders from the potential devastating losses of worthless notes</a:t>
            </a:r>
            <a:r>
              <a:rPr lang="en-US" dirty="0" smtClean="0"/>
              <a:t>.</a:t>
            </a:r>
          </a:p>
          <a:p>
            <a:endParaRPr lang="en-US" dirty="0"/>
          </a:p>
          <a:p>
            <a:r>
              <a:rPr lang="en-US" dirty="0" smtClean="0"/>
              <a:t>The </a:t>
            </a:r>
            <a:r>
              <a:rPr lang="en-US" dirty="0"/>
              <a:t>Forman plan also included the establishment of a banking commission comprised of three commissioners who were charged with the examination and the hearing of grievances related to banking </a:t>
            </a:r>
            <a:r>
              <a:rPr lang="en-US" dirty="0" smtClean="0"/>
              <a:t>affairs.</a:t>
            </a:r>
            <a:endParaRPr lang="en-US" dirty="0"/>
          </a:p>
        </p:txBody>
      </p:sp>
    </p:spTree>
    <p:extLst>
      <p:ext uri="{BB962C8B-B14F-4D97-AF65-F5344CB8AC3E}">
        <p14:creationId xmlns:p14="http://schemas.microsoft.com/office/powerpoint/2010/main" val="3774156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NEW YORK’S SAFETY FUND SYSTEM  (1829 – 1866</a:t>
            </a:r>
            <a:r>
              <a:rPr lang="en-US" sz="2800" b="1" dirty="0" smtClean="0"/>
              <a:t>)</a:t>
            </a:r>
            <a:endParaRPr lang="en-US" sz="2800" b="1" dirty="0"/>
          </a:p>
        </p:txBody>
      </p:sp>
      <p:sp>
        <p:nvSpPr>
          <p:cNvPr id="3" name="Content Placeholder 2"/>
          <p:cNvSpPr>
            <a:spLocks noGrp="1"/>
          </p:cNvSpPr>
          <p:nvPr>
            <p:ph idx="1"/>
          </p:nvPr>
        </p:nvSpPr>
        <p:spPr>
          <a:xfrm>
            <a:off x="0" y="350520"/>
            <a:ext cx="12191998" cy="1542447"/>
          </a:xfrm>
          <a:solidFill>
            <a:srgbClr val="CCFFCC"/>
          </a:solidFill>
        </p:spPr>
        <p:txBody>
          <a:bodyPr>
            <a:normAutofit/>
          </a:bodyPr>
          <a:lstStyle/>
          <a:p>
            <a:pPr marL="0" indent="0">
              <a:buNone/>
            </a:pPr>
            <a:r>
              <a:rPr lang="en-US" sz="2400" dirty="0" smtClean="0"/>
              <a:t>From 1800 to 1840, banks were the spoils of politics – legislative bank charters were given out with  bribery, monopoly, political </a:t>
            </a:r>
            <a:r>
              <a:rPr lang="en-US" sz="2400" dirty="0"/>
              <a:t>gain. </a:t>
            </a:r>
            <a:r>
              <a:rPr lang="en-US" sz="2400" dirty="0" smtClean="0"/>
              <a:t>  The banks were notoriously corrupt.</a:t>
            </a:r>
          </a:p>
          <a:p>
            <a:pPr marL="0" indent="0">
              <a:buNone/>
            </a:pPr>
            <a:r>
              <a:rPr lang="en-US" sz="2400" dirty="0" smtClean="0"/>
              <a:t>In 1829, New York State government moved to improve local banking practices by creating the Safety Fund System.</a:t>
            </a:r>
          </a:p>
        </p:txBody>
      </p:sp>
      <p:sp>
        <p:nvSpPr>
          <p:cNvPr id="4" name="Rectangle 3"/>
          <p:cNvSpPr/>
          <p:nvPr/>
        </p:nvSpPr>
        <p:spPr>
          <a:xfrm>
            <a:off x="352924" y="2491350"/>
            <a:ext cx="6625392" cy="3416320"/>
          </a:xfrm>
          <a:prstGeom prst="rect">
            <a:avLst/>
          </a:prstGeom>
        </p:spPr>
        <p:txBody>
          <a:bodyPr wrap="square">
            <a:spAutoFit/>
          </a:bodyPr>
          <a:lstStyle/>
          <a:p>
            <a:r>
              <a:rPr lang="en-US" dirty="0" smtClean="0"/>
              <a:t>The 1829 bill said:</a:t>
            </a:r>
          </a:p>
          <a:p>
            <a:pPr marL="285750" indent="-285750">
              <a:buFont typeface="Arial" panose="020B0604020202020204" pitchFamily="34" charset="0"/>
              <a:buChar char="•"/>
            </a:pPr>
            <a:r>
              <a:rPr lang="en-US" dirty="0" smtClean="0"/>
              <a:t>the fund would pay for </a:t>
            </a:r>
            <a:r>
              <a:rPr lang="en-US" u="sng" dirty="0" smtClean="0"/>
              <a:t>deposits</a:t>
            </a:r>
            <a:r>
              <a:rPr lang="en-US" dirty="0" smtClean="0"/>
              <a:t> and </a:t>
            </a:r>
            <a:r>
              <a:rPr lang="en-US" u="sng" dirty="0" smtClean="0"/>
              <a:t>notes</a:t>
            </a:r>
            <a:r>
              <a:rPr lang="en-US" dirty="0" smtClean="0"/>
              <a:t> for failed banks</a:t>
            </a:r>
          </a:p>
          <a:p>
            <a:pPr marL="285750" indent="-285750">
              <a:buFont typeface="Arial" panose="020B0604020202020204" pitchFamily="34" charset="0"/>
              <a:buChar char="•"/>
            </a:pPr>
            <a:r>
              <a:rPr lang="en-US" dirty="0" smtClean="0"/>
              <a:t>each member bank would pay in ½ % of its capital for 6 years</a:t>
            </a:r>
          </a:p>
          <a:p>
            <a:pPr marL="285750" indent="-285750">
              <a:buFont typeface="Arial" panose="020B0604020202020204" pitchFamily="34" charset="0"/>
              <a:buChar char="•"/>
            </a:pPr>
            <a:endParaRPr lang="en-US" dirty="0"/>
          </a:p>
          <a:p>
            <a:r>
              <a:rPr lang="en-US" dirty="0" smtClean="0"/>
              <a:t>The 1829 bill had some weaknesses:</a:t>
            </a:r>
          </a:p>
          <a:p>
            <a:pPr marL="285750" indent="-285750">
              <a:buFont typeface="Arial" panose="020B0604020202020204" pitchFamily="34" charset="0"/>
              <a:buChar char="•"/>
            </a:pPr>
            <a:r>
              <a:rPr lang="en-US" dirty="0" smtClean="0"/>
              <a:t>failed to  require that notes be countersigned by a central agency</a:t>
            </a:r>
          </a:p>
          <a:p>
            <a:pPr marL="285750" indent="-285750">
              <a:buFont typeface="Arial" panose="020B0604020202020204" pitchFamily="34" charset="0"/>
              <a:buChar char="•"/>
            </a:pPr>
            <a:r>
              <a:rPr lang="en-US" dirty="0" smtClean="0"/>
              <a:t>failed to limit the number of chartered banks</a:t>
            </a:r>
          </a:p>
          <a:p>
            <a:pPr marL="285750" indent="-285750">
              <a:buFont typeface="Arial" panose="020B0604020202020204" pitchFamily="34" charset="0"/>
              <a:buChar char="•"/>
            </a:pPr>
            <a:r>
              <a:rPr lang="en-US" dirty="0" smtClean="0"/>
              <a:t>relieved stockholders, other than directors, from personal liability for bank’s debts</a:t>
            </a:r>
          </a:p>
          <a:p>
            <a:pPr marL="285750" indent="-285750">
              <a:buFont typeface="Arial" panose="020B0604020202020204" pitchFamily="34" charset="0"/>
              <a:buChar char="•"/>
            </a:pPr>
            <a:endParaRPr lang="en-US" dirty="0"/>
          </a:p>
          <a:p>
            <a:r>
              <a:rPr lang="en-US" dirty="0" smtClean="0"/>
              <a:t>However, the Safety Fund was a constructive effort to strengthen New York’s banking system.</a:t>
            </a:r>
            <a:endParaRPr lang="en-US" dirty="0"/>
          </a:p>
        </p:txBody>
      </p:sp>
      <p:pic>
        <p:nvPicPr>
          <p:cNvPr id="5" name="Picture 4"/>
          <p:cNvPicPr>
            <a:picLocks noChangeAspect="1"/>
          </p:cNvPicPr>
          <p:nvPr/>
        </p:nvPicPr>
        <p:blipFill>
          <a:blip r:embed="rId2"/>
          <a:stretch>
            <a:fillRect/>
          </a:stretch>
        </p:blipFill>
        <p:spPr>
          <a:xfrm>
            <a:off x="7586912" y="2756484"/>
            <a:ext cx="3810907" cy="3163053"/>
          </a:xfrm>
          <a:prstGeom prst="rect">
            <a:avLst/>
          </a:prstGeom>
        </p:spPr>
      </p:pic>
    </p:spTree>
    <p:extLst>
      <p:ext uri="{BB962C8B-B14F-4D97-AF65-F5344CB8AC3E}">
        <p14:creationId xmlns:p14="http://schemas.microsoft.com/office/powerpoint/2010/main" val="1443426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NEW YORK’S SAFETY FUND SYSTEM  (1829 – 1866</a:t>
            </a:r>
            <a:r>
              <a:rPr lang="en-US" sz="2800" b="1" dirty="0" smtClean="0"/>
              <a:t>)</a:t>
            </a:r>
            <a:endParaRPr lang="en-US" sz="2800" b="1" dirty="0"/>
          </a:p>
        </p:txBody>
      </p:sp>
      <p:sp>
        <p:nvSpPr>
          <p:cNvPr id="3" name="Content Placeholder 2"/>
          <p:cNvSpPr>
            <a:spLocks noGrp="1"/>
          </p:cNvSpPr>
          <p:nvPr>
            <p:ph idx="1"/>
          </p:nvPr>
        </p:nvSpPr>
        <p:spPr>
          <a:xfrm>
            <a:off x="0" y="1138989"/>
            <a:ext cx="12191999" cy="3031959"/>
          </a:xfrm>
        </p:spPr>
        <p:txBody>
          <a:bodyPr>
            <a:normAutofit lnSpcReduction="10000"/>
          </a:bodyPr>
          <a:lstStyle/>
          <a:p>
            <a:pPr marL="0" indent="0">
              <a:buNone/>
            </a:pPr>
            <a:r>
              <a:rPr lang="en-US" sz="2400" dirty="0" smtClean="0"/>
              <a:t>“The astonishing discovery that deposits were debts of banks as much as circulating notes caused dismay…  “</a:t>
            </a:r>
          </a:p>
          <a:p>
            <a:pPr marL="0" indent="0">
              <a:buNone/>
            </a:pPr>
            <a:r>
              <a:rPr lang="en-US" sz="2400" dirty="0" smtClean="0"/>
              <a:t>The commissioners said, “This peculiar feature of the law does not seem until recently to have been generally understood either by the public at large or even by those engaged in the business of banking.”</a:t>
            </a:r>
          </a:p>
          <a:p>
            <a:pPr marL="0" indent="0">
              <a:buNone/>
            </a:pPr>
            <a:r>
              <a:rPr lang="en-US" sz="2400" dirty="0" smtClean="0"/>
              <a:t>“But it was obvious to those banks which had smaller circulation than deposits or no circulation at all”, such as the city banks.</a:t>
            </a:r>
          </a:p>
          <a:p>
            <a:pPr marL="0" indent="0" algn="r">
              <a:buNone/>
            </a:pPr>
            <a:r>
              <a:rPr lang="en-US" sz="2000" i="1" dirty="0" smtClean="0"/>
              <a:t>Banks and Politics in America from the Revolution to the Civil War, </a:t>
            </a:r>
            <a:r>
              <a:rPr lang="en-US" sz="2000" dirty="0" smtClean="0"/>
              <a:t>Bray Hammond, 1957</a:t>
            </a:r>
          </a:p>
          <a:p>
            <a:pPr marL="0" indent="0" algn="r">
              <a:buNone/>
            </a:pPr>
            <a:endParaRPr lang="en-US" sz="2400" i="1" dirty="0"/>
          </a:p>
        </p:txBody>
      </p:sp>
      <p:sp>
        <p:nvSpPr>
          <p:cNvPr id="4" name="Content Placeholder 2"/>
          <p:cNvSpPr txBox="1">
            <a:spLocks/>
          </p:cNvSpPr>
          <p:nvPr/>
        </p:nvSpPr>
        <p:spPr>
          <a:xfrm>
            <a:off x="2" y="350522"/>
            <a:ext cx="12191998" cy="788467"/>
          </a:xfrm>
          <a:prstGeom prst="rect">
            <a:avLst/>
          </a:prstGeom>
          <a:solidFill>
            <a:srgbClr val="CCFFCC"/>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t>The Panic of 1837 was the first use of the fund, with 5 bank failures.</a:t>
            </a:r>
          </a:p>
          <a:p>
            <a:pPr marL="0" indent="0" algn="ctr">
              <a:buFont typeface="Arial" panose="020B0604020202020204" pitchFamily="34" charset="0"/>
              <a:buNone/>
            </a:pPr>
            <a:r>
              <a:rPr lang="en-US" sz="2400" dirty="0" smtClean="0"/>
              <a:t>In 1840-1842, there were an additional 11 bank losses.</a:t>
            </a:r>
          </a:p>
        </p:txBody>
      </p:sp>
      <p:pic>
        <p:nvPicPr>
          <p:cNvPr id="5" name="Picture 4"/>
          <p:cNvPicPr>
            <a:picLocks noChangeAspect="1"/>
          </p:cNvPicPr>
          <p:nvPr/>
        </p:nvPicPr>
        <p:blipFill>
          <a:blip r:embed="rId2"/>
          <a:stretch>
            <a:fillRect/>
          </a:stretch>
        </p:blipFill>
        <p:spPr>
          <a:xfrm>
            <a:off x="6765757" y="4170948"/>
            <a:ext cx="5068731" cy="2441439"/>
          </a:xfrm>
          <a:prstGeom prst="rect">
            <a:avLst/>
          </a:prstGeom>
        </p:spPr>
      </p:pic>
      <p:pic>
        <p:nvPicPr>
          <p:cNvPr id="6" name="Picture 5"/>
          <p:cNvPicPr>
            <a:picLocks noChangeAspect="1"/>
          </p:cNvPicPr>
          <p:nvPr/>
        </p:nvPicPr>
        <p:blipFill>
          <a:blip r:embed="rId3"/>
          <a:stretch>
            <a:fillRect/>
          </a:stretch>
        </p:blipFill>
        <p:spPr>
          <a:xfrm>
            <a:off x="145524" y="4170948"/>
            <a:ext cx="6474709" cy="2411829"/>
          </a:xfrm>
          <a:prstGeom prst="rect">
            <a:avLst/>
          </a:prstGeom>
        </p:spPr>
      </p:pic>
    </p:spTree>
    <p:extLst>
      <p:ext uri="{BB962C8B-B14F-4D97-AF65-F5344CB8AC3E}">
        <p14:creationId xmlns:p14="http://schemas.microsoft.com/office/powerpoint/2010/main" val="993149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NEW YORK’S SAFETY FUND SYSTEM  (1829 – 1866</a:t>
            </a:r>
            <a:r>
              <a:rPr lang="en-US" sz="2800" b="1" dirty="0" smtClean="0"/>
              <a:t>)</a:t>
            </a:r>
            <a:endParaRPr lang="en-US" sz="2800" b="1" dirty="0"/>
          </a:p>
        </p:txBody>
      </p:sp>
      <p:sp>
        <p:nvSpPr>
          <p:cNvPr id="3" name="Content Placeholder 2"/>
          <p:cNvSpPr>
            <a:spLocks noGrp="1"/>
          </p:cNvSpPr>
          <p:nvPr>
            <p:ph idx="1"/>
          </p:nvPr>
        </p:nvSpPr>
        <p:spPr>
          <a:xfrm>
            <a:off x="1" y="1074823"/>
            <a:ext cx="12191999" cy="3336755"/>
          </a:xfrm>
        </p:spPr>
        <p:txBody>
          <a:bodyPr>
            <a:normAutofit/>
          </a:bodyPr>
          <a:lstStyle/>
          <a:p>
            <a:pPr marL="0" indent="0">
              <a:buNone/>
            </a:pPr>
            <a:r>
              <a:rPr lang="en-US" sz="2400" dirty="0" smtClean="0"/>
              <a:t>In 1842, a law was passed that, after the existing claims were paid, the fund should be applied only to the redemption of the circulating notes of failed banks.  This was to protect the poorer people who used notes, not deposits.</a:t>
            </a:r>
          </a:p>
          <a:p>
            <a:pPr marL="0" indent="0">
              <a:buNone/>
            </a:pPr>
            <a:r>
              <a:rPr lang="en-US" sz="2400" dirty="0" smtClean="0"/>
              <a:t>In 1846, a new NY State constitution prohibited the granting or extension of any special charters for banks. </a:t>
            </a:r>
            <a:endParaRPr lang="en-US" sz="2400" dirty="0"/>
          </a:p>
          <a:p>
            <a:pPr marL="0" indent="0" algn="ctr">
              <a:buNone/>
            </a:pPr>
            <a:r>
              <a:rPr lang="en-US" sz="2400" dirty="0" smtClean="0"/>
              <a:t>“These changes came too late to be of service; for the claims on the fund</a:t>
            </a:r>
          </a:p>
          <a:p>
            <a:pPr marL="0" indent="0" algn="ctr">
              <a:spcBef>
                <a:spcPts val="0"/>
              </a:spcBef>
              <a:buNone/>
            </a:pPr>
            <a:r>
              <a:rPr lang="en-US" sz="2400" dirty="0" smtClean="0"/>
              <a:t> were larger than be met … for several years.”</a:t>
            </a:r>
          </a:p>
          <a:p>
            <a:pPr marL="0" indent="0" algn="r">
              <a:buNone/>
            </a:pPr>
            <a:r>
              <a:rPr lang="en-US" sz="2400" dirty="0" smtClean="0"/>
              <a:t>  </a:t>
            </a:r>
            <a:r>
              <a:rPr lang="en-US" sz="2000" i="1" dirty="0" smtClean="0"/>
              <a:t>Money and Banking, </a:t>
            </a:r>
            <a:r>
              <a:rPr lang="en-US" sz="2000" dirty="0" smtClean="0"/>
              <a:t>Horace White, 1902</a:t>
            </a:r>
            <a:endParaRPr lang="en-US" sz="2000" dirty="0"/>
          </a:p>
        </p:txBody>
      </p:sp>
      <p:sp>
        <p:nvSpPr>
          <p:cNvPr id="4" name="Content Placeholder 2"/>
          <p:cNvSpPr txBox="1">
            <a:spLocks/>
          </p:cNvSpPr>
          <p:nvPr/>
        </p:nvSpPr>
        <p:spPr>
          <a:xfrm>
            <a:off x="2" y="350522"/>
            <a:ext cx="12191998" cy="451583"/>
          </a:xfrm>
          <a:prstGeom prst="rect">
            <a:avLst/>
          </a:prstGeom>
          <a:solidFill>
            <a:srgbClr val="CCFFCC"/>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smtClean="0">
                <a:latin typeface="Times New Roman" panose="02020603050405020304" pitchFamily="18" charset="0"/>
                <a:cs typeface="Times New Roman" panose="02020603050405020304" pitchFamily="18" charset="0"/>
              </a:rPr>
              <a:t>Changes to the Safety Funding System came too late</a:t>
            </a:r>
          </a:p>
        </p:txBody>
      </p:sp>
      <p:pic>
        <p:nvPicPr>
          <p:cNvPr id="5" name="Picture 4"/>
          <p:cNvPicPr>
            <a:picLocks noChangeAspect="1"/>
          </p:cNvPicPr>
          <p:nvPr/>
        </p:nvPicPr>
        <p:blipFill>
          <a:blip r:embed="rId2"/>
          <a:stretch>
            <a:fillRect/>
          </a:stretch>
        </p:blipFill>
        <p:spPr>
          <a:xfrm>
            <a:off x="-1" y="3892829"/>
            <a:ext cx="5573629" cy="2965171"/>
          </a:xfrm>
          <a:prstGeom prst="rect">
            <a:avLst/>
          </a:prstGeom>
        </p:spPr>
      </p:pic>
    </p:spTree>
    <p:extLst>
      <p:ext uri="{BB962C8B-B14F-4D97-AF65-F5344CB8AC3E}">
        <p14:creationId xmlns:p14="http://schemas.microsoft.com/office/powerpoint/2010/main" val="1208129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CC"/>
          </a:solidFill>
        </p:spPr>
        <p:txBody>
          <a:bodyPr>
            <a:normAutofit fontScale="90000"/>
          </a:bodyPr>
          <a:lstStyle/>
          <a:p>
            <a:pPr algn="ctr"/>
            <a:r>
              <a:rPr lang="en-US" sz="2800" b="1" dirty="0" smtClean="0"/>
              <a:t>Part 3</a:t>
            </a:r>
            <a:endParaRPr lang="en-US" sz="2800" b="1" dirty="0"/>
          </a:p>
        </p:txBody>
      </p:sp>
      <p:sp>
        <p:nvSpPr>
          <p:cNvPr id="3" name="Content Placeholder 2"/>
          <p:cNvSpPr>
            <a:spLocks noGrp="1"/>
          </p:cNvSpPr>
          <p:nvPr>
            <p:ph idx="1"/>
          </p:nvPr>
        </p:nvSpPr>
        <p:spPr>
          <a:xfrm>
            <a:off x="3493914" y="2441462"/>
            <a:ext cx="4976318" cy="1023631"/>
          </a:xfrm>
        </p:spPr>
        <p:txBody>
          <a:bodyPr>
            <a:normAutofit/>
          </a:bodyPr>
          <a:lstStyle/>
          <a:p>
            <a:pPr marL="0" indent="0" algn="ctr">
              <a:buNone/>
            </a:pPr>
            <a:r>
              <a:rPr lang="en-US" sz="2400" b="1" dirty="0" smtClean="0"/>
              <a:t>COMMENTS ON STATE BANK NOTES</a:t>
            </a:r>
          </a:p>
          <a:p>
            <a:pPr marL="0" indent="0" algn="ctr">
              <a:buNone/>
            </a:pPr>
            <a:r>
              <a:rPr lang="en-US" sz="2400" b="1" dirty="0" smtClean="0"/>
              <a:t>BY BRAY HAMMOND</a:t>
            </a:r>
          </a:p>
          <a:p>
            <a:pPr marL="0" indent="0" algn="ctr">
              <a:buNone/>
            </a:pPr>
            <a:endParaRPr lang="en-US" sz="2400" dirty="0"/>
          </a:p>
          <a:p>
            <a:pPr marL="0" indent="0">
              <a:buNone/>
            </a:pPr>
            <a:endParaRPr lang="en-US" sz="2400" dirty="0" smtClean="0"/>
          </a:p>
          <a:p>
            <a:pPr marL="0" indent="0">
              <a:buNone/>
            </a:pPr>
            <a:endParaRPr lang="en-US" sz="2400" dirty="0"/>
          </a:p>
        </p:txBody>
      </p:sp>
    </p:spTree>
    <p:extLst>
      <p:ext uri="{BB962C8B-B14F-4D97-AF65-F5344CB8AC3E}">
        <p14:creationId xmlns:p14="http://schemas.microsoft.com/office/powerpoint/2010/main" val="1758478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394219"/>
          </a:xfrm>
          <a:solidFill>
            <a:srgbClr val="CCFFCC"/>
          </a:solidFill>
        </p:spPr>
        <p:txBody>
          <a:bodyPr>
            <a:normAutofit fontScale="90000"/>
          </a:bodyPr>
          <a:lstStyle/>
          <a:p>
            <a:pPr algn="ctr"/>
            <a:r>
              <a:rPr lang="en-US" sz="2800" b="1" dirty="0"/>
              <a:t>COMMENTS ON STATE BANK </a:t>
            </a:r>
            <a:r>
              <a:rPr lang="en-US" sz="2800" b="1" dirty="0" smtClean="0"/>
              <a:t>NOTES -- BY </a:t>
            </a:r>
            <a:r>
              <a:rPr lang="en-US" sz="2800" b="1" dirty="0"/>
              <a:t>BRAY HAMMOND</a:t>
            </a:r>
          </a:p>
        </p:txBody>
      </p:sp>
      <p:sp>
        <p:nvSpPr>
          <p:cNvPr id="3" name="Content Placeholder 2"/>
          <p:cNvSpPr>
            <a:spLocks noGrp="1"/>
          </p:cNvSpPr>
          <p:nvPr>
            <p:ph idx="1"/>
          </p:nvPr>
        </p:nvSpPr>
        <p:spPr>
          <a:xfrm>
            <a:off x="0" y="401053"/>
            <a:ext cx="12191998" cy="1023631"/>
          </a:xfrm>
          <a:solidFill>
            <a:srgbClr val="FFFF00"/>
          </a:solidFill>
        </p:spPr>
        <p:txBody>
          <a:bodyPr>
            <a:normAutofit/>
          </a:bodyPr>
          <a:lstStyle/>
          <a:p>
            <a:pPr marL="0" indent="0" algn="ctr">
              <a:buNone/>
            </a:pPr>
            <a:r>
              <a:rPr lang="en-US" sz="2400" dirty="0" smtClean="0"/>
              <a:t>The Suffolk System and the NY Safety Fund could not prevent suspension of specie payment</a:t>
            </a:r>
          </a:p>
          <a:p>
            <a:pPr marL="0" indent="0" algn="ctr">
              <a:buNone/>
            </a:pPr>
            <a:r>
              <a:rPr lang="en-US" sz="2400" dirty="0" smtClean="0"/>
              <a:t>but they did tend to strengthen the system of state-chartered private banks.</a:t>
            </a:r>
            <a:endParaRPr lang="en-US" sz="2400" dirty="0"/>
          </a:p>
          <a:p>
            <a:pPr marL="0" indent="0">
              <a:buNone/>
            </a:pPr>
            <a:endParaRPr lang="en-US" sz="2400" dirty="0" smtClean="0"/>
          </a:p>
          <a:p>
            <a:pPr marL="0" indent="0">
              <a:buNone/>
            </a:pPr>
            <a:endParaRPr lang="en-US" sz="2400" dirty="0"/>
          </a:p>
        </p:txBody>
      </p:sp>
      <p:sp>
        <p:nvSpPr>
          <p:cNvPr id="4" name="Content Placeholder 2"/>
          <p:cNvSpPr txBox="1">
            <a:spLocks/>
          </p:cNvSpPr>
          <p:nvPr/>
        </p:nvSpPr>
        <p:spPr>
          <a:xfrm>
            <a:off x="0" y="1818903"/>
            <a:ext cx="12192000" cy="1582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“When the Constitution was fresh … people were familiar with bills of credit and with bank notes as quite distinct things… But twenty or more years later … as … circulating [bank] notes came to provide a volume of currency which before could not have been imagined, the fact that the notes were money became obvious, and its unexpected implications began to emerge.”</a:t>
            </a:r>
          </a:p>
          <a:p>
            <a:pPr marL="0" indent="0">
              <a:buFont typeface="Arial" panose="020B0604020202020204" pitchFamily="34" charset="0"/>
              <a:buNone/>
            </a:pPr>
            <a:endParaRPr lang="en-US" sz="2400" dirty="0"/>
          </a:p>
        </p:txBody>
      </p:sp>
      <p:pic>
        <p:nvPicPr>
          <p:cNvPr id="5" name="Picture 4"/>
          <p:cNvPicPr>
            <a:picLocks noChangeAspect="1"/>
          </p:cNvPicPr>
          <p:nvPr/>
        </p:nvPicPr>
        <p:blipFill>
          <a:blip r:embed="rId2"/>
          <a:stretch>
            <a:fillRect/>
          </a:stretch>
        </p:blipFill>
        <p:spPr>
          <a:xfrm>
            <a:off x="1100890" y="3552324"/>
            <a:ext cx="3888206" cy="3101924"/>
          </a:xfrm>
          <a:prstGeom prst="rect">
            <a:avLst/>
          </a:prstGeom>
        </p:spPr>
      </p:pic>
      <p:pic>
        <p:nvPicPr>
          <p:cNvPr id="6" name="Picture 5"/>
          <p:cNvPicPr>
            <a:picLocks noChangeAspect="1"/>
          </p:cNvPicPr>
          <p:nvPr/>
        </p:nvPicPr>
        <p:blipFill>
          <a:blip r:embed="rId3"/>
          <a:stretch>
            <a:fillRect/>
          </a:stretch>
        </p:blipFill>
        <p:spPr>
          <a:xfrm>
            <a:off x="5855368" y="4072033"/>
            <a:ext cx="5710989" cy="2582215"/>
          </a:xfrm>
          <a:prstGeom prst="rect">
            <a:avLst/>
          </a:prstGeom>
        </p:spPr>
      </p:pic>
    </p:spTree>
    <p:extLst>
      <p:ext uri="{BB962C8B-B14F-4D97-AF65-F5344CB8AC3E}">
        <p14:creationId xmlns:p14="http://schemas.microsoft.com/office/powerpoint/2010/main" val="1883065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394219"/>
          </a:xfrm>
          <a:solidFill>
            <a:srgbClr val="CCFFCC"/>
          </a:solidFill>
        </p:spPr>
        <p:txBody>
          <a:bodyPr>
            <a:normAutofit fontScale="90000"/>
          </a:bodyPr>
          <a:lstStyle/>
          <a:p>
            <a:pPr algn="ctr"/>
            <a:r>
              <a:rPr lang="en-US" sz="2800" b="1" dirty="0"/>
              <a:t>COMMENTS ON STATE BANK </a:t>
            </a:r>
            <a:r>
              <a:rPr lang="en-US" sz="2800" b="1" dirty="0" smtClean="0"/>
              <a:t>NOTES -- BY </a:t>
            </a:r>
            <a:r>
              <a:rPr lang="en-US" sz="2800" b="1" dirty="0"/>
              <a:t>BRAY HAMMOND</a:t>
            </a:r>
          </a:p>
        </p:txBody>
      </p:sp>
      <p:sp>
        <p:nvSpPr>
          <p:cNvPr id="3" name="Content Placeholder 2"/>
          <p:cNvSpPr>
            <a:spLocks noGrp="1"/>
          </p:cNvSpPr>
          <p:nvPr>
            <p:ph idx="1"/>
          </p:nvPr>
        </p:nvSpPr>
        <p:spPr>
          <a:xfrm>
            <a:off x="3493914" y="2441462"/>
            <a:ext cx="4976318" cy="1023631"/>
          </a:xfrm>
        </p:spPr>
        <p:txBody>
          <a:bodyPr>
            <a:normAutofit/>
          </a:bodyPr>
          <a:lstStyle/>
          <a:p>
            <a:pPr marL="0" indent="0">
              <a:buNone/>
            </a:pPr>
            <a:endParaRPr lang="en-US" sz="2400" dirty="0" smtClean="0"/>
          </a:p>
          <a:p>
            <a:pPr marL="0" indent="0">
              <a:buNone/>
            </a:pPr>
            <a:endParaRPr lang="en-US" sz="2400" dirty="0"/>
          </a:p>
        </p:txBody>
      </p:sp>
      <p:sp>
        <p:nvSpPr>
          <p:cNvPr id="5" name="TextBox 4"/>
          <p:cNvSpPr txBox="1"/>
          <p:nvPr/>
        </p:nvSpPr>
        <p:spPr>
          <a:xfrm>
            <a:off x="2" y="401053"/>
            <a:ext cx="12191998" cy="461665"/>
          </a:xfrm>
          <a:prstGeom prst="rect">
            <a:avLst/>
          </a:prstGeom>
          <a:solidFill>
            <a:srgbClr val="FFFFCC"/>
          </a:solidFill>
        </p:spPr>
        <p:txBody>
          <a:bodyPr wrap="square" rtlCol="0">
            <a:spAutoFit/>
          </a:bodyPr>
          <a:lstStyle/>
          <a:p>
            <a:pPr algn="ctr"/>
            <a:r>
              <a:rPr lang="en-US" sz="2400" dirty="0" smtClean="0"/>
              <a:t>1816 JOHN CALHOUN</a:t>
            </a:r>
            <a:endParaRPr lang="en-US" sz="2400" dirty="0"/>
          </a:p>
        </p:txBody>
      </p:sp>
      <p:sp>
        <p:nvSpPr>
          <p:cNvPr id="6" name="TextBox 5"/>
          <p:cNvSpPr txBox="1"/>
          <p:nvPr/>
        </p:nvSpPr>
        <p:spPr>
          <a:xfrm>
            <a:off x="2" y="1190424"/>
            <a:ext cx="12191998" cy="4154984"/>
          </a:xfrm>
          <a:prstGeom prst="rect">
            <a:avLst/>
          </a:prstGeom>
          <a:solidFill>
            <a:schemeClr val="bg1"/>
          </a:solidFill>
        </p:spPr>
        <p:txBody>
          <a:bodyPr wrap="square" rtlCol="0">
            <a:spAutoFit/>
          </a:bodyPr>
          <a:lstStyle/>
          <a:p>
            <a:r>
              <a:rPr lang="en-US" sz="2400" dirty="0" smtClean="0"/>
              <a:t>“John C. Calhoun of South Carolina argued in February 1816 that the federal convention of 1787 had intended to give Congress exclusive control of the monetary system; that subsequently there had sprung up great numbers of state banks; that as a result there had been ‘an extraordinary revolution in the currency of the country’; that ‘by a sort of undercurrent the power of Congress to regulate the money of the country had caved in’; that the state banks had usurped it, ‘for gold and silver are not the only money,’ since whatever is ‘the medium of purchase and sale’ was the money of the country; and that the state banks should be caused ‘to give up their usurped power.’ “   Hammond, p. 565</a:t>
            </a:r>
          </a:p>
          <a:p>
            <a:endParaRPr lang="en-US" sz="2400" dirty="0"/>
          </a:p>
          <a:p>
            <a:r>
              <a:rPr lang="en-US" sz="2400" dirty="0" smtClean="0"/>
              <a:t>“They were not then caused to give it up; in fact Congress in April 1816 specifically authorized the Treasury’s acceptance … of the notes of specie-paying state banks.”     Hammond, p. 565</a:t>
            </a:r>
            <a:endParaRPr lang="en-US" sz="2400" dirty="0"/>
          </a:p>
        </p:txBody>
      </p:sp>
      <p:pic>
        <p:nvPicPr>
          <p:cNvPr id="8194" name="Picture 2" descr="http://electanewcongress.com/wp-content/uploads/2012/06/congre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374731"/>
            <a:ext cx="2562476" cy="1483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8641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394219"/>
          </a:xfrm>
          <a:solidFill>
            <a:srgbClr val="CCFFCC"/>
          </a:solidFill>
        </p:spPr>
        <p:txBody>
          <a:bodyPr>
            <a:normAutofit fontScale="90000"/>
          </a:bodyPr>
          <a:lstStyle/>
          <a:p>
            <a:pPr algn="ctr"/>
            <a:r>
              <a:rPr lang="en-US" sz="2800" b="1" dirty="0"/>
              <a:t>COMMENTS ON STATE BANK </a:t>
            </a:r>
            <a:r>
              <a:rPr lang="en-US" sz="2800" b="1" dirty="0" smtClean="0"/>
              <a:t>NOTES -- BY </a:t>
            </a:r>
            <a:r>
              <a:rPr lang="en-US" sz="2800" b="1" dirty="0"/>
              <a:t>BRAY HAMMOND</a:t>
            </a:r>
          </a:p>
        </p:txBody>
      </p:sp>
      <p:sp>
        <p:nvSpPr>
          <p:cNvPr id="3" name="Content Placeholder 2"/>
          <p:cNvSpPr>
            <a:spLocks noGrp="1"/>
          </p:cNvSpPr>
          <p:nvPr>
            <p:ph idx="1"/>
          </p:nvPr>
        </p:nvSpPr>
        <p:spPr>
          <a:xfrm>
            <a:off x="0" y="1256937"/>
            <a:ext cx="12191998" cy="1534389"/>
          </a:xfrm>
        </p:spPr>
        <p:txBody>
          <a:bodyPr>
            <a:normAutofit/>
          </a:bodyPr>
          <a:lstStyle/>
          <a:p>
            <a:pPr marL="0" indent="0">
              <a:buNone/>
            </a:pPr>
            <a:r>
              <a:rPr lang="en-US" sz="2400" dirty="0" smtClean="0"/>
              <a:t>“ ‘ … intended by the Constitution to submit the whole subject of the currency of the country … to the control and legislation of Congress … how far any substitute should interfere with it and what that substitute should be … for the states seem first to have taken possession of the power and then to have delegated it’ to the state banks… “   Hammond, p. 565</a:t>
            </a:r>
            <a:endParaRPr lang="en-US" sz="2400" dirty="0"/>
          </a:p>
        </p:txBody>
      </p:sp>
      <p:sp>
        <p:nvSpPr>
          <p:cNvPr id="4" name="TextBox 3"/>
          <p:cNvSpPr txBox="1"/>
          <p:nvPr/>
        </p:nvSpPr>
        <p:spPr>
          <a:xfrm>
            <a:off x="2" y="401053"/>
            <a:ext cx="12191998" cy="461665"/>
          </a:xfrm>
          <a:prstGeom prst="rect">
            <a:avLst/>
          </a:prstGeom>
          <a:solidFill>
            <a:srgbClr val="FFFFCC"/>
          </a:solidFill>
        </p:spPr>
        <p:txBody>
          <a:bodyPr wrap="square" rtlCol="0">
            <a:spAutoFit/>
          </a:bodyPr>
          <a:lstStyle/>
          <a:p>
            <a:pPr algn="ctr"/>
            <a:r>
              <a:rPr lang="en-US" sz="2400" b="1" dirty="0" smtClean="0"/>
              <a:t>1832 DANIEL WEBSTER</a:t>
            </a:r>
            <a:endParaRPr lang="en-US" sz="2400" b="1" dirty="0"/>
          </a:p>
        </p:txBody>
      </p:sp>
      <p:pic>
        <p:nvPicPr>
          <p:cNvPr id="9218" name="Picture 2" descr="http://blog.encyclopediavirginia.org/files/2012/07/daniel-webster.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0313" y="2823410"/>
            <a:ext cx="2772786" cy="33644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33863" y="6219962"/>
            <a:ext cx="2165685" cy="646331"/>
          </a:xfrm>
          <a:prstGeom prst="rect">
            <a:avLst/>
          </a:prstGeom>
          <a:noFill/>
        </p:spPr>
        <p:txBody>
          <a:bodyPr wrap="square" rtlCol="0">
            <a:spAutoFit/>
          </a:bodyPr>
          <a:lstStyle/>
          <a:p>
            <a:r>
              <a:rPr lang="en-US" b="1" dirty="0" smtClean="0"/>
              <a:t>DANIEL WEBSTER (1782 – 1852)</a:t>
            </a:r>
            <a:endParaRPr lang="en-US" b="1" dirty="0"/>
          </a:p>
        </p:txBody>
      </p:sp>
      <p:sp>
        <p:nvSpPr>
          <p:cNvPr id="11" name="TextBox 10"/>
          <p:cNvSpPr txBox="1"/>
          <p:nvPr/>
        </p:nvSpPr>
        <p:spPr>
          <a:xfrm>
            <a:off x="7491662" y="4182478"/>
            <a:ext cx="4398127" cy="646331"/>
          </a:xfrm>
          <a:prstGeom prst="rect">
            <a:avLst/>
          </a:prstGeom>
          <a:noFill/>
        </p:spPr>
        <p:txBody>
          <a:bodyPr wrap="none" rtlCol="0">
            <a:spAutoFit/>
          </a:bodyPr>
          <a:lstStyle/>
          <a:p>
            <a:r>
              <a:rPr lang="en-US" b="1" dirty="0" smtClean="0"/>
              <a:t>WEBSTER SUPPORTED THE SECOND BANK</a:t>
            </a:r>
          </a:p>
          <a:p>
            <a:r>
              <a:rPr lang="en-US" b="1" dirty="0" smtClean="0"/>
              <a:t>OF THE UNITED STATES AND WAS IN ITS PAY.</a:t>
            </a:r>
            <a:endParaRPr lang="en-US" b="1" dirty="0"/>
          </a:p>
        </p:txBody>
      </p:sp>
    </p:spTree>
    <p:extLst>
      <p:ext uri="{BB962C8B-B14F-4D97-AF65-F5344CB8AC3E}">
        <p14:creationId xmlns:p14="http://schemas.microsoft.com/office/powerpoint/2010/main" val="38596483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FFFF"/>
          </a:solidFill>
        </p:spPr>
        <p:txBody>
          <a:bodyPr>
            <a:normAutofit fontScale="90000"/>
          </a:bodyPr>
          <a:lstStyle/>
          <a:p>
            <a:pPr lvl="0" algn="ctr"/>
            <a:r>
              <a:rPr lang="en-US" sz="2800" b="1" dirty="0" smtClean="0"/>
              <a:t>Part 4</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2085474" y="2727158"/>
            <a:ext cx="8031494" cy="584775"/>
          </a:xfrm>
          <a:prstGeom prst="rect">
            <a:avLst/>
          </a:prstGeom>
          <a:noFill/>
        </p:spPr>
        <p:txBody>
          <a:bodyPr wrap="none" rtlCol="0">
            <a:spAutoFit/>
          </a:bodyPr>
          <a:lstStyle/>
          <a:p>
            <a:r>
              <a:rPr lang="en-US" sz="3200" b="1" dirty="0"/>
              <a:t>THE STATE “FREE BANKING” LAWS FROM 1836</a:t>
            </a:r>
          </a:p>
        </p:txBody>
      </p:sp>
    </p:spTree>
    <p:extLst>
      <p:ext uri="{BB962C8B-B14F-4D97-AF65-F5344CB8AC3E}">
        <p14:creationId xmlns:p14="http://schemas.microsoft.com/office/powerpoint/2010/main" val="2812783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013" y="188662"/>
            <a:ext cx="10515600" cy="967729"/>
          </a:xfrm>
          <a:solidFill>
            <a:schemeClr val="accent2">
              <a:lumMod val="60000"/>
              <a:lumOff val="40000"/>
            </a:schemeClr>
          </a:solidFill>
        </p:spPr>
        <p:txBody>
          <a:bodyPr>
            <a:normAutofit/>
          </a:bodyPr>
          <a:lstStyle/>
          <a:p>
            <a:pPr algn="ctr"/>
            <a:r>
              <a:rPr lang="en-US" dirty="0" smtClean="0"/>
              <a:t>THEMES OF LOST SCIENCE OF MONEY BOOK</a:t>
            </a:r>
            <a:endParaRPr lang="en-US" dirty="0"/>
          </a:p>
        </p:txBody>
      </p:sp>
      <p:sp>
        <p:nvSpPr>
          <p:cNvPr id="3" name="Content Placeholder 2"/>
          <p:cNvSpPr>
            <a:spLocks noGrp="1"/>
          </p:cNvSpPr>
          <p:nvPr>
            <p:ph idx="1"/>
          </p:nvPr>
        </p:nvSpPr>
        <p:spPr>
          <a:xfrm>
            <a:off x="1354811" y="1379622"/>
            <a:ext cx="9494004" cy="5301916"/>
          </a:xfrm>
          <a:solidFill>
            <a:schemeClr val="accent2">
              <a:lumMod val="20000"/>
              <a:lumOff val="80000"/>
            </a:schemeClr>
          </a:solidFill>
        </p:spPr>
        <p:txBody>
          <a:bodyPr>
            <a:normAutofit fontScale="85000" lnSpcReduction="10000"/>
          </a:bodyPr>
          <a:lstStyle/>
          <a:p>
            <a:pPr marL="514350" indent="-514350">
              <a:buFont typeface="+mj-lt"/>
              <a:buAutoNum type="arabicPeriod"/>
            </a:pPr>
            <a:r>
              <a:rPr lang="en-US" sz="2400" dirty="0" smtClean="0"/>
              <a:t>Primary importance of the money power (power to create money and regulate it)</a:t>
            </a:r>
          </a:p>
          <a:p>
            <a:pPr marL="514350" indent="-514350">
              <a:buFont typeface="+mj-lt"/>
              <a:buAutoNum type="arabicPeriod"/>
            </a:pPr>
            <a:endParaRPr lang="en-US" sz="2400" dirty="0" smtClean="0"/>
          </a:p>
          <a:p>
            <a:pPr marL="514350" indent="-514350">
              <a:buFont typeface="+mj-lt"/>
              <a:buAutoNum type="arabicPeriod"/>
            </a:pPr>
            <a:r>
              <a:rPr lang="en-US" sz="2400" dirty="0" smtClean="0"/>
              <a:t>Nature of money </a:t>
            </a:r>
            <a:r>
              <a:rPr lang="en-US" sz="2400" u="sng" dirty="0" smtClean="0"/>
              <a:t>purposely</a:t>
            </a:r>
            <a:r>
              <a:rPr lang="en-US" sz="2400" dirty="0" smtClean="0"/>
              <a:t> kept </a:t>
            </a:r>
            <a:r>
              <a:rPr lang="en-US" sz="2400" u="sng" dirty="0" smtClean="0"/>
              <a:t>secret and confused</a:t>
            </a:r>
          </a:p>
          <a:p>
            <a:pPr marL="514350" indent="-514350">
              <a:buFont typeface="+mj-lt"/>
              <a:buAutoNum type="arabicPeriod"/>
            </a:pPr>
            <a:endParaRPr lang="en-US" sz="2400" dirty="0" smtClean="0"/>
          </a:p>
          <a:p>
            <a:pPr marL="514350" indent="-514350">
              <a:buFont typeface="+mj-lt"/>
              <a:buAutoNum type="arabicPeriod"/>
            </a:pPr>
            <a:r>
              <a:rPr lang="en-US" sz="2400" dirty="0" smtClean="0"/>
              <a:t>How a society defines money determines who controls the society</a:t>
            </a:r>
          </a:p>
          <a:p>
            <a:pPr marL="514350" indent="-514350">
              <a:buFont typeface="+mj-lt"/>
              <a:buAutoNum type="arabicPeriod"/>
            </a:pPr>
            <a:endParaRPr lang="en-US" sz="2400" dirty="0" smtClean="0"/>
          </a:p>
          <a:p>
            <a:pPr marL="514350" indent="-514350">
              <a:buFont typeface="+mj-lt"/>
              <a:buAutoNum type="arabicPeriod"/>
            </a:pPr>
            <a:r>
              <a:rPr lang="en-US" sz="2400" dirty="0" smtClean="0"/>
              <a:t>Battle over control of money has raged </a:t>
            </a:r>
            <a:r>
              <a:rPr lang="en-US" sz="2400" u="sng" dirty="0" smtClean="0"/>
              <a:t>for millennia</a:t>
            </a:r>
            <a:r>
              <a:rPr lang="en-US" sz="2400" dirty="0" smtClean="0"/>
              <a:t>:     public vs private</a:t>
            </a:r>
          </a:p>
          <a:p>
            <a:pPr marL="514350" indent="-514350">
              <a:buFont typeface="+mj-lt"/>
              <a:buAutoNum type="arabicPeriod"/>
            </a:pPr>
            <a:endParaRPr lang="en-US" sz="2400" dirty="0" smtClean="0"/>
          </a:p>
          <a:p>
            <a:pPr marL="514350" indent="-514350">
              <a:buFont typeface="+mj-lt"/>
              <a:buAutoNum type="arabicPeriod"/>
            </a:pPr>
            <a:r>
              <a:rPr lang="en-US" sz="2400" dirty="0" smtClean="0"/>
              <a:t>The misuse of the monetary system causes tremendous misery and suffering for the ordinary working people.    Will Decker &amp; Martin Dunn, February 2014</a:t>
            </a:r>
          </a:p>
          <a:p>
            <a:pPr marL="514350" indent="-514350">
              <a:buFont typeface="+mj-lt"/>
              <a:buAutoNum type="arabicPeriod"/>
            </a:pPr>
            <a:endParaRPr lang="en-US" sz="2400" dirty="0"/>
          </a:p>
          <a:p>
            <a:pPr marL="514350" indent="-514350">
              <a:buFont typeface="+mj-lt"/>
              <a:buAutoNum type="arabicPeriod"/>
            </a:pPr>
            <a:r>
              <a:rPr lang="en-US" sz="2400" dirty="0" smtClean="0"/>
              <a:t>Whenever the public has owned a significant fraction of the money power, great public benefit has ensued:  Sparta, the Roman Republic, the American Colonies in the 18</a:t>
            </a:r>
            <a:r>
              <a:rPr lang="en-US" sz="2400" baseline="30000" dirty="0" smtClean="0"/>
              <a:t>th</a:t>
            </a:r>
            <a:r>
              <a:rPr lang="en-US" sz="2400" dirty="0" smtClean="0"/>
              <a:t> </a:t>
            </a:r>
            <a:r>
              <a:rPr lang="en-US" sz="2400" dirty="0"/>
              <a:t>century, </a:t>
            </a:r>
            <a:r>
              <a:rPr lang="en-US" sz="2400" dirty="0" smtClean="0"/>
              <a:t>GREENBACKS after the Civil War, Canada </a:t>
            </a:r>
            <a:r>
              <a:rPr lang="en-US" sz="2400" dirty="0"/>
              <a:t>after the Great </a:t>
            </a:r>
            <a:r>
              <a:rPr lang="en-US" sz="2400" dirty="0" smtClean="0"/>
              <a:t>Depression, </a:t>
            </a:r>
            <a:r>
              <a:rPr lang="en-US" sz="2400" dirty="0"/>
              <a:t>British experience after World War II</a:t>
            </a:r>
            <a:r>
              <a:rPr lang="en-US" sz="2400" dirty="0" smtClean="0"/>
              <a:t>.  Martin Dunn, July 2014. </a:t>
            </a:r>
          </a:p>
          <a:p>
            <a:pPr marL="514350" indent="-514350">
              <a:buFont typeface="+mj-lt"/>
              <a:buAutoNum type="arabicPeriod"/>
            </a:pPr>
            <a:endParaRPr lang="en-US" sz="2400" dirty="0" smtClean="0"/>
          </a:p>
          <a:p>
            <a:pPr marL="514350" indent="-514350">
              <a:buFont typeface="+mj-lt"/>
              <a:buAutoNum type="arabicPeriod"/>
            </a:pPr>
            <a:endParaRPr lang="en-US" sz="2400" dirty="0"/>
          </a:p>
        </p:txBody>
      </p:sp>
    </p:spTree>
    <p:extLst>
      <p:ext uri="{BB962C8B-B14F-4D97-AF65-F5344CB8AC3E}">
        <p14:creationId xmlns:p14="http://schemas.microsoft.com/office/powerpoint/2010/main" val="3646455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207"/>
            <a:ext cx="12191999" cy="343686"/>
          </a:xfrm>
          <a:solidFill>
            <a:srgbClr val="66FFFF"/>
          </a:solidFill>
        </p:spPr>
        <p:txBody>
          <a:bodyPr>
            <a:normAutofit fontScale="90000"/>
          </a:bodyPr>
          <a:lstStyle/>
          <a:p>
            <a:pPr algn="ctr"/>
            <a:r>
              <a:rPr lang="en-US" sz="2800" b="1" dirty="0"/>
              <a:t>THE STATE “FREE BANKING” LAWS FROM 1836</a:t>
            </a:r>
          </a:p>
        </p:txBody>
      </p:sp>
      <p:sp>
        <p:nvSpPr>
          <p:cNvPr id="3" name="Content Placeholder 2"/>
          <p:cNvSpPr>
            <a:spLocks noGrp="1"/>
          </p:cNvSpPr>
          <p:nvPr>
            <p:ph idx="1"/>
          </p:nvPr>
        </p:nvSpPr>
        <p:spPr>
          <a:xfrm>
            <a:off x="-1" y="334479"/>
            <a:ext cx="12191999" cy="1173479"/>
          </a:xfrm>
          <a:solidFill>
            <a:srgbClr val="33CCFF"/>
          </a:solidFill>
        </p:spPr>
        <p:txBody>
          <a:bodyPr>
            <a:normAutofit/>
          </a:bodyPr>
          <a:lstStyle/>
          <a:p>
            <a:pPr marL="0" indent="0" algn="ctr">
              <a:buNone/>
            </a:pPr>
            <a:r>
              <a:rPr lang="en-US" sz="2400" b="1" dirty="0" smtClean="0"/>
              <a:t>THE MOVE FOR REFORMING THE BANKING SYSTEM WAS UNSTOPPABLE:</a:t>
            </a:r>
          </a:p>
          <a:p>
            <a:pPr lvl="4"/>
            <a:r>
              <a:rPr lang="en-US" sz="2000" b="1" dirty="0" smtClean="0"/>
              <a:t>THERE WAS OVERWHELMING CORRUPTION AND NOTORIETY IN CHARTERED BANKING</a:t>
            </a:r>
          </a:p>
          <a:p>
            <a:pPr lvl="4"/>
            <a:r>
              <a:rPr lang="en-US" sz="2000" b="1" dirty="0" smtClean="0"/>
              <a:t>WILLIAM GOUGE’S EXPOSE ON BANKING WAS INFLUENTIAL</a:t>
            </a:r>
          </a:p>
        </p:txBody>
      </p:sp>
      <p:sp>
        <p:nvSpPr>
          <p:cNvPr id="4" name="Content Placeholder 2"/>
          <p:cNvSpPr txBox="1">
            <a:spLocks/>
          </p:cNvSpPr>
          <p:nvPr/>
        </p:nvSpPr>
        <p:spPr>
          <a:xfrm>
            <a:off x="1" y="1881516"/>
            <a:ext cx="12191999" cy="1598595"/>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latin typeface="Times New Roman" panose="02020603050405020304" pitchFamily="18" charset="0"/>
                <a:cs typeface="Times New Roman" panose="02020603050405020304" pitchFamily="18" charset="0"/>
              </a:rPr>
              <a:t>The ‘free banking’ reform </a:t>
            </a:r>
            <a:r>
              <a:rPr lang="en-US" sz="2400" dirty="0">
                <a:latin typeface="Times New Roman" panose="02020603050405020304" pitchFamily="18" charset="0"/>
                <a:cs typeface="Times New Roman" panose="02020603050405020304" pitchFamily="18" charset="0"/>
              </a:rPr>
              <a:t>did away with legislatively chartered banks; anyone </a:t>
            </a:r>
            <a:r>
              <a:rPr lang="en-US" sz="2400" u="sng" dirty="0">
                <a:latin typeface="Times New Roman" panose="02020603050405020304" pitchFamily="18" charset="0"/>
                <a:cs typeface="Times New Roman" panose="02020603050405020304" pitchFamily="18" charset="0"/>
              </a:rPr>
              <a:t>who met the requirements</a:t>
            </a:r>
            <a:r>
              <a:rPr lang="en-US" sz="2400" dirty="0">
                <a:latin typeface="Times New Roman" panose="02020603050405020304" pitchFamily="18" charset="0"/>
                <a:cs typeface="Times New Roman" panose="02020603050405020304" pitchFamily="18" charset="0"/>
              </a:rPr>
              <a:t> of the state could petition the state to open a bank.</a:t>
            </a:r>
          </a:p>
          <a:p>
            <a:pPr marL="0" indent="0">
              <a:buFont typeface="Arial" panose="020B0604020202020204" pitchFamily="34" charset="0"/>
              <a:buNone/>
            </a:pPr>
            <a:r>
              <a:rPr lang="en-US" sz="2400" dirty="0" smtClean="0">
                <a:latin typeface="Times New Roman" panose="02020603050405020304" pitchFamily="18" charset="0"/>
                <a:cs typeface="Times New Roman" panose="02020603050405020304" pitchFamily="18" charset="0"/>
              </a:rPr>
              <a:t>However, the ‘free banking’ reform did not do away with government regulation.  Just the opposite!  There was more government regulation.</a:t>
            </a:r>
          </a:p>
        </p:txBody>
      </p:sp>
      <p:pic>
        <p:nvPicPr>
          <p:cNvPr id="10242" name="Picture 2" descr="http://activerain.trulia.com/image_store/uploads/5/0/7/8/3/ar124741889387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65" y="3991657"/>
            <a:ext cx="3774741" cy="270429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i.usatoday.net/communitymanager/_photos/photo-galleries/2012/06/15/Bagley%20cartoonx-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744" y="3352800"/>
            <a:ext cx="466725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8236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FFFF"/>
          </a:solidFill>
        </p:spPr>
        <p:txBody>
          <a:bodyPr>
            <a:normAutofit fontScale="90000"/>
          </a:bodyPr>
          <a:lstStyle/>
          <a:p>
            <a:pPr algn="ctr"/>
            <a:r>
              <a:rPr lang="en-US" sz="2800" b="1" dirty="0"/>
              <a:t>THE STATE “FREE BANKING” LAWS FROM 1836</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itle 1"/>
          <p:cNvSpPr txBox="1">
            <a:spLocks/>
          </p:cNvSpPr>
          <p:nvPr/>
        </p:nvSpPr>
        <p:spPr>
          <a:xfrm>
            <a:off x="1" y="429398"/>
            <a:ext cx="12191999" cy="6428602"/>
          </a:xfrm>
          <a:prstGeom prst="rect">
            <a:avLst/>
          </a:prstGeom>
          <a:solidFill>
            <a:srgbClr val="FFC000"/>
          </a:solidFill>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The general banking law of New York, 1838, had the following</a:t>
            </a:r>
          </a:p>
          <a:p>
            <a:pPr algn="ctr"/>
            <a:r>
              <a:rPr lang="en-US" sz="3700" b="1" u="sng" dirty="0" smtClean="0"/>
              <a:t>REGULATIONS</a:t>
            </a:r>
            <a:r>
              <a:rPr lang="en-US" sz="2800" b="1" dirty="0" smtClean="0"/>
              <a:t>:</a:t>
            </a:r>
          </a:p>
          <a:p>
            <a:endParaRPr lang="en-US" sz="2800" b="1" dirty="0" smtClean="0"/>
          </a:p>
          <a:p>
            <a:pPr marL="457200" indent="-457200">
              <a:buFont typeface="Arial" panose="020B0604020202020204" pitchFamily="34" charset="0"/>
              <a:buChar char="•"/>
            </a:pPr>
            <a:r>
              <a:rPr lang="en-US" sz="2800" b="1" dirty="0" smtClean="0"/>
              <a:t>NYS Comptroller to have engraved and printed, countersigned, numbered, registered circulating bank notes</a:t>
            </a:r>
          </a:p>
          <a:p>
            <a:pPr marL="457200" indent="-457200">
              <a:buFont typeface="Arial" panose="020B0604020202020204" pitchFamily="34" charset="0"/>
              <a:buChar char="•"/>
            </a:pPr>
            <a:r>
              <a:rPr lang="en-US" sz="2800" b="1" dirty="0" smtClean="0"/>
              <a:t>Comptroller shall give bank notes to ‘any association of persons for the purpose of banking’ </a:t>
            </a:r>
            <a:r>
              <a:rPr lang="en-US" sz="2800" b="1" u="sng" dirty="0" smtClean="0"/>
              <a:t>in return for bonds of US, NY, or certain approved states</a:t>
            </a:r>
          </a:p>
          <a:p>
            <a:pPr marL="457200" indent="-457200">
              <a:buFont typeface="Arial" panose="020B0604020202020204" pitchFamily="34" charset="0"/>
              <a:buChar char="•"/>
            </a:pPr>
            <a:r>
              <a:rPr lang="en-US" sz="2800" b="1" dirty="0" smtClean="0"/>
              <a:t>Bank to execute, sign, and circulate notes</a:t>
            </a:r>
          </a:p>
          <a:p>
            <a:pPr marL="457200" indent="-457200">
              <a:buFont typeface="Arial" panose="020B0604020202020204" pitchFamily="34" charset="0"/>
              <a:buChar char="•"/>
            </a:pPr>
            <a:r>
              <a:rPr lang="en-US" sz="2800" b="1" dirty="0" smtClean="0"/>
              <a:t>Bank must redeem the notes with lawful money of the US</a:t>
            </a:r>
          </a:p>
          <a:p>
            <a:pPr marL="457200" indent="-457200">
              <a:buFont typeface="Arial" panose="020B0604020202020204" pitchFamily="34" charset="0"/>
              <a:buChar char="•"/>
            </a:pPr>
            <a:r>
              <a:rPr lang="en-US" sz="2800" b="1" dirty="0" smtClean="0"/>
              <a:t>Banks get interest on bonds deposited with Comptroller</a:t>
            </a:r>
          </a:p>
          <a:p>
            <a:pPr marL="457200" indent="-457200">
              <a:buFont typeface="Arial" panose="020B0604020202020204" pitchFamily="34" charset="0"/>
              <a:buChar char="•"/>
            </a:pPr>
            <a:r>
              <a:rPr lang="en-US" sz="2800" b="1" dirty="0" smtClean="0"/>
              <a:t>No banks may be formed under it with a capital of less than $100,000</a:t>
            </a:r>
          </a:p>
          <a:p>
            <a:pPr marL="457200" indent="-457200">
              <a:buFont typeface="Arial" panose="020B0604020202020204" pitchFamily="34" charset="0"/>
              <a:buChar char="•"/>
            </a:pPr>
            <a:r>
              <a:rPr lang="en-US" sz="2800" b="1" dirty="0" smtClean="0"/>
              <a:t>Each bank shall make semi-annual reports to Comptroller</a:t>
            </a:r>
          </a:p>
          <a:p>
            <a:pPr marL="457200" indent="-457200">
              <a:buFont typeface="Arial" panose="020B0604020202020204" pitchFamily="34" charset="0"/>
              <a:buChar char="•"/>
            </a:pPr>
            <a:r>
              <a:rPr lang="en-US" sz="2800" b="1" dirty="0" smtClean="0"/>
              <a:t>No note for less than $1,000 shall be issued by any bank organized under this law, payable at any other place than its banking house</a:t>
            </a:r>
          </a:p>
          <a:p>
            <a:pPr marL="457200" indent="-457200">
              <a:buFont typeface="Arial" panose="020B0604020202020204" pitchFamily="34" charset="0"/>
              <a:buChar char="•"/>
            </a:pPr>
            <a:r>
              <a:rPr lang="en-US" sz="2800" b="1" dirty="0" smtClean="0"/>
              <a:t>Have on hand at their place of business at least 12 ½ % in specie on the amount of bills or notes in circulation (8% fractional reserve)</a:t>
            </a:r>
          </a:p>
          <a:p>
            <a:pPr marL="457200" indent="-457200">
              <a:buFont typeface="Arial" panose="020B0604020202020204" pitchFamily="34" charset="0"/>
              <a:buChar char="•"/>
            </a:pPr>
            <a:endParaRPr lang="en-US" sz="2800" b="1" dirty="0" smtClean="0"/>
          </a:p>
          <a:p>
            <a:pPr algn="r"/>
            <a:r>
              <a:rPr lang="en-US" sz="2800" b="1" i="1" dirty="0" smtClean="0"/>
              <a:t>A History of Banking in All the Leading Nations, Vol. 1, </a:t>
            </a:r>
            <a:r>
              <a:rPr lang="en-US" sz="2800" b="1" dirty="0" smtClean="0"/>
              <a:t>William Graham Sumner, 1896,</a:t>
            </a:r>
          </a:p>
          <a:p>
            <a:pPr algn="r"/>
            <a:r>
              <a:rPr lang="en-US" sz="2800" b="1" dirty="0" smtClean="0"/>
              <a:t> pp. 311-313</a:t>
            </a:r>
            <a:endParaRPr lang="en-US" sz="2800" b="1" i="1" dirty="0" smtClean="0"/>
          </a:p>
          <a:p>
            <a:pPr marL="457200" indent="-457200">
              <a:buFont typeface="Arial" panose="020B0604020202020204" pitchFamily="34" charset="0"/>
              <a:buChar char="•"/>
            </a:pPr>
            <a:endParaRPr lang="en-US" sz="2800" b="1" dirty="0"/>
          </a:p>
        </p:txBody>
      </p:sp>
    </p:spTree>
    <p:extLst>
      <p:ext uri="{BB962C8B-B14F-4D97-AF65-F5344CB8AC3E}">
        <p14:creationId xmlns:p14="http://schemas.microsoft.com/office/powerpoint/2010/main" val="2379762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FFFF"/>
          </a:solidFill>
        </p:spPr>
        <p:txBody>
          <a:bodyPr>
            <a:normAutofit fontScale="90000"/>
          </a:bodyPr>
          <a:lstStyle/>
          <a:p>
            <a:pPr algn="ctr"/>
            <a:r>
              <a:rPr lang="en-US" sz="2800" b="1" dirty="0"/>
              <a:t>THE STATE “FREE BANKING” LAWS FROM 1836</a:t>
            </a:r>
          </a:p>
        </p:txBody>
      </p:sp>
      <p:sp>
        <p:nvSpPr>
          <p:cNvPr id="3" name="Content Placeholder 2"/>
          <p:cNvSpPr>
            <a:spLocks noGrp="1"/>
          </p:cNvSpPr>
          <p:nvPr>
            <p:ph idx="1"/>
          </p:nvPr>
        </p:nvSpPr>
        <p:spPr>
          <a:xfrm>
            <a:off x="0" y="350521"/>
            <a:ext cx="12191998" cy="1151968"/>
          </a:xfrm>
          <a:solidFill>
            <a:srgbClr val="FF99CC"/>
          </a:solidFill>
        </p:spPr>
        <p:txBody>
          <a:bodyPr>
            <a:normAutofit/>
          </a:bodyPr>
          <a:lstStyle/>
          <a:p>
            <a:pPr marL="0" indent="0">
              <a:buNone/>
            </a:pPr>
            <a:r>
              <a:rPr lang="en-US" sz="2400" dirty="0" smtClean="0"/>
              <a:t>“The results of private banking under these stricter state regulations were not without major problems, but were still widely recognized as far better than the mostly unregulated period before 1836.”    Stephen </a:t>
            </a:r>
            <a:r>
              <a:rPr lang="en-US" sz="2400" dirty="0" err="1" smtClean="0"/>
              <a:t>Zarlenga</a:t>
            </a:r>
            <a:r>
              <a:rPr lang="en-US" sz="2400" dirty="0" smtClean="0"/>
              <a:t>, </a:t>
            </a:r>
            <a:r>
              <a:rPr lang="en-US" sz="2400" i="1" dirty="0" smtClean="0"/>
              <a:t>Lost Science of Money, </a:t>
            </a:r>
            <a:r>
              <a:rPr lang="en-US" sz="2400" dirty="0" smtClean="0"/>
              <a:t>P. 442</a:t>
            </a:r>
          </a:p>
        </p:txBody>
      </p:sp>
      <p:sp>
        <p:nvSpPr>
          <p:cNvPr id="4" name="Content Placeholder 2"/>
          <p:cNvSpPr txBox="1">
            <a:spLocks/>
          </p:cNvSpPr>
          <p:nvPr/>
        </p:nvSpPr>
        <p:spPr>
          <a:xfrm>
            <a:off x="2" y="1700462"/>
            <a:ext cx="6079956" cy="5157537"/>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16 states adopted “free banking”.   There was a wide range of effectiveness.</a:t>
            </a:r>
          </a:p>
          <a:p>
            <a:pPr marL="0" indent="0">
              <a:buFont typeface="Arial" panose="020B0604020202020204" pitchFamily="34" charset="0"/>
              <a:buNone/>
            </a:pPr>
            <a:endParaRPr lang="en-US" sz="2400" dirty="0" smtClean="0"/>
          </a:p>
          <a:p>
            <a:pPr marL="0" indent="0">
              <a:buFont typeface="Arial" panose="020B0604020202020204" pitchFamily="34" charset="0"/>
              <a:buNone/>
            </a:pPr>
            <a:r>
              <a:rPr lang="en-US" sz="2400" dirty="0" smtClean="0"/>
              <a:t>For example, in Illinois, in 1851, some banks had no counter for redemption but merely hired a remote room.  In many cases, bonds had been borrowed and notes handed over to the lenders.    Many of the bonds were those of Southern states which depreciated during the Civil War.</a:t>
            </a:r>
          </a:p>
          <a:p>
            <a:pPr marL="0" indent="0">
              <a:buFont typeface="Arial" panose="020B0604020202020204" pitchFamily="34" charset="0"/>
              <a:buNone/>
            </a:pPr>
            <a:endParaRPr lang="en-US" sz="2400" dirty="0" smtClean="0"/>
          </a:p>
          <a:p>
            <a:pPr marL="0" indent="0">
              <a:buFont typeface="Arial" panose="020B0604020202020204" pitchFamily="34" charset="0"/>
              <a:buNone/>
            </a:pPr>
            <a:r>
              <a:rPr lang="en-US" sz="2400" dirty="0" smtClean="0"/>
              <a:t>In New York, the system was strong.  Securities used as bank’s capital were strong.  Redemption of the notes at central cities was required.</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p:txBody>
      </p:sp>
      <p:pic>
        <p:nvPicPr>
          <p:cNvPr id="5" name="Picture 4"/>
          <p:cNvPicPr>
            <a:picLocks noChangeAspect="1"/>
          </p:cNvPicPr>
          <p:nvPr/>
        </p:nvPicPr>
        <p:blipFill>
          <a:blip r:embed="rId3"/>
          <a:stretch>
            <a:fillRect/>
          </a:stretch>
        </p:blipFill>
        <p:spPr>
          <a:xfrm>
            <a:off x="6657474" y="2410449"/>
            <a:ext cx="4865832" cy="2144938"/>
          </a:xfrm>
          <a:prstGeom prst="rect">
            <a:avLst/>
          </a:prstGeom>
        </p:spPr>
      </p:pic>
      <p:pic>
        <p:nvPicPr>
          <p:cNvPr id="7" name="Picture 6"/>
          <p:cNvPicPr>
            <a:picLocks noChangeAspect="1"/>
          </p:cNvPicPr>
          <p:nvPr/>
        </p:nvPicPr>
        <p:blipFill>
          <a:blip r:embed="rId4"/>
          <a:stretch>
            <a:fillRect/>
          </a:stretch>
        </p:blipFill>
        <p:spPr>
          <a:xfrm>
            <a:off x="7320275" y="4748463"/>
            <a:ext cx="2973659" cy="1981200"/>
          </a:xfrm>
          <a:prstGeom prst="rect">
            <a:avLst/>
          </a:prstGeom>
        </p:spPr>
      </p:pic>
      <p:sp>
        <p:nvSpPr>
          <p:cNvPr id="6" name="TextBox 5"/>
          <p:cNvSpPr txBox="1"/>
          <p:nvPr/>
        </p:nvSpPr>
        <p:spPr>
          <a:xfrm>
            <a:off x="10411326" y="5598695"/>
            <a:ext cx="1353319" cy="369332"/>
          </a:xfrm>
          <a:prstGeom prst="rect">
            <a:avLst/>
          </a:prstGeom>
          <a:noFill/>
        </p:spPr>
        <p:txBody>
          <a:bodyPr wrap="none" rtlCol="0">
            <a:spAutoFit/>
          </a:bodyPr>
          <a:lstStyle/>
          <a:p>
            <a:r>
              <a:rPr lang="en-US" dirty="0" smtClean="0"/>
              <a:t>BANK VAULT</a:t>
            </a:r>
            <a:endParaRPr lang="en-US" dirty="0"/>
          </a:p>
        </p:txBody>
      </p:sp>
    </p:spTree>
    <p:extLst>
      <p:ext uri="{BB962C8B-B14F-4D97-AF65-F5344CB8AC3E}">
        <p14:creationId xmlns:p14="http://schemas.microsoft.com/office/powerpoint/2010/main" val="19975182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lvl="0" algn="ctr"/>
            <a:r>
              <a:rPr lang="en-US" sz="2800" b="1" dirty="0" smtClean="0"/>
              <a:t>PART 5</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192505" y="2743200"/>
            <a:ext cx="11774906" cy="1077218"/>
          </a:xfrm>
          <a:prstGeom prst="rect">
            <a:avLst/>
          </a:prstGeom>
          <a:noFill/>
        </p:spPr>
        <p:txBody>
          <a:bodyPr wrap="square" rtlCol="0">
            <a:spAutoFit/>
          </a:bodyPr>
          <a:lstStyle/>
          <a:p>
            <a:pPr algn="ctr"/>
            <a:r>
              <a:rPr lang="en-US" sz="3200" dirty="0"/>
              <a:t>THE “FREE BANKING” IDEOLOGUES </a:t>
            </a:r>
            <a:r>
              <a:rPr lang="en-US" sz="3200" dirty="0" smtClean="0"/>
              <a:t>–</a:t>
            </a:r>
          </a:p>
          <a:p>
            <a:pPr algn="ctr"/>
            <a:r>
              <a:rPr lang="en-US" sz="3200" dirty="0" smtClean="0"/>
              <a:t> </a:t>
            </a:r>
            <a:r>
              <a:rPr lang="en-US" sz="3200" dirty="0"/>
              <a:t>A MODERN LESSON IN </a:t>
            </a:r>
            <a:r>
              <a:rPr lang="en-US" sz="3200" dirty="0" smtClean="0"/>
              <a:t>MISINTERPRETING MONETARY </a:t>
            </a:r>
            <a:r>
              <a:rPr lang="en-US" sz="3200" dirty="0"/>
              <a:t>HISTORY</a:t>
            </a:r>
          </a:p>
        </p:txBody>
      </p:sp>
    </p:spTree>
    <p:extLst>
      <p:ext uri="{BB962C8B-B14F-4D97-AF65-F5344CB8AC3E}">
        <p14:creationId xmlns:p14="http://schemas.microsoft.com/office/powerpoint/2010/main" val="3196576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lvl="0" algn="ctr"/>
            <a:r>
              <a:rPr lang="en-US" sz="2800" b="1" dirty="0"/>
              <a:t>THE “FREE BANKING” IDEOLOGUES</a:t>
            </a:r>
          </a:p>
        </p:txBody>
      </p:sp>
      <p:sp>
        <p:nvSpPr>
          <p:cNvPr id="3" name="Content Placeholder 2"/>
          <p:cNvSpPr>
            <a:spLocks noGrp="1"/>
          </p:cNvSpPr>
          <p:nvPr>
            <p:ph idx="1"/>
          </p:nvPr>
        </p:nvSpPr>
        <p:spPr>
          <a:xfrm>
            <a:off x="0" y="350521"/>
            <a:ext cx="12192000" cy="462157"/>
          </a:xfrm>
          <a:solidFill>
            <a:srgbClr val="FFFFCC"/>
          </a:solidFill>
        </p:spPr>
        <p:txBody>
          <a:bodyPr>
            <a:normAutofit/>
          </a:bodyPr>
          <a:lstStyle/>
          <a:p>
            <a:pPr marL="0" indent="0" algn="ctr">
              <a:buNone/>
            </a:pPr>
            <a:r>
              <a:rPr lang="en-US" sz="2400" b="1" dirty="0" smtClean="0"/>
              <a:t>THE “FREE BANKING” MOVEMENT</a:t>
            </a: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Rectangle 3"/>
          <p:cNvSpPr/>
          <p:nvPr/>
        </p:nvSpPr>
        <p:spPr>
          <a:xfrm>
            <a:off x="385182" y="1490989"/>
            <a:ext cx="6303373" cy="4401205"/>
          </a:xfrm>
          <a:prstGeom prst="rect">
            <a:avLst/>
          </a:prstGeom>
        </p:spPr>
        <p:txBody>
          <a:bodyPr wrap="square">
            <a:spAutoFit/>
          </a:bodyPr>
          <a:lstStyle/>
          <a:p>
            <a:r>
              <a:rPr lang="en-US" sz="2000" dirty="0" smtClean="0"/>
              <a:t>The current “free banking” movement is a political movement in economic garb.   The movement arose from </a:t>
            </a:r>
            <a:r>
              <a:rPr lang="en-US" sz="2000" dirty="0" err="1" smtClean="0"/>
              <a:t>Frederich</a:t>
            </a:r>
            <a:r>
              <a:rPr lang="en-US" sz="2000" dirty="0" smtClean="0"/>
              <a:t> Hayek’s essay </a:t>
            </a:r>
            <a:r>
              <a:rPr lang="en-US" sz="2000" i="1" dirty="0" err="1" smtClean="0"/>
              <a:t>Denationalisation</a:t>
            </a:r>
            <a:r>
              <a:rPr lang="en-US" sz="2000" i="1" dirty="0" smtClean="0"/>
              <a:t> of Money</a:t>
            </a:r>
            <a:r>
              <a:rPr lang="en-US" sz="2000" dirty="0" smtClean="0"/>
              <a:t>.</a:t>
            </a:r>
          </a:p>
          <a:p>
            <a:endParaRPr lang="en-US" sz="2000" dirty="0"/>
          </a:p>
          <a:p>
            <a:r>
              <a:rPr lang="en-US" sz="2000" dirty="0" smtClean="0"/>
              <a:t>The modern “free banking” economists are trying to make the historical case that “free banking” worked well in the past and therefore should be adopted today – that bankers should be essentially unregulated. </a:t>
            </a:r>
          </a:p>
          <a:p>
            <a:endParaRPr lang="en-US" sz="2000" dirty="0"/>
          </a:p>
          <a:p>
            <a:r>
              <a:rPr lang="en-US" sz="2000" dirty="0" smtClean="0"/>
              <a:t>From Wikipedia:</a:t>
            </a:r>
          </a:p>
          <a:p>
            <a:r>
              <a:rPr lang="en-US" sz="2000" b="1" dirty="0" smtClean="0"/>
              <a:t>“Free </a:t>
            </a:r>
            <a:r>
              <a:rPr lang="en-US" sz="2000" b="1" dirty="0"/>
              <a:t>banking</a:t>
            </a:r>
            <a:r>
              <a:rPr lang="en-US" sz="2000" dirty="0"/>
              <a:t> refers to a monetary arrangement in which banks are subject to no special regulations beyond those applicable to most enterprises, and in which they also are free to issue their own paper currency (banknotes</a:t>
            </a:r>
            <a:r>
              <a:rPr lang="en-US" sz="2000" dirty="0" smtClean="0"/>
              <a:t>).“  </a:t>
            </a:r>
            <a:endParaRPr lang="en-US" sz="2000" dirty="0"/>
          </a:p>
        </p:txBody>
      </p:sp>
      <p:pic>
        <p:nvPicPr>
          <p:cNvPr id="5" name="Picture 4"/>
          <p:cNvPicPr>
            <a:picLocks noChangeAspect="1"/>
          </p:cNvPicPr>
          <p:nvPr/>
        </p:nvPicPr>
        <p:blipFill>
          <a:blip r:embed="rId3"/>
          <a:stretch>
            <a:fillRect/>
          </a:stretch>
        </p:blipFill>
        <p:spPr>
          <a:xfrm>
            <a:off x="6688555" y="1094317"/>
            <a:ext cx="5105653" cy="5105653"/>
          </a:xfrm>
          <a:prstGeom prst="rect">
            <a:avLst/>
          </a:prstGeom>
        </p:spPr>
      </p:pic>
      <p:sp>
        <p:nvSpPr>
          <p:cNvPr id="6" name="TextBox 5"/>
          <p:cNvSpPr txBox="1"/>
          <p:nvPr/>
        </p:nvSpPr>
        <p:spPr>
          <a:xfrm>
            <a:off x="6327974" y="1290934"/>
            <a:ext cx="5826815" cy="400110"/>
          </a:xfrm>
          <a:prstGeom prst="rect">
            <a:avLst/>
          </a:prstGeom>
          <a:solidFill>
            <a:srgbClr val="FFFFCC"/>
          </a:solidFill>
        </p:spPr>
        <p:txBody>
          <a:bodyPr wrap="square" rtlCol="0">
            <a:spAutoFit/>
          </a:bodyPr>
          <a:lstStyle/>
          <a:p>
            <a:r>
              <a:rPr lang="en-US" sz="2000" b="1" dirty="0" smtClean="0"/>
              <a:t>DENATIONALISATION OF MONEY, by F.A. Hayek, 1976</a:t>
            </a:r>
            <a:endParaRPr lang="en-US" sz="2000" b="1" dirty="0"/>
          </a:p>
        </p:txBody>
      </p:sp>
    </p:spTree>
    <p:extLst>
      <p:ext uri="{BB962C8B-B14F-4D97-AF65-F5344CB8AC3E}">
        <p14:creationId xmlns:p14="http://schemas.microsoft.com/office/powerpoint/2010/main" val="967418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lvl="0" algn="ctr"/>
            <a:r>
              <a:rPr lang="en-US" sz="2800" b="1" dirty="0" smtClean="0"/>
              <a:t>THE “FREE BANKING” IDEOLOGUES</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Rectangle 3"/>
          <p:cNvSpPr/>
          <p:nvPr/>
        </p:nvSpPr>
        <p:spPr>
          <a:xfrm>
            <a:off x="42601" y="1239476"/>
            <a:ext cx="6322584" cy="5632311"/>
          </a:xfrm>
          <a:prstGeom prst="rect">
            <a:avLst/>
          </a:prstGeom>
        </p:spPr>
        <p:txBody>
          <a:bodyPr wrap="square">
            <a:spAutoFit/>
          </a:bodyPr>
          <a:lstStyle/>
          <a:p>
            <a:r>
              <a:rPr lang="en-US" sz="2000" dirty="0" smtClean="0"/>
              <a:t>“But </a:t>
            </a:r>
            <a:r>
              <a:rPr lang="en-US" sz="2000" dirty="0"/>
              <a:t>from Roman times to the 17th century, when paper </a:t>
            </a:r>
            <a:r>
              <a:rPr lang="en-US" sz="2000" dirty="0" smtClean="0"/>
              <a:t>money in </a:t>
            </a:r>
            <a:r>
              <a:rPr lang="en-US" sz="2000" dirty="0"/>
              <a:t>various forms begins to be significant, the history of </a:t>
            </a:r>
            <a:r>
              <a:rPr lang="en-US" sz="2000" dirty="0" smtClean="0"/>
              <a:t>coinage [by the monarchy] is </a:t>
            </a:r>
            <a:r>
              <a:rPr lang="en-US" sz="2000" dirty="0"/>
              <a:t>an almost uninterrupted story of debasements or the </a:t>
            </a:r>
            <a:r>
              <a:rPr lang="en-US" sz="2000" dirty="0" smtClean="0"/>
              <a:t>continuous reduction </a:t>
            </a:r>
            <a:r>
              <a:rPr lang="en-US" sz="2000" dirty="0"/>
              <a:t>of the metallic content of the coins and </a:t>
            </a:r>
            <a:r>
              <a:rPr lang="en-US" sz="2000" dirty="0" smtClean="0"/>
              <a:t>a corresponding </a:t>
            </a:r>
            <a:r>
              <a:rPr lang="en-US" sz="2000" dirty="0"/>
              <a:t>increase in all commodity prices</a:t>
            </a:r>
            <a:r>
              <a:rPr lang="en-US" sz="2000" dirty="0" smtClean="0"/>
              <a:t>.”</a:t>
            </a:r>
            <a:r>
              <a:rPr lang="en-US" sz="2000" dirty="0" smtClean="0">
                <a:latin typeface="Times New Roman" panose="02020603050405020304" pitchFamily="18" charset="0"/>
              </a:rPr>
              <a:t>  p. 33</a:t>
            </a:r>
          </a:p>
          <a:p>
            <a:endParaRPr lang="en-US" sz="2000" dirty="0" smtClean="0">
              <a:latin typeface="Times New Roman" panose="02020603050405020304" pitchFamily="18" charset="0"/>
            </a:endParaRPr>
          </a:p>
          <a:p>
            <a:r>
              <a:rPr lang="en-US" sz="2000" dirty="0" smtClean="0">
                <a:latin typeface="Times New Roman" panose="02020603050405020304" pitchFamily="18" charset="0"/>
              </a:rPr>
              <a:t>“I </a:t>
            </a:r>
            <a:r>
              <a:rPr lang="en-US" sz="2000" dirty="0">
                <a:latin typeface="Times New Roman" panose="02020603050405020304" pitchFamily="18" charset="0"/>
              </a:rPr>
              <a:t>do not think it an exaggeration to say that history is largely a history of inflation, and usually of inflations engineered by governments and for the gain of governments</a:t>
            </a:r>
            <a:r>
              <a:rPr lang="en-US" sz="2000" dirty="0" smtClean="0">
                <a:latin typeface="Times New Roman" panose="02020603050405020304" pitchFamily="18" charset="0"/>
              </a:rPr>
              <a:t>…”  </a:t>
            </a:r>
            <a:r>
              <a:rPr lang="en-US" sz="2000" dirty="0">
                <a:latin typeface="Times New Roman" panose="02020603050405020304" pitchFamily="18" charset="0"/>
              </a:rPr>
              <a:t>p. 34</a:t>
            </a:r>
          </a:p>
          <a:p>
            <a:endParaRPr lang="en-US" sz="2000" dirty="0">
              <a:latin typeface="Times New Roman" panose="02020603050405020304" pitchFamily="18" charset="0"/>
            </a:endParaRPr>
          </a:p>
          <a:p>
            <a:endParaRPr lang="en-US" sz="2000" dirty="0">
              <a:latin typeface="Times New Roman" panose="02020603050405020304" pitchFamily="18" charset="0"/>
            </a:endParaRPr>
          </a:p>
          <a:p>
            <a:r>
              <a:rPr lang="en-US" sz="2000" dirty="0" smtClean="0"/>
              <a:t>“Moreover</a:t>
            </a:r>
            <a:r>
              <a:rPr lang="en-US" sz="2000" dirty="0"/>
              <a:t>, though there is </a:t>
            </a:r>
            <a:r>
              <a:rPr lang="en-US" sz="2000" dirty="0" smtClean="0"/>
              <a:t>every reason </a:t>
            </a:r>
            <a:r>
              <a:rPr lang="en-US" sz="2000" dirty="0"/>
              <a:t>to mistrust government if not tied to the gold </a:t>
            </a:r>
            <a:r>
              <a:rPr lang="en-US" sz="2000" dirty="0" smtClean="0"/>
              <a:t>standard or </a:t>
            </a:r>
            <a:r>
              <a:rPr lang="en-US" sz="2000" dirty="0"/>
              <a:t>the like, there is no reason to doubt that private </a:t>
            </a:r>
            <a:r>
              <a:rPr lang="en-US" sz="2000" dirty="0" smtClean="0"/>
              <a:t>enterprise whose </a:t>
            </a:r>
            <a:r>
              <a:rPr lang="en-US" sz="2000" dirty="0"/>
              <a:t>business depended on succeeding in the attempt could</a:t>
            </a:r>
          </a:p>
          <a:p>
            <a:r>
              <a:rPr lang="en-US" sz="2000" dirty="0"/>
              <a:t>keep stable the value of a money it issued</a:t>
            </a:r>
            <a:r>
              <a:rPr lang="en-US" sz="2000" dirty="0" smtClean="0"/>
              <a:t>.”  p. 36</a:t>
            </a:r>
            <a:endParaRPr lang="en-US" sz="2000" dirty="0"/>
          </a:p>
        </p:txBody>
      </p:sp>
      <p:pic>
        <p:nvPicPr>
          <p:cNvPr id="5" name="Picture 4"/>
          <p:cNvPicPr>
            <a:picLocks noChangeAspect="1"/>
          </p:cNvPicPr>
          <p:nvPr/>
        </p:nvPicPr>
        <p:blipFill>
          <a:blip r:embed="rId3"/>
          <a:stretch>
            <a:fillRect/>
          </a:stretch>
        </p:blipFill>
        <p:spPr>
          <a:xfrm>
            <a:off x="7043741" y="1120692"/>
            <a:ext cx="5105653" cy="5105653"/>
          </a:xfrm>
          <a:prstGeom prst="rect">
            <a:avLst/>
          </a:prstGeom>
        </p:spPr>
      </p:pic>
      <p:sp>
        <p:nvSpPr>
          <p:cNvPr id="7" name="TextBox 6"/>
          <p:cNvSpPr txBox="1"/>
          <p:nvPr/>
        </p:nvSpPr>
        <p:spPr>
          <a:xfrm>
            <a:off x="6343882" y="1307174"/>
            <a:ext cx="5826815" cy="400110"/>
          </a:xfrm>
          <a:prstGeom prst="rect">
            <a:avLst/>
          </a:prstGeom>
          <a:solidFill>
            <a:srgbClr val="FFFFCC"/>
          </a:solidFill>
        </p:spPr>
        <p:txBody>
          <a:bodyPr wrap="square" rtlCol="0">
            <a:spAutoFit/>
          </a:bodyPr>
          <a:lstStyle/>
          <a:p>
            <a:r>
              <a:rPr lang="en-US" sz="2000" b="1" dirty="0" smtClean="0"/>
              <a:t>DENATIONALISATION OF MONEY, by F.A. Hayek, 1976</a:t>
            </a:r>
            <a:endParaRPr lang="en-US" sz="2000" b="1" dirty="0"/>
          </a:p>
        </p:txBody>
      </p:sp>
      <p:sp>
        <p:nvSpPr>
          <p:cNvPr id="9" name="TextBox 8"/>
          <p:cNvSpPr txBox="1"/>
          <p:nvPr/>
        </p:nvSpPr>
        <p:spPr>
          <a:xfrm>
            <a:off x="-5" y="361748"/>
            <a:ext cx="12170702" cy="707886"/>
          </a:xfrm>
          <a:prstGeom prst="rect">
            <a:avLst/>
          </a:prstGeom>
          <a:solidFill>
            <a:srgbClr val="CC99FF"/>
          </a:solidFill>
        </p:spPr>
        <p:txBody>
          <a:bodyPr wrap="square" rtlCol="0">
            <a:spAutoFit/>
          </a:bodyPr>
          <a:lstStyle/>
          <a:p>
            <a:pPr algn="ctr"/>
            <a:r>
              <a:rPr lang="en-US" sz="2000" b="1" dirty="0" smtClean="0"/>
              <a:t>HAYEK’S ESSAY IS A DIATRIBE OF ENDLESS, UNSUBSTANTIATED GENERALIZATIONS --</a:t>
            </a:r>
          </a:p>
          <a:p>
            <a:pPr algn="ctr"/>
            <a:r>
              <a:rPr lang="en-US" sz="2000" b="1" dirty="0" smtClean="0"/>
              <a:t> MOSTLY AGAINST GOVERNMENT</a:t>
            </a:r>
            <a:endParaRPr lang="en-US" sz="2000" b="1" dirty="0"/>
          </a:p>
        </p:txBody>
      </p:sp>
    </p:spTree>
    <p:extLst>
      <p:ext uri="{BB962C8B-B14F-4D97-AF65-F5344CB8AC3E}">
        <p14:creationId xmlns:p14="http://schemas.microsoft.com/office/powerpoint/2010/main" val="28127646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lvl="0" algn="ctr"/>
            <a:r>
              <a:rPr lang="en-US" sz="2800" b="1" dirty="0"/>
              <a:t>THE “FREE BANKING” IDEOLOGUES</a:t>
            </a:r>
          </a:p>
        </p:txBody>
      </p:sp>
      <p:sp>
        <p:nvSpPr>
          <p:cNvPr id="3" name="Content Placeholder 2"/>
          <p:cNvSpPr>
            <a:spLocks noGrp="1"/>
          </p:cNvSpPr>
          <p:nvPr>
            <p:ph idx="1"/>
          </p:nvPr>
        </p:nvSpPr>
        <p:spPr>
          <a:xfrm>
            <a:off x="0" y="350521"/>
            <a:ext cx="12192000" cy="462157"/>
          </a:xfrm>
          <a:solidFill>
            <a:srgbClr val="FFFFCC"/>
          </a:solidFill>
        </p:spPr>
        <p:txBody>
          <a:bodyPr>
            <a:normAutofit/>
          </a:bodyPr>
          <a:lstStyle/>
          <a:p>
            <a:pPr marL="0" indent="0" algn="ctr">
              <a:buNone/>
            </a:pPr>
            <a:r>
              <a:rPr lang="en-US" sz="2400" b="1" dirty="0" smtClean="0"/>
              <a:t>THE “FREE BANKING” MOVEMENT</a:t>
            </a: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6" name="TextBox 5"/>
          <p:cNvSpPr txBox="1"/>
          <p:nvPr/>
        </p:nvSpPr>
        <p:spPr>
          <a:xfrm>
            <a:off x="513431" y="1027115"/>
            <a:ext cx="11165134" cy="1477328"/>
          </a:xfrm>
          <a:prstGeom prst="rect">
            <a:avLst/>
          </a:prstGeom>
          <a:noFill/>
        </p:spPr>
        <p:txBody>
          <a:bodyPr wrap="square" rtlCol="0">
            <a:spAutoFit/>
          </a:bodyPr>
          <a:lstStyle/>
          <a:p>
            <a:r>
              <a:rPr lang="en-US" dirty="0" smtClean="0"/>
              <a:t>Stephen </a:t>
            </a:r>
            <a:r>
              <a:rPr lang="en-US" dirty="0" err="1" smtClean="0"/>
              <a:t>Zarlenga</a:t>
            </a:r>
            <a:r>
              <a:rPr lang="en-US" dirty="0" smtClean="0"/>
              <a:t>, </a:t>
            </a:r>
            <a:r>
              <a:rPr lang="en-US" i="1" dirty="0" smtClean="0"/>
              <a:t>LSM</a:t>
            </a:r>
            <a:r>
              <a:rPr lang="en-US" dirty="0" smtClean="0"/>
              <a:t>, p. 443:</a:t>
            </a:r>
          </a:p>
          <a:p>
            <a:endParaRPr lang="en-US" dirty="0" smtClean="0"/>
          </a:p>
          <a:p>
            <a:r>
              <a:rPr lang="en-US" dirty="0" smtClean="0"/>
              <a:t>“… these fellows are to be commended for their interest in monetary and banking history and their realization of the great relevance of historical example and experience to the monetary field...  Unfortunately they have made several serious methodological errors…” </a:t>
            </a:r>
            <a:endParaRPr lang="en-US" dirty="0"/>
          </a:p>
        </p:txBody>
      </p:sp>
      <p:pic>
        <p:nvPicPr>
          <p:cNvPr id="1026" name="Picture 2" descr="http://www.nsaohio.com/wp-content/uploads/2013/03/adult-activities-black-history-month-1.1-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369" y="3464197"/>
            <a:ext cx="3406218" cy="25546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forextrading.com.my/wp-content/uploads/2014/04/usur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843" y="3465095"/>
            <a:ext cx="2587203" cy="25537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05068" y="6018861"/>
            <a:ext cx="840808" cy="369332"/>
          </a:xfrm>
          <a:prstGeom prst="rect">
            <a:avLst/>
          </a:prstGeom>
          <a:noFill/>
        </p:spPr>
        <p:txBody>
          <a:bodyPr wrap="none" rtlCol="0">
            <a:spAutoFit/>
          </a:bodyPr>
          <a:lstStyle/>
          <a:p>
            <a:r>
              <a:rPr lang="en-US" b="1" dirty="0" smtClean="0"/>
              <a:t>USURY</a:t>
            </a:r>
            <a:endParaRPr lang="en-US" b="1" dirty="0"/>
          </a:p>
        </p:txBody>
      </p:sp>
      <p:pic>
        <p:nvPicPr>
          <p:cNvPr id="9" name="Picture 8"/>
          <p:cNvPicPr>
            <a:picLocks noChangeAspect="1"/>
          </p:cNvPicPr>
          <p:nvPr/>
        </p:nvPicPr>
        <p:blipFill>
          <a:blip r:embed="rId5"/>
          <a:stretch>
            <a:fillRect/>
          </a:stretch>
        </p:blipFill>
        <p:spPr>
          <a:xfrm>
            <a:off x="4133293" y="3464197"/>
            <a:ext cx="3230033" cy="2554663"/>
          </a:xfrm>
          <a:prstGeom prst="rect">
            <a:avLst/>
          </a:prstGeom>
        </p:spPr>
      </p:pic>
      <p:sp>
        <p:nvSpPr>
          <p:cNvPr id="10" name="TextBox 9"/>
          <p:cNvSpPr txBox="1"/>
          <p:nvPr/>
        </p:nvSpPr>
        <p:spPr>
          <a:xfrm>
            <a:off x="4355842" y="6018861"/>
            <a:ext cx="3480312" cy="369332"/>
          </a:xfrm>
          <a:prstGeom prst="rect">
            <a:avLst/>
          </a:prstGeom>
          <a:solidFill>
            <a:schemeClr val="bg1"/>
          </a:solidFill>
        </p:spPr>
        <p:txBody>
          <a:bodyPr wrap="none" rtlCol="0">
            <a:spAutoFit/>
          </a:bodyPr>
          <a:lstStyle/>
          <a:p>
            <a:r>
              <a:rPr lang="en-US" b="1" dirty="0" smtClean="0"/>
              <a:t>DIRECTORS OF BANK OF ENGLAND</a:t>
            </a:r>
            <a:endParaRPr lang="en-US" b="1" dirty="0"/>
          </a:p>
        </p:txBody>
      </p:sp>
    </p:spTree>
    <p:extLst>
      <p:ext uri="{BB962C8B-B14F-4D97-AF65-F5344CB8AC3E}">
        <p14:creationId xmlns:p14="http://schemas.microsoft.com/office/powerpoint/2010/main" val="30233609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lvl="0" algn="ctr"/>
            <a:r>
              <a:rPr lang="en-US" sz="2800" b="1" dirty="0"/>
              <a:t>THE “FREE BANKING” </a:t>
            </a:r>
            <a:r>
              <a:rPr lang="en-US" sz="2800" b="1" dirty="0" smtClean="0"/>
              <a:t>IDEOLOGUES:  Problem #1</a:t>
            </a:r>
            <a:endParaRPr lang="en-US" sz="2800" b="1" dirty="0"/>
          </a:p>
        </p:txBody>
      </p:sp>
      <p:sp>
        <p:nvSpPr>
          <p:cNvPr id="5" name="TextBox 4"/>
          <p:cNvSpPr txBox="1"/>
          <p:nvPr/>
        </p:nvSpPr>
        <p:spPr>
          <a:xfrm>
            <a:off x="2" y="350521"/>
            <a:ext cx="12191998" cy="1200329"/>
          </a:xfrm>
          <a:prstGeom prst="rect">
            <a:avLst/>
          </a:prstGeom>
          <a:solidFill>
            <a:srgbClr val="CCCCFF"/>
          </a:solidFill>
        </p:spPr>
        <p:txBody>
          <a:bodyPr wrap="square" rtlCol="0">
            <a:spAutoFit/>
          </a:bodyPr>
          <a:lstStyle/>
          <a:p>
            <a:pPr algn="ctr"/>
            <a:r>
              <a:rPr lang="en-US" sz="2400" dirty="0" smtClean="0"/>
              <a:t>#1</a:t>
            </a:r>
          </a:p>
          <a:p>
            <a:pPr algn="ctr"/>
            <a:r>
              <a:rPr lang="en-US" sz="2400" dirty="0" smtClean="0"/>
              <a:t>They have not accurately and uniformly defined money.</a:t>
            </a:r>
          </a:p>
          <a:p>
            <a:pPr algn="ctr"/>
            <a:r>
              <a:rPr lang="en-US" sz="2400" dirty="0" smtClean="0"/>
              <a:t>Their definition of “free banking” is not uniform, but varies greatly from writer to writer.</a:t>
            </a:r>
            <a:endParaRPr lang="en-US" sz="2400" dirty="0"/>
          </a:p>
        </p:txBody>
      </p:sp>
      <p:pic>
        <p:nvPicPr>
          <p:cNvPr id="6" name="Picture 5"/>
          <p:cNvPicPr>
            <a:picLocks noChangeAspect="1"/>
          </p:cNvPicPr>
          <p:nvPr/>
        </p:nvPicPr>
        <p:blipFill>
          <a:blip r:embed="rId3"/>
          <a:stretch>
            <a:fillRect/>
          </a:stretch>
        </p:blipFill>
        <p:spPr>
          <a:xfrm>
            <a:off x="1929491" y="2015639"/>
            <a:ext cx="3312639" cy="2486230"/>
          </a:xfrm>
          <a:prstGeom prst="rect">
            <a:avLst/>
          </a:prstGeom>
        </p:spPr>
      </p:pic>
      <p:pic>
        <p:nvPicPr>
          <p:cNvPr id="2050" name="Picture 2" descr="http://static4.depositphotos.com/1000423/471/i/950/depositphotos_4715369-Young-woman-in-a-shop-buying-cloth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176" y="4493671"/>
            <a:ext cx="2489735" cy="19231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nwec.coopwebbuilder.com/sites/nwec.coopwebbuilder.com/files/page-images/1bill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1467" y="4493672"/>
            <a:ext cx="2565775" cy="19243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4921" y="2432735"/>
            <a:ext cx="1779654" cy="400110"/>
          </a:xfrm>
          <a:prstGeom prst="rect">
            <a:avLst/>
          </a:prstGeom>
          <a:noFill/>
        </p:spPr>
        <p:txBody>
          <a:bodyPr wrap="none" rtlCol="0">
            <a:spAutoFit/>
          </a:bodyPr>
          <a:lstStyle/>
          <a:p>
            <a:r>
              <a:rPr lang="en-US" sz="2000" b="1" dirty="0" smtClean="0"/>
              <a:t>“MONEY IS … “</a:t>
            </a:r>
            <a:endParaRPr lang="en-US" sz="2000" b="1" dirty="0"/>
          </a:p>
        </p:txBody>
      </p:sp>
      <p:pic>
        <p:nvPicPr>
          <p:cNvPr id="7" name="Picture 6"/>
          <p:cNvPicPr>
            <a:picLocks noChangeAspect="1"/>
          </p:cNvPicPr>
          <p:nvPr/>
        </p:nvPicPr>
        <p:blipFill>
          <a:blip r:embed="rId6"/>
          <a:stretch>
            <a:fillRect/>
          </a:stretch>
        </p:blipFill>
        <p:spPr>
          <a:xfrm>
            <a:off x="8072436" y="3080084"/>
            <a:ext cx="2765793" cy="2107644"/>
          </a:xfrm>
          <a:prstGeom prst="rect">
            <a:avLst/>
          </a:prstGeom>
        </p:spPr>
      </p:pic>
      <p:sp>
        <p:nvSpPr>
          <p:cNvPr id="3" name="Content Placeholder 2"/>
          <p:cNvSpPr>
            <a:spLocks noGrp="1"/>
          </p:cNvSpPr>
          <p:nvPr>
            <p:ph idx="1"/>
          </p:nvPr>
        </p:nvSpPr>
        <p:spPr>
          <a:xfrm>
            <a:off x="8682165" y="4501869"/>
            <a:ext cx="3509835" cy="417096"/>
          </a:xfrm>
        </p:spPr>
        <p:txBody>
          <a:bodyPr>
            <a:noAutofit/>
          </a:bodyPr>
          <a:lstStyle/>
          <a:p>
            <a:pPr marL="0" indent="0">
              <a:buNone/>
            </a:pPr>
            <a:r>
              <a:rPr lang="en-US" b="1" dirty="0" smtClean="0"/>
              <a:t>“Free banking is …. “</a:t>
            </a:r>
          </a:p>
        </p:txBody>
      </p:sp>
    </p:spTree>
    <p:extLst>
      <p:ext uri="{BB962C8B-B14F-4D97-AF65-F5344CB8AC3E}">
        <p14:creationId xmlns:p14="http://schemas.microsoft.com/office/powerpoint/2010/main" val="41282469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lvl="0" algn="ctr"/>
            <a:r>
              <a:rPr lang="en-US" sz="2800" b="1" dirty="0"/>
              <a:t>THE “FREE BANKING” </a:t>
            </a:r>
            <a:r>
              <a:rPr lang="en-US" sz="2800" b="1" dirty="0" smtClean="0"/>
              <a:t>IDEOLOGUES</a:t>
            </a:r>
            <a:r>
              <a:rPr lang="en-US" sz="2800" b="1" dirty="0"/>
              <a:t>:  Problem </a:t>
            </a:r>
            <a:r>
              <a:rPr lang="en-US" sz="2800" b="1" dirty="0" smtClean="0"/>
              <a:t>#2</a:t>
            </a:r>
            <a:endParaRPr lang="en-US" sz="2800" b="1" dirty="0"/>
          </a:p>
        </p:txBody>
      </p:sp>
      <p:sp>
        <p:nvSpPr>
          <p:cNvPr id="4" name="TextBox 3"/>
          <p:cNvSpPr txBox="1"/>
          <p:nvPr/>
        </p:nvSpPr>
        <p:spPr>
          <a:xfrm>
            <a:off x="2" y="350521"/>
            <a:ext cx="12191998" cy="1569660"/>
          </a:xfrm>
          <a:prstGeom prst="rect">
            <a:avLst/>
          </a:prstGeom>
          <a:solidFill>
            <a:srgbClr val="CCCCFF"/>
          </a:solidFill>
        </p:spPr>
        <p:txBody>
          <a:bodyPr wrap="square" rtlCol="0">
            <a:spAutoFit/>
          </a:bodyPr>
          <a:lstStyle/>
          <a:p>
            <a:pPr algn="ctr"/>
            <a:r>
              <a:rPr lang="en-US" sz="2400" dirty="0" smtClean="0"/>
              <a:t>#2</a:t>
            </a:r>
          </a:p>
          <a:p>
            <a:pPr algn="ctr"/>
            <a:r>
              <a:rPr lang="en-US" sz="2400" dirty="0" smtClean="0"/>
              <a:t>They have misclassified the period from 1836 to 1862 as the free banking period.</a:t>
            </a:r>
          </a:p>
          <a:p>
            <a:pPr marL="2171700" lvl="4" indent="-342900">
              <a:buFont typeface="Arial" panose="020B0604020202020204" pitchFamily="34" charset="0"/>
              <a:buChar char="•"/>
            </a:pPr>
            <a:r>
              <a:rPr lang="en-US" sz="2400" dirty="0" smtClean="0"/>
              <a:t>Pre-1836 is the correct free banking period.  </a:t>
            </a:r>
          </a:p>
          <a:p>
            <a:pPr marL="2171700" lvl="4" indent="-342900">
              <a:buFont typeface="Arial" panose="020B0604020202020204" pitchFamily="34" charset="0"/>
              <a:buChar char="•"/>
            </a:pPr>
            <a:r>
              <a:rPr lang="en-US" sz="2400" dirty="0" smtClean="0"/>
              <a:t>Post-1836 is a period of increased government regulation.</a:t>
            </a:r>
            <a:endParaRPr lang="en-US" sz="2400" dirty="0"/>
          </a:p>
        </p:txBody>
      </p:sp>
      <p:sp>
        <p:nvSpPr>
          <p:cNvPr id="6" name="Content Placeholder 5"/>
          <p:cNvSpPr>
            <a:spLocks noGrp="1"/>
          </p:cNvSpPr>
          <p:nvPr>
            <p:ph idx="1"/>
          </p:nvPr>
        </p:nvSpPr>
        <p:spPr>
          <a:xfrm>
            <a:off x="308810" y="2583007"/>
            <a:ext cx="2145632" cy="1380374"/>
          </a:xfrm>
        </p:spPr>
        <p:txBody>
          <a:bodyPr/>
          <a:lstStyle/>
          <a:p>
            <a:pPr marL="0" indent="0">
              <a:buNone/>
            </a:pPr>
            <a:endParaRPr lang="en-US" dirty="0"/>
          </a:p>
        </p:txBody>
      </p:sp>
      <p:pic>
        <p:nvPicPr>
          <p:cNvPr id="7" name="Picture 6"/>
          <p:cNvPicPr>
            <a:picLocks noChangeAspect="1"/>
          </p:cNvPicPr>
          <p:nvPr/>
        </p:nvPicPr>
        <p:blipFill>
          <a:blip r:embed="rId3"/>
          <a:stretch>
            <a:fillRect/>
          </a:stretch>
        </p:blipFill>
        <p:spPr>
          <a:xfrm>
            <a:off x="8794831" y="2193782"/>
            <a:ext cx="3397167" cy="4664218"/>
          </a:xfrm>
          <a:prstGeom prst="rect">
            <a:avLst/>
          </a:prstGeom>
        </p:spPr>
      </p:pic>
      <p:sp>
        <p:nvSpPr>
          <p:cNvPr id="8" name="TextBox 7"/>
          <p:cNvSpPr txBox="1"/>
          <p:nvPr/>
        </p:nvSpPr>
        <p:spPr>
          <a:xfrm>
            <a:off x="5749799" y="6211669"/>
            <a:ext cx="3020379" cy="646331"/>
          </a:xfrm>
          <a:prstGeom prst="rect">
            <a:avLst/>
          </a:prstGeom>
          <a:noFill/>
        </p:spPr>
        <p:txBody>
          <a:bodyPr wrap="none" rtlCol="0">
            <a:spAutoFit/>
          </a:bodyPr>
          <a:lstStyle/>
          <a:p>
            <a:r>
              <a:rPr lang="en-US" b="1" i="1" dirty="0"/>
              <a:t>O</a:t>
            </a:r>
            <a:r>
              <a:rPr lang="en-US" b="1" i="1" dirty="0" smtClean="0"/>
              <a:t>riginal </a:t>
            </a:r>
            <a:r>
              <a:rPr lang="en-US" b="1" i="1" dirty="0"/>
              <a:t>bank charter </a:t>
            </a:r>
            <a:r>
              <a:rPr lang="en-US" b="1" i="1" dirty="0" smtClean="0"/>
              <a:t>from</a:t>
            </a:r>
          </a:p>
          <a:p>
            <a:r>
              <a:rPr lang="en-US" b="1" i="1" dirty="0" smtClean="0"/>
              <a:t>the state’s </a:t>
            </a:r>
            <a:r>
              <a:rPr lang="en-US" b="1" i="1" dirty="0"/>
              <a:t>Division of Finance</a:t>
            </a:r>
            <a:endParaRPr lang="en-US" b="1" dirty="0"/>
          </a:p>
        </p:txBody>
      </p:sp>
      <p:pic>
        <p:nvPicPr>
          <p:cNvPr id="3074" name="Picture 2" descr="http://berkshireonstage.files.wordpress.com/2010/07/boslegisla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78576"/>
            <a:ext cx="4207878" cy="26158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85326" y="4525891"/>
            <a:ext cx="2521524" cy="923330"/>
          </a:xfrm>
          <a:prstGeom prst="rect">
            <a:avLst/>
          </a:prstGeom>
          <a:noFill/>
        </p:spPr>
        <p:txBody>
          <a:bodyPr wrap="none" rtlCol="0">
            <a:spAutoFit/>
          </a:bodyPr>
          <a:lstStyle/>
          <a:p>
            <a:r>
              <a:rPr lang="en-US" b="1" dirty="0" smtClean="0"/>
              <a:t>STATE LEGISLATURE</a:t>
            </a:r>
          </a:p>
          <a:p>
            <a:r>
              <a:rPr lang="en-US" b="1" dirty="0" smtClean="0"/>
              <a:t>ISSUED BANK CHARTERS</a:t>
            </a:r>
          </a:p>
          <a:p>
            <a:r>
              <a:rPr lang="en-US" b="1" dirty="0" smtClean="0"/>
              <a:t>(1784-1836)</a:t>
            </a:r>
            <a:endParaRPr lang="en-US" b="1" dirty="0"/>
          </a:p>
        </p:txBody>
      </p:sp>
      <p:pic>
        <p:nvPicPr>
          <p:cNvPr id="3076" name="Picture 4" descr="http://registrarism.files.wordpress.com/2011/12/regulation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9815" y="3734536"/>
            <a:ext cx="1774931" cy="14694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tomsriverrealestatetraining.com/wp-content/uploads/2012/01/question-mar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7681" y="3533837"/>
            <a:ext cx="823436" cy="137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7880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lvl="0" algn="ctr"/>
            <a:r>
              <a:rPr lang="en-US" sz="2800" b="1" dirty="0"/>
              <a:t>THE “FREE BANKING” </a:t>
            </a:r>
            <a:r>
              <a:rPr lang="en-US" sz="2800" b="1" dirty="0" smtClean="0"/>
              <a:t>IDEOLOGUES</a:t>
            </a:r>
            <a:r>
              <a:rPr lang="en-US" sz="2800" b="1" dirty="0"/>
              <a:t>:  Problem </a:t>
            </a:r>
            <a:r>
              <a:rPr lang="en-US" sz="2800" b="1" dirty="0" smtClean="0"/>
              <a:t>#3</a:t>
            </a:r>
            <a:endParaRPr lang="en-US" sz="2800" b="1" dirty="0"/>
          </a:p>
        </p:txBody>
      </p:sp>
      <p:sp>
        <p:nvSpPr>
          <p:cNvPr id="3" name="Content Placeholder 2"/>
          <p:cNvSpPr>
            <a:spLocks noGrp="1"/>
          </p:cNvSpPr>
          <p:nvPr>
            <p:ph idx="1"/>
          </p:nvPr>
        </p:nvSpPr>
        <p:spPr>
          <a:xfrm>
            <a:off x="269450" y="1894536"/>
            <a:ext cx="5040487" cy="1329927"/>
          </a:xfrm>
          <a:solidFill>
            <a:srgbClr val="FFFFCC"/>
          </a:solidFill>
        </p:spPr>
        <p:txBody>
          <a:bodyPr>
            <a:normAutofit lnSpcReduction="10000"/>
          </a:bodyPr>
          <a:lstStyle/>
          <a:p>
            <a:pPr marL="0" indent="0">
              <a:buNone/>
            </a:pPr>
            <a:r>
              <a:rPr lang="en-US" sz="2400" dirty="0" smtClean="0"/>
              <a:t>FOCUS ON BANK DEPOSITS</a:t>
            </a:r>
          </a:p>
          <a:p>
            <a:pPr marL="0" indent="0">
              <a:buNone/>
            </a:pPr>
            <a:r>
              <a:rPr lang="en-US" sz="2400" dirty="0"/>
              <a:t> </a:t>
            </a:r>
            <a:r>
              <a:rPr lang="en-US" sz="2400" dirty="0" smtClean="0"/>
              <a:t>     … NOT …</a:t>
            </a:r>
          </a:p>
          <a:p>
            <a:pPr marL="0" indent="0">
              <a:buNone/>
            </a:pPr>
            <a:r>
              <a:rPr lang="en-US" sz="2400" dirty="0"/>
              <a:t> </a:t>
            </a:r>
            <a:r>
              <a:rPr lang="en-US" sz="2400" dirty="0" smtClean="0"/>
              <a:t>               BANK DEBT-MONEY ISSUE</a:t>
            </a:r>
          </a:p>
        </p:txBody>
      </p:sp>
      <p:sp>
        <p:nvSpPr>
          <p:cNvPr id="4" name="TextBox 3"/>
          <p:cNvSpPr txBox="1"/>
          <p:nvPr/>
        </p:nvSpPr>
        <p:spPr>
          <a:xfrm>
            <a:off x="2" y="350521"/>
            <a:ext cx="12191998" cy="1200329"/>
          </a:xfrm>
          <a:prstGeom prst="rect">
            <a:avLst/>
          </a:prstGeom>
          <a:solidFill>
            <a:srgbClr val="CCCCFF"/>
          </a:solidFill>
        </p:spPr>
        <p:txBody>
          <a:bodyPr wrap="square" rtlCol="0">
            <a:spAutoFit/>
          </a:bodyPr>
          <a:lstStyle/>
          <a:p>
            <a:pPr algn="ctr"/>
            <a:r>
              <a:rPr lang="en-US" sz="2400" dirty="0" smtClean="0"/>
              <a:t>#3</a:t>
            </a:r>
          </a:p>
          <a:p>
            <a:pPr algn="ctr"/>
            <a:r>
              <a:rPr lang="en-US" sz="2400" dirty="0" smtClean="0"/>
              <a:t>Free banking advocates focus on certain measures that cannot</a:t>
            </a:r>
          </a:p>
          <a:p>
            <a:pPr algn="ctr"/>
            <a:r>
              <a:rPr lang="en-US" sz="2400" dirty="0" smtClean="0"/>
              <a:t>convey a full and accurate picture of banking. </a:t>
            </a:r>
            <a:endParaRPr lang="en-US" sz="2400" dirty="0"/>
          </a:p>
        </p:txBody>
      </p:sp>
      <p:sp>
        <p:nvSpPr>
          <p:cNvPr id="5" name="Content Placeholder 2"/>
          <p:cNvSpPr txBox="1">
            <a:spLocks/>
          </p:cNvSpPr>
          <p:nvPr/>
        </p:nvSpPr>
        <p:spPr>
          <a:xfrm>
            <a:off x="3421724" y="3568149"/>
            <a:ext cx="5040487" cy="1329927"/>
          </a:xfrm>
          <a:prstGeom prst="rect">
            <a:avLst/>
          </a:prstGeom>
          <a:solidFill>
            <a:srgbClr val="FFFFCC"/>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smtClean="0"/>
          </a:p>
          <a:p>
            <a:pPr marL="0" indent="0" algn="ctr">
              <a:buFont typeface="Arial" panose="020B0604020202020204" pitchFamily="34" charset="0"/>
              <a:buNone/>
            </a:pPr>
            <a:r>
              <a:rPr lang="en-US" sz="2400" dirty="0" smtClean="0"/>
              <a:t>WHAT ABOUT BANK STOCK FRAUD?</a:t>
            </a:r>
          </a:p>
        </p:txBody>
      </p:sp>
      <p:sp>
        <p:nvSpPr>
          <p:cNvPr id="6" name="Content Placeholder 2"/>
          <p:cNvSpPr txBox="1">
            <a:spLocks/>
          </p:cNvSpPr>
          <p:nvPr/>
        </p:nvSpPr>
        <p:spPr>
          <a:xfrm>
            <a:off x="5454316" y="5399736"/>
            <a:ext cx="6585285" cy="1329927"/>
          </a:xfrm>
          <a:prstGeom prst="rect">
            <a:avLst/>
          </a:prstGeom>
          <a:solidFill>
            <a:srgbClr val="FFFFCC"/>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smtClean="0"/>
          </a:p>
          <a:p>
            <a:pPr marL="0" indent="0">
              <a:buFont typeface="Arial" panose="020B0604020202020204" pitchFamily="34" charset="0"/>
              <a:buNone/>
            </a:pPr>
            <a:r>
              <a:rPr lang="en-US" sz="2400" dirty="0" smtClean="0"/>
              <a:t>HOW DOES BANKING AFFECT THE COMMUNITY?</a:t>
            </a:r>
          </a:p>
        </p:txBody>
      </p:sp>
      <p:pic>
        <p:nvPicPr>
          <p:cNvPr id="7" name="Picture 6"/>
          <p:cNvPicPr>
            <a:picLocks noChangeAspect="1"/>
          </p:cNvPicPr>
          <p:nvPr/>
        </p:nvPicPr>
        <p:blipFill>
          <a:blip r:embed="rId2"/>
          <a:stretch>
            <a:fillRect/>
          </a:stretch>
        </p:blipFill>
        <p:spPr>
          <a:xfrm>
            <a:off x="3513205" y="5335567"/>
            <a:ext cx="1941111" cy="1458264"/>
          </a:xfrm>
          <a:prstGeom prst="rect">
            <a:avLst/>
          </a:prstGeom>
        </p:spPr>
      </p:pic>
      <p:pic>
        <p:nvPicPr>
          <p:cNvPr id="4098" name="Picture 2" descr="http://ts3.mm.bing.net/th?id=HN.608031845971984622&amp;pid=15.1&amp;H=149&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2211" y="3478850"/>
            <a:ext cx="1524000" cy="141922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ogwol.org.uk/graphics/deb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4316" y="1619682"/>
            <a:ext cx="1299410" cy="175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608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766251"/>
          </a:xfrm>
        </p:spPr>
        <p:txBody>
          <a:bodyPr/>
          <a:lstStyle/>
          <a:p>
            <a:pPr algn="ctr"/>
            <a:r>
              <a:rPr lang="en-US" dirty="0" smtClean="0"/>
              <a:t>PARTS OF PRESENTATION</a:t>
            </a:r>
            <a:endParaRPr lang="en-US" dirty="0"/>
          </a:p>
        </p:txBody>
      </p:sp>
      <p:sp>
        <p:nvSpPr>
          <p:cNvPr id="3" name="Content Placeholder 2"/>
          <p:cNvSpPr>
            <a:spLocks noGrp="1"/>
          </p:cNvSpPr>
          <p:nvPr>
            <p:ph idx="1"/>
          </p:nvPr>
        </p:nvSpPr>
        <p:spPr>
          <a:xfrm>
            <a:off x="397787" y="773086"/>
            <a:ext cx="11396421" cy="5937680"/>
          </a:xfrm>
        </p:spPr>
        <p:txBody>
          <a:bodyPr>
            <a:normAutofit lnSpcReduction="10000"/>
          </a:bodyPr>
          <a:lstStyle/>
          <a:p>
            <a:pPr marL="514350" indent="-514350">
              <a:buFont typeface="+mj-lt"/>
              <a:buAutoNum type="arabicPeriod"/>
            </a:pPr>
            <a:r>
              <a:rPr lang="en-US" dirty="0"/>
              <a:t>BOSTON’S “SUFFOLK SYSTEM</a:t>
            </a:r>
            <a:r>
              <a:rPr lang="en-US" dirty="0" smtClean="0"/>
              <a:t>” (1825-1866)</a:t>
            </a:r>
            <a:endParaRPr lang="en-US" dirty="0"/>
          </a:p>
          <a:p>
            <a:pPr marL="514350" indent="-514350">
              <a:buFont typeface="+mj-lt"/>
              <a:buAutoNum type="arabicPeriod"/>
            </a:pPr>
            <a:r>
              <a:rPr lang="en-US" dirty="0"/>
              <a:t>NEW YORK’S SAFETY FUND </a:t>
            </a:r>
            <a:r>
              <a:rPr lang="en-US" dirty="0" smtClean="0"/>
              <a:t>SYSTEM </a:t>
            </a:r>
            <a:r>
              <a:rPr lang="en-US" dirty="0"/>
              <a:t>(1829 – 1866</a:t>
            </a:r>
            <a:r>
              <a:rPr lang="en-US" dirty="0" smtClean="0"/>
              <a:t>)</a:t>
            </a:r>
          </a:p>
          <a:p>
            <a:pPr marL="514350" indent="-514350">
              <a:buFont typeface="+mj-lt"/>
              <a:buAutoNum type="arabicPeriod"/>
            </a:pPr>
            <a:r>
              <a:rPr lang="en-US" dirty="0" smtClean="0"/>
              <a:t>COMMENTS ON STATE BANK NOTES – BY BRAY HAMMOND</a:t>
            </a:r>
            <a:endParaRPr lang="en-US" dirty="0"/>
          </a:p>
          <a:p>
            <a:pPr marL="514350" indent="-514350">
              <a:buFont typeface="+mj-lt"/>
              <a:buAutoNum type="arabicPeriod"/>
            </a:pPr>
            <a:r>
              <a:rPr lang="en-US" dirty="0"/>
              <a:t>THE STATE “FREE BANKING” LAWS FROM 1836</a:t>
            </a:r>
          </a:p>
          <a:p>
            <a:pPr marL="514350" indent="-514350">
              <a:buFont typeface="+mj-lt"/>
              <a:buAutoNum type="arabicPeriod" startAt="5"/>
            </a:pPr>
            <a:r>
              <a:rPr lang="en-US" dirty="0" smtClean="0"/>
              <a:t>THE “FREE BANKING” IDEOLOGUES – A MODERN LESSON IN MISINTERPRETING MONETARY HISTORY</a:t>
            </a:r>
          </a:p>
          <a:p>
            <a:pPr lvl="1"/>
            <a:r>
              <a:rPr lang="en-US" dirty="0" smtClean="0"/>
              <a:t>Problem #1</a:t>
            </a:r>
          </a:p>
          <a:p>
            <a:pPr lvl="1"/>
            <a:r>
              <a:rPr lang="en-US" dirty="0" smtClean="0"/>
              <a:t>Problem #2</a:t>
            </a:r>
          </a:p>
          <a:p>
            <a:pPr lvl="1"/>
            <a:r>
              <a:rPr lang="en-US" dirty="0" smtClean="0"/>
              <a:t>Problem #3</a:t>
            </a:r>
          </a:p>
          <a:p>
            <a:pPr lvl="1"/>
            <a:r>
              <a:rPr lang="en-US" dirty="0" smtClean="0"/>
              <a:t>Problem #4</a:t>
            </a:r>
          </a:p>
          <a:p>
            <a:pPr lvl="1"/>
            <a:r>
              <a:rPr lang="en-US" dirty="0" smtClean="0"/>
              <a:t>Problem #5</a:t>
            </a:r>
          </a:p>
          <a:p>
            <a:pPr marL="514350" indent="-514350">
              <a:buFont typeface="+mj-lt"/>
              <a:buAutoNum type="arabicPeriod" startAt="5"/>
            </a:pPr>
            <a:r>
              <a:rPr lang="en-US" dirty="0" smtClean="0"/>
              <a:t>THE REIGNING ERROR ON GOVERNMENT MONEY</a:t>
            </a:r>
          </a:p>
          <a:p>
            <a:pPr marL="514350" indent="-514350">
              <a:buFont typeface="+mj-lt"/>
              <a:buAutoNum type="arabicPeriod" startAt="5"/>
            </a:pPr>
            <a:r>
              <a:rPr lang="en-US" dirty="0" smtClean="0"/>
              <a:t>WHITE’S PURPOSE: TO ATTACK THE GREENBACK</a:t>
            </a:r>
          </a:p>
          <a:p>
            <a:pPr marL="514350" indent="-514350">
              <a:buFont typeface="+mj-lt"/>
              <a:buAutoNum type="arabicPeriod" startAt="5"/>
            </a:pPr>
            <a:r>
              <a:rPr lang="en-US" dirty="0" smtClean="0"/>
              <a:t>THE JUDGMENT OF THE PEOPLE</a:t>
            </a:r>
          </a:p>
          <a:p>
            <a:pPr marL="514350" indent="-514350">
              <a:buFont typeface="+mj-lt"/>
              <a:buAutoNum type="arabicPeriod" startAt="5"/>
            </a:pPr>
            <a:endParaRPr lang="en-US" dirty="0" smtClean="0"/>
          </a:p>
        </p:txBody>
      </p:sp>
    </p:spTree>
    <p:extLst>
      <p:ext uri="{BB962C8B-B14F-4D97-AF65-F5344CB8AC3E}">
        <p14:creationId xmlns:p14="http://schemas.microsoft.com/office/powerpoint/2010/main" val="60472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lvl="0" algn="ctr"/>
            <a:r>
              <a:rPr lang="en-US" sz="2800" b="1" dirty="0"/>
              <a:t>THE “FREE BANKING” </a:t>
            </a:r>
            <a:r>
              <a:rPr lang="en-US" sz="2800" b="1" dirty="0" smtClean="0"/>
              <a:t>IDEOLOGUES</a:t>
            </a:r>
            <a:r>
              <a:rPr lang="en-US" sz="2800" b="1" dirty="0"/>
              <a:t>:  Problem </a:t>
            </a:r>
            <a:r>
              <a:rPr lang="en-US" sz="2800" b="1" dirty="0" smtClean="0"/>
              <a:t>#4</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2" y="350521"/>
            <a:ext cx="12191998" cy="1200329"/>
          </a:xfrm>
          <a:prstGeom prst="rect">
            <a:avLst/>
          </a:prstGeom>
          <a:solidFill>
            <a:srgbClr val="CCCCFF"/>
          </a:solidFill>
        </p:spPr>
        <p:txBody>
          <a:bodyPr wrap="square" rtlCol="0">
            <a:spAutoFit/>
          </a:bodyPr>
          <a:lstStyle/>
          <a:p>
            <a:pPr algn="ctr"/>
            <a:r>
              <a:rPr lang="en-US" sz="2400" dirty="0" smtClean="0"/>
              <a:t>#4</a:t>
            </a:r>
          </a:p>
          <a:p>
            <a:pPr algn="ctr"/>
            <a:r>
              <a:rPr lang="en-US" sz="2400" dirty="0" smtClean="0"/>
              <a:t>They think they have proven that bankers can be trusted to act honestly,</a:t>
            </a:r>
          </a:p>
          <a:p>
            <a:pPr algn="ctr"/>
            <a:r>
              <a:rPr lang="en-US" sz="2400" dirty="0" smtClean="0"/>
              <a:t>because it will build bankers’ reputations and therefore be profitable.</a:t>
            </a:r>
            <a:endParaRPr lang="en-US" sz="2400" dirty="0"/>
          </a:p>
        </p:txBody>
      </p:sp>
      <p:pic>
        <p:nvPicPr>
          <p:cNvPr id="5122" name="Picture 2" descr="http://www.prezly.com/frontend/img/landing/public_relations_quotes/pr-quote-george-orwe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87" y="1973414"/>
            <a:ext cx="4560804" cy="45608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9028946" y="1763266"/>
            <a:ext cx="2675753" cy="2008812"/>
          </a:xfrm>
          <a:prstGeom prst="rect">
            <a:avLst/>
          </a:prstGeom>
        </p:spPr>
      </p:pic>
      <p:pic>
        <p:nvPicPr>
          <p:cNvPr id="6" name="Picture 5"/>
          <p:cNvPicPr>
            <a:picLocks noChangeAspect="1"/>
          </p:cNvPicPr>
          <p:nvPr/>
        </p:nvPicPr>
        <p:blipFill>
          <a:blip r:embed="rId5"/>
          <a:stretch>
            <a:fillRect/>
          </a:stretch>
        </p:blipFill>
        <p:spPr>
          <a:xfrm>
            <a:off x="8541653" y="3712030"/>
            <a:ext cx="3650337" cy="2874640"/>
          </a:xfrm>
          <a:prstGeom prst="rect">
            <a:avLst/>
          </a:prstGeom>
        </p:spPr>
      </p:pic>
      <p:pic>
        <p:nvPicPr>
          <p:cNvPr id="5124" name="Picture 4" descr="http://www.guidoluis.com/wp-content/uploads/2010/03/Thie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6376" y="4536301"/>
            <a:ext cx="1811618" cy="17055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797695" y="6199021"/>
            <a:ext cx="3495509" cy="646331"/>
          </a:xfrm>
          <a:prstGeom prst="rect">
            <a:avLst/>
          </a:prstGeom>
          <a:solidFill>
            <a:schemeClr val="bg1"/>
          </a:solidFill>
        </p:spPr>
        <p:txBody>
          <a:bodyPr wrap="none" rtlCol="0">
            <a:spAutoFit/>
          </a:bodyPr>
          <a:lstStyle/>
          <a:p>
            <a:r>
              <a:rPr lang="en-US" b="1" dirty="0" smtClean="0"/>
              <a:t>BEFORE WE START, HAS EVERYONE</a:t>
            </a:r>
          </a:p>
          <a:p>
            <a:r>
              <a:rPr lang="en-US" b="1" dirty="0" smtClean="0"/>
              <a:t>SHED HIS MORAL BAGGAGE?</a:t>
            </a:r>
            <a:endParaRPr lang="en-US" b="1" dirty="0"/>
          </a:p>
        </p:txBody>
      </p:sp>
      <p:pic>
        <p:nvPicPr>
          <p:cNvPr id="5128" name="Picture 8" descr="http://www.ticklethewire.com/wp-content/uploads/2010/07/thie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7065" y="2273253"/>
            <a:ext cx="1463374" cy="197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3869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lvl="0" algn="ctr"/>
            <a:r>
              <a:rPr lang="en-US" sz="2800" b="1" dirty="0"/>
              <a:t>THE “FREE BANKING” </a:t>
            </a:r>
            <a:r>
              <a:rPr lang="en-US" sz="2800" b="1" dirty="0" smtClean="0"/>
              <a:t>IDEOLOGUES</a:t>
            </a:r>
            <a:r>
              <a:rPr lang="en-US" sz="2800" b="1" dirty="0"/>
              <a:t>:  Problem </a:t>
            </a:r>
            <a:r>
              <a:rPr lang="en-US" sz="2800" b="1" dirty="0" smtClean="0"/>
              <a:t>#5</a:t>
            </a:r>
            <a:endParaRPr lang="en-US" sz="2800" b="1" dirty="0"/>
          </a:p>
        </p:txBody>
      </p:sp>
      <p:sp>
        <p:nvSpPr>
          <p:cNvPr id="3" name="Content Placeholder 2"/>
          <p:cNvSpPr>
            <a:spLocks noGrp="1"/>
          </p:cNvSpPr>
          <p:nvPr>
            <p:ph idx="1"/>
          </p:nvPr>
        </p:nvSpPr>
        <p:spPr>
          <a:xfrm>
            <a:off x="0" y="1181518"/>
            <a:ext cx="12192001" cy="1882524"/>
          </a:xfrm>
        </p:spPr>
        <p:txBody>
          <a:bodyPr>
            <a:normAutofit/>
          </a:bodyPr>
          <a:lstStyle/>
          <a:p>
            <a:pPr marL="0" indent="0">
              <a:buNone/>
            </a:pPr>
            <a:endParaRPr lang="en-US" sz="2400" dirty="0" smtClean="0"/>
          </a:p>
          <a:p>
            <a:pPr marL="457200" lvl="1" indent="0">
              <a:buNone/>
            </a:pPr>
            <a:r>
              <a:rPr lang="en-US" sz="2000" dirty="0" smtClean="0"/>
              <a:t>It does not work to briefly look through history for empirical support for your theory…</a:t>
            </a:r>
          </a:p>
          <a:p>
            <a:pPr marL="457200" lvl="1" indent="0">
              <a:buNone/>
            </a:pPr>
            <a:endParaRPr lang="en-US" sz="2000" dirty="0"/>
          </a:p>
          <a:p>
            <a:pPr marL="457200" lvl="1" indent="0">
              <a:spcBef>
                <a:spcPts val="0"/>
              </a:spcBef>
              <a:buNone/>
            </a:pPr>
            <a:r>
              <a:rPr lang="en-US" sz="2000" dirty="0" smtClean="0"/>
              <a:t>It is not acceptable to filter history – retaining agreeable facts and ignoring disagreeable facts.</a:t>
            </a:r>
          </a:p>
          <a:p>
            <a:pPr marL="457200" lvl="1" indent="0">
              <a:buNone/>
            </a:pPr>
            <a:r>
              <a:rPr lang="en-US" sz="2000" dirty="0"/>
              <a:t> </a:t>
            </a:r>
            <a:endParaRPr lang="en-US" sz="2000" dirty="0" smtClean="0"/>
          </a:p>
          <a:p>
            <a:pPr marL="0" indent="0">
              <a:buNone/>
            </a:pPr>
            <a:endParaRPr lang="en-US" sz="2400" dirty="0" smtClean="0"/>
          </a:p>
        </p:txBody>
      </p:sp>
      <p:sp>
        <p:nvSpPr>
          <p:cNvPr id="4" name="TextBox 3"/>
          <p:cNvSpPr txBox="1"/>
          <p:nvPr/>
        </p:nvSpPr>
        <p:spPr>
          <a:xfrm>
            <a:off x="2" y="350521"/>
            <a:ext cx="12191998" cy="830997"/>
          </a:xfrm>
          <a:prstGeom prst="rect">
            <a:avLst/>
          </a:prstGeom>
          <a:solidFill>
            <a:srgbClr val="CCCCFF"/>
          </a:solidFill>
        </p:spPr>
        <p:txBody>
          <a:bodyPr wrap="square" rtlCol="0">
            <a:spAutoFit/>
          </a:bodyPr>
          <a:lstStyle/>
          <a:p>
            <a:pPr algn="ctr"/>
            <a:r>
              <a:rPr lang="en-US" sz="2400" dirty="0" smtClean="0"/>
              <a:t>#5</a:t>
            </a:r>
          </a:p>
          <a:p>
            <a:pPr algn="ctr"/>
            <a:r>
              <a:rPr lang="en-US" sz="2400" dirty="0" smtClean="0"/>
              <a:t>Starting with their theory, they look through history for empirical support.</a:t>
            </a:r>
            <a:endParaRPr lang="en-US" sz="2400" dirty="0"/>
          </a:p>
        </p:txBody>
      </p:sp>
      <p:pic>
        <p:nvPicPr>
          <p:cNvPr id="6146" name="Picture 2" descr="http://ucangraddip.wikispaces.com/file/view/Investigate.jpg/198580462/Investig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205" y="2653715"/>
            <a:ext cx="3983006" cy="42042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4.bp.blogspot.com/_-_HWjnZvwLc/S8MwD9Bv2tI/AAAAAAAAAFw/W0L2X0mP8x0/s1600/investig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416" y="2850855"/>
            <a:ext cx="2983834" cy="381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1504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lvl="0" algn="ctr"/>
            <a:r>
              <a:rPr lang="en-US" sz="2800" b="1" dirty="0" smtClean="0"/>
              <a:t>THE “FREE BANKING” IDEOLOGUES</a:t>
            </a:r>
            <a:endParaRPr lang="en-US" sz="2800" b="1" dirty="0"/>
          </a:p>
        </p:txBody>
      </p:sp>
      <p:sp>
        <p:nvSpPr>
          <p:cNvPr id="3" name="Content Placeholder 2"/>
          <p:cNvSpPr>
            <a:spLocks noGrp="1"/>
          </p:cNvSpPr>
          <p:nvPr>
            <p:ph idx="1"/>
          </p:nvPr>
        </p:nvSpPr>
        <p:spPr>
          <a:xfrm>
            <a:off x="376484" y="1763346"/>
            <a:ext cx="6645954" cy="3266997"/>
          </a:xfrm>
        </p:spPr>
        <p:txBody>
          <a:bodyPr>
            <a:normAutofit fontScale="85000" lnSpcReduction="20000"/>
          </a:bodyPr>
          <a:lstStyle/>
          <a:p>
            <a:pPr marL="0" indent="0">
              <a:buNone/>
            </a:pPr>
            <a:r>
              <a:rPr lang="en-US" sz="2400" dirty="0" smtClean="0"/>
              <a:t>“I </a:t>
            </a:r>
            <a:r>
              <a:rPr lang="en-US" sz="2400" dirty="0"/>
              <a:t>ought, perhaps, also to add, what I have often had occasion</a:t>
            </a:r>
          </a:p>
          <a:p>
            <a:pPr marL="0" indent="0">
              <a:buNone/>
            </a:pPr>
            <a:r>
              <a:rPr lang="en-US" sz="2400" dirty="0"/>
              <a:t>to explain but may never have stated in writing, that </a:t>
            </a:r>
            <a:r>
              <a:rPr lang="en-US" sz="2400" b="1" dirty="0"/>
              <a:t>I </a:t>
            </a:r>
            <a:r>
              <a:rPr lang="en-US" sz="2400" b="1" dirty="0" smtClean="0"/>
              <a:t>strongly </a:t>
            </a:r>
          </a:p>
          <a:p>
            <a:pPr marL="0" indent="0">
              <a:buNone/>
            </a:pPr>
            <a:r>
              <a:rPr lang="en-US" sz="2400" b="1" dirty="0" smtClean="0"/>
              <a:t>feel that the chief task </a:t>
            </a:r>
            <a:r>
              <a:rPr lang="en-US" sz="2400" dirty="0" smtClean="0"/>
              <a:t>of the economic theorist or political</a:t>
            </a:r>
          </a:p>
          <a:p>
            <a:pPr marL="0" indent="0">
              <a:buNone/>
            </a:pPr>
            <a:r>
              <a:rPr lang="en-US" sz="2400" dirty="0" smtClean="0"/>
              <a:t>philosopher </a:t>
            </a:r>
            <a:r>
              <a:rPr lang="en-US" sz="2400" dirty="0"/>
              <a:t>should be to operate on public opinion to make</a:t>
            </a:r>
          </a:p>
          <a:p>
            <a:pPr marL="0" indent="0">
              <a:buNone/>
            </a:pPr>
            <a:r>
              <a:rPr lang="en-US" sz="2400" dirty="0"/>
              <a:t>politically possible what today may be politically impossible,</a:t>
            </a:r>
          </a:p>
          <a:p>
            <a:pPr marL="0" indent="0">
              <a:buNone/>
            </a:pPr>
            <a:r>
              <a:rPr lang="en-US" sz="2400" dirty="0"/>
              <a:t>and that in consequence the objection that my proposals are</a:t>
            </a:r>
          </a:p>
          <a:p>
            <a:pPr marL="0" indent="0">
              <a:buNone/>
            </a:pPr>
            <a:r>
              <a:rPr lang="en-US" sz="2400" dirty="0"/>
              <a:t>at present impracticable does not in the least deter me from</a:t>
            </a:r>
          </a:p>
          <a:p>
            <a:pPr marL="0" indent="0">
              <a:buNone/>
            </a:pPr>
            <a:r>
              <a:rPr lang="en-US" sz="2400" dirty="0"/>
              <a:t>developing them</a:t>
            </a:r>
            <a:r>
              <a:rPr lang="en-US" sz="2400" dirty="0" smtClean="0"/>
              <a:t>.”   (emphasis added in </a:t>
            </a:r>
            <a:r>
              <a:rPr lang="en-US" sz="2400" i="1" dirty="0" smtClean="0"/>
              <a:t>LSM</a:t>
            </a:r>
            <a:r>
              <a:rPr lang="en-US" sz="2400" dirty="0" smtClean="0"/>
              <a:t>)</a:t>
            </a:r>
          </a:p>
          <a:p>
            <a:pPr marL="0" indent="0" algn="r">
              <a:buNone/>
            </a:pPr>
            <a:r>
              <a:rPr lang="en-US" sz="2400" dirty="0" smtClean="0"/>
              <a:t>p. 17, </a:t>
            </a:r>
            <a:r>
              <a:rPr lang="en-US" sz="2400" i="1" dirty="0" err="1" smtClean="0"/>
              <a:t>Denationalisation</a:t>
            </a:r>
            <a:r>
              <a:rPr lang="en-US" sz="2400" i="1" dirty="0" smtClean="0"/>
              <a:t> of Money</a:t>
            </a:r>
            <a:endParaRPr lang="en-US" sz="2400" dirty="0" smtClean="0"/>
          </a:p>
        </p:txBody>
      </p:sp>
      <p:sp>
        <p:nvSpPr>
          <p:cNvPr id="9" name="TextBox 8"/>
          <p:cNvSpPr txBox="1"/>
          <p:nvPr/>
        </p:nvSpPr>
        <p:spPr>
          <a:xfrm>
            <a:off x="-5" y="361748"/>
            <a:ext cx="12170702" cy="400110"/>
          </a:xfrm>
          <a:prstGeom prst="rect">
            <a:avLst/>
          </a:prstGeom>
          <a:solidFill>
            <a:srgbClr val="CC99FF"/>
          </a:solidFill>
        </p:spPr>
        <p:txBody>
          <a:bodyPr wrap="square" rtlCol="0">
            <a:spAutoFit/>
          </a:bodyPr>
          <a:lstStyle/>
          <a:p>
            <a:pPr algn="ctr"/>
            <a:r>
              <a:rPr lang="en-US" sz="2000" b="1" dirty="0" smtClean="0"/>
              <a:t>HAYEK SAW HIS FUNCTION MORE AS A PROPAGANDIST</a:t>
            </a:r>
            <a:endParaRPr lang="en-US" sz="2000" b="1" dirty="0"/>
          </a:p>
        </p:txBody>
      </p:sp>
      <p:pic>
        <p:nvPicPr>
          <p:cNvPr id="7170" name="Picture 2" descr="http://austria-forum.org/attach/Wissenssammlungen/Essays/Politik/Die%20%C3%96konomen%20des%20freien%20Menschen/A-F-Hay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1074" y="976210"/>
            <a:ext cx="3524250" cy="58197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022438" y="6031832"/>
            <a:ext cx="1332416" cy="646331"/>
          </a:xfrm>
          <a:prstGeom prst="rect">
            <a:avLst/>
          </a:prstGeom>
          <a:noFill/>
        </p:spPr>
        <p:txBody>
          <a:bodyPr wrap="none" rtlCol="0">
            <a:spAutoFit/>
          </a:bodyPr>
          <a:lstStyle/>
          <a:p>
            <a:r>
              <a:rPr lang="en-US" b="1" dirty="0" smtClean="0"/>
              <a:t>F.A. Hayek</a:t>
            </a:r>
          </a:p>
          <a:p>
            <a:r>
              <a:rPr lang="en-US" b="1" dirty="0" smtClean="0"/>
              <a:t>(1899-1992)</a:t>
            </a:r>
            <a:endParaRPr lang="en-US" b="1" dirty="0"/>
          </a:p>
        </p:txBody>
      </p:sp>
    </p:spTree>
    <p:extLst>
      <p:ext uri="{BB962C8B-B14F-4D97-AF65-F5344CB8AC3E}">
        <p14:creationId xmlns:p14="http://schemas.microsoft.com/office/powerpoint/2010/main" val="9898283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CC"/>
          </a:solidFill>
        </p:spPr>
        <p:txBody>
          <a:bodyPr>
            <a:normAutofit fontScale="90000"/>
          </a:bodyPr>
          <a:lstStyle/>
          <a:p>
            <a:pPr lvl="0" algn="ctr"/>
            <a:r>
              <a:rPr lang="en-US" sz="2800" b="1" dirty="0" smtClean="0"/>
              <a:t>Part 6</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2294021" y="2711116"/>
            <a:ext cx="8571770" cy="584775"/>
          </a:xfrm>
          <a:prstGeom prst="rect">
            <a:avLst/>
          </a:prstGeom>
          <a:noFill/>
        </p:spPr>
        <p:txBody>
          <a:bodyPr wrap="none" rtlCol="0">
            <a:spAutoFit/>
          </a:bodyPr>
          <a:lstStyle/>
          <a:p>
            <a:r>
              <a:rPr lang="en-US" sz="3200" b="1" dirty="0"/>
              <a:t>THE REIGNING ERROR ON GOVERNMENT MONEY</a:t>
            </a:r>
          </a:p>
        </p:txBody>
      </p:sp>
    </p:spTree>
    <p:extLst>
      <p:ext uri="{BB962C8B-B14F-4D97-AF65-F5344CB8AC3E}">
        <p14:creationId xmlns:p14="http://schemas.microsoft.com/office/powerpoint/2010/main" val="21662707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CC"/>
          </a:solidFill>
        </p:spPr>
        <p:txBody>
          <a:bodyPr>
            <a:normAutofit fontScale="90000"/>
          </a:bodyPr>
          <a:lstStyle/>
          <a:p>
            <a:pPr algn="ctr"/>
            <a:r>
              <a:rPr lang="en-US" sz="2800" b="1" dirty="0"/>
              <a:t>THE REIGNING ERROR ON GOVERNMENT MONEY</a:t>
            </a:r>
          </a:p>
        </p:txBody>
      </p:sp>
      <p:sp>
        <p:nvSpPr>
          <p:cNvPr id="3" name="Content Placeholder 2"/>
          <p:cNvSpPr>
            <a:spLocks noGrp="1"/>
          </p:cNvSpPr>
          <p:nvPr>
            <p:ph idx="1"/>
          </p:nvPr>
        </p:nvSpPr>
        <p:spPr>
          <a:xfrm>
            <a:off x="3" y="350521"/>
            <a:ext cx="12191997" cy="2804304"/>
          </a:xfrm>
          <a:solidFill>
            <a:srgbClr val="FFC000"/>
          </a:solidFill>
        </p:spPr>
        <p:txBody>
          <a:bodyPr>
            <a:normAutofit/>
          </a:bodyPr>
          <a:lstStyle/>
          <a:p>
            <a:pPr marL="0" indent="0">
              <a:buNone/>
            </a:pPr>
            <a:r>
              <a:rPr lang="en-US" sz="2400" b="1" dirty="0" smtClean="0"/>
              <a:t>THE ERROR</a:t>
            </a:r>
            <a:r>
              <a:rPr lang="en-US" sz="2400" dirty="0" smtClean="0"/>
              <a:t>:    </a:t>
            </a:r>
          </a:p>
          <a:p>
            <a:pPr marL="0" indent="0">
              <a:buNone/>
            </a:pPr>
            <a:r>
              <a:rPr lang="en-US" sz="2400" dirty="0" smtClean="0"/>
              <a:t>… the assumption that government-controlled money systems (based on fiat of the law) are …</a:t>
            </a:r>
          </a:p>
          <a:p>
            <a:pPr lvl="2">
              <a:buFont typeface="Wingdings" panose="05000000000000000000" pitchFamily="2" charset="2"/>
              <a:buChar char="ü"/>
            </a:pPr>
            <a:r>
              <a:rPr lang="en-US" sz="2800" dirty="0" smtClean="0"/>
              <a:t> </a:t>
            </a:r>
            <a:r>
              <a:rPr lang="en-US" sz="2800" b="1" dirty="0" smtClean="0"/>
              <a:t>less just</a:t>
            </a:r>
          </a:p>
          <a:p>
            <a:pPr lvl="4">
              <a:buFont typeface="Wingdings" panose="05000000000000000000" pitchFamily="2" charset="2"/>
              <a:buChar char="ü"/>
            </a:pPr>
            <a:r>
              <a:rPr lang="en-US" sz="2400" b="1" dirty="0"/>
              <a:t> </a:t>
            </a:r>
            <a:r>
              <a:rPr lang="en-US" sz="2400" b="1" dirty="0" smtClean="0"/>
              <a:t>more destructive</a:t>
            </a:r>
          </a:p>
          <a:p>
            <a:pPr lvl="6">
              <a:buFont typeface="Wingdings" panose="05000000000000000000" pitchFamily="2" charset="2"/>
              <a:buChar char="ü"/>
            </a:pPr>
            <a:r>
              <a:rPr lang="en-US" sz="2400" b="1" dirty="0"/>
              <a:t> </a:t>
            </a:r>
            <a:r>
              <a:rPr lang="en-US" sz="2400" b="1" dirty="0" smtClean="0"/>
              <a:t>more dangerously inflationary</a:t>
            </a:r>
          </a:p>
          <a:p>
            <a:pPr marL="0" indent="0" algn="r">
              <a:buNone/>
            </a:pPr>
            <a:r>
              <a:rPr lang="en-US" sz="2400" dirty="0" smtClean="0"/>
              <a:t>than are money systems privately controlled by bankers.</a:t>
            </a:r>
          </a:p>
        </p:txBody>
      </p:sp>
      <p:pic>
        <p:nvPicPr>
          <p:cNvPr id="9218" name="Picture 2" descr="http://moroccoonthemove.com/wp-content/uploads/2013/11/o-US-CONGRESS-facebook-1024x4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121" y="3539620"/>
            <a:ext cx="2442477" cy="11902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betterthangossip.com/wp-content/uploads/2009/07/federal-reserv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5364" y="3760919"/>
            <a:ext cx="2876383" cy="287638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amrevmuseum.org/sites/default/files/artifact/1776-ContinentalCurrenc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490" y="4734941"/>
            <a:ext cx="2651794" cy="211796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rgessford.files.wordpress.com/2010/12/5-us-note-195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5284" y="4734941"/>
            <a:ext cx="2491379" cy="2123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3678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CC"/>
          </a:solidFill>
        </p:spPr>
        <p:txBody>
          <a:bodyPr>
            <a:normAutofit fontScale="90000"/>
          </a:bodyPr>
          <a:lstStyle/>
          <a:p>
            <a:pPr algn="ctr"/>
            <a:r>
              <a:rPr lang="en-US" sz="2800" b="1" dirty="0"/>
              <a:t>THE REIGNING ERROR ON GOVERNMENT MONEY</a:t>
            </a:r>
          </a:p>
        </p:txBody>
      </p:sp>
      <p:sp>
        <p:nvSpPr>
          <p:cNvPr id="3" name="Content Placeholder 2"/>
          <p:cNvSpPr>
            <a:spLocks noGrp="1"/>
          </p:cNvSpPr>
          <p:nvPr>
            <p:ph idx="1"/>
          </p:nvPr>
        </p:nvSpPr>
        <p:spPr>
          <a:xfrm>
            <a:off x="7267074" y="5983705"/>
            <a:ext cx="2927499" cy="653690"/>
          </a:xfrm>
        </p:spPr>
        <p:txBody>
          <a:bodyPr>
            <a:normAutofit fontScale="85000" lnSpcReduction="10000"/>
          </a:bodyPr>
          <a:lstStyle/>
          <a:p>
            <a:pPr marL="0" indent="0">
              <a:buNone/>
            </a:pPr>
            <a:r>
              <a:rPr lang="en-US" sz="1800" b="1" dirty="0" smtClean="0"/>
              <a:t>THE GREED OF MEN --</a:t>
            </a:r>
          </a:p>
          <a:p>
            <a:pPr marL="0" indent="0">
              <a:buNone/>
            </a:pPr>
            <a:r>
              <a:rPr lang="en-US" sz="1800" b="1" dirty="0" smtClean="0"/>
              <a:t>NOT THE GREED OF GOVERNMENT</a:t>
            </a:r>
          </a:p>
        </p:txBody>
      </p:sp>
      <p:sp>
        <p:nvSpPr>
          <p:cNvPr id="4" name="Content Placeholder 2"/>
          <p:cNvSpPr txBox="1">
            <a:spLocks/>
          </p:cNvSpPr>
          <p:nvPr/>
        </p:nvSpPr>
        <p:spPr>
          <a:xfrm>
            <a:off x="3" y="350521"/>
            <a:ext cx="12191997" cy="2408721"/>
          </a:xfrm>
          <a:prstGeom prst="rect">
            <a:avLst/>
          </a:prstGeom>
          <a:solidFill>
            <a:srgbClr val="FFC000"/>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This anti-government, actually anti-social</a:t>
            </a:r>
            <a:r>
              <a:rPr lang="en-US" sz="2400" smtClean="0"/>
              <a:t>, anti-community viewpoint depends on                          </a:t>
            </a:r>
            <a:r>
              <a:rPr lang="en-US" sz="2400" dirty="0" smtClean="0"/>
              <a:t>TWO FALSEHOODS:</a:t>
            </a:r>
          </a:p>
          <a:p>
            <a:pPr marL="457200" indent="-457200">
              <a:buFont typeface="+mj-lt"/>
              <a:buAutoNum type="arabicPeriod"/>
            </a:pPr>
            <a:r>
              <a:rPr lang="en-US" sz="2400" dirty="0" smtClean="0"/>
              <a:t>the assumption that poorly-run money systems of the past were under government control</a:t>
            </a:r>
          </a:p>
          <a:p>
            <a:pPr marL="457200" indent="-457200">
              <a:buFont typeface="+mj-lt"/>
              <a:buAutoNum type="arabicPeriod"/>
            </a:pPr>
            <a:r>
              <a:rPr lang="en-US" sz="2400" dirty="0" smtClean="0"/>
              <a:t>the anthropomorphizing of government – </a:t>
            </a:r>
          </a:p>
          <a:p>
            <a:pPr marL="0" indent="0">
              <a:buNone/>
            </a:pPr>
            <a:r>
              <a:rPr lang="en-US" sz="2400" dirty="0"/>
              <a:t> </a:t>
            </a:r>
            <a:r>
              <a:rPr lang="en-US" sz="2400" dirty="0" smtClean="0"/>
              <a:t>      	pretending government has motivations of greed, lust for power and gain –</a:t>
            </a:r>
          </a:p>
          <a:p>
            <a:pPr marL="0" indent="0">
              <a:buNone/>
            </a:pPr>
            <a:r>
              <a:rPr lang="en-US" sz="2400" dirty="0"/>
              <a:t> </a:t>
            </a:r>
            <a:r>
              <a:rPr lang="en-US" sz="2400" dirty="0" smtClean="0"/>
              <a:t>      	which are characteristics only of living, individual men   </a:t>
            </a:r>
          </a:p>
        </p:txBody>
      </p:sp>
      <p:pic>
        <p:nvPicPr>
          <p:cNvPr id="5" name="Picture 2" descr="http://lolsnaps.com/upload_pic/USCongressladiesandgentlemen-231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6631" y="2759242"/>
            <a:ext cx="4366713" cy="307515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jcourt.net/wp-content/uploads/2013/05/Hyperinfla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049" y="3217160"/>
            <a:ext cx="3420234" cy="34202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8021" y="3370315"/>
            <a:ext cx="1846596" cy="646331"/>
          </a:xfrm>
          <a:prstGeom prst="rect">
            <a:avLst/>
          </a:prstGeom>
          <a:noFill/>
        </p:spPr>
        <p:txBody>
          <a:bodyPr wrap="none" rtlCol="0">
            <a:spAutoFit/>
          </a:bodyPr>
          <a:lstStyle/>
          <a:p>
            <a:r>
              <a:rPr lang="en-US" b="1" dirty="0" smtClean="0"/>
              <a:t>1923 GERMAN</a:t>
            </a:r>
          </a:p>
          <a:p>
            <a:r>
              <a:rPr lang="en-US" b="1" dirty="0" smtClean="0"/>
              <a:t>HYPERINFLATION</a:t>
            </a:r>
            <a:endParaRPr lang="en-US" b="1" dirty="0"/>
          </a:p>
        </p:txBody>
      </p:sp>
    </p:spTree>
    <p:extLst>
      <p:ext uri="{BB962C8B-B14F-4D97-AF65-F5344CB8AC3E}">
        <p14:creationId xmlns:p14="http://schemas.microsoft.com/office/powerpoint/2010/main" val="2091416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CC"/>
          </a:solidFill>
        </p:spPr>
        <p:txBody>
          <a:bodyPr>
            <a:normAutofit fontScale="90000"/>
          </a:bodyPr>
          <a:lstStyle/>
          <a:p>
            <a:pPr algn="ctr"/>
            <a:r>
              <a:rPr lang="en-US" sz="2800" b="1" dirty="0"/>
              <a:t>THE REIGNING ERROR ON GOVERNMENT MONEY</a:t>
            </a:r>
          </a:p>
        </p:txBody>
      </p:sp>
      <p:sp>
        <p:nvSpPr>
          <p:cNvPr id="3" name="Content Placeholder 2"/>
          <p:cNvSpPr>
            <a:spLocks noGrp="1"/>
          </p:cNvSpPr>
          <p:nvPr>
            <p:ph idx="1"/>
          </p:nvPr>
        </p:nvSpPr>
        <p:spPr>
          <a:xfrm>
            <a:off x="0" y="350521"/>
            <a:ext cx="12192000" cy="863209"/>
          </a:xfrm>
          <a:solidFill>
            <a:schemeClr val="accent4">
              <a:lumMod val="40000"/>
              <a:lumOff val="60000"/>
            </a:schemeClr>
          </a:solidFill>
        </p:spPr>
        <p:txBody>
          <a:bodyPr>
            <a:normAutofit fontScale="92500"/>
          </a:bodyPr>
          <a:lstStyle/>
          <a:p>
            <a:pPr marL="0" indent="0">
              <a:buNone/>
            </a:pPr>
            <a:r>
              <a:rPr lang="en-US" sz="2400" u="sng" dirty="0" smtClean="0"/>
              <a:t>The argument for inflation of government money</a:t>
            </a:r>
            <a:r>
              <a:rPr lang="en-US" sz="2400" dirty="0" smtClean="0"/>
              <a:t>:   made by distinguished conservative journalist Henry Hazlitt, in his </a:t>
            </a:r>
            <a:r>
              <a:rPr lang="en-US" sz="2400" dirty="0" smtClean="0"/>
              <a:t>introduction (1959) </a:t>
            </a:r>
            <a:r>
              <a:rPr lang="en-US" sz="2400" dirty="0" smtClean="0"/>
              <a:t>to Andrew Dickson White’s essay, </a:t>
            </a:r>
            <a:r>
              <a:rPr lang="en-US" sz="2000" i="1" dirty="0" smtClean="0"/>
              <a:t>Fiat Money Inflation in </a:t>
            </a:r>
            <a:r>
              <a:rPr lang="en-US" sz="2000" i="1" dirty="0" smtClean="0"/>
              <a:t>France, 1876</a:t>
            </a:r>
            <a:r>
              <a:rPr lang="en-US" sz="2400" i="1" dirty="0" smtClean="0"/>
              <a:t>.</a:t>
            </a:r>
            <a:endParaRPr lang="en-US" sz="2400" dirty="0" smtClean="0"/>
          </a:p>
        </p:txBody>
      </p:sp>
      <p:sp>
        <p:nvSpPr>
          <p:cNvPr id="4" name="Content Placeholder 2"/>
          <p:cNvSpPr txBox="1">
            <a:spLocks/>
          </p:cNvSpPr>
          <p:nvPr/>
        </p:nvSpPr>
        <p:spPr>
          <a:xfrm>
            <a:off x="-2" y="1535905"/>
            <a:ext cx="12192000" cy="2474622"/>
          </a:xfrm>
          <a:prstGeom prst="rect">
            <a:avLst/>
          </a:prstGeom>
          <a:solidFill>
            <a:schemeClr val="accent4">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“(The) world has failed to learn the lesson of the </a:t>
            </a:r>
            <a:r>
              <a:rPr lang="en-US" sz="2400" dirty="0" err="1" smtClean="0"/>
              <a:t>assignats</a:t>
            </a:r>
            <a:r>
              <a:rPr lang="en-US" sz="2400" dirty="0" smtClean="0"/>
              <a:t> [that governments inflate fiat money if they control its issuance].  </a:t>
            </a:r>
            <a:r>
              <a:rPr lang="en-US" sz="2400" dirty="0" smtClean="0"/>
              <a:t>Perhaps the study of the other great inflations – of John Law’s experiments with credit in France between 1716 and 1720; of the history of our own Continental currency between 1775 and 1780; of the Greenbacks of our Civil War; of the great German inflation that culminated in 1923 – would help to underscore and impress that lesson.  Must we, from this appalling and repeated record, draw once more the despairing conclusion that the only thing man learns from history is that man learns nothing from history?”   </a:t>
            </a:r>
          </a:p>
        </p:txBody>
      </p:sp>
      <p:pic>
        <p:nvPicPr>
          <p:cNvPr id="1026" name="Picture 2" descr="http://upload.wikimedia.org/wikipedia/commons/5/50/John_La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351" y="4500158"/>
            <a:ext cx="1570608" cy="23578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4130826"/>
            <a:ext cx="2410212" cy="369332"/>
          </a:xfrm>
          <a:prstGeom prst="rect">
            <a:avLst/>
          </a:prstGeom>
          <a:noFill/>
        </p:spPr>
        <p:txBody>
          <a:bodyPr wrap="none" rtlCol="0">
            <a:spAutoFit/>
          </a:bodyPr>
          <a:lstStyle/>
          <a:p>
            <a:r>
              <a:rPr lang="en-US" b="1" dirty="0" smtClean="0"/>
              <a:t>JOHN LAW (1671-1729)</a:t>
            </a:r>
            <a:endParaRPr lang="en-US" b="1" dirty="0"/>
          </a:p>
        </p:txBody>
      </p:sp>
      <p:pic>
        <p:nvPicPr>
          <p:cNvPr id="1028" name="Picture 4" descr="http://www.coins.nd.edu/ColCurrency/CurrencyImages/CC/CC-07-22-76-$3.obv.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225" y="4303670"/>
            <a:ext cx="3405773" cy="25543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24599" y="3972433"/>
            <a:ext cx="1537024" cy="369332"/>
          </a:xfrm>
          <a:prstGeom prst="rect">
            <a:avLst/>
          </a:prstGeom>
          <a:noFill/>
        </p:spPr>
        <p:txBody>
          <a:bodyPr wrap="none" rtlCol="0">
            <a:spAutoFit/>
          </a:bodyPr>
          <a:lstStyle/>
          <a:p>
            <a:r>
              <a:rPr lang="en-US" b="1" dirty="0" smtClean="0"/>
              <a:t>CONTINENTAL</a:t>
            </a:r>
            <a:endParaRPr lang="en-US" b="1" dirty="0"/>
          </a:p>
        </p:txBody>
      </p:sp>
      <p:pic>
        <p:nvPicPr>
          <p:cNvPr id="1030" name="Picture 6" descr="http://1.bp.blogspot.com/_nS-3ehcve_Y/TPp1yZBSRDI/AAAAAAAAAPc/YauTUabaNJg/s1600/greenba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3651" y="5489931"/>
            <a:ext cx="3004720" cy="12883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76011" y="4955701"/>
            <a:ext cx="1351524" cy="369332"/>
          </a:xfrm>
          <a:prstGeom prst="rect">
            <a:avLst/>
          </a:prstGeom>
          <a:noFill/>
        </p:spPr>
        <p:txBody>
          <a:bodyPr wrap="none" rtlCol="0">
            <a:spAutoFit/>
          </a:bodyPr>
          <a:lstStyle/>
          <a:p>
            <a:r>
              <a:rPr lang="en-US" b="1" dirty="0" smtClean="0"/>
              <a:t>GREENBACK</a:t>
            </a:r>
            <a:endParaRPr lang="en-US" b="1" dirty="0"/>
          </a:p>
        </p:txBody>
      </p:sp>
      <p:pic>
        <p:nvPicPr>
          <p:cNvPr id="1032" name="Picture 8" descr="http://ts2.mm.bing.net/th?id=HN.608029986246954621&amp;pid=15.1&amp;H=219&amp;W=1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9975" y="4692317"/>
            <a:ext cx="1524000" cy="20859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321512" y="5194180"/>
            <a:ext cx="1794081" cy="923330"/>
          </a:xfrm>
          <a:prstGeom prst="rect">
            <a:avLst/>
          </a:prstGeom>
          <a:noFill/>
        </p:spPr>
        <p:txBody>
          <a:bodyPr wrap="none" rtlCol="0">
            <a:spAutoFit/>
          </a:bodyPr>
          <a:lstStyle/>
          <a:p>
            <a:r>
              <a:rPr lang="en-US" b="1" dirty="0" smtClean="0"/>
              <a:t>1923 GERMAN</a:t>
            </a:r>
          </a:p>
          <a:p>
            <a:r>
              <a:rPr lang="en-US" b="1" dirty="0" smtClean="0"/>
              <a:t>CURRENCY USED</a:t>
            </a:r>
          </a:p>
          <a:p>
            <a:r>
              <a:rPr lang="en-US" b="1" dirty="0" smtClean="0"/>
              <a:t>AS WALLPAPER</a:t>
            </a:r>
            <a:endParaRPr lang="en-US" b="1" dirty="0"/>
          </a:p>
        </p:txBody>
      </p:sp>
    </p:spTree>
    <p:extLst>
      <p:ext uri="{BB962C8B-B14F-4D97-AF65-F5344CB8AC3E}">
        <p14:creationId xmlns:p14="http://schemas.microsoft.com/office/powerpoint/2010/main" val="41618771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CC"/>
          </a:solidFill>
        </p:spPr>
        <p:txBody>
          <a:bodyPr>
            <a:normAutofit fontScale="90000"/>
          </a:bodyPr>
          <a:lstStyle/>
          <a:p>
            <a:pPr algn="ctr"/>
            <a:r>
              <a:rPr lang="en-US" sz="2800" b="1" dirty="0"/>
              <a:t>THE REIGNING ERROR ON GOVERNMENT MONEY</a:t>
            </a:r>
          </a:p>
        </p:txBody>
      </p:sp>
      <p:sp>
        <p:nvSpPr>
          <p:cNvPr id="3" name="Content Placeholder 2"/>
          <p:cNvSpPr>
            <a:spLocks noGrp="1"/>
          </p:cNvSpPr>
          <p:nvPr>
            <p:ph idx="1"/>
          </p:nvPr>
        </p:nvSpPr>
        <p:spPr>
          <a:xfrm>
            <a:off x="0" y="350521"/>
            <a:ext cx="12191998" cy="1510363"/>
          </a:xfrm>
          <a:solidFill>
            <a:srgbClr val="FFFF00"/>
          </a:solidFill>
        </p:spPr>
        <p:txBody>
          <a:bodyPr>
            <a:noAutofit/>
          </a:bodyPr>
          <a:lstStyle/>
          <a:p>
            <a:pPr marL="0" indent="0">
              <a:buNone/>
            </a:pPr>
            <a:r>
              <a:rPr lang="en-US" sz="2400" b="1" dirty="0" smtClean="0">
                <a:latin typeface="Times New Roman" panose="02020603050405020304" pitchFamily="18" charset="0"/>
                <a:cs typeface="Times New Roman" panose="02020603050405020304" pitchFamily="18" charset="0"/>
              </a:rPr>
              <a:t>Like Hazlitt, those arguing against government exercising its proper control over the nation’s money system actually think they have history on their side …  No doubt Hazlitt believed that the narratives he relied on, of those past inflations, were accurate and objective reports.  But they were not.</a:t>
            </a:r>
          </a:p>
        </p:txBody>
      </p:sp>
      <p:pic>
        <p:nvPicPr>
          <p:cNvPr id="2050" name="Picture 2" descr="http://data.amirite.net/quote_author_images/52d7257f396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825421"/>
            <a:ext cx="3181183" cy="40325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5642" y="2204570"/>
            <a:ext cx="1678793" cy="646331"/>
          </a:xfrm>
          <a:prstGeom prst="rect">
            <a:avLst/>
          </a:prstGeom>
          <a:noFill/>
        </p:spPr>
        <p:txBody>
          <a:bodyPr wrap="none" rtlCol="0">
            <a:spAutoFit/>
          </a:bodyPr>
          <a:lstStyle/>
          <a:p>
            <a:r>
              <a:rPr lang="en-US" b="1" dirty="0" smtClean="0"/>
              <a:t>HENRY HAZLITT</a:t>
            </a:r>
          </a:p>
          <a:p>
            <a:r>
              <a:rPr lang="en-US" b="1" dirty="0" smtClean="0"/>
              <a:t>(1894-1993)</a:t>
            </a:r>
            <a:endParaRPr lang="en-US" b="1" dirty="0"/>
          </a:p>
        </p:txBody>
      </p:sp>
      <p:sp>
        <p:nvSpPr>
          <p:cNvPr id="6" name="Content Placeholder 2"/>
          <p:cNvSpPr txBox="1">
            <a:spLocks/>
          </p:cNvSpPr>
          <p:nvPr/>
        </p:nvSpPr>
        <p:spPr>
          <a:xfrm>
            <a:off x="4563978" y="2204570"/>
            <a:ext cx="7259053" cy="4462110"/>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According to Hazlitt, the greatest influence on his writing in economics was the work </a:t>
            </a:r>
            <a:r>
              <a:rPr lang="en-US" sz="1800" dirty="0" smtClean="0"/>
              <a:t>of Ludwig von </a:t>
            </a:r>
            <a:r>
              <a:rPr lang="en-US" sz="1800" dirty="0" err="1" smtClean="0"/>
              <a:t>Mises</a:t>
            </a:r>
            <a:r>
              <a:rPr lang="en-US" sz="1800" dirty="0" smtClean="0"/>
              <a:t>, </a:t>
            </a:r>
            <a:r>
              <a:rPr lang="en-US" sz="1800" dirty="0"/>
              <a:t>and he is credited with introducing the ideas of </a:t>
            </a:r>
            <a:r>
              <a:rPr lang="en-US" sz="1800" dirty="0" smtClean="0"/>
              <a:t>the Austrian School of </a:t>
            </a:r>
            <a:r>
              <a:rPr lang="en-US" sz="1800" dirty="0"/>
              <a:t>economics to the English-speaking layman. Hazlitt also helped </a:t>
            </a:r>
            <a:r>
              <a:rPr lang="en-US" sz="1800" dirty="0" smtClean="0"/>
              <a:t>introduce F.A. Hayek's </a:t>
            </a:r>
            <a:r>
              <a:rPr lang="en-US" sz="1800" i="1" dirty="0" smtClean="0"/>
              <a:t>The Road to Serfdom</a:t>
            </a:r>
            <a:r>
              <a:rPr lang="en-US" sz="1800" dirty="0" smtClean="0"/>
              <a:t> </a:t>
            </a:r>
            <a:r>
              <a:rPr lang="en-US" sz="1800" dirty="0"/>
              <a:t>to the American reading public</a:t>
            </a:r>
            <a:r>
              <a:rPr lang="en-US" sz="1800" dirty="0" smtClean="0"/>
              <a:t>.</a:t>
            </a:r>
          </a:p>
          <a:p>
            <a:pPr marL="0" indent="0">
              <a:buNone/>
            </a:pPr>
            <a:endParaRPr lang="en-US" sz="1800" b="1" dirty="0">
              <a:latin typeface="Times New Roman" panose="02020603050405020304" pitchFamily="18" charset="0"/>
              <a:cs typeface="Times New Roman" panose="02020603050405020304" pitchFamily="18" charset="0"/>
            </a:endParaRPr>
          </a:p>
          <a:p>
            <a:pPr marL="0" indent="0">
              <a:buNone/>
            </a:pPr>
            <a:r>
              <a:rPr lang="en-US" sz="1800" dirty="0"/>
              <a:t>He was the founding vice-president of </a:t>
            </a:r>
            <a:r>
              <a:rPr lang="en-US" sz="1800" dirty="0" smtClean="0"/>
              <a:t>the Foundation for Economic Education (FEE), considered </a:t>
            </a:r>
            <a:r>
              <a:rPr lang="en-US" sz="1800" dirty="0"/>
              <a:t>to be the first "think tank" for free market ideas</a:t>
            </a:r>
            <a:r>
              <a:rPr lang="en-US" sz="1800" dirty="0" smtClean="0"/>
              <a:t>.</a:t>
            </a:r>
          </a:p>
          <a:p>
            <a:pPr marL="0" indent="0">
              <a:buNone/>
            </a:pPr>
            <a:endParaRPr lang="en-US" sz="1800" b="1" dirty="0">
              <a:latin typeface="Times New Roman" panose="02020603050405020304" pitchFamily="18" charset="0"/>
              <a:cs typeface="Times New Roman" panose="02020603050405020304" pitchFamily="18" charset="0"/>
            </a:endParaRPr>
          </a:p>
          <a:p>
            <a:pPr marL="0" indent="0">
              <a:buNone/>
            </a:pPr>
            <a:r>
              <a:rPr lang="en-US" sz="1800" b="1" dirty="0" smtClean="0">
                <a:latin typeface="Times New Roman" panose="02020603050405020304" pitchFamily="18" charset="0"/>
                <a:cs typeface="Times New Roman" panose="02020603050405020304" pitchFamily="18" charset="0"/>
              </a:rPr>
              <a:t>A literature continues to be built up about past inflations that generally relies on the uncritical acceptance of earlier accounts that range from misleading to false.</a:t>
            </a:r>
          </a:p>
        </p:txBody>
      </p:sp>
    </p:spTree>
    <p:extLst>
      <p:ext uri="{BB962C8B-B14F-4D97-AF65-F5344CB8AC3E}">
        <p14:creationId xmlns:p14="http://schemas.microsoft.com/office/powerpoint/2010/main" val="29616809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lvl="0" algn="ctr"/>
            <a:r>
              <a:rPr lang="en-US" sz="2800" b="1" dirty="0" smtClean="0"/>
              <a:t>PART 7</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2021305" y="2759242"/>
            <a:ext cx="8492389" cy="584775"/>
          </a:xfrm>
          <a:prstGeom prst="rect">
            <a:avLst/>
          </a:prstGeom>
          <a:noFill/>
        </p:spPr>
        <p:txBody>
          <a:bodyPr wrap="none" rtlCol="0">
            <a:spAutoFit/>
          </a:bodyPr>
          <a:lstStyle/>
          <a:p>
            <a:r>
              <a:rPr lang="en-US" sz="3200" b="1" dirty="0"/>
              <a:t>WHITE’S PURPOSE: </a:t>
            </a:r>
            <a:r>
              <a:rPr lang="en-US" sz="3200" b="1" dirty="0" smtClean="0"/>
              <a:t>  TO </a:t>
            </a:r>
            <a:r>
              <a:rPr lang="en-US" sz="3200" b="1" dirty="0"/>
              <a:t>ATTACK THE GREENBACK</a:t>
            </a:r>
          </a:p>
        </p:txBody>
      </p:sp>
    </p:spTree>
    <p:extLst>
      <p:ext uri="{BB962C8B-B14F-4D97-AF65-F5344CB8AC3E}">
        <p14:creationId xmlns:p14="http://schemas.microsoft.com/office/powerpoint/2010/main" val="1724082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a:t>WHITE’S PURPOSE:   TO ATTACK THE GREENBACK</a:t>
            </a:r>
          </a:p>
        </p:txBody>
      </p:sp>
      <p:sp>
        <p:nvSpPr>
          <p:cNvPr id="3" name="Content Placeholder 2"/>
          <p:cNvSpPr>
            <a:spLocks noGrp="1"/>
          </p:cNvSpPr>
          <p:nvPr>
            <p:ph idx="1"/>
          </p:nvPr>
        </p:nvSpPr>
        <p:spPr>
          <a:xfrm>
            <a:off x="-1" y="350520"/>
            <a:ext cx="12191999" cy="1301817"/>
          </a:xfrm>
          <a:solidFill>
            <a:srgbClr val="66FF99"/>
          </a:solidFill>
        </p:spPr>
        <p:txBody>
          <a:bodyPr>
            <a:normAutofit/>
          </a:bodyPr>
          <a:lstStyle/>
          <a:p>
            <a:pPr marL="0" indent="0">
              <a:buNone/>
            </a:pPr>
            <a:r>
              <a:rPr lang="en-US" sz="2400" dirty="0" smtClean="0"/>
              <a:t>After the American Civil War, there was a propaganda attack against the government fiat  Greenback currency.</a:t>
            </a:r>
          </a:p>
          <a:p>
            <a:pPr marL="0" indent="0">
              <a:buNone/>
            </a:pPr>
            <a:r>
              <a:rPr lang="en-US" sz="2400" dirty="0" smtClean="0"/>
              <a:t>The most clever attack was from Andrew Dickson White’s </a:t>
            </a:r>
            <a:r>
              <a:rPr lang="en-US" sz="2400" i="1" dirty="0" smtClean="0"/>
              <a:t>Fiat Money Inflation in France, </a:t>
            </a:r>
            <a:r>
              <a:rPr lang="en-US" sz="2400" dirty="0" smtClean="0"/>
              <a:t>1876.</a:t>
            </a:r>
          </a:p>
        </p:txBody>
      </p:sp>
      <p:pic>
        <p:nvPicPr>
          <p:cNvPr id="3080" name="Picture 8" descr="http://www.newyorksocialdiary.com/legacy/i/partypictures/08_11_11/France-500Livres-1790-un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7021" y="1989816"/>
            <a:ext cx="5202140" cy="357119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7b482e.medialib.glogster.com/thumbnails/b2/b21339289c1d1c5dee4f4d2e3690512743260fe18a1ddcfa855f83c6fb08063a/french-revolution-collage-sour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5945" y="2890008"/>
            <a:ext cx="5366055" cy="39645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1.bp.blogspot.com/-1kkqkcH-Bcs/Um-mJiwz4VI/AAAAAAAAIV4/9qvlTyord2A/s1600/marieantoinetteexecute-a8b7aa02f3a17f0904724853bbfc83dc2b9c738a-s6-c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5945" y="2890008"/>
            <a:ext cx="1868876" cy="1185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5657671"/>
            <a:ext cx="6549998" cy="1200329"/>
          </a:xfrm>
          <a:prstGeom prst="rect">
            <a:avLst/>
          </a:prstGeom>
          <a:solidFill>
            <a:srgbClr val="66FFFF"/>
          </a:solidFill>
        </p:spPr>
        <p:txBody>
          <a:bodyPr wrap="none" rtlCol="0">
            <a:spAutoFit/>
          </a:bodyPr>
          <a:lstStyle/>
          <a:p>
            <a:r>
              <a:rPr lang="en-US" b="1" dirty="0" smtClean="0"/>
              <a:t>Hazlitt’s introduction presents White’s essay as objective history,</a:t>
            </a:r>
          </a:p>
          <a:p>
            <a:r>
              <a:rPr lang="en-US" b="1" dirty="0" smtClean="0"/>
              <a:t>rather than with a political motive.   Not mentioned is that White’s</a:t>
            </a:r>
          </a:p>
          <a:p>
            <a:r>
              <a:rPr lang="en-US" b="1" dirty="0" smtClean="0"/>
              <a:t>purpose was to attack the Greenback, which a majority of voters</a:t>
            </a:r>
          </a:p>
          <a:p>
            <a:r>
              <a:rPr lang="en-US" b="1" dirty="0" smtClean="0"/>
              <a:t>wanted to make a permanent feature of our money system.</a:t>
            </a:r>
            <a:endParaRPr lang="en-US" b="1" dirty="0"/>
          </a:p>
        </p:txBody>
      </p:sp>
      <p:sp>
        <p:nvSpPr>
          <p:cNvPr id="7" name="TextBox 6"/>
          <p:cNvSpPr txBox="1"/>
          <p:nvPr/>
        </p:nvSpPr>
        <p:spPr>
          <a:xfrm>
            <a:off x="6839161" y="1737117"/>
            <a:ext cx="1138068" cy="369332"/>
          </a:xfrm>
          <a:prstGeom prst="rect">
            <a:avLst/>
          </a:prstGeom>
          <a:noFill/>
        </p:spPr>
        <p:txBody>
          <a:bodyPr wrap="none" rtlCol="0">
            <a:spAutoFit/>
          </a:bodyPr>
          <a:lstStyle/>
          <a:p>
            <a:r>
              <a:rPr lang="en-US" b="1" dirty="0" smtClean="0"/>
              <a:t>ASSIGNAT</a:t>
            </a:r>
            <a:endParaRPr lang="en-US" b="1" dirty="0"/>
          </a:p>
        </p:txBody>
      </p:sp>
      <p:sp>
        <p:nvSpPr>
          <p:cNvPr id="8" name="TextBox 7"/>
          <p:cNvSpPr txBox="1"/>
          <p:nvPr/>
        </p:nvSpPr>
        <p:spPr>
          <a:xfrm>
            <a:off x="7467680" y="2463678"/>
            <a:ext cx="4095801" cy="369332"/>
          </a:xfrm>
          <a:prstGeom prst="rect">
            <a:avLst/>
          </a:prstGeom>
          <a:noFill/>
        </p:spPr>
        <p:txBody>
          <a:bodyPr wrap="none" rtlCol="0">
            <a:spAutoFit/>
          </a:bodyPr>
          <a:lstStyle/>
          <a:p>
            <a:r>
              <a:rPr lang="en-US" b="1" dirty="0" smtClean="0"/>
              <a:t>SCENES FROM THE FRENCH REVOLUTION</a:t>
            </a:r>
            <a:endParaRPr lang="en-US" b="1" dirty="0"/>
          </a:p>
        </p:txBody>
      </p:sp>
      <p:pic>
        <p:nvPicPr>
          <p:cNvPr id="3078" name="Picture 6" descr="http://i00.i.aliimg.com/wsphoto/v0/1481678290/-E-edition-Fiat-Money-font-b-Inflation-b-font-in-font-b-France-b-fo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52338"/>
            <a:ext cx="1845151" cy="2703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416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THE MONEY POWER VS THE U.S. CONSTITUTION</a:t>
            </a:r>
          </a:p>
        </p:txBody>
      </p:sp>
      <p:sp>
        <p:nvSpPr>
          <p:cNvPr id="4" name="Rectangle 3"/>
          <p:cNvSpPr/>
          <p:nvPr/>
        </p:nvSpPr>
        <p:spPr>
          <a:xfrm>
            <a:off x="0" y="350521"/>
            <a:ext cx="12191998" cy="584775"/>
          </a:xfrm>
          <a:prstGeom prst="rect">
            <a:avLst/>
          </a:prstGeom>
          <a:solidFill>
            <a:schemeClr val="accent2"/>
          </a:solidFill>
        </p:spPr>
        <p:txBody>
          <a:bodyPr wrap="square">
            <a:spAutoFit/>
          </a:bodyPr>
          <a:lstStyle/>
          <a:p>
            <a:pPr algn="ctr"/>
            <a:r>
              <a:rPr lang="en-US" sz="3200" b="1" dirty="0" smtClean="0"/>
              <a:t>WILLIAM PITT,  FIRST EARL OF CHATHAM </a:t>
            </a:r>
            <a:endParaRPr lang="en-US" sz="3200" b="1" dirty="0"/>
          </a:p>
        </p:txBody>
      </p:sp>
      <p:pic>
        <p:nvPicPr>
          <p:cNvPr id="6146" name="Picture 2" descr="http://upload.wikimedia.org/wikipedia/commons/0/06/William_Pitt%2C_1st_Earl_of_Chatham_by_Richard_Brompt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3539"/>
            <a:ext cx="4210050" cy="5810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31368" y="2261938"/>
            <a:ext cx="7800277" cy="2062103"/>
          </a:xfrm>
          <a:prstGeom prst="rect">
            <a:avLst/>
          </a:prstGeom>
          <a:noFill/>
        </p:spPr>
        <p:txBody>
          <a:bodyPr wrap="none" rtlCol="0">
            <a:spAutoFit/>
          </a:bodyPr>
          <a:lstStyle/>
          <a:p>
            <a:r>
              <a:rPr lang="en-US" sz="3200" dirty="0" smtClean="0"/>
              <a:t>“Let the Americans adopt their funding</a:t>
            </a:r>
          </a:p>
          <a:p>
            <a:r>
              <a:rPr lang="en-US" sz="3200" dirty="0" smtClean="0"/>
              <a:t>system, and go into their Banking institutions,</a:t>
            </a:r>
          </a:p>
          <a:p>
            <a:r>
              <a:rPr lang="en-US" sz="3200" dirty="0" smtClean="0"/>
              <a:t>and their boasted independence will be</a:t>
            </a:r>
          </a:p>
          <a:p>
            <a:r>
              <a:rPr lang="en-US" sz="3200" dirty="0" smtClean="0"/>
              <a:t>a mere phantom.”</a:t>
            </a:r>
            <a:endParaRPr lang="en-US" sz="3200" dirty="0"/>
          </a:p>
        </p:txBody>
      </p:sp>
    </p:spTree>
    <p:extLst>
      <p:ext uri="{BB962C8B-B14F-4D97-AF65-F5344CB8AC3E}">
        <p14:creationId xmlns:p14="http://schemas.microsoft.com/office/powerpoint/2010/main" val="20030967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a:t>WHITE’S PURPOSE:   TO ATTACK THE GREENBACK</a:t>
            </a:r>
          </a:p>
        </p:txBody>
      </p:sp>
      <p:sp>
        <p:nvSpPr>
          <p:cNvPr id="3" name="Content Placeholder 2"/>
          <p:cNvSpPr>
            <a:spLocks noGrp="1"/>
          </p:cNvSpPr>
          <p:nvPr>
            <p:ph idx="1"/>
          </p:nvPr>
        </p:nvSpPr>
        <p:spPr>
          <a:xfrm>
            <a:off x="0" y="350521"/>
            <a:ext cx="6529138" cy="6507479"/>
          </a:xfrm>
        </p:spPr>
        <p:txBody>
          <a:bodyPr>
            <a:normAutofit/>
          </a:bodyPr>
          <a:lstStyle/>
          <a:p>
            <a:pPr marL="0" indent="0">
              <a:spcBef>
                <a:spcPts val="0"/>
              </a:spcBef>
              <a:buNone/>
            </a:pPr>
            <a:r>
              <a:rPr lang="en-US" sz="1800" dirty="0" smtClean="0"/>
              <a:t>FROM INTRODUCTION (BY THE AUTHOR, ANDREW DICKSON WHITE)</a:t>
            </a:r>
            <a:endParaRPr lang="en-US" sz="1800" dirty="0"/>
          </a:p>
          <a:p>
            <a:pPr marL="0" indent="0">
              <a:spcBef>
                <a:spcPts val="0"/>
              </a:spcBef>
              <a:buNone/>
            </a:pPr>
            <a:r>
              <a:rPr lang="en-US" sz="1800" dirty="0"/>
              <a:t> </a:t>
            </a:r>
          </a:p>
          <a:p>
            <a:pPr marL="0" indent="0">
              <a:spcBef>
                <a:spcPts val="0"/>
              </a:spcBef>
              <a:buNone/>
            </a:pPr>
            <a:r>
              <a:rPr lang="en-US" sz="1800" dirty="0"/>
              <a:t>As far back as just before our Civil War I made, in France </a:t>
            </a:r>
            <a:r>
              <a:rPr lang="en-US" sz="1800" dirty="0" smtClean="0"/>
              <a:t>and elsewhere</a:t>
            </a:r>
            <a:r>
              <a:rPr lang="en-US" sz="1800" dirty="0"/>
              <a:t>, a large collection of documents which had appeared during </a:t>
            </a:r>
            <a:r>
              <a:rPr lang="en-US" sz="1800" dirty="0" smtClean="0"/>
              <a:t>the French </a:t>
            </a:r>
            <a:r>
              <a:rPr lang="en-US" sz="1800" dirty="0"/>
              <a:t>Revolution, including newspapers, reports, speeches, pamphlets</a:t>
            </a:r>
            <a:r>
              <a:rPr lang="en-US" sz="1800" dirty="0" smtClean="0"/>
              <a:t>, illustrative </a:t>
            </a:r>
            <a:r>
              <a:rPr lang="en-US" sz="1800" dirty="0"/>
              <a:t>material of every sort, and, especially, specimens </a:t>
            </a:r>
            <a:r>
              <a:rPr lang="en-US" sz="1800" dirty="0" smtClean="0"/>
              <a:t>of nearly </a:t>
            </a:r>
            <a:r>
              <a:rPr lang="en-US" sz="1800" dirty="0"/>
              <a:t>all the Revolutionary issues of paper money,--from notes of </a:t>
            </a:r>
            <a:r>
              <a:rPr lang="en-US" sz="1800" dirty="0" smtClean="0"/>
              <a:t>ten thousand </a:t>
            </a:r>
            <a:r>
              <a:rPr lang="en-US" sz="1800" dirty="0"/>
              <a:t>_livres_ to those of one </a:t>
            </a:r>
            <a:r>
              <a:rPr lang="en-US" sz="1800" dirty="0" smtClean="0"/>
              <a:t>sou...</a:t>
            </a:r>
          </a:p>
          <a:p>
            <a:pPr marL="0" indent="0">
              <a:spcBef>
                <a:spcPts val="0"/>
              </a:spcBef>
              <a:buNone/>
            </a:pPr>
            <a:endParaRPr lang="en-US" sz="1800" dirty="0"/>
          </a:p>
          <a:p>
            <a:pPr marL="0" indent="0">
              <a:spcBef>
                <a:spcPts val="0"/>
              </a:spcBef>
              <a:buNone/>
            </a:pPr>
            <a:r>
              <a:rPr lang="en-US" sz="1800" dirty="0" smtClean="0"/>
              <a:t>It certainly </a:t>
            </a:r>
            <a:r>
              <a:rPr lang="en-US" sz="1800" dirty="0"/>
              <a:t>never entered into our minds that any such folly as </a:t>
            </a:r>
            <a:r>
              <a:rPr lang="en-US" sz="1800" dirty="0" smtClean="0"/>
              <a:t>that exhibited </a:t>
            </a:r>
            <a:r>
              <a:rPr lang="en-US" sz="1800" dirty="0"/>
              <a:t>in those French documents of </a:t>
            </a:r>
            <a:r>
              <a:rPr lang="en-US" sz="1800" dirty="0" smtClean="0"/>
              <a:t>the eighteenth </a:t>
            </a:r>
            <a:r>
              <a:rPr lang="en-US" sz="1800" dirty="0"/>
              <a:t>century could </a:t>
            </a:r>
            <a:r>
              <a:rPr lang="en-US" sz="1800" dirty="0" smtClean="0"/>
              <a:t>ever find </a:t>
            </a:r>
            <a:r>
              <a:rPr lang="en-US" sz="1800" dirty="0"/>
              <a:t>supporters in the United States of the </a:t>
            </a:r>
            <a:r>
              <a:rPr lang="en-US" sz="1800" dirty="0" smtClean="0"/>
              <a:t>nineteenth…</a:t>
            </a:r>
            <a:endParaRPr lang="en-US" sz="1800" dirty="0"/>
          </a:p>
          <a:p>
            <a:pPr marL="0" indent="0">
              <a:spcBef>
                <a:spcPts val="0"/>
              </a:spcBef>
              <a:buNone/>
            </a:pPr>
            <a:endParaRPr lang="en-US" sz="1800" dirty="0" smtClean="0"/>
          </a:p>
          <a:p>
            <a:pPr marL="0" indent="0">
              <a:spcBef>
                <a:spcPts val="0"/>
              </a:spcBef>
              <a:buNone/>
            </a:pPr>
            <a:r>
              <a:rPr lang="en-US" sz="1800" dirty="0"/>
              <a:t>In 1876, during the </a:t>
            </a:r>
            <a:r>
              <a:rPr lang="en-US" sz="1800" b="1" dirty="0">
                <a:solidFill>
                  <a:srgbClr val="33CCFF"/>
                </a:solidFill>
              </a:rPr>
              <a:t>"greenback craze," </a:t>
            </a:r>
            <a:r>
              <a:rPr lang="en-US" sz="1800" dirty="0"/>
              <a:t>General Garfield and Mr. S. B</a:t>
            </a:r>
            <a:r>
              <a:rPr lang="en-US" sz="1800" dirty="0" smtClean="0"/>
              <a:t>. Crittenden</a:t>
            </a:r>
            <a:r>
              <a:rPr lang="en-US" sz="1800" dirty="0"/>
              <a:t>, both members of the House of Representatives at that time</a:t>
            </a:r>
            <a:r>
              <a:rPr lang="en-US" sz="1800" dirty="0" smtClean="0"/>
              <a:t>, asked </a:t>
            </a:r>
            <a:r>
              <a:rPr lang="en-US" sz="1800" dirty="0"/>
              <a:t>me to read a paper on the same general subject before an </a:t>
            </a:r>
            <a:r>
              <a:rPr lang="en-US" sz="1800" dirty="0" smtClean="0"/>
              <a:t>audience of </a:t>
            </a:r>
            <a:r>
              <a:rPr lang="en-US" sz="1800" dirty="0"/>
              <a:t>Senators and Representatives of both parties in Washington. This </a:t>
            </a:r>
            <a:r>
              <a:rPr lang="en-US" sz="1800" dirty="0" smtClean="0"/>
              <a:t>I did</a:t>
            </a:r>
            <a:r>
              <a:rPr lang="en-US" sz="1800" dirty="0"/>
              <a:t>, and also gave it later before an assemblage of men of business </a:t>
            </a:r>
            <a:r>
              <a:rPr lang="en-US" sz="1800" dirty="0" smtClean="0"/>
              <a:t>at the </a:t>
            </a:r>
            <a:r>
              <a:rPr lang="en-US" sz="1800" dirty="0"/>
              <a:t>Union League Club in New </a:t>
            </a:r>
            <a:r>
              <a:rPr lang="en-US" sz="1800" dirty="0" smtClean="0"/>
              <a:t>York…</a:t>
            </a:r>
          </a:p>
          <a:p>
            <a:pPr marL="0" indent="0">
              <a:spcBef>
                <a:spcPts val="0"/>
              </a:spcBef>
              <a:buNone/>
            </a:pPr>
            <a:endParaRPr lang="en-US" sz="1800" dirty="0"/>
          </a:p>
          <a:p>
            <a:pPr marL="0" indent="0">
              <a:spcBef>
                <a:spcPts val="0"/>
              </a:spcBef>
              <a:buNone/>
            </a:pPr>
            <a:r>
              <a:rPr lang="en-US" sz="1800" dirty="0" smtClean="0"/>
              <a:t>… it </a:t>
            </a:r>
            <a:r>
              <a:rPr lang="en-US" sz="1800" dirty="0"/>
              <a:t>is </a:t>
            </a:r>
            <a:r>
              <a:rPr lang="en-US" sz="1800" dirty="0" smtClean="0"/>
              <a:t>but just </a:t>
            </a:r>
            <a:r>
              <a:rPr lang="en-US" sz="1800" dirty="0"/>
              <a:t>to acknowledge that the French proposal was vastly more sane </a:t>
            </a:r>
            <a:r>
              <a:rPr lang="en-US" sz="1800" dirty="0" smtClean="0"/>
              <a:t>than that </a:t>
            </a:r>
            <a:r>
              <a:rPr lang="en-US" sz="1800" dirty="0"/>
              <a:t>made in our own country. Those French issues of paper rested </a:t>
            </a:r>
            <a:r>
              <a:rPr lang="en-US" sz="1800" dirty="0" smtClean="0"/>
              <a:t>not merely </a:t>
            </a:r>
            <a:r>
              <a:rPr lang="en-US" sz="1800" dirty="0"/>
              <a:t>"on the will of a free people," but on one-third of the </a:t>
            </a:r>
            <a:r>
              <a:rPr lang="en-US" sz="1800" dirty="0" smtClean="0"/>
              <a:t>entire landed </a:t>
            </a:r>
            <a:r>
              <a:rPr lang="en-US" sz="1800" dirty="0"/>
              <a:t>property of </a:t>
            </a:r>
            <a:r>
              <a:rPr lang="en-US" sz="1800" dirty="0" smtClean="0"/>
              <a:t>France…</a:t>
            </a:r>
            <a:endParaRPr lang="en-US" sz="1800" dirty="0"/>
          </a:p>
          <a:p>
            <a:pPr marL="0" indent="0">
              <a:spcBef>
                <a:spcPts val="0"/>
              </a:spcBef>
              <a:buNone/>
            </a:pPr>
            <a:endParaRPr lang="en-US" sz="1800" dirty="0" smtClean="0"/>
          </a:p>
        </p:txBody>
      </p:sp>
      <p:pic>
        <p:nvPicPr>
          <p:cNvPr id="4098" name="Picture 2" descr="http://lowres.jantoo.com/politics-greenback_party-weaver-james_baird_weaver-us_congress-greenback-99902478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253" y="2340981"/>
            <a:ext cx="3396112" cy="51111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ohwy.com/history%20pictures/greenb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2059" y="350521"/>
            <a:ext cx="2001723" cy="31211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390069" y="3064771"/>
            <a:ext cx="1625701" cy="369332"/>
          </a:xfrm>
          <a:prstGeom prst="rect">
            <a:avLst/>
          </a:prstGeom>
          <a:solidFill>
            <a:schemeClr val="bg1"/>
          </a:solidFill>
        </p:spPr>
        <p:txBody>
          <a:bodyPr wrap="none" rtlCol="0">
            <a:spAutoFit/>
          </a:bodyPr>
          <a:lstStyle/>
          <a:p>
            <a:r>
              <a:rPr lang="en-US" b="1" dirty="0" smtClean="0"/>
              <a:t>PETER COOPER</a:t>
            </a:r>
            <a:endParaRPr lang="en-US" b="1" dirty="0"/>
          </a:p>
        </p:txBody>
      </p:sp>
      <p:sp>
        <p:nvSpPr>
          <p:cNvPr id="6" name="TextBox 5"/>
          <p:cNvSpPr txBox="1"/>
          <p:nvPr/>
        </p:nvSpPr>
        <p:spPr>
          <a:xfrm>
            <a:off x="7910950" y="422421"/>
            <a:ext cx="2234522" cy="923330"/>
          </a:xfrm>
          <a:prstGeom prst="rect">
            <a:avLst/>
          </a:prstGeom>
          <a:noFill/>
        </p:spPr>
        <p:txBody>
          <a:bodyPr wrap="none" rtlCol="0">
            <a:spAutoFit/>
          </a:bodyPr>
          <a:lstStyle/>
          <a:p>
            <a:r>
              <a:rPr lang="en-US" b="1" dirty="0" smtClean="0"/>
              <a:t>1876 </a:t>
            </a:r>
            <a:r>
              <a:rPr lang="en-US" b="1" dirty="0" smtClean="0"/>
              <a:t>– NATIONAL</a:t>
            </a:r>
          </a:p>
          <a:p>
            <a:r>
              <a:rPr lang="en-US" b="1" dirty="0" smtClean="0"/>
              <a:t>GREENBACK </a:t>
            </a:r>
            <a:r>
              <a:rPr lang="en-US" b="1" dirty="0" smtClean="0"/>
              <a:t>PARTY –</a:t>
            </a:r>
          </a:p>
          <a:p>
            <a:r>
              <a:rPr lang="en-US" b="1" dirty="0" smtClean="0"/>
              <a:t>PETER COOPER</a:t>
            </a:r>
            <a:endParaRPr lang="en-US" b="1" dirty="0"/>
          </a:p>
        </p:txBody>
      </p:sp>
      <p:sp>
        <p:nvSpPr>
          <p:cNvPr id="4" name="Rectangle 3"/>
          <p:cNvSpPr/>
          <p:nvPr/>
        </p:nvSpPr>
        <p:spPr>
          <a:xfrm>
            <a:off x="9857434" y="4896556"/>
            <a:ext cx="2334564" cy="1754326"/>
          </a:xfrm>
          <a:prstGeom prst="rect">
            <a:avLst/>
          </a:prstGeom>
        </p:spPr>
        <p:txBody>
          <a:bodyPr wrap="square">
            <a:spAutoFit/>
          </a:bodyPr>
          <a:lstStyle/>
          <a:p>
            <a:r>
              <a:rPr lang="en-US" b="1" dirty="0" smtClean="0"/>
              <a:t>1880 - JB </a:t>
            </a:r>
            <a:r>
              <a:rPr lang="en-US" b="1" dirty="0" smtClean="0"/>
              <a:t>WEAVER, </a:t>
            </a:r>
            <a:r>
              <a:rPr lang="en-US" b="1" dirty="0"/>
              <a:t>Prominent </a:t>
            </a:r>
            <a:r>
              <a:rPr lang="en-US" b="1" dirty="0" smtClean="0"/>
              <a:t>Member of </a:t>
            </a:r>
            <a:r>
              <a:rPr lang="en-US" b="1" dirty="0"/>
              <a:t>the </a:t>
            </a:r>
            <a:r>
              <a:rPr lang="en-US" b="1" dirty="0" smtClean="0"/>
              <a:t>Greenback-Labor </a:t>
            </a:r>
            <a:r>
              <a:rPr lang="en-US" b="1" dirty="0"/>
              <a:t>Party, is </a:t>
            </a:r>
            <a:r>
              <a:rPr lang="en-US" b="1" dirty="0" smtClean="0"/>
              <a:t>ignored by </a:t>
            </a:r>
            <a:r>
              <a:rPr lang="en-US" b="1" dirty="0"/>
              <a:t>Speaker Randall and Congress</a:t>
            </a:r>
          </a:p>
        </p:txBody>
      </p:sp>
      <p:sp>
        <p:nvSpPr>
          <p:cNvPr id="7" name="TextBox 6"/>
          <p:cNvSpPr txBox="1"/>
          <p:nvPr/>
        </p:nvSpPr>
        <p:spPr>
          <a:xfrm>
            <a:off x="6173291" y="6858000"/>
            <a:ext cx="4099199" cy="646331"/>
          </a:xfrm>
          <a:prstGeom prst="rect">
            <a:avLst/>
          </a:prstGeom>
          <a:solidFill>
            <a:schemeClr val="bg1"/>
          </a:solidFill>
        </p:spPr>
        <p:txBody>
          <a:bodyPr wrap="none" rtlCol="0">
            <a:spAutoFit/>
          </a:bodyPr>
          <a:lstStyle/>
          <a:p>
            <a:r>
              <a:rPr lang="en-US" dirty="0" smtClean="0"/>
              <a:t>                                                                          </a:t>
            </a:r>
          </a:p>
          <a:p>
            <a:endParaRPr lang="en-US" dirty="0"/>
          </a:p>
        </p:txBody>
      </p:sp>
    </p:spTree>
    <p:extLst>
      <p:ext uri="{BB962C8B-B14F-4D97-AF65-F5344CB8AC3E}">
        <p14:creationId xmlns:p14="http://schemas.microsoft.com/office/powerpoint/2010/main" val="24183290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a:t>WHITE’S PURPOSE:   TO ATTACK THE GREENBACK</a:t>
            </a:r>
          </a:p>
        </p:txBody>
      </p:sp>
      <p:sp>
        <p:nvSpPr>
          <p:cNvPr id="3" name="Content Placeholder 2"/>
          <p:cNvSpPr>
            <a:spLocks noGrp="1"/>
          </p:cNvSpPr>
          <p:nvPr>
            <p:ph idx="1"/>
          </p:nvPr>
        </p:nvSpPr>
        <p:spPr>
          <a:xfrm>
            <a:off x="240632" y="784557"/>
            <a:ext cx="4026568" cy="5264216"/>
          </a:xfrm>
          <a:solidFill>
            <a:srgbClr val="FFFFCC"/>
          </a:solidFill>
        </p:spPr>
        <p:txBody>
          <a:bodyPr>
            <a:normAutofit fontScale="92500"/>
          </a:bodyPr>
          <a:lstStyle/>
          <a:p>
            <a:pPr marL="0" indent="0">
              <a:spcBef>
                <a:spcPts val="0"/>
              </a:spcBef>
              <a:buNone/>
            </a:pPr>
            <a:r>
              <a:rPr lang="en-US" sz="2400" dirty="0" smtClean="0"/>
              <a:t>White (</a:t>
            </a:r>
            <a:r>
              <a:rPr lang="en-US" sz="2400" i="1" dirty="0" smtClean="0"/>
              <a:t>Fiat Money Inflation in France, </a:t>
            </a:r>
            <a:r>
              <a:rPr lang="en-US" sz="2400" dirty="0" smtClean="0"/>
              <a:t>1876</a:t>
            </a:r>
            <a:r>
              <a:rPr lang="en-US" sz="2400" i="1" dirty="0" smtClean="0"/>
              <a:t>) </a:t>
            </a:r>
            <a:r>
              <a:rPr lang="en-US" sz="2400" dirty="0" smtClean="0"/>
              <a:t>argued from analogy, asserting that what was true for France must also be true for the United States:   the failure of paper money, under the chaotic conditions of the French revolution, automatically condemns government paper money everywhere.</a:t>
            </a:r>
          </a:p>
          <a:p>
            <a:pPr marL="0" indent="0">
              <a:spcBef>
                <a:spcPts val="0"/>
              </a:spcBef>
              <a:buNone/>
            </a:pPr>
            <a:endParaRPr lang="en-US" sz="2400" dirty="0"/>
          </a:p>
          <a:p>
            <a:pPr marL="0" indent="0">
              <a:spcBef>
                <a:spcPts val="0"/>
              </a:spcBef>
              <a:buNone/>
            </a:pPr>
            <a:r>
              <a:rPr lang="en-US" sz="2400" dirty="0"/>
              <a:t>Within the year, Stephen </a:t>
            </a:r>
            <a:r>
              <a:rPr lang="en-US" sz="2400" dirty="0" err="1"/>
              <a:t>Dillaye</a:t>
            </a:r>
            <a:r>
              <a:rPr lang="en-US" sz="2400" dirty="0"/>
              <a:t> </a:t>
            </a:r>
            <a:r>
              <a:rPr lang="en-US" sz="2400" dirty="0" smtClean="0"/>
              <a:t>(1820-1884) had </a:t>
            </a:r>
            <a:r>
              <a:rPr lang="en-US" sz="2400" dirty="0"/>
              <a:t>demolished White’s effort, publishing </a:t>
            </a:r>
            <a:r>
              <a:rPr lang="en-US" sz="2400" i="1" dirty="0"/>
              <a:t>Assignats and </a:t>
            </a:r>
            <a:r>
              <a:rPr lang="en-US" sz="2400" i="1" dirty="0" err="1"/>
              <a:t>Mandats</a:t>
            </a:r>
            <a:r>
              <a:rPr lang="en-US" sz="2400" i="1" dirty="0"/>
              <a:t>:  A True History, </a:t>
            </a:r>
            <a:r>
              <a:rPr lang="en-US" sz="2400" dirty="0"/>
              <a:t>1877.</a:t>
            </a:r>
          </a:p>
          <a:p>
            <a:pPr marL="0" indent="0">
              <a:spcBef>
                <a:spcPts val="0"/>
              </a:spcBef>
              <a:buNone/>
            </a:pPr>
            <a:endParaRPr lang="en-US" sz="2400"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185" y="784558"/>
            <a:ext cx="7465793" cy="5264216"/>
          </a:xfrm>
          <a:prstGeom prst="rect">
            <a:avLst/>
          </a:prstGeom>
        </p:spPr>
      </p:pic>
    </p:spTree>
    <p:extLst>
      <p:ext uri="{BB962C8B-B14F-4D97-AF65-F5344CB8AC3E}">
        <p14:creationId xmlns:p14="http://schemas.microsoft.com/office/powerpoint/2010/main" val="7252434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a:t>WHITE’S PURPOSE:   TO ATTACK THE GREENBACK</a:t>
            </a:r>
          </a:p>
        </p:txBody>
      </p:sp>
      <p:sp>
        <p:nvSpPr>
          <p:cNvPr id="3" name="Content Placeholder 2"/>
          <p:cNvSpPr>
            <a:spLocks noGrp="1"/>
          </p:cNvSpPr>
          <p:nvPr>
            <p:ph idx="1"/>
          </p:nvPr>
        </p:nvSpPr>
        <p:spPr>
          <a:xfrm>
            <a:off x="152403" y="3321865"/>
            <a:ext cx="7860632" cy="1160500"/>
          </a:xfrm>
          <a:solidFill>
            <a:srgbClr val="33CCFF"/>
          </a:solidFill>
        </p:spPr>
        <p:txBody>
          <a:bodyPr>
            <a:normAutofit/>
          </a:bodyPr>
          <a:lstStyle/>
          <a:p>
            <a:pPr marL="0" indent="0">
              <a:buNone/>
            </a:pPr>
            <a:r>
              <a:rPr lang="en-US" sz="2400" dirty="0" err="1" smtClean="0"/>
              <a:t>Dillaye</a:t>
            </a:r>
            <a:r>
              <a:rPr lang="en-US" sz="2400" dirty="0" smtClean="0"/>
              <a:t> provided details on how English counterfeiting was a major factor in the </a:t>
            </a:r>
            <a:r>
              <a:rPr lang="en-US" sz="2400" dirty="0" err="1" smtClean="0"/>
              <a:t>Assignat’s</a:t>
            </a:r>
            <a:r>
              <a:rPr lang="en-US" sz="2400" dirty="0" smtClean="0"/>
              <a:t> decline, as it had been against our own Continental Currency.</a:t>
            </a:r>
          </a:p>
        </p:txBody>
      </p:sp>
      <p:sp>
        <p:nvSpPr>
          <p:cNvPr id="4" name="Content Placeholder 2"/>
          <p:cNvSpPr txBox="1">
            <a:spLocks/>
          </p:cNvSpPr>
          <p:nvPr/>
        </p:nvSpPr>
        <p:spPr>
          <a:xfrm>
            <a:off x="3" y="449620"/>
            <a:ext cx="12191997" cy="293264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Stephen </a:t>
            </a:r>
            <a:r>
              <a:rPr lang="en-US" sz="2400" dirty="0" err="1" smtClean="0"/>
              <a:t>Dillaye</a:t>
            </a:r>
            <a:r>
              <a:rPr lang="en-US" sz="2400" dirty="0" smtClean="0"/>
              <a:t>:</a:t>
            </a:r>
          </a:p>
          <a:p>
            <a:pPr marL="0" indent="0">
              <a:buNone/>
            </a:pPr>
            <a:r>
              <a:rPr lang="en-US" sz="2400" dirty="0" smtClean="0"/>
              <a:t>“The effort of his </a:t>
            </a:r>
            <a:r>
              <a:rPr lang="en-US" sz="2400" dirty="0"/>
              <a:t>pamphlet </a:t>
            </a:r>
            <a:r>
              <a:rPr lang="en-US" sz="2400" dirty="0" smtClean="0"/>
              <a:t>[White’s </a:t>
            </a:r>
            <a:r>
              <a:rPr lang="en-US" sz="2400" i="1" dirty="0" smtClean="0"/>
              <a:t>Fiat </a:t>
            </a:r>
            <a:r>
              <a:rPr lang="en-US" sz="2400" i="1" dirty="0"/>
              <a:t>Money Inflation in </a:t>
            </a:r>
            <a:r>
              <a:rPr lang="en-US" sz="2400" i="1" dirty="0" smtClean="0"/>
              <a:t>France</a:t>
            </a:r>
            <a:r>
              <a:rPr lang="en-US" sz="2400" dirty="0" smtClean="0"/>
              <a:t>]</a:t>
            </a:r>
            <a:r>
              <a:rPr lang="en-US" sz="2400" dirty="0" smtClean="0"/>
              <a:t> </a:t>
            </a:r>
            <a:r>
              <a:rPr lang="en-US" sz="2400" dirty="0" smtClean="0"/>
              <a:t>is to overthrow our paper currency; to destroy confidence in our stability as a government; to question our honor as a nation, and our honesty as a people … </a:t>
            </a:r>
          </a:p>
          <a:p>
            <a:pPr marL="0" indent="0">
              <a:buFont typeface="Arial" panose="020B0604020202020204" pitchFamily="34" charset="0"/>
              <a:buNone/>
            </a:pPr>
            <a:r>
              <a:rPr lang="en-US" sz="2400" b="1" dirty="0" smtClean="0"/>
              <a:t>to convince us that because the French revolutionists failed in establishing a paper currency worthy of confidence, we must fail … </a:t>
            </a:r>
          </a:p>
          <a:p>
            <a:pPr marL="0" indent="0">
              <a:buFont typeface="Arial" panose="020B0604020202020204" pitchFamily="34" charset="0"/>
              <a:buNone/>
            </a:pPr>
            <a:r>
              <a:rPr lang="en-US" sz="2400" dirty="0" smtClean="0"/>
              <a:t>Mr. White’s argument amounts to this or it amounts to nothing.”  (emphasis added) </a:t>
            </a:r>
          </a:p>
          <a:p>
            <a:pPr marL="0" indent="0" algn="r">
              <a:buFont typeface="Arial" panose="020B0604020202020204" pitchFamily="34" charset="0"/>
              <a:buNone/>
            </a:pPr>
            <a:r>
              <a:rPr lang="en-US" sz="2400" dirty="0" smtClean="0"/>
              <a:t>p. 8, </a:t>
            </a:r>
            <a:r>
              <a:rPr lang="en-US" sz="2400" i="1" dirty="0" err="1" smtClean="0"/>
              <a:t>Assignats</a:t>
            </a:r>
            <a:r>
              <a:rPr lang="en-US" sz="2400" i="1" dirty="0" smtClean="0"/>
              <a:t> and </a:t>
            </a:r>
            <a:r>
              <a:rPr lang="en-US" sz="2400" i="1" dirty="0" err="1" smtClean="0"/>
              <a:t>Mandats</a:t>
            </a:r>
            <a:r>
              <a:rPr lang="en-US" sz="2400" dirty="0" smtClean="0"/>
              <a:t> </a:t>
            </a:r>
          </a:p>
        </p:txBody>
      </p:sp>
      <p:pic>
        <p:nvPicPr>
          <p:cNvPr id="5122" name="Picture 2" descr="AT-34724 Schloss Rosegg, Lukretia 1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21" y="5121274"/>
            <a:ext cx="2304299" cy="15361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ssignat-fau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047" y="4611957"/>
            <a:ext cx="2710939" cy="15361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3622" y="3902115"/>
            <a:ext cx="3708376" cy="2955885"/>
          </a:xfrm>
          <a:prstGeom prst="rect">
            <a:avLst/>
          </a:prstGeom>
        </p:spPr>
      </p:pic>
      <p:sp>
        <p:nvSpPr>
          <p:cNvPr id="6" name="TextBox 5"/>
          <p:cNvSpPr txBox="1"/>
          <p:nvPr/>
        </p:nvSpPr>
        <p:spPr>
          <a:xfrm>
            <a:off x="2769699" y="6254507"/>
            <a:ext cx="2626040" cy="369332"/>
          </a:xfrm>
          <a:prstGeom prst="rect">
            <a:avLst/>
          </a:prstGeom>
          <a:noFill/>
        </p:spPr>
        <p:txBody>
          <a:bodyPr wrap="none" rtlCol="0">
            <a:spAutoFit/>
          </a:bodyPr>
          <a:lstStyle/>
          <a:p>
            <a:r>
              <a:rPr lang="en-US" b="1" dirty="0" smtClean="0"/>
              <a:t>COUNTERFEIT ASSIGNATS</a:t>
            </a:r>
            <a:endParaRPr lang="en-US" b="1" dirty="0"/>
          </a:p>
        </p:txBody>
      </p:sp>
      <p:sp>
        <p:nvSpPr>
          <p:cNvPr id="7" name="TextBox 6"/>
          <p:cNvSpPr txBox="1"/>
          <p:nvPr/>
        </p:nvSpPr>
        <p:spPr>
          <a:xfrm>
            <a:off x="6946598" y="5214800"/>
            <a:ext cx="1537024" cy="646331"/>
          </a:xfrm>
          <a:prstGeom prst="rect">
            <a:avLst/>
          </a:prstGeom>
          <a:noFill/>
        </p:spPr>
        <p:txBody>
          <a:bodyPr wrap="none" rtlCol="0">
            <a:spAutoFit/>
          </a:bodyPr>
          <a:lstStyle/>
          <a:p>
            <a:r>
              <a:rPr lang="en-US" b="1" dirty="0" smtClean="0"/>
              <a:t>COUNTERFEIT</a:t>
            </a:r>
          </a:p>
          <a:p>
            <a:r>
              <a:rPr lang="en-US" b="1" dirty="0" smtClean="0"/>
              <a:t>CONTINENTAL</a:t>
            </a:r>
            <a:endParaRPr lang="en-US" b="1" dirty="0"/>
          </a:p>
        </p:txBody>
      </p:sp>
    </p:spTree>
    <p:extLst>
      <p:ext uri="{BB962C8B-B14F-4D97-AF65-F5344CB8AC3E}">
        <p14:creationId xmlns:p14="http://schemas.microsoft.com/office/powerpoint/2010/main" val="13039534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a:t>WHITE’S PURPOSE:   TO ATTACK THE GREENBACK</a:t>
            </a:r>
          </a:p>
        </p:txBody>
      </p:sp>
      <p:sp>
        <p:nvSpPr>
          <p:cNvPr id="3" name="Content Placeholder 2"/>
          <p:cNvSpPr>
            <a:spLocks noGrp="1"/>
          </p:cNvSpPr>
          <p:nvPr>
            <p:ph idx="1"/>
          </p:nvPr>
        </p:nvSpPr>
        <p:spPr>
          <a:xfrm>
            <a:off x="0" y="350521"/>
            <a:ext cx="5414209" cy="3595838"/>
          </a:xfrm>
        </p:spPr>
        <p:txBody>
          <a:bodyPr>
            <a:normAutofit lnSpcReduction="10000"/>
          </a:bodyPr>
          <a:lstStyle/>
          <a:p>
            <a:pPr marL="457200" indent="-457200">
              <a:spcBef>
                <a:spcPts val="0"/>
              </a:spcBef>
              <a:buAutoNum type="arabicPlain" startAt="1789"/>
            </a:pPr>
            <a:r>
              <a:rPr lang="en-US" sz="1800" dirty="0" smtClean="0"/>
              <a:t>            spirit of resistance to government</a:t>
            </a:r>
          </a:p>
          <a:p>
            <a:pPr marL="0" indent="0">
              <a:spcBef>
                <a:spcPts val="0"/>
              </a:spcBef>
              <a:buNone/>
            </a:pPr>
            <a:r>
              <a:rPr lang="en-US" sz="1800" dirty="0" smtClean="0"/>
              <a:t>May 1789   Three Estates convened: </a:t>
            </a:r>
          </a:p>
          <a:p>
            <a:pPr marL="0" indent="0">
              <a:spcBef>
                <a:spcPts val="0"/>
              </a:spcBef>
              <a:buNone/>
            </a:pPr>
            <a:r>
              <a:rPr lang="en-US" sz="1800" dirty="0"/>
              <a:t> </a:t>
            </a:r>
            <a:r>
              <a:rPr lang="en-US" sz="1800" dirty="0" smtClean="0"/>
              <a:t>                    nobility, </a:t>
            </a:r>
            <a:r>
              <a:rPr lang="en-US" sz="1800" dirty="0" smtClean="0"/>
              <a:t>church</a:t>
            </a:r>
            <a:r>
              <a:rPr lang="en-US" sz="1800" dirty="0" smtClean="0"/>
              <a:t>, people</a:t>
            </a:r>
          </a:p>
          <a:p>
            <a:pPr marL="0" indent="0">
              <a:spcBef>
                <a:spcPts val="0"/>
              </a:spcBef>
              <a:buNone/>
            </a:pPr>
            <a:r>
              <a:rPr lang="en-US" sz="1800" dirty="0" smtClean="0"/>
              <a:t>July 1789    </a:t>
            </a:r>
            <a:r>
              <a:rPr lang="en-US" sz="1800" dirty="0" smtClean="0"/>
              <a:t>Bastille </a:t>
            </a:r>
            <a:r>
              <a:rPr lang="en-US" sz="1800" dirty="0" smtClean="0"/>
              <a:t>levelled to ground;</a:t>
            </a:r>
          </a:p>
          <a:p>
            <a:pPr marL="0" indent="0">
              <a:spcBef>
                <a:spcPts val="0"/>
              </a:spcBef>
              <a:buNone/>
            </a:pPr>
            <a:r>
              <a:rPr lang="en-US" sz="1800" dirty="0"/>
              <a:t> </a:t>
            </a:r>
            <a:r>
              <a:rPr lang="en-US" sz="1800" dirty="0" smtClean="0"/>
              <a:t>                    nobility emigrate to arm against France,</a:t>
            </a:r>
          </a:p>
          <a:p>
            <a:pPr marL="0" indent="0">
              <a:spcBef>
                <a:spcPts val="0"/>
              </a:spcBef>
              <a:buNone/>
            </a:pPr>
            <a:r>
              <a:rPr lang="en-US" sz="1800" dirty="0"/>
              <a:t> </a:t>
            </a:r>
            <a:r>
              <a:rPr lang="en-US" sz="1800" dirty="0" smtClean="0"/>
              <a:t>                    </a:t>
            </a:r>
            <a:r>
              <a:rPr lang="en-US" sz="1800" u="sng" dirty="0" smtClean="0"/>
              <a:t>taking with them all gold and </a:t>
            </a:r>
            <a:r>
              <a:rPr lang="en-US" sz="1800" u="sng" dirty="0" smtClean="0"/>
              <a:t>silver, leaving</a:t>
            </a:r>
            <a:endParaRPr lang="en-US" sz="1800" u="sng" dirty="0" smtClean="0"/>
          </a:p>
          <a:p>
            <a:pPr marL="0" indent="0">
              <a:spcBef>
                <a:spcPts val="0"/>
              </a:spcBef>
              <a:buNone/>
            </a:pPr>
            <a:r>
              <a:rPr lang="en-US" sz="1800" dirty="0"/>
              <a:t> </a:t>
            </a:r>
            <a:r>
              <a:rPr lang="en-US" sz="1800" dirty="0" smtClean="0"/>
              <a:t>                    </a:t>
            </a:r>
            <a:r>
              <a:rPr lang="en-US" sz="1800" u="sng" dirty="0" smtClean="0"/>
              <a:t>Revolution without money and credit</a:t>
            </a:r>
          </a:p>
          <a:p>
            <a:pPr marL="0" indent="0">
              <a:spcBef>
                <a:spcPts val="0"/>
              </a:spcBef>
              <a:buNone/>
            </a:pPr>
            <a:r>
              <a:rPr lang="en-US" sz="1800" dirty="0" smtClean="0">
                <a:solidFill>
                  <a:srgbClr val="FF0000"/>
                </a:solidFill>
              </a:rPr>
              <a:t>Dec 1789    Assignat law:  </a:t>
            </a:r>
            <a:r>
              <a:rPr lang="en-US" sz="1800" dirty="0" smtClean="0">
                <a:solidFill>
                  <a:srgbClr val="FF0000"/>
                </a:solidFill>
              </a:rPr>
              <a:t>issued assignat currency to be</a:t>
            </a:r>
          </a:p>
          <a:p>
            <a:pPr marL="0" indent="0">
              <a:spcBef>
                <a:spcPts val="0"/>
              </a:spcBef>
              <a:buNone/>
            </a:pPr>
            <a:r>
              <a:rPr lang="en-US" sz="1800" dirty="0">
                <a:solidFill>
                  <a:srgbClr val="FF0000"/>
                </a:solidFill>
              </a:rPr>
              <a:t> </a:t>
            </a:r>
            <a:r>
              <a:rPr lang="en-US" sz="1800" dirty="0" smtClean="0">
                <a:solidFill>
                  <a:srgbClr val="FF0000"/>
                </a:solidFill>
              </a:rPr>
              <a:t>                </a:t>
            </a:r>
            <a:r>
              <a:rPr lang="en-US" sz="1800" dirty="0" smtClean="0">
                <a:solidFill>
                  <a:srgbClr val="FF0000"/>
                </a:solidFill>
              </a:rPr>
              <a:t>   redeemed </a:t>
            </a:r>
            <a:r>
              <a:rPr lang="en-US" sz="1800" dirty="0" smtClean="0">
                <a:solidFill>
                  <a:srgbClr val="FF0000"/>
                </a:solidFill>
              </a:rPr>
              <a:t>by </a:t>
            </a:r>
            <a:r>
              <a:rPr lang="en-US" sz="1800" dirty="0" smtClean="0">
                <a:solidFill>
                  <a:srgbClr val="FF0000"/>
                </a:solidFill>
              </a:rPr>
              <a:t>Church lands;</a:t>
            </a:r>
          </a:p>
          <a:p>
            <a:pPr marL="0" indent="0">
              <a:spcBef>
                <a:spcPts val="0"/>
              </a:spcBef>
              <a:buNone/>
            </a:pPr>
            <a:r>
              <a:rPr lang="en-US" sz="1800" dirty="0">
                <a:solidFill>
                  <a:srgbClr val="FF0000"/>
                </a:solidFill>
              </a:rPr>
              <a:t> </a:t>
            </a:r>
            <a:r>
              <a:rPr lang="en-US" sz="1800" dirty="0" smtClean="0">
                <a:solidFill>
                  <a:srgbClr val="FF0000"/>
                </a:solidFill>
              </a:rPr>
              <a:t>                  </a:t>
            </a:r>
            <a:r>
              <a:rPr lang="en-US" sz="1800" dirty="0" smtClean="0">
                <a:solidFill>
                  <a:srgbClr val="FF0000"/>
                </a:solidFill>
              </a:rPr>
              <a:t> </a:t>
            </a:r>
            <a:r>
              <a:rPr lang="en-US" sz="1800" dirty="0" smtClean="0">
                <a:solidFill>
                  <a:srgbClr val="FF0000"/>
                </a:solidFill>
              </a:rPr>
              <a:t>saved the Revolution;</a:t>
            </a:r>
          </a:p>
          <a:p>
            <a:pPr marL="0" indent="0">
              <a:spcBef>
                <a:spcPts val="0"/>
              </a:spcBef>
              <a:buNone/>
            </a:pPr>
            <a:r>
              <a:rPr lang="en-US" sz="1800" dirty="0">
                <a:solidFill>
                  <a:srgbClr val="FF0000"/>
                </a:solidFill>
              </a:rPr>
              <a:t> </a:t>
            </a:r>
            <a:r>
              <a:rPr lang="en-US" sz="1800" dirty="0" smtClean="0">
                <a:solidFill>
                  <a:srgbClr val="FF0000"/>
                </a:solidFill>
              </a:rPr>
              <a:t>                  </a:t>
            </a:r>
            <a:r>
              <a:rPr lang="en-US" sz="1800" dirty="0" smtClean="0">
                <a:solidFill>
                  <a:srgbClr val="FF0000"/>
                </a:solidFill>
              </a:rPr>
              <a:t> </a:t>
            </a:r>
            <a:r>
              <a:rPr lang="en-US" sz="1800" dirty="0" smtClean="0">
                <a:solidFill>
                  <a:srgbClr val="FF0000"/>
                </a:solidFill>
              </a:rPr>
              <a:t>400M franc issued </a:t>
            </a:r>
            <a:r>
              <a:rPr lang="en-US" sz="1800" u="sng" dirty="0" smtClean="0">
                <a:solidFill>
                  <a:srgbClr val="FF0000"/>
                </a:solidFill>
              </a:rPr>
              <a:t>  </a:t>
            </a:r>
          </a:p>
          <a:p>
            <a:pPr marL="0" indent="0">
              <a:spcBef>
                <a:spcPts val="0"/>
              </a:spcBef>
              <a:buNone/>
            </a:pPr>
            <a:r>
              <a:rPr lang="en-US" sz="1800" dirty="0" smtClean="0"/>
              <a:t>June 1790   funds exhausted;</a:t>
            </a:r>
          </a:p>
          <a:p>
            <a:pPr marL="0" indent="0">
              <a:spcBef>
                <a:spcPts val="0"/>
              </a:spcBef>
              <a:buNone/>
            </a:pPr>
            <a:r>
              <a:rPr lang="en-US" sz="1800" dirty="0"/>
              <a:t> </a:t>
            </a:r>
            <a:r>
              <a:rPr lang="en-US" sz="1800" dirty="0" smtClean="0"/>
              <a:t>                   </a:t>
            </a:r>
            <a:r>
              <a:rPr lang="en-US" sz="1800" dirty="0" smtClean="0">
                <a:solidFill>
                  <a:srgbClr val="FF0000"/>
                </a:solidFill>
              </a:rPr>
              <a:t>further issue of 400M francs</a:t>
            </a:r>
            <a:r>
              <a:rPr lang="en-US" sz="1800" dirty="0" smtClean="0"/>
              <a:t>;</a:t>
            </a:r>
          </a:p>
          <a:p>
            <a:pPr marL="0" indent="0">
              <a:spcBef>
                <a:spcPts val="0"/>
              </a:spcBef>
              <a:buNone/>
            </a:pPr>
            <a:r>
              <a:rPr lang="en-US" sz="1800" dirty="0"/>
              <a:t> </a:t>
            </a:r>
            <a:r>
              <a:rPr lang="en-US" sz="1800" dirty="0" smtClean="0"/>
              <a:t>                   clergy oppose Revolution and form</a:t>
            </a:r>
          </a:p>
          <a:p>
            <a:pPr marL="0" indent="0">
              <a:spcBef>
                <a:spcPts val="0"/>
              </a:spcBef>
              <a:buNone/>
            </a:pPr>
            <a:r>
              <a:rPr lang="en-US" sz="1800" dirty="0"/>
              <a:t> </a:t>
            </a:r>
            <a:r>
              <a:rPr lang="en-US" sz="1800" dirty="0" smtClean="0"/>
              <a:t>                       coalition with nobility</a:t>
            </a:r>
          </a:p>
        </p:txBody>
      </p:sp>
      <p:sp>
        <p:nvSpPr>
          <p:cNvPr id="4" name="Content Placeholder 2"/>
          <p:cNvSpPr txBox="1">
            <a:spLocks/>
          </p:cNvSpPr>
          <p:nvPr/>
        </p:nvSpPr>
        <p:spPr>
          <a:xfrm>
            <a:off x="152400" y="4000084"/>
            <a:ext cx="5261810" cy="2304463"/>
          </a:xfrm>
          <a:prstGeom prst="rect">
            <a:avLst/>
          </a:prstGeom>
          <a:solidFill>
            <a:srgbClr val="66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“The Assignat grew into credit, won public favor, and afforded the moneyed instrument for purchase and exchange which is essential to the existence of every form of government, and to society itself.”   p. 19</a:t>
            </a:r>
          </a:p>
        </p:txBody>
      </p:sp>
      <p:sp>
        <p:nvSpPr>
          <p:cNvPr id="5" name="Content Placeholder 2"/>
          <p:cNvSpPr txBox="1">
            <a:spLocks/>
          </p:cNvSpPr>
          <p:nvPr/>
        </p:nvSpPr>
        <p:spPr>
          <a:xfrm>
            <a:off x="5839326" y="350521"/>
            <a:ext cx="6352671" cy="4173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800" dirty="0" smtClean="0"/>
              <a:t>June 1790    </a:t>
            </a:r>
            <a:r>
              <a:rPr lang="en-US" sz="1800" dirty="0" smtClean="0">
                <a:solidFill>
                  <a:srgbClr val="FF0000"/>
                </a:solidFill>
              </a:rPr>
              <a:t>3rd issue of Assignat (800M franc) to prepare for war</a:t>
            </a:r>
            <a:r>
              <a:rPr lang="en-US" sz="1800" dirty="0" smtClean="0"/>
              <a:t>;</a:t>
            </a:r>
          </a:p>
          <a:p>
            <a:pPr marL="0" indent="0">
              <a:spcBef>
                <a:spcPts val="0"/>
              </a:spcBef>
              <a:buFont typeface="Arial" panose="020B0604020202020204" pitchFamily="34" charset="0"/>
              <a:buNone/>
            </a:pPr>
            <a:r>
              <a:rPr lang="en-US" sz="1800" dirty="0"/>
              <a:t> </a:t>
            </a:r>
            <a:r>
              <a:rPr lang="en-US" sz="1800" dirty="0" smtClean="0"/>
              <a:t>                     Revolutionary Assembly declared all debts of</a:t>
            </a:r>
          </a:p>
          <a:p>
            <a:pPr marL="0" indent="0">
              <a:spcBef>
                <a:spcPts val="0"/>
              </a:spcBef>
              <a:buFont typeface="Arial" panose="020B0604020202020204" pitchFamily="34" charset="0"/>
              <a:buNone/>
            </a:pPr>
            <a:r>
              <a:rPr lang="en-US" sz="1800" dirty="0"/>
              <a:t> </a:t>
            </a:r>
            <a:r>
              <a:rPr lang="en-US" sz="1800" dirty="0" smtClean="0"/>
              <a:t>                        government should be paid in Assignats</a:t>
            </a:r>
          </a:p>
          <a:p>
            <a:pPr marL="0" indent="0">
              <a:spcBef>
                <a:spcPts val="0"/>
              </a:spcBef>
              <a:buFont typeface="Arial" panose="020B0604020202020204" pitchFamily="34" charset="0"/>
              <a:buNone/>
            </a:pPr>
            <a:r>
              <a:rPr lang="en-US" sz="1800" dirty="0"/>
              <a:t> </a:t>
            </a:r>
            <a:r>
              <a:rPr lang="en-US" sz="1800" dirty="0" smtClean="0"/>
              <a:t>                     </a:t>
            </a:r>
            <a:r>
              <a:rPr lang="en-US" sz="1800" u="sng" dirty="0" smtClean="0">
                <a:solidFill>
                  <a:srgbClr val="FF0000"/>
                </a:solidFill>
              </a:rPr>
              <a:t>COUNTERFEITING STARTED</a:t>
            </a:r>
          </a:p>
          <a:p>
            <a:pPr marL="0" indent="0">
              <a:spcBef>
                <a:spcPts val="0"/>
              </a:spcBef>
              <a:buFont typeface="Arial" panose="020B0604020202020204" pitchFamily="34" charset="0"/>
              <a:buNone/>
            </a:pPr>
            <a:r>
              <a:rPr lang="en-US" sz="1800" dirty="0"/>
              <a:t>	</a:t>
            </a:r>
            <a:r>
              <a:rPr lang="en-US" sz="1800" dirty="0" smtClean="0"/>
              <a:t>     COUNTERREVOLUTION ORGANIZES:</a:t>
            </a:r>
          </a:p>
          <a:p>
            <a:pPr lvl="3">
              <a:spcBef>
                <a:spcPts val="0"/>
              </a:spcBef>
            </a:pPr>
            <a:r>
              <a:rPr lang="en-US" sz="1400" dirty="0" smtClean="0"/>
              <a:t>SPECULATORS</a:t>
            </a:r>
          </a:p>
          <a:p>
            <a:pPr lvl="3">
              <a:spcBef>
                <a:spcPts val="0"/>
              </a:spcBef>
            </a:pPr>
            <a:r>
              <a:rPr lang="en-US" sz="1400" dirty="0" smtClean="0"/>
              <a:t>INTERNAL FACTIONS</a:t>
            </a:r>
          </a:p>
          <a:p>
            <a:pPr lvl="3">
              <a:spcBef>
                <a:spcPts val="0"/>
              </a:spcBef>
            </a:pPr>
            <a:r>
              <a:rPr lang="en-US" sz="1400" dirty="0" smtClean="0"/>
              <a:t>EXTERNAL ENEMIES</a:t>
            </a:r>
          </a:p>
          <a:p>
            <a:pPr lvl="3">
              <a:spcBef>
                <a:spcPts val="0"/>
              </a:spcBef>
            </a:pPr>
            <a:r>
              <a:rPr lang="en-US" sz="1400" dirty="0" smtClean="0"/>
              <a:t>NON-JURING CLERGY</a:t>
            </a:r>
          </a:p>
          <a:p>
            <a:pPr marL="0" indent="0">
              <a:spcBef>
                <a:spcPts val="0"/>
              </a:spcBef>
              <a:buNone/>
            </a:pPr>
            <a:r>
              <a:rPr lang="en-US" sz="1800" dirty="0" smtClean="0"/>
              <a:t>Oct 1791      Middle Class takes over revolutionary legislature</a:t>
            </a:r>
          </a:p>
          <a:p>
            <a:pPr marL="0" indent="0">
              <a:spcBef>
                <a:spcPts val="0"/>
              </a:spcBef>
              <a:buNone/>
            </a:pPr>
            <a:r>
              <a:rPr lang="en-US" sz="1800" dirty="0" smtClean="0"/>
              <a:t>Sept 1792    Conservatives in power</a:t>
            </a:r>
          </a:p>
          <a:p>
            <a:pPr marL="0" indent="0">
              <a:spcBef>
                <a:spcPts val="0"/>
              </a:spcBef>
              <a:buNone/>
            </a:pPr>
            <a:r>
              <a:rPr lang="en-US" sz="1800" dirty="0" smtClean="0"/>
              <a:t>Jan 1793      King beheaded 	  </a:t>
            </a:r>
          </a:p>
        </p:txBody>
      </p:sp>
      <p:sp>
        <p:nvSpPr>
          <p:cNvPr id="6" name="Content Placeholder 2"/>
          <p:cNvSpPr txBox="1">
            <a:spLocks/>
          </p:cNvSpPr>
          <p:nvPr/>
        </p:nvSpPr>
        <p:spPr>
          <a:xfrm>
            <a:off x="5991723" y="3342960"/>
            <a:ext cx="6047876" cy="2961587"/>
          </a:xfrm>
          <a:prstGeom prst="rect">
            <a:avLst/>
          </a:prstGeom>
          <a:solidFill>
            <a:srgbClr val="66FFFF"/>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“Up to this time the Assignats had furnished the entire means for the support of the Revolutionary government.</a:t>
            </a:r>
          </a:p>
          <a:p>
            <a:pPr marL="0" indent="0">
              <a:buFont typeface="Arial" panose="020B0604020202020204" pitchFamily="34" charset="0"/>
              <a:buNone/>
            </a:pPr>
            <a:r>
              <a:rPr lang="en-US" sz="2400" dirty="0"/>
              <a:t>	</a:t>
            </a:r>
            <a:r>
              <a:rPr lang="en-US" sz="2400" dirty="0" smtClean="0">
                <a:solidFill>
                  <a:srgbClr val="FF0000"/>
                </a:solidFill>
              </a:rPr>
              <a:t>5.5B </a:t>
            </a:r>
            <a:r>
              <a:rPr lang="en-US" sz="2400" dirty="0" smtClean="0">
                <a:solidFill>
                  <a:srgbClr val="FF0000"/>
                </a:solidFill>
              </a:rPr>
              <a:t>francs </a:t>
            </a:r>
            <a:r>
              <a:rPr lang="en-US" sz="2400" dirty="0" smtClean="0">
                <a:solidFill>
                  <a:srgbClr val="FF0000"/>
                </a:solidFill>
              </a:rPr>
              <a:t>in circulation</a:t>
            </a:r>
          </a:p>
          <a:p>
            <a:pPr marL="0" indent="0">
              <a:buFont typeface="Arial" panose="020B0604020202020204" pitchFamily="34" charset="0"/>
              <a:buNone/>
            </a:pPr>
            <a:r>
              <a:rPr lang="en-US" sz="2400" dirty="0" smtClean="0">
                <a:solidFill>
                  <a:srgbClr val="FF0000"/>
                </a:solidFill>
              </a:rPr>
              <a:t>              15.0B value of lands of clergy &amp; nobility</a:t>
            </a:r>
          </a:p>
          <a:p>
            <a:pPr marL="0" indent="0">
              <a:buFont typeface="Arial" panose="020B0604020202020204" pitchFamily="34" charset="0"/>
              <a:buNone/>
            </a:pPr>
            <a:r>
              <a:rPr lang="en-US" sz="2400" dirty="0" smtClean="0"/>
              <a:t>The Republic fielded:</a:t>
            </a:r>
          </a:p>
          <a:p>
            <a:pPr marL="0" indent="0">
              <a:buFont typeface="Arial" panose="020B0604020202020204" pitchFamily="34" charset="0"/>
              <a:buNone/>
            </a:pPr>
            <a:r>
              <a:rPr lang="en-US" sz="2400" dirty="0"/>
              <a:t>	</a:t>
            </a:r>
            <a:r>
              <a:rPr lang="en-US" sz="2400" dirty="0" smtClean="0"/>
              <a:t>13 armies</a:t>
            </a:r>
          </a:p>
          <a:p>
            <a:pPr marL="0" indent="0">
              <a:buFont typeface="Arial" panose="020B0604020202020204" pitchFamily="34" charset="0"/>
              <a:buNone/>
            </a:pPr>
            <a:r>
              <a:rPr lang="en-US" sz="2400" dirty="0"/>
              <a:t>	</a:t>
            </a:r>
            <a:r>
              <a:rPr lang="en-US" sz="2400" dirty="0" smtClean="0"/>
              <a:t>700,000 men under arms</a:t>
            </a:r>
          </a:p>
          <a:p>
            <a:pPr marL="0" indent="0">
              <a:buFont typeface="Arial" panose="020B0604020202020204" pitchFamily="34" charset="0"/>
              <a:buNone/>
            </a:pPr>
            <a:r>
              <a:rPr lang="en-US" sz="2400" dirty="0"/>
              <a:t> </a:t>
            </a:r>
            <a:r>
              <a:rPr lang="en-US" sz="2400" dirty="0" smtClean="0"/>
              <a:t>               greater than 1 million men in army total</a:t>
            </a:r>
            <a:r>
              <a:rPr lang="en-US" sz="2400" dirty="0"/>
              <a:t>	</a:t>
            </a:r>
            <a:endParaRPr lang="en-US" sz="2400" dirty="0" smtClean="0"/>
          </a:p>
        </p:txBody>
      </p:sp>
    </p:spTree>
    <p:extLst>
      <p:ext uri="{BB962C8B-B14F-4D97-AF65-F5344CB8AC3E}">
        <p14:creationId xmlns:p14="http://schemas.microsoft.com/office/powerpoint/2010/main" val="34792707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a:t>WHITE’S PURPOSE:   TO ATTACK THE GREENBACK</a:t>
            </a:r>
          </a:p>
        </p:txBody>
      </p:sp>
      <p:sp>
        <p:nvSpPr>
          <p:cNvPr id="3" name="Content Placeholder 2"/>
          <p:cNvSpPr>
            <a:spLocks noGrp="1"/>
          </p:cNvSpPr>
          <p:nvPr>
            <p:ph idx="1"/>
          </p:nvPr>
        </p:nvSpPr>
        <p:spPr>
          <a:xfrm>
            <a:off x="1" y="350520"/>
            <a:ext cx="5261810" cy="6507479"/>
          </a:xfrm>
          <a:solidFill>
            <a:srgbClr val="FFCCFF"/>
          </a:solidFill>
        </p:spPr>
        <p:txBody>
          <a:bodyPr>
            <a:normAutofit/>
          </a:bodyPr>
          <a:lstStyle/>
          <a:p>
            <a:pPr marL="0" indent="0">
              <a:buNone/>
            </a:pPr>
            <a:r>
              <a:rPr lang="en-US" sz="2400" dirty="0" smtClean="0"/>
              <a:t>The means adopted to destroy the value of the Assignat:</a:t>
            </a:r>
          </a:p>
          <a:p>
            <a:pPr marL="457200" indent="-457200">
              <a:buAutoNum type="arabicPeriod"/>
            </a:pPr>
            <a:r>
              <a:rPr lang="en-US" sz="2400" dirty="0" smtClean="0"/>
              <a:t>the clergy denounced to eternal pains all who sustained spoliation of church</a:t>
            </a:r>
          </a:p>
          <a:p>
            <a:pPr marL="457200" indent="-457200">
              <a:buAutoNum type="arabicPeriod"/>
            </a:pPr>
            <a:r>
              <a:rPr lang="en-US" sz="2400" dirty="0" smtClean="0"/>
              <a:t>nobility and clergy united to denounce Assignat as based on sacrilegious theft</a:t>
            </a:r>
          </a:p>
          <a:p>
            <a:pPr marL="457200" indent="-457200">
              <a:buAutoNum type="arabicPeriod"/>
            </a:pPr>
            <a:r>
              <a:rPr lang="en-US" sz="2400" dirty="0" smtClean="0"/>
              <a:t>nobility and clergy declared their lands appropriated outside law – civilized world held the titles remained with them</a:t>
            </a:r>
          </a:p>
          <a:p>
            <a:pPr marL="457200" indent="-457200">
              <a:buAutoNum type="arabicPeriod"/>
            </a:pPr>
            <a:r>
              <a:rPr lang="en-US" sz="2400" dirty="0" smtClean="0"/>
              <a:t>pledged lives, religion, honor to wage war upon Assignat, its credit, and robbery of their land</a:t>
            </a:r>
            <a:endParaRPr lang="en-US" sz="2000" dirty="0" smtClean="0"/>
          </a:p>
        </p:txBody>
      </p:sp>
      <p:sp>
        <p:nvSpPr>
          <p:cNvPr id="4" name="Content Placeholder 2"/>
          <p:cNvSpPr txBox="1">
            <a:spLocks/>
          </p:cNvSpPr>
          <p:nvPr/>
        </p:nvSpPr>
        <p:spPr>
          <a:xfrm>
            <a:off x="5807242" y="350521"/>
            <a:ext cx="6384758" cy="6507479"/>
          </a:xfrm>
          <a:prstGeom prst="rect">
            <a:avLst/>
          </a:prstGeom>
          <a:solidFill>
            <a:srgbClr val="CCCC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u="sng" dirty="0" smtClean="0"/>
              <a:t>The Revolutionary Army was victorious!</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smtClean="0"/>
              <a:t>“Clergy and nobility organized forgery as a business and made the passing of counterfeit assignats their occupation.”   p. 32</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smtClean="0"/>
              <a:t>May, 1795</a:t>
            </a:r>
          </a:p>
          <a:p>
            <a:pPr marL="0" indent="0">
              <a:buFont typeface="Arial" panose="020B0604020202020204" pitchFamily="34" charset="0"/>
              <a:buNone/>
            </a:pPr>
            <a:r>
              <a:rPr lang="en-US" sz="2400" dirty="0"/>
              <a:t>	</a:t>
            </a:r>
            <a:r>
              <a:rPr lang="en-US" sz="2400" dirty="0" smtClean="0">
                <a:solidFill>
                  <a:srgbClr val="FF0000"/>
                </a:solidFill>
              </a:rPr>
              <a:t>government issued:     7.9B franc</a:t>
            </a:r>
          </a:p>
          <a:p>
            <a:pPr marL="0" indent="0">
              <a:buFont typeface="Arial" panose="020B0604020202020204" pitchFamily="34" charset="0"/>
              <a:buNone/>
            </a:pPr>
            <a:r>
              <a:rPr lang="en-US" sz="2400" dirty="0"/>
              <a:t>	</a:t>
            </a:r>
            <a:r>
              <a:rPr lang="en-US" sz="2400" dirty="0" smtClean="0"/>
              <a:t>value of land                15.0B franc</a:t>
            </a:r>
          </a:p>
          <a:p>
            <a:pPr marL="0" indent="0">
              <a:buFont typeface="Arial" panose="020B0604020202020204" pitchFamily="34" charset="0"/>
              <a:buNone/>
            </a:pPr>
            <a:r>
              <a:rPr lang="en-US" sz="2400" dirty="0"/>
              <a:t>	</a:t>
            </a:r>
            <a:r>
              <a:rPr lang="en-US" sz="2400" dirty="0" smtClean="0">
                <a:solidFill>
                  <a:srgbClr val="FF0000"/>
                </a:solidFill>
              </a:rPr>
              <a:t>forged Assignats    12-15.0B franc</a:t>
            </a:r>
          </a:p>
          <a:p>
            <a:pPr marL="0" indent="0">
              <a:buFont typeface="Arial" panose="020B0604020202020204" pitchFamily="34" charset="0"/>
              <a:buNone/>
            </a:pPr>
            <a:r>
              <a:rPr lang="en-US" sz="2400" dirty="0" smtClean="0"/>
              <a:t>“…so exact in form, appearance, texture, and design to defy detection.”</a:t>
            </a:r>
          </a:p>
        </p:txBody>
      </p:sp>
    </p:spTree>
    <p:extLst>
      <p:ext uri="{BB962C8B-B14F-4D97-AF65-F5344CB8AC3E}">
        <p14:creationId xmlns:p14="http://schemas.microsoft.com/office/powerpoint/2010/main" val="33888434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a:t>WHITE’S PURPOSE:   TO ATTACK THE GREENBACK</a:t>
            </a:r>
          </a:p>
        </p:txBody>
      </p:sp>
      <p:sp>
        <p:nvSpPr>
          <p:cNvPr id="4" name="Content Placeholder 2"/>
          <p:cNvSpPr txBox="1">
            <a:spLocks/>
          </p:cNvSpPr>
          <p:nvPr/>
        </p:nvSpPr>
        <p:spPr>
          <a:xfrm>
            <a:off x="6296527" y="899963"/>
            <a:ext cx="5261810" cy="5408595"/>
          </a:xfrm>
          <a:prstGeom prst="rect">
            <a:avLst/>
          </a:prstGeom>
          <a:solidFill>
            <a:srgbClr val="FFFFCC"/>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Dec 1794  regulation of prices in</a:t>
            </a:r>
          </a:p>
          <a:p>
            <a:pPr marL="0" indent="0">
              <a:buFont typeface="Arial" panose="020B0604020202020204" pitchFamily="34" charset="0"/>
              <a:buNone/>
            </a:pPr>
            <a:r>
              <a:rPr lang="en-US" sz="2400" dirty="0"/>
              <a:t> </a:t>
            </a:r>
            <a:r>
              <a:rPr lang="en-US" sz="2400" dirty="0" smtClean="0"/>
              <a:t>                  </a:t>
            </a:r>
            <a:r>
              <a:rPr lang="en-US" sz="2400" dirty="0" err="1" smtClean="0"/>
              <a:t>Assignats</a:t>
            </a:r>
            <a:r>
              <a:rPr lang="en-US" sz="2400" dirty="0" smtClean="0"/>
              <a:t> repealed and a </a:t>
            </a:r>
            <a:endParaRPr lang="en-US" sz="2400" dirty="0" smtClean="0"/>
          </a:p>
          <a:p>
            <a:pPr marL="0" indent="0">
              <a:buFont typeface="Arial" panose="020B0604020202020204" pitchFamily="34" charset="0"/>
              <a:buNone/>
            </a:pPr>
            <a:r>
              <a:rPr lang="en-US" sz="2400" dirty="0"/>
              <a:t> </a:t>
            </a:r>
            <a:r>
              <a:rPr lang="en-US" sz="2400" dirty="0" smtClean="0"/>
              <a:t>                  period of reaction   </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smtClean="0"/>
          </a:p>
          <a:p>
            <a:pPr marL="0" indent="0">
              <a:buFont typeface="Arial" panose="020B0604020202020204" pitchFamily="34" charset="0"/>
              <a:buNone/>
            </a:pPr>
            <a:r>
              <a:rPr lang="en-US" sz="2400" dirty="0" smtClean="0"/>
              <a:t>Assignat began its descent to zero (0)</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r>
              <a:rPr lang="en-US" sz="2400" dirty="0" smtClean="0"/>
              <a:t>“… it went on depreciating and falling in value until it approached so near to worthlessness that a beggar in the streets would hardly deign to accept one.”</a:t>
            </a:r>
          </a:p>
        </p:txBody>
      </p:sp>
      <p:sp>
        <p:nvSpPr>
          <p:cNvPr id="5" name="Content Placeholder 2"/>
          <p:cNvSpPr txBox="1">
            <a:spLocks/>
          </p:cNvSpPr>
          <p:nvPr/>
        </p:nvSpPr>
        <p:spPr>
          <a:xfrm>
            <a:off x="376988" y="899963"/>
            <a:ext cx="5574633" cy="5408595"/>
          </a:xfrm>
          <a:prstGeom prst="rect">
            <a:avLst/>
          </a:prstGeom>
          <a:solidFill>
            <a:srgbClr val="FFCCF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Culminating causes of the speedy depreciation of Assignats:</a:t>
            </a:r>
          </a:p>
          <a:p>
            <a:pPr marL="457200" indent="-457200">
              <a:buFont typeface="+mj-lt"/>
              <a:buAutoNum type="arabicPeriod"/>
            </a:pPr>
            <a:r>
              <a:rPr lang="en-US" sz="2400" dirty="0" smtClean="0"/>
              <a:t>ease and extent of forgery</a:t>
            </a:r>
          </a:p>
          <a:p>
            <a:pPr marL="457200" indent="-457200">
              <a:buFont typeface="+mj-lt"/>
              <a:buAutoNum type="arabicPeriod"/>
            </a:pPr>
            <a:r>
              <a:rPr lang="en-US" sz="2400" dirty="0" smtClean="0"/>
              <a:t>stock jobbing (speculation) of </a:t>
            </a:r>
            <a:r>
              <a:rPr lang="en-US" sz="2400" dirty="0" err="1" smtClean="0"/>
              <a:t>Assignats</a:t>
            </a:r>
            <a:r>
              <a:rPr lang="en-US" sz="2400" dirty="0" smtClean="0"/>
              <a:t>:  the lower the price of Assignats, the cheaper to redeem the land</a:t>
            </a:r>
          </a:p>
          <a:p>
            <a:pPr marL="0" indent="0">
              <a:buNone/>
            </a:pPr>
            <a:r>
              <a:rPr lang="en-US" sz="2400" dirty="0" smtClean="0"/>
              <a:t>“…down and down went the Assignat.  It was the sole means by which the government existed.  As they weakened, the government weakened.”  p. 36</a:t>
            </a:r>
          </a:p>
          <a:p>
            <a:pPr marL="457200" indent="-457200">
              <a:buFont typeface="+mj-lt"/>
              <a:buAutoNum type="arabicPeriod" startAt="3"/>
            </a:pPr>
            <a:r>
              <a:rPr lang="en-US" sz="2400" dirty="0" smtClean="0"/>
              <a:t>the overthrow of Robespierre and the ascendency of the counter-revolution, which nullified the confiscation of the land</a:t>
            </a:r>
          </a:p>
        </p:txBody>
      </p:sp>
    </p:spTree>
    <p:extLst>
      <p:ext uri="{BB962C8B-B14F-4D97-AF65-F5344CB8AC3E}">
        <p14:creationId xmlns:p14="http://schemas.microsoft.com/office/powerpoint/2010/main" val="19585894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a:t>WHITE’S PURPOSE:   TO ATTACK THE GREENBACK</a:t>
            </a:r>
          </a:p>
        </p:txBody>
      </p:sp>
      <p:sp>
        <p:nvSpPr>
          <p:cNvPr id="3" name="Content Placeholder 2"/>
          <p:cNvSpPr>
            <a:spLocks noGrp="1"/>
          </p:cNvSpPr>
          <p:nvPr>
            <p:ph idx="1"/>
          </p:nvPr>
        </p:nvSpPr>
        <p:spPr>
          <a:xfrm>
            <a:off x="397787" y="1636295"/>
            <a:ext cx="11396421" cy="480917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7" y="1838371"/>
            <a:ext cx="5534797" cy="29245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18" y="1838371"/>
            <a:ext cx="5341346" cy="3246976"/>
          </a:xfrm>
          <a:prstGeom prst="rect">
            <a:avLst/>
          </a:prstGeom>
        </p:spPr>
      </p:pic>
      <p:sp>
        <p:nvSpPr>
          <p:cNvPr id="7" name="TextBox 6"/>
          <p:cNvSpPr txBox="1"/>
          <p:nvPr/>
        </p:nvSpPr>
        <p:spPr>
          <a:xfrm>
            <a:off x="3476577" y="721894"/>
            <a:ext cx="4396973" cy="369332"/>
          </a:xfrm>
          <a:prstGeom prst="rect">
            <a:avLst/>
          </a:prstGeom>
          <a:solidFill>
            <a:srgbClr val="CCCCFF"/>
          </a:solidFill>
        </p:spPr>
        <p:txBody>
          <a:bodyPr wrap="none" rtlCol="0">
            <a:spAutoFit/>
          </a:bodyPr>
          <a:lstStyle/>
          <a:p>
            <a:r>
              <a:rPr lang="en-US" dirty="0" smtClean="0"/>
              <a:t>ASSIGNATS AND MANDATS:  A TRUE HISTORY</a:t>
            </a:r>
            <a:endParaRPr lang="en-US" dirty="0"/>
          </a:p>
        </p:txBody>
      </p:sp>
    </p:spTree>
    <p:extLst>
      <p:ext uri="{BB962C8B-B14F-4D97-AF65-F5344CB8AC3E}">
        <p14:creationId xmlns:p14="http://schemas.microsoft.com/office/powerpoint/2010/main" val="29353240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66"/>
          </a:solidFill>
        </p:spPr>
        <p:txBody>
          <a:bodyPr>
            <a:normAutofit fontScale="90000"/>
          </a:bodyPr>
          <a:lstStyle/>
          <a:p>
            <a:pPr lvl="0" algn="ctr"/>
            <a:r>
              <a:rPr lang="en-US" sz="2800" b="1" dirty="0" smtClean="0"/>
              <a:t>PART 8</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2823411" y="2743200"/>
            <a:ext cx="5587812" cy="584775"/>
          </a:xfrm>
          <a:prstGeom prst="rect">
            <a:avLst/>
          </a:prstGeom>
          <a:noFill/>
        </p:spPr>
        <p:txBody>
          <a:bodyPr wrap="none" rtlCol="0">
            <a:spAutoFit/>
          </a:bodyPr>
          <a:lstStyle/>
          <a:p>
            <a:r>
              <a:rPr lang="en-US" sz="3200" b="1" dirty="0"/>
              <a:t>THE JUDGMENT OF THE PEOPLE</a:t>
            </a:r>
          </a:p>
        </p:txBody>
      </p:sp>
    </p:spTree>
    <p:extLst>
      <p:ext uri="{BB962C8B-B14F-4D97-AF65-F5344CB8AC3E}">
        <p14:creationId xmlns:p14="http://schemas.microsoft.com/office/powerpoint/2010/main" val="4240111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a:t>WHITE’S PURPOSE:   TO ATTACK THE GREENBACK</a:t>
            </a:r>
          </a:p>
        </p:txBody>
      </p:sp>
      <p:pic>
        <p:nvPicPr>
          <p:cNvPr id="7" name="Picture 6"/>
          <p:cNvPicPr>
            <a:picLocks noChangeAspect="1"/>
          </p:cNvPicPr>
          <p:nvPr/>
        </p:nvPicPr>
        <p:blipFill>
          <a:blip r:embed="rId2"/>
          <a:stretch>
            <a:fillRect/>
          </a:stretch>
        </p:blipFill>
        <p:spPr>
          <a:xfrm>
            <a:off x="3064042" y="1377955"/>
            <a:ext cx="6096000" cy="4967654"/>
          </a:xfrm>
          <a:prstGeom prst="rect">
            <a:avLst/>
          </a:prstGeom>
        </p:spPr>
      </p:pic>
      <p:sp>
        <p:nvSpPr>
          <p:cNvPr id="8" name="TextBox 7"/>
          <p:cNvSpPr txBox="1"/>
          <p:nvPr/>
        </p:nvSpPr>
        <p:spPr>
          <a:xfrm>
            <a:off x="3785936" y="609600"/>
            <a:ext cx="5026569" cy="369332"/>
          </a:xfrm>
          <a:prstGeom prst="rect">
            <a:avLst/>
          </a:prstGeom>
          <a:noFill/>
        </p:spPr>
        <p:txBody>
          <a:bodyPr wrap="none" rtlCol="0">
            <a:spAutoFit/>
          </a:bodyPr>
          <a:lstStyle/>
          <a:p>
            <a:r>
              <a:rPr lang="en-US" dirty="0" err="1" smtClean="0"/>
              <a:t>Zarlenga</a:t>
            </a:r>
            <a:r>
              <a:rPr lang="en-US" dirty="0" smtClean="0"/>
              <a:t>, </a:t>
            </a:r>
            <a:r>
              <a:rPr lang="en-US" i="1" dirty="0" smtClean="0"/>
              <a:t>LOST SCIENCE OF MONEY</a:t>
            </a:r>
            <a:r>
              <a:rPr lang="en-US" dirty="0" smtClean="0"/>
              <a:t> – CONCLUSION:</a:t>
            </a:r>
            <a:endParaRPr lang="en-US" dirty="0"/>
          </a:p>
        </p:txBody>
      </p:sp>
    </p:spTree>
    <p:extLst>
      <p:ext uri="{BB962C8B-B14F-4D97-AF65-F5344CB8AC3E}">
        <p14:creationId xmlns:p14="http://schemas.microsoft.com/office/powerpoint/2010/main" val="40663213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5471" y="1456841"/>
            <a:ext cx="1406154" cy="707886"/>
          </a:xfrm>
          <a:prstGeom prst="rect">
            <a:avLst/>
          </a:prstGeom>
          <a:noFill/>
        </p:spPr>
        <p:txBody>
          <a:bodyPr wrap="none" rtlCol="0">
            <a:spAutoFit/>
          </a:bodyPr>
          <a:lstStyle/>
          <a:p>
            <a:r>
              <a:rPr lang="en-US" sz="4000" dirty="0" smtClean="0"/>
              <a:t>Q &amp; A</a:t>
            </a:r>
            <a:endParaRPr lang="en-US" sz="4000" dirty="0"/>
          </a:p>
        </p:txBody>
      </p:sp>
      <p:sp>
        <p:nvSpPr>
          <p:cNvPr id="4" name="TextBox 3"/>
          <p:cNvSpPr txBox="1"/>
          <p:nvPr/>
        </p:nvSpPr>
        <p:spPr>
          <a:xfrm>
            <a:off x="1782305" y="3316637"/>
            <a:ext cx="7784632" cy="1200329"/>
          </a:xfrm>
          <a:prstGeom prst="rect">
            <a:avLst/>
          </a:prstGeom>
          <a:noFill/>
        </p:spPr>
        <p:txBody>
          <a:bodyPr wrap="none" rtlCol="0">
            <a:spAutoFit/>
          </a:bodyPr>
          <a:lstStyle/>
          <a:p>
            <a:pPr algn="ctr"/>
            <a:r>
              <a:rPr lang="en-US" dirty="0" smtClean="0"/>
              <a:t>WILL DECKER’S CONCLUSION:   </a:t>
            </a:r>
          </a:p>
          <a:p>
            <a:endParaRPr lang="en-US" dirty="0"/>
          </a:p>
          <a:p>
            <a:pPr algn="ctr"/>
            <a:r>
              <a:rPr lang="en-US" b="1" dirty="0" smtClean="0"/>
              <a:t>THE CONTROL OF MONEY -- WITHOUT CONTROL FROM THE PUBLIC -- LEADS TO</a:t>
            </a:r>
          </a:p>
          <a:p>
            <a:pPr algn="ctr"/>
            <a:r>
              <a:rPr lang="en-US" dirty="0" smtClean="0">
                <a:solidFill>
                  <a:srgbClr val="0070C0"/>
                </a:solidFill>
              </a:rPr>
              <a:t>CORRUPTION … USURPATION …  SLAVERY. </a:t>
            </a:r>
            <a:endParaRPr lang="en-US" dirty="0">
              <a:solidFill>
                <a:srgbClr val="0070C0"/>
              </a:solidFill>
            </a:endParaRPr>
          </a:p>
        </p:txBody>
      </p:sp>
    </p:spTree>
    <p:extLst>
      <p:ext uri="{BB962C8B-B14F-4D97-AF65-F5344CB8AC3E}">
        <p14:creationId xmlns:p14="http://schemas.microsoft.com/office/powerpoint/2010/main" val="316201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lvl="0" algn="ctr"/>
            <a:r>
              <a:rPr lang="en-US" sz="2400" b="1" dirty="0" smtClean="0"/>
              <a:t>PART </a:t>
            </a:r>
            <a:r>
              <a:rPr lang="en-US" sz="2400" b="1" dirty="0"/>
              <a:t>1</a:t>
            </a:r>
          </a:p>
        </p:txBody>
      </p:sp>
      <p:sp>
        <p:nvSpPr>
          <p:cNvPr id="3" name="Content Placeholder 2"/>
          <p:cNvSpPr>
            <a:spLocks noGrp="1"/>
          </p:cNvSpPr>
          <p:nvPr>
            <p:ph idx="1"/>
          </p:nvPr>
        </p:nvSpPr>
        <p:spPr>
          <a:xfrm>
            <a:off x="3304846" y="2772993"/>
            <a:ext cx="5887281" cy="1093154"/>
          </a:xfrm>
        </p:spPr>
        <p:txBody>
          <a:bodyPr>
            <a:normAutofit fontScale="92500" lnSpcReduction="10000"/>
          </a:bodyPr>
          <a:lstStyle/>
          <a:p>
            <a:pPr marL="0" indent="0" algn="ctr">
              <a:buNone/>
            </a:pPr>
            <a:r>
              <a:rPr lang="en-US" sz="3600" b="1" dirty="0"/>
              <a:t>BOSTON’S “SUFFOLK SYSTEM</a:t>
            </a:r>
            <a:r>
              <a:rPr lang="en-US" sz="3600" b="1" dirty="0" smtClean="0"/>
              <a:t>”</a:t>
            </a:r>
          </a:p>
          <a:p>
            <a:pPr marL="0" indent="0" algn="ctr">
              <a:buNone/>
            </a:pPr>
            <a:r>
              <a:rPr lang="en-US" sz="3600" b="1" dirty="0"/>
              <a:t>(1825-1866)</a:t>
            </a:r>
          </a:p>
          <a:p>
            <a:pPr marL="0" indent="0">
              <a:buNone/>
            </a:pPr>
            <a:endParaRPr lang="en-US" sz="3600" dirty="0"/>
          </a:p>
        </p:txBody>
      </p:sp>
    </p:spTree>
    <p:extLst>
      <p:ext uri="{BB962C8B-B14F-4D97-AF65-F5344CB8AC3E}">
        <p14:creationId xmlns:p14="http://schemas.microsoft.com/office/powerpoint/2010/main" val="3785686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BOSTON’S “SUFFOLK SYSTEM” (1825-1866</a:t>
            </a:r>
            <a:r>
              <a:rPr lang="en-US" sz="2400" b="1" dirty="0" smtClean="0"/>
              <a:t>)</a:t>
            </a:r>
            <a:endParaRPr lang="en-US" sz="2400" b="1" dirty="0"/>
          </a:p>
        </p:txBody>
      </p:sp>
      <p:sp>
        <p:nvSpPr>
          <p:cNvPr id="4" name="Content Placeholder 3"/>
          <p:cNvSpPr>
            <a:spLocks noGrp="1"/>
          </p:cNvSpPr>
          <p:nvPr>
            <p:ph idx="1"/>
          </p:nvPr>
        </p:nvSpPr>
        <p:spPr>
          <a:xfrm>
            <a:off x="-2" y="350521"/>
            <a:ext cx="12191999" cy="933617"/>
          </a:xfrm>
          <a:solidFill>
            <a:srgbClr val="66FFFF"/>
          </a:solidFill>
        </p:spPr>
        <p:txBody>
          <a:bodyPr>
            <a:normAutofit lnSpcReduction="10000"/>
          </a:bodyPr>
          <a:lstStyle/>
          <a:p>
            <a:pPr marL="0" indent="0" algn="ctr">
              <a:buNone/>
            </a:pPr>
            <a:r>
              <a:rPr lang="en-US" dirty="0" smtClean="0"/>
              <a:t>1818 - Suffolk Bank chartered in Boston</a:t>
            </a:r>
          </a:p>
          <a:p>
            <a:pPr marL="0" indent="0" algn="ctr">
              <a:buNone/>
            </a:pPr>
            <a:r>
              <a:rPr lang="en-US" dirty="0" smtClean="0"/>
              <a:t>as 7</a:t>
            </a:r>
            <a:r>
              <a:rPr lang="en-US" baseline="30000" dirty="0" smtClean="0"/>
              <a:t>th</a:t>
            </a:r>
            <a:r>
              <a:rPr lang="en-US" dirty="0" smtClean="0"/>
              <a:t> Boston Bank</a:t>
            </a:r>
            <a:endParaRPr lang="en-US" dirty="0"/>
          </a:p>
        </p:txBody>
      </p:sp>
      <p:sp>
        <p:nvSpPr>
          <p:cNvPr id="5" name="Content Placeholder 3"/>
          <p:cNvSpPr txBox="1">
            <a:spLocks/>
          </p:cNvSpPr>
          <p:nvPr/>
        </p:nvSpPr>
        <p:spPr>
          <a:xfrm>
            <a:off x="-1" y="1539142"/>
            <a:ext cx="5775160" cy="5318857"/>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latin typeface="Times New Roman" panose="02020603050405020304" pitchFamily="18" charset="0"/>
                <a:cs typeface="Times New Roman" panose="02020603050405020304" pitchFamily="18" charset="0"/>
              </a:rPr>
              <a:t>With the ballooning creation of private state-chartered banks, many  were speculative enterprises.   Capital was paid in very little specie and mostly in stockholder notes.  Even the gold and silver were borrowed from other banks.</a:t>
            </a:r>
          </a:p>
          <a:p>
            <a:pPr marL="0" indent="0">
              <a:buFont typeface="Arial" panose="020B0604020202020204" pitchFamily="34" charset="0"/>
              <a:buNone/>
            </a:pPr>
            <a:r>
              <a:rPr lang="en-US" dirty="0" smtClean="0">
                <a:latin typeface="Times New Roman" panose="02020603050405020304" pitchFamily="18" charset="0"/>
                <a:cs typeface="Times New Roman" panose="02020603050405020304" pitchFamily="18" charset="0"/>
              </a:rPr>
              <a:t>Many banks placed themselves long distances from the centers of business to avoid redemption of their notes.</a:t>
            </a:r>
          </a:p>
          <a:p>
            <a:pPr marL="0" indent="0">
              <a:buFont typeface="Arial" panose="020B0604020202020204" pitchFamily="34" charset="0"/>
              <a:buNone/>
            </a:pPr>
            <a:r>
              <a:rPr lang="en-US" dirty="0" smtClean="0">
                <a:latin typeface="Times New Roman" panose="02020603050405020304" pitchFamily="18" charset="0"/>
                <a:cs typeface="Times New Roman" panose="02020603050405020304" pitchFamily="18" charset="0"/>
              </a:rPr>
              <a:t>The flood of these ‘country’ bank notes circulated in the country at a discount to local bank notes.</a:t>
            </a:r>
            <a:endParaRPr lang="en-US" dirty="0">
              <a:latin typeface="Times New Roman" panose="02020603050405020304" pitchFamily="18" charset="0"/>
              <a:cs typeface="Times New Roman" panose="02020603050405020304" pitchFamily="18" charset="0"/>
            </a:endParaRPr>
          </a:p>
        </p:txBody>
      </p:sp>
      <p:pic>
        <p:nvPicPr>
          <p:cNvPr id="1026" name="Picture 2" descr="http://www.bot.or.th/English/Banknotes/Banknote%20service/PublishingImages/Cl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062" y="1383744"/>
            <a:ext cx="3396079" cy="25470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ansfieldnumismaticsociety.org/images/Voluntow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7" y="4030411"/>
            <a:ext cx="5398071" cy="20174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14737" y="6102704"/>
            <a:ext cx="6853928" cy="646331"/>
          </a:xfrm>
          <a:prstGeom prst="rect">
            <a:avLst/>
          </a:prstGeom>
          <a:noFill/>
        </p:spPr>
        <p:txBody>
          <a:bodyPr wrap="none" rtlCol="0">
            <a:spAutoFit/>
          </a:bodyPr>
          <a:lstStyle/>
          <a:p>
            <a:r>
              <a:rPr lang="en-US" dirty="0"/>
              <a:t>The Granite Bank of </a:t>
            </a:r>
            <a:r>
              <a:rPr lang="en-US" dirty="0" err="1"/>
              <a:t>Voluntown</a:t>
            </a:r>
            <a:r>
              <a:rPr lang="en-US" dirty="0"/>
              <a:t> was a </a:t>
            </a:r>
            <a:r>
              <a:rPr lang="en-US" dirty="0" smtClean="0"/>
              <a:t>fraud. </a:t>
            </a:r>
            <a:r>
              <a:rPr lang="en-US" dirty="0"/>
              <a:t>The notes of this “bank</a:t>
            </a:r>
            <a:r>
              <a:rPr lang="en-US" dirty="0" smtClean="0"/>
              <a:t>”</a:t>
            </a:r>
          </a:p>
          <a:p>
            <a:r>
              <a:rPr lang="en-US" dirty="0" smtClean="0"/>
              <a:t>were </a:t>
            </a:r>
            <a:r>
              <a:rPr lang="en-US" dirty="0"/>
              <a:t>issued from a saloon in New York City as change for </a:t>
            </a:r>
            <a:r>
              <a:rPr lang="en-US" dirty="0" smtClean="0"/>
              <a:t>bills.</a:t>
            </a:r>
            <a:endParaRPr lang="en-US" dirty="0"/>
          </a:p>
        </p:txBody>
      </p:sp>
    </p:spTree>
    <p:extLst>
      <p:ext uri="{BB962C8B-B14F-4D97-AF65-F5344CB8AC3E}">
        <p14:creationId xmlns:p14="http://schemas.microsoft.com/office/powerpoint/2010/main" val="22459545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smtClean="0"/>
              <a:t>BOSTON’S “SUFFOLK </a:t>
            </a:r>
            <a:r>
              <a:rPr lang="en-US" sz="2400" b="1" dirty="0"/>
              <a:t>SYSTEM” (1825-1866</a:t>
            </a:r>
            <a:r>
              <a:rPr lang="en-US" sz="2400" b="1" dirty="0" smtClean="0"/>
              <a:t>)</a:t>
            </a:r>
            <a:endParaRPr lang="en-US" sz="2400" b="1" dirty="0"/>
          </a:p>
        </p:txBody>
      </p:sp>
      <p:sp>
        <p:nvSpPr>
          <p:cNvPr id="4" name="Content Placeholder 3"/>
          <p:cNvSpPr>
            <a:spLocks noGrp="1"/>
          </p:cNvSpPr>
          <p:nvPr>
            <p:ph idx="1"/>
          </p:nvPr>
        </p:nvSpPr>
        <p:spPr>
          <a:xfrm>
            <a:off x="-2" y="350521"/>
            <a:ext cx="12191999" cy="933617"/>
          </a:xfrm>
          <a:solidFill>
            <a:srgbClr val="66FFFF"/>
          </a:solidFill>
        </p:spPr>
        <p:txBody>
          <a:bodyPr>
            <a:normAutofit lnSpcReduction="10000"/>
          </a:bodyPr>
          <a:lstStyle/>
          <a:p>
            <a:pPr marL="0" indent="0" algn="ctr">
              <a:buNone/>
            </a:pPr>
            <a:r>
              <a:rPr lang="en-US" dirty="0" smtClean="0"/>
              <a:t>1818 - Suffolk Bank chartered in Boston</a:t>
            </a:r>
          </a:p>
          <a:p>
            <a:pPr marL="0" indent="0" algn="ctr">
              <a:buNone/>
            </a:pPr>
            <a:r>
              <a:rPr lang="en-US" dirty="0" smtClean="0"/>
              <a:t>as 7</a:t>
            </a:r>
            <a:r>
              <a:rPr lang="en-US" baseline="30000" dirty="0" smtClean="0"/>
              <a:t>th</a:t>
            </a:r>
            <a:r>
              <a:rPr lang="en-US" dirty="0" smtClean="0"/>
              <a:t> Boston Bank</a:t>
            </a:r>
            <a:endParaRPr lang="en-US" dirty="0"/>
          </a:p>
        </p:txBody>
      </p:sp>
      <p:sp>
        <p:nvSpPr>
          <p:cNvPr id="5" name="Content Placeholder 3"/>
          <p:cNvSpPr txBox="1">
            <a:spLocks/>
          </p:cNvSpPr>
          <p:nvPr/>
        </p:nvSpPr>
        <p:spPr>
          <a:xfrm>
            <a:off x="16042" y="1284138"/>
            <a:ext cx="8277726" cy="5573862"/>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smtClean="0"/>
              <a:t>Since country bank notes could only be redeemed for gold and silver by traveling out of town, the country bank notes circulated at a discount in Boston.  This drove local bank notes out of circulation, since local bank  notes could easily be redeemed at par for gold and silver.</a:t>
            </a:r>
          </a:p>
          <a:p>
            <a:pPr marL="0" indent="0">
              <a:buFont typeface="Arial" panose="020B0604020202020204" pitchFamily="34" charset="0"/>
              <a:buNone/>
            </a:pPr>
            <a:r>
              <a:rPr lang="en-US" sz="2200" dirty="0" smtClean="0"/>
              <a:t>The Suffolk Bank came up with a profit-making idea.  The cost of redeeming the country bank notes should be born by the country banks, and in the process the circulation of local bank notes would increase. </a:t>
            </a:r>
          </a:p>
          <a:p>
            <a:pPr marL="0" indent="0">
              <a:buFont typeface="Arial" panose="020B0604020202020204" pitchFamily="34" charset="0"/>
              <a:buNone/>
            </a:pPr>
            <a:r>
              <a:rPr lang="en-US" sz="2200" dirty="0" smtClean="0"/>
              <a:t>Suffolk Bank offered the country banks the following arm-twisting deal:</a:t>
            </a:r>
          </a:p>
          <a:p>
            <a:pPr lvl="1"/>
            <a:r>
              <a:rPr lang="en-US" sz="1900" dirty="0" smtClean="0"/>
              <a:t>Suffolk Bank will redeem the country bank’s notes </a:t>
            </a:r>
            <a:r>
              <a:rPr lang="en-US" sz="1900" u="sng" dirty="0" smtClean="0"/>
              <a:t>at par</a:t>
            </a:r>
            <a:r>
              <a:rPr lang="en-US" sz="1900" dirty="0" smtClean="0"/>
              <a:t>, as long as the country bank keeps a permanent deposit of $5,000 in Suffolk (with interest going to Suffolk) and further deposits a certain amount to cover the redemption of their notes in Boston (redemption fund)</a:t>
            </a:r>
          </a:p>
          <a:p>
            <a:pPr marL="3657600" lvl="8" indent="0">
              <a:buNone/>
            </a:pPr>
            <a:r>
              <a:rPr lang="en-US" sz="2400" dirty="0" smtClean="0"/>
              <a:t>ELSE</a:t>
            </a:r>
          </a:p>
          <a:p>
            <a:pPr lvl="1"/>
            <a:r>
              <a:rPr lang="en-US" sz="1900" dirty="0" smtClean="0"/>
              <a:t>Suffolk Bank will collect their notes and send them home for redemption in specie</a:t>
            </a:r>
          </a:p>
          <a:p>
            <a:pPr lvl="1"/>
            <a:endParaRPr lang="en-US" sz="1900"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a:p>
        </p:txBody>
      </p:sp>
      <p:pic>
        <p:nvPicPr>
          <p:cNvPr id="5122" name="Picture 2" descr="http://www.thecleanslate.org/wp-content/uploads/2011/08/twisted-a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733" y="1962007"/>
            <a:ext cx="2844299" cy="42181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917880" y="6180131"/>
            <a:ext cx="1034194" cy="646331"/>
          </a:xfrm>
          <a:prstGeom prst="rect">
            <a:avLst/>
          </a:prstGeom>
          <a:noFill/>
        </p:spPr>
        <p:txBody>
          <a:bodyPr wrap="none" rtlCol="0">
            <a:spAutoFit/>
          </a:bodyPr>
          <a:lstStyle/>
          <a:p>
            <a:r>
              <a:rPr lang="en-US" b="1" dirty="0" smtClean="0"/>
              <a:t>SUFFOLK</a:t>
            </a:r>
          </a:p>
          <a:p>
            <a:r>
              <a:rPr lang="en-US" b="1" dirty="0" smtClean="0"/>
              <a:t>BANK</a:t>
            </a:r>
            <a:endParaRPr lang="en-US" b="1" dirty="0"/>
          </a:p>
        </p:txBody>
      </p:sp>
      <p:sp>
        <p:nvSpPr>
          <p:cNvPr id="7" name="TextBox 6"/>
          <p:cNvSpPr txBox="1"/>
          <p:nvPr/>
        </p:nvSpPr>
        <p:spPr>
          <a:xfrm>
            <a:off x="9681447" y="5678179"/>
            <a:ext cx="1122871" cy="646331"/>
          </a:xfrm>
          <a:prstGeom prst="rect">
            <a:avLst/>
          </a:prstGeom>
          <a:noFill/>
        </p:spPr>
        <p:txBody>
          <a:bodyPr wrap="none" rtlCol="0">
            <a:spAutoFit/>
          </a:bodyPr>
          <a:lstStyle/>
          <a:p>
            <a:r>
              <a:rPr lang="en-US" b="1" dirty="0" smtClean="0"/>
              <a:t>COUNTRY</a:t>
            </a:r>
          </a:p>
          <a:p>
            <a:r>
              <a:rPr lang="en-US" b="1" dirty="0" smtClean="0"/>
              <a:t>BANKS</a:t>
            </a:r>
            <a:endParaRPr lang="en-US" b="1" dirty="0"/>
          </a:p>
        </p:txBody>
      </p:sp>
    </p:spTree>
    <p:extLst>
      <p:ext uri="{BB962C8B-B14F-4D97-AF65-F5344CB8AC3E}">
        <p14:creationId xmlns:p14="http://schemas.microsoft.com/office/powerpoint/2010/main" val="32947530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BOSTON’S “SUFFOLK SYSTEM” (1825-1866</a:t>
            </a:r>
            <a:r>
              <a:rPr lang="en-US" sz="2400" b="1" dirty="0" smtClean="0"/>
              <a:t>)</a:t>
            </a:r>
            <a:endParaRPr lang="en-US" sz="2400" b="1" dirty="0"/>
          </a:p>
        </p:txBody>
      </p:sp>
      <p:sp>
        <p:nvSpPr>
          <p:cNvPr id="4" name="Content Placeholder 3"/>
          <p:cNvSpPr>
            <a:spLocks noGrp="1"/>
          </p:cNvSpPr>
          <p:nvPr>
            <p:ph idx="1"/>
          </p:nvPr>
        </p:nvSpPr>
        <p:spPr>
          <a:xfrm>
            <a:off x="-2" y="350521"/>
            <a:ext cx="12191999" cy="933617"/>
          </a:xfrm>
          <a:solidFill>
            <a:srgbClr val="66FFFF"/>
          </a:solidFill>
        </p:spPr>
        <p:txBody>
          <a:bodyPr>
            <a:normAutofit lnSpcReduction="10000"/>
          </a:bodyPr>
          <a:lstStyle/>
          <a:p>
            <a:pPr marL="0" indent="0" algn="ctr">
              <a:buNone/>
            </a:pPr>
            <a:r>
              <a:rPr lang="en-US" dirty="0" smtClean="0"/>
              <a:t>1818 - Suffolk Bank chartered in Boston</a:t>
            </a:r>
          </a:p>
          <a:p>
            <a:pPr marL="0" indent="0" algn="ctr">
              <a:buNone/>
            </a:pPr>
            <a:r>
              <a:rPr lang="en-US" dirty="0" smtClean="0"/>
              <a:t>as 7</a:t>
            </a:r>
            <a:r>
              <a:rPr lang="en-US" baseline="30000" dirty="0" smtClean="0"/>
              <a:t>th</a:t>
            </a:r>
            <a:r>
              <a:rPr lang="en-US" dirty="0" smtClean="0"/>
              <a:t> Boston Bank</a:t>
            </a:r>
            <a:endParaRPr lang="en-US" dirty="0"/>
          </a:p>
        </p:txBody>
      </p:sp>
      <p:sp>
        <p:nvSpPr>
          <p:cNvPr id="5" name="Content Placeholder 3"/>
          <p:cNvSpPr txBox="1">
            <a:spLocks/>
          </p:cNvSpPr>
          <p:nvPr/>
        </p:nvSpPr>
        <p:spPr>
          <a:xfrm>
            <a:off x="-1" y="1539142"/>
            <a:ext cx="4844717" cy="531885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latin typeface="Times New Roman" panose="02020603050405020304" pitchFamily="18" charset="0"/>
                <a:cs typeface="Times New Roman" panose="02020603050405020304" pitchFamily="18" charset="0"/>
              </a:rPr>
              <a:t>The country banks of New England acquiesced.</a:t>
            </a:r>
          </a:p>
          <a:p>
            <a:pPr marL="0" indent="0">
              <a:buFont typeface="Arial" panose="020B0604020202020204" pitchFamily="34" charset="0"/>
              <a:buNone/>
            </a:pPr>
            <a:r>
              <a:rPr lang="en-US" sz="2000" dirty="0" smtClean="0">
                <a:latin typeface="Times New Roman" panose="02020603050405020304" pitchFamily="18" charset="0"/>
                <a:cs typeface="Times New Roman" panose="02020603050405020304" pitchFamily="18" charset="0"/>
              </a:rPr>
              <a:t>The Suffolk Bank was supported by  large redemption funds from the six other Boston banks, to pay Suffolk to redeem their out-of-town bank notes.</a:t>
            </a:r>
          </a:p>
          <a:p>
            <a:pPr marL="0" indent="0">
              <a:buFont typeface="Arial" panose="020B0604020202020204" pitchFamily="34" charset="0"/>
              <a:buNone/>
            </a:pPr>
            <a:r>
              <a:rPr lang="en-US" sz="2000" dirty="0" smtClean="0">
                <a:latin typeface="Times New Roman" panose="02020603050405020304" pitchFamily="18" charset="0"/>
                <a:cs typeface="Times New Roman" panose="02020603050405020304" pitchFamily="18" charset="0"/>
              </a:rPr>
              <a:t>Thus, Suffolk Bank became the clearing house for New England bank notes, balancing them against each other every day.</a:t>
            </a:r>
          </a:p>
          <a:p>
            <a:pPr marL="0" indent="0">
              <a:buFont typeface="Arial" panose="020B0604020202020204" pitchFamily="34" charset="0"/>
              <a:buNone/>
            </a:pPr>
            <a:r>
              <a:rPr lang="en-US" sz="2000" dirty="0" smtClean="0">
                <a:latin typeface="Times New Roman" panose="02020603050405020304" pitchFamily="18" charset="0"/>
                <a:cs typeface="Times New Roman" panose="02020603050405020304" pitchFamily="18" charset="0"/>
              </a:rPr>
              <a:t>This system worked well from 1825 and 1858.   The Suffolk Bank was very profitable – for its monopoly on New England note clearing and for offering overdraft loans to members of the system.    It consistently paid dividends at a rate 2 percentage points higher than other large Boston banks or Massachusetts banks in general.*  </a:t>
            </a:r>
          </a:p>
        </p:txBody>
      </p:sp>
      <p:sp>
        <p:nvSpPr>
          <p:cNvPr id="6" name="Content Placeholder 3"/>
          <p:cNvSpPr txBox="1">
            <a:spLocks/>
          </p:cNvSpPr>
          <p:nvPr/>
        </p:nvSpPr>
        <p:spPr>
          <a:xfrm>
            <a:off x="5855365" y="1335931"/>
            <a:ext cx="5775160" cy="987939"/>
          </a:xfrm>
          <a:prstGeom prst="rect">
            <a:avLst/>
          </a:prstGeom>
          <a:solidFill>
            <a:schemeClr val="bg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latin typeface="Times New Roman" panose="02020603050405020304" pitchFamily="18" charset="0"/>
                <a:cs typeface="Times New Roman" panose="02020603050405020304" pitchFamily="18" charset="0"/>
              </a:rPr>
              <a:t>The First Region-wide </a:t>
            </a:r>
          </a:p>
          <a:p>
            <a:pPr marL="0" indent="0" algn="ctr">
              <a:buFont typeface="Arial" panose="020B0604020202020204" pitchFamily="34" charset="0"/>
              <a:buNone/>
            </a:pPr>
            <a:r>
              <a:rPr lang="en-US" dirty="0" smtClean="0">
                <a:latin typeface="Times New Roman" panose="02020603050405020304" pitchFamily="18" charset="0"/>
                <a:cs typeface="Times New Roman" panose="02020603050405020304" pitchFamily="18" charset="0"/>
              </a:rPr>
              <a:t>Note-Clearing System in the U.S.</a:t>
            </a:r>
          </a:p>
        </p:txBody>
      </p:sp>
      <p:pic>
        <p:nvPicPr>
          <p:cNvPr id="4098" name="Picture 2" descr="http://3.bp.blogspot.com/-Pu5euF_7Ks8/TfAyRO3sL0I/AAAAAAAAB18/xGTVbnyovYU/s1600/New%2BEngla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4583" y="2323870"/>
            <a:ext cx="2176723" cy="30786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38274" y="6365684"/>
            <a:ext cx="45719" cy="369332"/>
          </a:xfrm>
          <a:prstGeom prst="rect">
            <a:avLst/>
          </a:prstGeom>
          <a:noFill/>
        </p:spPr>
        <p:txBody>
          <a:bodyPr wrap="square" rtlCol="0">
            <a:spAutoFit/>
          </a:bodyPr>
          <a:lstStyle/>
          <a:p>
            <a:endParaRPr lang="en-US" dirty="0"/>
          </a:p>
        </p:txBody>
      </p:sp>
      <p:sp>
        <p:nvSpPr>
          <p:cNvPr id="8" name="TextBox 7"/>
          <p:cNvSpPr txBox="1"/>
          <p:nvPr/>
        </p:nvSpPr>
        <p:spPr>
          <a:xfrm>
            <a:off x="4917957" y="5864322"/>
            <a:ext cx="6456768" cy="923330"/>
          </a:xfrm>
          <a:prstGeom prst="rect">
            <a:avLst/>
          </a:prstGeom>
          <a:noFill/>
        </p:spPr>
        <p:txBody>
          <a:bodyPr wrap="none" rtlCol="0">
            <a:spAutoFit/>
          </a:bodyPr>
          <a:lstStyle/>
          <a:p>
            <a:r>
              <a:rPr lang="en-US" dirty="0" smtClean="0"/>
              <a:t>* “Lessons from a Laissez-Faire Payments</a:t>
            </a:r>
          </a:p>
          <a:p>
            <a:r>
              <a:rPr lang="en-US" dirty="0" smtClean="0"/>
              <a:t>System: The Suffolk Banking System (1825-58)”,</a:t>
            </a:r>
          </a:p>
          <a:p>
            <a:r>
              <a:rPr lang="en-US" dirty="0" smtClean="0"/>
              <a:t>Rolnick, Smith, and Weber, 1998, Federal Reserve Bank of St. Louis</a:t>
            </a:r>
            <a:endParaRPr lang="en-US" dirty="0"/>
          </a:p>
        </p:txBody>
      </p:sp>
    </p:spTree>
    <p:extLst>
      <p:ext uri="{BB962C8B-B14F-4D97-AF65-F5344CB8AC3E}">
        <p14:creationId xmlns:p14="http://schemas.microsoft.com/office/powerpoint/2010/main" val="3891355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BOSTON’S “SUFFOLK SYSTEM” (1825-1866</a:t>
            </a:r>
            <a:r>
              <a:rPr lang="en-US" sz="2400" b="1" dirty="0" smtClean="0"/>
              <a:t>)</a:t>
            </a:r>
            <a:endParaRPr lang="en-US" sz="2400" b="1" dirty="0"/>
          </a:p>
        </p:txBody>
      </p:sp>
      <p:sp>
        <p:nvSpPr>
          <p:cNvPr id="4" name="Content Placeholder 3"/>
          <p:cNvSpPr>
            <a:spLocks noGrp="1"/>
          </p:cNvSpPr>
          <p:nvPr>
            <p:ph idx="1"/>
          </p:nvPr>
        </p:nvSpPr>
        <p:spPr>
          <a:xfrm>
            <a:off x="-2" y="350521"/>
            <a:ext cx="12191999" cy="933617"/>
          </a:xfrm>
          <a:solidFill>
            <a:srgbClr val="66FFFF"/>
          </a:solidFill>
        </p:spPr>
        <p:txBody>
          <a:bodyPr>
            <a:normAutofit lnSpcReduction="10000"/>
          </a:bodyPr>
          <a:lstStyle/>
          <a:p>
            <a:pPr marL="0" indent="0" algn="ctr">
              <a:buNone/>
            </a:pPr>
            <a:r>
              <a:rPr lang="en-US" dirty="0" smtClean="0"/>
              <a:t>1818 - Suffolk Bank chartered in Boston</a:t>
            </a:r>
          </a:p>
          <a:p>
            <a:pPr marL="0" indent="0" algn="ctr">
              <a:buNone/>
            </a:pPr>
            <a:r>
              <a:rPr lang="en-US" dirty="0" smtClean="0"/>
              <a:t>7</a:t>
            </a:r>
            <a:r>
              <a:rPr lang="en-US" baseline="30000" dirty="0" smtClean="0"/>
              <a:t>th</a:t>
            </a:r>
            <a:r>
              <a:rPr lang="en-US" dirty="0" smtClean="0"/>
              <a:t> Boston Bank</a:t>
            </a:r>
            <a:endParaRPr lang="en-US" dirty="0"/>
          </a:p>
        </p:txBody>
      </p:sp>
      <p:sp>
        <p:nvSpPr>
          <p:cNvPr id="5" name="Content Placeholder 3"/>
          <p:cNvSpPr txBox="1">
            <a:spLocks/>
          </p:cNvSpPr>
          <p:nvPr/>
        </p:nvSpPr>
        <p:spPr>
          <a:xfrm>
            <a:off x="-1" y="1539142"/>
            <a:ext cx="4844717" cy="531885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latin typeface="Times New Roman" panose="02020603050405020304" pitchFamily="18" charset="0"/>
                <a:cs typeface="Times New Roman" panose="02020603050405020304" pitchFamily="18" charset="0"/>
              </a:rPr>
              <a:t>By 1836, close to 300 banks, the vast majority of banks in New England, were correspondent bank members.</a:t>
            </a:r>
          </a:p>
          <a:p>
            <a:pPr marL="0" indent="0">
              <a:buFont typeface="Arial" panose="020B0604020202020204" pitchFamily="34" charset="0"/>
              <a:buNone/>
            </a:pPr>
            <a:r>
              <a:rPr lang="en-US" sz="2000" dirty="0" smtClean="0">
                <a:latin typeface="Times New Roman" panose="02020603050405020304" pitchFamily="18" charset="0"/>
                <a:cs typeface="Times New Roman" panose="02020603050405020304" pitchFamily="18" charset="0"/>
              </a:rPr>
              <a:t>By 1850, 500 sound banks were in the system.</a:t>
            </a:r>
          </a:p>
          <a:p>
            <a:pPr marL="0" indent="0">
              <a:buFont typeface="Arial" panose="020B0604020202020204" pitchFamily="34" charset="0"/>
              <a:buNone/>
            </a:pPr>
            <a:r>
              <a:rPr lang="en-US" sz="2000" dirty="0" smtClean="0">
                <a:latin typeface="Times New Roman" panose="02020603050405020304" pitchFamily="18" charset="0"/>
                <a:cs typeface="Times New Roman" panose="02020603050405020304" pitchFamily="18" charset="0"/>
              </a:rPr>
              <a:t>In 1845 the state of Massachusetts supported the Suffolk System by passing a law saying no bank should pay out any notes but its own.  This compelled the banks to send other country notes to Suffolk for redemption.</a:t>
            </a:r>
          </a:p>
          <a:p>
            <a:pPr marL="0" indent="0">
              <a:buFont typeface="Arial" panose="020B0604020202020204" pitchFamily="34" charset="0"/>
              <a:buNone/>
            </a:pPr>
            <a:r>
              <a:rPr lang="en-US" sz="2000" dirty="0" smtClean="0">
                <a:latin typeface="Times New Roman" panose="02020603050405020304" pitchFamily="18" charset="0"/>
                <a:cs typeface="Times New Roman" panose="02020603050405020304" pitchFamily="18" charset="0"/>
              </a:rPr>
              <a:t>New England bank notes gained extensive circulation in the entire country and Canada.</a:t>
            </a:r>
          </a:p>
          <a:p>
            <a:pPr marL="0" indent="0">
              <a:buFont typeface="Arial" panose="020B0604020202020204" pitchFamily="34" charset="0"/>
              <a:buNone/>
            </a:pPr>
            <a:r>
              <a:rPr lang="en-US" sz="2000" dirty="0" smtClean="0">
                <a:latin typeface="Times New Roman" panose="02020603050405020304" pitchFamily="18" charset="0"/>
                <a:cs typeface="Times New Roman" panose="02020603050405020304" pitchFamily="18" charset="0"/>
              </a:rPr>
              <a:t>In 1855, the entire New England bank circulation was $40,000,000, and Suffolk was clearing $400,000,000.  The notes were thus circulating ten times within the year.</a:t>
            </a:r>
            <a:endParaRPr lang="en-US" sz="2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dirty="0" smtClean="0">
              <a:latin typeface="Times New Roman" panose="02020603050405020304" pitchFamily="18" charset="0"/>
              <a:cs typeface="Times New Roman" panose="02020603050405020304" pitchFamily="18" charset="0"/>
            </a:endParaRPr>
          </a:p>
        </p:txBody>
      </p:sp>
      <p:sp>
        <p:nvSpPr>
          <p:cNvPr id="6" name="Content Placeholder 3"/>
          <p:cNvSpPr txBox="1">
            <a:spLocks/>
          </p:cNvSpPr>
          <p:nvPr/>
        </p:nvSpPr>
        <p:spPr>
          <a:xfrm>
            <a:off x="5855365" y="1513729"/>
            <a:ext cx="5775160" cy="987939"/>
          </a:xfrm>
          <a:prstGeom prst="rect">
            <a:avLst/>
          </a:prstGeom>
          <a:solidFill>
            <a:schemeClr val="bg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latin typeface="Times New Roman" panose="02020603050405020304" pitchFamily="18" charset="0"/>
                <a:cs typeface="Times New Roman" panose="02020603050405020304" pitchFamily="18" charset="0"/>
              </a:rPr>
              <a:t>The First Region-wide </a:t>
            </a:r>
          </a:p>
          <a:p>
            <a:pPr marL="0" indent="0" algn="ctr">
              <a:buFont typeface="Arial" panose="020B0604020202020204" pitchFamily="34" charset="0"/>
              <a:buNone/>
            </a:pPr>
            <a:r>
              <a:rPr lang="en-US" dirty="0" smtClean="0">
                <a:latin typeface="Times New Roman" panose="02020603050405020304" pitchFamily="18" charset="0"/>
                <a:cs typeface="Times New Roman" panose="02020603050405020304" pitchFamily="18" charset="0"/>
              </a:rPr>
              <a:t>Note-Clearing System in the U.S.</a:t>
            </a:r>
          </a:p>
        </p:txBody>
      </p:sp>
      <p:pic>
        <p:nvPicPr>
          <p:cNvPr id="3" name="Picture 2"/>
          <p:cNvPicPr>
            <a:picLocks noChangeAspect="1"/>
          </p:cNvPicPr>
          <p:nvPr/>
        </p:nvPicPr>
        <p:blipFill>
          <a:blip r:embed="rId3"/>
          <a:stretch>
            <a:fillRect/>
          </a:stretch>
        </p:blipFill>
        <p:spPr>
          <a:xfrm>
            <a:off x="6282739" y="3011404"/>
            <a:ext cx="4909971" cy="3309186"/>
          </a:xfrm>
          <a:prstGeom prst="rect">
            <a:avLst/>
          </a:prstGeom>
        </p:spPr>
      </p:pic>
    </p:spTree>
    <p:extLst>
      <p:ext uri="{BB962C8B-B14F-4D97-AF65-F5344CB8AC3E}">
        <p14:creationId xmlns:p14="http://schemas.microsoft.com/office/powerpoint/2010/main" val="24066879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19406</TotalTime>
  <Words>4512</Words>
  <Application>Microsoft Office PowerPoint</Application>
  <PresentationFormat>Widescreen</PresentationFormat>
  <Paragraphs>473</Paragraphs>
  <Slides>49</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Times New Roman</vt:lpstr>
      <vt:lpstr>Wingdings</vt:lpstr>
      <vt:lpstr>Office Theme</vt:lpstr>
      <vt:lpstr>    The Lost Science of Money   </vt:lpstr>
      <vt:lpstr>THEMES OF LOST SCIENCE OF MONEY BOOK</vt:lpstr>
      <vt:lpstr>PARTS OF PRESENTATION</vt:lpstr>
      <vt:lpstr>THE MONEY POWER VS THE U.S. CONSTITUTION</vt:lpstr>
      <vt:lpstr>PART 1</vt:lpstr>
      <vt:lpstr>BOSTON’S “SUFFOLK SYSTEM” (1825-1866)</vt:lpstr>
      <vt:lpstr>BOSTON’S “SUFFOLK SYSTEM” (1825-1866)</vt:lpstr>
      <vt:lpstr>BOSTON’S “SUFFOLK SYSTEM” (1825-1866)</vt:lpstr>
      <vt:lpstr>BOSTON’S “SUFFOLK SYSTEM” (1825-1866)</vt:lpstr>
      <vt:lpstr>Part 2</vt:lpstr>
      <vt:lpstr>NEW YORK’S SAFETY FUND SYSTEM  (1829 – 1866)</vt:lpstr>
      <vt:lpstr>NEW YORK’S SAFETY FUND SYSTEM  (1829 – 1866)</vt:lpstr>
      <vt:lpstr>NEW YORK’S SAFETY FUND SYSTEM  (1829 – 1866)</vt:lpstr>
      <vt:lpstr>NEW YORK’S SAFETY FUND SYSTEM  (1829 – 1866)</vt:lpstr>
      <vt:lpstr>Part 3</vt:lpstr>
      <vt:lpstr>COMMENTS ON STATE BANK NOTES -- BY BRAY HAMMOND</vt:lpstr>
      <vt:lpstr>COMMENTS ON STATE BANK NOTES -- BY BRAY HAMMOND</vt:lpstr>
      <vt:lpstr>COMMENTS ON STATE BANK NOTES -- BY BRAY HAMMOND</vt:lpstr>
      <vt:lpstr>Part 4</vt:lpstr>
      <vt:lpstr>THE STATE “FREE BANKING” LAWS FROM 1836</vt:lpstr>
      <vt:lpstr>THE STATE “FREE BANKING” LAWS FROM 1836</vt:lpstr>
      <vt:lpstr>THE STATE “FREE BANKING” LAWS FROM 1836</vt:lpstr>
      <vt:lpstr>PART 5</vt:lpstr>
      <vt:lpstr>THE “FREE BANKING” IDEOLOGUES</vt:lpstr>
      <vt:lpstr>THE “FREE BANKING” IDEOLOGUES</vt:lpstr>
      <vt:lpstr>THE “FREE BANKING” IDEOLOGUES</vt:lpstr>
      <vt:lpstr>THE “FREE BANKING” IDEOLOGUES:  Problem #1</vt:lpstr>
      <vt:lpstr>THE “FREE BANKING” IDEOLOGUES:  Problem #2</vt:lpstr>
      <vt:lpstr>THE “FREE BANKING” IDEOLOGUES:  Problem #3</vt:lpstr>
      <vt:lpstr>THE “FREE BANKING” IDEOLOGUES:  Problem #4</vt:lpstr>
      <vt:lpstr>THE “FREE BANKING” IDEOLOGUES:  Problem #5</vt:lpstr>
      <vt:lpstr>THE “FREE BANKING” IDEOLOGUES</vt:lpstr>
      <vt:lpstr>Part 6</vt:lpstr>
      <vt:lpstr>THE REIGNING ERROR ON GOVERNMENT MONEY</vt:lpstr>
      <vt:lpstr>THE REIGNING ERROR ON GOVERNMENT MONEY</vt:lpstr>
      <vt:lpstr>THE REIGNING ERROR ON GOVERNMENT MONEY</vt:lpstr>
      <vt:lpstr>THE REIGNING ERROR ON GOVERNMENT MONEY</vt:lpstr>
      <vt:lpstr>PART 7</vt:lpstr>
      <vt:lpstr>WHITE’S PURPOSE:   TO ATTACK THE GREENBACK</vt:lpstr>
      <vt:lpstr>WHITE’S PURPOSE:   TO ATTACK THE GREENBACK</vt:lpstr>
      <vt:lpstr>WHITE’S PURPOSE:   TO ATTACK THE GREENBACK</vt:lpstr>
      <vt:lpstr>WHITE’S PURPOSE:   TO ATTACK THE GREENBACK</vt:lpstr>
      <vt:lpstr>WHITE’S PURPOSE:   TO ATTACK THE GREENBACK</vt:lpstr>
      <vt:lpstr>WHITE’S PURPOSE:   TO ATTACK THE GREENBACK</vt:lpstr>
      <vt:lpstr>WHITE’S PURPOSE:   TO ATTACK THE GREENBACK</vt:lpstr>
      <vt:lpstr>WHITE’S PURPOSE:   TO ATTACK THE GREENBACK</vt:lpstr>
      <vt:lpstr>PART 8</vt:lpstr>
      <vt:lpstr>WHITE’S PURPOSE:   TO ATTACK THE GREENBACK</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Peters</dc:creator>
  <cp:lastModifiedBy>Sue Peters</cp:lastModifiedBy>
  <cp:revision>2788</cp:revision>
  <dcterms:created xsi:type="dcterms:W3CDTF">2014-02-01T13:58:07Z</dcterms:created>
  <dcterms:modified xsi:type="dcterms:W3CDTF">2014-08-25T05:23:16Z</dcterms:modified>
</cp:coreProperties>
</file>