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4"/>
  </p:notesMasterIdLst>
  <p:sldIdLst>
    <p:sldId id="257" r:id="rId2"/>
    <p:sldId id="258" r:id="rId3"/>
    <p:sldId id="487" r:id="rId4"/>
    <p:sldId id="427" r:id="rId5"/>
    <p:sldId id="311" r:id="rId6"/>
    <p:sldId id="549" r:id="rId7"/>
    <p:sldId id="550" r:id="rId8"/>
    <p:sldId id="551" r:id="rId9"/>
    <p:sldId id="552" r:id="rId10"/>
    <p:sldId id="553" r:id="rId11"/>
    <p:sldId id="554" r:id="rId12"/>
    <p:sldId id="327" r:id="rId13"/>
    <p:sldId id="556" r:id="rId14"/>
    <p:sldId id="555" r:id="rId15"/>
    <p:sldId id="559" r:id="rId16"/>
    <p:sldId id="561" r:id="rId17"/>
    <p:sldId id="557" r:id="rId18"/>
    <p:sldId id="560" r:id="rId19"/>
    <p:sldId id="558" r:id="rId20"/>
    <p:sldId id="548" r:id="rId21"/>
    <p:sldId id="562" r:id="rId22"/>
    <p:sldId id="563" r:id="rId23"/>
    <p:sldId id="339" r:id="rId24"/>
    <p:sldId id="564" r:id="rId25"/>
    <p:sldId id="565" r:id="rId26"/>
    <p:sldId id="566" r:id="rId27"/>
    <p:sldId id="567" r:id="rId28"/>
    <p:sldId id="590" r:id="rId29"/>
    <p:sldId id="477" r:id="rId30"/>
    <p:sldId id="568" r:id="rId31"/>
    <p:sldId id="569" r:id="rId32"/>
    <p:sldId id="570" r:id="rId33"/>
    <p:sldId id="597" r:id="rId34"/>
    <p:sldId id="575" r:id="rId35"/>
    <p:sldId id="571" r:id="rId36"/>
    <p:sldId id="533" r:id="rId37"/>
    <p:sldId id="579" r:id="rId38"/>
    <p:sldId id="586" r:id="rId39"/>
    <p:sldId id="580" r:id="rId40"/>
    <p:sldId id="587" r:id="rId41"/>
    <p:sldId id="588" r:id="rId42"/>
    <p:sldId id="581" r:id="rId43"/>
    <p:sldId id="591" r:id="rId44"/>
    <p:sldId id="592" r:id="rId45"/>
    <p:sldId id="593" r:id="rId46"/>
    <p:sldId id="582" r:id="rId47"/>
    <p:sldId id="594" r:id="rId48"/>
    <p:sldId id="595" r:id="rId49"/>
    <p:sldId id="596" r:id="rId50"/>
    <p:sldId id="601" r:id="rId51"/>
    <p:sldId id="602" r:id="rId52"/>
    <p:sldId id="534" r:id="rId53"/>
    <p:sldId id="598" r:id="rId54"/>
    <p:sldId id="599" r:id="rId55"/>
    <p:sldId id="600" r:id="rId56"/>
    <p:sldId id="583" r:id="rId57"/>
    <p:sldId id="603" r:id="rId58"/>
    <p:sldId id="604" r:id="rId59"/>
    <p:sldId id="605" r:id="rId60"/>
    <p:sldId id="584" r:id="rId61"/>
    <p:sldId id="606" r:id="rId62"/>
    <p:sldId id="3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66CCFF"/>
    <a:srgbClr val="FFFFFF"/>
    <a:srgbClr val="FFCCFF"/>
    <a:srgbClr val="FFFFCC"/>
    <a:srgbClr val="CC99FF"/>
    <a:srgbClr val="99CCFF"/>
    <a:srgbClr val="33CCFF"/>
    <a:srgbClr val="66FF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9" autoAdjust="0"/>
    <p:restoredTop sz="86355" autoAdjust="0"/>
  </p:normalViewPr>
  <p:slideViewPr>
    <p:cSldViewPr snapToGrid="0">
      <p:cViewPr varScale="1">
        <p:scale>
          <a:sx n="60" d="100"/>
          <a:sy n="60" d="100"/>
        </p:scale>
        <p:origin x="96" y="162"/>
      </p:cViewPr>
      <p:guideLst/>
    </p:cSldViewPr>
  </p:slideViewPr>
  <p:outlineViewPr>
    <p:cViewPr>
      <p:scale>
        <a:sx n="33" d="100"/>
        <a:sy n="33" d="100"/>
      </p:scale>
      <p:origin x="0" y="-62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74C8D-B10B-4717-9AD4-DA821D4300B9}" type="datetimeFigureOut">
              <a:rPr lang="en-US" smtClean="0"/>
              <a:t>9/5/2014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FD7E4-50E6-4859-8139-4B3D842435AC}" type="slidenum">
              <a:rPr lang="en-US" smtClean="0"/>
              <a:t>‹#›</a:t>
            </a:fld>
            <a:endParaRPr lang="en-US"/>
          </a:p>
        </p:txBody>
      </p:sp>
    </p:spTree>
    <p:extLst>
      <p:ext uri="{BB962C8B-B14F-4D97-AF65-F5344CB8AC3E}">
        <p14:creationId xmlns:p14="http://schemas.microsoft.com/office/powerpoint/2010/main" val="216800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dirty="0"/>
          </a:p>
        </p:txBody>
      </p:sp>
    </p:spTree>
    <p:extLst>
      <p:ext uri="{BB962C8B-B14F-4D97-AF65-F5344CB8AC3E}">
        <p14:creationId xmlns:p14="http://schemas.microsoft.com/office/powerpoint/2010/main" val="269684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16</a:t>
            </a:fld>
            <a:endParaRPr lang="en-US"/>
          </a:p>
        </p:txBody>
      </p:sp>
    </p:spTree>
    <p:extLst>
      <p:ext uri="{BB962C8B-B14F-4D97-AF65-F5344CB8AC3E}">
        <p14:creationId xmlns:p14="http://schemas.microsoft.com/office/powerpoint/2010/main" val="313824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27</a:t>
            </a:fld>
            <a:endParaRPr lang="en-US"/>
          </a:p>
        </p:txBody>
      </p:sp>
    </p:spTree>
    <p:extLst>
      <p:ext uri="{BB962C8B-B14F-4D97-AF65-F5344CB8AC3E}">
        <p14:creationId xmlns:p14="http://schemas.microsoft.com/office/powerpoint/2010/main" val="1510832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28</a:t>
            </a:fld>
            <a:endParaRPr lang="en-US"/>
          </a:p>
        </p:txBody>
      </p:sp>
    </p:spTree>
    <p:extLst>
      <p:ext uri="{BB962C8B-B14F-4D97-AF65-F5344CB8AC3E}">
        <p14:creationId xmlns:p14="http://schemas.microsoft.com/office/powerpoint/2010/main" val="3307878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29</a:t>
            </a:fld>
            <a:endParaRPr lang="en-US"/>
          </a:p>
        </p:txBody>
      </p:sp>
    </p:spTree>
    <p:extLst>
      <p:ext uri="{BB962C8B-B14F-4D97-AF65-F5344CB8AC3E}">
        <p14:creationId xmlns:p14="http://schemas.microsoft.com/office/powerpoint/2010/main" val="3228100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30</a:t>
            </a:fld>
            <a:endParaRPr lang="en-US"/>
          </a:p>
        </p:txBody>
      </p:sp>
    </p:spTree>
    <p:extLst>
      <p:ext uri="{BB962C8B-B14F-4D97-AF65-F5344CB8AC3E}">
        <p14:creationId xmlns:p14="http://schemas.microsoft.com/office/powerpoint/2010/main" val="154754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31</a:t>
            </a:fld>
            <a:endParaRPr lang="en-US"/>
          </a:p>
        </p:txBody>
      </p:sp>
    </p:spTree>
    <p:extLst>
      <p:ext uri="{BB962C8B-B14F-4D97-AF65-F5344CB8AC3E}">
        <p14:creationId xmlns:p14="http://schemas.microsoft.com/office/powerpoint/2010/main" val="773913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32</a:t>
            </a:fld>
            <a:endParaRPr lang="en-US"/>
          </a:p>
        </p:txBody>
      </p:sp>
    </p:spTree>
    <p:extLst>
      <p:ext uri="{BB962C8B-B14F-4D97-AF65-F5344CB8AC3E}">
        <p14:creationId xmlns:p14="http://schemas.microsoft.com/office/powerpoint/2010/main" val="349212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33</a:t>
            </a:fld>
            <a:endParaRPr lang="en-US"/>
          </a:p>
        </p:txBody>
      </p:sp>
    </p:spTree>
    <p:extLst>
      <p:ext uri="{BB962C8B-B14F-4D97-AF65-F5344CB8AC3E}">
        <p14:creationId xmlns:p14="http://schemas.microsoft.com/office/powerpoint/2010/main" val="98076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34</a:t>
            </a:fld>
            <a:endParaRPr lang="en-US"/>
          </a:p>
        </p:txBody>
      </p:sp>
    </p:spTree>
    <p:extLst>
      <p:ext uri="{BB962C8B-B14F-4D97-AF65-F5344CB8AC3E}">
        <p14:creationId xmlns:p14="http://schemas.microsoft.com/office/powerpoint/2010/main" val="1465044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35</a:t>
            </a:fld>
            <a:endParaRPr lang="en-US"/>
          </a:p>
        </p:txBody>
      </p:sp>
    </p:spTree>
    <p:extLst>
      <p:ext uri="{BB962C8B-B14F-4D97-AF65-F5344CB8AC3E}">
        <p14:creationId xmlns:p14="http://schemas.microsoft.com/office/powerpoint/2010/main" val="30522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a:t>
            </a:fld>
            <a:endParaRPr lang="en-US" dirty="0"/>
          </a:p>
        </p:txBody>
      </p:sp>
    </p:spTree>
    <p:extLst>
      <p:ext uri="{BB962C8B-B14F-4D97-AF65-F5344CB8AC3E}">
        <p14:creationId xmlns:p14="http://schemas.microsoft.com/office/powerpoint/2010/main" val="2644549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43</a:t>
            </a:fld>
            <a:endParaRPr lang="en-US"/>
          </a:p>
        </p:txBody>
      </p:sp>
    </p:spTree>
    <p:extLst>
      <p:ext uri="{BB962C8B-B14F-4D97-AF65-F5344CB8AC3E}">
        <p14:creationId xmlns:p14="http://schemas.microsoft.com/office/powerpoint/2010/main" val="2945541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45</a:t>
            </a:fld>
            <a:endParaRPr lang="en-US"/>
          </a:p>
        </p:txBody>
      </p:sp>
    </p:spTree>
    <p:extLst>
      <p:ext uri="{BB962C8B-B14F-4D97-AF65-F5344CB8AC3E}">
        <p14:creationId xmlns:p14="http://schemas.microsoft.com/office/powerpoint/2010/main" val="2757751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47</a:t>
            </a:fld>
            <a:endParaRPr lang="en-US"/>
          </a:p>
        </p:txBody>
      </p:sp>
    </p:spTree>
    <p:extLst>
      <p:ext uri="{BB962C8B-B14F-4D97-AF65-F5344CB8AC3E}">
        <p14:creationId xmlns:p14="http://schemas.microsoft.com/office/powerpoint/2010/main" val="2261356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48</a:t>
            </a:fld>
            <a:endParaRPr lang="en-US"/>
          </a:p>
        </p:txBody>
      </p:sp>
    </p:spTree>
    <p:extLst>
      <p:ext uri="{BB962C8B-B14F-4D97-AF65-F5344CB8AC3E}">
        <p14:creationId xmlns:p14="http://schemas.microsoft.com/office/powerpoint/2010/main" val="2429012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51</a:t>
            </a:fld>
            <a:endParaRPr lang="en-US"/>
          </a:p>
        </p:txBody>
      </p:sp>
    </p:spTree>
    <p:extLst>
      <p:ext uri="{BB962C8B-B14F-4D97-AF65-F5344CB8AC3E}">
        <p14:creationId xmlns:p14="http://schemas.microsoft.com/office/powerpoint/2010/main" val="1699755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52</a:t>
            </a:fld>
            <a:endParaRPr lang="en-US"/>
          </a:p>
        </p:txBody>
      </p:sp>
    </p:spTree>
    <p:extLst>
      <p:ext uri="{BB962C8B-B14F-4D97-AF65-F5344CB8AC3E}">
        <p14:creationId xmlns:p14="http://schemas.microsoft.com/office/powerpoint/2010/main" val="1877137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53</a:t>
            </a:fld>
            <a:endParaRPr lang="en-US"/>
          </a:p>
        </p:txBody>
      </p:sp>
    </p:spTree>
    <p:extLst>
      <p:ext uri="{BB962C8B-B14F-4D97-AF65-F5344CB8AC3E}">
        <p14:creationId xmlns:p14="http://schemas.microsoft.com/office/powerpoint/2010/main" val="3981329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54</a:t>
            </a:fld>
            <a:endParaRPr lang="en-US"/>
          </a:p>
        </p:txBody>
      </p:sp>
    </p:spTree>
    <p:extLst>
      <p:ext uri="{BB962C8B-B14F-4D97-AF65-F5344CB8AC3E}">
        <p14:creationId xmlns:p14="http://schemas.microsoft.com/office/powerpoint/2010/main" val="3284597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58</a:t>
            </a:fld>
            <a:endParaRPr lang="en-US"/>
          </a:p>
        </p:txBody>
      </p:sp>
    </p:spTree>
    <p:extLst>
      <p:ext uri="{BB962C8B-B14F-4D97-AF65-F5344CB8AC3E}">
        <p14:creationId xmlns:p14="http://schemas.microsoft.com/office/powerpoint/2010/main" val="2191051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59</a:t>
            </a:fld>
            <a:endParaRPr lang="en-US"/>
          </a:p>
        </p:txBody>
      </p:sp>
    </p:spTree>
    <p:extLst>
      <p:ext uri="{BB962C8B-B14F-4D97-AF65-F5344CB8AC3E}">
        <p14:creationId xmlns:p14="http://schemas.microsoft.com/office/powerpoint/2010/main" val="148865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a:t>
            </a:fld>
            <a:endParaRPr lang="en-US" dirty="0"/>
          </a:p>
        </p:txBody>
      </p:sp>
    </p:spTree>
    <p:extLst>
      <p:ext uri="{BB962C8B-B14F-4D97-AF65-F5344CB8AC3E}">
        <p14:creationId xmlns:p14="http://schemas.microsoft.com/office/powerpoint/2010/main" val="223827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7</a:t>
            </a:fld>
            <a:endParaRPr lang="en-US"/>
          </a:p>
        </p:txBody>
      </p:sp>
    </p:spTree>
    <p:extLst>
      <p:ext uri="{BB962C8B-B14F-4D97-AF65-F5344CB8AC3E}">
        <p14:creationId xmlns:p14="http://schemas.microsoft.com/office/powerpoint/2010/main" val="363164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8</a:t>
            </a:fld>
            <a:endParaRPr lang="en-US"/>
          </a:p>
        </p:txBody>
      </p:sp>
    </p:spTree>
    <p:extLst>
      <p:ext uri="{BB962C8B-B14F-4D97-AF65-F5344CB8AC3E}">
        <p14:creationId xmlns:p14="http://schemas.microsoft.com/office/powerpoint/2010/main" val="513822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9</a:t>
            </a:fld>
            <a:endParaRPr lang="en-US"/>
          </a:p>
        </p:txBody>
      </p:sp>
    </p:spTree>
    <p:extLst>
      <p:ext uri="{BB962C8B-B14F-4D97-AF65-F5344CB8AC3E}">
        <p14:creationId xmlns:p14="http://schemas.microsoft.com/office/powerpoint/2010/main" val="159689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10</a:t>
            </a:fld>
            <a:endParaRPr lang="en-US"/>
          </a:p>
        </p:txBody>
      </p:sp>
    </p:spTree>
    <p:extLst>
      <p:ext uri="{BB962C8B-B14F-4D97-AF65-F5344CB8AC3E}">
        <p14:creationId xmlns:p14="http://schemas.microsoft.com/office/powerpoint/2010/main" val="198199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13</a:t>
            </a:fld>
            <a:endParaRPr lang="en-US"/>
          </a:p>
        </p:txBody>
      </p:sp>
    </p:spTree>
    <p:extLst>
      <p:ext uri="{BB962C8B-B14F-4D97-AF65-F5344CB8AC3E}">
        <p14:creationId xmlns:p14="http://schemas.microsoft.com/office/powerpoint/2010/main" val="323364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14</a:t>
            </a:fld>
            <a:endParaRPr lang="en-US"/>
          </a:p>
        </p:txBody>
      </p:sp>
    </p:spTree>
    <p:extLst>
      <p:ext uri="{BB962C8B-B14F-4D97-AF65-F5344CB8AC3E}">
        <p14:creationId xmlns:p14="http://schemas.microsoft.com/office/powerpoint/2010/main" val="1741169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9/5/2014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t>9/5/2014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t>9/5/2014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t>9/5/2014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t>9/5/2014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t>9/5/2014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9/5/2014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9/5/2014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t>9/5/2014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4.bp.blogspot.com/-rEg4uEDqhfI/UOBSv5KyP2I/AAAAAAAAHMU/07tSyt0TwW4/s1600/13360805-the-word-surprise-bursts-with-a-bunch-of-colorful-stars-out-of-an-open-envelope-to-announce-an-unpre.jpg#surprise%201170x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28800"/>
            <a:ext cx="3803961"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969908"/>
            <a:ext cx="12192000" cy="858891"/>
          </a:xfrm>
          <a:solidFill>
            <a:srgbClr val="33CCFF"/>
          </a:solidFill>
        </p:spPr>
        <p:txBody>
          <a:bodyPr>
            <a:normAutofit fontScale="92500" lnSpcReduction="10000"/>
          </a:bodyPr>
          <a:lstStyle/>
          <a:p>
            <a:r>
              <a:rPr lang="en-US" sz="2800" b="1" dirty="0" smtClean="0"/>
              <a:t>CHAPTER 17 – Part 1</a:t>
            </a:r>
          </a:p>
          <a:p>
            <a:r>
              <a:rPr lang="en-US" sz="2800" b="1" dirty="0" smtClean="0"/>
              <a:t>THE GREENBACKS: REAL AMERICAN MONEY</a:t>
            </a:r>
          </a:p>
        </p:txBody>
      </p:sp>
      <p:sp>
        <p:nvSpPr>
          <p:cNvPr id="4" name="Title 3"/>
          <p:cNvSpPr>
            <a:spLocks noGrp="1"/>
          </p:cNvSpPr>
          <p:nvPr>
            <p:ph type="ctrTitle"/>
          </p:nvPr>
        </p:nvSpPr>
        <p:spPr>
          <a:xfrm>
            <a:off x="0" y="9013"/>
            <a:ext cx="12192000" cy="969908"/>
          </a:xfrm>
          <a:solidFill>
            <a:srgbClr val="66FFFF"/>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sp>
        <p:nvSpPr>
          <p:cNvPr id="6" name="TextBox 5"/>
          <p:cNvSpPr txBox="1"/>
          <p:nvPr/>
        </p:nvSpPr>
        <p:spPr>
          <a:xfrm>
            <a:off x="1668379" y="6256421"/>
            <a:ext cx="45719" cy="369332"/>
          </a:xfrm>
          <a:prstGeom prst="rect">
            <a:avLst/>
          </a:prstGeom>
          <a:noFill/>
        </p:spPr>
        <p:txBody>
          <a:bodyPr wrap="square" rtlCol="0">
            <a:spAutoFit/>
          </a:bodyPr>
          <a:lstStyle/>
          <a:p>
            <a:endParaRPr lang="en-US" dirty="0"/>
          </a:p>
        </p:txBody>
      </p:sp>
      <p:pic>
        <p:nvPicPr>
          <p:cNvPr id="1026" name="Picture 2" descr="http://upload.wikimedia.org/wikipedia/commons/0/05/Greenback-18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328" y="1985209"/>
            <a:ext cx="5030704" cy="4872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isagawlas.files.wordpress.com/2013/03/surprise-party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0288" y="1985210"/>
            <a:ext cx="3230899" cy="4872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84346" y="6488668"/>
            <a:ext cx="5950668" cy="369332"/>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4283195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2000" fill="hold" nodeType="clickEffect" p14:presetBounceEnd="6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60000">
                                          <p:cBhvr additive="base">
                                            <p:cTn id="7" dur="3000" fill="hold"/>
                                            <p:tgtEl>
                                              <p:spTgt spid="1028"/>
                                            </p:tgtEl>
                                            <p:attrNameLst>
                                              <p:attrName>ppt_x</p:attrName>
                                            </p:attrNameLst>
                                          </p:cBhvr>
                                          <p:tavLst>
                                            <p:tav tm="0">
                                              <p:val>
                                                <p:strVal val="#ppt_x"/>
                                              </p:val>
                                            </p:tav>
                                            <p:tav tm="100000">
                                              <p:val>
                                                <p:strVal val="#ppt_x"/>
                                              </p:val>
                                            </p:tav>
                                          </p:tavLst>
                                        </p:anim>
                                        <p:anim calcmode="lin" valueType="num" p14:bounceEnd="60000">
                                          <p:cBhvr additive="base">
                                            <p:cTn id="8" dur="30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repeatCount="2000" fill="hold" nodeType="withEffect" p14:presetBounceEnd="52000">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14:bounceEnd="52000">
                                          <p:cBhvr additive="base">
                                            <p:cTn id="11" dur="2000" fill="hold"/>
                                            <p:tgtEl>
                                              <p:spTgt spid="1030"/>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200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3000" fill="hold"/>
                                            <p:tgtEl>
                                              <p:spTgt spid="1028"/>
                                            </p:tgtEl>
                                            <p:attrNameLst>
                                              <p:attrName>ppt_x</p:attrName>
                                            </p:attrNameLst>
                                          </p:cBhvr>
                                          <p:tavLst>
                                            <p:tav tm="0">
                                              <p:val>
                                                <p:strVal val="#ppt_x"/>
                                              </p:val>
                                            </p:tav>
                                            <p:tav tm="100000">
                                              <p:val>
                                                <p:strVal val="#ppt_x"/>
                                              </p:val>
                                            </p:tav>
                                          </p:tavLst>
                                        </p:anim>
                                        <p:anim calcmode="lin" valueType="num">
                                          <p:cBhvr additive="base">
                                            <p:cTn id="8" dur="30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repeatCount="200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2000" fill="hold"/>
                                            <p:tgtEl>
                                              <p:spTgt spid="1030"/>
                                            </p:tgtEl>
                                            <p:attrNameLst>
                                              <p:attrName>ppt_x</p:attrName>
                                            </p:attrNameLst>
                                          </p:cBhvr>
                                          <p:tavLst>
                                            <p:tav tm="0">
                                              <p:val>
                                                <p:strVal val="#ppt_x"/>
                                              </p:val>
                                            </p:tav>
                                            <p:tav tm="100000">
                                              <p:val>
                                                <p:strVal val="#ppt_x"/>
                                              </p:val>
                                            </p:tav>
                                          </p:tavLst>
                                        </p:anim>
                                        <p:anim calcmode="lin" valueType="num">
                                          <p:cBhvr additive="base">
                                            <p:cTn id="12" dur="20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REAL GROWTH IN THE U.S.</a:t>
            </a:r>
          </a:p>
        </p:txBody>
      </p:sp>
      <p:sp>
        <p:nvSpPr>
          <p:cNvPr id="3" name="Content Placeholder 2"/>
          <p:cNvSpPr>
            <a:spLocks noGrp="1"/>
          </p:cNvSpPr>
          <p:nvPr>
            <p:ph idx="1"/>
          </p:nvPr>
        </p:nvSpPr>
        <p:spPr>
          <a:xfrm>
            <a:off x="4743949" y="1600033"/>
            <a:ext cx="6914148" cy="1767174"/>
          </a:xfrm>
          <a:solidFill>
            <a:srgbClr val="FFFF00"/>
          </a:solidFill>
        </p:spPr>
        <p:txBody>
          <a:bodyPr>
            <a:normAutofit/>
          </a:bodyPr>
          <a:lstStyle/>
          <a:p>
            <a:pPr marL="0" indent="0">
              <a:buNone/>
            </a:pPr>
            <a:r>
              <a:rPr lang="en-US" sz="2000" dirty="0" smtClean="0"/>
              <a:t>MANUFACTURING OF MCCORMICK REAPER (WHEAT TRACTOR)</a:t>
            </a:r>
          </a:p>
          <a:p>
            <a:pPr marL="0" indent="0">
              <a:buNone/>
            </a:pPr>
            <a:r>
              <a:rPr lang="en-US" sz="2000" dirty="0"/>
              <a:t> </a:t>
            </a:r>
            <a:r>
              <a:rPr lang="en-US" sz="2000" dirty="0" smtClean="0"/>
              <a:t>                      </a:t>
            </a:r>
            <a:r>
              <a:rPr lang="en-US" sz="2000" b="1" dirty="0" smtClean="0"/>
              <a:t>1848      1850        1860           1868</a:t>
            </a:r>
          </a:p>
          <a:p>
            <a:pPr marL="0" indent="0">
              <a:buNone/>
            </a:pPr>
            <a:r>
              <a:rPr lang="en-US" sz="2000" dirty="0"/>
              <a:t> </a:t>
            </a:r>
            <a:r>
              <a:rPr lang="en-US" sz="2000" dirty="0" smtClean="0"/>
              <a:t>                         700    1,400       4,000        10,000 </a:t>
            </a:r>
          </a:p>
          <a:p>
            <a:pPr marL="0" indent="0">
              <a:buNone/>
            </a:pPr>
            <a:r>
              <a:rPr lang="en-US" sz="2000" dirty="0"/>
              <a:t> </a:t>
            </a:r>
            <a:r>
              <a:rPr lang="en-US" sz="2000" dirty="0" smtClean="0"/>
              <a:t>           </a:t>
            </a:r>
            <a:endParaRPr lang="en-US" sz="2000" dirty="0"/>
          </a:p>
        </p:txBody>
      </p:sp>
      <p:sp>
        <p:nvSpPr>
          <p:cNvPr id="4" name="Content Placeholder 2"/>
          <p:cNvSpPr txBox="1">
            <a:spLocks/>
          </p:cNvSpPr>
          <p:nvPr/>
        </p:nvSpPr>
        <p:spPr>
          <a:xfrm>
            <a:off x="0" y="350521"/>
            <a:ext cx="12191998" cy="769520"/>
          </a:xfrm>
          <a:prstGeom prst="rect">
            <a:avLst/>
          </a:prstGeom>
          <a:solidFill>
            <a:srgbClr val="FFC000"/>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The decade leading up to the Civil War was one of tremendous real growth.</a:t>
            </a:r>
          </a:p>
          <a:p>
            <a:pPr marL="0" indent="0" algn="ctr">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MECHANIZATION OF FARMING</a:t>
            </a:r>
            <a:endParaRPr lang="en-US" sz="3600" dirty="0"/>
          </a:p>
        </p:txBody>
      </p:sp>
      <p:pic>
        <p:nvPicPr>
          <p:cNvPr id="5" name="Picture 4"/>
          <p:cNvPicPr>
            <a:picLocks noChangeAspect="1"/>
          </p:cNvPicPr>
          <p:nvPr/>
        </p:nvPicPr>
        <p:blipFill>
          <a:blip r:embed="rId3"/>
          <a:stretch>
            <a:fillRect/>
          </a:stretch>
        </p:blipFill>
        <p:spPr>
          <a:xfrm>
            <a:off x="0" y="1600033"/>
            <a:ext cx="4210050" cy="3143250"/>
          </a:xfrm>
          <a:prstGeom prst="rect">
            <a:avLst/>
          </a:prstGeom>
        </p:spPr>
      </p:pic>
      <p:pic>
        <p:nvPicPr>
          <p:cNvPr id="6" name="Picture 5"/>
          <p:cNvPicPr>
            <a:picLocks noChangeAspect="1"/>
          </p:cNvPicPr>
          <p:nvPr/>
        </p:nvPicPr>
        <p:blipFill>
          <a:blip r:embed="rId4"/>
          <a:stretch>
            <a:fillRect/>
          </a:stretch>
        </p:blipFill>
        <p:spPr>
          <a:xfrm>
            <a:off x="6160165" y="3721769"/>
            <a:ext cx="4957013" cy="2652672"/>
          </a:xfrm>
          <a:prstGeom prst="rect">
            <a:avLst/>
          </a:prstGeom>
        </p:spPr>
      </p:pic>
      <p:sp>
        <p:nvSpPr>
          <p:cNvPr id="7" name="TextBox 6"/>
          <p:cNvSpPr txBox="1"/>
          <p:nvPr/>
        </p:nvSpPr>
        <p:spPr>
          <a:xfrm>
            <a:off x="963812" y="4786868"/>
            <a:ext cx="1989455" cy="369332"/>
          </a:xfrm>
          <a:prstGeom prst="rect">
            <a:avLst/>
          </a:prstGeom>
          <a:noFill/>
        </p:spPr>
        <p:txBody>
          <a:bodyPr wrap="none" rtlCol="0">
            <a:spAutoFit/>
          </a:bodyPr>
          <a:lstStyle/>
          <a:p>
            <a:r>
              <a:rPr lang="en-US" b="1" dirty="0" smtClean="0"/>
              <a:t>McCormick Reaper</a:t>
            </a:r>
            <a:endParaRPr lang="en-US" b="1" dirty="0"/>
          </a:p>
        </p:txBody>
      </p:sp>
      <p:sp>
        <p:nvSpPr>
          <p:cNvPr id="8" name="TextBox 7"/>
          <p:cNvSpPr txBox="1"/>
          <p:nvPr/>
        </p:nvSpPr>
        <p:spPr>
          <a:xfrm>
            <a:off x="6921406" y="6374441"/>
            <a:ext cx="3434530" cy="369332"/>
          </a:xfrm>
          <a:prstGeom prst="rect">
            <a:avLst/>
          </a:prstGeom>
          <a:noFill/>
        </p:spPr>
        <p:txBody>
          <a:bodyPr wrap="none" rtlCol="0">
            <a:spAutoFit/>
          </a:bodyPr>
          <a:lstStyle/>
          <a:p>
            <a:r>
              <a:rPr lang="en-US" b="1" dirty="0" smtClean="0"/>
              <a:t>McCormick Factory, 1860, Chicago</a:t>
            </a:r>
            <a:endParaRPr lang="en-US" b="1" dirty="0"/>
          </a:p>
        </p:txBody>
      </p:sp>
    </p:spTree>
    <p:extLst>
      <p:ext uri="{BB962C8B-B14F-4D97-AF65-F5344CB8AC3E}">
        <p14:creationId xmlns:p14="http://schemas.microsoft.com/office/powerpoint/2010/main" val="2533879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REAL GROWTH IN THE U.S.</a:t>
            </a:r>
          </a:p>
        </p:txBody>
      </p:sp>
      <p:sp>
        <p:nvSpPr>
          <p:cNvPr id="3" name="Content Placeholder 2"/>
          <p:cNvSpPr>
            <a:spLocks noGrp="1"/>
          </p:cNvSpPr>
          <p:nvPr>
            <p:ph idx="1"/>
          </p:nvPr>
        </p:nvSpPr>
        <p:spPr>
          <a:xfrm>
            <a:off x="176462" y="2222318"/>
            <a:ext cx="2951747" cy="2093007"/>
          </a:xfrm>
        </p:spPr>
        <p:txBody>
          <a:bodyPr>
            <a:normAutofit/>
          </a:bodyPr>
          <a:lstStyle/>
          <a:p>
            <a:pPr marL="0" indent="0">
              <a:buNone/>
            </a:pPr>
            <a:r>
              <a:rPr lang="en-US" sz="2000" b="1" dirty="0" smtClean="0"/>
              <a:t>American shipbuilding produced 1 million tons in 1854-55 – a tonnage not to be equaled again until 1917.</a:t>
            </a:r>
            <a:endParaRPr lang="en-US" sz="2000" b="1" dirty="0"/>
          </a:p>
          <a:p>
            <a:pPr marL="0" indent="0">
              <a:buNone/>
            </a:pPr>
            <a:endParaRPr lang="en-US" sz="3600" dirty="0"/>
          </a:p>
        </p:txBody>
      </p:sp>
      <p:sp>
        <p:nvSpPr>
          <p:cNvPr id="4" name="Content Placeholder 2"/>
          <p:cNvSpPr txBox="1">
            <a:spLocks/>
          </p:cNvSpPr>
          <p:nvPr/>
        </p:nvSpPr>
        <p:spPr>
          <a:xfrm>
            <a:off x="0" y="350520"/>
            <a:ext cx="12191998" cy="900763"/>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The decade leading up to the Civil War was one of tremendous real growth.</a:t>
            </a:r>
          </a:p>
          <a:p>
            <a:pPr marL="0" indent="0" algn="ctr">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PRODUCTION OF BOATS</a:t>
            </a:r>
            <a:endParaRPr lang="en-US" sz="3600" dirty="0"/>
          </a:p>
        </p:txBody>
      </p:sp>
      <p:pic>
        <p:nvPicPr>
          <p:cNvPr id="8" name="Picture 7"/>
          <p:cNvPicPr>
            <a:picLocks noChangeAspect="1"/>
          </p:cNvPicPr>
          <p:nvPr/>
        </p:nvPicPr>
        <p:blipFill>
          <a:blip r:embed="rId2"/>
          <a:stretch>
            <a:fillRect/>
          </a:stretch>
        </p:blipFill>
        <p:spPr>
          <a:xfrm>
            <a:off x="3495773" y="1379221"/>
            <a:ext cx="8696225" cy="5478779"/>
          </a:xfrm>
          <a:prstGeom prst="rect">
            <a:avLst/>
          </a:prstGeom>
        </p:spPr>
      </p:pic>
    </p:spTree>
    <p:extLst>
      <p:ext uri="{BB962C8B-B14F-4D97-AF65-F5344CB8AC3E}">
        <p14:creationId xmlns:p14="http://schemas.microsoft.com/office/powerpoint/2010/main" val="3775805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lvl="0" algn="ctr"/>
            <a:r>
              <a:rPr lang="en-US" sz="2800" b="1" dirty="0" smtClean="0"/>
              <a:t>Part 2</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TextBox 3"/>
          <p:cNvSpPr txBox="1"/>
          <p:nvPr/>
        </p:nvSpPr>
        <p:spPr>
          <a:xfrm>
            <a:off x="1796716" y="2759243"/>
            <a:ext cx="9039334" cy="584775"/>
          </a:xfrm>
          <a:prstGeom prst="rect">
            <a:avLst/>
          </a:prstGeom>
          <a:noFill/>
        </p:spPr>
        <p:txBody>
          <a:bodyPr wrap="none" rtlCol="0">
            <a:spAutoFit/>
          </a:bodyPr>
          <a:lstStyle/>
          <a:p>
            <a:r>
              <a:rPr lang="en-US" sz="3200" b="1" dirty="0" smtClean="0"/>
              <a:t>BANKING AND MONEY SYSTEM STILL A NIGHTMARE</a:t>
            </a:r>
            <a:endParaRPr lang="en-US" sz="3200" b="1" dirty="0"/>
          </a:p>
        </p:txBody>
      </p:sp>
    </p:spTree>
    <p:extLst>
      <p:ext uri="{BB962C8B-B14F-4D97-AF65-F5344CB8AC3E}">
        <p14:creationId xmlns:p14="http://schemas.microsoft.com/office/powerpoint/2010/main" val="3989072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BANKING AND MONEY SYSTEM STILL A NIGHTMARE</a:t>
            </a:r>
          </a:p>
        </p:txBody>
      </p:sp>
      <p:sp>
        <p:nvSpPr>
          <p:cNvPr id="4" name="TextBox 3"/>
          <p:cNvSpPr txBox="1"/>
          <p:nvPr/>
        </p:nvSpPr>
        <p:spPr>
          <a:xfrm>
            <a:off x="0" y="350521"/>
            <a:ext cx="12191998" cy="1138773"/>
          </a:xfrm>
          <a:prstGeom prst="rect">
            <a:avLst/>
          </a:prstGeom>
          <a:solidFill>
            <a:srgbClr val="33CCFF"/>
          </a:solidFill>
        </p:spPr>
        <p:txBody>
          <a:bodyPr wrap="square" rtlCol="0">
            <a:spAutoFit/>
          </a:bodyPr>
          <a:lstStyle/>
          <a:p>
            <a:r>
              <a:rPr lang="en-US" sz="2400" dirty="0" smtClean="0"/>
              <a:t>“The banking business was conducted by 1,600 state banks, each going its own merry way; 7,000 different kinds of bank notes circulated, with more than half being spurious. “  </a:t>
            </a:r>
            <a:r>
              <a:rPr lang="en-US" sz="2000" dirty="0" smtClean="0"/>
              <a:t>Studenski &amp; Krooss, </a:t>
            </a:r>
            <a:r>
              <a:rPr lang="en-US" sz="2000" i="1" dirty="0" smtClean="0"/>
              <a:t>Financial History of the U.S., </a:t>
            </a:r>
            <a:r>
              <a:rPr lang="en-US" sz="2000" dirty="0" smtClean="0"/>
              <a:t>p. 137-138. </a:t>
            </a:r>
            <a:endParaRPr lang="en-US" sz="2000" dirty="0"/>
          </a:p>
        </p:txBody>
      </p:sp>
      <p:pic>
        <p:nvPicPr>
          <p:cNvPr id="5" name="Picture 4"/>
          <p:cNvPicPr>
            <a:picLocks noChangeAspect="1"/>
          </p:cNvPicPr>
          <p:nvPr/>
        </p:nvPicPr>
        <p:blipFill>
          <a:blip r:embed="rId3"/>
          <a:stretch>
            <a:fillRect/>
          </a:stretch>
        </p:blipFill>
        <p:spPr>
          <a:xfrm>
            <a:off x="950495" y="1778215"/>
            <a:ext cx="10515600" cy="4667250"/>
          </a:xfrm>
          <a:prstGeom prst="rect">
            <a:avLst/>
          </a:prstGeom>
        </p:spPr>
      </p:pic>
    </p:spTree>
    <p:extLst>
      <p:ext uri="{BB962C8B-B14F-4D97-AF65-F5344CB8AC3E}">
        <p14:creationId xmlns:p14="http://schemas.microsoft.com/office/powerpoint/2010/main" val="1143582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BANKING AND MONEY SYSTEM STILL A NIGHTMARE</a:t>
            </a:r>
          </a:p>
        </p:txBody>
      </p:sp>
      <p:sp>
        <p:nvSpPr>
          <p:cNvPr id="3" name="Content Placeholder 2"/>
          <p:cNvSpPr>
            <a:spLocks noGrp="1"/>
          </p:cNvSpPr>
          <p:nvPr>
            <p:ph idx="1"/>
          </p:nvPr>
        </p:nvSpPr>
        <p:spPr>
          <a:xfrm>
            <a:off x="1" y="1550850"/>
            <a:ext cx="7839070" cy="5307150"/>
          </a:xfrm>
        </p:spPr>
        <p:txBody>
          <a:bodyPr>
            <a:normAutofit/>
          </a:bodyPr>
          <a:lstStyle/>
          <a:p>
            <a:pPr marL="0" indent="0" algn="ctr">
              <a:buNone/>
            </a:pPr>
            <a:r>
              <a:rPr lang="en-US" sz="2400" b="1" dirty="0" smtClean="0"/>
              <a:t>PANIC </a:t>
            </a:r>
            <a:r>
              <a:rPr lang="en-US" sz="2400" b="1" dirty="0"/>
              <a:t>OF </a:t>
            </a:r>
            <a:r>
              <a:rPr lang="en-US" sz="2400" b="1" dirty="0" smtClean="0"/>
              <a:t>1857</a:t>
            </a:r>
          </a:p>
          <a:p>
            <a:pPr marL="0" indent="0">
              <a:buNone/>
            </a:pPr>
            <a:r>
              <a:rPr lang="en-US" sz="2400" dirty="0" smtClean="0"/>
              <a:t>“What makes them all uneasy is not that the banks have cash enough to pay only a fifth of their liabilities, say, instead of a third; it is rather that a five-fold expansion of credit means something substantially more than a three-fold expansion.  It means that confidence is becoming over-confidence, that borrowers have contracted an amount of debt that it will tax them to repay...”  Hammond, </a:t>
            </a:r>
            <a:r>
              <a:rPr lang="en-US" sz="2400" i="1" dirty="0" smtClean="0"/>
              <a:t>Banks and Politics in America, </a:t>
            </a:r>
            <a:r>
              <a:rPr lang="en-US" sz="2400" dirty="0" smtClean="0"/>
              <a:t>pp. 714-715</a:t>
            </a:r>
          </a:p>
          <a:p>
            <a:pPr marL="0" indent="0">
              <a:buNone/>
            </a:pPr>
            <a:endParaRPr lang="en-US" sz="2400" dirty="0"/>
          </a:p>
          <a:p>
            <a:pPr marL="0" indent="0">
              <a:buNone/>
            </a:pPr>
            <a:r>
              <a:rPr lang="en-US" sz="2400" dirty="0" smtClean="0"/>
              <a:t>October 13, 1857 banks suspended redemption of their notes (in gold), causing business failures of $291 million in 1857 alone.</a:t>
            </a:r>
            <a:endParaRPr lang="en-US" sz="2000" dirty="0" smtClean="0"/>
          </a:p>
          <a:p>
            <a:pPr marL="0" indent="0">
              <a:buNone/>
            </a:pPr>
            <a:endParaRPr lang="en-US" sz="2400" dirty="0"/>
          </a:p>
        </p:txBody>
      </p:sp>
      <p:sp>
        <p:nvSpPr>
          <p:cNvPr id="4" name="TextBox 3"/>
          <p:cNvSpPr txBox="1"/>
          <p:nvPr/>
        </p:nvSpPr>
        <p:spPr>
          <a:xfrm>
            <a:off x="0" y="350521"/>
            <a:ext cx="12191997" cy="1200329"/>
          </a:xfrm>
          <a:prstGeom prst="rect">
            <a:avLst/>
          </a:prstGeom>
          <a:solidFill>
            <a:srgbClr val="66FF99"/>
          </a:solidFill>
        </p:spPr>
        <p:txBody>
          <a:bodyPr wrap="square" rtlCol="0">
            <a:spAutoFit/>
          </a:bodyPr>
          <a:lstStyle/>
          <a:p>
            <a:r>
              <a:rPr lang="en-US" sz="2400" b="1" dirty="0" smtClean="0"/>
              <a:t>This dynamic growth was held hostage to panics and speculation in the monetary and banking sphere:   </a:t>
            </a:r>
            <a:r>
              <a:rPr lang="en-US" sz="2400" dirty="0"/>
              <a:t>Every minor financial problem, and even accidents, could develop into runs on over-extended banks and cause financial panics</a:t>
            </a:r>
            <a:r>
              <a:rPr lang="en-US" sz="2400" dirty="0" smtClean="0"/>
              <a:t>.</a:t>
            </a:r>
            <a:endParaRPr lang="en-US" sz="2400" b="1" dirty="0"/>
          </a:p>
        </p:txBody>
      </p:sp>
      <p:pic>
        <p:nvPicPr>
          <p:cNvPr id="5" name="Picture 4"/>
          <p:cNvPicPr>
            <a:picLocks noChangeAspect="1"/>
          </p:cNvPicPr>
          <p:nvPr/>
        </p:nvPicPr>
        <p:blipFill>
          <a:blip r:embed="rId3"/>
          <a:stretch>
            <a:fillRect/>
          </a:stretch>
        </p:blipFill>
        <p:spPr>
          <a:xfrm>
            <a:off x="7839075" y="3773649"/>
            <a:ext cx="4352925" cy="2914650"/>
          </a:xfrm>
          <a:prstGeom prst="rect">
            <a:avLst/>
          </a:prstGeom>
        </p:spPr>
      </p:pic>
      <p:sp>
        <p:nvSpPr>
          <p:cNvPr id="6" name="TextBox 5"/>
          <p:cNvSpPr txBox="1"/>
          <p:nvPr/>
        </p:nvSpPr>
        <p:spPr>
          <a:xfrm>
            <a:off x="7839071" y="2142433"/>
            <a:ext cx="4352926" cy="1631216"/>
          </a:xfrm>
          <a:prstGeom prst="rect">
            <a:avLst/>
          </a:prstGeom>
          <a:solidFill>
            <a:srgbClr val="66FFFF"/>
          </a:solidFill>
        </p:spPr>
        <p:txBody>
          <a:bodyPr wrap="square" rtlCol="0">
            <a:spAutoFit/>
          </a:bodyPr>
          <a:lstStyle/>
          <a:p>
            <a:r>
              <a:rPr lang="en-US" sz="2000" b="1" dirty="0" smtClean="0"/>
              <a:t>SS CENTRAL AMERICA:   </a:t>
            </a:r>
            <a:r>
              <a:rPr lang="en-US" sz="2000" dirty="0" smtClean="0"/>
              <a:t>sank </a:t>
            </a:r>
            <a:r>
              <a:rPr lang="en-US" sz="2000" dirty="0"/>
              <a:t>in </a:t>
            </a:r>
            <a:r>
              <a:rPr lang="en-US" sz="2000" dirty="0" smtClean="0"/>
              <a:t>a</a:t>
            </a:r>
          </a:p>
          <a:p>
            <a:r>
              <a:rPr lang="en-US" sz="2000" dirty="0" smtClean="0"/>
              <a:t>hurricane Sept. </a:t>
            </a:r>
            <a:r>
              <a:rPr lang="en-US" sz="2000" dirty="0"/>
              <a:t>1857, along </a:t>
            </a:r>
            <a:r>
              <a:rPr lang="en-US" sz="2000" dirty="0" smtClean="0"/>
              <a:t>with more</a:t>
            </a:r>
          </a:p>
          <a:p>
            <a:r>
              <a:rPr lang="en-US" sz="2000" dirty="0" smtClean="0"/>
              <a:t>than </a:t>
            </a:r>
            <a:r>
              <a:rPr lang="en-US" sz="2000" dirty="0"/>
              <a:t>550 passengers and </a:t>
            </a:r>
            <a:r>
              <a:rPr lang="en-US" sz="2000" dirty="0" smtClean="0"/>
              <a:t>crew and</a:t>
            </a:r>
          </a:p>
          <a:p>
            <a:r>
              <a:rPr lang="en-US" sz="2000" dirty="0" smtClean="0"/>
              <a:t>30,000 </a:t>
            </a:r>
            <a:r>
              <a:rPr lang="en-US" sz="2000" dirty="0"/>
              <a:t>pounds </a:t>
            </a:r>
            <a:r>
              <a:rPr lang="en-US" sz="2000" dirty="0" smtClean="0"/>
              <a:t>of gold ($2 million),</a:t>
            </a:r>
          </a:p>
          <a:p>
            <a:r>
              <a:rPr lang="en-US" sz="2000" dirty="0" smtClean="0"/>
              <a:t>contributing </a:t>
            </a:r>
            <a:r>
              <a:rPr lang="en-US" sz="2000" dirty="0"/>
              <a:t>to </a:t>
            </a:r>
            <a:r>
              <a:rPr lang="en-US" sz="2000" dirty="0" smtClean="0"/>
              <a:t>the Panic of 1857.</a:t>
            </a:r>
            <a:endParaRPr lang="en-US" sz="2000" b="1" dirty="0"/>
          </a:p>
        </p:txBody>
      </p:sp>
    </p:spTree>
    <p:extLst>
      <p:ext uri="{BB962C8B-B14F-4D97-AF65-F5344CB8AC3E}">
        <p14:creationId xmlns:p14="http://schemas.microsoft.com/office/powerpoint/2010/main" val="75565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BANKING AND MONEY SYSTEM STILL A NIGHTMARE</a:t>
            </a:r>
          </a:p>
        </p:txBody>
      </p:sp>
      <p:sp>
        <p:nvSpPr>
          <p:cNvPr id="4" name="TextBox 3"/>
          <p:cNvSpPr txBox="1"/>
          <p:nvPr/>
        </p:nvSpPr>
        <p:spPr>
          <a:xfrm>
            <a:off x="1796716" y="2759243"/>
            <a:ext cx="646331" cy="584775"/>
          </a:xfrm>
          <a:prstGeom prst="rect">
            <a:avLst/>
          </a:prstGeom>
          <a:noFill/>
        </p:spPr>
        <p:txBody>
          <a:bodyPr wrap="none" rtlCol="0">
            <a:spAutoFit/>
          </a:bodyPr>
          <a:lstStyle/>
          <a:p>
            <a:r>
              <a:rPr lang="en-US" sz="3200" b="1" dirty="0" smtClean="0"/>
              <a:t>BB</a:t>
            </a:r>
            <a:endParaRPr lang="en-US" sz="3200" b="1" dirty="0"/>
          </a:p>
        </p:txBody>
      </p:sp>
      <p:pic>
        <p:nvPicPr>
          <p:cNvPr id="5" name="Picture 4"/>
          <p:cNvPicPr>
            <a:picLocks noChangeAspect="1"/>
          </p:cNvPicPr>
          <p:nvPr/>
        </p:nvPicPr>
        <p:blipFill>
          <a:blip r:embed="rId2"/>
          <a:stretch>
            <a:fillRect/>
          </a:stretch>
        </p:blipFill>
        <p:spPr>
          <a:xfrm>
            <a:off x="0" y="346741"/>
            <a:ext cx="10411325" cy="6511259"/>
          </a:xfrm>
          <a:prstGeom prst="rect">
            <a:avLst/>
          </a:prstGeom>
        </p:spPr>
      </p:pic>
      <p:sp>
        <p:nvSpPr>
          <p:cNvPr id="7" name="TextBox 6"/>
          <p:cNvSpPr txBox="1"/>
          <p:nvPr/>
        </p:nvSpPr>
        <p:spPr>
          <a:xfrm>
            <a:off x="10411325" y="1139383"/>
            <a:ext cx="1378839" cy="830997"/>
          </a:xfrm>
          <a:prstGeom prst="rect">
            <a:avLst/>
          </a:prstGeom>
          <a:noFill/>
        </p:spPr>
        <p:txBody>
          <a:bodyPr wrap="none" rtlCol="0">
            <a:spAutoFit/>
          </a:bodyPr>
          <a:lstStyle/>
          <a:p>
            <a:r>
              <a:rPr lang="en-US" sz="2400" b="1" dirty="0" smtClean="0"/>
              <a:t>PANIC OF</a:t>
            </a:r>
          </a:p>
          <a:p>
            <a:r>
              <a:rPr lang="en-US" sz="2400" b="1" dirty="0" smtClean="0"/>
              <a:t>1837</a:t>
            </a:r>
            <a:endParaRPr lang="en-US" sz="2400" b="1" dirty="0"/>
          </a:p>
        </p:txBody>
      </p:sp>
    </p:spTree>
    <p:extLst>
      <p:ext uri="{BB962C8B-B14F-4D97-AF65-F5344CB8AC3E}">
        <p14:creationId xmlns:p14="http://schemas.microsoft.com/office/powerpoint/2010/main" val="168440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BANKING AND MONEY SYSTEM STILL A NIGHTMARE</a:t>
            </a:r>
          </a:p>
        </p:txBody>
      </p:sp>
      <p:sp>
        <p:nvSpPr>
          <p:cNvPr id="4" name="TextBox 3"/>
          <p:cNvSpPr txBox="1"/>
          <p:nvPr/>
        </p:nvSpPr>
        <p:spPr>
          <a:xfrm>
            <a:off x="1796716" y="2759243"/>
            <a:ext cx="184731" cy="584775"/>
          </a:xfrm>
          <a:prstGeom prst="rect">
            <a:avLst/>
          </a:prstGeom>
          <a:noFill/>
        </p:spPr>
        <p:txBody>
          <a:bodyPr wrap="none" rtlCol="0">
            <a:spAutoFit/>
          </a:bodyPr>
          <a:lstStyle/>
          <a:p>
            <a:endParaRPr lang="en-US" sz="3200" b="1" dirty="0"/>
          </a:p>
        </p:txBody>
      </p:sp>
      <p:pic>
        <p:nvPicPr>
          <p:cNvPr id="5" name="Picture 4"/>
          <p:cNvPicPr>
            <a:picLocks noChangeAspect="1"/>
          </p:cNvPicPr>
          <p:nvPr/>
        </p:nvPicPr>
        <p:blipFill>
          <a:blip r:embed="rId3"/>
          <a:stretch>
            <a:fillRect/>
          </a:stretch>
        </p:blipFill>
        <p:spPr>
          <a:xfrm>
            <a:off x="1796716" y="502067"/>
            <a:ext cx="8572500" cy="6238875"/>
          </a:xfrm>
          <a:prstGeom prst="rect">
            <a:avLst/>
          </a:prstGeom>
        </p:spPr>
      </p:pic>
      <p:sp>
        <p:nvSpPr>
          <p:cNvPr id="6" name="TextBox 5"/>
          <p:cNvSpPr txBox="1"/>
          <p:nvPr/>
        </p:nvSpPr>
        <p:spPr>
          <a:xfrm>
            <a:off x="352926" y="3051630"/>
            <a:ext cx="1081130" cy="646331"/>
          </a:xfrm>
          <a:prstGeom prst="rect">
            <a:avLst/>
          </a:prstGeom>
          <a:noFill/>
        </p:spPr>
        <p:txBody>
          <a:bodyPr wrap="none" rtlCol="0">
            <a:spAutoFit/>
          </a:bodyPr>
          <a:lstStyle/>
          <a:p>
            <a:r>
              <a:rPr lang="en-US" b="1" dirty="0" smtClean="0"/>
              <a:t>PANIC OF</a:t>
            </a:r>
          </a:p>
          <a:p>
            <a:r>
              <a:rPr lang="en-US" b="1" dirty="0" smtClean="0"/>
              <a:t>1857</a:t>
            </a:r>
            <a:endParaRPr lang="en-US" b="1" dirty="0"/>
          </a:p>
        </p:txBody>
      </p:sp>
    </p:spTree>
    <p:extLst>
      <p:ext uri="{BB962C8B-B14F-4D97-AF65-F5344CB8AC3E}">
        <p14:creationId xmlns:p14="http://schemas.microsoft.com/office/powerpoint/2010/main" val="3609040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BANKING AND MONEY SYSTEM STILL A NIGHTMARE</a:t>
            </a:r>
          </a:p>
        </p:txBody>
      </p:sp>
      <p:sp>
        <p:nvSpPr>
          <p:cNvPr id="3" name="Content Placeholder 2"/>
          <p:cNvSpPr>
            <a:spLocks noGrp="1"/>
          </p:cNvSpPr>
          <p:nvPr>
            <p:ph idx="1"/>
          </p:nvPr>
        </p:nvSpPr>
        <p:spPr>
          <a:xfrm>
            <a:off x="1" y="1278981"/>
            <a:ext cx="12191999" cy="1448177"/>
          </a:xfrm>
        </p:spPr>
        <p:txBody>
          <a:bodyPr>
            <a:normAutofit/>
          </a:bodyPr>
          <a:lstStyle/>
          <a:p>
            <a:pPr marL="0" indent="0">
              <a:buNone/>
            </a:pPr>
            <a:r>
              <a:rPr lang="en-US" sz="2400" dirty="0" smtClean="0"/>
              <a:t>“Our banks re-issue their bills as long as they hold together.  [They] are easily torn and mutilated, causing a loss and destruction of no small amount to the public, and correspondingly great profit to the banks.”  </a:t>
            </a:r>
            <a:r>
              <a:rPr lang="en-US" sz="2000" dirty="0" smtClean="0"/>
              <a:t>Wilbur and Eastman, </a:t>
            </a:r>
            <a:r>
              <a:rPr lang="en-US" sz="2000" i="1" dirty="0" smtClean="0"/>
              <a:t>Money – A Treatise on Counterfeit, Altered, and Spurious Bank Notes, </a:t>
            </a:r>
            <a:r>
              <a:rPr lang="en-US" sz="1600" dirty="0" smtClean="0"/>
              <a:t>pp. 19-30</a:t>
            </a:r>
            <a:endParaRPr lang="en-US" sz="1600" dirty="0"/>
          </a:p>
        </p:txBody>
      </p:sp>
      <p:sp>
        <p:nvSpPr>
          <p:cNvPr id="6" name="TextBox 5"/>
          <p:cNvSpPr txBox="1"/>
          <p:nvPr/>
        </p:nvSpPr>
        <p:spPr>
          <a:xfrm>
            <a:off x="0" y="350521"/>
            <a:ext cx="12191998" cy="584775"/>
          </a:xfrm>
          <a:prstGeom prst="rect">
            <a:avLst/>
          </a:prstGeom>
          <a:solidFill>
            <a:srgbClr val="CC99FF"/>
          </a:solidFill>
        </p:spPr>
        <p:txBody>
          <a:bodyPr wrap="square" rtlCol="0">
            <a:spAutoFit/>
          </a:bodyPr>
          <a:lstStyle/>
          <a:p>
            <a:pPr algn="ctr"/>
            <a:r>
              <a:rPr lang="en-US" sz="3200" dirty="0" smtClean="0"/>
              <a:t>The banks literally let their notes fall apart</a:t>
            </a:r>
            <a:endParaRPr lang="en-US" sz="3200" dirty="0"/>
          </a:p>
        </p:txBody>
      </p:sp>
      <p:pic>
        <p:nvPicPr>
          <p:cNvPr id="7" name="Picture 6"/>
          <p:cNvPicPr>
            <a:picLocks noChangeAspect="1"/>
          </p:cNvPicPr>
          <p:nvPr/>
        </p:nvPicPr>
        <p:blipFill>
          <a:blip r:embed="rId2"/>
          <a:stretch>
            <a:fillRect/>
          </a:stretch>
        </p:blipFill>
        <p:spPr>
          <a:xfrm>
            <a:off x="1844842" y="2727158"/>
            <a:ext cx="7985107" cy="3761873"/>
          </a:xfrm>
          <a:prstGeom prst="rect">
            <a:avLst/>
          </a:prstGeom>
        </p:spPr>
      </p:pic>
    </p:spTree>
    <p:extLst>
      <p:ext uri="{BB962C8B-B14F-4D97-AF65-F5344CB8AC3E}">
        <p14:creationId xmlns:p14="http://schemas.microsoft.com/office/powerpoint/2010/main" val="1851135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BANKING AND MONEY SYSTEM STILL A NIGHTMARE</a:t>
            </a:r>
          </a:p>
        </p:txBody>
      </p:sp>
      <p:sp>
        <p:nvSpPr>
          <p:cNvPr id="3" name="Content Placeholder 2"/>
          <p:cNvSpPr>
            <a:spLocks noGrp="1"/>
          </p:cNvSpPr>
          <p:nvPr>
            <p:ph idx="1"/>
          </p:nvPr>
        </p:nvSpPr>
        <p:spPr>
          <a:xfrm>
            <a:off x="1" y="1278981"/>
            <a:ext cx="12191999" cy="1448177"/>
          </a:xfrm>
        </p:spPr>
        <p:txBody>
          <a:bodyPr>
            <a:normAutofit/>
          </a:bodyPr>
          <a:lstStyle/>
          <a:p>
            <a:pPr marL="0" indent="0">
              <a:buNone/>
            </a:pPr>
            <a:r>
              <a:rPr lang="en-US" sz="2400" dirty="0" smtClean="0"/>
              <a:t>“There are quite a number of genuine dies (for printing money) now in the hands of counterfeiters, which were obtained at Sheriff’s [bankruptcy] sales of the property of Mess. Durand &amp; Co. (and Burton Edwards Co.) who formerly did an extensive business in bank-note engraving.”  </a:t>
            </a:r>
            <a:r>
              <a:rPr lang="en-US" sz="2000" dirty="0" smtClean="0"/>
              <a:t>Wilbur and Eastman, </a:t>
            </a:r>
            <a:r>
              <a:rPr lang="en-US" sz="2000" i="1" dirty="0" smtClean="0"/>
              <a:t>Money – A Treatise on Counterfeit, Altered, and Spurious Bank Notes, </a:t>
            </a:r>
            <a:r>
              <a:rPr lang="en-US" sz="1600" dirty="0" smtClean="0"/>
              <a:t>pp. 19-30</a:t>
            </a:r>
            <a:endParaRPr lang="en-US" sz="1600" dirty="0"/>
          </a:p>
        </p:txBody>
      </p:sp>
      <p:sp>
        <p:nvSpPr>
          <p:cNvPr id="6" name="TextBox 5"/>
          <p:cNvSpPr txBox="1"/>
          <p:nvPr/>
        </p:nvSpPr>
        <p:spPr>
          <a:xfrm>
            <a:off x="0" y="350521"/>
            <a:ext cx="12191998" cy="584775"/>
          </a:xfrm>
          <a:prstGeom prst="rect">
            <a:avLst/>
          </a:prstGeom>
          <a:solidFill>
            <a:srgbClr val="CC99FF"/>
          </a:solidFill>
        </p:spPr>
        <p:txBody>
          <a:bodyPr wrap="square" rtlCol="0">
            <a:spAutoFit/>
          </a:bodyPr>
          <a:lstStyle/>
          <a:p>
            <a:pPr algn="ctr"/>
            <a:r>
              <a:rPr lang="en-US" sz="3200" dirty="0" smtClean="0"/>
              <a:t>Counterfeit notes were also a big problem.</a:t>
            </a:r>
            <a:endParaRPr lang="en-US" sz="3200" dirty="0"/>
          </a:p>
        </p:txBody>
      </p:sp>
      <p:pic>
        <p:nvPicPr>
          <p:cNvPr id="4" name="Picture 3"/>
          <p:cNvPicPr>
            <a:picLocks noChangeAspect="1"/>
          </p:cNvPicPr>
          <p:nvPr/>
        </p:nvPicPr>
        <p:blipFill>
          <a:blip r:embed="rId2"/>
          <a:stretch>
            <a:fillRect/>
          </a:stretch>
        </p:blipFill>
        <p:spPr>
          <a:xfrm>
            <a:off x="2641329" y="3070843"/>
            <a:ext cx="6654066" cy="3521470"/>
          </a:xfrm>
          <a:prstGeom prst="rect">
            <a:avLst/>
          </a:prstGeom>
        </p:spPr>
      </p:pic>
    </p:spTree>
    <p:extLst>
      <p:ext uri="{BB962C8B-B14F-4D97-AF65-F5344CB8AC3E}">
        <p14:creationId xmlns:p14="http://schemas.microsoft.com/office/powerpoint/2010/main" val="53035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BANKING AND MONEY SYSTEM STILL A NIGHTMARE</a:t>
            </a:r>
          </a:p>
        </p:txBody>
      </p:sp>
      <p:pic>
        <p:nvPicPr>
          <p:cNvPr id="7" name="Content Placeholder 6"/>
          <p:cNvPicPr>
            <a:picLocks noGrp="1" noChangeAspect="1"/>
          </p:cNvPicPr>
          <p:nvPr>
            <p:ph idx="1"/>
          </p:nvPr>
        </p:nvPicPr>
        <p:blipFill>
          <a:blip r:embed="rId2"/>
          <a:stretch>
            <a:fillRect/>
          </a:stretch>
        </p:blipFill>
        <p:spPr>
          <a:xfrm>
            <a:off x="-1" y="1876926"/>
            <a:ext cx="4049923" cy="4980690"/>
          </a:xfrm>
          <a:prstGeom prst="rect">
            <a:avLst/>
          </a:prstGeom>
        </p:spPr>
      </p:pic>
      <p:sp>
        <p:nvSpPr>
          <p:cNvPr id="4" name="TextBox 3"/>
          <p:cNvSpPr txBox="1"/>
          <p:nvPr/>
        </p:nvSpPr>
        <p:spPr>
          <a:xfrm>
            <a:off x="1796716" y="2759243"/>
            <a:ext cx="184731" cy="584775"/>
          </a:xfrm>
          <a:prstGeom prst="rect">
            <a:avLst/>
          </a:prstGeom>
          <a:noFill/>
        </p:spPr>
        <p:txBody>
          <a:bodyPr wrap="none" rtlCol="0">
            <a:spAutoFit/>
          </a:bodyPr>
          <a:lstStyle/>
          <a:p>
            <a:endParaRPr lang="en-US" sz="3200" b="1" dirty="0"/>
          </a:p>
        </p:txBody>
      </p:sp>
      <p:sp>
        <p:nvSpPr>
          <p:cNvPr id="6" name="TextBox 5"/>
          <p:cNvSpPr txBox="1"/>
          <p:nvPr/>
        </p:nvSpPr>
        <p:spPr>
          <a:xfrm>
            <a:off x="0" y="350521"/>
            <a:ext cx="12191997" cy="830997"/>
          </a:xfrm>
          <a:prstGeom prst="rect">
            <a:avLst/>
          </a:prstGeom>
          <a:solidFill>
            <a:srgbClr val="66FF99"/>
          </a:solidFill>
        </p:spPr>
        <p:txBody>
          <a:bodyPr wrap="square" rtlCol="0">
            <a:spAutoFit/>
          </a:bodyPr>
          <a:lstStyle/>
          <a:p>
            <a:r>
              <a:rPr lang="en-US" sz="2400" b="1" dirty="0" smtClean="0"/>
              <a:t>President James Buchanan attributed the malady to our “vicious system of paper currency and bank credits, exciting the people to wild speculations and gambling in stock.”</a:t>
            </a:r>
            <a:endParaRPr lang="en-US" sz="2400" b="1" dirty="0"/>
          </a:p>
        </p:txBody>
      </p:sp>
      <p:sp>
        <p:nvSpPr>
          <p:cNvPr id="8" name="TextBox 7"/>
          <p:cNvSpPr txBox="1"/>
          <p:nvPr/>
        </p:nvSpPr>
        <p:spPr>
          <a:xfrm>
            <a:off x="504400" y="1424979"/>
            <a:ext cx="3545522" cy="369332"/>
          </a:xfrm>
          <a:prstGeom prst="rect">
            <a:avLst/>
          </a:prstGeom>
          <a:noFill/>
        </p:spPr>
        <p:txBody>
          <a:bodyPr wrap="none" rtlCol="0">
            <a:spAutoFit/>
          </a:bodyPr>
          <a:lstStyle/>
          <a:p>
            <a:r>
              <a:rPr lang="en-US" b="1" dirty="0" smtClean="0"/>
              <a:t>PRESIDENT BUCHANAN, 1857-1861</a:t>
            </a:r>
            <a:endParaRPr lang="en-US" b="1" dirty="0"/>
          </a:p>
        </p:txBody>
      </p:sp>
      <p:pic>
        <p:nvPicPr>
          <p:cNvPr id="9" name="Picture 8"/>
          <p:cNvPicPr>
            <a:picLocks noChangeAspect="1"/>
          </p:cNvPicPr>
          <p:nvPr/>
        </p:nvPicPr>
        <p:blipFill>
          <a:blip r:embed="rId3"/>
          <a:stretch>
            <a:fillRect/>
          </a:stretch>
        </p:blipFill>
        <p:spPr>
          <a:xfrm>
            <a:off x="5095165" y="1876925"/>
            <a:ext cx="6926118" cy="4839403"/>
          </a:xfrm>
          <a:prstGeom prst="rect">
            <a:avLst/>
          </a:prstGeom>
        </p:spPr>
      </p:pic>
      <p:sp>
        <p:nvSpPr>
          <p:cNvPr id="14" name="TextBox 13"/>
          <p:cNvSpPr txBox="1"/>
          <p:nvPr/>
        </p:nvSpPr>
        <p:spPr>
          <a:xfrm>
            <a:off x="5694948" y="1507593"/>
            <a:ext cx="4786823" cy="369332"/>
          </a:xfrm>
          <a:prstGeom prst="rect">
            <a:avLst/>
          </a:prstGeom>
          <a:noFill/>
        </p:spPr>
        <p:txBody>
          <a:bodyPr wrap="none" rtlCol="0">
            <a:spAutoFit/>
          </a:bodyPr>
          <a:lstStyle/>
          <a:p>
            <a:r>
              <a:rPr lang="en-US" b="1" dirty="0" smtClean="0"/>
              <a:t>THE NEW YORK STOCK BOARD IN SESSION, 1857</a:t>
            </a:r>
            <a:endParaRPr lang="en-US" b="1" dirty="0"/>
          </a:p>
        </p:txBody>
      </p:sp>
    </p:spTree>
    <p:extLst>
      <p:ext uri="{BB962C8B-B14F-4D97-AF65-F5344CB8AC3E}">
        <p14:creationId xmlns:p14="http://schemas.microsoft.com/office/powerpoint/2010/main" val="3060656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13" y="188662"/>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379622"/>
            <a:ext cx="9494004" cy="5301916"/>
          </a:xfrm>
          <a:solidFill>
            <a:schemeClr val="accent2">
              <a:lumMod val="20000"/>
              <a:lumOff val="80000"/>
            </a:schemeClr>
          </a:solidFill>
        </p:spPr>
        <p:txBody>
          <a:bodyPr>
            <a:normAutofit fontScale="850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people.    Will Decker &amp; Martin Dunn, February 2014</a:t>
            </a:r>
          </a:p>
          <a:p>
            <a:pPr marL="514350" indent="-514350">
              <a:buFont typeface="+mj-lt"/>
              <a:buAutoNum type="arabicPeriod"/>
            </a:pPr>
            <a:endParaRPr lang="en-US" sz="2400" dirty="0"/>
          </a:p>
          <a:p>
            <a:pPr marL="514350" indent="-514350">
              <a:buFont typeface="+mj-lt"/>
              <a:buAutoNum type="arabicPeriod"/>
            </a:pPr>
            <a:r>
              <a:rPr lang="en-US" sz="2400" dirty="0" smtClean="0"/>
              <a:t>Whenever the public has owned a significant fraction of the money power, great public benefit has ensued:  Sparta, the Roman Republic, the American Colonies in the 18</a:t>
            </a:r>
            <a:r>
              <a:rPr lang="en-US" sz="2400" baseline="30000" dirty="0" smtClean="0"/>
              <a:t>th</a:t>
            </a:r>
            <a:r>
              <a:rPr lang="en-US" sz="2400" dirty="0" smtClean="0"/>
              <a:t> </a:t>
            </a:r>
            <a:r>
              <a:rPr lang="en-US" sz="2400" dirty="0"/>
              <a:t>century, </a:t>
            </a:r>
            <a:r>
              <a:rPr lang="en-US" sz="2400" dirty="0" smtClean="0"/>
              <a:t>GREENBACKS after the Civil War, Canada </a:t>
            </a:r>
            <a:r>
              <a:rPr lang="en-US" sz="2400" dirty="0"/>
              <a:t>after the Great </a:t>
            </a:r>
            <a:r>
              <a:rPr lang="en-US" sz="2400" dirty="0" smtClean="0"/>
              <a:t>Depression, </a:t>
            </a:r>
            <a:r>
              <a:rPr lang="en-US" sz="2400" dirty="0"/>
              <a:t>British experience after World War II</a:t>
            </a:r>
            <a:r>
              <a:rPr lang="en-US" sz="2400" dirty="0" smtClean="0"/>
              <a:t>.  Martin Dunn, July 2014. </a:t>
            </a:r>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800" b="1" dirty="0" smtClean="0"/>
              <a:t>Part 3</a:t>
            </a:r>
            <a:endParaRPr lang="en-US" sz="2800" b="1" dirty="0"/>
          </a:p>
        </p:txBody>
      </p:sp>
      <p:sp>
        <p:nvSpPr>
          <p:cNvPr id="3" name="Content Placeholder 2"/>
          <p:cNvSpPr>
            <a:spLocks noGrp="1"/>
          </p:cNvSpPr>
          <p:nvPr>
            <p:ph idx="1"/>
          </p:nvPr>
        </p:nvSpPr>
        <p:spPr>
          <a:xfrm>
            <a:off x="4697072" y="2617925"/>
            <a:ext cx="2505833" cy="414033"/>
          </a:xfrm>
        </p:spPr>
        <p:txBody>
          <a:bodyPr>
            <a:normAutofit fontScale="92500" lnSpcReduction="10000"/>
          </a:bodyPr>
          <a:lstStyle/>
          <a:p>
            <a:pPr marL="0" indent="0">
              <a:buNone/>
            </a:pPr>
            <a:r>
              <a:rPr lang="en-US" b="1" dirty="0" smtClean="0"/>
              <a:t>THE </a:t>
            </a:r>
            <a:r>
              <a:rPr lang="en-US" b="1" dirty="0"/>
              <a:t>WAR CRISIS</a:t>
            </a:r>
          </a:p>
          <a:p>
            <a:pPr marL="0" indent="0">
              <a:buNone/>
            </a:pPr>
            <a:endParaRPr lang="en-US" sz="2400" dirty="0" smtClean="0"/>
          </a:p>
          <a:p>
            <a:pPr marL="0" indent="0">
              <a:buNone/>
            </a:pPr>
            <a:endParaRPr lang="en-US" sz="2400" dirty="0"/>
          </a:p>
        </p:txBody>
      </p:sp>
    </p:spTree>
    <p:extLst>
      <p:ext uri="{BB962C8B-B14F-4D97-AF65-F5344CB8AC3E}">
        <p14:creationId xmlns:p14="http://schemas.microsoft.com/office/powerpoint/2010/main" val="1758478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400" b="1" dirty="0"/>
              <a:t>THE WAR CRISIS</a:t>
            </a:r>
          </a:p>
        </p:txBody>
      </p:sp>
      <p:sp>
        <p:nvSpPr>
          <p:cNvPr id="3" name="Content Placeholder 2"/>
          <p:cNvSpPr>
            <a:spLocks noGrp="1"/>
          </p:cNvSpPr>
          <p:nvPr>
            <p:ph idx="1"/>
          </p:nvPr>
        </p:nvSpPr>
        <p:spPr>
          <a:xfrm>
            <a:off x="0" y="350521"/>
            <a:ext cx="12192000" cy="692851"/>
          </a:xfrm>
          <a:solidFill>
            <a:srgbClr val="66FF99"/>
          </a:solidFill>
        </p:spPr>
        <p:txBody>
          <a:bodyPr>
            <a:normAutofit lnSpcReduction="10000"/>
          </a:bodyPr>
          <a:lstStyle/>
          <a:p>
            <a:pPr marL="0" indent="0">
              <a:buNone/>
            </a:pPr>
            <a:r>
              <a:rPr lang="en-US" b="1" dirty="0" smtClean="0"/>
              <a:t>“…the south was the great wealth producing section </a:t>
            </a:r>
            <a:r>
              <a:rPr lang="en-US" sz="2000" b="1" dirty="0" smtClean="0"/>
              <a:t>…”   J.G. Randall, </a:t>
            </a:r>
            <a:r>
              <a:rPr lang="en-US" sz="2000" b="1" i="1" dirty="0" smtClean="0"/>
              <a:t>The Civil War and Reconstruction, 2</a:t>
            </a:r>
            <a:r>
              <a:rPr lang="en-US" sz="2000" b="1" i="1" baseline="30000" dirty="0" smtClean="0"/>
              <a:t>nd</a:t>
            </a:r>
            <a:r>
              <a:rPr lang="en-US" sz="2000" b="1" i="1" dirty="0" smtClean="0"/>
              <a:t> </a:t>
            </a:r>
            <a:r>
              <a:rPr lang="en-US" sz="2000" b="1" i="1" dirty="0" err="1" smtClean="0"/>
              <a:t>ed</a:t>
            </a:r>
            <a:r>
              <a:rPr lang="en-US" sz="2000" b="1" i="1" dirty="0" smtClean="0"/>
              <a:t>, </a:t>
            </a:r>
            <a:r>
              <a:rPr lang="en-US" sz="2000" b="1" dirty="0" smtClean="0"/>
              <a:t>1961 </a:t>
            </a:r>
            <a:endParaRPr lang="en-US" sz="2000" b="1" dirty="0"/>
          </a:p>
          <a:p>
            <a:pPr marL="0" indent="0">
              <a:buNone/>
            </a:pPr>
            <a:endParaRPr lang="en-US" sz="2400" dirty="0" smtClean="0"/>
          </a:p>
          <a:p>
            <a:pPr marL="0" indent="0">
              <a:buNone/>
            </a:pPr>
            <a:endParaRPr lang="en-US" sz="2400" dirty="0"/>
          </a:p>
        </p:txBody>
      </p:sp>
      <p:sp>
        <p:nvSpPr>
          <p:cNvPr id="5" name="Rectangle 4"/>
          <p:cNvSpPr/>
          <p:nvPr/>
        </p:nvSpPr>
        <p:spPr>
          <a:xfrm>
            <a:off x="1171073" y="1603982"/>
            <a:ext cx="10138609" cy="1631216"/>
          </a:xfrm>
          <a:prstGeom prst="rect">
            <a:avLst/>
          </a:prstGeom>
        </p:spPr>
        <p:txBody>
          <a:bodyPr wrap="square">
            <a:spAutoFit/>
          </a:bodyPr>
          <a:lstStyle/>
          <a:p>
            <a:r>
              <a:rPr lang="en-US" sz="2000" dirty="0"/>
              <a:t>The cotton gin changed everything in the south. </a:t>
            </a:r>
            <a:r>
              <a:rPr lang="en-US" sz="2000" dirty="0" smtClean="0"/>
              <a:t>  The </a:t>
            </a:r>
            <a:r>
              <a:rPr lang="en-US" sz="2000" dirty="0"/>
              <a:t>U.S. went from selling virtually no cotton to England, to selling 38 million pounds. By the time the civil war was about to start, the south was exporting 920 million pounds of cotton to England in one year</a:t>
            </a:r>
            <a:r>
              <a:rPr lang="en-US" sz="2000" dirty="0" smtClean="0"/>
              <a:t>...     The </a:t>
            </a:r>
            <a:r>
              <a:rPr lang="en-US" sz="2000" dirty="0"/>
              <a:t>gin came along and increased the number of slaves needed and between 1800 and 1850 the price of a slave went from $50 to as much as $1000.</a:t>
            </a:r>
          </a:p>
        </p:txBody>
      </p:sp>
      <p:pic>
        <p:nvPicPr>
          <p:cNvPr id="1026" name="Picture 2" descr="http://3.bp.blogspot.com/-7LdVUItBxzQ/TekQ-71gVkI/AAAAAAAAAjc/_kZ9mf5uw7I/s1600/unidentified20workers20in20cotton20fiel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9410" y="3382034"/>
            <a:ext cx="4203032" cy="3222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331242" y="3559427"/>
            <a:ext cx="2598820" cy="2436394"/>
          </a:xfrm>
          <a:prstGeom prst="rect">
            <a:avLst/>
          </a:prstGeom>
        </p:spPr>
      </p:pic>
      <p:sp>
        <p:nvSpPr>
          <p:cNvPr id="7" name="TextBox 6"/>
          <p:cNvSpPr txBox="1"/>
          <p:nvPr/>
        </p:nvSpPr>
        <p:spPr>
          <a:xfrm>
            <a:off x="7930235" y="5950718"/>
            <a:ext cx="1400833" cy="369332"/>
          </a:xfrm>
          <a:prstGeom prst="rect">
            <a:avLst/>
          </a:prstGeom>
          <a:noFill/>
        </p:spPr>
        <p:txBody>
          <a:bodyPr wrap="none" rtlCol="0">
            <a:spAutoFit/>
          </a:bodyPr>
          <a:lstStyle/>
          <a:p>
            <a:r>
              <a:rPr lang="en-US" b="1" dirty="0" smtClean="0"/>
              <a:t>COTTON GIN</a:t>
            </a:r>
            <a:endParaRPr lang="en-US" b="1" dirty="0"/>
          </a:p>
        </p:txBody>
      </p:sp>
    </p:spTree>
    <p:extLst>
      <p:ext uri="{BB962C8B-B14F-4D97-AF65-F5344CB8AC3E}">
        <p14:creationId xmlns:p14="http://schemas.microsoft.com/office/powerpoint/2010/main" val="1911317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CC"/>
          </a:solidFill>
        </p:spPr>
        <p:txBody>
          <a:bodyPr>
            <a:normAutofit fontScale="90000"/>
          </a:bodyPr>
          <a:lstStyle/>
          <a:p>
            <a:pPr algn="ctr"/>
            <a:r>
              <a:rPr lang="en-US" sz="2400" b="1" dirty="0"/>
              <a:t>THE WAR CRISIS</a:t>
            </a:r>
          </a:p>
        </p:txBody>
      </p:sp>
      <p:pic>
        <p:nvPicPr>
          <p:cNvPr id="4" name="Picture 3"/>
          <p:cNvPicPr>
            <a:picLocks noChangeAspect="1"/>
          </p:cNvPicPr>
          <p:nvPr/>
        </p:nvPicPr>
        <p:blipFill>
          <a:blip r:embed="rId2"/>
          <a:stretch>
            <a:fillRect/>
          </a:stretch>
        </p:blipFill>
        <p:spPr>
          <a:xfrm>
            <a:off x="4539916" y="3555422"/>
            <a:ext cx="5727031" cy="3302578"/>
          </a:xfrm>
          <a:prstGeom prst="rect">
            <a:avLst/>
          </a:prstGeom>
        </p:spPr>
      </p:pic>
      <p:sp>
        <p:nvSpPr>
          <p:cNvPr id="5" name="Content Placeholder 2"/>
          <p:cNvSpPr txBox="1">
            <a:spLocks/>
          </p:cNvSpPr>
          <p:nvPr/>
        </p:nvSpPr>
        <p:spPr>
          <a:xfrm>
            <a:off x="0" y="350522"/>
            <a:ext cx="12192000" cy="772426"/>
          </a:xfrm>
          <a:prstGeom prst="rect">
            <a:avLst/>
          </a:prstGeom>
          <a:solidFill>
            <a:srgbClr val="66FF9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t>“… while the north, like an economic leech, sucked up the wealth of the south </a:t>
            </a:r>
            <a:r>
              <a:rPr lang="en-US" sz="2000" b="1" dirty="0" smtClean="0"/>
              <a:t>…”   J.G. Randall, </a:t>
            </a:r>
            <a:r>
              <a:rPr lang="en-US" sz="2000" b="1" i="1" dirty="0" smtClean="0"/>
              <a:t>The Civil War and Reconstruction, 2</a:t>
            </a:r>
            <a:r>
              <a:rPr lang="en-US" sz="2000" b="1" i="1" baseline="30000" dirty="0" smtClean="0"/>
              <a:t>nd</a:t>
            </a:r>
            <a:r>
              <a:rPr lang="en-US" sz="2000" b="1" i="1" dirty="0" smtClean="0"/>
              <a:t> </a:t>
            </a:r>
            <a:r>
              <a:rPr lang="en-US" sz="2000" b="1" i="1" dirty="0" err="1" smtClean="0"/>
              <a:t>ed</a:t>
            </a:r>
            <a:r>
              <a:rPr lang="en-US" sz="2000" b="1" i="1" dirty="0" smtClean="0"/>
              <a:t>, </a:t>
            </a:r>
            <a:r>
              <a:rPr lang="en-US" sz="2000" b="1" dirty="0" smtClean="0"/>
              <a:t>1961 </a:t>
            </a:r>
            <a:endParaRPr lang="en-US" sz="2400" dirty="0"/>
          </a:p>
        </p:txBody>
      </p:sp>
      <p:sp>
        <p:nvSpPr>
          <p:cNvPr id="9" name="Rectangle 8"/>
          <p:cNvSpPr/>
          <p:nvPr/>
        </p:nvSpPr>
        <p:spPr>
          <a:xfrm>
            <a:off x="0" y="1122948"/>
            <a:ext cx="12192000" cy="2862322"/>
          </a:xfrm>
          <a:prstGeom prst="rect">
            <a:avLst/>
          </a:prstGeom>
        </p:spPr>
        <p:txBody>
          <a:bodyPr wrap="square">
            <a:spAutoFit/>
          </a:bodyPr>
          <a:lstStyle/>
          <a:p>
            <a:r>
              <a:rPr lang="en-US" dirty="0"/>
              <a:t>The southern planters would be paid for their cotton in bills of exchange drawn on England.  “The market for foreign bills of exchange was in New York…   The Southerner was … fully convinced of the prevalence of vicious [manipulated] speculation in cotton paper.”  Randall, The Civil War and Reconstruction, pp 81-90</a:t>
            </a:r>
            <a:r>
              <a:rPr lang="en-US" dirty="0" smtClean="0"/>
              <a:t>.    (THE PLANTERS DISCOUNTED THEIR BILLS OF EXCHANGE WITH THE BANKS IN NEW YORK.  THIS WAS PAYMENT FOR THE COTTON SOLD IN EUROPE.)</a:t>
            </a:r>
            <a:endParaRPr lang="en-US" dirty="0"/>
          </a:p>
          <a:p>
            <a:endParaRPr lang="en-US" dirty="0"/>
          </a:p>
          <a:p>
            <a:r>
              <a:rPr lang="en-US" dirty="0"/>
              <a:t>“The American merchant has but one choice. He may give the banker his price for a bill [of exchange to pay a debt abroad], or remit (send abroad) the coin himself.   The effect of this monopoly of the exchange market by the bankers, aids the concentration of money in New York, and in a similar manner the internal exchanges are more or less controlled.”  T.P. Kettle, Southern Wealth and Northern Profits, 1860, p. 7 </a:t>
            </a:r>
            <a:r>
              <a:rPr lang="en-US" dirty="0" smtClean="0"/>
              <a:t> (THE AMERICAN MERCHANT HAD TO PAY FOR HIS EUROPEAN GOODS BY BUYING BILLS AT A PREMIUM FROM NEW YORK BANKS.)</a:t>
            </a:r>
            <a:endParaRPr lang="en-US" dirty="0"/>
          </a:p>
        </p:txBody>
      </p:sp>
      <p:sp>
        <p:nvSpPr>
          <p:cNvPr id="10" name="TextBox 9"/>
          <p:cNvSpPr txBox="1"/>
          <p:nvPr/>
        </p:nvSpPr>
        <p:spPr>
          <a:xfrm>
            <a:off x="10266947" y="4555958"/>
            <a:ext cx="1603196" cy="400110"/>
          </a:xfrm>
          <a:prstGeom prst="rect">
            <a:avLst/>
          </a:prstGeom>
          <a:noFill/>
        </p:spPr>
        <p:txBody>
          <a:bodyPr wrap="none" rtlCol="0">
            <a:spAutoFit/>
          </a:bodyPr>
          <a:lstStyle/>
          <a:p>
            <a:r>
              <a:rPr lang="en-US" sz="2000" b="1" dirty="0" smtClean="0"/>
              <a:t>WALL STREET</a:t>
            </a:r>
            <a:endParaRPr lang="en-US" sz="2000" b="1" dirty="0"/>
          </a:p>
        </p:txBody>
      </p:sp>
    </p:spTree>
    <p:extLst>
      <p:ext uri="{BB962C8B-B14F-4D97-AF65-F5344CB8AC3E}">
        <p14:creationId xmlns:p14="http://schemas.microsoft.com/office/powerpoint/2010/main" val="1161434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lvl="0" algn="ctr"/>
            <a:r>
              <a:rPr lang="en-US" sz="2800" b="1" dirty="0" smtClean="0"/>
              <a:t>Part 4</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3633239" y="2695073"/>
            <a:ext cx="5625386" cy="646331"/>
          </a:xfrm>
          <a:prstGeom prst="rect">
            <a:avLst/>
          </a:prstGeom>
          <a:noFill/>
        </p:spPr>
        <p:txBody>
          <a:bodyPr wrap="none" rtlCol="0">
            <a:spAutoFit/>
          </a:bodyPr>
          <a:lstStyle/>
          <a:p>
            <a:r>
              <a:rPr lang="en-US" sz="3600" b="1" dirty="0"/>
              <a:t>HOW TO PAY FOR THE WAR?</a:t>
            </a:r>
          </a:p>
        </p:txBody>
      </p:sp>
    </p:spTree>
    <p:extLst>
      <p:ext uri="{BB962C8B-B14F-4D97-AF65-F5344CB8AC3E}">
        <p14:creationId xmlns:p14="http://schemas.microsoft.com/office/powerpoint/2010/main" val="2812783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HOW TO PAY FOR THE WAR?</a:t>
            </a:r>
          </a:p>
        </p:txBody>
      </p:sp>
      <p:sp>
        <p:nvSpPr>
          <p:cNvPr id="3" name="Content Placeholder 2"/>
          <p:cNvSpPr>
            <a:spLocks noGrp="1"/>
          </p:cNvSpPr>
          <p:nvPr>
            <p:ph idx="1"/>
          </p:nvPr>
        </p:nvSpPr>
        <p:spPr>
          <a:xfrm>
            <a:off x="0" y="2263866"/>
            <a:ext cx="12191998" cy="4594133"/>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0" y="350521"/>
            <a:ext cx="12191998" cy="1938992"/>
          </a:xfrm>
          <a:prstGeom prst="rect">
            <a:avLst/>
          </a:prstGeom>
          <a:solidFill>
            <a:srgbClr val="CCCCFF"/>
          </a:solidFill>
        </p:spPr>
        <p:txBody>
          <a:bodyPr wrap="square" rtlCol="0">
            <a:spAutoFit/>
          </a:bodyPr>
          <a:lstStyle/>
          <a:p>
            <a:r>
              <a:rPr lang="en-US" sz="2400" dirty="0" smtClean="0"/>
              <a:t>In 1861, government revenue was from customs fees and the sale of public lands, and the national income was $140 per person.   Government money was gold and silver kept secure in a series of federal sub-treasury buildings throughout the nation.  The gold and silver would be moved by wagon from one part of the country to the other.   Payments from and to the government were in specie. </a:t>
            </a:r>
            <a:endParaRPr lang="en-US" sz="2400" dirty="0"/>
          </a:p>
        </p:txBody>
      </p:sp>
      <p:pic>
        <p:nvPicPr>
          <p:cNvPr id="5" name="Picture 4"/>
          <p:cNvPicPr>
            <a:picLocks noChangeAspect="1"/>
          </p:cNvPicPr>
          <p:nvPr/>
        </p:nvPicPr>
        <p:blipFill>
          <a:blip r:embed="rId2"/>
          <a:stretch>
            <a:fillRect/>
          </a:stretch>
        </p:blipFill>
        <p:spPr>
          <a:xfrm>
            <a:off x="-1" y="2457802"/>
            <a:ext cx="5502443" cy="4401954"/>
          </a:xfrm>
          <a:prstGeom prst="rect">
            <a:avLst/>
          </a:prstGeom>
        </p:spPr>
      </p:pic>
      <p:sp>
        <p:nvSpPr>
          <p:cNvPr id="6" name="TextBox 5"/>
          <p:cNvSpPr txBox="1"/>
          <p:nvPr/>
        </p:nvSpPr>
        <p:spPr>
          <a:xfrm>
            <a:off x="6128083" y="3882190"/>
            <a:ext cx="2980431" cy="1015663"/>
          </a:xfrm>
          <a:prstGeom prst="rect">
            <a:avLst/>
          </a:prstGeom>
          <a:noFill/>
        </p:spPr>
        <p:txBody>
          <a:bodyPr wrap="none" rtlCol="0">
            <a:spAutoFit/>
          </a:bodyPr>
          <a:lstStyle/>
          <a:p>
            <a:r>
              <a:rPr lang="en-US" sz="2000" b="1" dirty="0" smtClean="0"/>
              <a:t>NEW YORK CITY</a:t>
            </a:r>
          </a:p>
          <a:p>
            <a:r>
              <a:rPr lang="en-US" sz="2000" b="1" dirty="0" smtClean="0"/>
              <a:t>SUB-TREASURY BUILDING,</a:t>
            </a:r>
          </a:p>
          <a:p>
            <a:r>
              <a:rPr lang="en-US" sz="2000" b="1" dirty="0" smtClean="0"/>
              <a:t>WALL STREET</a:t>
            </a:r>
            <a:endParaRPr lang="en-US" sz="2000" b="1" dirty="0"/>
          </a:p>
        </p:txBody>
      </p:sp>
    </p:spTree>
    <p:extLst>
      <p:ext uri="{BB962C8B-B14F-4D97-AF65-F5344CB8AC3E}">
        <p14:creationId xmlns:p14="http://schemas.microsoft.com/office/powerpoint/2010/main" val="1642290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HOW TO PAY FOR THE WAR?</a:t>
            </a:r>
          </a:p>
        </p:txBody>
      </p:sp>
      <p:sp>
        <p:nvSpPr>
          <p:cNvPr id="3" name="Content Placeholder 2"/>
          <p:cNvSpPr>
            <a:spLocks noGrp="1"/>
          </p:cNvSpPr>
          <p:nvPr>
            <p:ph idx="1"/>
          </p:nvPr>
        </p:nvSpPr>
        <p:spPr>
          <a:xfrm>
            <a:off x="2034082" y="4170661"/>
            <a:ext cx="3741075" cy="1149876"/>
          </a:xfrm>
        </p:spPr>
        <p:txBody>
          <a:bodyPr>
            <a:normAutofit/>
          </a:bodyPr>
          <a:lstStyle/>
          <a:p>
            <a:pPr marL="0" indent="0">
              <a:spcBef>
                <a:spcPts val="0"/>
              </a:spcBef>
              <a:buNone/>
            </a:pPr>
            <a:r>
              <a:rPr lang="en-US" sz="2400" b="1" dirty="0" smtClean="0"/>
              <a:t>General </a:t>
            </a:r>
            <a:r>
              <a:rPr lang="en-US" sz="2400" b="1" dirty="0"/>
              <a:t>Post Office </a:t>
            </a:r>
            <a:r>
              <a:rPr lang="en-US" sz="2400" b="1" dirty="0" smtClean="0"/>
              <a:t>Building</a:t>
            </a:r>
          </a:p>
          <a:p>
            <a:pPr marL="0" indent="0">
              <a:spcBef>
                <a:spcPts val="0"/>
              </a:spcBef>
              <a:buNone/>
            </a:pPr>
            <a:r>
              <a:rPr lang="en-US" sz="2400" b="1" dirty="0" smtClean="0"/>
              <a:t>Washington D.C.</a:t>
            </a:r>
          </a:p>
          <a:p>
            <a:pPr marL="0" indent="0">
              <a:spcBef>
                <a:spcPts val="0"/>
              </a:spcBef>
              <a:buNone/>
            </a:pPr>
            <a:r>
              <a:rPr lang="en-US" sz="2400" b="1" dirty="0" smtClean="0"/>
              <a:t>dated </a:t>
            </a:r>
            <a:r>
              <a:rPr lang="en-US" sz="2400" b="1" dirty="0"/>
              <a:t>June 14, 1860.</a:t>
            </a:r>
            <a:endParaRPr lang="en-US" sz="2400" b="1" dirty="0" smtClean="0"/>
          </a:p>
        </p:txBody>
      </p:sp>
      <p:sp>
        <p:nvSpPr>
          <p:cNvPr id="4" name="TextBox 3"/>
          <p:cNvSpPr txBox="1"/>
          <p:nvPr/>
        </p:nvSpPr>
        <p:spPr>
          <a:xfrm>
            <a:off x="0" y="350521"/>
            <a:ext cx="12192000" cy="1938992"/>
          </a:xfrm>
          <a:prstGeom prst="rect">
            <a:avLst/>
          </a:prstGeom>
          <a:solidFill>
            <a:srgbClr val="FFCCFF"/>
          </a:solidFill>
        </p:spPr>
        <p:txBody>
          <a:bodyPr wrap="square" rtlCol="0">
            <a:spAutoFit/>
          </a:bodyPr>
          <a:lstStyle/>
          <a:p>
            <a:r>
              <a:rPr lang="en-US" sz="2400" dirty="0" smtClean="0"/>
              <a:t>The federal government’s only large public service was the post office in 1861.  There was no real national army and no provision for one.   Recruiting was a local responsibility.  Regiments bore state identification.  For a time, enlisted men chose their junior officers, the junior officers chose their regimental majors and colonels, and all were commissioned by the governor of the state. – Bray Hammond, </a:t>
            </a:r>
            <a:r>
              <a:rPr lang="en-US" sz="2400" i="1" dirty="0" smtClean="0"/>
              <a:t>Sovereignty and an Empty Purse, </a:t>
            </a:r>
            <a:r>
              <a:rPr lang="en-US" sz="2400" dirty="0" smtClean="0"/>
              <a:t>pp. 11-23</a:t>
            </a:r>
            <a:endParaRPr lang="en-US" sz="2400" dirty="0"/>
          </a:p>
        </p:txBody>
      </p:sp>
      <p:sp>
        <p:nvSpPr>
          <p:cNvPr id="5" name="AutoShape 2" descr="http://www.picturehistory.com/images/products/0/3/1/prod_315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6312335" y="2633199"/>
            <a:ext cx="5110646" cy="4224801"/>
          </a:xfrm>
          <a:prstGeom prst="rect">
            <a:avLst/>
          </a:prstGeom>
        </p:spPr>
      </p:pic>
    </p:spTree>
    <p:extLst>
      <p:ext uri="{BB962C8B-B14F-4D97-AF65-F5344CB8AC3E}">
        <p14:creationId xmlns:p14="http://schemas.microsoft.com/office/powerpoint/2010/main" val="1703488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HOW TO PAY FOR THE WAR?</a:t>
            </a:r>
          </a:p>
        </p:txBody>
      </p:sp>
      <p:sp>
        <p:nvSpPr>
          <p:cNvPr id="3" name="Content Placeholder 2"/>
          <p:cNvSpPr>
            <a:spLocks noGrp="1"/>
          </p:cNvSpPr>
          <p:nvPr>
            <p:ph idx="1"/>
          </p:nvPr>
        </p:nvSpPr>
        <p:spPr>
          <a:xfrm>
            <a:off x="16041" y="1155872"/>
            <a:ext cx="7427495" cy="5389307"/>
          </a:xfrm>
        </p:spPr>
        <p:txBody>
          <a:bodyPr>
            <a:normAutofit/>
          </a:bodyPr>
          <a:lstStyle/>
          <a:p>
            <a:pPr marL="0" indent="0">
              <a:buNone/>
            </a:pPr>
            <a:r>
              <a:rPr lang="en-US" sz="2400" dirty="0" smtClean="0"/>
              <a:t>“One might suppose he [Chase] had never been told that bank checks existed and that they effected a greater volume of payments than bank notes did – that they were indeed a more important part of the country’s means of payment than bank notes were.</a:t>
            </a:r>
          </a:p>
          <a:p>
            <a:pPr marL="0" indent="0">
              <a:buNone/>
            </a:pPr>
            <a:r>
              <a:rPr lang="en-US" sz="2400" dirty="0" smtClean="0"/>
              <a:t>It is doubtful if Chase ever understood the substantial identity between credit represented by a bank note in the hands of the public and credit entered on the banks’ books in favor of depositors…  </a:t>
            </a:r>
          </a:p>
          <a:p>
            <a:pPr marL="0" indent="0">
              <a:buNone/>
            </a:pPr>
            <a:r>
              <a:rPr lang="en-US" sz="2400" dirty="0" smtClean="0"/>
              <a:t>…to him, probably, deposit credit was merely something of record – a detail of accounting and a check no more monetary than a lease, a deed, a conveyance, a mortgage, or other document dealing with monetary payments.”</a:t>
            </a:r>
          </a:p>
          <a:p>
            <a:pPr marL="0" indent="0">
              <a:buNone/>
            </a:pPr>
            <a:r>
              <a:rPr lang="en-US" sz="2200" dirty="0" smtClean="0"/>
              <a:t>Bray Hammond, </a:t>
            </a:r>
            <a:r>
              <a:rPr lang="en-US" sz="2200" i="1" dirty="0" smtClean="0"/>
              <a:t>Sovereignty and an Empty Purse:  Banks and Politics in the Civil War</a:t>
            </a:r>
            <a:r>
              <a:rPr lang="en-US" sz="2200" dirty="0" smtClean="0"/>
              <a:t>, 1970, pp. 92-93</a:t>
            </a:r>
          </a:p>
        </p:txBody>
      </p:sp>
      <p:sp>
        <p:nvSpPr>
          <p:cNvPr id="4" name="TextBox 3"/>
          <p:cNvSpPr txBox="1"/>
          <p:nvPr/>
        </p:nvSpPr>
        <p:spPr>
          <a:xfrm>
            <a:off x="0" y="350521"/>
            <a:ext cx="12192000" cy="461665"/>
          </a:xfrm>
          <a:prstGeom prst="rect">
            <a:avLst/>
          </a:prstGeom>
          <a:solidFill>
            <a:srgbClr val="CCCCFF"/>
          </a:solidFill>
        </p:spPr>
        <p:txBody>
          <a:bodyPr wrap="square" rtlCol="0">
            <a:spAutoFit/>
          </a:bodyPr>
          <a:lstStyle/>
          <a:p>
            <a:r>
              <a:rPr lang="en-US" sz="2400" dirty="0" smtClean="0"/>
              <a:t>Lincoln appointed Salmon P. Chase as Treasury Secretary, but Chase was not a financial expert. </a:t>
            </a:r>
            <a:endParaRPr lang="en-US" sz="2400" dirty="0"/>
          </a:p>
        </p:txBody>
      </p:sp>
      <p:pic>
        <p:nvPicPr>
          <p:cNvPr id="5" name="Picture 4"/>
          <p:cNvPicPr>
            <a:picLocks noChangeAspect="1"/>
          </p:cNvPicPr>
          <p:nvPr/>
        </p:nvPicPr>
        <p:blipFill>
          <a:blip r:embed="rId2"/>
          <a:stretch>
            <a:fillRect/>
          </a:stretch>
        </p:blipFill>
        <p:spPr>
          <a:xfrm>
            <a:off x="7615988" y="1399219"/>
            <a:ext cx="3661611" cy="4577014"/>
          </a:xfrm>
          <a:prstGeom prst="rect">
            <a:avLst/>
          </a:prstGeom>
        </p:spPr>
      </p:pic>
      <p:sp>
        <p:nvSpPr>
          <p:cNvPr id="6" name="Rectangle 5"/>
          <p:cNvSpPr/>
          <p:nvPr/>
        </p:nvSpPr>
        <p:spPr>
          <a:xfrm>
            <a:off x="7918265" y="6093951"/>
            <a:ext cx="3548407" cy="646331"/>
          </a:xfrm>
          <a:prstGeom prst="rect">
            <a:avLst/>
          </a:prstGeom>
        </p:spPr>
        <p:txBody>
          <a:bodyPr wrap="none">
            <a:spAutoFit/>
          </a:bodyPr>
          <a:lstStyle/>
          <a:p>
            <a:r>
              <a:rPr lang="en-US" b="1" dirty="0" smtClean="0"/>
              <a:t>Treasury Secretary Salmon P. Chase</a:t>
            </a:r>
          </a:p>
          <a:p>
            <a:r>
              <a:rPr lang="en-US" b="1" dirty="0" smtClean="0"/>
              <a:t>March </a:t>
            </a:r>
            <a:r>
              <a:rPr lang="en-US" b="1" dirty="0"/>
              <a:t>7, 1861 – June 30, 1864</a:t>
            </a:r>
          </a:p>
        </p:txBody>
      </p:sp>
    </p:spTree>
    <p:extLst>
      <p:ext uri="{BB962C8B-B14F-4D97-AF65-F5344CB8AC3E}">
        <p14:creationId xmlns:p14="http://schemas.microsoft.com/office/powerpoint/2010/main" val="179231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HOW TO PAY FOR THE WAR?</a:t>
            </a:r>
          </a:p>
        </p:txBody>
      </p:sp>
      <p:sp>
        <p:nvSpPr>
          <p:cNvPr id="3" name="Content Placeholder 2"/>
          <p:cNvSpPr>
            <a:spLocks noGrp="1"/>
          </p:cNvSpPr>
          <p:nvPr>
            <p:ph idx="1"/>
          </p:nvPr>
        </p:nvSpPr>
        <p:spPr>
          <a:xfrm>
            <a:off x="397787" y="773085"/>
            <a:ext cx="11414970" cy="5595585"/>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4710" y="852749"/>
            <a:ext cx="4630324" cy="5632311"/>
          </a:xfrm>
          <a:prstGeom prst="rect">
            <a:avLst/>
          </a:prstGeom>
          <a:noFill/>
        </p:spPr>
        <p:txBody>
          <a:bodyPr wrap="square" rtlCol="0">
            <a:spAutoFit/>
          </a:bodyPr>
          <a:lstStyle/>
          <a:p>
            <a:r>
              <a:rPr lang="en-US" sz="2000" dirty="0" smtClean="0"/>
              <a:t>July, 1861:   Congress authorized borrowing of up to $250 million in form of bonds or notes, of which $</a:t>
            </a:r>
            <a:r>
              <a:rPr lang="en-US" sz="2000" smtClean="0"/>
              <a:t>50 million were </a:t>
            </a:r>
            <a:r>
              <a:rPr lang="en-US" sz="2000" dirty="0" smtClean="0"/>
              <a:t>DEMAND NOTES.   Subscriptions were made in gold or treasury notes.</a:t>
            </a:r>
          </a:p>
          <a:p>
            <a:endParaRPr lang="en-US" sz="2000" dirty="0" smtClean="0"/>
          </a:p>
          <a:p>
            <a:r>
              <a:rPr lang="en-US" sz="2000" dirty="0" smtClean="0"/>
              <a:t>The DEMAND NOTES were not legal tender but were accepted for public fees, etc.   They were the first GREENBACKS; with no interest; denominated in $</a:t>
            </a:r>
            <a:r>
              <a:rPr lang="en-US" sz="2000" dirty="0"/>
              <a:t>5, $10 and $</a:t>
            </a:r>
            <a:r>
              <a:rPr lang="en-US" sz="2000" dirty="0" smtClean="0"/>
              <a:t>20; meant to be circulating currency; paying specie on demand.</a:t>
            </a:r>
          </a:p>
          <a:p>
            <a:endParaRPr lang="en-US" sz="2000" dirty="0"/>
          </a:p>
          <a:p>
            <a:r>
              <a:rPr lang="en-US" sz="2000" dirty="0"/>
              <a:t>The U.S. government placed the </a:t>
            </a:r>
            <a:r>
              <a:rPr lang="en-US" sz="2000" dirty="0" smtClean="0"/>
              <a:t>DEMAND NOTES </a:t>
            </a:r>
            <a:r>
              <a:rPr lang="en-US" sz="2000" dirty="0"/>
              <a:t>into circulation by using them to pay expenses incurred during the civil war including the salaries of its workers </a:t>
            </a:r>
            <a:r>
              <a:rPr lang="en-US" sz="2000" dirty="0" smtClean="0"/>
              <a:t>and military personnel.</a:t>
            </a:r>
          </a:p>
        </p:txBody>
      </p:sp>
      <p:sp>
        <p:nvSpPr>
          <p:cNvPr id="6" name="TextBox 5"/>
          <p:cNvSpPr txBox="1"/>
          <p:nvPr/>
        </p:nvSpPr>
        <p:spPr>
          <a:xfrm>
            <a:off x="-2509" y="367740"/>
            <a:ext cx="12215562" cy="400110"/>
          </a:xfrm>
          <a:prstGeom prst="rect">
            <a:avLst/>
          </a:prstGeom>
          <a:solidFill>
            <a:srgbClr val="FFFF00"/>
          </a:solidFill>
        </p:spPr>
        <p:txBody>
          <a:bodyPr wrap="square" rtlCol="0">
            <a:spAutoFit/>
          </a:bodyPr>
          <a:lstStyle/>
          <a:p>
            <a:pPr algn="ctr"/>
            <a:r>
              <a:rPr lang="en-US" sz="2000" b="1" dirty="0" smtClean="0"/>
              <a:t>THE GOVERNMENT BORROWED BY ISSUING TREASURY BONDS AND NOTES TO THE PUBLIC</a:t>
            </a:r>
            <a:endParaRPr lang="en-US" sz="2000" b="1" dirty="0"/>
          </a:p>
        </p:txBody>
      </p:sp>
      <p:sp>
        <p:nvSpPr>
          <p:cNvPr id="8" name="TextBox 7"/>
          <p:cNvSpPr txBox="1"/>
          <p:nvPr/>
        </p:nvSpPr>
        <p:spPr>
          <a:xfrm>
            <a:off x="6049889" y="785069"/>
            <a:ext cx="2830134" cy="646331"/>
          </a:xfrm>
          <a:prstGeom prst="rect">
            <a:avLst/>
          </a:prstGeom>
          <a:noFill/>
        </p:spPr>
        <p:txBody>
          <a:bodyPr wrap="none" rtlCol="0">
            <a:spAutoFit/>
          </a:bodyPr>
          <a:lstStyle/>
          <a:p>
            <a:r>
              <a:rPr lang="en-US" b="1" dirty="0" smtClean="0"/>
              <a:t>FIRST BATTLE OF BULL RUN,</a:t>
            </a:r>
          </a:p>
          <a:p>
            <a:r>
              <a:rPr lang="en-US" b="1" dirty="0" smtClean="0"/>
              <a:t>JULY 21, 1861</a:t>
            </a:r>
            <a:endParaRPr lang="en-US" b="1" dirty="0"/>
          </a:p>
        </p:txBody>
      </p:sp>
      <p:pic>
        <p:nvPicPr>
          <p:cNvPr id="1026" name="Picture 2" descr="http://constitutionalmilitia.org/wp-content/uploads/lincolng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265" y="2665744"/>
            <a:ext cx="7720989" cy="41922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8111" y="2764899"/>
            <a:ext cx="2244269" cy="369332"/>
          </a:xfrm>
          <a:prstGeom prst="rect">
            <a:avLst/>
          </a:prstGeom>
          <a:noFill/>
        </p:spPr>
        <p:txBody>
          <a:bodyPr wrap="square" rtlCol="0">
            <a:spAutoFit/>
          </a:bodyPr>
          <a:lstStyle/>
          <a:p>
            <a:r>
              <a:rPr lang="en-US" b="1" dirty="0" smtClean="0"/>
              <a:t>DEMAND NOTE, 1861</a:t>
            </a:r>
            <a:endParaRPr lang="en-US" b="1" dirty="0"/>
          </a:p>
        </p:txBody>
      </p:sp>
      <p:pic>
        <p:nvPicPr>
          <p:cNvPr id="10" name="Picture 9"/>
          <p:cNvPicPr>
            <a:picLocks noChangeAspect="1"/>
          </p:cNvPicPr>
          <p:nvPr/>
        </p:nvPicPr>
        <p:blipFill>
          <a:blip r:embed="rId4"/>
          <a:stretch>
            <a:fillRect/>
          </a:stretch>
        </p:blipFill>
        <p:spPr>
          <a:xfrm>
            <a:off x="8931829" y="767850"/>
            <a:ext cx="3241619" cy="2366381"/>
          </a:xfrm>
          <a:prstGeom prst="rect">
            <a:avLst/>
          </a:prstGeom>
        </p:spPr>
      </p:pic>
    </p:spTree>
    <p:extLst>
      <p:ext uri="{BB962C8B-B14F-4D97-AF65-F5344CB8AC3E}">
        <p14:creationId xmlns:p14="http://schemas.microsoft.com/office/powerpoint/2010/main" val="3993688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FFFF"/>
          </a:solidFill>
        </p:spPr>
        <p:txBody>
          <a:bodyPr>
            <a:normAutofit fontScale="90000"/>
          </a:bodyPr>
          <a:lstStyle/>
          <a:p>
            <a:pPr algn="ctr"/>
            <a:r>
              <a:rPr lang="en-US" sz="2800" b="1" dirty="0"/>
              <a:t>HOW TO PAY FOR THE WAR?</a:t>
            </a:r>
          </a:p>
        </p:txBody>
      </p:sp>
      <p:sp>
        <p:nvSpPr>
          <p:cNvPr id="3" name="Content Placeholder 2"/>
          <p:cNvSpPr>
            <a:spLocks noGrp="1"/>
          </p:cNvSpPr>
          <p:nvPr>
            <p:ph idx="1"/>
          </p:nvPr>
        </p:nvSpPr>
        <p:spPr>
          <a:xfrm>
            <a:off x="3054788" y="6048791"/>
            <a:ext cx="7577641" cy="809209"/>
          </a:xfrm>
        </p:spPr>
        <p:txBody>
          <a:bodyPr>
            <a:normAutofit lnSpcReduction="10000"/>
          </a:bodyPr>
          <a:lstStyle/>
          <a:p>
            <a:pPr marL="0" indent="0">
              <a:buNone/>
            </a:pPr>
            <a:r>
              <a:rPr lang="en-US" sz="1800" dirty="0" smtClean="0"/>
              <a:t>AMERICAN </a:t>
            </a:r>
            <a:r>
              <a:rPr lang="en-US" sz="1800" dirty="0"/>
              <a:t>EXCHANGE NATIONAL BANK, at 128 Broadway, 16 stories, 235 feet high, with a floor area of 47,440 feet. Erected 1901. The Bank was founded in 1838 and the capital and surplus amount to nearly 10,000,000 dollars</a:t>
            </a:r>
            <a:r>
              <a:rPr lang="en-US" sz="1800" dirty="0" smtClean="0"/>
              <a:t>.</a:t>
            </a:r>
          </a:p>
        </p:txBody>
      </p:sp>
      <p:sp>
        <p:nvSpPr>
          <p:cNvPr id="4" name="TextBox 3"/>
          <p:cNvSpPr txBox="1"/>
          <p:nvPr/>
        </p:nvSpPr>
        <p:spPr>
          <a:xfrm>
            <a:off x="0" y="868792"/>
            <a:ext cx="12191998" cy="1015663"/>
          </a:xfrm>
          <a:prstGeom prst="rect">
            <a:avLst/>
          </a:prstGeom>
          <a:noFill/>
        </p:spPr>
        <p:txBody>
          <a:bodyPr wrap="square" rtlCol="0">
            <a:spAutoFit/>
          </a:bodyPr>
          <a:lstStyle/>
          <a:p>
            <a:r>
              <a:rPr lang="en-US" sz="2000" dirty="0" smtClean="0"/>
              <a:t>August, 1861:  Chase borrowed $150 million from NY, Boston, and Philadelphia banks (which created an bank association) but insisted the banks pay in gold.  Banks wanted to pay in bank credit, but Chase said no.  Gold was paid to government in installments over last half of 1861.</a:t>
            </a:r>
          </a:p>
        </p:txBody>
      </p:sp>
      <p:pic>
        <p:nvPicPr>
          <p:cNvPr id="3074" name="Picture 2" descr="http://nucius.org/photography/new-york-illustrated/16b-new-york-american-exchange-national-ba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22134"/>
            <a:ext cx="2983832" cy="48358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09" y="367740"/>
            <a:ext cx="12215562" cy="400110"/>
          </a:xfrm>
          <a:prstGeom prst="rect">
            <a:avLst/>
          </a:prstGeom>
          <a:solidFill>
            <a:srgbClr val="FFFF00"/>
          </a:solidFill>
        </p:spPr>
        <p:txBody>
          <a:bodyPr wrap="square" rtlCol="0">
            <a:spAutoFit/>
          </a:bodyPr>
          <a:lstStyle/>
          <a:p>
            <a:pPr algn="ctr"/>
            <a:r>
              <a:rPr lang="en-US" sz="2000" b="1" dirty="0" smtClean="0"/>
              <a:t>THE GOVERNMENT BORROWED BY ISSUING TREASURY BONDS AND NOTES TO THE PUBLIC</a:t>
            </a:r>
            <a:endParaRPr lang="en-US" sz="2000" b="1" dirty="0"/>
          </a:p>
        </p:txBody>
      </p:sp>
      <p:sp>
        <p:nvSpPr>
          <p:cNvPr id="6" name="Rectangle 5"/>
          <p:cNvSpPr/>
          <p:nvPr/>
        </p:nvSpPr>
        <p:spPr>
          <a:xfrm>
            <a:off x="3946358" y="2938050"/>
            <a:ext cx="4695884" cy="2031325"/>
          </a:xfrm>
          <a:prstGeom prst="rect">
            <a:avLst/>
          </a:prstGeom>
        </p:spPr>
        <p:txBody>
          <a:bodyPr wrap="square">
            <a:spAutoFit/>
          </a:bodyPr>
          <a:lstStyle/>
          <a:p>
            <a:pPr algn="ctr"/>
            <a:r>
              <a:rPr lang="en-US" b="1" dirty="0" smtClean="0"/>
              <a:t>December 28, 1861</a:t>
            </a:r>
          </a:p>
          <a:p>
            <a:endParaRPr lang="en-US" b="1" dirty="0" smtClean="0"/>
          </a:p>
          <a:p>
            <a:r>
              <a:rPr lang="en-US" b="1" dirty="0" smtClean="0"/>
              <a:t>Banks suspended </a:t>
            </a:r>
            <a:r>
              <a:rPr lang="en-US" b="1" dirty="0"/>
              <a:t>gold payments.  There was not enough gold and silver in the country</a:t>
            </a:r>
            <a:r>
              <a:rPr lang="en-US" b="1" dirty="0" smtClean="0"/>
              <a:t>.</a:t>
            </a:r>
          </a:p>
          <a:p>
            <a:endParaRPr lang="en-US" b="1" dirty="0"/>
          </a:p>
          <a:p>
            <a:r>
              <a:rPr lang="en-US" b="1" dirty="0" smtClean="0"/>
              <a:t>The DEMAND NOTES could not be redeemed in gold by the government.</a:t>
            </a:r>
            <a:endParaRPr lang="en-US" b="1" dirty="0"/>
          </a:p>
        </p:txBody>
      </p:sp>
      <p:pic>
        <p:nvPicPr>
          <p:cNvPr id="3076" name="Picture 4" descr="http://www.urgentspeed.com/.a/6a00d8341f604153ef010535a16ace970c-400w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3101" y="1882542"/>
            <a:ext cx="2218657" cy="331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841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lvl="0" algn="ctr"/>
            <a:r>
              <a:rPr lang="en-US" sz="2800" b="1" dirty="0" smtClean="0"/>
              <a:t>PART 5</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92505" y="2743200"/>
            <a:ext cx="11774906" cy="1077218"/>
          </a:xfrm>
          <a:prstGeom prst="rect">
            <a:avLst/>
          </a:prstGeom>
          <a:noFill/>
        </p:spPr>
        <p:txBody>
          <a:bodyPr wrap="square" rtlCol="0">
            <a:spAutoFit/>
          </a:bodyPr>
          <a:lstStyle/>
          <a:p>
            <a:pPr algn="ctr"/>
            <a:r>
              <a:rPr lang="en-US" sz="3200" dirty="0"/>
              <a:t>CONGRESS TAKES THE </a:t>
            </a:r>
            <a:r>
              <a:rPr lang="en-US" sz="3200" dirty="0" smtClean="0"/>
              <a:t>INITIATIVE:</a:t>
            </a:r>
          </a:p>
          <a:p>
            <a:pPr algn="ctr"/>
            <a:r>
              <a:rPr lang="en-US" sz="3200" dirty="0"/>
              <a:t>THE GREENBACK LEGAL TENDER NOTE</a:t>
            </a:r>
          </a:p>
        </p:txBody>
      </p:sp>
    </p:spTree>
    <p:extLst>
      <p:ext uri="{BB962C8B-B14F-4D97-AF65-F5344CB8AC3E}">
        <p14:creationId xmlns:p14="http://schemas.microsoft.com/office/powerpoint/2010/main" val="319657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397787" y="773086"/>
            <a:ext cx="11396421" cy="5937680"/>
          </a:xfrm>
        </p:spPr>
        <p:txBody>
          <a:bodyPr>
            <a:normAutofit fontScale="92500" lnSpcReduction="20000"/>
          </a:bodyPr>
          <a:lstStyle/>
          <a:p>
            <a:pPr marL="514350" indent="-514350">
              <a:buFont typeface="+mj-lt"/>
              <a:buAutoNum type="arabicPeriod"/>
            </a:pPr>
            <a:r>
              <a:rPr lang="en-US" dirty="0" smtClean="0"/>
              <a:t>REAL GROWTH IN THE U.S.</a:t>
            </a:r>
          </a:p>
          <a:p>
            <a:pPr marL="514350" indent="-514350">
              <a:buFont typeface="+mj-lt"/>
              <a:buAutoNum type="arabicPeriod"/>
            </a:pPr>
            <a:r>
              <a:rPr lang="en-US" dirty="0" smtClean="0"/>
              <a:t>BANKING AND MONEY SYSTEM STILL A NIGHTMARE</a:t>
            </a:r>
          </a:p>
          <a:p>
            <a:pPr marL="514350" indent="-514350">
              <a:buFont typeface="+mj-lt"/>
              <a:buAutoNum type="arabicPeriod"/>
            </a:pPr>
            <a:r>
              <a:rPr lang="en-US" dirty="0" smtClean="0"/>
              <a:t>THE WAR CRISIS</a:t>
            </a:r>
          </a:p>
          <a:p>
            <a:pPr marL="514350" indent="-514350">
              <a:buFont typeface="+mj-lt"/>
              <a:buAutoNum type="arabicPeriod"/>
            </a:pPr>
            <a:r>
              <a:rPr lang="en-US" dirty="0" smtClean="0"/>
              <a:t>HOW TO PAY FOR THE WAR?</a:t>
            </a:r>
          </a:p>
          <a:p>
            <a:pPr marL="514350" indent="-514350">
              <a:buFont typeface="+mj-lt"/>
              <a:buAutoNum type="arabicPeriod"/>
            </a:pPr>
            <a:r>
              <a:rPr lang="en-US" dirty="0" smtClean="0"/>
              <a:t>CONGRESS TAKES THE INITIATIVE:  The Greenback Legal Tender Note</a:t>
            </a:r>
          </a:p>
          <a:p>
            <a:pPr marL="514350" indent="-514350">
              <a:buFont typeface="+mj-lt"/>
              <a:buAutoNum type="arabicPeriod"/>
            </a:pPr>
            <a:r>
              <a:rPr lang="en-US" dirty="0" smtClean="0"/>
              <a:t>REACTION TO THE GREENBACKS</a:t>
            </a:r>
          </a:p>
          <a:p>
            <a:pPr marL="971550" lvl="1" indent="-514350">
              <a:buFont typeface="+mj-lt"/>
              <a:buAutoNum type="alphaLcParenR"/>
            </a:pPr>
            <a:r>
              <a:rPr lang="en-US" dirty="0" smtClean="0"/>
              <a:t>Initial reaction </a:t>
            </a:r>
          </a:p>
          <a:p>
            <a:pPr marL="971550" lvl="1" indent="-514350">
              <a:buFont typeface="+mj-lt"/>
              <a:buAutoNum type="alphaLcParenR"/>
            </a:pPr>
            <a:r>
              <a:rPr lang="en-US" dirty="0" smtClean="0"/>
              <a:t>Lincoln is cool</a:t>
            </a:r>
          </a:p>
          <a:p>
            <a:pPr marL="971550" lvl="1" indent="-514350">
              <a:buFont typeface="+mj-lt"/>
              <a:buAutoNum type="alphaLcParenR"/>
            </a:pPr>
            <a:r>
              <a:rPr lang="en-US" dirty="0" smtClean="0"/>
              <a:t>Hard money historian Sumner was noncommittal</a:t>
            </a:r>
          </a:p>
          <a:p>
            <a:pPr marL="971550" lvl="1" indent="-514350">
              <a:buFont typeface="+mj-lt"/>
              <a:buAutoNum type="alphaLcParenR"/>
            </a:pPr>
            <a:r>
              <a:rPr lang="en-US" dirty="0" smtClean="0"/>
              <a:t>Historian Bullock was mildly positive</a:t>
            </a:r>
          </a:p>
          <a:p>
            <a:pPr marL="514350" indent="-514350">
              <a:buFont typeface="+mj-lt"/>
              <a:buAutoNum type="arabicPeriod"/>
            </a:pPr>
            <a:r>
              <a:rPr lang="en-US" dirty="0" smtClean="0"/>
              <a:t>GREENBACKS COULDN’T BE COUNTERFEITED</a:t>
            </a:r>
          </a:p>
          <a:p>
            <a:pPr marL="514350" indent="-514350">
              <a:buFont typeface="+mj-lt"/>
              <a:buAutoNum type="arabicPeriod"/>
            </a:pPr>
            <a:r>
              <a:rPr lang="en-US" dirty="0" smtClean="0"/>
              <a:t>GOLD RISES AGAINST THE GREENBACKS –</a:t>
            </a:r>
          </a:p>
          <a:p>
            <a:pPr marL="0" indent="0">
              <a:spcBef>
                <a:spcPts val="0"/>
              </a:spcBef>
              <a:buNone/>
            </a:pPr>
            <a:r>
              <a:rPr lang="en-US" dirty="0"/>
              <a:t> </a:t>
            </a:r>
            <a:r>
              <a:rPr lang="en-US" dirty="0" smtClean="0"/>
              <a:t>      LIMITATION OF ISSUE RAISES THE GREENBACK’S VALUE</a:t>
            </a:r>
          </a:p>
          <a:p>
            <a:pPr marL="514350" indent="-514350">
              <a:buFont typeface="+mj-lt"/>
              <a:buAutoNum type="arabicPeriod" startAt="9"/>
            </a:pPr>
            <a:r>
              <a:rPr lang="en-US" dirty="0" smtClean="0"/>
              <a:t>ACTUAL PRICE MOVEMENTS DURING THE PERIOD:  MITCHELL CREATES PRICE INDEXES</a:t>
            </a:r>
          </a:p>
          <a:p>
            <a:pPr marL="514350" indent="-514350">
              <a:buFont typeface="+mj-lt"/>
              <a:buAutoNum type="arabicPeriod" startAt="9"/>
            </a:pPr>
            <a:r>
              <a:rPr lang="en-US" dirty="0" smtClean="0"/>
              <a:t>AND REMEMBER THE WAR</a:t>
            </a:r>
          </a:p>
        </p:txBody>
      </p:sp>
    </p:spTree>
    <p:extLst>
      <p:ext uri="{BB962C8B-B14F-4D97-AF65-F5344CB8AC3E}">
        <p14:creationId xmlns:p14="http://schemas.microsoft.com/office/powerpoint/2010/main" val="60472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a:t>CONGRESS TAKES THE </a:t>
            </a:r>
            <a:r>
              <a:rPr lang="en-US" sz="2800" b="1" dirty="0" smtClean="0"/>
              <a:t>INITIATIVE</a:t>
            </a:r>
            <a:r>
              <a:rPr lang="en-US" sz="2800" dirty="0" smtClean="0"/>
              <a:t>: </a:t>
            </a:r>
            <a:r>
              <a:rPr lang="en-US" sz="2800" b="1" dirty="0" smtClean="0"/>
              <a:t>The Greenback Legal Tender Note</a:t>
            </a:r>
            <a:endParaRPr lang="en-US" sz="2800" b="1" dirty="0"/>
          </a:p>
        </p:txBody>
      </p:sp>
      <p:sp>
        <p:nvSpPr>
          <p:cNvPr id="3" name="Content Placeholder 2"/>
          <p:cNvSpPr>
            <a:spLocks noGrp="1"/>
          </p:cNvSpPr>
          <p:nvPr>
            <p:ph idx="1"/>
          </p:nvPr>
        </p:nvSpPr>
        <p:spPr>
          <a:xfrm>
            <a:off x="0" y="1379620"/>
            <a:ext cx="8229600" cy="5478379"/>
          </a:xfrm>
        </p:spPr>
        <p:txBody>
          <a:bodyPr>
            <a:normAutofit fontScale="92500"/>
          </a:bodyPr>
          <a:lstStyle/>
          <a:p>
            <a:pPr marL="0" indent="0">
              <a:buNone/>
            </a:pPr>
            <a:r>
              <a:rPr lang="en-US" sz="2400" dirty="0" smtClean="0"/>
              <a:t>Spaulding understood money and banking (E.G</a:t>
            </a:r>
            <a:r>
              <a:rPr lang="en-US" sz="2400" dirty="0"/>
              <a:t>. Spaulding, </a:t>
            </a:r>
            <a:r>
              <a:rPr lang="en-US" sz="2400" i="1" dirty="0"/>
              <a:t>A Resource of </a:t>
            </a:r>
            <a:r>
              <a:rPr lang="en-US" sz="2400" i="1" dirty="0" smtClean="0"/>
              <a:t>War)</a:t>
            </a:r>
            <a:r>
              <a:rPr lang="en-US" sz="2400" dirty="0" smtClean="0"/>
              <a:t>:</a:t>
            </a:r>
          </a:p>
          <a:p>
            <a:pPr marL="0" indent="0">
              <a:buNone/>
            </a:pPr>
            <a:r>
              <a:rPr lang="en-US" sz="2400" dirty="0" smtClean="0"/>
              <a:t>“Gold and silver, by long practice, have become the legal money of the world in all commercial transactions… without the government stamp gold and silver would be simple commodities, depending for their value upon the demand for use in trade and manufacture… </a:t>
            </a:r>
            <a:r>
              <a:rPr lang="en-US" sz="2000" dirty="0" smtClean="0"/>
              <a:t>p. 35 </a:t>
            </a:r>
            <a:endParaRPr lang="en-US" sz="2400" dirty="0" smtClean="0"/>
          </a:p>
          <a:p>
            <a:pPr marL="0" indent="0">
              <a:buNone/>
            </a:pPr>
            <a:r>
              <a:rPr lang="en-US" sz="2400" dirty="0" smtClean="0"/>
              <a:t>Why then should we go into Wall Street, State Street, Chestnut Street, or any other street, begging for money? …I am unwilling that this Government should be left in the hands of any class of men, bankers or moneylenders, however respectable or patriotic they may be.</a:t>
            </a:r>
          </a:p>
          <a:p>
            <a:pPr marL="0" indent="0">
              <a:buNone/>
            </a:pPr>
            <a:r>
              <a:rPr lang="en-US" sz="2400" dirty="0" smtClean="0"/>
              <a:t>The Government is much stronger than any of them… They issue only promises to pay… </a:t>
            </a:r>
            <a:r>
              <a:rPr lang="en-US" sz="2400" dirty="0"/>
              <a:t>I prefer to assert the power and dignity of the Government, by the issue of its own notes</a:t>
            </a:r>
            <a:r>
              <a:rPr lang="en-US" sz="2400" dirty="0" smtClean="0"/>
              <a:t>, pledging </a:t>
            </a:r>
            <a:r>
              <a:rPr lang="en-US" sz="2400" dirty="0"/>
              <a:t>the faith, the honor, and property of the whole loyal people of the country to maintain their circulation and provide for their redemption</a:t>
            </a:r>
            <a:r>
              <a:rPr lang="en-US" sz="2400" dirty="0" smtClean="0"/>
              <a:t>.” </a:t>
            </a:r>
            <a:r>
              <a:rPr lang="en-US" sz="2000" i="1" dirty="0" smtClean="0"/>
              <a:t> </a:t>
            </a:r>
            <a:r>
              <a:rPr lang="en-US" sz="2000" dirty="0" smtClean="0"/>
              <a:t>p. 37</a:t>
            </a:r>
            <a:endParaRPr lang="en-US" sz="2000" dirty="0"/>
          </a:p>
        </p:txBody>
      </p:sp>
      <p:sp>
        <p:nvSpPr>
          <p:cNvPr id="6" name="TextBox 5"/>
          <p:cNvSpPr txBox="1"/>
          <p:nvPr/>
        </p:nvSpPr>
        <p:spPr>
          <a:xfrm>
            <a:off x="0" y="350521"/>
            <a:ext cx="12192000" cy="830997"/>
          </a:xfrm>
          <a:prstGeom prst="rect">
            <a:avLst/>
          </a:prstGeom>
          <a:solidFill>
            <a:srgbClr val="CCCCFF"/>
          </a:solidFill>
        </p:spPr>
        <p:txBody>
          <a:bodyPr wrap="square" rtlCol="0">
            <a:spAutoFit/>
          </a:bodyPr>
          <a:lstStyle/>
          <a:p>
            <a:pPr algn="ctr"/>
            <a:r>
              <a:rPr lang="en-US" sz="2400" dirty="0" smtClean="0"/>
              <a:t>Congressman E.G. Spaulding of Buffalo, NY, introduces bill to create legal tender money:</a:t>
            </a:r>
          </a:p>
          <a:p>
            <a:pPr algn="ctr"/>
            <a:r>
              <a:rPr lang="en-US" sz="2400" dirty="0" smtClean="0"/>
              <a:t>THE GREENBACK </a:t>
            </a:r>
            <a:endParaRPr lang="en-US" sz="2400" dirty="0"/>
          </a:p>
        </p:txBody>
      </p:sp>
      <p:pic>
        <p:nvPicPr>
          <p:cNvPr id="7" name="Picture 6"/>
          <p:cNvPicPr>
            <a:picLocks noChangeAspect="1"/>
          </p:cNvPicPr>
          <p:nvPr/>
        </p:nvPicPr>
        <p:blipFill>
          <a:blip r:embed="rId3"/>
          <a:stretch>
            <a:fillRect/>
          </a:stretch>
        </p:blipFill>
        <p:spPr>
          <a:xfrm>
            <a:off x="8758989" y="1379619"/>
            <a:ext cx="3117182" cy="5100843"/>
          </a:xfrm>
          <a:prstGeom prst="rect">
            <a:avLst/>
          </a:prstGeom>
        </p:spPr>
      </p:pic>
      <p:sp>
        <p:nvSpPr>
          <p:cNvPr id="8" name="TextBox 7"/>
          <p:cNvSpPr txBox="1"/>
          <p:nvPr/>
        </p:nvSpPr>
        <p:spPr>
          <a:xfrm>
            <a:off x="8356950" y="6493897"/>
            <a:ext cx="3802964" cy="369332"/>
          </a:xfrm>
          <a:prstGeom prst="rect">
            <a:avLst/>
          </a:prstGeom>
          <a:noFill/>
        </p:spPr>
        <p:txBody>
          <a:bodyPr wrap="none" rtlCol="0">
            <a:spAutoFit/>
          </a:bodyPr>
          <a:lstStyle/>
          <a:p>
            <a:r>
              <a:rPr lang="en-US" b="1" dirty="0" smtClean="0"/>
              <a:t>Elbridge </a:t>
            </a:r>
            <a:r>
              <a:rPr lang="en-US" b="1" dirty="0"/>
              <a:t>Gerry </a:t>
            </a:r>
            <a:r>
              <a:rPr lang="en-US" b="1" dirty="0" smtClean="0"/>
              <a:t>Spaulding (1809-1897)</a:t>
            </a:r>
            <a:endParaRPr lang="en-US" b="1" dirty="0"/>
          </a:p>
        </p:txBody>
      </p:sp>
    </p:spTree>
    <p:extLst>
      <p:ext uri="{BB962C8B-B14F-4D97-AF65-F5344CB8AC3E}">
        <p14:creationId xmlns:p14="http://schemas.microsoft.com/office/powerpoint/2010/main" val="4451110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a:t>CONGRESS TAKES THE INITIATIVE</a:t>
            </a:r>
            <a:r>
              <a:rPr lang="en-US" sz="2800" dirty="0"/>
              <a:t>: </a:t>
            </a:r>
            <a:r>
              <a:rPr lang="en-US" sz="2800" b="1" dirty="0"/>
              <a:t>The Greenback Legal Tender Note</a:t>
            </a:r>
          </a:p>
        </p:txBody>
      </p:sp>
      <p:sp>
        <p:nvSpPr>
          <p:cNvPr id="5" name="TextBox 4"/>
          <p:cNvSpPr txBox="1"/>
          <p:nvPr/>
        </p:nvSpPr>
        <p:spPr>
          <a:xfrm>
            <a:off x="0" y="350521"/>
            <a:ext cx="12192000" cy="461665"/>
          </a:xfrm>
          <a:prstGeom prst="rect">
            <a:avLst/>
          </a:prstGeom>
          <a:solidFill>
            <a:srgbClr val="CCCCFF"/>
          </a:solidFill>
        </p:spPr>
        <p:txBody>
          <a:bodyPr wrap="square" rtlCol="0">
            <a:spAutoFit/>
          </a:bodyPr>
          <a:lstStyle/>
          <a:p>
            <a:pPr algn="ctr"/>
            <a:r>
              <a:rPr lang="en-US" sz="2400" dirty="0" smtClean="0"/>
              <a:t>Senator Howe of Wisconsin supports Spaulding’s bill for the Legal Tender GREENBACK </a:t>
            </a:r>
            <a:endParaRPr lang="en-US" sz="2400" dirty="0"/>
          </a:p>
        </p:txBody>
      </p:sp>
      <p:sp>
        <p:nvSpPr>
          <p:cNvPr id="6" name="Rectangle 5"/>
          <p:cNvSpPr/>
          <p:nvPr/>
        </p:nvSpPr>
        <p:spPr>
          <a:xfrm>
            <a:off x="144379" y="1349218"/>
            <a:ext cx="7636042" cy="5047536"/>
          </a:xfrm>
          <a:prstGeom prst="rect">
            <a:avLst/>
          </a:prstGeom>
        </p:spPr>
        <p:txBody>
          <a:bodyPr wrap="square">
            <a:spAutoFit/>
          </a:bodyPr>
          <a:lstStyle/>
          <a:p>
            <a:r>
              <a:rPr lang="en-US" dirty="0" smtClean="0">
                <a:latin typeface="Courier"/>
              </a:rPr>
              <a:t>“The </a:t>
            </a:r>
            <a:r>
              <a:rPr lang="en-US" dirty="0">
                <a:latin typeface="Courier"/>
              </a:rPr>
              <a:t>Government </a:t>
            </a:r>
            <a:r>
              <a:rPr lang="en-US" dirty="0" smtClean="0">
                <a:latin typeface="Courier"/>
              </a:rPr>
              <a:t>may be </a:t>
            </a:r>
            <a:r>
              <a:rPr lang="en-US" dirty="0">
                <a:latin typeface="Courier"/>
              </a:rPr>
              <a:t>able to borrow of the banks, but the Government cannot borrow </a:t>
            </a:r>
            <a:r>
              <a:rPr lang="en-US" dirty="0" smtClean="0">
                <a:latin typeface="Courier"/>
              </a:rPr>
              <a:t>specie of </a:t>
            </a:r>
            <a:r>
              <a:rPr lang="en-US" dirty="0">
                <a:latin typeface="Courier"/>
              </a:rPr>
              <a:t>the banks. If it borrows anything from them it must borrow, </a:t>
            </a:r>
            <a:r>
              <a:rPr lang="en-US" dirty="0" smtClean="0">
                <a:latin typeface="Courier"/>
              </a:rPr>
              <a:t>not their </a:t>
            </a:r>
            <a:r>
              <a:rPr lang="en-US" dirty="0">
                <a:latin typeface="Courier"/>
              </a:rPr>
              <a:t>money, but their promises to pay </a:t>
            </a:r>
            <a:r>
              <a:rPr lang="en-US" dirty="0" smtClean="0">
                <a:latin typeface="Courier"/>
              </a:rPr>
              <a:t>money…</a:t>
            </a:r>
          </a:p>
          <a:p>
            <a:endParaRPr lang="en-US" dirty="0" smtClean="0">
              <a:latin typeface="Courier"/>
            </a:endParaRPr>
          </a:p>
          <a:p>
            <a:r>
              <a:rPr lang="en-US" dirty="0" smtClean="0">
                <a:latin typeface="Courier"/>
              </a:rPr>
              <a:t>We </a:t>
            </a:r>
            <a:r>
              <a:rPr lang="en-US" dirty="0">
                <a:latin typeface="Courier"/>
              </a:rPr>
              <a:t>must rely mainly upon a paper circulation</a:t>
            </a:r>
            <a:r>
              <a:rPr lang="en-US" dirty="0" smtClean="0">
                <a:latin typeface="Courier"/>
              </a:rPr>
              <a:t>; and </a:t>
            </a:r>
            <a:r>
              <a:rPr lang="en-US" dirty="0">
                <a:latin typeface="Courier"/>
              </a:rPr>
              <a:t>there is another thing equally certain, which is, that </a:t>
            </a:r>
            <a:r>
              <a:rPr lang="en-US" dirty="0" smtClean="0">
                <a:latin typeface="Courier"/>
              </a:rPr>
              <a:t>that paper</a:t>
            </a:r>
            <a:r>
              <a:rPr lang="en-US" dirty="0">
                <a:latin typeface="Courier"/>
              </a:rPr>
              <a:t>, whoever issues it, must be irredeemable</a:t>
            </a:r>
            <a:r>
              <a:rPr lang="en-US" dirty="0" smtClean="0">
                <a:latin typeface="Courier"/>
              </a:rPr>
              <a:t>.</a:t>
            </a:r>
          </a:p>
          <a:p>
            <a:r>
              <a:rPr lang="en-US" dirty="0" smtClean="0">
                <a:latin typeface="Courier"/>
              </a:rPr>
              <a:t>All </a:t>
            </a:r>
            <a:r>
              <a:rPr lang="en-US" dirty="0">
                <a:latin typeface="Courier"/>
              </a:rPr>
              <a:t>paper currencies </a:t>
            </a:r>
            <a:r>
              <a:rPr lang="en-US" dirty="0" smtClean="0">
                <a:latin typeface="Courier"/>
              </a:rPr>
              <a:t>have been</a:t>
            </a:r>
            <a:r>
              <a:rPr lang="en-US" dirty="0">
                <a:latin typeface="Courier"/>
              </a:rPr>
              <a:t>, and ever will be, irredeemable. It is a pleasant fiction to call </a:t>
            </a:r>
            <a:r>
              <a:rPr lang="en-US" dirty="0" smtClean="0">
                <a:latin typeface="Courier"/>
              </a:rPr>
              <a:t>them redeemable; </a:t>
            </a:r>
            <a:r>
              <a:rPr lang="en-US" dirty="0">
                <a:latin typeface="Courier"/>
              </a:rPr>
              <a:t>it is an agreeable fancy to think them </a:t>
            </a:r>
            <a:r>
              <a:rPr lang="en-US" dirty="0" smtClean="0">
                <a:latin typeface="Courier"/>
              </a:rPr>
              <a:t>so…</a:t>
            </a:r>
          </a:p>
          <a:p>
            <a:endParaRPr lang="en-US" dirty="0">
              <a:latin typeface="Courier"/>
            </a:endParaRPr>
          </a:p>
          <a:p>
            <a:r>
              <a:rPr lang="en-US" dirty="0" smtClean="0">
                <a:latin typeface="Courier"/>
              </a:rPr>
              <a:t>I </a:t>
            </a:r>
            <a:r>
              <a:rPr lang="en-US" dirty="0">
                <a:latin typeface="Courier"/>
              </a:rPr>
              <a:t>would not expose that fiction, only that the great </a:t>
            </a:r>
            <a:r>
              <a:rPr lang="en-US" dirty="0" smtClean="0">
                <a:latin typeface="Courier"/>
              </a:rPr>
              <a:t>emergency which </a:t>
            </a:r>
            <a:r>
              <a:rPr lang="en-US" dirty="0">
                <a:latin typeface="Courier"/>
              </a:rPr>
              <a:t>is upon us seems to me to render it more than usually proper </a:t>
            </a:r>
            <a:r>
              <a:rPr lang="en-US" dirty="0" smtClean="0">
                <a:latin typeface="Courier"/>
              </a:rPr>
              <a:t>that the </a:t>
            </a:r>
            <a:r>
              <a:rPr lang="en-US" dirty="0">
                <a:latin typeface="Courier"/>
              </a:rPr>
              <a:t>nation should begin to speak truth to itself; to have done with shams</a:t>
            </a:r>
            <a:r>
              <a:rPr lang="en-US" dirty="0" smtClean="0">
                <a:latin typeface="Courier"/>
              </a:rPr>
              <a:t>, and </a:t>
            </a:r>
            <a:r>
              <a:rPr lang="en-US" dirty="0">
                <a:latin typeface="Courier"/>
              </a:rPr>
              <a:t>to deal with realities</a:t>
            </a:r>
            <a:r>
              <a:rPr lang="en-US" dirty="0" smtClean="0">
                <a:latin typeface="Courier"/>
              </a:rPr>
              <a:t>.”</a:t>
            </a:r>
          </a:p>
          <a:p>
            <a:pPr algn="r"/>
            <a:r>
              <a:rPr lang="en-US" sz="1600" dirty="0" smtClean="0">
                <a:latin typeface="Courier"/>
              </a:rPr>
              <a:t>E.G. Spaulding, </a:t>
            </a:r>
            <a:r>
              <a:rPr lang="en-US" sz="1600" i="1" dirty="0" smtClean="0">
                <a:latin typeface="Courier"/>
              </a:rPr>
              <a:t>A Resource of War, </a:t>
            </a:r>
            <a:r>
              <a:rPr lang="en-US" sz="1600" dirty="0" smtClean="0">
                <a:latin typeface="Courier"/>
              </a:rPr>
              <a:t>p. 108</a:t>
            </a:r>
            <a:endParaRPr lang="en-US" sz="1600" dirty="0"/>
          </a:p>
        </p:txBody>
      </p:sp>
      <p:pic>
        <p:nvPicPr>
          <p:cNvPr id="8" name="Picture 7"/>
          <p:cNvPicPr>
            <a:picLocks noChangeAspect="1"/>
          </p:cNvPicPr>
          <p:nvPr/>
        </p:nvPicPr>
        <p:blipFill>
          <a:blip r:embed="rId3"/>
          <a:stretch>
            <a:fillRect/>
          </a:stretch>
        </p:blipFill>
        <p:spPr>
          <a:xfrm>
            <a:off x="8124040" y="1868890"/>
            <a:ext cx="3309686" cy="3745963"/>
          </a:xfrm>
          <a:prstGeom prst="rect">
            <a:avLst/>
          </a:prstGeom>
        </p:spPr>
      </p:pic>
      <p:sp>
        <p:nvSpPr>
          <p:cNvPr id="9" name="TextBox 8"/>
          <p:cNvSpPr txBox="1"/>
          <p:nvPr/>
        </p:nvSpPr>
        <p:spPr>
          <a:xfrm>
            <a:off x="8124040" y="5614853"/>
            <a:ext cx="3135795" cy="369332"/>
          </a:xfrm>
          <a:prstGeom prst="rect">
            <a:avLst/>
          </a:prstGeom>
          <a:noFill/>
        </p:spPr>
        <p:txBody>
          <a:bodyPr wrap="none" rtlCol="0">
            <a:spAutoFit/>
          </a:bodyPr>
          <a:lstStyle/>
          <a:p>
            <a:r>
              <a:rPr lang="en-US" b="1" dirty="0"/>
              <a:t>Timothy Otis </a:t>
            </a:r>
            <a:r>
              <a:rPr lang="en-US" b="1" dirty="0" smtClean="0"/>
              <a:t>Howe, 1816-1883</a:t>
            </a:r>
            <a:endParaRPr lang="en-US" b="1" dirty="0"/>
          </a:p>
        </p:txBody>
      </p:sp>
    </p:spTree>
    <p:extLst>
      <p:ext uri="{BB962C8B-B14F-4D97-AF65-F5344CB8AC3E}">
        <p14:creationId xmlns:p14="http://schemas.microsoft.com/office/powerpoint/2010/main" val="4244089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a:t>CONGRESS TAKES THE INITIATIVE</a:t>
            </a:r>
            <a:r>
              <a:rPr lang="en-US" sz="2800" dirty="0"/>
              <a:t>: </a:t>
            </a:r>
            <a:r>
              <a:rPr lang="en-US" sz="2800" b="1" dirty="0"/>
              <a:t>The Greenback Legal Tender Note</a:t>
            </a:r>
          </a:p>
        </p:txBody>
      </p:sp>
      <p:sp>
        <p:nvSpPr>
          <p:cNvPr id="4" name="TextBox 3"/>
          <p:cNvSpPr txBox="1"/>
          <p:nvPr/>
        </p:nvSpPr>
        <p:spPr>
          <a:xfrm>
            <a:off x="0" y="2830299"/>
            <a:ext cx="6849984" cy="2246769"/>
          </a:xfrm>
          <a:prstGeom prst="rect">
            <a:avLst/>
          </a:prstGeom>
          <a:solidFill>
            <a:srgbClr val="FFFFCC"/>
          </a:solidFill>
        </p:spPr>
        <p:txBody>
          <a:bodyPr wrap="square" rtlCol="0">
            <a:spAutoFit/>
          </a:bodyPr>
          <a:lstStyle/>
          <a:p>
            <a:r>
              <a:rPr lang="en-US" sz="2000" dirty="0" smtClean="0"/>
              <a:t>Previous treasury notes issued from 1812 were always later redeemable in metal.   </a:t>
            </a:r>
            <a:r>
              <a:rPr lang="en-US" sz="2000" b="1" dirty="0" smtClean="0"/>
              <a:t>But the Greenbacks were not paper promises to pay “money” later.  The Greenbacks were themselves the money.</a:t>
            </a:r>
          </a:p>
          <a:p>
            <a:endParaRPr lang="en-US" sz="2000" dirty="0"/>
          </a:p>
          <a:p>
            <a:r>
              <a:rPr lang="en-US" sz="2000" dirty="0" smtClean="0"/>
              <a:t>Since they were not borrowed, there was no interest payment on them and they did not add to the national debt.</a:t>
            </a:r>
            <a:endParaRPr lang="en-US" sz="2000" dirty="0"/>
          </a:p>
        </p:txBody>
      </p:sp>
      <p:sp>
        <p:nvSpPr>
          <p:cNvPr id="5" name="TextBox 4"/>
          <p:cNvSpPr txBox="1"/>
          <p:nvPr/>
        </p:nvSpPr>
        <p:spPr>
          <a:xfrm>
            <a:off x="0" y="350521"/>
            <a:ext cx="12192000" cy="1661993"/>
          </a:xfrm>
          <a:prstGeom prst="rect">
            <a:avLst/>
          </a:prstGeom>
          <a:solidFill>
            <a:srgbClr val="CCCCFF"/>
          </a:solidFill>
        </p:spPr>
        <p:txBody>
          <a:bodyPr wrap="square" rtlCol="0">
            <a:spAutoFit/>
          </a:bodyPr>
          <a:lstStyle/>
          <a:p>
            <a:pPr algn="ctr"/>
            <a:r>
              <a:rPr lang="en-US" sz="2400" b="1" dirty="0" smtClean="0"/>
              <a:t>FEBRUARY 25, 1862:  LEGAL TENDER ACT SIGNED BY LINCOLN – </a:t>
            </a:r>
          </a:p>
          <a:p>
            <a:pPr algn="ctr"/>
            <a:r>
              <a:rPr lang="en-US" sz="2400" b="1" dirty="0" smtClean="0"/>
              <a:t>GREENBACK MONEY  </a:t>
            </a:r>
            <a:r>
              <a:rPr lang="en-US" sz="2400" b="1" smtClean="0"/>
              <a:t>(AKA </a:t>
            </a:r>
            <a:r>
              <a:rPr lang="en-US" sz="2400" b="1" dirty="0" smtClean="0"/>
              <a:t>U.S. NOTES)</a:t>
            </a:r>
          </a:p>
          <a:p>
            <a:pPr algn="ctr"/>
            <a:r>
              <a:rPr lang="en-US" b="1" dirty="0" smtClean="0"/>
              <a:t>Unbacked </a:t>
            </a:r>
            <a:r>
              <a:rPr lang="en-US" b="1" dirty="0"/>
              <a:t>by gold or </a:t>
            </a:r>
            <a:r>
              <a:rPr lang="en-US" b="1" dirty="0" smtClean="0"/>
              <a:t>silver…</a:t>
            </a:r>
          </a:p>
          <a:p>
            <a:pPr algn="ctr"/>
            <a:r>
              <a:rPr lang="en-US" b="1" dirty="0" smtClean="0"/>
              <a:t>Legal </a:t>
            </a:r>
            <a:r>
              <a:rPr lang="en-US" b="1" dirty="0"/>
              <a:t>tender for all debts, public and </a:t>
            </a:r>
            <a:r>
              <a:rPr lang="en-US" b="1" dirty="0" smtClean="0"/>
              <a:t>private… </a:t>
            </a:r>
          </a:p>
          <a:p>
            <a:pPr algn="ctr"/>
            <a:r>
              <a:rPr lang="en-US" b="1" dirty="0" smtClean="0"/>
              <a:t>except </a:t>
            </a:r>
            <a:r>
              <a:rPr lang="en-US" b="1" dirty="0"/>
              <a:t>duties on imports and interest on the public </a:t>
            </a:r>
            <a:r>
              <a:rPr lang="en-US" b="1" dirty="0" smtClean="0"/>
              <a:t>debt</a:t>
            </a:r>
            <a:endParaRPr lang="en-US" b="1" dirty="0"/>
          </a:p>
        </p:txBody>
      </p:sp>
      <p:pic>
        <p:nvPicPr>
          <p:cNvPr id="5122" name="Picture 2" descr="http://yesteryearsnews.files.wordpress.com/2009/07/green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48" y="2371880"/>
            <a:ext cx="5124450"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663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a:t>CONGRESS TAKES THE INITIATIVE</a:t>
            </a:r>
            <a:r>
              <a:rPr lang="en-US" sz="2800" dirty="0"/>
              <a:t>: </a:t>
            </a:r>
            <a:r>
              <a:rPr lang="en-US" sz="2800" b="1" dirty="0"/>
              <a:t>The Greenback Legal Tender Note</a:t>
            </a:r>
          </a:p>
        </p:txBody>
      </p:sp>
      <p:sp>
        <p:nvSpPr>
          <p:cNvPr id="5" name="TextBox 4"/>
          <p:cNvSpPr txBox="1"/>
          <p:nvPr/>
        </p:nvSpPr>
        <p:spPr>
          <a:xfrm>
            <a:off x="0" y="350521"/>
            <a:ext cx="12192000" cy="461665"/>
          </a:xfrm>
          <a:prstGeom prst="rect">
            <a:avLst/>
          </a:prstGeom>
          <a:solidFill>
            <a:srgbClr val="CCCCFF"/>
          </a:solidFill>
        </p:spPr>
        <p:txBody>
          <a:bodyPr wrap="square" rtlCol="0">
            <a:spAutoFit/>
          </a:bodyPr>
          <a:lstStyle/>
          <a:p>
            <a:pPr algn="ctr"/>
            <a:r>
              <a:rPr lang="en-US" sz="2400" b="1" dirty="0" smtClean="0"/>
              <a:t>DEMAND NOTE       VERSUS      GREENBACK U.S. NOTE</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184" y="1155872"/>
            <a:ext cx="6001588" cy="5277587"/>
          </a:xfrm>
          <a:prstGeom prst="rect">
            <a:avLst/>
          </a:prstGeom>
        </p:spPr>
      </p:pic>
      <p:sp>
        <p:nvSpPr>
          <p:cNvPr id="7" name="TextBox 6"/>
          <p:cNvSpPr txBox="1"/>
          <p:nvPr/>
        </p:nvSpPr>
        <p:spPr>
          <a:xfrm>
            <a:off x="280516" y="1957137"/>
            <a:ext cx="4889480" cy="1200329"/>
          </a:xfrm>
          <a:prstGeom prst="rect">
            <a:avLst/>
          </a:prstGeom>
          <a:solidFill>
            <a:srgbClr val="66FF99"/>
          </a:solidFill>
        </p:spPr>
        <p:txBody>
          <a:bodyPr wrap="none" rtlCol="0">
            <a:spAutoFit/>
          </a:bodyPr>
          <a:lstStyle/>
          <a:p>
            <a:r>
              <a:rPr lang="en-US" dirty="0" smtClean="0"/>
              <a:t>DEMAND NOTE   ====</a:t>
            </a:r>
            <a:r>
              <a:rPr lang="en-US" dirty="0" smtClean="0">
                <a:sym typeface="Wingdings" panose="05000000000000000000" pitchFamily="2" charset="2"/>
              </a:rPr>
              <a:t></a:t>
            </a:r>
          </a:p>
          <a:p>
            <a:endParaRPr lang="en-US" dirty="0">
              <a:sym typeface="Wingdings" panose="05000000000000000000" pitchFamily="2" charset="2"/>
            </a:endParaRPr>
          </a:p>
          <a:p>
            <a:r>
              <a:rPr lang="en-US" dirty="0" smtClean="0">
                <a:sym typeface="Wingdings" panose="05000000000000000000" pitchFamily="2" charset="2"/>
              </a:rPr>
              <a:t>    “ON DEMAND”</a:t>
            </a:r>
          </a:p>
          <a:p>
            <a:r>
              <a:rPr lang="en-US" dirty="0">
                <a:sym typeface="Wingdings" panose="05000000000000000000" pitchFamily="2" charset="2"/>
              </a:rPr>
              <a:t> </a:t>
            </a:r>
            <a:r>
              <a:rPr lang="en-US" dirty="0" smtClean="0">
                <a:sym typeface="Wingdings" panose="05000000000000000000" pitchFamily="2" charset="2"/>
              </a:rPr>
              <a:t>   “RECEIVABLE IN PAYMENT OF ALL PUBLIC DUES”</a:t>
            </a:r>
            <a:endParaRPr lang="en-US" dirty="0"/>
          </a:p>
        </p:txBody>
      </p:sp>
      <p:sp>
        <p:nvSpPr>
          <p:cNvPr id="9" name="TextBox 8"/>
          <p:cNvSpPr txBox="1"/>
          <p:nvPr/>
        </p:nvSpPr>
        <p:spPr>
          <a:xfrm>
            <a:off x="280516" y="4302417"/>
            <a:ext cx="4889480" cy="923330"/>
          </a:xfrm>
          <a:prstGeom prst="rect">
            <a:avLst/>
          </a:prstGeom>
          <a:solidFill>
            <a:srgbClr val="66FF99"/>
          </a:solidFill>
        </p:spPr>
        <p:txBody>
          <a:bodyPr wrap="square" rtlCol="0">
            <a:spAutoFit/>
          </a:bodyPr>
          <a:lstStyle/>
          <a:p>
            <a:r>
              <a:rPr lang="en-US" dirty="0" smtClean="0"/>
              <a:t>U.S. NOTE (GREENBACK) ====</a:t>
            </a:r>
            <a:r>
              <a:rPr lang="en-US" dirty="0" smtClean="0">
                <a:sym typeface="Wingdings" panose="05000000000000000000" pitchFamily="2" charset="2"/>
              </a:rPr>
              <a:t></a:t>
            </a:r>
          </a:p>
          <a:p>
            <a:endParaRPr lang="en-US" dirty="0">
              <a:sym typeface="Wingdings" panose="05000000000000000000" pitchFamily="2" charset="2"/>
            </a:endParaRPr>
          </a:p>
          <a:p>
            <a:r>
              <a:rPr lang="en-US" dirty="0" smtClean="0">
                <a:sym typeface="Wingdings" panose="05000000000000000000" pitchFamily="2" charset="2"/>
              </a:rPr>
              <a:t>     TREASURY SEAL ADDED TO U.S. NOTE</a:t>
            </a:r>
            <a:endParaRPr lang="en-US" dirty="0"/>
          </a:p>
        </p:txBody>
      </p:sp>
    </p:spTree>
    <p:extLst>
      <p:ext uri="{BB962C8B-B14F-4D97-AF65-F5344CB8AC3E}">
        <p14:creationId xmlns:p14="http://schemas.microsoft.com/office/powerpoint/2010/main" val="2990205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CFF"/>
          </a:solidFill>
        </p:spPr>
        <p:txBody>
          <a:bodyPr>
            <a:normAutofit fontScale="90000"/>
          </a:bodyPr>
          <a:lstStyle/>
          <a:p>
            <a:pPr algn="ctr"/>
            <a:r>
              <a:rPr lang="en-US" sz="2800" b="1" dirty="0"/>
              <a:t>CONGRESS TAKES THE INITIATIVE</a:t>
            </a:r>
            <a:r>
              <a:rPr lang="en-US" sz="2800" dirty="0"/>
              <a:t>: </a:t>
            </a:r>
            <a:r>
              <a:rPr lang="en-US" sz="2800" b="1" dirty="0"/>
              <a:t>The Greenback Legal Tender Note</a:t>
            </a:r>
          </a:p>
        </p:txBody>
      </p:sp>
      <p:sp>
        <p:nvSpPr>
          <p:cNvPr id="4" name="TextBox 3"/>
          <p:cNvSpPr txBox="1"/>
          <p:nvPr/>
        </p:nvSpPr>
        <p:spPr>
          <a:xfrm>
            <a:off x="176461" y="2287821"/>
            <a:ext cx="6320591" cy="1815882"/>
          </a:xfrm>
          <a:prstGeom prst="rect">
            <a:avLst/>
          </a:prstGeom>
          <a:solidFill>
            <a:srgbClr val="FFFFCC"/>
          </a:solidFill>
        </p:spPr>
        <p:txBody>
          <a:bodyPr wrap="square" rtlCol="0">
            <a:spAutoFit/>
          </a:bodyPr>
          <a:lstStyle/>
          <a:p>
            <a:r>
              <a:rPr lang="en-US" sz="2800" dirty="0" smtClean="0"/>
              <a:t>Only gold specie could be used for duties on imports or interest on the public debt.   This kept the demand alive for the bankers’ gold.</a:t>
            </a:r>
            <a:endParaRPr lang="en-US" sz="2800" dirty="0"/>
          </a:p>
        </p:txBody>
      </p:sp>
      <p:sp>
        <p:nvSpPr>
          <p:cNvPr id="5" name="TextBox 4"/>
          <p:cNvSpPr txBox="1"/>
          <p:nvPr/>
        </p:nvSpPr>
        <p:spPr>
          <a:xfrm>
            <a:off x="0" y="350521"/>
            <a:ext cx="12192000" cy="461665"/>
          </a:xfrm>
          <a:prstGeom prst="rect">
            <a:avLst/>
          </a:prstGeom>
          <a:solidFill>
            <a:srgbClr val="CCCCFF"/>
          </a:solidFill>
        </p:spPr>
        <p:txBody>
          <a:bodyPr wrap="square" rtlCol="0">
            <a:spAutoFit/>
          </a:bodyPr>
          <a:lstStyle/>
          <a:p>
            <a:pPr algn="ctr"/>
            <a:r>
              <a:rPr lang="en-US" sz="2400" dirty="0" smtClean="0"/>
              <a:t>LEGAL TENDER GREENBACK MONEY and the ‘EXCEPTION CLAUSE’ </a:t>
            </a:r>
          </a:p>
        </p:txBody>
      </p:sp>
      <p:pic>
        <p:nvPicPr>
          <p:cNvPr id="3" name="Picture 2"/>
          <p:cNvPicPr>
            <a:picLocks noChangeAspect="1"/>
          </p:cNvPicPr>
          <p:nvPr/>
        </p:nvPicPr>
        <p:blipFill>
          <a:blip r:embed="rId3"/>
          <a:stretch>
            <a:fillRect/>
          </a:stretch>
        </p:blipFill>
        <p:spPr>
          <a:xfrm>
            <a:off x="320841" y="4395529"/>
            <a:ext cx="5213685" cy="2443915"/>
          </a:xfrm>
          <a:prstGeom prst="rect">
            <a:avLst/>
          </a:prstGeom>
        </p:spPr>
      </p:pic>
      <p:pic>
        <p:nvPicPr>
          <p:cNvPr id="6148" name="Picture 4" descr="http://thebubbaeffect.files.wordpress.com/2013/04/gold-coi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9137" y="2607376"/>
            <a:ext cx="4764505" cy="35763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040" y="841460"/>
            <a:ext cx="12175958" cy="1200329"/>
          </a:xfrm>
          <a:prstGeom prst="rect">
            <a:avLst/>
          </a:prstGeom>
          <a:solidFill>
            <a:srgbClr val="CC99FF"/>
          </a:solidFill>
        </p:spPr>
        <p:txBody>
          <a:bodyPr wrap="square">
            <a:spAutoFit/>
          </a:bodyPr>
          <a:lstStyle/>
          <a:p>
            <a:r>
              <a:rPr lang="en-US" i="1" dirty="0" smtClean="0"/>
              <a:t>The notes </a:t>
            </a:r>
            <a:r>
              <a:rPr lang="en-US" i="1" dirty="0"/>
              <a:t>bore upon their face this legend: "this note is a legal tender at its face value for all debts, public and private, except duties on imports and interest on the public debt." Thus the government itself had to go to bankers to buy from them gold with which to pay the interest on the national debt.  And importers had to go to the same bankers to secure money - other than greenbacks - with which to pay their import duties.</a:t>
            </a:r>
            <a:endParaRPr lang="en-US" dirty="0"/>
          </a:p>
        </p:txBody>
      </p:sp>
    </p:spTree>
    <p:extLst>
      <p:ext uri="{BB962C8B-B14F-4D97-AF65-F5344CB8AC3E}">
        <p14:creationId xmlns:p14="http://schemas.microsoft.com/office/powerpoint/2010/main" val="2253126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78209"/>
            <a:ext cx="12191999" cy="343686"/>
          </a:xfrm>
          <a:solidFill>
            <a:srgbClr val="FFFFCC"/>
          </a:solidFill>
        </p:spPr>
        <p:txBody>
          <a:bodyPr>
            <a:normAutofit fontScale="90000"/>
          </a:bodyPr>
          <a:lstStyle/>
          <a:p>
            <a:pPr algn="ctr"/>
            <a:r>
              <a:rPr lang="en-US" sz="2800" b="1" dirty="0"/>
              <a:t>GREENBACKS LIMITED TO $450 MILLION</a:t>
            </a:r>
          </a:p>
        </p:txBody>
      </p:sp>
      <p:sp>
        <p:nvSpPr>
          <p:cNvPr id="3" name="Content Placeholder 2"/>
          <p:cNvSpPr>
            <a:spLocks noGrp="1"/>
          </p:cNvSpPr>
          <p:nvPr>
            <p:ph idx="1"/>
          </p:nvPr>
        </p:nvSpPr>
        <p:spPr>
          <a:xfrm>
            <a:off x="2" y="721894"/>
            <a:ext cx="12191998" cy="3529263"/>
          </a:xfrm>
          <a:solidFill>
            <a:srgbClr val="99CCFF"/>
          </a:solidFill>
        </p:spPr>
        <p:txBody>
          <a:bodyPr>
            <a:normAutofit fontScale="92500" lnSpcReduction="10000"/>
          </a:bodyPr>
          <a:lstStyle/>
          <a:p>
            <a:pPr marL="0" indent="0">
              <a:buNone/>
            </a:pPr>
            <a:r>
              <a:rPr lang="en-US" sz="2400" dirty="0" smtClean="0"/>
              <a:t>JUNE, 1864 – Congress enacted that the whole amount of greenbacks issued or to be issued should never exceed $450 million, the last $50 million being a temporary issue.  When the war came to an end and the army was paid off and disbanded the amount remained fixed in the law at $400 million.</a:t>
            </a:r>
          </a:p>
          <a:p>
            <a:pPr marL="0" indent="0">
              <a:buNone/>
            </a:pPr>
            <a:r>
              <a:rPr lang="en-US" sz="2400" dirty="0" smtClean="0"/>
              <a:t>This amount was never exceeded:</a:t>
            </a:r>
          </a:p>
          <a:p>
            <a:pPr marL="0" indent="0">
              <a:buNone/>
            </a:pPr>
            <a:endParaRPr lang="en-US" sz="2400" dirty="0" smtClean="0"/>
          </a:p>
          <a:p>
            <a:pPr marL="457200" lvl="1" indent="0">
              <a:buNone/>
            </a:pPr>
            <a:r>
              <a:rPr lang="en-US" dirty="0" smtClean="0"/>
              <a:t>FEB, 1862 -   $150 MILLION GREENBACKS ISSUED</a:t>
            </a:r>
          </a:p>
          <a:p>
            <a:pPr marL="457200" lvl="1" indent="0">
              <a:buNone/>
            </a:pPr>
            <a:r>
              <a:rPr lang="en-US" dirty="0" smtClean="0"/>
              <a:t>JULY</a:t>
            </a:r>
            <a:r>
              <a:rPr lang="en-US" dirty="0"/>
              <a:t>, 1862 -  $150 MILLION GREENBACKS ISSUED</a:t>
            </a:r>
          </a:p>
          <a:p>
            <a:pPr marL="457200" lvl="1" indent="0">
              <a:buNone/>
            </a:pPr>
            <a:r>
              <a:rPr lang="en-US" dirty="0"/>
              <a:t>JAN, 1863 -   $100 MILLION GREENBACKS </a:t>
            </a:r>
            <a:r>
              <a:rPr lang="en-US" dirty="0" smtClean="0"/>
              <a:t>ISSUED</a:t>
            </a:r>
          </a:p>
          <a:p>
            <a:pPr marL="457200" lvl="1" indent="0">
              <a:buNone/>
            </a:pPr>
            <a:r>
              <a:rPr lang="en-US" dirty="0"/>
              <a:t> </a:t>
            </a:r>
            <a:r>
              <a:rPr lang="en-US" dirty="0" smtClean="0"/>
              <a:t>                      -------</a:t>
            </a:r>
          </a:p>
          <a:p>
            <a:pPr marL="457200" lvl="1" indent="0">
              <a:buNone/>
            </a:pPr>
            <a:r>
              <a:rPr lang="en-US" dirty="0"/>
              <a:t> </a:t>
            </a:r>
            <a:r>
              <a:rPr lang="en-US" dirty="0" smtClean="0"/>
              <a:t>                       $400 MILLION TOTAL</a:t>
            </a:r>
            <a:endParaRPr lang="en-US" dirty="0"/>
          </a:p>
          <a:p>
            <a:pPr marL="0" indent="0">
              <a:buNone/>
            </a:pPr>
            <a:endParaRPr lang="en-US" sz="2400" dirty="0" smtClean="0"/>
          </a:p>
        </p:txBody>
      </p:sp>
      <p:pic>
        <p:nvPicPr>
          <p:cNvPr id="5" name="Picture 4"/>
          <p:cNvPicPr>
            <a:picLocks noChangeAspect="1"/>
          </p:cNvPicPr>
          <p:nvPr/>
        </p:nvPicPr>
        <p:blipFill>
          <a:blip r:embed="rId3"/>
          <a:stretch>
            <a:fillRect/>
          </a:stretch>
        </p:blipFill>
        <p:spPr>
          <a:xfrm>
            <a:off x="6930189" y="2434137"/>
            <a:ext cx="5261809" cy="4423863"/>
          </a:xfrm>
          <a:prstGeom prst="rect">
            <a:avLst/>
          </a:prstGeom>
        </p:spPr>
      </p:pic>
      <p:sp>
        <p:nvSpPr>
          <p:cNvPr id="6" name="Title 1"/>
          <p:cNvSpPr txBox="1">
            <a:spLocks/>
          </p:cNvSpPr>
          <p:nvPr/>
        </p:nvSpPr>
        <p:spPr>
          <a:xfrm>
            <a:off x="-1" y="6835"/>
            <a:ext cx="12191999" cy="343686"/>
          </a:xfrm>
          <a:prstGeom prst="rect">
            <a:avLst/>
          </a:prstGeom>
          <a:solidFill>
            <a:srgbClr val="FFCCFF"/>
          </a:solidFill>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t>CONGRESS TAKES THE INITIATIVE</a:t>
            </a:r>
            <a:r>
              <a:rPr lang="en-US" sz="2800" smtClean="0"/>
              <a:t>: </a:t>
            </a:r>
            <a:r>
              <a:rPr lang="en-US" sz="2800" b="1" smtClean="0"/>
              <a:t>The Greenback Legal Tender Note</a:t>
            </a:r>
            <a:endParaRPr lang="en-US" sz="2800" b="1" dirty="0"/>
          </a:p>
        </p:txBody>
      </p:sp>
      <p:sp>
        <p:nvSpPr>
          <p:cNvPr id="4" name="TextBox 3"/>
          <p:cNvSpPr txBox="1"/>
          <p:nvPr/>
        </p:nvSpPr>
        <p:spPr>
          <a:xfrm>
            <a:off x="4588042" y="6304548"/>
            <a:ext cx="2229649" cy="369332"/>
          </a:xfrm>
          <a:prstGeom prst="rect">
            <a:avLst/>
          </a:prstGeom>
          <a:noFill/>
        </p:spPr>
        <p:txBody>
          <a:bodyPr wrap="none" rtlCol="0">
            <a:spAutoFit/>
          </a:bodyPr>
          <a:lstStyle/>
          <a:p>
            <a:r>
              <a:rPr lang="en-US" b="1" dirty="0" smtClean="0"/>
              <a:t>U.S. CONGRESS, 1862</a:t>
            </a:r>
            <a:endParaRPr lang="en-US" b="1" dirty="0"/>
          </a:p>
        </p:txBody>
      </p:sp>
    </p:spTree>
    <p:extLst>
      <p:ext uri="{BB962C8B-B14F-4D97-AF65-F5344CB8AC3E}">
        <p14:creationId xmlns:p14="http://schemas.microsoft.com/office/powerpoint/2010/main" val="28095574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lvl="0" algn="ctr"/>
            <a:r>
              <a:rPr lang="en-US" sz="2800" b="1" dirty="0" smtClean="0"/>
              <a:t>PART 6</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3136253" y="2775284"/>
            <a:ext cx="5510442" cy="584775"/>
          </a:xfrm>
          <a:prstGeom prst="rect">
            <a:avLst/>
          </a:prstGeom>
          <a:noFill/>
        </p:spPr>
        <p:txBody>
          <a:bodyPr wrap="square" rtlCol="0">
            <a:spAutoFit/>
          </a:bodyPr>
          <a:lstStyle/>
          <a:p>
            <a:r>
              <a:rPr lang="en-US" sz="3200" dirty="0" smtClean="0"/>
              <a:t>REACTION </a:t>
            </a:r>
            <a:r>
              <a:rPr lang="en-US" sz="3200" dirty="0"/>
              <a:t>TO THE GREENBACKS</a:t>
            </a:r>
            <a:endParaRPr lang="en-US" sz="3200" b="1" dirty="0"/>
          </a:p>
        </p:txBody>
      </p:sp>
    </p:spTree>
    <p:extLst>
      <p:ext uri="{BB962C8B-B14F-4D97-AF65-F5344CB8AC3E}">
        <p14:creationId xmlns:p14="http://schemas.microsoft.com/office/powerpoint/2010/main" val="1724082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lvl="0" algn="ctr"/>
            <a:r>
              <a:rPr lang="en-US" sz="2800" b="1" dirty="0" smtClean="0"/>
              <a:t>PART 6a</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3136253" y="2775284"/>
            <a:ext cx="5510442" cy="584775"/>
          </a:xfrm>
          <a:prstGeom prst="rect">
            <a:avLst/>
          </a:prstGeom>
          <a:noFill/>
        </p:spPr>
        <p:txBody>
          <a:bodyPr wrap="square" rtlCol="0">
            <a:spAutoFit/>
          </a:bodyPr>
          <a:lstStyle/>
          <a:p>
            <a:r>
              <a:rPr lang="en-US" sz="3200" dirty="0" smtClean="0"/>
              <a:t>RESTRAINED INITIAL REACTION</a:t>
            </a:r>
            <a:endParaRPr lang="en-US" sz="3200" b="1" dirty="0"/>
          </a:p>
        </p:txBody>
      </p:sp>
    </p:spTree>
    <p:extLst>
      <p:ext uri="{BB962C8B-B14F-4D97-AF65-F5344CB8AC3E}">
        <p14:creationId xmlns:p14="http://schemas.microsoft.com/office/powerpoint/2010/main" val="41839631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6a:  </a:t>
            </a:r>
            <a:r>
              <a:rPr lang="en-US" sz="2800" b="1" dirty="0"/>
              <a:t>RESTRAINED INITIAL </a:t>
            </a:r>
            <a:r>
              <a:rPr lang="en-US" sz="2800" b="1" dirty="0" smtClean="0"/>
              <a:t>REACTION</a:t>
            </a:r>
            <a:endParaRPr lang="en-US" sz="2800" b="1" dirty="0"/>
          </a:p>
        </p:txBody>
      </p:sp>
      <p:sp>
        <p:nvSpPr>
          <p:cNvPr id="3" name="Content Placeholder 2"/>
          <p:cNvSpPr>
            <a:spLocks noGrp="1"/>
          </p:cNvSpPr>
          <p:nvPr>
            <p:ph idx="1"/>
          </p:nvPr>
        </p:nvSpPr>
        <p:spPr>
          <a:xfrm>
            <a:off x="-3" y="1890123"/>
            <a:ext cx="12192001" cy="1273598"/>
          </a:xfrm>
        </p:spPr>
        <p:txBody>
          <a:bodyPr>
            <a:normAutofit/>
          </a:bodyPr>
          <a:lstStyle/>
          <a:p>
            <a:pPr marL="0" indent="0">
              <a:buNone/>
            </a:pPr>
            <a:r>
              <a:rPr lang="en-US" sz="2400" dirty="0" smtClean="0">
                <a:latin typeface="Times New Roman" panose="02020603050405020304" pitchFamily="18" charset="0"/>
                <a:cs typeface="Times New Roman" panose="02020603050405020304" pitchFamily="18" charset="0"/>
              </a:rPr>
              <a:t>Secretary Chase expressed a religious superstition of paper money:  “Legal tender notes must be the devil made manifest in paper; for no man can foresee what mischief they may do when they are once let loose.”   </a:t>
            </a:r>
            <a:r>
              <a:rPr lang="en-US" sz="2100" dirty="0" smtClean="0">
                <a:latin typeface="Times New Roman" panose="02020603050405020304" pitchFamily="18" charset="0"/>
                <a:cs typeface="Times New Roman" panose="02020603050405020304" pitchFamily="18" charset="0"/>
              </a:rPr>
              <a:t>James Garfield, </a:t>
            </a:r>
            <a:r>
              <a:rPr lang="en-US" sz="2100" i="1" dirty="0" smtClean="0">
                <a:latin typeface="Times New Roman" panose="02020603050405020304" pitchFamily="18" charset="0"/>
                <a:cs typeface="Times New Roman" panose="02020603050405020304" pitchFamily="18" charset="0"/>
              </a:rPr>
              <a:t>The Currency Conflict</a:t>
            </a:r>
            <a:r>
              <a:rPr lang="en-US" sz="2100" dirty="0" smtClean="0">
                <a:latin typeface="Times New Roman" panose="02020603050405020304" pitchFamily="18" charset="0"/>
                <a:cs typeface="Times New Roman" panose="02020603050405020304" pitchFamily="18" charset="0"/>
              </a:rPr>
              <a:t>, Atlantic Monthly, vol. 37. p. 220</a:t>
            </a:r>
          </a:p>
        </p:txBody>
      </p:sp>
      <p:sp>
        <p:nvSpPr>
          <p:cNvPr id="4" name="TextBox 3"/>
          <p:cNvSpPr txBox="1"/>
          <p:nvPr/>
        </p:nvSpPr>
        <p:spPr>
          <a:xfrm flipH="1">
            <a:off x="2" y="586309"/>
            <a:ext cx="12191998" cy="1138773"/>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“The bankers did not mobilize against the Greenback; they had to wait until the beneficial effects of the new currency rescued their own position and brought the nation through the war.”   </a:t>
            </a:r>
            <a:r>
              <a:rPr lang="en-US" dirty="0" smtClean="0">
                <a:latin typeface="Times New Roman" panose="02020603050405020304" pitchFamily="18" charset="0"/>
                <a:cs typeface="Times New Roman" panose="02020603050405020304" pitchFamily="18" charset="0"/>
              </a:rPr>
              <a:t>Stephen </a:t>
            </a:r>
            <a:r>
              <a:rPr lang="en-US" dirty="0" err="1" smtClean="0">
                <a:latin typeface="Times New Roman" panose="02020603050405020304" pitchFamily="18" charset="0"/>
                <a:cs typeface="Times New Roman" panose="02020603050405020304" pitchFamily="18" charset="0"/>
              </a:rPr>
              <a:t>Zarlenga</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LSM, </a:t>
            </a:r>
            <a:r>
              <a:rPr lang="en-US" dirty="0" smtClean="0">
                <a:latin typeface="Times New Roman" panose="02020603050405020304" pitchFamily="18" charset="0"/>
                <a:cs typeface="Times New Roman" panose="02020603050405020304" pitchFamily="18" charset="0"/>
              </a:rPr>
              <a:t>p. 457</a:t>
            </a:r>
            <a:endParaRPr lang="en-US" dirty="0">
              <a:latin typeface="Times New Roman" panose="02020603050405020304" pitchFamily="18" charset="0"/>
              <a:cs typeface="Times New Roman" panose="02020603050405020304" pitchFamily="18" charset="0"/>
            </a:endParaRPr>
          </a:p>
        </p:txBody>
      </p:sp>
      <p:pic>
        <p:nvPicPr>
          <p:cNvPr id="2050" name="Picture 2" descr="http://cyrusforwood.blogs.delaware.gov/files/2011/09/Salmon-Chas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197" y="3328762"/>
            <a:ext cx="8057982" cy="33994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4211" y="4074695"/>
            <a:ext cx="1324402" cy="461665"/>
          </a:xfrm>
          <a:prstGeom prst="rect">
            <a:avLst/>
          </a:prstGeom>
          <a:noFill/>
        </p:spPr>
        <p:txBody>
          <a:bodyPr wrap="none" rtlCol="0">
            <a:spAutoFit/>
          </a:bodyPr>
          <a:lstStyle/>
          <a:p>
            <a:r>
              <a:rPr lang="en-US" sz="2400" b="1" dirty="0" smtClean="0"/>
              <a:t>CHASE</a:t>
            </a:r>
            <a:r>
              <a:rPr lang="en-US" b="1" dirty="0" smtClean="0"/>
              <a:t> </a:t>
            </a:r>
            <a:r>
              <a:rPr lang="en-US" b="1" dirty="0" smtClean="0">
                <a:sym typeface="Wingdings" panose="05000000000000000000" pitchFamily="2" charset="2"/>
              </a:rPr>
              <a:t></a:t>
            </a:r>
            <a:endParaRPr lang="en-US" b="1" dirty="0"/>
          </a:p>
        </p:txBody>
      </p:sp>
    </p:spTree>
    <p:extLst>
      <p:ext uri="{BB962C8B-B14F-4D97-AF65-F5344CB8AC3E}">
        <p14:creationId xmlns:p14="http://schemas.microsoft.com/office/powerpoint/2010/main" val="2629295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lvl="0" algn="ctr"/>
            <a:r>
              <a:rPr lang="en-US" sz="2800" b="1" dirty="0" smtClean="0"/>
              <a:t>PART 6b</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4435664" y="2887578"/>
            <a:ext cx="3072042" cy="584775"/>
          </a:xfrm>
          <a:prstGeom prst="rect">
            <a:avLst/>
          </a:prstGeom>
          <a:noFill/>
        </p:spPr>
        <p:txBody>
          <a:bodyPr wrap="square" rtlCol="0">
            <a:spAutoFit/>
          </a:bodyPr>
          <a:lstStyle/>
          <a:p>
            <a:r>
              <a:rPr lang="en-US" sz="3200" dirty="0" smtClean="0"/>
              <a:t>LINCOLN IS COOL</a:t>
            </a:r>
            <a:endParaRPr lang="en-US" sz="3200" b="1" dirty="0"/>
          </a:p>
        </p:txBody>
      </p:sp>
    </p:spTree>
    <p:extLst>
      <p:ext uri="{BB962C8B-B14F-4D97-AF65-F5344CB8AC3E}">
        <p14:creationId xmlns:p14="http://schemas.microsoft.com/office/powerpoint/2010/main" val="3507046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lmostchosenpeople.files.wordpress.com/2013/02/green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148" y="935296"/>
            <a:ext cx="7523746" cy="30629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THE MONEY POWER VS THE U.S. CONSTITUTION</a:t>
            </a:r>
          </a:p>
        </p:txBody>
      </p:sp>
      <p:sp>
        <p:nvSpPr>
          <p:cNvPr id="4" name="Rectangle 3"/>
          <p:cNvSpPr/>
          <p:nvPr/>
        </p:nvSpPr>
        <p:spPr>
          <a:xfrm>
            <a:off x="0" y="350521"/>
            <a:ext cx="12191998" cy="584775"/>
          </a:xfrm>
          <a:prstGeom prst="rect">
            <a:avLst/>
          </a:prstGeom>
          <a:solidFill>
            <a:schemeClr val="accent2"/>
          </a:solidFill>
        </p:spPr>
        <p:txBody>
          <a:bodyPr wrap="square">
            <a:spAutoFit/>
          </a:bodyPr>
          <a:lstStyle/>
          <a:p>
            <a:pPr algn="ctr"/>
            <a:r>
              <a:rPr lang="en-US" sz="3200" b="1" dirty="0" smtClean="0"/>
              <a:t>STEPHEN ZARLENGA, </a:t>
            </a:r>
            <a:r>
              <a:rPr lang="en-US" sz="3200" b="1" i="1" dirty="0" smtClean="0"/>
              <a:t>LOST SCIENCE OF MONEY</a:t>
            </a:r>
            <a:endParaRPr lang="en-US" sz="3200" b="1" dirty="0"/>
          </a:p>
        </p:txBody>
      </p:sp>
      <p:sp>
        <p:nvSpPr>
          <p:cNvPr id="3" name="TextBox 2"/>
          <p:cNvSpPr txBox="1"/>
          <p:nvPr/>
        </p:nvSpPr>
        <p:spPr>
          <a:xfrm>
            <a:off x="3449052" y="3320993"/>
            <a:ext cx="8359276" cy="3231654"/>
          </a:xfrm>
          <a:prstGeom prst="rect">
            <a:avLst/>
          </a:prstGeom>
          <a:noFill/>
        </p:spPr>
        <p:txBody>
          <a:bodyPr wrap="none" rtlCol="0">
            <a:spAutoFit/>
          </a:bodyPr>
          <a:lstStyle/>
          <a:p>
            <a:pPr algn="ctr"/>
            <a:r>
              <a:rPr lang="en-US" sz="4400" dirty="0" smtClean="0">
                <a:latin typeface="Arial Black" panose="020B0A04020102020204" pitchFamily="34" charset="0"/>
              </a:rPr>
              <a:t>THE GREENBACK </a:t>
            </a:r>
          </a:p>
          <a:p>
            <a:endParaRPr lang="en-US" sz="3200" dirty="0" smtClean="0"/>
          </a:p>
          <a:p>
            <a:r>
              <a:rPr lang="en-US" sz="3200" dirty="0" smtClean="0"/>
              <a:t>“…THEY WERE PROBABLY THE BEST MONEY</a:t>
            </a:r>
          </a:p>
          <a:p>
            <a:r>
              <a:rPr lang="en-US" sz="3200" dirty="0" smtClean="0"/>
              <a:t>SYSTEM AMERICA HAS EVER HAD…  </a:t>
            </a:r>
          </a:p>
          <a:p>
            <a:r>
              <a:rPr lang="en-US" sz="3200" dirty="0" smtClean="0"/>
              <a:t>A MORE HONEST MONEY SYSTEM, CONTROLLED </a:t>
            </a:r>
          </a:p>
          <a:p>
            <a:r>
              <a:rPr lang="en-US" sz="3200" dirty="0" smtClean="0"/>
              <a:t>BY GOVERNMENT, INSTEAD OF BANKS.”</a:t>
            </a:r>
            <a:endParaRPr lang="en-US" sz="3200" dirty="0"/>
          </a:p>
        </p:txBody>
      </p:sp>
      <p:pic>
        <p:nvPicPr>
          <p:cNvPr id="2050" name="Picture 2" descr="http://ts4.mm.bing.net/th?id=HN.608052070983535907&amp;pid=15.1&amp;H=224&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 y="2411659"/>
            <a:ext cx="2821959" cy="395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096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6b:  </a:t>
            </a:r>
            <a:r>
              <a:rPr lang="en-US" sz="2800" b="1" dirty="0"/>
              <a:t>LINCOLN IS </a:t>
            </a:r>
            <a:r>
              <a:rPr lang="en-US" sz="2800" b="1" dirty="0" smtClean="0"/>
              <a:t>COOL</a:t>
            </a:r>
            <a:endParaRPr lang="en-US" sz="2800" b="1" dirty="0"/>
          </a:p>
        </p:txBody>
      </p:sp>
      <p:sp>
        <p:nvSpPr>
          <p:cNvPr id="3" name="Content Placeholder 2"/>
          <p:cNvSpPr>
            <a:spLocks noGrp="1"/>
          </p:cNvSpPr>
          <p:nvPr>
            <p:ph idx="1"/>
          </p:nvPr>
        </p:nvSpPr>
        <p:spPr>
          <a:xfrm>
            <a:off x="1" y="1155033"/>
            <a:ext cx="8261683" cy="5702968"/>
          </a:xfrm>
        </p:spPr>
        <p:txBody>
          <a:bodyPr>
            <a:normAutofit/>
          </a:bodyPr>
          <a:lstStyle/>
          <a:p>
            <a:pPr marL="0" indent="0">
              <a:buNone/>
            </a:pPr>
            <a:r>
              <a:rPr lang="en-US" sz="2400" dirty="0" smtClean="0"/>
              <a:t>Lincoln’s December 1862 annual message to Congress:</a:t>
            </a:r>
          </a:p>
          <a:p>
            <a:pPr marL="0" indent="0">
              <a:buNone/>
            </a:pPr>
            <a:r>
              <a:rPr lang="en-US" sz="2400" dirty="0" smtClean="0"/>
              <a:t>“</a:t>
            </a:r>
            <a:r>
              <a:rPr lang="en-US" sz="2400" dirty="0"/>
              <a:t>The suspension of specie payments </a:t>
            </a:r>
            <a:r>
              <a:rPr lang="en-US" sz="2400" dirty="0" smtClean="0"/>
              <a:t>[metallic coin usually gold] by </a:t>
            </a:r>
            <a:r>
              <a:rPr lang="en-US" sz="2400" dirty="0"/>
              <a:t>the banks soon after the commencement of your last session made large issues of United States notes unavoidable. In no other way could the payment of the troops and the satisfaction of other just demands be so economically or so well provided </a:t>
            </a:r>
            <a:r>
              <a:rPr lang="en-US" sz="2400" dirty="0" smtClean="0"/>
              <a:t>for…</a:t>
            </a:r>
          </a:p>
          <a:p>
            <a:pPr marL="0" indent="0">
              <a:buNone/>
            </a:pPr>
            <a:r>
              <a:rPr lang="en-US" sz="2400" dirty="0"/>
              <a:t>A return to specie </a:t>
            </a:r>
            <a:r>
              <a:rPr lang="en-US" sz="2400" dirty="0" smtClean="0"/>
              <a:t>payments [redeeming paper currency in  metallic, usually gold, coin], </a:t>
            </a:r>
            <a:r>
              <a:rPr lang="en-US" sz="2400" dirty="0"/>
              <a:t>however, at the earliest period compatible with due regard to all interests concerned should ever be kept in </a:t>
            </a:r>
            <a:r>
              <a:rPr lang="en-US" sz="2400" dirty="0" smtClean="0"/>
              <a:t>view... </a:t>
            </a:r>
            <a:r>
              <a:rPr lang="en-US" sz="2400" dirty="0"/>
              <a:t>Convertibility, prompt and certain convertibility, into coin is generally acknowledged to be the best and surest </a:t>
            </a:r>
            <a:r>
              <a:rPr lang="en-US" sz="2400" dirty="0" smtClean="0"/>
              <a:t>safeguard… ”</a:t>
            </a:r>
          </a:p>
        </p:txBody>
      </p:sp>
      <p:sp>
        <p:nvSpPr>
          <p:cNvPr id="4" name="TextBox 3"/>
          <p:cNvSpPr txBox="1"/>
          <p:nvPr/>
        </p:nvSpPr>
        <p:spPr>
          <a:xfrm flipH="1">
            <a:off x="-2" y="350521"/>
            <a:ext cx="12191999" cy="584775"/>
          </a:xfrm>
          <a:prstGeom prst="rect">
            <a:avLst/>
          </a:prstGeom>
          <a:solidFill>
            <a:srgbClr val="CC99FF"/>
          </a:solidFill>
        </p:spPr>
        <p:txBody>
          <a:bodyPr wrap="square" rtlCol="0">
            <a:spAutoFit/>
          </a:bodyPr>
          <a:lstStyle/>
          <a:p>
            <a:pPr algn="ctr"/>
            <a:r>
              <a:rPr lang="en-US" sz="3200" dirty="0" smtClean="0"/>
              <a:t>Lincoln was lukewarm about the Greenbacks</a:t>
            </a:r>
            <a:endParaRPr lang="en-US" sz="3200" b="1" dirty="0"/>
          </a:p>
        </p:txBody>
      </p:sp>
      <p:pic>
        <p:nvPicPr>
          <p:cNvPr id="6" name="Picture 5"/>
          <p:cNvPicPr>
            <a:picLocks noChangeAspect="1"/>
          </p:cNvPicPr>
          <p:nvPr/>
        </p:nvPicPr>
        <p:blipFill>
          <a:blip r:embed="rId2"/>
          <a:stretch>
            <a:fillRect/>
          </a:stretch>
        </p:blipFill>
        <p:spPr>
          <a:xfrm>
            <a:off x="8651958" y="1668380"/>
            <a:ext cx="3172116" cy="3914272"/>
          </a:xfrm>
          <a:prstGeom prst="rect">
            <a:avLst/>
          </a:prstGeom>
        </p:spPr>
      </p:pic>
      <p:sp>
        <p:nvSpPr>
          <p:cNvPr id="7" name="TextBox 6"/>
          <p:cNvSpPr txBox="1"/>
          <p:nvPr/>
        </p:nvSpPr>
        <p:spPr>
          <a:xfrm>
            <a:off x="8604988" y="5802389"/>
            <a:ext cx="3219086" cy="369332"/>
          </a:xfrm>
          <a:prstGeom prst="rect">
            <a:avLst/>
          </a:prstGeom>
          <a:noFill/>
        </p:spPr>
        <p:txBody>
          <a:bodyPr wrap="none" rtlCol="0">
            <a:spAutoFit/>
          </a:bodyPr>
          <a:lstStyle/>
          <a:p>
            <a:r>
              <a:rPr lang="en-US" b="1" dirty="0" smtClean="0"/>
              <a:t>ABRAHAM LINCOLN, 1809-1865</a:t>
            </a:r>
            <a:endParaRPr lang="en-US" b="1" dirty="0"/>
          </a:p>
        </p:txBody>
      </p:sp>
    </p:spTree>
    <p:extLst>
      <p:ext uri="{BB962C8B-B14F-4D97-AF65-F5344CB8AC3E}">
        <p14:creationId xmlns:p14="http://schemas.microsoft.com/office/powerpoint/2010/main" val="24192286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6b:  </a:t>
            </a:r>
            <a:r>
              <a:rPr lang="en-US" sz="2800" b="1" dirty="0"/>
              <a:t>LINCOLN IS </a:t>
            </a:r>
            <a:r>
              <a:rPr lang="en-US" sz="2800" b="1" dirty="0" smtClean="0"/>
              <a:t>COOL</a:t>
            </a:r>
            <a:endParaRPr lang="en-US" sz="2800" b="1" dirty="0"/>
          </a:p>
        </p:txBody>
      </p:sp>
      <p:sp>
        <p:nvSpPr>
          <p:cNvPr id="3" name="Content Placeholder 2"/>
          <p:cNvSpPr>
            <a:spLocks noGrp="1"/>
          </p:cNvSpPr>
          <p:nvPr>
            <p:ph idx="1"/>
          </p:nvPr>
        </p:nvSpPr>
        <p:spPr>
          <a:xfrm>
            <a:off x="1" y="1074821"/>
            <a:ext cx="12191996" cy="1925054"/>
          </a:xfrm>
        </p:spPr>
        <p:txBody>
          <a:bodyPr>
            <a:normAutofit/>
          </a:bodyPr>
          <a:lstStyle/>
          <a:p>
            <a:pPr marL="0" indent="0">
              <a:buNone/>
            </a:pPr>
            <a:r>
              <a:rPr lang="en-US" sz="2400" dirty="0"/>
              <a:t>Lincoln’s December 1862 annual message to Congress</a:t>
            </a:r>
            <a:r>
              <a:rPr lang="en-US" sz="2400" dirty="0" smtClean="0"/>
              <a:t>:</a:t>
            </a:r>
          </a:p>
          <a:p>
            <a:pPr marL="0" indent="0">
              <a:buNone/>
            </a:pPr>
            <a:r>
              <a:rPr lang="en-US" sz="2400" dirty="0" smtClean="0"/>
              <a:t>“</a:t>
            </a:r>
            <a:r>
              <a:rPr lang="en-US" sz="2400" dirty="0"/>
              <a:t>I know of none which promises so certain results and is at the same time so unobjectionable as the organization of </a:t>
            </a:r>
            <a:r>
              <a:rPr lang="en-US" sz="2400" dirty="0" smtClean="0"/>
              <a:t>[private] banking </a:t>
            </a:r>
            <a:r>
              <a:rPr lang="en-US" sz="2400" dirty="0"/>
              <a:t>associations, under a general act of Congress, well guarded in its provisions. To such associations the Government might furnish circulating notes, on the security of United States bonds deposited in the Treasury</a:t>
            </a:r>
            <a:r>
              <a:rPr lang="en-US" sz="2400" dirty="0" smtClean="0"/>
              <a:t>.” </a:t>
            </a:r>
            <a:endParaRPr lang="en-US" sz="2400" dirty="0"/>
          </a:p>
        </p:txBody>
      </p:sp>
      <p:sp>
        <p:nvSpPr>
          <p:cNvPr id="5" name="TextBox 4"/>
          <p:cNvSpPr txBox="1"/>
          <p:nvPr/>
        </p:nvSpPr>
        <p:spPr>
          <a:xfrm flipH="1">
            <a:off x="-2" y="350521"/>
            <a:ext cx="12191999" cy="584775"/>
          </a:xfrm>
          <a:prstGeom prst="rect">
            <a:avLst/>
          </a:prstGeom>
          <a:solidFill>
            <a:srgbClr val="CC99FF"/>
          </a:solidFill>
        </p:spPr>
        <p:txBody>
          <a:bodyPr wrap="square" rtlCol="0">
            <a:spAutoFit/>
          </a:bodyPr>
          <a:lstStyle/>
          <a:p>
            <a:pPr algn="ctr"/>
            <a:r>
              <a:rPr lang="en-US" sz="3200" dirty="0" smtClean="0"/>
              <a:t>Lincoln supported the banker’s privilege to create money.</a:t>
            </a:r>
            <a:endParaRPr lang="en-US" sz="3200" b="1" dirty="0"/>
          </a:p>
        </p:txBody>
      </p:sp>
      <p:pic>
        <p:nvPicPr>
          <p:cNvPr id="6" name="Picture 5"/>
          <p:cNvPicPr>
            <a:picLocks noChangeAspect="1"/>
          </p:cNvPicPr>
          <p:nvPr/>
        </p:nvPicPr>
        <p:blipFill>
          <a:blip r:embed="rId2"/>
          <a:stretch>
            <a:fillRect/>
          </a:stretch>
        </p:blipFill>
        <p:spPr>
          <a:xfrm>
            <a:off x="2466221" y="3059145"/>
            <a:ext cx="7259551" cy="3099584"/>
          </a:xfrm>
          <a:prstGeom prst="rect">
            <a:avLst/>
          </a:prstGeom>
        </p:spPr>
      </p:pic>
      <p:sp>
        <p:nvSpPr>
          <p:cNvPr id="8" name="TextBox 7"/>
          <p:cNvSpPr txBox="1"/>
          <p:nvPr/>
        </p:nvSpPr>
        <p:spPr>
          <a:xfrm>
            <a:off x="2807109" y="6158729"/>
            <a:ext cx="6334491" cy="646331"/>
          </a:xfrm>
          <a:prstGeom prst="rect">
            <a:avLst/>
          </a:prstGeom>
          <a:noFill/>
        </p:spPr>
        <p:txBody>
          <a:bodyPr wrap="none" rtlCol="0">
            <a:spAutoFit/>
          </a:bodyPr>
          <a:lstStyle/>
          <a:p>
            <a:pPr algn="ctr"/>
            <a:r>
              <a:rPr lang="en-US" b="1" dirty="0" smtClean="0"/>
              <a:t>NATIONAL BANK NOTE – </a:t>
            </a:r>
          </a:p>
          <a:p>
            <a:r>
              <a:rPr lang="en-US" b="1" dirty="0" smtClean="0"/>
              <a:t>THE ATLANTA AND LOWRY NATIONAL BANK, ATLANTA, GEORGIA</a:t>
            </a:r>
            <a:endParaRPr lang="en-US" b="1" dirty="0"/>
          </a:p>
        </p:txBody>
      </p:sp>
    </p:spTree>
    <p:extLst>
      <p:ext uri="{BB962C8B-B14F-4D97-AF65-F5344CB8AC3E}">
        <p14:creationId xmlns:p14="http://schemas.microsoft.com/office/powerpoint/2010/main" val="22888658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lvl="0" algn="ctr"/>
            <a:r>
              <a:rPr lang="en-US" sz="2800" b="1" dirty="0" smtClean="0"/>
              <a:t>PART 6c</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1187116" y="3024500"/>
            <a:ext cx="9978189" cy="584775"/>
          </a:xfrm>
          <a:prstGeom prst="rect">
            <a:avLst/>
          </a:prstGeom>
          <a:noFill/>
        </p:spPr>
        <p:txBody>
          <a:bodyPr wrap="square" rtlCol="0">
            <a:spAutoFit/>
          </a:bodyPr>
          <a:lstStyle/>
          <a:p>
            <a:r>
              <a:rPr lang="en-US" sz="3200" dirty="0" smtClean="0"/>
              <a:t>HARD MONEY HISTORIAN SUMNER WAS NONCOMMITTAL</a:t>
            </a:r>
            <a:endParaRPr lang="en-US" sz="3200" b="1" dirty="0"/>
          </a:p>
        </p:txBody>
      </p:sp>
    </p:spTree>
    <p:extLst>
      <p:ext uri="{BB962C8B-B14F-4D97-AF65-F5344CB8AC3E}">
        <p14:creationId xmlns:p14="http://schemas.microsoft.com/office/powerpoint/2010/main" val="41230796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6c:  </a:t>
            </a:r>
            <a:r>
              <a:rPr lang="en-US" sz="2800" b="1" dirty="0"/>
              <a:t>HARD MONEY HISTORIAN SUMNER WAS </a:t>
            </a:r>
            <a:r>
              <a:rPr lang="en-US" sz="2800" b="1" dirty="0" smtClean="0"/>
              <a:t>NONCOMMITTAL</a:t>
            </a:r>
            <a:endParaRPr lang="en-US" sz="2800" b="1" dirty="0"/>
          </a:p>
        </p:txBody>
      </p:sp>
      <p:sp>
        <p:nvSpPr>
          <p:cNvPr id="3" name="Content Placeholder 2"/>
          <p:cNvSpPr>
            <a:spLocks noGrp="1"/>
          </p:cNvSpPr>
          <p:nvPr>
            <p:ph idx="1"/>
          </p:nvPr>
        </p:nvSpPr>
        <p:spPr>
          <a:xfrm>
            <a:off x="1411709" y="2793125"/>
            <a:ext cx="6641431" cy="1123614"/>
          </a:xfrm>
        </p:spPr>
        <p:txBody>
          <a:bodyPr>
            <a:noAutofit/>
          </a:bodyPr>
          <a:lstStyle/>
          <a:p>
            <a:pPr marL="0" indent="0">
              <a:buNone/>
            </a:pPr>
            <a:r>
              <a:rPr lang="en-US" sz="2400" dirty="0" smtClean="0"/>
              <a:t>Stephen </a:t>
            </a:r>
            <a:r>
              <a:rPr lang="en-US" sz="2400" dirty="0" err="1" smtClean="0"/>
              <a:t>Zarlenga’s</a:t>
            </a:r>
            <a:r>
              <a:rPr lang="en-US" sz="2400" dirty="0" smtClean="0"/>
              <a:t> reply:</a:t>
            </a:r>
          </a:p>
          <a:p>
            <a:pPr marL="0" indent="0">
              <a:buNone/>
            </a:pPr>
            <a:r>
              <a:rPr lang="en-US" sz="2400" dirty="0" smtClean="0"/>
              <a:t>“…our thesis is that money is mainly a question of law, not political economics.”   </a:t>
            </a:r>
            <a:r>
              <a:rPr lang="en-US" sz="1800" dirty="0" smtClean="0"/>
              <a:t> </a:t>
            </a:r>
            <a:r>
              <a:rPr lang="en-US" sz="1800" i="1" dirty="0" smtClean="0"/>
              <a:t>LSM</a:t>
            </a:r>
            <a:r>
              <a:rPr lang="en-US" sz="1800" dirty="0" smtClean="0"/>
              <a:t>, p. 459</a:t>
            </a:r>
          </a:p>
        </p:txBody>
      </p:sp>
      <p:sp>
        <p:nvSpPr>
          <p:cNvPr id="4" name="TextBox 3"/>
          <p:cNvSpPr txBox="1"/>
          <p:nvPr/>
        </p:nvSpPr>
        <p:spPr>
          <a:xfrm flipH="1">
            <a:off x="112295" y="786993"/>
            <a:ext cx="7940845" cy="1569660"/>
          </a:xfrm>
          <a:prstGeom prst="rect">
            <a:avLst/>
          </a:prstGeom>
          <a:noFill/>
        </p:spPr>
        <p:txBody>
          <a:bodyPr wrap="square" rtlCol="0">
            <a:spAutoFit/>
          </a:bodyPr>
          <a:lstStyle/>
          <a:p>
            <a:r>
              <a:rPr lang="en-US" sz="2400" dirty="0" smtClean="0"/>
              <a:t>“The </a:t>
            </a:r>
            <a:r>
              <a:rPr lang="en-US" sz="2400" dirty="0"/>
              <a:t>question whether it </a:t>
            </a:r>
            <a:r>
              <a:rPr lang="en-US" sz="2400" dirty="0" smtClean="0"/>
              <a:t>is necessary </a:t>
            </a:r>
            <a:r>
              <a:rPr lang="en-US" sz="2400" dirty="0"/>
              <a:t>to issue legal tender notes is a </a:t>
            </a:r>
            <a:r>
              <a:rPr lang="en-US" sz="2400" dirty="0" smtClean="0"/>
              <a:t>question </a:t>
            </a:r>
            <a:r>
              <a:rPr lang="en-US" sz="2400" dirty="0"/>
              <a:t>not of law, but of political </a:t>
            </a:r>
            <a:r>
              <a:rPr lang="en-US" sz="2400" dirty="0" smtClean="0"/>
              <a:t>economy,  </a:t>
            </a:r>
            <a:r>
              <a:rPr lang="en-US" sz="2400" dirty="0"/>
              <a:t>and </a:t>
            </a:r>
          </a:p>
          <a:p>
            <a:r>
              <a:rPr lang="en-US" sz="2400" dirty="0"/>
              <a:t>political economy emphatically declares that it </a:t>
            </a:r>
            <a:r>
              <a:rPr lang="en-US" sz="2400" dirty="0" smtClean="0"/>
              <a:t>never </a:t>
            </a:r>
            <a:r>
              <a:rPr lang="en-US" sz="2400" dirty="0"/>
              <a:t>can be necessary</a:t>
            </a:r>
            <a:r>
              <a:rPr lang="en-US" sz="2400" dirty="0" smtClean="0"/>
              <a:t>.”   </a:t>
            </a:r>
            <a:r>
              <a:rPr lang="en-US" dirty="0" smtClean="0"/>
              <a:t>W.G. Sumner, </a:t>
            </a:r>
            <a:r>
              <a:rPr lang="en-US" i="1" dirty="0" smtClean="0"/>
              <a:t>History of the American Currency</a:t>
            </a:r>
            <a:r>
              <a:rPr lang="en-US" dirty="0" smtClean="0"/>
              <a:t>, 1878, p. 202 </a:t>
            </a:r>
            <a:endParaRPr lang="en-US" b="1" dirty="0"/>
          </a:p>
        </p:txBody>
      </p:sp>
      <p:pic>
        <p:nvPicPr>
          <p:cNvPr id="5" name="Picture 4"/>
          <p:cNvPicPr>
            <a:picLocks noChangeAspect="1"/>
          </p:cNvPicPr>
          <p:nvPr/>
        </p:nvPicPr>
        <p:blipFill>
          <a:blip r:embed="rId3"/>
          <a:stretch>
            <a:fillRect/>
          </a:stretch>
        </p:blipFill>
        <p:spPr>
          <a:xfrm>
            <a:off x="8309811" y="2333635"/>
            <a:ext cx="3882187" cy="4534394"/>
          </a:xfrm>
          <a:prstGeom prst="rect">
            <a:avLst/>
          </a:prstGeom>
        </p:spPr>
      </p:pic>
      <p:sp>
        <p:nvSpPr>
          <p:cNvPr id="6" name="TextBox 5"/>
          <p:cNvSpPr txBox="1"/>
          <p:nvPr/>
        </p:nvSpPr>
        <p:spPr>
          <a:xfrm>
            <a:off x="8153713" y="1541739"/>
            <a:ext cx="4038285" cy="646331"/>
          </a:xfrm>
          <a:prstGeom prst="rect">
            <a:avLst/>
          </a:prstGeom>
          <a:noFill/>
        </p:spPr>
        <p:txBody>
          <a:bodyPr wrap="none" rtlCol="0">
            <a:spAutoFit/>
          </a:bodyPr>
          <a:lstStyle/>
          <a:p>
            <a:r>
              <a:rPr lang="en-US" b="1" dirty="0" smtClean="0"/>
              <a:t>WILLIAM GRAHAM SUMNER, 1840-1910</a:t>
            </a:r>
          </a:p>
          <a:p>
            <a:r>
              <a:rPr lang="en-US" b="1" dirty="0" smtClean="0"/>
              <a:t>Influential Yale Academic and Gold Bug</a:t>
            </a:r>
            <a:endParaRPr lang="en-US" b="1" dirty="0"/>
          </a:p>
        </p:txBody>
      </p:sp>
      <p:pic>
        <p:nvPicPr>
          <p:cNvPr id="2050" name="Picture 2" descr="http://connectnigeria.com/articles/wp-content/uploads/2012/11/histo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780" y="4093202"/>
            <a:ext cx="3219976" cy="256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445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6c:  </a:t>
            </a:r>
            <a:r>
              <a:rPr lang="en-US" sz="2800" b="1" dirty="0"/>
              <a:t>HARD MONEY HISTORIAN SUMNER WAS </a:t>
            </a:r>
            <a:r>
              <a:rPr lang="en-US" sz="2800" b="1" dirty="0" smtClean="0"/>
              <a:t>NONCOMMITTAL</a:t>
            </a:r>
            <a:endParaRPr lang="en-US" sz="2800" b="1" dirty="0"/>
          </a:p>
        </p:txBody>
      </p:sp>
      <p:sp>
        <p:nvSpPr>
          <p:cNvPr id="3" name="Content Placeholder 2"/>
          <p:cNvSpPr>
            <a:spLocks noGrp="1"/>
          </p:cNvSpPr>
          <p:nvPr>
            <p:ph idx="1"/>
          </p:nvPr>
        </p:nvSpPr>
        <p:spPr>
          <a:xfrm>
            <a:off x="0" y="2166403"/>
            <a:ext cx="11794214" cy="2100798"/>
          </a:xfrm>
        </p:spPr>
        <p:txBody>
          <a:bodyPr>
            <a:normAutofit fontScale="92500" lnSpcReduction="10000"/>
          </a:bodyPr>
          <a:lstStyle/>
          <a:p>
            <a:pPr marL="0" indent="0">
              <a:spcBef>
                <a:spcPts val="0"/>
              </a:spcBef>
              <a:buNone/>
            </a:pPr>
            <a:r>
              <a:rPr lang="en-US" sz="2400" dirty="0" smtClean="0"/>
              <a:t>“The </a:t>
            </a:r>
            <a:r>
              <a:rPr lang="en-US" sz="2400" dirty="0"/>
              <a:t>era of paper money on which we </a:t>
            </a:r>
            <a:r>
              <a:rPr lang="en-US" sz="2400" dirty="0" smtClean="0"/>
              <a:t>then entered </a:t>
            </a:r>
            <a:r>
              <a:rPr lang="en-US" sz="2400" dirty="0"/>
              <a:t>has one peculiar feature</a:t>
            </a:r>
            <a:r>
              <a:rPr lang="en-US" sz="2400" dirty="0" smtClean="0"/>
              <a:t>, unprecedented</a:t>
            </a:r>
            <a:r>
              <a:rPr lang="en-US" sz="2400" dirty="0"/>
              <a:t>, </a:t>
            </a:r>
            <a:r>
              <a:rPr lang="en-US" sz="2400" dirty="0" smtClean="0"/>
              <a:t>so </a:t>
            </a:r>
            <a:r>
              <a:rPr lang="en-US" sz="2400" dirty="0"/>
              <a:t>far as I have been able to learn, in the history </a:t>
            </a:r>
            <a:r>
              <a:rPr lang="en-US" sz="2400" dirty="0" smtClean="0"/>
              <a:t>of </a:t>
            </a:r>
            <a:r>
              <a:rPr lang="en-US" sz="2400" dirty="0"/>
              <a:t>paper money. Our paper money is redundant </a:t>
            </a:r>
            <a:r>
              <a:rPr lang="en-US" sz="2400" dirty="0" smtClean="0"/>
              <a:t>but </a:t>
            </a:r>
            <a:r>
              <a:rPr lang="en-US" sz="2400" dirty="0"/>
              <a:t>fixed in amount</a:t>
            </a:r>
            <a:r>
              <a:rPr lang="en-US" sz="1900" i="1" dirty="0" smtClean="0"/>
              <a:t>.”     A History of American Currency</a:t>
            </a:r>
            <a:r>
              <a:rPr lang="en-US" sz="1900" dirty="0" smtClean="0"/>
              <a:t>, p. 214</a:t>
            </a:r>
          </a:p>
          <a:p>
            <a:pPr marL="0" indent="0">
              <a:spcBef>
                <a:spcPts val="0"/>
              </a:spcBef>
              <a:buNone/>
            </a:pPr>
            <a:endParaRPr lang="en-US" sz="2400" dirty="0"/>
          </a:p>
          <a:p>
            <a:pPr marL="0" indent="0">
              <a:spcBef>
                <a:spcPts val="0"/>
              </a:spcBef>
              <a:buNone/>
            </a:pPr>
            <a:r>
              <a:rPr lang="en-US" sz="2400" dirty="0" smtClean="0"/>
              <a:t>“The </a:t>
            </a:r>
            <a:r>
              <a:rPr lang="en-US" sz="2400" dirty="0"/>
              <a:t>whole story which </a:t>
            </a:r>
            <a:r>
              <a:rPr lang="en-US" sz="2400" dirty="0" smtClean="0"/>
              <a:t>precedes </a:t>
            </a:r>
            <a:r>
              <a:rPr lang="en-US" sz="2400" dirty="0"/>
              <a:t>goes to show that the value </a:t>
            </a:r>
            <a:r>
              <a:rPr lang="en-US" sz="2400" dirty="0" smtClean="0"/>
              <a:t>of a </a:t>
            </a:r>
            <a:r>
              <a:rPr lang="en-US" sz="2400" dirty="0"/>
              <a:t>paper </a:t>
            </a:r>
            <a:r>
              <a:rPr lang="en-US" sz="2400" dirty="0" smtClean="0"/>
              <a:t>currency </a:t>
            </a:r>
            <a:r>
              <a:rPr lang="en-US" sz="2400" dirty="0"/>
              <a:t>depends on its </a:t>
            </a:r>
            <a:r>
              <a:rPr lang="en-US" sz="2400" dirty="0" smtClean="0"/>
              <a:t>amount… </a:t>
            </a:r>
            <a:r>
              <a:rPr lang="en-US" sz="2400" dirty="0"/>
              <a:t>This amount, </a:t>
            </a:r>
            <a:r>
              <a:rPr lang="en-US" sz="2400" dirty="0" smtClean="0"/>
              <a:t>of course</a:t>
            </a:r>
            <a:r>
              <a:rPr lang="en-US" sz="2400" dirty="0"/>
              <a:t>, is relative to the requirements of </a:t>
            </a:r>
            <a:r>
              <a:rPr lang="en-US" sz="2400" dirty="0" smtClean="0"/>
              <a:t>the country </a:t>
            </a:r>
            <a:r>
              <a:rPr lang="en-US" sz="2400" dirty="0"/>
              <a:t>for the purpose of performing its </a:t>
            </a:r>
            <a:r>
              <a:rPr lang="en-US" sz="2400" dirty="0" smtClean="0"/>
              <a:t>exchanges</a:t>
            </a:r>
            <a:r>
              <a:rPr lang="en-US" sz="2400" dirty="0"/>
              <a:t>.</a:t>
            </a:r>
            <a:r>
              <a:rPr lang="en-US" sz="2400" dirty="0" smtClean="0"/>
              <a:t>”   </a:t>
            </a:r>
            <a:r>
              <a:rPr lang="en-US" sz="1900" i="1" dirty="0" smtClean="0"/>
              <a:t>A </a:t>
            </a:r>
            <a:r>
              <a:rPr lang="en-US" sz="1900" i="1" dirty="0"/>
              <a:t>History of American </a:t>
            </a:r>
            <a:r>
              <a:rPr lang="en-US" sz="1900" i="1" dirty="0" smtClean="0"/>
              <a:t>Currency, </a:t>
            </a:r>
            <a:r>
              <a:rPr lang="en-US" sz="1900" dirty="0" smtClean="0"/>
              <a:t>p. 220 </a:t>
            </a:r>
          </a:p>
        </p:txBody>
      </p:sp>
      <p:sp>
        <p:nvSpPr>
          <p:cNvPr id="5" name="Rectangle 4"/>
          <p:cNvSpPr/>
          <p:nvPr/>
        </p:nvSpPr>
        <p:spPr>
          <a:xfrm>
            <a:off x="-3" y="935296"/>
            <a:ext cx="12150262" cy="646331"/>
          </a:xfrm>
          <a:prstGeom prst="rect">
            <a:avLst/>
          </a:prstGeom>
          <a:solidFill>
            <a:srgbClr val="FFCCFF"/>
          </a:solidFill>
        </p:spPr>
        <p:txBody>
          <a:bodyPr wrap="square">
            <a:spAutoFit/>
          </a:bodyPr>
          <a:lstStyle/>
          <a:p>
            <a:r>
              <a:rPr lang="en-US" dirty="0" smtClean="0"/>
              <a:t>“I </a:t>
            </a:r>
            <a:r>
              <a:rPr lang="en-US" dirty="0"/>
              <a:t>am not prepared to take </a:t>
            </a:r>
            <a:r>
              <a:rPr lang="en-US" dirty="0" smtClean="0"/>
              <a:t>‘total abstinence’ </a:t>
            </a:r>
            <a:r>
              <a:rPr lang="en-US" dirty="0"/>
              <a:t>ground against paper issues, because I </a:t>
            </a:r>
            <a:r>
              <a:rPr lang="en-US" dirty="0" smtClean="0"/>
              <a:t>believe </a:t>
            </a:r>
            <a:r>
              <a:rPr lang="en-US" dirty="0"/>
              <a:t>that they may be made useful and </a:t>
            </a:r>
            <a:r>
              <a:rPr lang="en-US" dirty="0" smtClean="0"/>
              <a:t>economical</a:t>
            </a:r>
            <a:r>
              <a:rPr lang="en-US" dirty="0"/>
              <a:t>, though we have not yet learned how </a:t>
            </a:r>
            <a:r>
              <a:rPr lang="en-US" dirty="0" smtClean="0"/>
              <a:t>to do it.”</a:t>
            </a:r>
            <a:endParaRPr lang="en-US" dirty="0"/>
          </a:p>
        </p:txBody>
      </p:sp>
      <p:sp>
        <p:nvSpPr>
          <p:cNvPr id="6" name="TextBox 5"/>
          <p:cNvSpPr txBox="1"/>
          <p:nvPr/>
        </p:nvSpPr>
        <p:spPr>
          <a:xfrm flipH="1">
            <a:off x="-2" y="350521"/>
            <a:ext cx="12191999" cy="584775"/>
          </a:xfrm>
          <a:prstGeom prst="rect">
            <a:avLst/>
          </a:prstGeom>
          <a:solidFill>
            <a:srgbClr val="CC99FF"/>
          </a:solidFill>
        </p:spPr>
        <p:txBody>
          <a:bodyPr wrap="square" rtlCol="0">
            <a:spAutoFit/>
          </a:bodyPr>
          <a:lstStyle/>
          <a:p>
            <a:pPr algn="ctr"/>
            <a:r>
              <a:rPr lang="en-US" sz="3200" dirty="0" smtClean="0"/>
              <a:t>Sumner was not for total abstinence from government paper issues…</a:t>
            </a:r>
            <a:endParaRPr lang="en-US" sz="3200" b="1" dirty="0"/>
          </a:p>
        </p:txBody>
      </p:sp>
      <p:pic>
        <p:nvPicPr>
          <p:cNvPr id="4100" name="Picture 4" descr="http://www.worldofstock.com/slides/BCO2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8341" y="3978443"/>
            <a:ext cx="4323659" cy="287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6550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6c:  </a:t>
            </a:r>
            <a:r>
              <a:rPr lang="en-US" sz="2800" b="1" dirty="0"/>
              <a:t>HARD MONEY HISTORIAN SUMNER WAS </a:t>
            </a:r>
            <a:r>
              <a:rPr lang="en-US" sz="2800" b="1" dirty="0" smtClean="0"/>
              <a:t>NONCOMMITTAL</a:t>
            </a:r>
            <a:endParaRPr lang="en-US" sz="2800" b="1" dirty="0"/>
          </a:p>
        </p:txBody>
      </p:sp>
      <p:sp>
        <p:nvSpPr>
          <p:cNvPr id="3" name="Content Placeholder 2"/>
          <p:cNvSpPr>
            <a:spLocks noGrp="1"/>
          </p:cNvSpPr>
          <p:nvPr>
            <p:ph idx="1"/>
          </p:nvPr>
        </p:nvSpPr>
        <p:spPr>
          <a:xfrm>
            <a:off x="397787" y="4203032"/>
            <a:ext cx="11396421" cy="401870"/>
          </a:xfrm>
        </p:spPr>
        <p:txBody>
          <a:bodyPr>
            <a:normAutofit lnSpcReduction="10000"/>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2" y="1278982"/>
            <a:ext cx="12191997" cy="3539430"/>
          </a:xfrm>
          <a:prstGeom prst="rect">
            <a:avLst/>
          </a:prstGeom>
          <a:solidFill>
            <a:srgbClr val="FFFFCC"/>
          </a:solidFill>
        </p:spPr>
        <p:txBody>
          <a:bodyPr wrap="square" rtlCol="0">
            <a:spAutoFit/>
          </a:bodyPr>
          <a:lstStyle/>
          <a:p>
            <a:r>
              <a:rPr lang="en-US" sz="3200" dirty="0" smtClean="0"/>
              <a:t>“For </a:t>
            </a:r>
            <a:r>
              <a:rPr lang="en-US" sz="3200" dirty="0"/>
              <a:t>us, the currency question is of the first </a:t>
            </a:r>
            <a:r>
              <a:rPr lang="en-US" sz="3200" dirty="0" smtClean="0"/>
              <a:t>importance</a:t>
            </a:r>
            <a:r>
              <a:rPr lang="en-US" sz="3200" dirty="0"/>
              <a:t>, and we cannot solve it, nor escape it, by </a:t>
            </a:r>
            <a:r>
              <a:rPr lang="en-US" sz="3200" dirty="0" smtClean="0"/>
              <a:t>ignoring </a:t>
            </a:r>
            <a:r>
              <a:rPr lang="en-US" sz="3200" dirty="0"/>
              <a:t>it. </a:t>
            </a:r>
            <a:r>
              <a:rPr lang="en-US" sz="3200" dirty="0" smtClean="0"/>
              <a:t>  We </a:t>
            </a:r>
            <a:r>
              <a:rPr lang="en-US" sz="3200" dirty="0"/>
              <a:t>have got to face it and work </a:t>
            </a:r>
          </a:p>
          <a:p>
            <a:r>
              <a:rPr lang="en-US" sz="3200" dirty="0"/>
              <a:t>through it, and the best way to begin is, not </a:t>
            </a:r>
            <a:r>
              <a:rPr lang="en-US" sz="3200" dirty="0" smtClean="0"/>
              <a:t>by, wrangling </a:t>
            </a:r>
            <a:r>
              <a:rPr lang="en-US" sz="3200" dirty="0"/>
              <a:t>about speculative opinions as to </a:t>
            </a:r>
            <a:r>
              <a:rPr lang="en-US" sz="3200" dirty="0" smtClean="0"/>
              <a:t>untried schemes</a:t>
            </a:r>
            <a:r>
              <a:rPr lang="en-US" sz="3200" dirty="0"/>
              <a:t>, but to go back to history, and try to get </a:t>
            </a:r>
            <a:r>
              <a:rPr lang="en-US" sz="3200" dirty="0" smtClean="0"/>
              <a:t>hold </a:t>
            </a:r>
            <a:r>
              <a:rPr lang="en-US" sz="3200" dirty="0"/>
              <a:t>of some firmly established principles, from </a:t>
            </a:r>
          </a:p>
          <a:p>
            <a:r>
              <a:rPr lang="en-US" sz="3200" dirty="0"/>
              <a:t>which we can </a:t>
            </a:r>
            <a:r>
              <a:rPr lang="en-US" sz="3200" dirty="0" smtClean="0"/>
              <a:t>proceed </a:t>
            </a:r>
            <a:r>
              <a:rPr lang="en-US" sz="3200" dirty="0"/>
              <a:t>with some confidence and </a:t>
            </a:r>
            <a:r>
              <a:rPr lang="en-US" sz="3200" dirty="0" smtClean="0"/>
              <a:t>a </a:t>
            </a:r>
            <a:r>
              <a:rPr lang="en-US" sz="3200" dirty="0"/>
              <a:t>certain unanimity</a:t>
            </a:r>
            <a:r>
              <a:rPr lang="en-US" sz="3200" dirty="0" smtClean="0"/>
              <a:t>.”</a:t>
            </a:r>
          </a:p>
          <a:p>
            <a:r>
              <a:rPr lang="en-US" sz="2400" i="1" dirty="0" smtClean="0"/>
              <a:t>History of the American Currency, </a:t>
            </a:r>
            <a:r>
              <a:rPr lang="en-US" sz="2400" dirty="0" smtClean="0"/>
              <a:t>pp. 252-253 </a:t>
            </a:r>
            <a:endParaRPr lang="en-US" sz="2400" dirty="0"/>
          </a:p>
        </p:txBody>
      </p:sp>
      <p:sp>
        <p:nvSpPr>
          <p:cNvPr id="5" name="TextBox 4"/>
          <p:cNvSpPr txBox="1"/>
          <p:nvPr/>
        </p:nvSpPr>
        <p:spPr>
          <a:xfrm flipH="1">
            <a:off x="-2" y="350521"/>
            <a:ext cx="12191999" cy="584775"/>
          </a:xfrm>
          <a:prstGeom prst="rect">
            <a:avLst/>
          </a:prstGeom>
          <a:solidFill>
            <a:srgbClr val="CC99FF"/>
          </a:solidFill>
        </p:spPr>
        <p:txBody>
          <a:bodyPr wrap="square" rtlCol="0">
            <a:spAutoFit/>
          </a:bodyPr>
          <a:lstStyle/>
          <a:p>
            <a:pPr algn="ctr"/>
            <a:r>
              <a:rPr lang="en-US" sz="3200" dirty="0" smtClean="0"/>
              <a:t>Sumner spoke a great truth of economics…</a:t>
            </a:r>
            <a:endParaRPr lang="en-US" sz="3200" b="1" dirty="0"/>
          </a:p>
        </p:txBody>
      </p:sp>
      <p:pic>
        <p:nvPicPr>
          <p:cNvPr id="6" name="Picture 5"/>
          <p:cNvPicPr>
            <a:picLocks noChangeAspect="1"/>
          </p:cNvPicPr>
          <p:nvPr/>
        </p:nvPicPr>
        <p:blipFill>
          <a:blip r:embed="rId3"/>
          <a:stretch>
            <a:fillRect/>
          </a:stretch>
        </p:blipFill>
        <p:spPr>
          <a:xfrm>
            <a:off x="3705724" y="5008200"/>
            <a:ext cx="5433010" cy="1857228"/>
          </a:xfrm>
          <a:prstGeom prst="rect">
            <a:avLst/>
          </a:prstGeom>
        </p:spPr>
      </p:pic>
      <p:pic>
        <p:nvPicPr>
          <p:cNvPr id="7" name="Picture 6"/>
          <p:cNvPicPr>
            <a:picLocks noChangeAspect="1"/>
          </p:cNvPicPr>
          <p:nvPr/>
        </p:nvPicPr>
        <p:blipFill>
          <a:blip r:embed="rId4"/>
          <a:stretch>
            <a:fillRect/>
          </a:stretch>
        </p:blipFill>
        <p:spPr>
          <a:xfrm>
            <a:off x="9725268" y="4403967"/>
            <a:ext cx="2461461" cy="2461461"/>
          </a:xfrm>
          <a:prstGeom prst="rect">
            <a:avLst/>
          </a:prstGeom>
        </p:spPr>
      </p:pic>
    </p:spTree>
    <p:extLst>
      <p:ext uri="{BB962C8B-B14F-4D97-AF65-F5344CB8AC3E}">
        <p14:creationId xmlns:p14="http://schemas.microsoft.com/office/powerpoint/2010/main" val="892148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lvl="0" algn="ctr"/>
            <a:r>
              <a:rPr lang="en-US" sz="2800" b="1" dirty="0" smtClean="0"/>
              <a:t>PART 6d</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flipH="1">
            <a:off x="2294018" y="3024500"/>
            <a:ext cx="7603958" cy="584775"/>
          </a:xfrm>
          <a:prstGeom prst="rect">
            <a:avLst/>
          </a:prstGeom>
          <a:noFill/>
        </p:spPr>
        <p:txBody>
          <a:bodyPr wrap="square" rtlCol="0">
            <a:spAutoFit/>
          </a:bodyPr>
          <a:lstStyle/>
          <a:p>
            <a:r>
              <a:rPr lang="en-US" sz="3200" dirty="0" smtClean="0"/>
              <a:t>HISTORIAN BULLOCK WAS MILDLY POSITIVE</a:t>
            </a:r>
            <a:endParaRPr lang="en-US" sz="3200" b="1" dirty="0"/>
          </a:p>
        </p:txBody>
      </p:sp>
    </p:spTree>
    <p:extLst>
      <p:ext uri="{BB962C8B-B14F-4D97-AF65-F5344CB8AC3E}">
        <p14:creationId xmlns:p14="http://schemas.microsoft.com/office/powerpoint/2010/main" val="1872969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6d:  </a:t>
            </a:r>
            <a:r>
              <a:rPr lang="en-US" sz="2800" b="1" dirty="0"/>
              <a:t>HISTORIAN BULLOCK WAS MILDLY </a:t>
            </a:r>
            <a:r>
              <a:rPr lang="en-US" sz="2800" b="1" dirty="0" smtClean="0"/>
              <a:t>POSITIVE</a:t>
            </a:r>
            <a:endParaRPr lang="en-US" sz="2800" b="1" dirty="0"/>
          </a:p>
        </p:txBody>
      </p:sp>
      <p:sp>
        <p:nvSpPr>
          <p:cNvPr id="3" name="Content Placeholder 2"/>
          <p:cNvSpPr>
            <a:spLocks noGrp="1"/>
          </p:cNvSpPr>
          <p:nvPr>
            <p:ph idx="1"/>
          </p:nvPr>
        </p:nvSpPr>
        <p:spPr>
          <a:xfrm>
            <a:off x="0" y="1379620"/>
            <a:ext cx="12192000" cy="2662991"/>
          </a:xfrm>
        </p:spPr>
        <p:txBody>
          <a:bodyPr>
            <a:normAutofit/>
          </a:bodyPr>
          <a:lstStyle/>
          <a:p>
            <a:pPr marL="0" indent="0">
              <a:spcBef>
                <a:spcPts val="0"/>
              </a:spcBef>
              <a:buNone/>
            </a:pPr>
            <a:r>
              <a:rPr lang="en-US" sz="2400" dirty="0" smtClean="0"/>
              <a:t>“</a:t>
            </a:r>
            <a:r>
              <a:rPr lang="en-US" sz="2400" dirty="0"/>
              <a:t>In December, 1862, when the premium on </a:t>
            </a:r>
            <a:r>
              <a:rPr lang="en-US" sz="2400" dirty="0" smtClean="0"/>
              <a:t>gold ranged </a:t>
            </a:r>
            <a:r>
              <a:rPr lang="en-US" sz="2400" dirty="0"/>
              <a:t>sometimes as high as thirty-four per cent, </a:t>
            </a:r>
            <a:r>
              <a:rPr lang="en-US" sz="2400" dirty="0" smtClean="0"/>
              <a:t>Secretary </a:t>
            </a:r>
            <a:r>
              <a:rPr lang="en-US" sz="2400" dirty="0"/>
              <a:t>Chase, in his Annual Report, expressed </a:t>
            </a:r>
            <a:r>
              <a:rPr lang="en-US" sz="2400" dirty="0" smtClean="0"/>
              <a:t>a </a:t>
            </a:r>
            <a:r>
              <a:rPr lang="en-US" sz="2400" dirty="0"/>
              <a:t>doubt whether this was due to an excessive issue </a:t>
            </a:r>
            <a:r>
              <a:rPr lang="en-US" sz="2400" dirty="0" smtClean="0"/>
              <a:t>of </a:t>
            </a:r>
            <a:r>
              <a:rPr lang="en-US" sz="2400" dirty="0"/>
              <a:t>paper</a:t>
            </a:r>
            <a:r>
              <a:rPr lang="en-US" sz="2400" dirty="0" smtClean="0"/>
              <a:t>.    In </a:t>
            </a:r>
            <a:r>
              <a:rPr lang="en-US" sz="2400" dirty="0"/>
              <a:t>the following January, it was often </a:t>
            </a:r>
            <a:r>
              <a:rPr lang="en-US" sz="2400" dirty="0" smtClean="0"/>
              <a:t>contended </a:t>
            </a:r>
            <a:r>
              <a:rPr lang="en-US" sz="2400" dirty="0"/>
              <a:t>in Congress, that the paper currency </a:t>
            </a:r>
            <a:r>
              <a:rPr lang="en-US" sz="2400" dirty="0" smtClean="0"/>
              <a:t>had </a:t>
            </a:r>
            <a:r>
              <a:rPr lang="en-US" sz="2400" dirty="0"/>
              <a:t>not depreciated; that King Gold had </a:t>
            </a:r>
            <a:r>
              <a:rPr lang="en-US" sz="2400" dirty="0" smtClean="0"/>
              <a:t>been ‘degraded </a:t>
            </a:r>
            <a:r>
              <a:rPr lang="en-US" sz="2400" dirty="0"/>
              <a:t>to a commodity of traffic, like </a:t>
            </a:r>
            <a:r>
              <a:rPr lang="en-US" sz="2400" dirty="0" smtClean="0"/>
              <a:t>corn </a:t>
            </a:r>
            <a:r>
              <a:rPr lang="en-US" sz="2400" dirty="0"/>
              <a:t>and </a:t>
            </a:r>
            <a:r>
              <a:rPr lang="en-US" sz="2400" dirty="0" smtClean="0"/>
              <a:t>wine </a:t>
            </a:r>
            <a:r>
              <a:rPr lang="en-US" sz="2400" dirty="0"/>
              <a:t>and pork</a:t>
            </a:r>
            <a:r>
              <a:rPr lang="en-US" sz="2400" dirty="0" smtClean="0"/>
              <a:t>,' </a:t>
            </a:r>
            <a:r>
              <a:rPr lang="en-US" sz="2400" dirty="0"/>
              <a:t>so that its value was subject to </a:t>
            </a:r>
            <a:r>
              <a:rPr lang="en-US" sz="2400" dirty="0" smtClean="0"/>
              <a:t>‘all </a:t>
            </a:r>
            <a:r>
              <a:rPr lang="en-US" sz="2400" dirty="0"/>
              <a:t>the fluctuations of supply and </a:t>
            </a:r>
            <a:r>
              <a:rPr lang="en-US" sz="2400" dirty="0" smtClean="0"/>
              <a:t>demand’ </a:t>
            </a:r>
            <a:r>
              <a:rPr lang="en-US" sz="2400" dirty="0"/>
              <a:t>; and </a:t>
            </a:r>
            <a:r>
              <a:rPr lang="en-US" sz="2400" dirty="0" smtClean="0"/>
              <a:t>that </a:t>
            </a:r>
            <a:r>
              <a:rPr lang="en-US" sz="2400" dirty="0"/>
              <a:t>the greenback commanded the same quantity </a:t>
            </a:r>
            <a:r>
              <a:rPr lang="en-US" sz="2400" dirty="0" smtClean="0"/>
              <a:t>of </a:t>
            </a:r>
            <a:r>
              <a:rPr lang="en-US" sz="2400" dirty="0"/>
              <a:t>commodities that it formerly did, so that the </a:t>
            </a:r>
            <a:r>
              <a:rPr lang="en-US" sz="2400" dirty="0" smtClean="0"/>
              <a:t>premium </a:t>
            </a:r>
            <a:r>
              <a:rPr lang="en-US" sz="2400" dirty="0"/>
              <a:t>on gold did not indicate a depreciation </a:t>
            </a:r>
            <a:r>
              <a:rPr lang="en-US" sz="2400" dirty="0" smtClean="0"/>
              <a:t>of the </a:t>
            </a:r>
            <a:r>
              <a:rPr lang="en-US" sz="2400" dirty="0"/>
              <a:t>paper</a:t>
            </a:r>
            <a:r>
              <a:rPr lang="en-US" sz="2400" dirty="0" smtClean="0"/>
              <a:t>.”</a:t>
            </a:r>
          </a:p>
          <a:p>
            <a:pPr marL="0" indent="0" algn="r">
              <a:spcBef>
                <a:spcPts val="0"/>
              </a:spcBef>
              <a:buNone/>
            </a:pPr>
            <a:r>
              <a:rPr lang="en-US" sz="1800" dirty="0" smtClean="0"/>
              <a:t>Bullock, </a:t>
            </a:r>
            <a:r>
              <a:rPr lang="en-US" sz="1800" i="1" dirty="0" smtClean="0"/>
              <a:t>Monetary History of the U.S., </a:t>
            </a:r>
            <a:r>
              <a:rPr lang="en-US" sz="1800" dirty="0" smtClean="0"/>
              <a:t>p. 101  </a:t>
            </a:r>
          </a:p>
        </p:txBody>
      </p:sp>
      <p:sp>
        <p:nvSpPr>
          <p:cNvPr id="4" name="TextBox 3"/>
          <p:cNvSpPr txBox="1"/>
          <p:nvPr/>
        </p:nvSpPr>
        <p:spPr>
          <a:xfrm flipH="1">
            <a:off x="0" y="337543"/>
            <a:ext cx="12191998" cy="830997"/>
          </a:xfrm>
          <a:prstGeom prst="rect">
            <a:avLst/>
          </a:prstGeom>
          <a:solidFill>
            <a:srgbClr val="FFFF00"/>
          </a:solidFill>
        </p:spPr>
        <p:txBody>
          <a:bodyPr wrap="square" rtlCol="0">
            <a:spAutoFit/>
          </a:bodyPr>
          <a:lstStyle/>
          <a:p>
            <a:pPr algn="ctr"/>
            <a:r>
              <a:rPr lang="en-US" sz="2400" dirty="0" smtClean="0"/>
              <a:t>Harvard’s Charles Bullock believed in commodity money of gold and silver.</a:t>
            </a:r>
          </a:p>
          <a:p>
            <a:pPr algn="ctr"/>
            <a:r>
              <a:rPr lang="en-US" sz="2400" dirty="0" smtClean="0"/>
              <a:t>Yet, his comments are mildly positive.</a:t>
            </a:r>
            <a:endParaRPr lang="en-US" sz="3200" b="1" dirty="0"/>
          </a:p>
        </p:txBody>
      </p:sp>
      <p:pic>
        <p:nvPicPr>
          <p:cNvPr id="5" name="Picture 4"/>
          <p:cNvPicPr>
            <a:picLocks noChangeAspect="1"/>
          </p:cNvPicPr>
          <p:nvPr/>
        </p:nvPicPr>
        <p:blipFill>
          <a:blip r:embed="rId3"/>
          <a:stretch>
            <a:fillRect/>
          </a:stretch>
        </p:blipFill>
        <p:spPr>
          <a:xfrm>
            <a:off x="4892842" y="4042611"/>
            <a:ext cx="2087728" cy="2782372"/>
          </a:xfrm>
          <a:prstGeom prst="rect">
            <a:avLst/>
          </a:prstGeom>
        </p:spPr>
      </p:pic>
      <p:pic>
        <p:nvPicPr>
          <p:cNvPr id="6" name="Picture 5"/>
          <p:cNvPicPr>
            <a:picLocks noChangeAspect="1"/>
          </p:cNvPicPr>
          <p:nvPr/>
        </p:nvPicPr>
        <p:blipFill>
          <a:blip r:embed="rId4"/>
          <a:stretch>
            <a:fillRect/>
          </a:stretch>
        </p:blipFill>
        <p:spPr>
          <a:xfrm>
            <a:off x="1062790" y="4793377"/>
            <a:ext cx="1370252" cy="556665"/>
          </a:xfrm>
          <a:prstGeom prst="rect">
            <a:avLst/>
          </a:prstGeom>
        </p:spPr>
      </p:pic>
      <p:pic>
        <p:nvPicPr>
          <p:cNvPr id="7" name="Picture 6"/>
          <p:cNvPicPr>
            <a:picLocks noChangeAspect="1"/>
          </p:cNvPicPr>
          <p:nvPr/>
        </p:nvPicPr>
        <p:blipFill>
          <a:blip r:embed="rId4"/>
          <a:stretch>
            <a:fillRect/>
          </a:stretch>
        </p:blipFill>
        <p:spPr>
          <a:xfrm>
            <a:off x="1443790" y="5201597"/>
            <a:ext cx="1370252" cy="556665"/>
          </a:xfrm>
          <a:prstGeom prst="rect">
            <a:avLst/>
          </a:prstGeom>
        </p:spPr>
      </p:pic>
      <p:pic>
        <p:nvPicPr>
          <p:cNvPr id="8" name="Picture 7"/>
          <p:cNvPicPr>
            <a:picLocks noChangeAspect="1"/>
          </p:cNvPicPr>
          <p:nvPr/>
        </p:nvPicPr>
        <p:blipFill>
          <a:blip r:embed="rId4"/>
          <a:stretch>
            <a:fillRect/>
          </a:stretch>
        </p:blipFill>
        <p:spPr>
          <a:xfrm>
            <a:off x="2125579" y="5465027"/>
            <a:ext cx="1370252" cy="556665"/>
          </a:xfrm>
          <a:prstGeom prst="rect">
            <a:avLst/>
          </a:prstGeom>
        </p:spPr>
      </p:pic>
      <p:pic>
        <p:nvPicPr>
          <p:cNvPr id="9" name="Picture 8"/>
          <p:cNvPicPr>
            <a:picLocks noChangeAspect="1"/>
          </p:cNvPicPr>
          <p:nvPr/>
        </p:nvPicPr>
        <p:blipFill>
          <a:blip r:embed="rId5"/>
          <a:stretch>
            <a:fillRect/>
          </a:stretch>
        </p:blipFill>
        <p:spPr>
          <a:xfrm>
            <a:off x="8253663" y="4928972"/>
            <a:ext cx="1524000" cy="1009650"/>
          </a:xfrm>
          <a:prstGeom prst="rect">
            <a:avLst/>
          </a:prstGeom>
        </p:spPr>
      </p:pic>
      <p:sp>
        <p:nvSpPr>
          <p:cNvPr id="10" name="Equal 9"/>
          <p:cNvSpPr/>
          <p:nvPr/>
        </p:nvSpPr>
        <p:spPr>
          <a:xfrm>
            <a:off x="3970421" y="4928972"/>
            <a:ext cx="914400" cy="914400"/>
          </a:xfrm>
          <a:prstGeom prst="mathEqua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Not Equal 10"/>
          <p:cNvSpPr/>
          <p:nvPr/>
        </p:nvSpPr>
        <p:spPr>
          <a:xfrm>
            <a:off x="7083716" y="4980905"/>
            <a:ext cx="914400" cy="914400"/>
          </a:xfrm>
          <a:prstGeom prst="mathNotEqua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37421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6d:  </a:t>
            </a:r>
            <a:r>
              <a:rPr lang="en-US" sz="2800" b="1" dirty="0"/>
              <a:t>HISTORIAN BULLOCK WAS MILDLY </a:t>
            </a:r>
            <a:r>
              <a:rPr lang="en-US" sz="2800" b="1" dirty="0" smtClean="0"/>
              <a:t>POSITIVE</a:t>
            </a:r>
            <a:endParaRPr lang="en-US" sz="2800" b="1" dirty="0"/>
          </a:p>
        </p:txBody>
      </p:sp>
      <p:sp>
        <p:nvSpPr>
          <p:cNvPr id="3" name="Content Placeholder 2"/>
          <p:cNvSpPr>
            <a:spLocks noGrp="1"/>
          </p:cNvSpPr>
          <p:nvPr>
            <p:ph idx="1"/>
          </p:nvPr>
        </p:nvSpPr>
        <p:spPr>
          <a:xfrm>
            <a:off x="1" y="994611"/>
            <a:ext cx="9737558" cy="1732548"/>
          </a:xfrm>
        </p:spPr>
        <p:txBody>
          <a:bodyPr>
            <a:normAutofit/>
          </a:bodyPr>
          <a:lstStyle/>
          <a:p>
            <a:pPr marL="0" indent="0">
              <a:buNone/>
            </a:pPr>
            <a:r>
              <a:rPr lang="en-US" sz="2400" dirty="0" smtClean="0"/>
              <a:t>Sydney George Fisher:   “It was the duty and the prerogative of a government to supply a currency to the people.  [The Greenbacks were] the best currency that ever a nation had</a:t>
            </a:r>
            <a:r>
              <a:rPr lang="en-US" sz="2400" dirty="0"/>
              <a:t>... such a currency as was never dreamed of in the </a:t>
            </a:r>
          </a:p>
          <a:p>
            <a:pPr marL="0" indent="0">
              <a:spcBef>
                <a:spcPts val="0"/>
              </a:spcBef>
              <a:buNone/>
            </a:pPr>
            <a:r>
              <a:rPr lang="en-US" sz="2400" dirty="0"/>
              <a:t>philosophy of the framers of the </a:t>
            </a:r>
            <a:r>
              <a:rPr lang="en-US" sz="2400" dirty="0" smtClean="0"/>
              <a:t>Constitution.”   </a:t>
            </a:r>
            <a:r>
              <a:rPr lang="en-US" sz="1800" dirty="0" smtClean="0"/>
              <a:t>Bullock, </a:t>
            </a:r>
            <a:r>
              <a:rPr lang="en-US" sz="1800" i="1" dirty="0" smtClean="0"/>
              <a:t>Monetary History of the U.S.</a:t>
            </a:r>
            <a:r>
              <a:rPr lang="en-US" sz="1800" dirty="0" smtClean="0"/>
              <a:t>, p. 101</a:t>
            </a:r>
          </a:p>
          <a:p>
            <a:pPr marL="0" indent="0">
              <a:buNone/>
            </a:pPr>
            <a:endParaRPr lang="en-US" sz="2400" dirty="0" smtClean="0"/>
          </a:p>
        </p:txBody>
      </p:sp>
      <p:sp>
        <p:nvSpPr>
          <p:cNvPr id="5" name="TextBox 4"/>
          <p:cNvSpPr txBox="1"/>
          <p:nvPr/>
        </p:nvSpPr>
        <p:spPr>
          <a:xfrm flipH="1">
            <a:off x="0" y="337543"/>
            <a:ext cx="12191998" cy="461665"/>
          </a:xfrm>
          <a:prstGeom prst="rect">
            <a:avLst/>
          </a:prstGeom>
          <a:solidFill>
            <a:srgbClr val="FFFF00"/>
          </a:solidFill>
        </p:spPr>
        <p:txBody>
          <a:bodyPr wrap="square" rtlCol="0">
            <a:spAutoFit/>
          </a:bodyPr>
          <a:lstStyle/>
          <a:p>
            <a:pPr algn="ctr"/>
            <a:r>
              <a:rPr lang="en-US" sz="2400" dirty="0" smtClean="0"/>
              <a:t>Bullock, unable to praise the Greenbacks directly, quoted others who did.</a:t>
            </a:r>
            <a:endParaRPr lang="en-US" sz="3200" b="1" dirty="0"/>
          </a:p>
        </p:txBody>
      </p:sp>
      <p:pic>
        <p:nvPicPr>
          <p:cNvPr id="1026" name="Picture 2" descr="http://www.philadelphia-reflections.com/images/sidneygfis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895" y="799208"/>
            <a:ext cx="2326102" cy="31499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34232" y="4067112"/>
            <a:ext cx="2589427" cy="2031325"/>
          </a:xfrm>
          <a:prstGeom prst="rect">
            <a:avLst/>
          </a:prstGeom>
          <a:noFill/>
        </p:spPr>
        <p:txBody>
          <a:bodyPr wrap="none" rtlCol="0">
            <a:spAutoFit/>
          </a:bodyPr>
          <a:lstStyle/>
          <a:p>
            <a:pPr algn="ctr"/>
            <a:r>
              <a:rPr lang="en-US" dirty="0" smtClean="0"/>
              <a:t>Sydney George Fisher,</a:t>
            </a:r>
          </a:p>
          <a:p>
            <a:pPr algn="ctr"/>
            <a:r>
              <a:rPr lang="en-US" dirty="0" smtClean="0"/>
              <a:t>1809-1871  </a:t>
            </a:r>
          </a:p>
          <a:p>
            <a:r>
              <a:rPr lang="en-US" dirty="0" smtClean="0"/>
              <a:t>Philadelphia </a:t>
            </a:r>
            <a:r>
              <a:rPr lang="en-US" dirty="0"/>
              <a:t>gentleman</a:t>
            </a:r>
            <a:r>
              <a:rPr lang="en-US" dirty="0" smtClean="0"/>
              <a:t>,</a:t>
            </a:r>
          </a:p>
          <a:p>
            <a:r>
              <a:rPr lang="en-US" dirty="0" smtClean="0"/>
              <a:t>lawyer</a:t>
            </a:r>
            <a:r>
              <a:rPr lang="en-US" dirty="0"/>
              <a:t>, farmer, </a:t>
            </a:r>
            <a:r>
              <a:rPr lang="en-US" dirty="0" smtClean="0"/>
              <a:t>plantation</a:t>
            </a:r>
          </a:p>
          <a:p>
            <a:r>
              <a:rPr lang="en-US" dirty="0" smtClean="0"/>
              <a:t>owner</a:t>
            </a:r>
            <a:r>
              <a:rPr lang="en-US" dirty="0"/>
              <a:t>, political </a:t>
            </a:r>
            <a:r>
              <a:rPr lang="en-US" dirty="0" smtClean="0"/>
              <a:t>essayist</a:t>
            </a:r>
          </a:p>
          <a:p>
            <a:r>
              <a:rPr lang="en-US" dirty="0" smtClean="0"/>
              <a:t>and </a:t>
            </a:r>
            <a:r>
              <a:rPr lang="en-US" dirty="0"/>
              <a:t>occasional poet</a:t>
            </a:r>
            <a:r>
              <a:rPr lang="en-US" dirty="0" smtClean="0"/>
              <a:t>.</a:t>
            </a:r>
          </a:p>
          <a:p>
            <a:r>
              <a:rPr lang="en-US" dirty="0" smtClean="0"/>
              <a:t>Known for his diaries.</a:t>
            </a:r>
            <a:endParaRPr lang="en-US" dirty="0"/>
          </a:p>
        </p:txBody>
      </p:sp>
      <p:sp>
        <p:nvSpPr>
          <p:cNvPr id="8" name="Content Placeholder 2"/>
          <p:cNvSpPr txBox="1">
            <a:spLocks/>
          </p:cNvSpPr>
          <p:nvPr/>
        </p:nvSpPr>
        <p:spPr>
          <a:xfrm>
            <a:off x="-3326" y="2922562"/>
            <a:ext cx="9612547" cy="2435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dirty="0" smtClean="0"/>
              <a:t>Henry Carey:  “He </a:t>
            </a:r>
            <a:r>
              <a:rPr lang="en-US" sz="2400" dirty="0"/>
              <a:t>considered paper money </a:t>
            </a:r>
            <a:r>
              <a:rPr lang="en-US" sz="2400" dirty="0" smtClean="0"/>
              <a:t>‘democratic </a:t>
            </a:r>
            <a:r>
              <a:rPr lang="en-US" sz="2400" dirty="0"/>
              <a:t>in its </a:t>
            </a:r>
            <a:r>
              <a:rPr lang="en-US" sz="2400" dirty="0" smtClean="0"/>
              <a:t>tendencies' </a:t>
            </a:r>
            <a:r>
              <a:rPr lang="en-US" sz="2400" dirty="0"/>
              <a:t>and wanted </a:t>
            </a:r>
            <a:r>
              <a:rPr lang="en-US" sz="2400" dirty="0" smtClean="0"/>
              <a:t>more </a:t>
            </a:r>
            <a:r>
              <a:rPr lang="en-US" sz="2400" dirty="0"/>
              <a:t>of it, </a:t>
            </a:r>
            <a:r>
              <a:rPr lang="en-US" sz="2400" dirty="0" smtClean="0"/>
              <a:t>for </a:t>
            </a:r>
            <a:r>
              <a:rPr lang="en-US" sz="2400" dirty="0"/>
              <a:t>he denied that any </a:t>
            </a:r>
            <a:r>
              <a:rPr lang="en-US" sz="2400" dirty="0" smtClean="0"/>
              <a:t>‘plethora </a:t>
            </a:r>
            <a:r>
              <a:rPr lang="en-US" sz="2400" dirty="0"/>
              <a:t>of </a:t>
            </a:r>
            <a:r>
              <a:rPr lang="en-US" sz="2400" dirty="0" smtClean="0"/>
              <a:t>money’ existed</a:t>
            </a:r>
            <a:r>
              <a:rPr lang="en-US" sz="2400" dirty="0"/>
              <a:t>. </a:t>
            </a:r>
            <a:r>
              <a:rPr lang="en-US" sz="2400" dirty="0" smtClean="0"/>
              <a:t>  The </a:t>
            </a:r>
            <a:r>
              <a:rPr lang="en-US" sz="2400" dirty="0"/>
              <a:t>changes in prices that had </a:t>
            </a:r>
            <a:r>
              <a:rPr lang="en-US" sz="2400" dirty="0" smtClean="0"/>
              <a:t>occurred since </a:t>
            </a:r>
            <a:r>
              <a:rPr lang="en-US" sz="2400" dirty="0"/>
              <a:t>1862 were such as must have taken place </a:t>
            </a:r>
            <a:r>
              <a:rPr lang="en-US" sz="2400" dirty="0" smtClean="0"/>
              <a:t>‘had </a:t>
            </a:r>
            <a:r>
              <a:rPr lang="en-US" sz="2400" dirty="0"/>
              <a:t>the idea of a legal tender note had no </a:t>
            </a:r>
            <a:r>
              <a:rPr lang="en-US" sz="2400" dirty="0" smtClean="0"/>
              <a:t>existence.’   </a:t>
            </a:r>
            <a:r>
              <a:rPr lang="en-US" sz="2400" dirty="0"/>
              <a:t>He desired the retention of </a:t>
            </a:r>
            <a:r>
              <a:rPr lang="en-US" sz="2400" dirty="0" smtClean="0"/>
              <a:t>‘a </a:t>
            </a:r>
            <a:r>
              <a:rPr lang="en-US" sz="2400" dirty="0"/>
              <a:t>national </a:t>
            </a:r>
            <a:r>
              <a:rPr lang="en-US" sz="2400" dirty="0" smtClean="0"/>
              <a:t>system </a:t>
            </a:r>
            <a:r>
              <a:rPr lang="en-US" sz="2400" dirty="0"/>
              <a:t>of circulation based entirely on the credit </a:t>
            </a:r>
            <a:r>
              <a:rPr lang="en-US" sz="2400" dirty="0" smtClean="0"/>
              <a:t>of </a:t>
            </a:r>
            <a:r>
              <a:rPr lang="en-US" sz="2400" dirty="0"/>
              <a:t>the government with the people and not liable </a:t>
            </a:r>
            <a:r>
              <a:rPr lang="en-US" sz="2400" dirty="0" smtClean="0"/>
              <a:t>to </a:t>
            </a:r>
            <a:r>
              <a:rPr lang="en-US" sz="2400" dirty="0"/>
              <a:t>interference from abroad</a:t>
            </a:r>
            <a:r>
              <a:rPr lang="en-US" sz="2400" dirty="0" smtClean="0"/>
              <a:t>.’ “     </a:t>
            </a:r>
            <a:r>
              <a:rPr lang="en-US" sz="1800" dirty="0" smtClean="0"/>
              <a:t>Bullock</a:t>
            </a:r>
            <a:r>
              <a:rPr lang="en-US" sz="1800" dirty="0"/>
              <a:t>, </a:t>
            </a:r>
            <a:r>
              <a:rPr lang="en-US" sz="1800" i="1" dirty="0"/>
              <a:t>Monetary History of the U.S.</a:t>
            </a:r>
            <a:r>
              <a:rPr lang="en-US" sz="1800" dirty="0"/>
              <a:t>, p. </a:t>
            </a:r>
            <a:r>
              <a:rPr lang="en-US" sz="1800" dirty="0" smtClean="0"/>
              <a:t>102</a:t>
            </a:r>
            <a:endParaRPr lang="en-US" sz="2400" dirty="0"/>
          </a:p>
          <a:p>
            <a:pPr marL="0" indent="0">
              <a:spcBef>
                <a:spcPts val="0"/>
              </a:spcBef>
              <a:buNone/>
            </a:pPr>
            <a:endParaRPr lang="en-US" sz="2400" dirty="0" smtClean="0"/>
          </a:p>
        </p:txBody>
      </p:sp>
      <p:pic>
        <p:nvPicPr>
          <p:cNvPr id="7" name="Picture 6"/>
          <p:cNvPicPr>
            <a:picLocks noChangeAspect="1"/>
          </p:cNvPicPr>
          <p:nvPr/>
        </p:nvPicPr>
        <p:blipFill>
          <a:blip r:embed="rId4"/>
          <a:stretch>
            <a:fillRect/>
          </a:stretch>
        </p:blipFill>
        <p:spPr>
          <a:xfrm>
            <a:off x="7277100" y="4953000"/>
            <a:ext cx="1905000" cy="1905000"/>
          </a:xfrm>
          <a:prstGeom prst="rect">
            <a:avLst/>
          </a:prstGeom>
        </p:spPr>
      </p:pic>
      <p:sp>
        <p:nvSpPr>
          <p:cNvPr id="10" name="TextBox 9"/>
          <p:cNvSpPr txBox="1"/>
          <p:nvPr/>
        </p:nvSpPr>
        <p:spPr>
          <a:xfrm>
            <a:off x="3505265" y="6098437"/>
            <a:ext cx="3771835" cy="646331"/>
          </a:xfrm>
          <a:prstGeom prst="rect">
            <a:avLst/>
          </a:prstGeom>
          <a:noFill/>
        </p:spPr>
        <p:txBody>
          <a:bodyPr wrap="square" rtlCol="0">
            <a:spAutoFit/>
          </a:bodyPr>
          <a:lstStyle/>
          <a:p>
            <a:r>
              <a:rPr lang="en-US" dirty="0" smtClean="0"/>
              <a:t>Henry Carey, 1793-1879, economist and advisor to President Lincoln</a:t>
            </a:r>
          </a:p>
        </p:txBody>
      </p:sp>
    </p:spTree>
    <p:extLst>
      <p:ext uri="{BB962C8B-B14F-4D97-AF65-F5344CB8AC3E}">
        <p14:creationId xmlns:p14="http://schemas.microsoft.com/office/powerpoint/2010/main" val="24440469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CCFF"/>
          </a:solidFill>
        </p:spPr>
        <p:txBody>
          <a:bodyPr>
            <a:normAutofit fontScale="90000"/>
          </a:bodyPr>
          <a:lstStyle/>
          <a:p>
            <a:pPr algn="ctr"/>
            <a:r>
              <a:rPr lang="en-US" sz="2800" b="1" dirty="0" smtClean="0"/>
              <a:t>PART 6d:  </a:t>
            </a:r>
            <a:r>
              <a:rPr lang="en-US" sz="2800" b="1" dirty="0"/>
              <a:t>HISTORIAN BULLOCK WAS MILDLY </a:t>
            </a:r>
            <a:r>
              <a:rPr lang="en-US" sz="2800" b="1" dirty="0" smtClean="0"/>
              <a:t>POSITIVE</a:t>
            </a:r>
            <a:endParaRPr lang="en-US" sz="2800" b="1" dirty="0"/>
          </a:p>
        </p:txBody>
      </p:sp>
      <p:sp>
        <p:nvSpPr>
          <p:cNvPr id="4" name="TextBox 3"/>
          <p:cNvSpPr txBox="1"/>
          <p:nvPr/>
        </p:nvSpPr>
        <p:spPr>
          <a:xfrm flipH="1">
            <a:off x="208542" y="1221772"/>
            <a:ext cx="8243893" cy="3785652"/>
          </a:xfrm>
          <a:prstGeom prst="rect">
            <a:avLst/>
          </a:prstGeom>
          <a:noFill/>
        </p:spPr>
        <p:txBody>
          <a:bodyPr wrap="square" rtlCol="0">
            <a:spAutoFit/>
          </a:bodyPr>
          <a:lstStyle/>
          <a:p>
            <a:r>
              <a:rPr lang="en-US" sz="2400" dirty="0"/>
              <a:t>Mr. Benjamin </a:t>
            </a:r>
            <a:r>
              <a:rPr lang="en-US" sz="2400" dirty="0" smtClean="0"/>
              <a:t>Butler:  “…desired </a:t>
            </a:r>
            <a:r>
              <a:rPr lang="en-US" sz="2400" dirty="0"/>
              <a:t>an </a:t>
            </a:r>
            <a:r>
              <a:rPr lang="en-US" sz="2400" dirty="0" smtClean="0"/>
              <a:t>‘American </a:t>
            </a:r>
            <a:r>
              <a:rPr lang="en-US" sz="2400" dirty="0"/>
              <a:t>system </a:t>
            </a:r>
            <a:r>
              <a:rPr lang="en-US" sz="2400" dirty="0" smtClean="0"/>
              <a:t>of finance’, </a:t>
            </a:r>
            <a:r>
              <a:rPr lang="en-US" sz="2400" dirty="0"/>
              <a:t>based </a:t>
            </a:r>
            <a:r>
              <a:rPr lang="en-US" sz="2400" dirty="0" smtClean="0"/>
              <a:t>upon </a:t>
            </a:r>
            <a:r>
              <a:rPr lang="en-US" sz="2400" dirty="0"/>
              <a:t>a dollar, </a:t>
            </a:r>
            <a:r>
              <a:rPr lang="en-US" sz="2400" dirty="0" smtClean="0"/>
              <a:t>‘of </a:t>
            </a:r>
            <a:r>
              <a:rPr lang="en-US" sz="2400" dirty="0"/>
              <a:t>some convenient and </a:t>
            </a:r>
            <a:r>
              <a:rPr lang="en-US" sz="2400" dirty="0" smtClean="0"/>
              <a:t>cheap material,‘ which </a:t>
            </a:r>
            <a:r>
              <a:rPr lang="en-US" sz="2400" dirty="0"/>
              <a:t>should have </a:t>
            </a:r>
            <a:r>
              <a:rPr lang="en-US" sz="2400" dirty="0" smtClean="0"/>
              <a:t>‘a </a:t>
            </a:r>
            <a:r>
              <a:rPr lang="en-US" sz="2400" dirty="0"/>
              <a:t>certain fixed and </a:t>
            </a:r>
            <a:r>
              <a:rPr lang="en-US" sz="2400" dirty="0" smtClean="0"/>
              <a:t>stable </a:t>
            </a:r>
            <a:r>
              <a:rPr lang="en-US" sz="2400" dirty="0"/>
              <a:t>value</a:t>
            </a:r>
            <a:r>
              <a:rPr lang="en-US" sz="2400" dirty="0" smtClean="0"/>
              <a:t>,’  </a:t>
            </a:r>
            <a:r>
              <a:rPr lang="en-US" sz="2400" dirty="0"/>
              <a:t>and should no more be </a:t>
            </a:r>
            <a:r>
              <a:rPr lang="en-US" sz="2400" dirty="0" smtClean="0"/>
              <a:t>redeemable than </a:t>
            </a:r>
            <a:r>
              <a:rPr lang="en-US" sz="2400" dirty="0"/>
              <a:t>a yardstick or a quart measure. This </a:t>
            </a:r>
            <a:r>
              <a:rPr lang="en-US" sz="2400" dirty="0" smtClean="0"/>
              <a:t>‘American’ </a:t>
            </a:r>
            <a:r>
              <a:rPr lang="en-US" sz="2400" dirty="0"/>
              <a:t>currency, which should be the </a:t>
            </a:r>
            <a:r>
              <a:rPr lang="en-US" sz="2400" dirty="0" smtClean="0"/>
              <a:t>counterpart </a:t>
            </a:r>
            <a:r>
              <a:rPr lang="en-US" sz="2400" dirty="0"/>
              <a:t>of the </a:t>
            </a:r>
            <a:r>
              <a:rPr lang="en-US" sz="2400" dirty="0" smtClean="0"/>
              <a:t>‘American System' </a:t>
            </a:r>
            <a:r>
              <a:rPr lang="en-US" sz="2400" dirty="0"/>
              <a:t>of protection, </a:t>
            </a:r>
            <a:r>
              <a:rPr lang="en-US" sz="2400" dirty="0" smtClean="0"/>
              <a:t>was to </a:t>
            </a:r>
            <a:r>
              <a:rPr lang="en-US" sz="2400" dirty="0"/>
              <a:t>be issued only by the government, and should </a:t>
            </a:r>
            <a:r>
              <a:rPr lang="en-US" sz="2400" dirty="0" smtClean="0"/>
              <a:t>be </a:t>
            </a:r>
            <a:r>
              <a:rPr lang="en-US" sz="2400" dirty="0"/>
              <a:t>convertible into interest-bearing bonds. </a:t>
            </a:r>
            <a:r>
              <a:rPr lang="en-US" sz="2400" dirty="0" smtClean="0"/>
              <a:t> Mr</a:t>
            </a:r>
            <a:r>
              <a:rPr lang="en-US" sz="2400" dirty="0"/>
              <a:t>. </a:t>
            </a:r>
            <a:r>
              <a:rPr lang="en-US" sz="2400" dirty="0" smtClean="0"/>
              <a:t>Butler </a:t>
            </a:r>
            <a:r>
              <a:rPr lang="en-US" sz="2400" dirty="0"/>
              <a:t>despised gold and silver, which </a:t>
            </a:r>
            <a:r>
              <a:rPr lang="en-US" sz="2400" dirty="0" smtClean="0"/>
              <a:t>were  ‘the money </a:t>
            </a:r>
            <a:r>
              <a:rPr lang="en-US" sz="2400" dirty="0"/>
              <a:t>alike of the barbarian and the despot</a:t>
            </a:r>
            <a:r>
              <a:rPr lang="en-US" sz="2400" dirty="0" smtClean="0"/>
              <a:t>.’  “</a:t>
            </a:r>
          </a:p>
          <a:p>
            <a:pPr algn="r"/>
            <a:r>
              <a:rPr lang="en-US" sz="2400" dirty="0" smtClean="0"/>
              <a:t> </a:t>
            </a:r>
            <a:r>
              <a:rPr lang="en-US" dirty="0"/>
              <a:t>Bullock, </a:t>
            </a:r>
            <a:r>
              <a:rPr lang="en-US" i="1" dirty="0"/>
              <a:t>Monetary History of the U.S.</a:t>
            </a:r>
            <a:r>
              <a:rPr lang="en-US" dirty="0"/>
              <a:t>, p. 102</a:t>
            </a:r>
          </a:p>
        </p:txBody>
      </p:sp>
      <p:pic>
        <p:nvPicPr>
          <p:cNvPr id="5" name="Picture 4"/>
          <p:cNvPicPr>
            <a:picLocks noChangeAspect="1"/>
          </p:cNvPicPr>
          <p:nvPr/>
        </p:nvPicPr>
        <p:blipFill>
          <a:blip r:embed="rId2"/>
          <a:stretch>
            <a:fillRect/>
          </a:stretch>
        </p:blipFill>
        <p:spPr>
          <a:xfrm>
            <a:off x="9220256" y="1221772"/>
            <a:ext cx="2704037" cy="3785652"/>
          </a:xfrm>
          <a:prstGeom prst="rect">
            <a:avLst/>
          </a:prstGeom>
        </p:spPr>
      </p:pic>
      <p:sp>
        <p:nvSpPr>
          <p:cNvPr id="6" name="TextBox 5"/>
          <p:cNvSpPr txBox="1"/>
          <p:nvPr/>
        </p:nvSpPr>
        <p:spPr>
          <a:xfrm flipH="1">
            <a:off x="0" y="337543"/>
            <a:ext cx="12191998" cy="461665"/>
          </a:xfrm>
          <a:prstGeom prst="rect">
            <a:avLst/>
          </a:prstGeom>
          <a:solidFill>
            <a:srgbClr val="FFFF00"/>
          </a:solidFill>
        </p:spPr>
        <p:txBody>
          <a:bodyPr wrap="square" rtlCol="0">
            <a:spAutoFit/>
          </a:bodyPr>
          <a:lstStyle/>
          <a:p>
            <a:pPr algn="ctr"/>
            <a:r>
              <a:rPr lang="en-US" sz="2400" dirty="0" smtClean="0"/>
              <a:t>Bullock, unable to praise the Greenbacks directly, quoted others who did.</a:t>
            </a:r>
            <a:endParaRPr lang="en-US" sz="3200" b="1" dirty="0"/>
          </a:p>
        </p:txBody>
      </p:sp>
      <p:sp>
        <p:nvSpPr>
          <p:cNvPr id="8" name="Rectangle 7"/>
          <p:cNvSpPr/>
          <p:nvPr/>
        </p:nvSpPr>
        <p:spPr>
          <a:xfrm>
            <a:off x="8839198" y="5294010"/>
            <a:ext cx="3352802" cy="923330"/>
          </a:xfrm>
          <a:prstGeom prst="rect">
            <a:avLst/>
          </a:prstGeom>
        </p:spPr>
        <p:txBody>
          <a:bodyPr wrap="square">
            <a:spAutoFit/>
          </a:bodyPr>
          <a:lstStyle/>
          <a:p>
            <a:r>
              <a:rPr lang="en-US" b="1" dirty="0"/>
              <a:t>Benjamin </a:t>
            </a:r>
            <a:r>
              <a:rPr lang="en-US" b="1" dirty="0" smtClean="0"/>
              <a:t>Butler</a:t>
            </a:r>
            <a:r>
              <a:rPr lang="en-US" dirty="0" smtClean="0"/>
              <a:t> (1818–1893)</a:t>
            </a:r>
          </a:p>
          <a:p>
            <a:r>
              <a:rPr lang="en-US" dirty="0" smtClean="0"/>
              <a:t>Major general in the Union Army,</a:t>
            </a:r>
          </a:p>
          <a:p>
            <a:r>
              <a:rPr lang="en-US" dirty="0" smtClean="0"/>
              <a:t>lawyer, politician from Mass.</a:t>
            </a:r>
            <a:endParaRPr lang="en-US" dirty="0"/>
          </a:p>
        </p:txBody>
      </p:sp>
    </p:spTree>
    <p:extLst>
      <p:ext uri="{BB962C8B-B14F-4D97-AF65-F5344CB8AC3E}">
        <p14:creationId xmlns:p14="http://schemas.microsoft.com/office/powerpoint/2010/main" val="258157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lvl="0" algn="ctr"/>
            <a:r>
              <a:rPr lang="en-US" sz="2400" b="1" dirty="0" smtClean="0"/>
              <a:t>PART </a:t>
            </a:r>
            <a:r>
              <a:rPr lang="en-US" sz="2400" b="1" dirty="0"/>
              <a:t>1</a:t>
            </a:r>
          </a:p>
        </p:txBody>
      </p:sp>
      <p:sp>
        <p:nvSpPr>
          <p:cNvPr id="3" name="Content Placeholder 2"/>
          <p:cNvSpPr>
            <a:spLocks noGrp="1"/>
          </p:cNvSpPr>
          <p:nvPr>
            <p:ph idx="1"/>
          </p:nvPr>
        </p:nvSpPr>
        <p:spPr>
          <a:xfrm>
            <a:off x="3304846" y="2772993"/>
            <a:ext cx="5887281" cy="627933"/>
          </a:xfrm>
        </p:spPr>
        <p:txBody>
          <a:bodyPr>
            <a:normAutofit/>
          </a:bodyPr>
          <a:lstStyle/>
          <a:p>
            <a:pPr marL="0" indent="0" algn="ctr">
              <a:buNone/>
            </a:pPr>
            <a:r>
              <a:rPr lang="en-US" sz="3600" b="1" dirty="0" smtClean="0"/>
              <a:t>REAL GROWTH IN THE U.S.</a:t>
            </a:r>
            <a:endParaRPr lang="en-US" sz="3600" b="1" dirty="0"/>
          </a:p>
          <a:p>
            <a:pPr marL="0" indent="0">
              <a:buNone/>
            </a:pPr>
            <a:endParaRPr lang="en-US" sz="3600" dirty="0"/>
          </a:p>
        </p:txBody>
      </p:sp>
    </p:spTree>
    <p:extLst>
      <p:ext uri="{BB962C8B-B14F-4D97-AF65-F5344CB8AC3E}">
        <p14:creationId xmlns:p14="http://schemas.microsoft.com/office/powerpoint/2010/main" val="37856860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lvl="0" algn="ctr"/>
            <a:r>
              <a:rPr lang="en-US" sz="2800" b="1" dirty="0" smtClean="0"/>
              <a:t>PART 7</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823411" y="2743200"/>
            <a:ext cx="7641451" cy="584775"/>
          </a:xfrm>
          <a:prstGeom prst="rect">
            <a:avLst/>
          </a:prstGeom>
          <a:noFill/>
        </p:spPr>
        <p:txBody>
          <a:bodyPr wrap="none" rtlCol="0">
            <a:spAutoFit/>
          </a:bodyPr>
          <a:lstStyle/>
          <a:p>
            <a:r>
              <a:rPr lang="en-US" sz="3200" dirty="0"/>
              <a:t>GREENBACKS COULDN’T BE COUNTERFEITED</a:t>
            </a:r>
          </a:p>
        </p:txBody>
      </p:sp>
    </p:spTree>
    <p:extLst>
      <p:ext uri="{BB962C8B-B14F-4D97-AF65-F5344CB8AC3E}">
        <p14:creationId xmlns:p14="http://schemas.microsoft.com/office/powerpoint/2010/main" val="14856224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GREENBACKS COULDN’T BE COUNTERFEITED</a:t>
            </a:r>
          </a:p>
        </p:txBody>
      </p:sp>
      <p:sp>
        <p:nvSpPr>
          <p:cNvPr id="3" name="Content Placeholder 2"/>
          <p:cNvSpPr>
            <a:spLocks noGrp="1"/>
          </p:cNvSpPr>
          <p:nvPr>
            <p:ph idx="1"/>
          </p:nvPr>
        </p:nvSpPr>
        <p:spPr>
          <a:xfrm>
            <a:off x="1" y="1217427"/>
            <a:ext cx="11794208" cy="5228038"/>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0" y="350521"/>
            <a:ext cx="12191998" cy="523220"/>
          </a:xfrm>
          <a:prstGeom prst="rect">
            <a:avLst/>
          </a:prstGeom>
          <a:solidFill>
            <a:srgbClr val="66FF99"/>
          </a:solidFill>
        </p:spPr>
        <p:txBody>
          <a:bodyPr wrap="square" rtlCol="0">
            <a:spAutoFit/>
          </a:bodyPr>
          <a:lstStyle/>
          <a:p>
            <a:pPr algn="ctr"/>
            <a:r>
              <a:rPr lang="en-US" sz="2800" dirty="0" smtClean="0"/>
              <a:t>Unlike the Continental and Assignat, the Greenbacks couldn’t be counterfeited.</a:t>
            </a:r>
            <a:endParaRPr lang="en-US" sz="2800" dirty="0"/>
          </a:p>
        </p:txBody>
      </p:sp>
      <p:sp>
        <p:nvSpPr>
          <p:cNvPr id="6" name="TextBox 5"/>
          <p:cNvSpPr txBox="1"/>
          <p:nvPr/>
        </p:nvSpPr>
        <p:spPr>
          <a:xfrm>
            <a:off x="144379" y="1090863"/>
            <a:ext cx="12047619" cy="923330"/>
          </a:xfrm>
          <a:prstGeom prst="rect">
            <a:avLst/>
          </a:prstGeom>
          <a:noFill/>
        </p:spPr>
        <p:txBody>
          <a:bodyPr wrap="square" rtlCol="0">
            <a:spAutoFit/>
          </a:bodyPr>
          <a:lstStyle/>
          <a:p>
            <a:r>
              <a:rPr lang="en-US" dirty="0" smtClean="0"/>
              <a:t>“As yet the counterfeiters have not met with much success … they are easily detected by the paper, printing, poor engraving, and by an entire failure to imitate the lathe-work, especially upon the back of the note…”    </a:t>
            </a:r>
          </a:p>
          <a:p>
            <a:pPr algn="r"/>
            <a:r>
              <a:rPr lang="en-US" dirty="0" smtClean="0"/>
              <a:t>Wilbur and Eastman, </a:t>
            </a:r>
            <a:r>
              <a:rPr lang="en-US" i="1" dirty="0" smtClean="0"/>
              <a:t>Money – A Treatise on Counterfeit, Altered, and Spurious Bank Notes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 y="2679032"/>
            <a:ext cx="5574959" cy="41789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478" y="2827971"/>
            <a:ext cx="6601746" cy="1066949"/>
          </a:xfrm>
          <a:prstGeom prst="rect">
            <a:avLst/>
          </a:prstGeom>
        </p:spPr>
      </p:pic>
      <p:sp>
        <p:nvSpPr>
          <p:cNvPr id="9" name="TextBox 8"/>
          <p:cNvSpPr txBox="1"/>
          <p:nvPr/>
        </p:nvSpPr>
        <p:spPr>
          <a:xfrm>
            <a:off x="6979462" y="3720036"/>
            <a:ext cx="1136850" cy="369332"/>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3138334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lvl="0" algn="ctr"/>
            <a:r>
              <a:rPr lang="en-US" sz="2800" b="1" dirty="0" smtClean="0"/>
              <a:t>PART 8</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973179" y="2743200"/>
            <a:ext cx="9689432" cy="1077218"/>
          </a:xfrm>
          <a:prstGeom prst="rect">
            <a:avLst/>
          </a:prstGeom>
          <a:noFill/>
        </p:spPr>
        <p:txBody>
          <a:bodyPr wrap="square" rtlCol="0">
            <a:spAutoFit/>
          </a:bodyPr>
          <a:lstStyle/>
          <a:p>
            <a:r>
              <a:rPr lang="en-US" sz="3200" dirty="0"/>
              <a:t>GOLD RISES AGAINST THE GREENBACKS </a:t>
            </a:r>
            <a:r>
              <a:rPr lang="en-US" sz="3200" dirty="0" smtClean="0"/>
              <a:t>–</a:t>
            </a:r>
          </a:p>
          <a:p>
            <a:r>
              <a:rPr lang="en-US" sz="3200" dirty="0" smtClean="0"/>
              <a:t>LIMITATION OF ISSUE RAISES THE GREENBACK’S VALUE</a:t>
            </a:r>
            <a:endParaRPr lang="en-US" sz="3200" dirty="0"/>
          </a:p>
        </p:txBody>
      </p:sp>
    </p:spTree>
    <p:extLst>
      <p:ext uri="{BB962C8B-B14F-4D97-AF65-F5344CB8AC3E}">
        <p14:creationId xmlns:p14="http://schemas.microsoft.com/office/powerpoint/2010/main" val="4240111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GOLD RISES AGAINST THE GREENBACKS</a:t>
            </a:r>
          </a:p>
        </p:txBody>
      </p:sp>
      <p:sp>
        <p:nvSpPr>
          <p:cNvPr id="3" name="Content Placeholder 2"/>
          <p:cNvSpPr>
            <a:spLocks noGrp="1"/>
          </p:cNvSpPr>
          <p:nvPr>
            <p:ph idx="1"/>
          </p:nvPr>
        </p:nvSpPr>
        <p:spPr>
          <a:xfrm>
            <a:off x="1" y="1187583"/>
            <a:ext cx="3272588" cy="5670416"/>
          </a:xfrm>
        </p:spPr>
        <p:txBody>
          <a:bodyPr>
            <a:normAutofit/>
          </a:bodyPr>
          <a:lstStyle/>
          <a:p>
            <a:pPr marL="0" indent="0">
              <a:buNone/>
            </a:pPr>
            <a:r>
              <a:rPr lang="en-US" sz="2000" dirty="0" smtClean="0"/>
              <a:t>Greenback critics mistakenly measure the inflation against gold, starting at equal to a gold dollar in early 1862, and falling to 36 cents against a gold dollar by mid 1864.</a:t>
            </a:r>
          </a:p>
          <a:p>
            <a:pPr marL="0" indent="0">
              <a:buNone/>
            </a:pPr>
            <a:endParaRPr lang="en-US" sz="2000" dirty="0"/>
          </a:p>
          <a:p>
            <a:pPr marL="0" indent="0">
              <a:buNone/>
            </a:pPr>
            <a:r>
              <a:rPr lang="en-US" sz="2000" dirty="0" smtClean="0"/>
              <a:t>This is often the whole of their analysis and it is very misleading.</a:t>
            </a:r>
          </a:p>
          <a:p>
            <a:pPr marL="0" indent="0">
              <a:buNone/>
            </a:pPr>
            <a:endParaRPr lang="en-US" sz="2000" dirty="0"/>
          </a:p>
          <a:p>
            <a:pPr marL="0" indent="0">
              <a:buNone/>
            </a:pPr>
            <a:endParaRPr lang="en-US" sz="2000" dirty="0" smtClean="0"/>
          </a:p>
        </p:txBody>
      </p:sp>
      <p:sp>
        <p:nvSpPr>
          <p:cNvPr id="4" name="TextBox 3"/>
          <p:cNvSpPr txBox="1"/>
          <p:nvPr/>
        </p:nvSpPr>
        <p:spPr>
          <a:xfrm>
            <a:off x="0" y="350521"/>
            <a:ext cx="12191998" cy="584775"/>
          </a:xfrm>
          <a:prstGeom prst="rect">
            <a:avLst/>
          </a:prstGeom>
          <a:noFill/>
        </p:spPr>
        <p:txBody>
          <a:bodyPr wrap="square" rtlCol="0">
            <a:spAutoFit/>
          </a:bodyPr>
          <a:lstStyle/>
          <a:p>
            <a:pPr algn="ctr"/>
            <a:r>
              <a:rPr lang="en-US" sz="3200" dirty="0" smtClean="0"/>
              <a:t>Government-money critics </a:t>
            </a:r>
            <a:r>
              <a:rPr lang="en-US" sz="3200" smtClean="0"/>
              <a:t>argue </a:t>
            </a:r>
            <a:r>
              <a:rPr lang="en-US" sz="3200" smtClean="0"/>
              <a:t>Greenbacks </a:t>
            </a:r>
            <a:r>
              <a:rPr lang="en-US" sz="3200" dirty="0" smtClean="0"/>
              <a:t>were inflationary</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780" y="1187583"/>
            <a:ext cx="8475042" cy="5353209"/>
          </a:xfrm>
          <a:prstGeom prst="rect">
            <a:avLst/>
          </a:prstGeom>
        </p:spPr>
      </p:pic>
    </p:spTree>
    <p:extLst>
      <p:ext uri="{BB962C8B-B14F-4D97-AF65-F5344CB8AC3E}">
        <p14:creationId xmlns:p14="http://schemas.microsoft.com/office/powerpoint/2010/main" val="29242561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GOLD RISES AGAINST THE GREENBACKS</a:t>
            </a:r>
          </a:p>
        </p:txBody>
      </p:sp>
      <p:sp>
        <p:nvSpPr>
          <p:cNvPr id="3" name="Content Placeholder 2"/>
          <p:cNvSpPr>
            <a:spLocks noGrp="1"/>
          </p:cNvSpPr>
          <p:nvPr>
            <p:ph idx="1"/>
          </p:nvPr>
        </p:nvSpPr>
        <p:spPr>
          <a:xfrm>
            <a:off x="0" y="350520"/>
            <a:ext cx="12192000" cy="543736"/>
          </a:xfrm>
          <a:solidFill>
            <a:schemeClr val="bg2">
              <a:lumMod val="90000"/>
            </a:schemeClr>
          </a:solidFill>
        </p:spPr>
        <p:txBody>
          <a:bodyPr>
            <a:normAutofit/>
          </a:bodyPr>
          <a:lstStyle/>
          <a:p>
            <a:pPr marL="0" indent="0" algn="ctr">
              <a:buNone/>
            </a:pPr>
            <a:r>
              <a:rPr lang="en-US" dirty="0" smtClean="0"/>
              <a:t>The gold market rose and fell on the rumors and facts of the Civil War.</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5566610" y="6277481"/>
            <a:ext cx="6625387" cy="646331"/>
          </a:xfrm>
          <a:prstGeom prst="rect">
            <a:avLst/>
          </a:prstGeom>
          <a:noFill/>
        </p:spPr>
        <p:txBody>
          <a:bodyPr wrap="square" rtlCol="0">
            <a:spAutoFit/>
          </a:bodyPr>
          <a:lstStyle/>
          <a:p>
            <a:pPr algn="ctr"/>
            <a:r>
              <a:rPr lang="en-US" dirty="0"/>
              <a:t>Gold speculators in New York</a:t>
            </a:r>
            <a:br>
              <a:rPr lang="en-US" dirty="0"/>
            </a:br>
            <a:r>
              <a:rPr lang="en-US" dirty="0"/>
              <a:t>(image from </a:t>
            </a:r>
            <a:r>
              <a:rPr lang="en-US" i="1" dirty="0"/>
              <a:t>Frank Leslie's Illustrated Newspaper</a:t>
            </a:r>
            <a:r>
              <a:rPr lang="en-US" dirty="0"/>
              <a:t>, May 7, 1964)</a:t>
            </a:r>
          </a:p>
        </p:txBody>
      </p:sp>
      <p:pic>
        <p:nvPicPr>
          <p:cNvPr id="2050" name="Picture 2" descr="http://hoaxdata.s3.amazonaws.com/1864speculator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346" y="1495335"/>
            <a:ext cx="7201651" cy="479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768250"/>
            <a:ext cx="4990346" cy="4524315"/>
          </a:xfrm>
          <a:prstGeom prst="rect">
            <a:avLst/>
          </a:prstGeom>
        </p:spPr>
        <p:txBody>
          <a:bodyPr wrap="square">
            <a:spAutoFit/>
          </a:bodyPr>
          <a:lstStyle/>
          <a:p>
            <a:r>
              <a:rPr lang="en-US" dirty="0" smtClean="0"/>
              <a:t>In May 1864, a rumor was spread in the press.  Evidently </a:t>
            </a:r>
            <a:r>
              <a:rPr lang="en-US" dirty="0"/>
              <a:t>the war was not going as well as had been hoped. This raised the possibility that the conflict might drag on for years to come, putting further strains on the nation's economy and manpower</a:t>
            </a:r>
            <a:r>
              <a:rPr lang="en-US" dirty="0" smtClean="0"/>
              <a:t>.</a:t>
            </a:r>
          </a:p>
          <a:p>
            <a:endParaRPr lang="en-US" dirty="0" smtClean="0"/>
          </a:p>
          <a:p>
            <a:r>
              <a:rPr lang="en-US" dirty="0" smtClean="0"/>
              <a:t>In </a:t>
            </a:r>
            <a:r>
              <a:rPr lang="en-US" dirty="0"/>
              <a:t>reaction to this news, share prices on the New York Stock Exchange plummeted, while gold, considered to be a safe, inflation-proof investment, immediately rose in value</a:t>
            </a:r>
            <a:r>
              <a:rPr lang="en-US" dirty="0" smtClean="0"/>
              <a:t>.</a:t>
            </a:r>
          </a:p>
          <a:p>
            <a:endParaRPr lang="en-US" dirty="0"/>
          </a:p>
          <a:p>
            <a:r>
              <a:rPr lang="en-US" dirty="0" smtClean="0"/>
              <a:t>This rumor turned out to be a hoax, perpetrated by a newspaper editor who made money by buying gold before the rumor and selling gold after the gold price had escalated. </a:t>
            </a:r>
            <a:endParaRPr lang="en-US" dirty="0"/>
          </a:p>
        </p:txBody>
      </p:sp>
      <p:sp>
        <p:nvSpPr>
          <p:cNvPr id="6" name="TextBox 5"/>
          <p:cNvSpPr txBox="1"/>
          <p:nvPr/>
        </p:nvSpPr>
        <p:spPr>
          <a:xfrm>
            <a:off x="-2" y="864088"/>
            <a:ext cx="12191999" cy="707886"/>
          </a:xfrm>
          <a:prstGeom prst="rect">
            <a:avLst/>
          </a:prstGeom>
          <a:solidFill>
            <a:srgbClr val="FFC000"/>
          </a:solidFill>
        </p:spPr>
        <p:txBody>
          <a:bodyPr wrap="square" rtlCol="0">
            <a:spAutoFit/>
          </a:bodyPr>
          <a:lstStyle/>
          <a:p>
            <a:r>
              <a:rPr lang="en-US" sz="2000" dirty="0"/>
              <a:t>Ricardo thought that paper currencies could simply be compared to gold, but this ignores the real movements in the value of gold itself</a:t>
            </a:r>
            <a:r>
              <a:rPr lang="en-US" sz="2000" dirty="0" smtClean="0"/>
              <a:t>.</a:t>
            </a:r>
            <a:endParaRPr lang="en-US" sz="2000" dirty="0"/>
          </a:p>
        </p:txBody>
      </p:sp>
    </p:spTree>
    <p:extLst>
      <p:ext uri="{BB962C8B-B14F-4D97-AF65-F5344CB8AC3E}">
        <p14:creationId xmlns:p14="http://schemas.microsoft.com/office/powerpoint/2010/main" val="23864999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CCFF66"/>
          </a:solidFill>
        </p:spPr>
        <p:txBody>
          <a:bodyPr>
            <a:normAutofit fontScale="90000"/>
          </a:bodyPr>
          <a:lstStyle/>
          <a:p>
            <a:pPr algn="ctr"/>
            <a:r>
              <a:rPr lang="en-US" sz="2800" b="1" dirty="0"/>
              <a:t>GOLD RISES AGAINST THE GREENBACKS</a:t>
            </a:r>
          </a:p>
        </p:txBody>
      </p:sp>
      <p:sp>
        <p:nvSpPr>
          <p:cNvPr id="3" name="Content Placeholder 2"/>
          <p:cNvSpPr>
            <a:spLocks noGrp="1"/>
          </p:cNvSpPr>
          <p:nvPr>
            <p:ph idx="1"/>
          </p:nvPr>
        </p:nvSpPr>
        <p:spPr>
          <a:xfrm>
            <a:off x="280739" y="3357617"/>
            <a:ext cx="4948988" cy="2208993"/>
          </a:xfrm>
        </p:spPr>
        <p:txBody>
          <a:bodyPr>
            <a:normAutofit/>
          </a:bodyPr>
          <a:lstStyle/>
          <a:p>
            <a:pPr marL="0" indent="0">
              <a:buNone/>
            </a:pPr>
            <a:r>
              <a:rPr lang="en-US" sz="2400" dirty="0" smtClean="0"/>
              <a:t>Economists mistakenly argue that it was only because the Greenbacks were eventually made convertible into gold by law, that made their value increase.   But this did not happen </a:t>
            </a:r>
            <a:r>
              <a:rPr lang="en-US" sz="2400" u="sng" dirty="0" smtClean="0"/>
              <a:t>until 1874-79</a:t>
            </a:r>
            <a:r>
              <a:rPr lang="en-US" sz="2400" dirty="0" smtClean="0"/>
              <a:t>.</a:t>
            </a:r>
          </a:p>
        </p:txBody>
      </p:sp>
      <p:sp>
        <p:nvSpPr>
          <p:cNvPr id="4" name="TextBox 3"/>
          <p:cNvSpPr txBox="1"/>
          <p:nvPr/>
        </p:nvSpPr>
        <p:spPr>
          <a:xfrm>
            <a:off x="0" y="350521"/>
            <a:ext cx="12191998" cy="584775"/>
          </a:xfrm>
          <a:prstGeom prst="rect">
            <a:avLst/>
          </a:prstGeom>
          <a:solidFill>
            <a:srgbClr val="FFC000"/>
          </a:solidFill>
        </p:spPr>
        <p:txBody>
          <a:bodyPr wrap="square" rtlCol="0">
            <a:spAutoFit/>
          </a:bodyPr>
          <a:lstStyle/>
          <a:p>
            <a:pPr algn="ctr"/>
            <a:r>
              <a:rPr lang="en-US" sz="3200" dirty="0" smtClean="0"/>
              <a:t>LIMITATION OF ISSUE RAISES THE GREENBACK’S VALUE</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526" y="2595781"/>
            <a:ext cx="6270811" cy="3987380"/>
          </a:xfrm>
          <a:prstGeom prst="rect">
            <a:avLst/>
          </a:prstGeom>
        </p:spPr>
      </p:pic>
      <p:sp>
        <p:nvSpPr>
          <p:cNvPr id="7" name="Content Placeholder 2"/>
          <p:cNvSpPr txBox="1">
            <a:spLocks/>
          </p:cNvSpPr>
          <p:nvPr/>
        </p:nvSpPr>
        <p:spPr>
          <a:xfrm>
            <a:off x="152400" y="1431382"/>
            <a:ext cx="12191999" cy="902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t>In July 1864, our government put a limit of $450 million on the Greenbacks and from that month they started rising (i.e., gold began falling in terms of Greenbacks).</a:t>
            </a:r>
            <a:endParaRPr lang="en-US" sz="2400" dirty="0" smtClean="0"/>
          </a:p>
        </p:txBody>
      </p:sp>
    </p:spTree>
    <p:extLst>
      <p:ext uri="{BB962C8B-B14F-4D97-AF65-F5344CB8AC3E}">
        <p14:creationId xmlns:p14="http://schemas.microsoft.com/office/powerpoint/2010/main" val="15111769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lvl="0" algn="ctr"/>
            <a:r>
              <a:rPr lang="en-US" sz="2800" b="1" dirty="0" smtClean="0"/>
              <a:t>PART 9</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2197769" y="3024500"/>
            <a:ext cx="8583375" cy="1077218"/>
          </a:xfrm>
          <a:prstGeom prst="rect">
            <a:avLst/>
          </a:prstGeom>
          <a:noFill/>
        </p:spPr>
        <p:txBody>
          <a:bodyPr wrap="none" rtlCol="0">
            <a:spAutoFit/>
          </a:bodyPr>
          <a:lstStyle/>
          <a:p>
            <a:pPr algn="ctr"/>
            <a:r>
              <a:rPr lang="en-US" sz="3200" dirty="0"/>
              <a:t>ACTUAL PRICE MOVEMENTS DURING THE PERIOD</a:t>
            </a:r>
            <a:r>
              <a:rPr lang="en-US" sz="3200" dirty="0" smtClean="0"/>
              <a:t>:</a:t>
            </a:r>
          </a:p>
          <a:p>
            <a:pPr algn="ctr"/>
            <a:r>
              <a:rPr lang="en-US" sz="3200" dirty="0" smtClean="0"/>
              <a:t>MITCHELL </a:t>
            </a:r>
            <a:r>
              <a:rPr lang="en-US" sz="3200" dirty="0"/>
              <a:t>CREATES PRICE INDEXES</a:t>
            </a:r>
          </a:p>
        </p:txBody>
      </p:sp>
    </p:spTree>
    <p:extLst>
      <p:ext uri="{BB962C8B-B14F-4D97-AF65-F5344CB8AC3E}">
        <p14:creationId xmlns:p14="http://schemas.microsoft.com/office/powerpoint/2010/main" val="41847368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algn="ctr"/>
            <a:r>
              <a:rPr lang="en-US" sz="2800" b="1" dirty="0"/>
              <a:t>ACTUAL PRICE MOVEMENTS DURING THE PERIOD</a:t>
            </a:r>
          </a:p>
        </p:txBody>
      </p:sp>
      <p:sp>
        <p:nvSpPr>
          <p:cNvPr id="3" name="Content Placeholder 2"/>
          <p:cNvSpPr>
            <a:spLocks noGrp="1"/>
          </p:cNvSpPr>
          <p:nvPr>
            <p:ph idx="1"/>
          </p:nvPr>
        </p:nvSpPr>
        <p:spPr>
          <a:xfrm>
            <a:off x="5483134" y="496007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1" y="350521"/>
            <a:ext cx="12192001" cy="461665"/>
          </a:xfrm>
          <a:prstGeom prst="rect">
            <a:avLst/>
          </a:prstGeom>
          <a:solidFill>
            <a:srgbClr val="FFFF00"/>
          </a:solidFill>
        </p:spPr>
        <p:txBody>
          <a:bodyPr wrap="square" rtlCol="0">
            <a:spAutoFit/>
          </a:bodyPr>
          <a:lstStyle/>
          <a:p>
            <a:r>
              <a:rPr lang="en-US" sz="2400" dirty="0"/>
              <a:t>Wesley Mitchell </a:t>
            </a:r>
            <a:r>
              <a:rPr lang="en-US" sz="2400" dirty="0" smtClean="0"/>
              <a:t>was an American economist known </a:t>
            </a:r>
            <a:r>
              <a:rPr lang="en-US" sz="2400" dirty="0"/>
              <a:t>for his empirical work </a:t>
            </a:r>
            <a:r>
              <a:rPr lang="en-US" sz="2400" dirty="0" smtClean="0"/>
              <a:t>on business cycles.</a:t>
            </a:r>
            <a:endParaRPr lang="en-US" sz="2400" dirty="0"/>
          </a:p>
        </p:txBody>
      </p:sp>
      <p:pic>
        <p:nvPicPr>
          <p:cNvPr id="3076" name="Picture 4" descr="Mitchell_Wesley_Cl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251" y="2700456"/>
            <a:ext cx="2855382" cy="3720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41550" y="6442683"/>
            <a:ext cx="3750450" cy="369332"/>
          </a:xfrm>
          <a:prstGeom prst="rect">
            <a:avLst/>
          </a:prstGeom>
          <a:noFill/>
        </p:spPr>
        <p:txBody>
          <a:bodyPr wrap="none" rtlCol="0">
            <a:spAutoFit/>
          </a:bodyPr>
          <a:lstStyle/>
          <a:p>
            <a:pPr algn="ctr"/>
            <a:r>
              <a:rPr lang="en-US" b="1" dirty="0" smtClean="0"/>
              <a:t>WESLEY CLAIR MITCHELL (1874-1948)</a:t>
            </a:r>
            <a:endParaRPr lang="en-US" b="1" dirty="0"/>
          </a:p>
        </p:txBody>
      </p:sp>
      <p:sp>
        <p:nvSpPr>
          <p:cNvPr id="6" name="Rectangle 5"/>
          <p:cNvSpPr/>
          <p:nvPr/>
        </p:nvSpPr>
        <p:spPr>
          <a:xfrm>
            <a:off x="0" y="924207"/>
            <a:ext cx="12192000" cy="646331"/>
          </a:xfrm>
          <a:prstGeom prst="rect">
            <a:avLst/>
          </a:prstGeom>
          <a:solidFill>
            <a:srgbClr val="66CCFF"/>
          </a:solidFill>
        </p:spPr>
        <p:txBody>
          <a:bodyPr wrap="square">
            <a:spAutoFit/>
          </a:bodyPr>
          <a:lstStyle/>
          <a:p>
            <a:r>
              <a:rPr lang="en-US" dirty="0" smtClean="0"/>
              <a:t>Neoclassical </a:t>
            </a:r>
            <a:r>
              <a:rPr lang="en-US" dirty="0"/>
              <a:t>theories are deduced from unproven psychological </a:t>
            </a:r>
            <a:r>
              <a:rPr lang="en-US" dirty="0" smtClean="0"/>
              <a:t>axioms.  However, Mitchell builds </a:t>
            </a:r>
            <a:r>
              <a:rPr lang="en-US" dirty="0"/>
              <a:t>his theory from inductive generalities gained from empirical research. </a:t>
            </a:r>
            <a:r>
              <a:rPr lang="en-US" dirty="0" smtClean="0"/>
              <a:t>   His method was based on historical facts.</a:t>
            </a:r>
            <a:endParaRPr lang="en-US" dirty="0"/>
          </a:p>
        </p:txBody>
      </p:sp>
      <p:pic>
        <p:nvPicPr>
          <p:cNvPr id="3080" name="Picture 8" descr="http://isis.faces.ula.ve/COMPUTACION/EMVI/economistas/fot/mitch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947" y="2700456"/>
            <a:ext cx="2786631" cy="369976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ts4.mm.bing.net/th?id=HN.608027383521347735&amp;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273" y="3146057"/>
            <a:ext cx="2028569" cy="32541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686810"/>
            <a:ext cx="12178578" cy="1077218"/>
          </a:xfrm>
          <a:prstGeom prst="rect">
            <a:avLst/>
          </a:prstGeom>
          <a:solidFill>
            <a:srgbClr val="66FF99"/>
          </a:solidFill>
        </p:spPr>
        <p:txBody>
          <a:bodyPr wrap="square" rtlCol="0">
            <a:spAutoFit/>
          </a:bodyPr>
          <a:lstStyle/>
          <a:p>
            <a:r>
              <a:rPr lang="en-US" dirty="0" smtClean="0"/>
              <a:t>Examining the available data on </a:t>
            </a:r>
            <a:r>
              <a:rPr lang="en-US" dirty="0" smtClean="0"/>
              <a:t>price </a:t>
            </a:r>
            <a:r>
              <a:rPr lang="en-US" dirty="0" smtClean="0"/>
              <a:t>rises, he quickly discovered that</a:t>
            </a:r>
          </a:p>
          <a:p>
            <a:pPr algn="ctr"/>
            <a:r>
              <a:rPr lang="en-US" sz="2800" dirty="0" smtClean="0"/>
              <a:t>          “There was no easy explanation of prices.” </a:t>
            </a:r>
          </a:p>
          <a:p>
            <a:pPr algn="r"/>
            <a:r>
              <a:rPr lang="en-US" dirty="0" smtClean="0"/>
              <a:t>                                Wesley Mitchell, </a:t>
            </a:r>
            <a:r>
              <a:rPr lang="en-US" i="1" dirty="0" smtClean="0"/>
              <a:t>Gold Prices and Wages Under the Greenback System, </a:t>
            </a:r>
            <a:r>
              <a:rPr lang="en-US" dirty="0" smtClean="0"/>
              <a:t>1908</a:t>
            </a:r>
            <a:endParaRPr lang="en-US" dirty="0"/>
          </a:p>
        </p:txBody>
      </p:sp>
    </p:spTree>
    <p:extLst>
      <p:ext uri="{BB962C8B-B14F-4D97-AF65-F5344CB8AC3E}">
        <p14:creationId xmlns:p14="http://schemas.microsoft.com/office/powerpoint/2010/main" val="251471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algn="ctr"/>
            <a:r>
              <a:rPr lang="en-US" sz="2800" b="1" dirty="0"/>
              <a:t>ACTUAL PRICE MOVEMENTS DURING THE PERIOD</a:t>
            </a:r>
          </a:p>
        </p:txBody>
      </p:sp>
      <p:sp>
        <p:nvSpPr>
          <p:cNvPr id="3" name="Content Placeholder 2"/>
          <p:cNvSpPr>
            <a:spLocks noGrp="1"/>
          </p:cNvSpPr>
          <p:nvPr>
            <p:ph idx="1"/>
          </p:nvPr>
        </p:nvSpPr>
        <p:spPr>
          <a:xfrm>
            <a:off x="0" y="1556084"/>
            <a:ext cx="12191998" cy="5301916"/>
          </a:xfrm>
        </p:spPr>
        <p:txBody>
          <a:bodyPr>
            <a:normAutofit/>
          </a:bodyPr>
          <a:lstStyle/>
          <a:p>
            <a:pPr marL="457200" indent="-457200">
              <a:buAutoNum type="arabicPlain" startAt="1860"/>
            </a:pPr>
            <a:r>
              <a:rPr lang="en-US" sz="2400" dirty="0" smtClean="0"/>
              <a:t>                    wholesale prices were fairly constant</a:t>
            </a:r>
          </a:p>
          <a:p>
            <a:pPr marL="457200" indent="-457200">
              <a:buAutoNum type="arabicPlain" startAt="1860"/>
            </a:pPr>
            <a:r>
              <a:rPr lang="en-US" sz="2400" dirty="0" smtClean="0"/>
              <a:t>                    wholesale prices fell sharply, before the war</a:t>
            </a:r>
          </a:p>
          <a:p>
            <a:pPr marL="0" indent="0">
              <a:buNone/>
            </a:pPr>
            <a:r>
              <a:rPr lang="en-US" sz="2400" dirty="0" smtClean="0"/>
              <a:t>1861, autumn    an upward movement in prices began 6 months before</a:t>
            </a:r>
          </a:p>
          <a:p>
            <a:pPr marL="0" indent="0">
              <a:spcBef>
                <a:spcPts val="0"/>
              </a:spcBef>
              <a:buNone/>
            </a:pPr>
            <a:r>
              <a:rPr lang="en-US" sz="2400" dirty="0"/>
              <a:t> </a:t>
            </a:r>
            <a:r>
              <a:rPr lang="en-US" sz="2400" dirty="0" smtClean="0"/>
              <a:t>                                  Greenback legislation, and continued throughout 1862 </a:t>
            </a:r>
          </a:p>
          <a:p>
            <a:pPr marL="457200" indent="-457200">
              <a:spcBef>
                <a:spcPts val="1200"/>
              </a:spcBef>
              <a:buAutoNum type="arabicPlain" startAt="1863"/>
            </a:pPr>
            <a:r>
              <a:rPr lang="en-US" sz="2400" dirty="0" smtClean="0"/>
              <a:t>                    northern financial and military successes led to a fall in prices</a:t>
            </a:r>
          </a:p>
          <a:p>
            <a:pPr marL="0" indent="0">
              <a:spcBef>
                <a:spcPts val="1200"/>
              </a:spcBef>
              <a:buNone/>
            </a:pPr>
            <a:r>
              <a:rPr lang="en-US" sz="2400" dirty="0" smtClean="0"/>
              <a:t>1863, late           prices started up again, reaching their maximum in January 1865,</a:t>
            </a:r>
          </a:p>
          <a:p>
            <a:pPr marL="0" indent="0">
              <a:spcBef>
                <a:spcPts val="0"/>
              </a:spcBef>
              <a:buNone/>
            </a:pPr>
            <a:r>
              <a:rPr lang="en-US" sz="2400" dirty="0"/>
              <a:t> </a:t>
            </a:r>
            <a:r>
              <a:rPr lang="en-US" sz="2400" dirty="0" smtClean="0"/>
              <a:t>                            when 59 out of 90 commodities were at double or more than they were </a:t>
            </a:r>
          </a:p>
          <a:p>
            <a:pPr marL="0" indent="0">
              <a:spcBef>
                <a:spcPts val="0"/>
              </a:spcBef>
              <a:buNone/>
            </a:pPr>
            <a:r>
              <a:rPr lang="en-US" sz="2400" dirty="0"/>
              <a:t> </a:t>
            </a:r>
            <a:r>
              <a:rPr lang="en-US" sz="2400" dirty="0" smtClean="0"/>
              <a:t>                            5 years before                     </a:t>
            </a:r>
          </a:p>
        </p:txBody>
      </p:sp>
      <p:sp>
        <p:nvSpPr>
          <p:cNvPr id="4" name="TextBox 3"/>
          <p:cNvSpPr txBox="1"/>
          <p:nvPr/>
        </p:nvSpPr>
        <p:spPr>
          <a:xfrm>
            <a:off x="0" y="350521"/>
            <a:ext cx="12191998" cy="1077218"/>
          </a:xfrm>
          <a:prstGeom prst="rect">
            <a:avLst/>
          </a:prstGeom>
          <a:solidFill>
            <a:srgbClr val="66FF99"/>
          </a:solidFill>
        </p:spPr>
        <p:txBody>
          <a:bodyPr wrap="square" rtlCol="0">
            <a:spAutoFit/>
          </a:bodyPr>
          <a:lstStyle/>
          <a:p>
            <a:pPr algn="ctr"/>
            <a:r>
              <a:rPr lang="en-US" sz="3200" dirty="0" smtClean="0"/>
              <a:t>COMMODITY PRICES:</a:t>
            </a:r>
          </a:p>
          <a:p>
            <a:pPr algn="ctr"/>
            <a:r>
              <a:rPr lang="en-US" sz="3200" dirty="0" smtClean="0"/>
              <a:t>MITCHELL GAVE THE FOLLOWING GENERAL PICTURE</a:t>
            </a:r>
            <a:endParaRPr lang="en-US" sz="3200" dirty="0"/>
          </a:p>
        </p:txBody>
      </p:sp>
      <p:cxnSp>
        <p:nvCxnSpPr>
          <p:cNvPr id="6" name="Straight Arrow Connector 5"/>
          <p:cNvCxnSpPr/>
          <p:nvPr/>
        </p:nvCxnSpPr>
        <p:spPr>
          <a:xfrm>
            <a:off x="417094" y="5646821"/>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88167" y="5646821"/>
            <a:ext cx="449180" cy="59355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294020" y="5422232"/>
            <a:ext cx="2438401" cy="8181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900861" y="5469138"/>
            <a:ext cx="1195137" cy="4744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264438" y="4908884"/>
            <a:ext cx="1018678" cy="10591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6707" y="6240379"/>
            <a:ext cx="709987" cy="369332"/>
          </a:xfrm>
          <a:prstGeom prst="rect">
            <a:avLst/>
          </a:prstGeom>
          <a:noFill/>
        </p:spPr>
        <p:txBody>
          <a:bodyPr wrap="square" rtlCol="0">
            <a:spAutoFit/>
          </a:bodyPr>
          <a:lstStyle/>
          <a:p>
            <a:r>
              <a:rPr lang="en-US" dirty="0" smtClean="0"/>
              <a:t>1860</a:t>
            </a:r>
            <a:endParaRPr lang="en-US" dirty="0"/>
          </a:p>
        </p:txBody>
      </p:sp>
      <p:sp>
        <p:nvSpPr>
          <p:cNvPr id="22" name="TextBox 21"/>
          <p:cNvSpPr txBox="1"/>
          <p:nvPr/>
        </p:nvSpPr>
        <p:spPr>
          <a:xfrm>
            <a:off x="1682353" y="6240379"/>
            <a:ext cx="709987" cy="369332"/>
          </a:xfrm>
          <a:prstGeom prst="rect">
            <a:avLst/>
          </a:prstGeom>
          <a:noFill/>
        </p:spPr>
        <p:txBody>
          <a:bodyPr wrap="square" rtlCol="0">
            <a:spAutoFit/>
          </a:bodyPr>
          <a:lstStyle/>
          <a:p>
            <a:r>
              <a:rPr lang="en-US" dirty="0" smtClean="0"/>
              <a:t>1861</a:t>
            </a:r>
            <a:endParaRPr lang="en-US" dirty="0"/>
          </a:p>
        </p:txBody>
      </p:sp>
      <p:sp>
        <p:nvSpPr>
          <p:cNvPr id="23" name="TextBox 22"/>
          <p:cNvSpPr txBox="1"/>
          <p:nvPr/>
        </p:nvSpPr>
        <p:spPr>
          <a:xfrm>
            <a:off x="4158789" y="6240379"/>
            <a:ext cx="709987" cy="369332"/>
          </a:xfrm>
          <a:prstGeom prst="rect">
            <a:avLst/>
          </a:prstGeom>
          <a:noFill/>
        </p:spPr>
        <p:txBody>
          <a:bodyPr wrap="square" rtlCol="0">
            <a:spAutoFit/>
          </a:bodyPr>
          <a:lstStyle/>
          <a:p>
            <a:r>
              <a:rPr lang="en-US" dirty="0" smtClean="0"/>
              <a:t>1862</a:t>
            </a:r>
            <a:endParaRPr lang="en-US" dirty="0"/>
          </a:p>
        </p:txBody>
      </p:sp>
      <p:sp>
        <p:nvSpPr>
          <p:cNvPr id="24" name="TextBox 23"/>
          <p:cNvSpPr txBox="1"/>
          <p:nvPr/>
        </p:nvSpPr>
        <p:spPr>
          <a:xfrm>
            <a:off x="5344875" y="6240379"/>
            <a:ext cx="709987" cy="369332"/>
          </a:xfrm>
          <a:prstGeom prst="rect">
            <a:avLst/>
          </a:prstGeom>
          <a:noFill/>
        </p:spPr>
        <p:txBody>
          <a:bodyPr wrap="square" rtlCol="0">
            <a:spAutoFit/>
          </a:bodyPr>
          <a:lstStyle/>
          <a:p>
            <a:r>
              <a:rPr lang="en-US" dirty="0" smtClean="0"/>
              <a:t>1863</a:t>
            </a:r>
            <a:endParaRPr lang="en-US" dirty="0"/>
          </a:p>
        </p:txBody>
      </p:sp>
      <p:sp>
        <p:nvSpPr>
          <p:cNvPr id="25" name="TextBox 24"/>
          <p:cNvSpPr txBox="1"/>
          <p:nvPr/>
        </p:nvSpPr>
        <p:spPr>
          <a:xfrm>
            <a:off x="6968615" y="6240379"/>
            <a:ext cx="709987" cy="369332"/>
          </a:xfrm>
          <a:prstGeom prst="rect">
            <a:avLst/>
          </a:prstGeom>
          <a:noFill/>
        </p:spPr>
        <p:txBody>
          <a:bodyPr wrap="square" rtlCol="0">
            <a:spAutoFit/>
          </a:bodyPr>
          <a:lstStyle/>
          <a:p>
            <a:r>
              <a:rPr lang="en-US" dirty="0" smtClean="0"/>
              <a:t>1865</a:t>
            </a:r>
            <a:endParaRPr lang="en-US" dirty="0"/>
          </a:p>
        </p:txBody>
      </p:sp>
    </p:spTree>
    <p:extLst>
      <p:ext uri="{BB962C8B-B14F-4D97-AF65-F5344CB8AC3E}">
        <p14:creationId xmlns:p14="http://schemas.microsoft.com/office/powerpoint/2010/main" val="22442341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C000"/>
          </a:solidFill>
        </p:spPr>
        <p:txBody>
          <a:bodyPr>
            <a:normAutofit fontScale="90000"/>
          </a:bodyPr>
          <a:lstStyle/>
          <a:p>
            <a:pPr algn="ctr"/>
            <a:r>
              <a:rPr lang="en-US" sz="2800" b="1" dirty="0"/>
              <a:t>ACTUAL PRICE MOVEMENTS DURING THE PERIOD</a:t>
            </a:r>
          </a:p>
        </p:txBody>
      </p:sp>
      <p:sp>
        <p:nvSpPr>
          <p:cNvPr id="3" name="Content Placeholder 2"/>
          <p:cNvSpPr>
            <a:spLocks noGrp="1"/>
          </p:cNvSpPr>
          <p:nvPr>
            <p:ph idx="1"/>
          </p:nvPr>
        </p:nvSpPr>
        <p:spPr>
          <a:xfrm>
            <a:off x="0" y="1427739"/>
            <a:ext cx="12191997" cy="5430261"/>
          </a:xfrm>
        </p:spPr>
        <p:txBody>
          <a:bodyPr>
            <a:normAutofit fontScale="92500" lnSpcReduction="10000"/>
          </a:bodyPr>
          <a:lstStyle/>
          <a:p>
            <a:r>
              <a:rPr lang="en-US" sz="2400" dirty="0" smtClean="0"/>
              <a:t>commodity price index</a:t>
            </a:r>
          </a:p>
          <a:p>
            <a:pPr marL="0" indent="0">
              <a:buNone/>
            </a:pPr>
            <a:r>
              <a:rPr lang="en-US" sz="2400" dirty="0" smtClean="0"/>
              <a:t>             </a:t>
            </a:r>
            <a:r>
              <a:rPr lang="en-US" sz="2400" u="sng" dirty="0"/>
              <a:t>1860              Jan 1865                  </a:t>
            </a:r>
            <a:r>
              <a:rPr lang="en-US" sz="2400" u="sng" dirty="0" smtClean="0"/>
              <a:t>    </a:t>
            </a:r>
            <a:r>
              <a:rPr lang="en-US" sz="2400" u="sng" dirty="0"/>
              <a:t>April 1865                                   July 1865</a:t>
            </a:r>
          </a:p>
          <a:p>
            <a:pPr marL="0" indent="0">
              <a:buNone/>
            </a:pPr>
            <a:r>
              <a:rPr lang="en-US" sz="2400" dirty="0" smtClean="0"/>
              <a:t>              100                    </a:t>
            </a:r>
            <a:r>
              <a:rPr lang="en-US" sz="2400" b="1" dirty="0" smtClean="0"/>
              <a:t>216  </a:t>
            </a:r>
            <a:r>
              <a:rPr lang="en-US" sz="2400" dirty="0" smtClean="0"/>
              <a:t>                      Lee surrenders                                 </a:t>
            </a:r>
            <a:r>
              <a:rPr lang="en-US" sz="2400" b="1" dirty="0" smtClean="0"/>
              <a:t>158</a:t>
            </a:r>
          </a:p>
          <a:p>
            <a:r>
              <a:rPr lang="en-US" sz="2400" dirty="0" smtClean="0"/>
              <a:t>cost-of-living index                                     </a:t>
            </a:r>
            <a:r>
              <a:rPr lang="en-US" sz="2400" u="sng" dirty="0" smtClean="0"/>
              <a:t>1860             1866</a:t>
            </a:r>
          </a:p>
          <a:p>
            <a:pPr marL="3200400" lvl="7" indent="0">
              <a:buNone/>
            </a:pPr>
            <a:r>
              <a:rPr lang="en-US" sz="2400" dirty="0"/>
              <a:t> </a:t>
            </a:r>
            <a:r>
              <a:rPr lang="en-US" sz="2400" dirty="0" smtClean="0"/>
              <a:t>       East             100                 </a:t>
            </a:r>
            <a:r>
              <a:rPr lang="en-US" sz="2400" b="1" dirty="0" smtClean="0"/>
              <a:t>173</a:t>
            </a:r>
          </a:p>
          <a:p>
            <a:pPr marL="3200400" lvl="7" indent="0">
              <a:buNone/>
            </a:pPr>
            <a:r>
              <a:rPr lang="en-US" sz="2400" dirty="0"/>
              <a:t> </a:t>
            </a:r>
            <a:r>
              <a:rPr lang="en-US" sz="2400" dirty="0" smtClean="0"/>
              <a:t>       West           100                 </a:t>
            </a:r>
            <a:r>
              <a:rPr lang="en-US" sz="2400" b="1" dirty="0" smtClean="0"/>
              <a:t>157</a:t>
            </a:r>
          </a:p>
          <a:p>
            <a:pPr marL="3200400" lvl="7" indent="0">
              <a:buNone/>
            </a:pPr>
            <a:r>
              <a:rPr lang="en-US" sz="2400" dirty="0"/>
              <a:t> </a:t>
            </a:r>
            <a:r>
              <a:rPr lang="en-US" sz="2400" dirty="0" smtClean="0"/>
              <a:t>       gold price   100                200   </a:t>
            </a:r>
          </a:p>
          <a:p>
            <a:r>
              <a:rPr lang="en-US" sz="2400" dirty="0" smtClean="0"/>
              <a:t>rents                                                               </a:t>
            </a:r>
            <a:r>
              <a:rPr lang="en-US" sz="2400" u="sng" dirty="0" smtClean="0"/>
              <a:t>1860      </a:t>
            </a:r>
            <a:r>
              <a:rPr lang="en-US" sz="2400" u="sng" dirty="0" smtClean="0"/>
              <a:t>                      </a:t>
            </a:r>
            <a:r>
              <a:rPr lang="en-US" sz="2400" u="sng" dirty="0" smtClean="0"/>
              <a:t>1870</a:t>
            </a:r>
          </a:p>
          <a:p>
            <a:pPr marL="0" indent="0">
              <a:buNone/>
            </a:pPr>
            <a:r>
              <a:rPr lang="en-US" sz="2400" dirty="0"/>
              <a:t> </a:t>
            </a:r>
            <a:r>
              <a:rPr lang="en-US" sz="2400" dirty="0" smtClean="0"/>
              <a:t>                                                                            100       </a:t>
            </a:r>
            <a:r>
              <a:rPr lang="en-US" sz="2400" dirty="0" smtClean="0"/>
              <a:t>                        </a:t>
            </a:r>
            <a:r>
              <a:rPr lang="en-US" sz="2400" b="1" dirty="0" smtClean="0"/>
              <a:t>144</a:t>
            </a:r>
            <a:r>
              <a:rPr lang="en-US" sz="2400" dirty="0" smtClean="0"/>
              <a:t>     </a:t>
            </a:r>
            <a:r>
              <a:rPr lang="en-US" sz="2000" dirty="0" smtClean="0"/>
              <a:t>and did not go down after 1870</a:t>
            </a:r>
            <a:endParaRPr lang="en-US" sz="2400" dirty="0" smtClean="0"/>
          </a:p>
          <a:p>
            <a:r>
              <a:rPr lang="en-US" sz="2400" dirty="0" smtClean="0"/>
              <a:t>wages                                                             </a:t>
            </a:r>
            <a:r>
              <a:rPr lang="en-US" sz="2400" u="sng" dirty="0" smtClean="0"/>
              <a:t>1860     </a:t>
            </a:r>
            <a:r>
              <a:rPr lang="en-US" sz="2400" u="sng" dirty="0" smtClean="0"/>
              <a:t>                            </a:t>
            </a:r>
            <a:r>
              <a:rPr lang="en-US" sz="2400" u="sng" dirty="0" smtClean="0"/>
              <a:t>1871               1879</a:t>
            </a:r>
          </a:p>
          <a:p>
            <a:pPr marL="0" indent="0">
              <a:buNone/>
            </a:pPr>
            <a:r>
              <a:rPr lang="en-US" sz="2400" dirty="0" smtClean="0"/>
              <a:t>                                                                             100       </a:t>
            </a:r>
            <a:r>
              <a:rPr lang="en-US" sz="2400" dirty="0" smtClean="0"/>
              <a:t>                             </a:t>
            </a:r>
            <a:r>
              <a:rPr lang="en-US" sz="2400" b="1" dirty="0" smtClean="0"/>
              <a:t>179</a:t>
            </a:r>
            <a:r>
              <a:rPr lang="en-US" sz="2400" dirty="0" smtClean="0"/>
              <a:t>       </a:t>
            </a:r>
            <a:r>
              <a:rPr lang="en-US" sz="2400" dirty="0" smtClean="0"/>
              <a:t>           125</a:t>
            </a:r>
          </a:p>
          <a:p>
            <a:pPr marL="0" indent="0">
              <a:buNone/>
            </a:pPr>
            <a:r>
              <a:rPr lang="en-US" sz="2400" dirty="0"/>
              <a:t> </a:t>
            </a:r>
            <a:r>
              <a:rPr lang="en-US" sz="2400" dirty="0" smtClean="0"/>
              <a:t>									</a:t>
            </a:r>
            <a:r>
              <a:rPr lang="en-US" sz="2400" dirty="0" smtClean="0"/>
              <a:t>   </a:t>
            </a:r>
            <a:r>
              <a:rPr lang="en-US" sz="1800" dirty="0" smtClean="0"/>
              <a:t>(At first, wages rose more for</a:t>
            </a:r>
          </a:p>
          <a:p>
            <a:pPr marL="0" indent="0">
              <a:spcBef>
                <a:spcPts val="0"/>
              </a:spcBef>
              <a:buNone/>
            </a:pPr>
            <a:r>
              <a:rPr lang="en-US" sz="1800" dirty="0"/>
              <a:t>	</a:t>
            </a:r>
            <a:r>
              <a:rPr lang="en-US" sz="1800" dirty="0" smtClean="0"/>
              <a:t>								</a:t>
            </a:r>
            <a:r>
              <a:rPr lang="en-US" sz="1800" dirty="0" smtClean="0"/>
              <a:t>     higher </a:t>
            </a:r>
            <a:r>
              <a:rPr lang="en-US" sz="1800" dirty="0" smtClean="0"/>
              <a:t>paying jobs; from 1866										</a:t>
            </a:r>
            <a:r>
              <a:rPr lang="en-US" sz="1800" dirty="0" smtClean="0"/>
              <a:t>     more </a:t>
            </a:r>
            <a:r>
              <a:rPr lang="en-US" sz="1800" dirty="0" smtClean="0"/>
              <a:t>for lowest paid workers)				</a:t>
            </a:r>
            <a:endParaRPr lang="en-US" sz="2400" dirty="0" smtClean="0"/>
          </a:p>
        </p:txBody>
      </p:sp>
      <p:sp>
        <p:nvSpPr>
          <p:cNvPr id="4" name="TextBox 3"/>
          <p:cNvSpPr txBox="1"/>
          <p:nvPr/>
        </p:nvSpPr>
        <p:spPr>
          <a:xfrm>
            <a:off x="0" y="350521"/>
            <a:ext cx="12191998" cy="1077218"/>
          </a:xfrm>
          <a:prstGeom prst="rect">
            <a:avLst/>
          </a:prstGeom>
          <a:solidFill>
            <a:srgbClr val="66FF99"/>
          </a:solidFill>
        </p:spPr>
        <p:txBody>
          <a:bodyPr wrap="square" rtlCol="0">
            <a:spAutoFit/>
          </a:bodyPr>
          <a:lstStyle/>
          <a:p>
            <a:pPr algn="ctr"/>
            <a:r>
              <a:rPr lang="en-US" sz="3200" dirty="0" smtClean="0"/>
              <a:t>MITCHELL CONSTRUCTED SEVERAL PRICE INDICES,</a:t>
            </a:r>
          </a:p>
          <a:p>
            <a:pPr algn="ctr"/>
            <a:r>
              <a:rPr lang="en-US" sz="3200" dirty="0" smtClean="0"/>
              <a:t>with items weighted for importance</a:t>
            </a:r>
            <a:endParaRPr lang="en-US" sz="3200" dirty="0"/>
          </a:p>
        </p:txBody>
      </p:sp>
    </p:spTree>
    <p:extLst>
      <p:ext uri="{BB962C8B-B14F-4D97-AF65-F5344CB8AC3E}">
        <p14:creationId xmlns:p14="http://schemas.microsoft.com/office/powerpoint/2010/main" val="4150366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REAL GROWTH IN THE U.S.</a:t>
            </a:r>
          </a:p>
        </p:txBody>
      </p:sp>
      <p:sp>
        <p:nvSpPr>
          <p:cNvPr id="3" name="Content Placeholder 2"/>
          <p:cNvSpPr>
            <a:spLocks noGrp="1"/>
          </p:cNvSpPr>
          <p:nvPr>
            <p:ph idx="1"/>
          </p:nvPr>
        </p:nvSpPr>
        <p:spPr>
          <a:xfrm>
            <a:off x="0" y="350520"/>
            <a:ext cx="12191998" cy="1045143"/>
          </a:xfrm>
          <a:solidFill>
            <a:srgbClr val="FFC000"/>
          </a:solidFill>
        </p:spPr>
        <p:txBody>
          <a:bodyPr>
            <a:normAutofit/>
          </a:bodyPr>
          <a:lstStyle/>
          <a:p>
            <a:pPr marL="0" indent="0" algn="ctr">
              <a:buNone/>
            </a:pPr>
            <a:r>
              <a:rPr lang="en-US" sz="2400" dirty="0" smtClean="0">
                <a:latin typeface="Times New Roman" panose="02020603050405020304" pitchFamily="18" charset="0"/>
                <a:cs typeface="Times New Roman" panose="02020603050405020304" pitchFamily="18" charset="0"/>
              </a:rPr>
              <a:t>The decade leading up to the Civil War was one of tremendous real growth.</a:t>
            </a:r>
          </a:p>
          <a:p>
            <a:pPr marL="0" indent="0" algn="ctr">
              <a:buNone/>
            </a:pPr>
            <a:r>
              <a:rPr lang="en-US" sz="3600" dirty="0" smtClean="0"/>
              <a:t>POPULATION EXPANDED</a:t>
            </a:r>
            <a:endParaRPr lang="en-US" sz="3600" dirty="0"/>
          </a:p>
        </p:txBody>
      </p:sp>
      <p:sp>
        <p:nvSpPr>
          <p:cNvPr id="4" name="Rectangle 3"/>
          <p:cNvSpPr/>
          <p:nvPr/>
        </p:nvSpPr>
        <p:spPr>
          <a:xfrm>
            <a:off x="1491916" y="2196223"/>
            <a:ext cx="6096000" cy="3447098"/>
          </a:xfrm>
          <a:prstGeom prst="rect">
            <a:avLst/>
          </a:prstGeom>
        </p:spPr>
        <p:txBody>
          <a:bodyPr>
            <a:spAutoFit/>
          </a:bodyPr>
          <a:lstStyle/>
          <a:p>
            <a:pPr algn="ctr"/>
            <a:r>
              <a:rPr lang="fr-FR" dirty="0" err="1"/>
              <a:t>Historical</a:t>
            </a:r>
            <a:r>
              <a:rPr lang="fr-FR" dirty="0"/>
              <a:t> </a:t>
            </a:r>
            <a:r>
              <a:rPr lang="fr-FR" dirty="0" smtClean="0"/>
              <a:t>U.S. population</a:t>
            </a:r>
            <a:endParaRPr lang="fr-FR" dirty="0"/>
          </a:p>
          <a:p>
            <a:r>
              <a:rPr lang="fr-FR" dirty="0" err="1"/>
              <a:t>Census</a:t>
            </a:r>
            <a:r>
              <a:rPr lang="fr-FR" dirty="0"/>
              <a:t> 	Pop</a:t>
            </a:r>
            <a:r>
              <a:rPr lang="fr-FR" dirty="0" smtClean="0"/>
              <a:t>. (in millions)</a:t>
            </a:r>
            <a:r>
              <a:rPr lang="fr-FR" dirty="0"/>
              <a:t>	</a:t>
            </a:r>
            <a:r>
              <a:rPr lang="fr-FR" dirty="0" smtClean="0"/>
              <a:t>                   %±</a:t>
            </a:r>
            <a:endParaRPr lang="fr-FR" dirty="0"/>
          </a:p>
          <a:p>
            <a:r>
              <a:rPr lang="fr-FR" dirty="0"/>
              <a:t>1790 	</a:t>
            </a:r>
            <a:r>
              <a:rPr lang="fr-FR" dirty="0" smtClean="0"/>
              <a:t>3.9 </a:t>
            </a:r>
            <a:r>
              <a:rPr lang="fr-FR" dirty="0"/>
              <a:t>		</a:t>
            </a:r>
          </a:p>
          <a:p>
            <a:r>
              <a:rPr lang="fr-FR" dirty="0"/>
              <a:t>—</a:t>
            </a:r>
          </a:p>
          <a:p>
            <a:r>
              <a:rPr lang="fr-FR" dirty="0"/>
              <a:t>1800 	</a:t>
            </a:r>
            <a:r>
              <a:rPr lang="fr-FR" dirty="0" smtClean="0"/>
              <a:t>5.2	 </a:t>
            </a:r>
            <a:r>
              <a:rPr lang="fr-FR" dirty="0"/>
              <a:t>		33.3%</a:t>
            </a:r>
          </a:p>
          <a:p>
            <a:r>
              <a:rPr lang="fr-FR" dirty="0"/>
              <a:t>1810 	</a:t>
            </a:r>
            <a:r>
              <a:rPr lang="fr-FR" dirty="0" smtClean="0"/>
              <a:t>7.2  	 </a:t>
            </a:r>
            <a:r>
              <a:rPr lang="fr-FR" dirty="0"/>
              <a:t>		38.3%</a:t>
            </a:r>
          </a:p>
          <a:p>
            <a:r>
              <a:rPr lang="fr-FR" dirty="0"/>
              <a:t>1820 	</a:t>
            </a:r>
            <a:r>
              <a:rPr lang="fr-FR" dirty="0" smtClean="0"/>
              <a:t>9.6	 </a:t>
            </a:r>
            <a:r>
              <a:rPr lang="fr-FR" dirty="0"/>
              <a:t>		33.1%</a:t>
            </a:r>
          </a:p>
          <a:p>
            <a:r>
              <a:rPr lang="fr-FR" dirty="0"/>
              <a:t>1830 	</a:t>
            </a:r>
            <a:r>
              <a:rPr lang="fr-FR" dirty="0" smtClean="0"/>
              <a:t>12.9	 </a:t>
            </a:r>
            <a:r>
              <a:rPr lang="fr-FR" dirty="0"/>
              <a:t>		33.5%</a:t>
            </a:r>
          </a:p>
          <a:p>
            <a:r>
              <a:rPr lang="fr-FR" dirty="0"/>
              <a:t>1840 	</a:t>
            </a:r>
            <a:r>
              <a:rPr lang="fr-FR" dirty="0" smtClean="0"/>
              <a:t>17.1	 </a:t>
            </a:r>
            <a:r>
              <a:rPr lang="fr-FR" dirty="0"/>
              <a:t>		32.7%</a:t>
            </a:r>
          </a:p>
          <a:p>
            <a:r>
              <a:rPr lang="fr-FR" sz="2800" dirty="0">
                <a:solidFill>
                  <a:srgbClr val="0070C0"/>
                </a:solidFill>
              </a:rPr>
              <a:t>1850 	</a:t>
            </a:r>
            <a:r>
              <a:rPr lang="fr-FR" sz="2800" dirty="0" smtClean="0">
                <a:solidFill>
                  <a:srgbClr val="0070C0"/>
                </a:solidFill>
              </a:rPr>
              <a:t>23.2	 </a:t>
            </a:r>
            <a:r>
              <a:rPr lang="fr-FR" sz="2800" dirty="0">
                <a:solidFill>
                  <a:srgbClr val="0070C0"/>
                </a:solidFill>
              </a:rPr>
              <a:t>		35.9%</a:t>
            </a:r>
          </a:p>
          <a:p>
            <a:r>
              <a:rPr lang="fr-FR" sz="2800" dirty="0">
                <a:solidFill>
                  <a:srgbClr val="0070C0"/>
                </a:solidFill>
              </a:rPr>
              <a:t>1860 	</a:t>
            </a:r>
            <a:r>
              <a:rPr lang="fr-FR" sz="2800" dirty="0" smtClean="0">
                <a:solidFill>
                  <a:srgbClr val="0070C0"/>
                </a:solidFill>
              </a:rPr>
              <a:t>31.5	 </a:t>
            </a:r>
            <a:r>
              <a:rPr lang="fr-FR" sz="2800" dirty="0">
                <a:solidFill>
                  <a:srgbClr val="0070C0"/>
                </a:solidFill>
              </a:rPr>
              <a:t>		35.6%</a:t>
            </a:r>
          </a:p>
        </p:txBody>
      </p:sp>
      <p:pic>
        <p:nvPicPr>
          <p:cNvPr id="5" name="Picture 4"/>
          <p:cNvPicPr>
            <a:picLocks noChangeAspect="1"/>
          </p:cNvPicPr>
          <p:nvPr/>
        </p:nvPicPr>
        <p:blipFill>
          <a:blip r:embed="rId2"/>
          <a:stretch>
            <a:fillRect/>
          </a:stretch>
        </p:blipFill>
        <p:spPr>
          <a:xfrm>
            <a:off x="6242509" y="1893149"/>
            <a:ext cx="5778356" cy="4053245"/>
          </a:xfrm>
          <a:prstGeom prst="rect">
            <a:avLst/>
          </a:prstGeom>
        </p:spPr>
      </p:pic>
    </p:spTree>
    <p:extLst>
      <p:ext uri="{BB962C8B-B14F-4D97-AF65-F5344CB8AC3E}">
        <p14:creationId xmlns:p14="http://schemas.microsoft.com/office/powerpoint/2010/main" val="33697779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lvl="0" algn="ctr"/>
            <a:r>
              <a:rPr lang="en-US" sz="2800" b="1" dirty="0" smtClean="0"/>
              <a:t>PART 10</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3721789" y="2759242"/>
            <a:ext cx="4748416" cy="584775"/>
          </a:xfrm>
          <a:prstGeom prst="rect">
            <a:avLst/>
          </a:prstGeom>
          <a:noFill/>
        </p:spPr>
        <p:txBody>
          <a:bodyPr wrap="none" rtlCol="0">
            <a:spAutoFit/>
          </a:bodyPr>
          <a:lstStyle/>
          <a:p>
            <a:r>
              <a:rPr lang="en-US" sz="3200" b="1" dirty="0" smtClean="0"/>
              <a:t>AND REMEMBER THE WAR</a:t>
            </a:r>
            <a:endParaRPr lang="en-US" sz="3200" b="1" dirty="0"/>
          </a:p>
        </p:txBody>
      </p:sp>
    </p:spTree>
    <p:extLst>
      <p:ext uri="{BB962C8B-B14F-4D97-AF65-F5344CB8AC3E}">
        <p14:creationId xmlns:p14="http://schemas.microsoft.com/office/powerpoint/2010/main" val="14929276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AND REMEMBER THE WAR</a:t>
            </a:r>
          </a:p>
        </p:txBody>
      </p:sp>
      <p:sp>
        <p:nvSpPr>
          <p:cNvPr id="3" name="Content Placeholder 2"/>
          <p:cNvSpPr>
            <a:spLocks noGrp="1"/>
          </p:cNvSpPr>
          <p:nvPr>
            <p:ph idx="1"/>
          </p:nvPr>
        </p:nvSpPr>
        <p:spPr>
          <a:xfrm>
            <a:off x="0" y="2263866"/>
            <a:ext cx="12191997" cy="4594133"/>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TextBox 3"/>
          <p:cNvSpPr txBox="1"/>
          <p:nvPr/>
        </p:nvSpPr>
        <p:spPr>
          <a:xfrm>
            <a:off x="0" y="350521"/>
            <a:ext cx="12191997" cy="1569660"/>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Is it reasonable to expect that any government could completely protect its citizens from financial and other hardships --  the nation  was engaged in the bloodiest war in its history.</a:t>
            </a:r>
            <a:endParaRPr lang="en-US" sz="3200" b="1" dirty="0">
              <a:latin typeface="Times New Roman" panose="02020603050405020304" pitchFamily="18" charset="0"/>
              <a:cs typeface="Times New Roman" panose="02020603050405020304" pitchFamily="18" charset="0"/>
            </a:endParaRPr>
          </a:p>
        </p:txBody>
      </p:sp>
      <p:pic>
        <p:nvPicPr>
          <p:cNvPr id="4098" name="Picture 2" descr="http://quintessentialruminations.files.wordpress.com/2011/04/civil-war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538355"/>
            <a:ext cx="2972636" cy="23196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arts-wallpapers.com/military/american-civil-war/images/pennsylvaniaaven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575" y="3796699"/>
            <a:ext cx="3822867" cy="30613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telegraph.co.uk/multimedia/archive/02614/American-Civil-War_2614797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77719"/>
            <a:ext cx="3068254" cy="19167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4.bp.blogspot.com/-ccyEs3zQeDc/T3zrT4MmsAI/AAAAAAAAAzQ/4vZouy21G_o/s1600/American_Civil_War_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9831" y="4534250"/>
            <a:ext cx="3112165" cy="23237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i.huffpost.com/gen/1225704/thumbs/o-BATTLE-OF-GETTYSBURG-150TH-ANNIVERSARY-IMAGES-faceboo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457" y="1753930"/>
            <a:ext cx="3919119" cy="260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3945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316201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REAL GROWTH IN THE U.S.</a:t>
            </a:r>
          </a:p>
        </p:txBody>
      </p:sp>
      <p:sp>
        <p:nvSpPr>
          <p:cNvPr id="4" name="Content Placeholder 2"/>
          <p:cNvSpPr txBox="1">
            <a:spLocks/>
          </p:cNvSpPr>
          <p:nvPr/>
        </p:nvSpPr>
        <p:spPr>
          <a:xfrm>
            <a:off x="0" y="350520"/>
            <a:ext cx="12191998" cy="858149"/>
          </a:xfrm>
          <a:prstGeom prst="rect">
            <a:avLst/>
          </a:prstGeom>
          <a:solidFill>
            <a:srgbClr val="FFC00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The decade leading up to the Civil War was one of tremendous real growth.</a:t>
            </a:r>
          </a:p>
          <a:p>
            <a:pPr marL="0" indent="0" algn="ctr">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GROWTH IN PRODUCTION OF COMMODITIES</a:t>
            </a:r>
            <a:endParaRPr lang="en-US" sz="3600" dirty="0"/>
          </a:p>
        </p:txBody>
      </p:sp>
      <p:sp>
        <p:nvSpPr>
          <p:cNvPr id="7" name="Rectangle 6"/>
          <p:cNvSpPr/>
          <p:nvPr/>
        </p:nvSpPr>
        <p:spPr>
          <a:xfrm>
            <a:off x="2390271" y="1369692"/>
            <a:ext cx="9352550" cy="2308324"/>
          </a:xfrm>
          <a:prstGeom prst="rect">
            <a:avLst/>
          </a:prstGeom>
        </p:spPr>
        <p:txBody>
          <a:bodyPr wrap="square">
            <a:spAutoFit/>
          </a:bodyPr>
          <a:lstStyle/>
          <a:p>
            <a:pPr algn="ctr"/>
            <a:r>
              <a:rPr lang="fr-FR" dirty="0" smtClean="0"/>
              <a:t>PRODUCTION OF:</a:t>
            </a:r>
            <a:endParaRPr lang="fr-FR" dirty="0"/>
          </a:p>
          <a:p>
            <a:r>
              <a:rPr lang="fr-FR" b="1" dirty="0" smtClean="0"/>
              <a:t>                                                        1850                                  1860                                % INCREASE</a:t>
            </a:r>
          </a:p>
          <a:p>
            <a:endParaRPr lang="fr-FR" dirty="0"/>
          </a:p>
          <a:p>
            <a:r>
              <a:rPr lang="fr-FR" dirty="0" smtClean="0"/>
              <a:t>corn                                    592   million </a:t>
            </a:r>
            <a:r>
              <a:rPr lang="fr-FR" dirty="0" err="1" smtClean="0"/>
              <a:t>bushels</a:t>
            </a:r>
            <a:r>
              <a:rPr lang="fr-FR" dirty="0" smtClean="0"/>
              <a:t>              829   million </a:t>
            </a:r>
            <a:r>
              <a:rPr lang="fr-FR" dirty="0" err="1" smtClean="0"/>
              <a:t>bushels</a:t>
            </a:r>
            <a:r>
              <a:rPr lang="fr-FR" dirty="0" smtClean="0"/>
              <a:t>           +40%    </a:t>
            </a:r>
          </a:p>
          <a:p>
            <a:endParaRPr lang="fr-FR" dirty="0"/>
          </a:p>
          <a:p>
            <a:r>
              <a:rPr lang="fr-FR" dirty="0" err="1" smtClean="0"/>
              <a:t>wheat</a:t>
            </a:r>
            <a:r>
              <a:rPr lang="fr-FR" dirty="0" smtClean="0"/>
              <a:t>                                100   million </a:t>
            </a:r>
            <a:r>
              <a:rPr lang="fr-FR" dirty="0" err="1" smtClean="0"/>
              <a:t>bushels</a:t>
            </a:r>
            <a:r>
              <a:rPr lang="fr-FR" dirty="0" smtClean="0"/>
              <a:t>               173   million </a:t>
            </a:r>
            <a:r>
              <a:rPr lang="fr-FR" dirty="0" err="1" smtClean="0"/>
              <a:t>bushels</a:t>
            </a:r>
            <a:r>
              <a:rPr lang="fr-FR" dirty="0" smtClean="0"/>
              <a:t>           +73%</a:t>
            </a:r>
          </a:p>
          <a:p>
            <a:endParaRPr lang="fr-FR" dirty="0"/>
          </a:p>
          <a:p>
            <a:r>
              <a:rPr lang="fr-FR" dirty="0" err="1" smtClean="0"/>
              <a:t>cotton</a:t>
            </a:r>
            <a:r>
              <a:rPr lang="fr-FR" dirty="0" smtClean="0"/>
              <a:t>                                  2.5 million bales                      5.4 million bales               +116%</a:t>
            </a:r>
            <a:endParaRPr lang="fr-FR" dirty="0"/>
          </a:p>
        </p:txBody>
      </p:sp>
      <p:pic>
        <p:nvPicPr>
          <p:cNvPr id="4100" name="Picture 4" descr="http://ts3.mm.bing.net/th?id=HN.608021576712389898&amp;pid=15.1&amp;H=111&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91" y="4244542"/>
            <a:ext cx="3502025" cy="243525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thumbs.dreamstime.com/x/wheat-bushel-203673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145" y="3839039"/>
            <a:ext cx="2119981" cy="301896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ostcardmemory.files.wordpress.com/2013/04/cotton-0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0964" y="3729316"/>
            <a:ext cx="4961857" cy="312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073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REAL GROWTH IN THE U.S.</a:t>
            </a:r>
          </a:p>
        </p:txBody>
      </p:sp>
      <p:sp>
        <p:nvSpPr>
          <p:cNvPr id="3" name="Content Placeholder 2"/>
          <p:cNvSpPr>
            <a:spLocks noGrp="1"/>
          </p:cNvSpPr>
          <p:nvPr>
            <p:ph idx="1"/>
          </p:nvPr>
        </p:nvSpPr>
        <p:spPr>
          <a:xfrm>
            <a:off x="5678906" y="2301425"/>
            <a:ext cx="6513092" cy="3476741"/>
          </a:xfrm>
        </p:spPr>
        <p:txBody>
          <a:bodyPr>
            <a:noAutofit/>
          </a:bodyPr>
          <a:lstStyle/>
          <a:p>
            <a:pPr marL="0" indent="0" algn="ctr">
              <a:buNone/>
            </a:pPr>
            <a:r>
              <a:rPr lang="en-US" sz="2000" dirty="0"/>
              <a:t>Railroad mileage increase by groups of states</a:t>
            </a:r>
          </a:p>
          <a:p>
            <a:pPr marL="0" indent="0">
              <a:buNone/>
            </a:pPr>
            <a:r>
              <a:rPr lang="en-US" sz="2000" dirty="0" smtClean="0"/>
              <a:t> </a:t>
            </a:r>
            <a:r>
              <a:rPr lang="en-US" sz="2000" dirty="0"/>
              <a:t>	</a:t>
            </a:r>
            <a:r>
              <a:rPr lang="en-US" sz="2000" dirty="0" smtClean="0"/>
              <a:t>                       </a:t>
            </a:r>
            <a:r>
              <a:rPr lang="en-US" sz="2000" b="1" dirty="0" smtClean="0"/>
              <a:t>1850 </a:t>
            </a:r>
            <a:r>
              <a:rPr lang="en-US" sz="2000" b="1" dirty="0"/>
              <a:t>	</a:t>
            </a:r>
            <a:r>
              <a:rPr lang="en-US" sz="2000" b="1" dirty="0" smtClean="0"/>
              <a:t>        1860            % INC</a:t>
            </a:r>
          </a:p>
          <a:p>
            <a:pPr marL="0" indent="0">
              <a:buNone/>
            </a:pPr>
            <a:r>
              <a:rPr lang="en-US" sz="2000" dirty="0" smtClean="0"/>
              <a:t>New </a:t>
            </a:r>
            <a:r>
              <a:rPr lang="en-US" sz="2000" dirty="0"/>
              <a:t>England 	</a:t>
            </a:r>
            <a:r>
              <a:rPr lang="en-US" sz="2000" dirty="0" smtClean="0"/>
              <a:t>       2,507 </a:t>
            </a:r>
            <a:r>
              <a:rPr lang="en-US" sz="2000" dirty="0"/>
              <a:t>	</a:t>
            </a:r>
            <a:r>
              <a:rPr lang="en-US" sz="2000" dirty="0" smtClean="0"/>
              <a:t>         3,660           +46%</a:t>
            </a:r>
          </a:p>
          <a:p>
            <a:pPr marL="0" indent="0">
              <a:buNone/>
            </a:pPr>
            <a:r>
              <a:rPr lang="en-US" sz="2000" dirty="0" smtClean="0"/>
              <a:t>Middle </a:t>
            </a:r>
            <a:r>
              <a:rPr lang="en-US" sz="2000" dirty="0"/>
              <a:t>States 	</a:t>
            </a:r>
            <a:r>
              <a:rPr lang="en-US" sz="2000" dirty="0" smtClean="0"/>
              <a:t>       3,202                        6,705        +109%</a:t>
            </a:r>
          </a:p>
          <a:p>
            <a:pPr marL="0" indent="0">
              <a:buNone/>
            </a:pPr>
            <a:r>
              <a:rPr lang="en-US" sz="2000" dirty="0" smtClean="0"/>
              <a:t>Southern </a:t>
            </a:r>
            <a:r>
              <a:rPr lang="en-US" sz="2000" dirty="0"/>
              <a:t>States 	</a:t>
            </a:r>
            <a:r>
              <a:rPr lang="en-US" sz="2000" dirty="0" smtClean="0"/>
              <a:t>       2,036                        8,838        +334%</a:t>
            </a:r>
          </a:p>
          <a:p>
            <a:pPr marL="0" indent="0">
              <a:buNone/>
            </a:pPr>
            <a:r>
              <a:rPr lang="en-US" sz="2000" dirty="0" smtClean="0"/>
              <a:t>Western </a:t>
            </a:r>
            <a:r>
              <a:rPr lang="en-US" sz="2000" dirty="0" err="1" smtClean="0"/>
              <a:t>Sts</a:t>
            </a:r>
            <a:r>
              <a:rPr lang="en-US" sz="2000" dirty="0" smtClean="0"/>
              <a:t> &amp; </a:t>
            </a:r>
            <a:r>
              <a:rPr lang="en-US" sz="2000" dirty="0" err="1" smtClean="0"/>
              <a:t>Terr</a:t>
            </a:r>
            <a:r>
              <a:rPr lang="en-US" sz="2000" dirty="0" smtClean="0"/>
              <a:t>      1,276 </a:t>
            </a:r>
            <a:r>
              <a:rPr lang="en-US" sz="2000" dirty="0"/>
              <a:t>	</a:t>
            </a:r>
            <a:r>
              <a:rPr lang="en-US" sz="2000" dirty="0" smtClean="0"/>
              <a:t>        11,400       +793%</a:t>
            </a:r>
          </a:p>
          <a:p>
            <a:pPr marL="0" indent="0">
              <a:buNone/>
            </a:pPr>
            <a:r>
              <a:rPr lang="en-US" sz="2000" dirty="0" smtClean="0"/>
              <a:t>Pacific </a:t>
            </a:r>
            <a:r>
              <a:rPr lang="en-US" sz="2000" dirty="0" err="1" smtClean="0"/>
              <a:t>Sts</a:t>
            </a:r>
            <a:r>
              <a:rPr lang="en-US" sz="2000" dirty="0" smtClean="0"/>
              <a:t> &amp; </a:t>
            </a:r>
            <a:r>
              <a:rPr lang="en-US" sz="2000" dirty="0" err="1" smtClean="0"/>
              <a:t>Terr</a:t>
            </a:r>
            <a:r>
              <a:rPr lang="en-US" sz="2000" dirty="0" smtClean="0"/>
              <a:t>      </a:t>
            </a:r>
            <a:r>
              <a:rPr lang="en-US" sz="2000" dirty="0"/>
              <a:t>	</a:t>
            </a:r>
            <a:r>
              <a:rPr lang="en-US" sz="2000" dirty="0" smtClean="0"/>
              <a:t>--</a:t>
            </a:r>
            <a:r>
              <a:rPr lang="en-US" sz="2000" dirty="0"/>
              <a:t>	</a:t>
            </a:r>
            <a:r>
              <a:rPr lang="en-US" sz="2000" dirty="0" smtClean="0"/>
              <a:t>                23 </a:t>
            </a:r>
            <a:r>
              <a:rPr lang="en-US" sz="2000" dirty="0"/>
              <a:t>	</a:t>
            </a:r>
            <a:r>
              <a:rPr lang="en-US" sz="2000" dirty="0" smtClean="0"/>
              <a:t>--</a:t>
            </a:r>
          </a:p>
          <a:p>
            <a:pPr marL="0" indent="0">
              <a:buNone/>
            </a:pPr>
            <a:r>
              <a:rPr lang="en-US" sz="3200" b="1" dirty="0" smtClean="0">
                <a:solidFill>
                  <a:srgbClr val="0070C0"/>
                </a:solidFill>
              </a:rPr>
              <a:t>Totals </a:t>
            </a:r>
            <a:r>
              <a:rPr lang="en-US" sz="3200" b="1" dirty="0">
                <a:solidFill>
                  <a:srgbClr val="0070C0"/>
                </a:solidFill>
              </a:rPr>
              <a:t>	</a:t>
            </a:r>
            <a:r>
              <a:rPr lang="en-US" sz="3200" b="1" dirty="0" smtClean="0">
                <a:solidFill>
                  <a:srgbClr val="0070C0"/>
                </a:solidFill>
              </a:rPr>
              <a:t>   9,021        30,626   +239% </a:t>
            </a:r>
            <a:r>
              <a:rPr lang="en-US" sz="2000" b="1" dirty="0">
                <a:solidFill>
                  <a:srgbClr val="0070C0"/>
                </a:solidFill>
              </a:rPr>
              <a:t>	</a:t>
            </a:r>
          </a:p>
        </p:txBody>
      </p:sp>
      <p:sp>
        <p:nvSpPr>
          <p:cNvPr id="4" name="Content Placeholder 2"/>
          <p:cNvSpPr txBox="1">
            <a:spLocks/>
          </p:cNvSpPr>
          <p:nvPr/>
        </p:nvSpPr>
        <p:spPr>
          <a:xfrm>
            <a:off x="0" y="350521"/>
            <a:ext cx="12191998" cy="1077226"/>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The decade leading up to the Civil War was one of tremendous real growth.</a:t>
            </a:r>
            <a:endParaRPr lang="en-US" sz="24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SPREAD OF RAILROADS</a:t>
            </a:r>
            <a:endParaRPr lang="en-US" sz="3600" dirty="0"/>
          </a:p>
        </p:txBody>
      </p:sp>
      <p:pic>
        <p:nvPicPr>
          <p:cNvPr id="6" name="Picture 5"/>
          <p:cNvPicPr>
            <a:picLocks noChangeAspect="1"/>
          </p:cNvPicPr>
          <p:nvPr/>
        </p:nvPicPr>
        <p:blipFill>
          <a:blip r:embed="rId3"/>
          <a:stretch>
            <a:fillRect/>
          </a:stretch>
        </p:blipFill>
        <p:spPr>
          <a:xfrm>
            <a:off x="0" y="1735553"/>
            <a:ext cx="5497866" cy="4480761"/>
          </a:xfrm>
          <a:prstGeom prst="rect">
            <a:avLst/>
          </a:prstGeom>
        </p:spPr>
      </p:pic>
      <p:sp>
        <p:nvSpPr>
          <p:cNvPr id="7" name="TextBox 6"/>
          <p:cNvSpPr txBox="1"/>
          <p:nvPr/>
        </p:nvSpPr>
        <p:spPr>
          <a:xfrm>
            <a:off x="7082159" y="5778166"/>
            <a:ext cx="4973734" cy="646331"/>
          </a:xfrm>
          <a:prstGeom prst="rect">
            <a:avLst/>
          </a:prstGeom>
          <a:noFill/>
        </p:spPr>
        <p:txBody>
          <a:bodyPr wrap="none" rtlCol="0">
            <a:spAutoFit/>
          </a:bodyPr>
          <a:lstStyle/>
          <a:p>
            <a:r>
              <a:rPr lang="en-US" dirty="0"/>
              <a:t>Source: Chauncey Depew (ed.), One Hundred </a:t>
            </a:r>
            <a:r>
              <a:rPr lang="en-US" dirty="0" smtClean="0"/>
              <a:t>Years</a:t>
            </a:r>
          </a:p>
          <a:p>
            <a:r>
              <a:rPr lang="en-US" dirty="0" smtClean="0"/>
              <a:t>of </a:t>
            </a:r>
            <a:r>
              <a:rPr lang="en-US" dirty="0"/>
              <a:t>American Commerce 1795-1895 p 111</a:t>
            </a:r>
          </a:p>
        </p:txBody>
      </p:sp>
      <p:sp>
        <p:nvSpPr>
          <p:cNvPr id="8" name="TextBox 7"/>
          <p:cNvSpPr txBox="1"/>
          <p:nvPr/>
        </p:nvSpPr>
        <p:spPr>
          <a:xfrm>
            <a:off x="2137069" y="6216314"/>
            <a:ext cx="806631" cy="461665"/>
          </a:xfrm>
          <a:prstGeom prst="rect">
            <a:avLst/>
          </a:prstGeom>
          <a:noFill/>
        </p:spPr>
        <p:txBody>
          <a:bodyPr wrap="none" rtlCol="0">
            <a:spAutoFit/>
          </a:bodyPr>
          <a:lstStyle/>
          <a:p>
            <a:r>
              <a:rPr lang="en-US" sz="2400" b="1" dirty="0" smtClean="0"/>
              <a:t>1860</a:t>
            </a:r>
            <a:endParaRPr lang="en-US" sz="2400" b="1" dirty="0"/>
          </a:p>
        </p:txBody>
      </p:sp>
    </p:spTree>
    <p:extLst>
      <p:ext uri="{BB962C8B-B14F-4D97-AF65-F5344CB8AC3E}">
        <p14:creationId xmlns:p14="http://schemas.microsoft.com/office/powerpoint/2010/main" val="4040246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REAL GROWTH IN THE U.S</a:t>
            </a:r>
            <a:r>
              <a:rPr lang="en-US" sz="2400" b="1" dirty="0" smtClean="0"/>
              <a:t>.:   SPREAD OF RAILROADS</a:t>
            </a:r>
            <a:endParaRPr lang="en-US" sz="2400" b="1" dirty="0"/>
          </a:p>
        </p:txBody>
      </p:sp>
      <p:pic>
        <p:nvPicPr>
          <p:cNvPr id="5" name="Picture 4"/>
          <p:cNvPicPr>
            <a:picLocks noChangeAspect="1"/>
          </p:cNvPicPr>
          <p:nvPr/>
        </p:nvPicPr>
        <p:blipFill>
          <a:blip r:embed="rId3"/>
          <a:stretch>
            <a:fillRect/>
          </a:stretch>
        </p:blipFill>
        <p:spPr>
          <a:xfrm>
            <a:off x="1249330" y="385327"/>
            <a:ext cx="10461408" cy="6472673"/>
          </a:xfrm>
          <a:prstGeom prst="rect">
            <a:avLst/>
          </a:prstGeom>
        </p:spPr>
      </p:pic>
      <p:sp>
        <p:nvSpPr>
          <p:cNvPr id="6" name="TextBox 5"/>
          <p:cNvSpPr txBox="1"/>
          <p:nvPr/>
        </p:nvSpPr>
        <p:spPr>
          <a:xfrm>
            <a:off x="2" y="5790371"/>
            <a:ext cx="12191998" cy="1077218"/>
          </a:xfrm>
          <a:prstGeom prst="rect">
            <a:avLst/>
          </a:prstGeom>
          <a:solidFill>
            <a:schemeClr val="bg1"/>
          </a:solidFill>
        </p:spPr>
        <p:txBody>
          <a:bodyPr wrap="square" rtlCol="0">
            <a:spAutoFit/>
          </a:bodyPr>
          <a:lstStyle/>
          <a:p>
            <a:r>
              <a:rPr lang="en-US" sz="1600" dirty="0" smtClean="0"/>
              <a:t>The decade 1850-1860 was a period of rapid railway expansion, characterized by the extension of many short, disjointed lines into important rail routes.   This decade marked the beginning of railway development in the region of the Mississippi River.    By 1860, the “Iron Horse” had penetrated westward to the Missouri River and was beginning to make itself felt in Iowa, Arkansas, Texas, and California.</a:t>
            </a:r>
          </a:p>
          <a:p>
            <a:endParaRPr lang="en-US" sz="1600" dirty="0"/>
          </a:p>
        </p:txBody>
      </p:sp>
      <p:cxnSp>
        <p:nvCxnSpPr>
          <p:cNvPr id="4" name="Straight Arrow Connector 3"/>
          <p:cNvCxnSpPr/>
          <p:nvPr/>
        </p:nvCxnSpPr>
        <p:spPr>
          <a:xfrm>
            <a:off x="5342022" y="1138989"/>
            <a:ext cx="1331494" cy="211755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24295" y="3256547"/>
            <a:ext cx="1149984" cy="19250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3454529">
            <a:off x="4785964" y="2037275"/>
            <a:ext cx="1967205" cy="400110"/>
          </a:xfrm>
          <a:prstGeom prst="rect">
            <a:avLst/>
          </a:prstGeom>
          <a:solidFill>
            <a:srgbClr val="00B0F0"/>
          </a:solidFill>
        </p:spPr>
        <p:txBody>
          <a:bodyPr wrap="none" rtlCol="0">
            <a:spAutoFit/>
          </a:bodyPr>
          <a:lstStyle/>
          <a:p>
            <a:r>
              <a:rPr lang="en-US" sz="2000" b="1" dirty="0" smtClean="0"/>
              <a:t>MISSOURI RIVER</a:t>
            </a:r>
            <a:endParaRPr lang="en-US" sz="2000" b="1" dirty="0"/>
          </a:p>
        </p:txBody>
      </p:sp>
      <p:cxnSp>
        <p:nvCxnSpPr>
          <p:cNvPr id="18" name="Straight Arrow Connector 17"/>
          <p:cNvCxnSpPr/>
          <p:nvPr/>
        </p:nvCxnSpPr>
        <p:spPr>
          <a:xfrm>
            <a:off x="7366300" y="2034213"/>
            <a:ext cx="408957" cy="13956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853438" y="3483859"/>
            <a:ext cx="183657" cy="18100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4321510">
            <a:off x="6411620" y="1374020"/>
            <a:ext cx="1935145" cy="369332"/>
          </a:xfrm>
          <a:prstGeom prst="rect">
            <a:avLst/>
          </a:prstGeom>
          <a:solidFill>
            <a:srgbClr val="FF0000"/>
          </a:solidFill>
        </p:spPr>
        <p:txBody>
          <a:bodyPr wrap="none" rtlCol="0">
            <a:spAutoFit/>
          </a:bodyPr>
          <a:lstStyle/>
          <a:p>
            <a:r>
              <a:rPr lang="en-US" b="1" dirty="0" smtClean="0"/>
              <a:t>MISSISSIPPI RIVER</a:t>
            </a:r>
            <a:endParaRPr lang="en-US" b="1" dirty="0"/>
          </a:p>
        </p:txBody>
      </p:sp>
    </p:spTree>
    <p:extLst>
      <p:ext uri="{BB962C8B-B14F-4D97-AF65-F5344CB8AC3E}">
        <p14:creationId xmlns:p14="http://schemas.microsoft.com/office/powerpoint/2010/main" val="19703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21820</TotalTime>
  <Words>5074</Words>
  <Application>Microsoft Office PowerPoint</Application>
  <PresentationFormat>Widescreen</PresentationFormat>
  <Paragraphs>468</Paragraphs>
  <Slides>62</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Arial Black</vt:lpstr>
      <vt:lpstr>Calibri</vt:lpstr>
      <vt:lpstr>Calibri Light</vt:lpstr>
      <vt:lpstr>Courier</vt:lpstr>
      <vt:lpstr>Times New Roman</vt:lpstr>
      <vt:lpstr>Wingdings</vt:lpstr>
      <vt:lpstr>Office Theme</vt:lpstr>
      <vt:lpstr>    The Lost Science of Money   </vt:lpstr>
      <vt:lpstr>THEMES OF LOST SCIENCE OF MONEY BOOK</vt:lpstr>
      <vt:lpstr>PARTS OF PRESENTATION</vt:lpstr>
      <vt:lpstr>THE MONEY POWER VS THE U.S. CONSTITUTION</vt:lpstr>
      <vt:lpstr>PART 1</vt:lpstr>
      <vt:lpstr>REAL GROWTH IN THE U.S.</vt:lpstr>
      <vt:lpstr>REAL GROWTH IN THE U.S.</vt:lpstr>
      <vt:lpstr>REAL GROWTH IN THE U.S.</vt:lpstr>
      <vt:lpstr>REAL GROWTH IN THE U.S.:   SPREAD OF RAILROADS</vt:lpstr>
      <vt:lpstr>REAL GROWTH IN THE U.S.</vt:lpstr>
      <vt:lpstr>REAL GROWTH IN THE U.S.</vt:lpstr>
      <vt:lpstr>Part 2</vt:lpstr>
      <vt:lpstr>BANKING AND MONEY SYSTEM STILL A NIGHTMARE</vt:lpstr>
      <vt:lpstr>BANKING AND MONEY SYSTEM STILL A NIGHTMARE</vt:lpstr>
      <vt:lpstr>BANKING AND MONEY SYSTEM STILL A NIGHTMARE</vt:lpstr>
      <vt:lpstr>BANKING AND MONEY SYSTEM STILL A NIGHTMARE</vt:lpstr>
      <vt:lpstr>BANKING AND MONEY SYSTEM STILL A NIGHTMARE</vt:lpstr>
      <vt:lpstr>BANKING AND MONEY SYSTEM STILL A NIGHTMARE</vt:lpstr>
      <vt:lpstr>BANKING AND MONEY SYSTEM STILL A NIGHTMARE</vt:lpstr>
      <vt:lpstr>Part 3</vt:lpstr>
      <vt:lpstr>THE WAR CRISIS</vt:lpstr>
      <vt:lpstr>THE WAR CRISIS</vt:lpstr>
      <vt:lpstr>Part 4</vt:lpstr>
      <vt:lpstr>HOW TO PAY FOR THE WAR?</vt:lpstr>
      <vt:lpstr>HOW TO PAY FOR THE WAR?</vt:lpstr>
      <vt:lpstr>HOW TO PAY FOR THE WAR?</vt:lpstr>
      <vt:lpstr>HOW TO PAY FOR THE WAR?</vt:lpstr>
      <vt:lpstr>HOW TO PAY FOR THE WAR?</vt:lpstr>
      <vt:lpstr>PART 5</vt:lpstr>
      <vt:lpstr>CONGRESS TAKES THE INITIATIVE: The Greenback Legal Tender Note</vt:lpstr>
      <vt:lpstr>CONGRESS TAKES THE INITIATIVE: The Greenback Legal Tender Note</vt:lpstr>
      <vt:lpstr>CONGRESS TAKES THE INITIATIVE: The Greenback Legal Tender Note</vt:lpstr>
      <vt:lpstr>CONGRESS TAKES THE INITIATIVE: The Greenback Legal Tender Note</vt:lpstr>
      <vt:lpstr>CONGRESS TAKES THE INITIATIVE: The Greenback Legal Tender Note</vt:lpstr>
      <vt:lpstr>GREENBACKS LIMITED TO $450 MILLION</vt:lpstr>
      <vt:lpstr>PART 6</vt:lpstr>
      <vt:lpstr>PART 6a</vt:lpstr>
      <vt:lpstr>PART 6a:  RESTRAINED INITIAL REACTION</vt:lpstr>
      <vt:lpstr>PART 6b</vt:lpstr>
      <vt:lpstr>PART 6b:  LINCOLN IS COOL</vt:lpstr>
      <vt:lpstr>PART 6b:  LINCOLN IS COOL</vt:lpstr>
      <vt:lpstr>PART 6c</vt:lpstr>
      <vt:lpstr>PART 6c:  HARD MONEY HISTORIAN SUMNER WAS NONCOMMITTAL</vt:lpstr>
      <vt:lpstr>PART 6c:  HARD MONEY HISTORIAN SUMNER WAS NONCOMMITTAL</vt:lpstr>
      <vt:lpstr>PART 6c:  HARD MONEY HISTORIAN SUMNER WAS NONCOMMITTAL</vt:lpstr>
      <vt:lpstr>PART 6d</vt:lpstr>
      <vt:lpstr>PART 6d:  HISTORIAN BULLOCK WAS MILDLY POSITIVE</vt:lpstr>
      <vt:lpstr>PART 6d:  HISTORIAN BULLOCK WAS MILDLY POSITIVE</vt:lpstr>
      <vt:lpstr>PART 6d:  HISTORIAN BULLOCK WAS MILDLY POSITIVE</vt:lpstr>
      <vt:lpstr>PART 7</vt:lpstr>
      <vt:lpstr>GREENBACKS COULDN’T BE COUNTERFEITED</vt:lpstr>
      <vt:lpstr>PART 8</vt:lpstr>
      <vt:lpstr>GOLD RISES AGAINST THE GREENBACKS</vt:lpstr>
      <vt:lpstr>GOLD RISES AGAINST THE GREENBACKS</vt:lpstr>
      <vt:lpstr>GOLD RISES AGAINST THE GREENBACKS</vt:lpstr>
      <vt:lpstr>PART 9</vt:lpstr>
      <vt:lpstr>ACTUAL PRICE MOVEMENTS DURING THE PERIOD</vt:lpstr>
      <vt:lpstr>ACTUAL PRICE MOVEMENTS DURING THE PERIOD</vt:lpstr>
      <vt:lpstr>ACTUAL PRICE MOVEMENTS DURING THE PERIOD</vt:lpstr>
      <vt:lpstr>PART 10</vt:lpstr>
      <vt:lpstr>AND REMEMBER THE WAR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3006</cp:revision>
  <dcterms:created xsi:type="dcterms:W3CDTF">2014-02-01T13:58:07Z</dcterms:created>
  <dcterms:modified xsi:type="dcterms:W3CDTF">2014-09-06T03:58:50Z</dcterms:modified>
</cp:coreProperties>
</file>