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68"/>
  </p:notesMasterIdLst>
  <p:sldIdLst>
    <p:sldId id="257" r:id="rId2"/>
    <p:sldId id="258" r:id="rId3"/>
    <p:sldId id="487" r:id="rId4"/>
    <p:sldId id="650" r:id="rId5"/>
    <p:sldId id="311" r:id="rId6"/>
    <p:sldId id="602" r:id="rId7"/>
    <p:sldId id="604" r:id="rId8"/>
    <p:sldId id="605" r:id="rId9"/>
    <p:sldId id="327" r:id="rId10"/>
    <p:sldId id="606" r:id="rId11"/>
    <p:sldId id="697" r:id="rId12"/>
    <p:sldId id="607" r:id="rId13"/>
    <p:sldId id="608" r:id="rId14"/>
    <p:sldId id="609" r:id="rId15"/>
    <p:sldId id="548" r:id="rId16"/>
    <p:sldId id="613" r:id="rId17"/>
    <p:sldId id="339" r:id="rId18"/>
    <p:sldId id="614" r:id="rId19"/>
    <p:sldId id="477" r:id="rId20"/>
    <p:sldId id="533" r:id="rId21"/>
    <p:sldId id="616" r:id="rId22"/>
    <p:sldId id="619" r:id="rId23"/>
    <p:sldId id="615" r:id="rId24"/>
    <p:sldId id="617" r:id="rId25"/>
    <p:sldId id="620" r:id="rId26"/>
    <p:sldId id="621" r:id="rId27"/>
    <p:sldId id="580" r:id="rId28"/>
    <p:sldId id="623" r:id="rId29"/>
    <p:sldId id="622" r:id="rId30"/>
    <p:sldId id="601" r:id="rId31"/>
    <p:sldId id="651" r:id="rId32"/>
    <p:sldId id="629" r:id="rId33"/>
    <p:sldId id="652" r:id="rId34"/>
    <p:sldId id="534" r:id="rId35"/>
    <p:sldId id="663" r:id="rId36"/>
    <p:sldId id="630" r:id="rId37"/>
    <p:sldId id="659" r:id="rId38"/>
    <p:sldId id="647" r:id="rId39"/>
    <p:sldId id="653" r:id="rId40"/>
    <p:sldId id="655" r:id="rId41"/>
    <p:sldId id="660" r:id="rId42"/>
    <p:sldId id="661" r:id="rId43"/>
    <p:sldId id="662" r:id="rId44"/>
    <p:sldId id="649" r:id="rId45"/>
    <p:sldId id="691" r:id="rId46"/>
    <p:sldId id="657" r:id="rId47"/>
    <p:sldId id="673" r:id="rId48"/>
    <p:sldId id="678" r:id="rId49"/>
    <p:sldId id="677" r:id="rId50"/>
    <p:sldId id="672" r:id="rId51"/>
    <p:sldId id="671" r:id="rId52"/>
    <p:sldId id="674" r:id="rId53"/>
    <p:sldId id="679" r:id="rId54"/>
    <p:sldId id="680" r:id="rId55"/>
    <p:sldId id="664" r:id="rId56"/>
    <p:sldId id="687" r:id="rId57"/>
    <p:sldId id="683" r:id="rId58"/>
    <p:sldId id="690" r:id="rId59"/>
    <p:sldId id="658" r:id="rId60"/>
    <p:sldId id="692" r:id="rId61"/>
    <p:sldId id="693" r:id="rId62"/>
    <p:sldId id="696" r:id="rId63"/>
    <p:sldId id="695" r:id="rId64"/>
    <p:sldId id="685" r:id="rId65"/>
    <p:sldId id="427" r:id="rId66"/>
    <p:sldId id="325"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FFC4"/>
    <a:srgbClr val="C5E2FF"/>
    <a:srgbClr val="66FF66"/>
    <a:srgbClr val="E1D2F6"/>
    <a:srgbClr val="D7ECB2"/>
    <a:srgbClr val="A9CB7B"/>
    <a:srgbClr val="C2DAA2"/>
    <a:srgbClr val="C6E2C0"/>
    <a:srgbClr val="A5D59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88" autoAdjust="0"/>
    <p:restoredTop sz="93357" autoAdjust="0"/>
  </p:normalViewPr>
  <p:slideViewPr>
    <p:cSldViewPr snapToGrid="0">
      <p:cViewPr varScale="1">
        <p:scale>
          <a:sx n="58" d="100"/>
          <a:sy n="58" d="100"/>
        </p:scale>
        <p:origin x="108" y="324"/>
      </p:cViewPr>
      <p:guideLst/>
    </p:cSldViewPr>
  </p:slideViewPr>
  <p:outlineViewPr>
    <p:cViewPr>
      <p:scale>
        <a:sx n="33" d="100"/>
        <a:sy n="33" d="100"/>
      </p:scale>
      <p:origin x="0" y="-622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74C8D-B10B-4717-9AD4-DA821D4300B9}" type="datetimeFigureOut">
              <a:rPr lang="en-US" smtClean="0"/>
              <a:t>1/26/2015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6FD7E4-50E6-4859-8139-4B3D842435AC}" type="slidenum">
              <a:rPr lang="en-US" smtClean="0"/>
              <a:t>‹#›</a:t>
            </a:fld>
            <a:endParaRPr lang="en-US"/>
          </a:p>
        </p:txBody>
      </p:sp>
    </p:spTree>
    <p:extLst>
      <p:ext uri="{BB962C8B-B14F-4D97-AF65-F5344CB8AC3E}">
        <p14:creationId xmlns:p14="http://schemas.microsoft.com/office/powerpoint/2010/main" val="2168000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1</a:t>
            </a:fld>
            <a:endParaRPr lang="en-US" dirty="0"/>
          </a:p>
        </p:txBody>
      </p:sp>
    </p:spTree>
    <p:extLst>
      <p:ext uri="{BB962C8B-B14F-4D97-AF65-F5344CB8AC3E}">
        <p14:creationId xmlns:p14="http://schemas.microsoft.com/office/powerpoint/2010/main" val="2696845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18</a:t>
            </a:fld>
            <a:endParaRPr lang="en-US"/>
          </a:p>
        </p:txBody>
      </p:sp>
    </p:spTree>
    <p:extLst>
      <p:ext uri="{BB962C8B-B14F-4D97-AF65-F5344CB8AC3E}">
        <p14:creationId xmlns:p14="http://schemas.microsoft.com/office/powerpoint/2010/main" val="794593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19</a:t>
            </a:fld>
            <a:endParaRPr lang="en-US"/>
          </a:p>
        </p:txBody>
      </p:sp>
    </p:spTree>
    <p:extLst>
      <p:ext uri="{BB962C8B-B14F-4D97-AF65-F5344CB8AC3E}">
        <p14:creationId xmlns:p14="http://schemas.microsoft.com/office/powerpoint/2010/main" val="3228100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20</a:t>
            </a:fld>
            <a:endParaRPr lang="en-US"/>
          </a:p>
        </p:txBody>
      </p:sp>
    </p:spTree>
    <p:extLst>
      <p:ext uri="{BB962C8B-B14F-4D97-AF65-F5344CB8AC3E}">
        <p14:creationId xmlns:p14="http://schemas.microsoft.com/office/powerpoint/2010/main" val="3729955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21</a:t>
            </a:fld>
            <a:endParaRPr lang="en-US"/>
          </a:p>
        </p:txBody>
      </p:sp>
    </p:spTree>
    <p:extLst>
      <p:ext uri="{BB962C8B-B14F-4D97-AF65-F5344CB8AC3E}">
        <p14:creationId xmlns:p14="http://schemas.microsoft.com/office/powerpoint/2010/main" val="1354399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24</a:t>
            </a:fld>
            <a:endParaRPr lang="en-US"/>
          </a:p>
        </p:txBody>
      </p:sp>
    </p:spTree>
    <p:extLst>
      <p:ext uri="{BB962C8B-B14F-4D97-AF65-F5344CB8AC3E}">
        <p14:creationId xmlns:p14="http://schemas.microsoft.com/office/powerpoint/2010/main" val="4262495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25</a:t>
            </a:fld>
            <a:endParaRPr lang="en-US"/>
          </a:p>
        </p:txBody>
      </p:sp>
    </p:spTree>
    <p:extLst>
      <p:ext uri="{BB962C8B-B14F-4D97-AF65-F5344CB8AC3E}">
        <p14:creationId xmlns:p14="http://schemas.microsoft.com/office/powerpoint/2010/main" val="3977380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26</a:t>
            </a:fld>
            <a:endParaRPr lang="en-US"/>
          </a:p>
        </p:txBody>
      </p:sp>
    </p:spTree>
    <p:extLst>
      <p:ext uri="{BB962C8B-B14F-4D97-AF65-F5344CB8AC3E}">
        <p14:creationId xmlns:p14="http://schemas.microsoft.com/office/powerpoint/2010/main" val="1236987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32</a:t>
            </a:fld>
            <a:endParaRPr lang="en-US"/>
          </a:p>
        </p:txBody>
      </p:sp>
    </p:spTree>
    <p:extLst>
      <p:ext uri="{BB962C8B-B14F-4D97-AF65-F5344CB8AC3E}">
        <p14:creationId xmlns:p14="http://schemas.microsoft.com/office/powerpoint/2010/main" val="1968207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33</a:t>
            </a:fld>
            <a:endParaRPr lang="en-US"/>
          </a:p>
        </p:txBody>
      </p:sp>
    </p:spTree>
    <p:extLst>
      <p:ext uri="{BB962C8B-B14F-4D97-AF65-F5344CB8AC3E}">
        <p14:creationId xmlns:p14="http://schemas.microsoft.com/office/powerpoint/2010/main" val="1846614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34</a:t>
            </a:fld>
            <a:endParaRPr lang="en-US"/>
          </a:p>
        </p:txBody>
      </p:sp>
    </p:spTree>
    <p:extLst>
      <p:ext uri="{BB962C8B-B14F-4D97-AF65-F5344CB8AC3E}">
        <p14:creationId xmlns:p14="http://schemas.microsoft.com/office/powerpoint/2010/main" val="1877137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a:t>
            </a:fld>
            <a:endParaRPr lang="en-US" dirty="0"/>
          </a:p>
        </p:txBody>
      </p:sp>
    </p:spTree>
    <p:extLst>
      <p:ext uri="{BB962C8B-B14F-4D97-AF65-F5344CB8AC3E}">
        <p14:creationId xmlns:p14="http://schemas.microsoft.com/office/powerpoint/2010/main" val="2644549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35</a:t>
            </a:fld>
            <a:endParaRPr lang="en-US"/>
          </a:p>
        </p:txBody>
      </p:sp>
    </p:spTree>
    <p:extLst>
      <p:ext uri="{BB962C8B-B14F-4D97-AF65-F5344CB8AC3E}">
        <p14:creationId xmlns:p14="http://schemas.microsoft.com/office/powerpoint/2010/main" val="2180904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36</a:t>
            </a:fld>
            <a:endParaRPr lang="en-US"/>
          </a:p>
        </p:txBody>
      </p:sp>
    </p:spTree>
    <p:extLst>
      <p:ext uri="{BB962C8B-B14F-4D97-AF65-F5344CB8AC3E}">
        <p14:creationId xmlns:p14="http://schemas.microsoft.com/office/powerpoint/2010/main" val="409362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37</a:t>
            </a:fld>
            <a:endParaRPr lang="en-US"/>
          </a:p>
        </p:txBody>
      </p:sp>
    </p:spTree>
    <p:extLst>
      <p:ext uri="{BB962C8B-B14F-4D97-AF65-F5344CB8AC3E}">
        <p14:creationId xmlns:p14="http://schemas.microsoft.com/office/powerpoint/2010/main" val="2444805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38</a:t>
            </a:fld>
            <a:endParaRPr lang="en-US"/>
          </a:p>
        </p:txBody>
      </p:sp>
    </p:spTree>
    <p:extLst>
      <p:ext uri="{BB962C8B-B14F-4D97-AF65-F5344CB8AC3E}">
        <p14:creationId xmlns:p14="http://schemas.microsoft.com/office/powerpoint/2010/main" val="300058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39</a:t>
            </a:fld>
            <a:endParaRPr lang="en-US"/>
          </a:p>
        </p:txBody>
      </p:sp>
    </p:spTree>
    <p:extLst>
      <p:ext uri="{BB962C8B-B14F-4D97-AF65-F5344CB8AC3E}">
        <p14:creationId xmlns:p14="http://schemas.microsoft.com/office/powerpoint/2010/main" val="1626999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40</a:t>
            </a:fld>
            <a:endParaRPr lang="en-US"/>
          </a:p>
        </p:txBody>
      </p:sp>
    </p:spTree>
    <p:extLst>
      <p:ext uri="{BB962C8B-B14F-4D97-AF65-F5344CB8AC3E}">
        <p14:creationId xmlns:p14="http://schemas.microsoft.com/office/powerpoint/2010/main" val="1832077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41</a:t>
            </a:fld>
            <a:endParaRPr lang="en-US"/>
          </a:p>
        </p:txBody>
      </p:sp>
    </p:spTree>
    <p:extLst>
      <p:ext uri="{BB962C8B-B14F-4D97-AF65-F5344CB8AC3E}">
        <p14:creationId xmlns:p14="http://schemas.microsoft.com/office/powerpoint/2010/main" val="18267976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42</a:t>
            </a:fld>
            <a:endParaRPr lang="en-US"/>
          </a:p>
        </p:txBody>
      </p:sp>
    </p:spTree>
    <p:extLst>
      <p:ext uri="{BB962C8B-B14F-4D97-AF65-F5344CB8AC3E}">
        <p14:creationId xmlns:p14="http://schemas.microsoft.com/office/powerpoint/2010/main" val="34192275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44</a:t>
            </a:fld>
            <a:endParaRPr lang="en-US"/>
          </a:p>
        </p:txBody>
      </p:sp>
    </p:spTree>
    <p:extLst>
      <p:ext uri="{BB962C8B-B14F-4D97-AF65-F5344CB8AC3E}">
        <p14:creationId xmlns:p14="http://schemas.microsoft.com/office/powerpoint/2010/main" val="31591766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45</a:t>
            </a:fld>
            <a:endParaRPr lang="en-US"/>
          </a:p>
        </p:txBody>
      </p:sp>
    </p:spTree>
    <p:extLst>
      <p:ext uri="{BB962C8B-B14F-4D97-AF65-F5344CB8AC3E}">
        <p14:creationId xmlns:p14="http://schemas.microsoft.com/office/powerpoint/2010/main" val="3874065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6</a:t>
            </a:fld>
            <a:endParaRPr lang="en-US"/>
          </a:p>
        </p:txBody>
      </p:sp>
    </p:spTree>
    <p:extLst>
      <p:ext uri="{BB962C8B-B14F-4D97-AF65-F5344CB8AC3E}">
        <p14:creationId xmlns:p14="http://schemas.microsoft.com/office/powerpoint/2010/main" val="11217281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46</a:t>
            </a:fld>
            <a:endParaRPr lang="en-US"/>
          </a:p>
        </p:txBody>
      </p:sp>
    </p:spTree>
    <p:extLst>
      <p:ext uri="{BB962C8B-B14F-4D97-AF65-F5344CB8AC3E}">
        <p14:creationId xmlns:p14="http://schemas.microsoft.com/office/powerpoint/2010/main" val="38702243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21908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5597158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58</a:t>
            </a:fld>
            <a:endParaRPr lang="en-US"/>
          </a:p>
        </p:txBody>
      </p:sp>
    </p:spTree>
    <p:extLst>
      <p:ext uri="{BB962C8B-B14F-4D97-AF65-F5344CB8AC3E}">
        <p14:creationId xmlns:p14="http://schemas.microsoft.com/office/powerpoint/2010/main" val="28638073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59</a:t>
            </a:fld>
            <a:endParaRPr lang="en-US"/>
          </a:p>
        </p:txBody>
      </p:sp>
    </p:spTree>
    <p:extLst>
      <p:ext uri="{BB962C8B-B14F-4D97-AF65-F5344CB8AC3E}">
        <p14:creationId xmlns:p14="http://schemas.microsoft.com/office/powerpoint/2010/main" val="7029802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60</a:t>
            </a:fld>
            <a:endParaRPr lang="en-US"/>
          </a:p>
        </p:txBody>
      </p:sp>
    </p:spTree>
    <p:extLst>
      <p:ext uri="{BB962C8B-B14F-4D97-AF65-F5344CB8AC3E}">
        <p14:creationId xmlns:p14="http://schemas.microsoft.com/office/powerpoint/2010/main" val="14919440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61</a:t>
            </a:fld>
            <a:endParaRPr lang="en-US"/>
          </a:p>
        </p:txBody>
      </p:sp>
    </p:spTree>
    <p:extLst>
      <p:ext uri="{BB962C8B-B14F-4D97-AF65-F5344CB8AC3E}">
        <p14:creationId xmlns:p14="http://schemas.microsoft.com/office/powerpoint/2010/main" val="12791405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65</a:t>
            </a:fld>
            <a:endParaRPr lang="en-US" dirty="0"/>
          </a:p>
        </p:txBody>
      </p:sp>
    </p:spTree>
    <p:extLst>
      <p:ext uri="{BB962C8B-B14F-4D97-AF65-F5344CB8AC3E}">
        <p14:creationId xmlns:p14="http://schemas.microsoft.com/office/powerpoint/2010/main" val="2238273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8</a:t>
            </a:fld>
            <a:endParaRPr lang="en-US"/>
          </a:p>
        </p:txBody>
      </p:sp>
    </p:spTree>
    <p:extLst>
      <p:ext uri="{BB962C8B-B14F-4D97-AF65-F5344CB8AC3E}">
        <p14:creationId xmlns:p14="http://schemas.microsoft.com/office/powerpoint/2010/main" val="564787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10</a:t>
            </a:fld>
            <a:endParaRPr lang="en-US"/>
          </a:p>
        </p:txBody>
      </p:sp>
    </p:spTree>
    <p:extLst>
      <p:ext uri="{BB962C8B-B14F-4D97-AF65-F5344CB8AC3E}">
        <p14:creationId xmlns:p14="http://schemas.microsoft.com/office/powerpoint/2010/main" val="3251689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12</a:t>
            </a:fld>
            <a:endParaRPr lang="en-US"/>
          </a:p>
        </p:txBody>
      </p:sp>
    </p:spTree>
    <p:extLst>
      <p:ext uri="{BB962C8B-B14F-4D97-AF65-F5344CB8AC3E}">
        <p14:creationId xmlns:p14="http://schemas.microsoft.com/office/powerpoint/2010/main" val="623005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13</a:t>
            </a:fld>
            <a:endParaRPr lang="en-US"/>
          </a:p>
        </p:txBody>
      </p:sp>
    </p:spTree>
    <p:extLst>
      <p:ext uri="{BB962C8B-B14F-4D97-AF65-F5344CB8AC3E}">
        <p14:creationId xmlns:p14="http://schemas.microsoft.com/office/powerpoint/2010/main" val="3586161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14</a:t>
            </a:fld>
            <a:endParaRPr lang="en-US"/>
          </a:p>
        </p:txBody>
      </p:sp>
    </p:spTree>
    <p:extLst>
      <p:ext uri="{BB962C8B-B14F-4D97-AF65-F5344CB8AC3E}">
        <p14:creationId xmlns:p14="http://schemas.microsoft.com/office/powerpoint/2010/main" val="2240111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17</a:t>
            </a:fld>
            <a:endParaRPr lang="en-US"/>
          </a:p>
        </p:txBody>
      </p:sp>
    </p:spTree>
    <p:extLst>
      <p:ext uri="{BB962C8B-B14F-4D97-AF65-F5344CB8AC3E}">
        <p14:creationId xmlns:p14="http://schemas.microsoft.com/office/powerpoint/2010/main" val="3015752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7CCBCF-0870-4170-99C4-802D365349A4}"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1618879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CCBCF-0870-4170-99C4-802D365349A4}"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3125475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CCBCF-0870-4170-99C4-802D365349A4}"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3951534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CCBCF-0870-4170-99C4-802D365349A4}"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1866229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7CCBCF-0870-4170-99C4-802D365349A4}"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2027368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7CCBCF-0870-4170-99C4-802D365349A4}" type="datetimeFigureOut">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3515660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7CCBCF-0870-4170-99C4-802D365349A4}" type="datetimeFigureOut">
              <a:rPr lang="en-US" smtClean="0"/>
              <a:t>1/26/2015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1370244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7CCBCF-0870-4170-99C4-802D365349A4}" type="datetimeFigureOut">
              <a:rPr lang="en-US" smtClean="0"/>
              <a:t>1/26/2015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636452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7CCBCF-0870-4170-99C4-802D365349A4}" type="datetimeFigureOut">
              <a:rPr lang="en-US" smtClean="0"/>
              <a:t>1/26/2015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1009741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CCBCF-0870-4170-99C4-802D365349A4}" type="datetimeFigureOut">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2083147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CCBCF-0870-4170-99C4-802D365349A4}" type="datetimeFigureOut">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1816539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7CCBCF-0870-4170-99C4-802D365349A4}" type="datetimeFigureOut">
              <a:rPr lang="en-US" smtClean="0"/>
              <a:t>1/26/2015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5CA10B-E2C3-4B40-B29D-7E4893DFB566}" type="slidenum">
              <a:rPr lang="en-US" smtClean="0"/>
              <a:t>‹#›</a:t>
            </a:fld>
            <a:endParaRPr lang="en-US"/>
          </a:p>
        </p:txBody>
      </p:sp>
    </p:spTree>
    <p:extLst>
      <p:ext uri="{BB962C8B-B14F-4D97-AF65-F5344CB8AC3E}">
        <p14:creationId xmlns:p14="http://schemas.microsoft.com/office/powerpoint/2010/main" val="480012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6.jpeg"/><Relationship Id="rId2" Type="http://schemas.openxmlformats.org/officeDocument/2006/relationships/hyperlink" Target="http://www.banknoteden.com/images/Banknoteden-Images/Japan/Japan%201%20Silver%20Monme%20-%201740%20Back.jpg" TargetMode="External"/><Relationship Id="rId1" Type="http://schemas.openxmlformats.org/officeDocument/2006/relationships/slideLayout" Target="../slideLayouts/slideLayout2.xml"/><Relationship Id="rId6" Type="http://schemas.openxmlformats.org/officeDocument/2006/relationships/hyperlink" Target="http://www.banknoteden.com/images/Banknoteden-Images/Japan/Japan%20(Hansatsu)%20-%203%20silver%20Bu%20Kyoho%2015%20Kanoe%201730%20Back.jpg" TargetMode="External"/><Relationship Id="rId5" Type="http://schemas.openxmlformats.org/officeDocument/2006/relationships/image" Target="../media/image45.jpeg"/><Relationship Id="rId4" Type="http://schemas.openxmlformats.org/officeDocument/2006/relationships/hyperlink" Target="http://www.banknoteden.com/images/Banknoteden-Images/Japan/Japan%20(Hansatsu)%201%20Silver%20Monme%20-%20Enkyo%202%20%20kinoto-ushi%201745%201%20Silver%20Monme%20%20Back.jp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g"/><Relationship Id="rId4" Type="http://schemas.openxmlformats.org/officeDocument/2006/relationships/image" Target="../media/image55.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9.jpg"/></Relationships>
</file>

<file path=ppt/slides/_rels/slide39.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6.jpg"/><Relationship Id="rId5" Type="http://schemas.openxmlformats.org/officeDocument/2006/relationships/image" Target="../media/image65.PNG"/><Relationship Id="rId4" Type="http://schemas.openxmlformats.org/officeDocument/2006/relationships/image" Target="../media/image64.PNG"/></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44.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4.jpg"/><Relationship Id="rId5" Type="http://schemas.openxmlformats.org/officeDocument/2006/relationships/image" Target="../media/image73.jpg"/><Relationship Id="rId4" Type="http://schemas.openxmlformats.org/officeDocument/2006/relationships/image" Target="../media/image72.jpg"/></Relationships>
</file>

<file path=ppt/slides/_rels/slide45.xml.rels><?xml version="1.0" encoding="UTF-8" standalone="yes"?>
<Relationships xmlns="http://schemas.openxmlformats.org/package/2006/relationships"><Relationship Id="rId8" Type="http://schemas.openxmlformats.org/officeDocument/2006/relationships/image" Target="../media/image79.jpg"/><Relationship Id="rId3" Type="http://schemas.openxmlformats.org/officeDocument/2006/relationships/image" Target="../media/image75.jpeg"/><Relationship Id="rId7" Type="http://schemas.openxmlformats.org/officeDocument/2006/relationships/image" Target="../media/image78.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0.gif"/><Relationship Id="rId5" Type="http://schemas.openxmlformats.org/officeDocument/2006/relationships/image" Target="../media/image77.jpg"/><Relationship Id="rId4" Type="http://schemas.openxmlformats.org/officeDocument/2006/relationships/image" Target="../media/image76.jpg"/></Relationships>
</file>

<file path=ppt/slides/_rels/slide4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1.jpg"/></Relationships>
</file>

<file path=ppt/slides/_rels/slide47.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9.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90.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92.jpg"/></Relationships>
</file>

<file path=ppt/slides/_rels/slide56.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95.jpg"/></Relationships>
</file>

<file path=ppt/slides/_rels/slide57.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03.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04.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69908"/>
            <a:ext cx="12192000" cy="858891"/>
          </a:xfrm>
          <a:solidFill>
            <a:srgbClr val="33CCFF"/>
          </a:solidFill>
        </p:spPr>
        <p:txBody>
          <a:bodyPr>
            <a:normAutofit fontScale="92500" lnSpcReduction="10000"/>
          </a:bodyPr>
          <a:lstStyle/>
          <a:p>
            <a:r>
              <a:rPr lang="en-US" sz="2800" b="1" dirty="0" smtClean="0"/>
              <a:t>CHAPTER 18 – Part 1</a:t>
            </a:r>
          </a:p>
          <a:p>
            <a:r>
              <a:rPr lang="en-US" sz="2800" b="1" dirty="0" smtClean="0"/>
              <a:t>19</a:t>
            </a:r>
            <a:r>
              <a:rPr lang="en-US" sz="2800" b="1" baseline="30000" dirty="0" smtClean="0"/>
              <a:t>TH</a:t>
            </a:r>
            <a:r>
              <a:rPr lang="en-US" sz="2800" b="1" dirty="0" smtClean="0"/>
              <a:t> CENTURY MONETARY CRIMES – THE GREAT DE-MONETIZATIONS</a:t>
            </a:r>
          </a:p>
        </p:txBody>
      </p:sp>
      <p:sp>
        <p:nvSpPr>
          <p:cNvPr id="4" name="Title 3"/>
          <p:cNvSpPr>
            <a:spLocks noGrp="1"/>
          </p:cNvSpPr>
          <p:nvPr>
            <p:ph type="ctrTitle"/>
          </p:nvPr>
        </p:nvSpPr>
        <p:spPr>
          <a:xfrm>
            <a:off x="0" y="9013"/>
            <a:ext cx="12192000" cy="969908"/>
          </a:xfrm>
          <a:solidFill>
            <a:srgbClr val="66FFFF"/>
          </a:solidFill>
        </p:spPr>
        <p:txBody>
          <a:bodyPr>
            <a:normAutofit fontScale="90000"/>
          </a:bodyPr>
          <a:lstStyle/>
          <a:p>
            <a:pPr>
              <a:lnSpc>
                <a:spcPct val="50000"/>
              </a:lnSpc>
            </a:pP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sz="4900" b="1" dirty="0" smtClean="0"/>
              <a:t>The </a:t>
            </a:r>
            <a:r>
              <a:rPr lang="en-US" sz="4900" b="1" dirty="0"/>
              <a:t>Lost Science of Money</a:t>
            </a:r>
            <a:br>
              <a:rPr lang="en-US" sz="4900" b="1" dirty="0"/>
            </a:br>
            <a:r>
              <a:rPr lang="en-US" sz="4900" dirty="0"/>
              <a:t>		</a:t>
            </a:r>
            <a:endParaRPr lang="en-US" dirty="0"/>
          </a:p>
        </p:txBody>
      </p:sp>
      <p:sp>
        <p:nvSpPr>
          <p:cNvPr id="6" name="TextBox 5"/>
          <p:cNvSpPr txBox="1"/>
          <p:nvPr/>
        </p:nvSpPr>
        <p:spPr>
          <a:xfrm>
            <a:off x="1668379" y="6256421"/>
            <a:ext cx="45719" cy="369332"/>
          </a:xfrm>
          <a:prstGeom prst="rect">
            <a:avLst/>
          </a:prstGeom>
          <a:noFill/>
        </p:spPr>
        <p:txBody>
          <a:bodyPr wrap="square" rtlCol="0">
            <a:spAutoFit/>
          </a:bodyPr>
          <a:lstStyle/>
          <a:p>
            <a:endParaRPr lang="en-US" dirty="0"/>
          </a:p>
        </p:txBody>
      </p:sp>
      <p:sp>
        <p:nvSpPr>
          <p:cNvPr id="2" name="TextBox 1"/>
          <p:cNvSpPr txBox="1"/>
          <p:nvPr/>
        </p:nvSpPr>
        <p:spPr>
          <a:xfrm>
            <a:off x="3284346" y="6488668"/>
            <a:ext cx="5950668" cy="369332"/>
          </a:xfrm>
          <a:prstGeom prst="rect">
            <a:avLst/>
          </a:prstGeom>
          <a:solidFill>
            <a:schemeClr val="bg1"/>
          </a:solidFill>
        </p:spPr>
        <p:txBody>
          <a:bodyPr wrap="none" rtlCol="0">
            <a:spAutoFit/>
          </a:bodyPr>
          <a:lstStyle/>
          <a:p>
            <a:r>
              <a:rPr lang="en-US" dirty="0" smtClean="0"/>
              <a:t>                                                                                                             </a:t>
            </a:r>
            <a:endParaRPr lang="en-US" dirty="0"/>
          </a:p>
        </p:txBody>
      </p:sp>
      <p:pic>
        <p:nvPicPr>
          <p:cNvPr id="7" name="Picture 6"/>
          <p:cNvPicPr>
            <a:picLocks noChangeAspect="1"/>
          </p:cNvPicPr>
          <p:nvPr/>
        </p:nvPicPr>
        <p:blipFill>
          <a:blip r:embed="rId3"/>
          <a:stretch>
            <a:fillRect/>
          </a:stretch>
        </p:blipFill>
        <p:spPr>
          <a:xfrm>
            <a:off x="9235014" y="2480063"/>
            <a:ext cx="1977665" cy="2542712"/>
          </a:xfrm>
          <a:prstGeom prst="rect">
            <a:avLst/>
          </a:prstGeom>
        </p:spPr>
      </p:pic>
      <p:sp>
        <p:nvSpPr>
          <p:cNvPr id="8" name="Rectangle 7"/>
          <p:cNvSpPr/>
          <p:nvPr/>
        </p:nvSpPr>
        <p:spPr>
          <a:xfrm>
            <a:off x="8853549" y="5432556"/>
            <a:ext cx="3019299" cy="646331"/>
          </a:xfrm>
          <a:prstGeom prst="rect">
            <a:avLst/>
          </a:prstGeom>
        </p:spPr>
        <p:txBody>
          <a:bodyPr wrap="square">
            <a:spAutoFit/>
          </a:bodyPr>
          <a:lstStyle/>
          <a:p>
            <a:r>
              <a:rPr lang="en-US" b="1" dirty="0" smtClean="0"/>
              <a:t>John G. Carlisle (</a:t>
            </a:r>
            <a:r>
              <a:rPr lang="en-US" b="1" dirty="0"/>
              <a:t>1834 –  </a:t>
            </a:r>
            <a:r>
              <a:rPr lang="en-US" b="1" dirty="0" smtClean="0"/>
              <a:t>1910)</a:t>
            </a:r>
          </a:p>
          <a:p>
            <a:r>
              <a:rPr lang="en-US" b="1" dirty="0" smtClean="0"/>
              <a:t>Sec of Treasury 1893-1897</a:t>
            </a:r>
            <a:endParaRPr lang="en-US" b="1" dirty="0"/>
          </a:p>
        </p:txBody>
      </p:sp>
      <p:sp>
        <p:nvSpPr>
          <p:cNvPr id="10" name="TextBox 9"/>
          <p:cNvSpPr txBox="1"/>
          <p:nvPr/>
        </p:nvSpPr>
        <p:spPr>
          <a:xfrm>
            <a:off x="449179" y="2958404"/>
            <a:ext cx="8190255" cy="1508105"/>
          </a:xfrm>
          <a:prstGeom prst="rect">
            <a:avLst/>
          </a:prstGeom>
          <a:solidFill>
            <a:srgbClr val="FFFFCC"/>
          </a:solidFill>
        </p:spPr>
        <p:txBody>
          <a:bodyPr wrap="none" rtlCol="0">
            <a:spAutoFit/>
          </a:bodyPr>
          <a:lstStyle/>
          <a:p>
            <a:r>
              <a:rPr lang="en-US" sz="2400" dirty="0" smtClean="0"/>
              <a:t>“The conspiracy … formed here and in Europe to destroy … from</a:t>
            </a:r>
          </a:p>
          <a:p>
            <a:r>
              <a:rPr lang="en-US" sz="2400" dirty="0" smtClean="0"/>
              <a:t>three-sevenths to one-half of the metallic money of the world,</a:t>
            </a:r>
          </a:p>
          <a:p>
            <a:r>
              <a:rPr lang="en-US" sz="2400" dirty="0" smtClean="0"/>
              <a:t>is the most gigantic crime of this or any other age.”   </a:t>
            </a:r>
          </a:p>
          <a:p>
            <a:r>
              <a:rPr lang="en-US" sz="2000" dirty="0" smtClean="0"/>
              <a:t>John G. Carlisle, House of Representatives, February 21, 1878</a:t>
            </a:r>
            <a:endParaRPr lang="en-US" sz="2000" dirty="0"/>
          </a:p>
        </p:txBody>
      </p:sp>
    </p:spTree>
    <p:extLst>
      <p:ext uri="{BB962C8B-B14F-4D97-AF65-F5344CB8AC3E}">
        <p14:creationId xmlns:p14="http://schemas.microsoft.com/office/powerpoint/2010/main" val="428319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algn="ctr"/>
            <a:r>
              <a:rPr lang="en-US" sz="2800" b="1" dirty="0"/>
              <a:t>Why Some Bankers Deflate</a:t>
            </a:r>
          </a:p>
        </p:txBody>
      </p:sp>
      <p:sp>
        <p:nvSpPr>
          <p:cNvPr id="3" name="Content Placeholder 2"/>
          <p:cNvSpPr>
            <a:spLocks noGrp="1"/>
          </p:cNvSpPr>
          <p:nvPr>
            <p:ph idx="1"/>
          </p:nvPr>
        </p:nvSpPr>
        <p:spPr>
          <a:xfrm>
            <a:off x="0" y="1995070"/>
            <a:ext cx="12191997" cy="4862929"/>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sp>
        <p:nvSpPr>
          <p:cNvPr id="4" name="TextBox 3"/>
          <p:cNvSpPr txBox="1"/>
          <p:nvPr/>
        </p:nvSpPr>
        <p:spPr>
          <a:xfrm>
            <a:off x="0" y="350521"/>
            <a:ext cx="12191998" cy="1631216"/>
          </a:xfrm>
          <a:prstGeom prst="rect">
            <a:avLst/>
          </a:prstGeom>
          <a:solidFill>
            <a:srgbClr val="66CCFF"/>
          </a:solidFill>
        </p:spPr>
        <p:txBody>
          <a:bodyPr wrap="square" rtlCol="0">
            <a:spAutoFit/>
          </a:bodyPr>
          <a:lstStyle/>
          <a:p>
            <a:pPr algn="ctr"/>
            <a:endParaRPr lang="en-US" sz="2000" dirty="0" smtClean="0"/>
          </a:p>
          <a:p>
            <a:pPr algn="ctr"/>
            <a:r>
              <a:rPr lang="en-US" sz="2000" dirty="0" smtClean="0">
                <a:latin typeface="Arial Black" panose="020B0A04020102020204" pitchFamily="34" charset="0"/>
              </a:rPr>
              <a:t>Ideally, society should expand the money supply to keep up with population, commerce, and industry growth.  </a:t>
            </a:r>
          </a:p>
          <a:p>
            <a:pPr algn="ctr"/>
            <a:r>
              <a:rPr lang="en-US" sz="2000" dirty="0" smtClean="0">
                <a:latin typeface="Arial Black" panose="020B0A04020102020204" pitchFamily="34" charset="0"/>
              </a:rPr>
              <a:t> </a:t>
            </a:r>
          </a:p>
          <a:p>
            <a:pPr algn="ctr"/>
            <a:endParaRPr lang="en-US" sz="2000" dirty="0">
              <a:latin typeface="Arial Black" panose="020B0A04020102020204" pitchFamily="34" charset="0"/>
            </a:endParaRPr>
          </a:p>
        </p:txBody>
      </p:sp>
      <p:pic>
        <p:nvPicPr>
          <p:cNvPr id="4102" name="Picture 6" descr="http://joyerickson.files.wordpress.com/2011/03/question-mar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1505" y="3784843"/>
            <a:ext cx="1752771" cy="17527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417075" y="2940513"/>
            <a:ext cx="4561633" cy="830997"/>
          </a:xfrm>
          <a:prstGeom prst="rect">
            <a:avLst/>
          </a:prstGeom>
          <a:solidFill>
            <a:srgbClr val="66CCFF"/>
          </a:solidFill>
        </p:spPr>
        <p:txBody>
          <a:bodyPr wrap="none" rtlCol="0">
            <a:spAutoFit/>
          </a:bodyPr>
          <a:lstStyle/>
          <a:p>
            <a:pPr algn="ctr"/>
            <a:r>
              <a:rPr lang="en-US" sz="2400" b="1" dirty="0" smtClean="0"/>
              <a:t>QUESTION:</a:t>
            </a:r>
          </a:p>
          <a:p>
            <a:r>
              <a:rPr lang="en-US" sz="2400" b="1" dirty="0" smtClean="0"/>
              <a:t>WHY IS OUR WORLD NOT STABLE?</a:t>
            </a:r>
            <a:endParaRPr lang="en-US" sz="2400" b="1"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133" y="2294398"/>
            <a:ext cx="7002654" cy="4218613"/>
          </a:xfrm>
          <a:prstGeom prst="rect">
            <a:avLst/>
          </a:prstGeom>
        </p:spPr>
      </p:pic>
      <p:sp>
        <p:nvSpPr>
          <p:cNvPr id="12" name="TextBox 11"/>
          <p:cNvSpPr txBox="1"/>
          <p:nvPr/>
        </p:nvSpPr>
        <p:spPr>
          <a:xfrm>
            <a:off x="931026" y="2248739"/>
            <a:ext cx="5602778" cy="369332"/>
          </a:xfrm>
          <a:prstGeom prst="rect">
            <a:avLst/>
          </a:prstGeom>
          <a:solidFill>
            <a:schemeClr val="bg1"/>
          </a:solidFill>
        </p:spPr>
        <p:txBody>
          <a:bodyPr wrap="square" rtlCol="0">
            <a:spAutoFit/>
          </a:bodyPr>
          <a:lstStyle/>
          <a:p>
            <a:pPr algn="ctr"/>
            <a:r>
              <a:rPr lang="en-US" dirty="0" smtClean="0"/>
              <a:t>BANKING CRISIS FREQUENCIES, 1880-2009</a:t>
            </a:r>
            <a:endParaRPr lang="en-US" dirty="0"/>
          </a:p>
        </p:txBody>
      </p:sp>
      <p:sp>
        <p:nvSpPr>
          <p:cNvPr id="6" name="TextBox 5"/>
          <p:cNvSpPr txBox="1"/>
          <p:nvPr/>
        </p:nvSpPr>
        <p:spPr>
          <a:xfrm>
            <a:off x="778110" y="1385753"/>
            <a:ext cx="11130611" cy="584775"/>
          </a:xfrm>
          <a:prstGeom prst="rect">
            <a:avLst/>
          </a:prstGeom>
          <a:solidFill>
            <a:srgbClr val="FFFF00"/>
          </a:solidFill>
        </p:spPr>
        <p:txBody>
          <a:bodyPr wrap="none" rtlCol="0">
            <a:spAutoFit/>
          </a:bodyPr>
          <a:lstStyle/>
          <a:p>
            <a:r>
              <a:rPr lang="en-US" sz="3200" dirty="0" smtClean="0"/>
              <a:t>The value of the unit of currency should remain fairly stable…yes?</a:t>
            </a:r>
            <a:endParaRPr lang="en-US" sz="3200" dirty="0"/>
          </a:p>
        </p:txBody>
      </p:sp>
    </p:spTree>
    <p:extLst>
      <p:ext uri="{BB962C8B-B14F-4D97-AF65-F5344CB8AC3E}">
        <p14:creationId xmlns:p14="http://schemas.microsoft.com/office/powerpoint/2010/main" val="2122676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algn="ctr"/>
            <a:r>
              <a:rPr lang="en-US" sz="2800" b="1" dirty="0"/>
              <a:t>Why Some Bankers Deflate</a:t>
            </a:r>
          </a:p>
        </p:txBody>
      </p:sp>
      <p:sp>
        <p:nvSpPr>
          <p:cNvPr id="3" name="Content Placeholder 2"/>
          <p:cNvSpPr>
            <a:spLocks noGrp="1"/>
          </p:cNvSpPr>
          <p:nvPr>
            <p:ph idx="1"/>
          </p:nvPr>
        </p:nvSpPr>
        <p:spPr>
          <a:xfrm>
            <a:off x="831272" y="2925141"/>
            <a:ext cx="10374283" cy="1579698"/>
          </a:xfrm>
          <a:solidFill>
            <a:srgbClr val="D7ECB2"/>
          </a:solidFill>
        </p:spPr>
        <p:txBody>
          <a:bodyPr>
            <a:normAutofit lnSpcReduction="10000"/>
          </a:bodyPr>
          <a:lstStyle/>
          <a:p>
            <a:pPr marL="0" indent="0" algn="ctr">
              <a:buNone/>
            </a:pPr>
            <a:r>
              <a:rPr lang="en-US" dirty="0"/>
              <a:t>GAME #1:  </a:t>
            </a:r>
            <a:r>
              <a:rPr lang="en-US" b="1" dirty="0"/>
              <a:t>INFLATION</a:t>
            </a:r>
            <a:r>
              <a:rPr lang="en-US" dirty="0"/>
              <a:t> - OVER EXPANDING THE MONEY SUPPLY</a:t>
            </a:r>
          </a:p>
          <a:p>
            <a:pPr marL="0" indent="0" algn="ctr">
              <a:spcBef>
                <a:spcPts val="600"/>
              </a:spcBef>
              <a:buNone/>
            </a:pPr>
            <a:endParaRPr lang="en-US" sz="2400" dirty="0" smtClean="0"/>
          </a:p>
          <a:p>
            <a:pPr marL="0" indent="0" algn="ctr">
              <a:spcBef>
                <a:spcPts val="600"/>
              </a:spcBef>
              <a:buNone/>
            </a:pPr>
            <a:r>
              <a:rPr lang="en-US" sz="2400" dirty="0" smtClean="0"/>
              <a:t>MEANS </a:t>
            </a:r>
            <a:r>
              <a:rPr lang="en-US" sz="2400" dirty="0" smtClean="0"/>
              <a:t>HIGH PRICES AND MONEY WORTH LESS</a:t>
            </a:r>
          </a:p>
          <a:p>
            <a:pPr marL="0" indent="0" algn="ctr">
              <a:spcBef>
                <a:spcPts val="600"/>
              </a:spcBef>
              <a:buNone/>
            </a:pPr>
            <a:r>
              <a:rPr lang="en-US" sz="2400" dirty="0" smtClean="0"/>
              <a:t> </a:t>
            </a:r>
            <a:r>
              <a:rPr lang="en-US" sz="2400" dirty="0" smtClean="0"/>
              <a:t>(HURTS PERSON </a:t>
            </a:r>
            <a:r>
              <a:rPr lang="en-US" sz="2400" dirty="0" smtClean="0"/>
              <a:t>ON FIXED INCOME OR SAVINGS)</a:t>
            </a:r>
          </a:p>
        </p:txBody>
      </p:sp>
      <p:sp>
        <p:nvSpPr>
          <p:cNvPr id="4" name="TextBox 3"/>
          <p:cNvSpPr txBox="1"/>
          <p:nvPr/>
        </p:nvSpPr>
        <p:spPr>
          <a:xfrm>
            <a:off x="0" y="350521"/>
            <a:ext cx="12192000" cy="1815882"/>
          </a:xfrm>
          <a:prstGeom prst="rect">
            <a:avLst/>
          </a:prstGeom>
          <a:solidFill>
            <a:srgbClr val="FFFFCC"/>
          </a:solidFill>
        </p:spPr>
        <p:txBody>
          <a:bodyPr wrap="square" rtlCol="0">
            <a:spAutoFit/>
          </a:bodyPr>
          <a:lstStyle/>
          <a:p>
            <a:pPr algn="ctr"/>
            <a:r>
              <a:rPr lang="en-US" sz="2800" b="1" dirty="0" smtClean="0"/>
              <a:t>Privately controlled money has no motive</a:t>
            </a:r>
          </a:p>
          <a:p>
            <a:pPr algn="ctr"/>
            <a:r>
              <a:rPr lang="en-US" sz="2800" b="1" dirty="0" smtClean="0"/>
              <a:t>to give society stability and a stable value of the unit of currency.</a:t>
            </a:r>
          </a:p>
          <a:p>
            <a:pPr algn="ctr"/>
            <a:endParaRPr lang="en-US" sz="2800" dirty="0"/>
          </a:p>
          <a:p>
            <a:pPr algn="ctr"/>
            <a:endParaRPr lang="en-US" sz="2800" dirty="0"/>
          </a:p>
        </p:txBody>
      </p:sp>
      <p:sp>
        <p:nvSpPr>
          <p:cNvPr id="11" name="Content Placeholder 2"/>
          <p:cNvSpPr txBox="1">
            <a:spLocks/>
          </p:cNvSpPr>
          <p:nvPr/>
        </p:nvSpPr>
        <p:spPr>
          <a:xfrm>
            <a:off x="831272" y="4741023"/>
            <a:ext cx="10374283" cy="1742903"/>
          </a:xfrm>
          <a:prstGeom prst="rect">
            <a:avLst/>
          </a:prstGeom>
          <a:solidFill>
            <a:srgbClr val="A9CB7B"/>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t>GAME #2:  </a:t>
            </a:r>
            <a:r>
              <a:rPr lang="en-US" b="1" dirty="0" smtClean="0"/>
              <a:t>DEFLATION</a:t>
            </a:r>
            <a:r>
              <a:rPr lang="en-US" dirty="0" smtClean="0"/>
              <a:t> – CONTRACTING THE MONEY SUPPLY</a:t>
            </a:r>
          </a:p>
          <a:p>
            <a:pPr marL="0" indent="0" algn="ctr">
              <a:buFont typeface="Arial" panose="020B0604020202020204" pitchFamily="34" charset="0"/>
              <a:buNone/>
            </a:pPr>
            <a:endParaRPr lang="en-US" sz="2400" dirty="0" smtClean="0"/>
          </a:p>
          <a:p>
            <a:pPr marL="0" indent="0" algn="ctr">
              <a:buFont typeface="Arial" panose="020B0604020202020204" pitchFamily="34" charset="0"/>
              <a:buNone/>
            </a:pPr>
            <a:r>
              <a:rPr lang="en-US" sz="2400" dirty="0" smtClean="0"/>
              <a:t>MEANS UNPAYABLE DEBTS, BANKRUPTCIES, UNEMPLOYMENT</a:t>
            </a:r>
          </a:p>
          <a:p>
            <a:pPr marL="0" indent="0" algn="ctr">
              <a:buFont typeface="Arial" panose="020B0604020202020204" pitchFamily="34" charset="0"/>
              <a:buNone/>
            </a:pPr>
            <a:r>
              <a:rPr lang="en-US" sz="2400" dirty="0" smtClean="0"/>
              <a:t>AND A MONEY THAT IS WORTH MORE (FOR THE CREDITOR)</a:t>
            </a:r>
            <a:endParaRPr lang="en-US" sz="2400" dirty="0"/>
          </a:p>
        </p:txBody>
      </p:sp>
      <p:sp>
        <p:nvSpPr>
          <p:cNvPr id="13" name="TextBox 12"/>
          <p:cNvSpPr txBox="1"/>
          <p:nvPr/>
        </p:nvSpPr>
        <p:spPr>
          <a:xfrm>
            <a:off x="1714863" y="1345443"/>
            <a:ext cx="8762270" cy="584775"/>
          </a:xfrm>
          <a:prstGeom prst="rect">
            <a:avLst/>
          </a:prstGeom>
          <a:solidFill>
            <a:srgbClr val="D7ECB2"/>
          </a:solidFill>
        </p:spPr>
        <p:txBody>
          <a:bodyPr wrap="none" rtlCol="0">
            <a:spAutoFit/>
          </a:bodyPr>
          <a:lstStyle/>
          <a:p>
            <a:r>
              <a:rPr lang="en-US" sz="3200" dirty="0" smtClean="0"/>
              <a:t>It has two money “games”:  inflation and deflation</a:t>
            </a:r>
            <a:endParaRPr lang="en-US" sz="3200" dirty="0"/>
          </a:p>
        </p:txBody>
      </p:sp>
    </p:spTree>
    <p:extLst>
      <p:ext uri="{BB962C8B-B14F-4D97-AF65-F5344CB8AC3E}">
        <p14:creationId xmlns:p14="http://schemas.microsoft.com/office/powerpoint/2010/main" val="1495732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ts3.mm.bing.net/th?id=HN.608044271354055538&amp;pid=15.1&amp;H=120&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3287" y="350521"/>
            <a:ext cx="8815425" cy="83499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6835"/>
            <a:ext cx="12191999" cy="343686"/>
          </a:xfrm>
          <a:solidFill>
            <a:srgbClr val="FFFF00"/>
          </a:solidFill>
        </p:spPr>
        <p:txBody>
          <a:bodyPr>
            <a:normAutofit fontScale="90000"/>
          </a:bodyPr>
          <a:lstStyle/>
          <a:p>
            <a:pPr algn="ctr"/>
            <a:r>
              <a:rPr lang="en-US" sz="2800" b="1" dirty="0"/>
              <a:t>Why Some Bankers Deflate</a:t>
            </a:r>
          </a:p>
        </p:txBody>
      </p:sp>
      <p:sp>
        <p:nvSpPr>
          <p:cNvPr id="4" name="TextBox 3"/>
          <p:cNvSpPr txBox="1"/>
          <p:nvPr/>
        </p:nvSpPr>
        <p:spPr>
          <a:xfrm>
            <a:off x="0" y="350521"/>
            <a:ext cx="12192000" cy="1061829"/>
          </a:xfrm>
          <a:prstGeom prst="rect">
            <a:avLst/>
          </a:prstGeom>
          <a:solidFill>
            <a:srgbClr val="C6E2C0"/>
          </a:solidFill>
        </p:spPr>
        <p:txBody>
          <a:bodyPr wrap="square" rtlCol="0">
            <a:spAutoFit/>
          </a:bodyPr>
          <a:lstStyle/>
          <a:p>
            <a:r>
              <a:rPr lang="en-US" sz="3500" b="1" dirty="0"/>
              <a:t>INFLATION</a:t>
            </a:r>
            <a:r>
              <a:rPr lang="en-US" sz="3500" dirty="0"/>
              <a:t> </a:t>
            </a:r>
            <a:r>
              <a:rPr lang="en-US" sz="3500" dirty="0" smtClean="0"/>
              <a:t>- </a:t>
            </a:r>
            <a:r>
              <a:rPr lang="en-US" sz="2800" dirty="0" smtClean="0"/>
              <a:t>MEANS </a:t>
            </a:r>
            <a:r>
              <a:rPr lang="en-US" sz="2800" dirty="0"/>
              <a:t>HIGH PRICES AND MONEY WORTH LESS (FOR THE PERSON ON FIXED </a:t>
            </a:r>
            <a:r>
              <a:rPr lang="en-US" sz="2800" dirty="0" smtClean="0"/>
              <a:t>INCOME AND SAVINGS)</a:t>
            </a:r>
            <a:endParaRPr lang="en-US" sz="2800" dirty="0"/>
          </a:p>
        </p:txBody>
      </p:sp>
      <p:pic>
        <p:nvPicPr>
          <p:cNvPr id="1026" name="Picture 2" descr="http://ts2.mm.bing.net/th?id=HN.608008107725685481&amp;pid=15.1&amp;H=89&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412" y="3456214"/>
            <a:ext cx="2189750" cy="121804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2458162" y="3617323"/>
            <a:ext cx="2099754" cy="8581"/>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75721" y="3790275"/>
            <a:ext cx="1922449" cy="923330"/>
          </a:xfrm>
          <a:prstGeom prst="rect">
            <a:avLst/>
          </a:prstGeom>
          <a:noFill/>
        </p:spPr>
        <p:txBody>
          <a:bodyPr wrap="none" rtlCol="0">
            <a:spAutoFit/>
          </a:bodyPr>
          <a:lstStyle/>
          <a:p>
            <a:r>
              <a:rPr lang="en-US" b="1" dirty="0" smtClean="0"/>
              <a:t>BANKS MAKE</a:t>
            </a:r>
          </a:p>
          <a:p>
            <a:r>
              <a:rPr lang="en-US" b="1" dirty="0" smtClean="0"/>
              <a:t>PUBLIC &amp; PRIVATE</a:t>
            </a:r>
          </a:p>
          <a:p>
            <a:r>
              <a:rPr lang="en-US" b="1" dirty="0" smtClean="0"/>
              <a:t>LOANS</a:t>
            </a:r>
            <a:endParaRPr lang="en-US" b="1" dirty="0"/>
          </a:p>
        </p:txBody>
      </p:sp>
      <p:sp>
        <p:nvSpPr>
          <p:cNvPr id="10" name="TextBox 9"/>
          <p:cNvSpPr txBox="1"/>
          <p:nvPr/>
        </p:nvSpPr>
        <p:spPr>
          <a:xfrm>
            <a:off x="5922497" y="3258490"/>
            <a:ext cx="2107821" cy="1938992"/>
          </a:xfrm>
          <a:prstGeom prst="rect">
            <a:avLst/>
          </a:prstGeom>
          <a:noFill/>
        </p:spPr>
        <p:txBody>
          <a:bodyPr wrap="none" rtlCol="0">
            <a:spAutoFit/>
          </a:bodyPr>
          <a:lstStyle/>
          <a:p>
            <a:r>
              <a:rPr lang="en-US" dirty="0" smtClean="0"/>
              <a:t>OVERINFLATED</a:t>
            </a:r>
          </a:p>
          <a:p>
            <a:r>
              <a:rPr lang="en-US" dirty="0" smtClean="0"/>
              <a:t>MONEY SUPPLY</a:t>
            </a:r>
          </a:p>
          <a:p>
            <a:pPr algn="ctr"/>
            <a:r>
              <a:rPr lang="en-US" sz="2800" b="1" dirty="0" smtClean="0"/>
              <a:t>=</a:t>
            </a:r>
            <a:r>
              <a:rPr lang="en-US" dirty="0" smtClean="0"/>
              <a:t> </a:t>
            </a:r>
          </a:p>
          <a:p>
            <a:r>
              <a:rPr lang="en-US" sz="2400" b="1" dirty="0" smtClean="0"/>
              <a:t>OVERINFLATED</a:t>
            </a:r>
          </a:p>
          <a:p>
            <a:r>
              <a:rPr lang="en-US" sz="3200" b="1" dirty="0"/>
              <a:t>DEBT</a:t>
            </a:r>
          </a:p>
        </p:txBody>
      </p:sp>
      <p:sp>
        <p:nvSpPr>
          <p:cNvPr id="12" name="TextBox 11"/>
          <p:cNvSpPr txBox="1"/>
          <p:nvPr/>
        </p:nvSpPr>
        <p:spPr>
          <a:xfrm>
            <a:off x="9405642" y="3456214"/>
            <a:ext cx="2461571" cy="1754326"/>
          </a:xfrm>
          <a:prstGeom prst="rect">
            <a:avLst/>
          </a:prstGeom>
          <a:noFill/>
        </p:spPr>
        <p:txBody>
          <a:bodyPr wrap="none" rtlCol="0">
            <a:spAutoFit/>
          </a:bodyPr>
          <a:lstStyle/>
          <a:p>
            <a:r>
              <a:rPr lang="en-US" b="1" dirty="0" smtClean="0"/>
              <a:t>Historically, new money</a:t>
            </a:r>
          </a:p>
          <a:p>
            <a:r>
              <a:rPr lang="en-US" b="1" dirty="0" smtClean="0"/>
              <a:t>was created for war.</a:t>
            </a:r>
          </a:p>
          <a:p>
            <a:r>
              <a:rPr lang="en-US" b="1" dirty="0" smtClean="0"/>
              <a:t>Today, for war, stock &amp;</a:t>
            </a:r>
          </a:p>
          <a:p>
            <a:r>
              <a:rPr lang="en-US" b="1" dirty="0" smtClean="0"/>
              <a:t>bond speculation, asset</a:t>
            </a:r>
          </a:p>
          <a:p>
            <a:r>
              <a:rPr lang="en-US" b="1" dirty="0" smtClean="0"/>
              <a:t>(house) price inflation, </a:t>
            </a:r>
          </a:p>
          <a:p>
            <a:r>
              <a:rPr lang="en-US" b="1" dirty="0" smtClean="0"/>
              <a:t>etc.</a:t>
            </a:r>
            <a:endParaRPr lang="en-US" b="1" dirty="0"/>
          </a:p>
        </p:txBody>
      </p:sp>
    </p:spTree>
    <p:extLst>
      <p:ext uri="{BB962C8B-B14F-4D97-AF65-F5344CB8AC3E}">
        <p14:creationId xmlns:p14="http://schemas.microsoft.com/office/powerpoint/2010/main" val="28295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3000" fill="hold"/>
                                        <p:tgtEl>
                                          <p:spTgt spid="1028"/>
                                        </p:tgtEl>
                                        <p:attrNameLst>
                                          <p:attrName>ppt_w</p:attrName>
                                        </p:attrNameLst>
                                      </p:cBhvr>
                                      <p:tavLst>
                                        <p:tav tm="0">
                                          <p:val>
                                            <p:fltVal val="0"/>
                                          </p:val>
                                        </p:tav>
                                        <p:tav tm="100000">
                                          <p:val>
                                            <p:strVal val="#ppt_w"/>
                                          </p:val>
                                        </p:tav>
                                      </p:tavLst>
                                    </p:anim>
                                    <p:anim calcmode="lin" valueType="num">
                                      <p:cBhvr>
                                        <p:cTn id="8" dur="3000" fill="hold"/>
                                        <p:tgtEl>
                                          <p:spTgt spid="1028"/>
                                        </p:tgtEl>
                                        <p:attrNameLst>
                                          <p:attrName>ppt_h</p:attrName>
                                        </p:attrNameLst>
                                      </p:cBhvr>
                                      <p:tavLst>
                                        <p:tav tm="0">
                                          <p:val>
                                            <p:fltVal val="0"/>
                                          </p:val>
                                        </p:tav>
                                        <p:tav tm="100000">
                                          <p:val>
                                            <p:strVal val="#ppt_h"/>
                                          </p:val>
                                        </p:tav>
                                      </p:tavLst>
                                    </p:anim>
                                    <p:animEffect transition="in" filter="fade">
                                      <p:cBhvr>
                                        <p:cTn id="9" dur="3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 descr="http://ts3.mm.bing.net/th?id=HN.608044271354055538&amp;pid=15.1&amp;H=120&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113" y="494089"/>
            <a:ext cx="7452273" cy="636391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ts3.mm.bing.net/th?id=HN.608044271354055538&amp;pid=15.1&amp;H=120&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980" y="1284128"/>
            <a:ext cx="5240821" cy="44754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6835"/>
            <a:ext cx="12191999" cy="343686"/>
          </a:xfrm>
          <a:solidFill>
            <a:srgbClr val="FFFF00"/>
          </a:solidFill>
        </p:spPr>
        <p:txBody>
          <a:bodyPr>
            <a:normAutofit fontScale="90000"/>
          </a:bodyPr>
          <a:lstStyle/>
          <a:p>
            <a:pPr algn="ctr"/>
            <a:r>
              <a:rPr lang="en-US" sz="2800" b="1" dirty="0"/>
              <a:t>Why Some Bankers Deflate</a:t>
            </a:r>
          </a:p>
        </p:txBody>
      </p:sp>
      <p:sp>
        <p:nvSpPr>
          <p:cNvPr id="3" name="Content Placeholder 2"/>
          <p:cNvSpPr>
            <a:spLocks noGrp="1"/>
          </p:cNvSpPr>
          <p:nvPr>
            <p:ph idx="1"/>
          </p:nvPr>
        </p:nvSpPr>
        <p:spPr>
          <a:xfrm>
            <a:off x="0" y="2706385"/>
            <a:ext cx="12191997" cy="4151614"/>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pic>
        <p:nvPicPr>
          <p:cNvPr id="6" name="Picture 2" descr="http://ts2.mm.bing.net/th?id=HN.608008107725685481&amp;pid=15.1&amp;H=89&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040" y="3605722"/>
            <a:ext cx="2189750" cy="121804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V="1">
            <a:off x="2338790" y="3766831"/>
            <a:ext cx="2099754" cy="8581"/>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338790" y="4651759"/>
            <a:ext cx="1965128" cy="2299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3" name="Multiply 12"/>
          <p:cNvSpPr/>
          <p:nvPr/>
        </p:nvSpPr>
        <p:spPr>
          <a:xfrm>
            <a:off x="2828072" y="3362794"/>
            <a:ext cx="914400" cy="914400"/>
          </a:xfrm>
          <a:prstGeom prst="mathMultiply">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855443" y="3005776"/>
            <a:ext cx="2833229" cy="461665"/>
          </a:xfrm>
          <a:prstGeom prst="rect">
            <a:avLst/>
          </a:prstGeom>
          <a:noFill/>
        </p:spPr>
        <p:txBody>
          <a:bodyPr wrap="square" rtlCol="0">
            <a:spAutoFit/>
          </a:bodyPr>
          <a:lstStyle/>
          <a:p>
            <a:r>
              <a:rPr lang="en-US" sz="2400" b="1" dirty="0" smtClean="0"/>
              <a:t>BANKS DENY LOANS</a:t>
            </a:r>
            <a:endParaRPr lang="en-US" sz="2400" b="1" dirty="0"/>
          </a:p>
        </p:txBody>
      </p:sp>
      <p:sp>
        <p:nvSpPr>
          <p:cNvPr id="16" name="TextBox 15"/>
          <p:cNvSpPr txBox="1"/>
          <p:nvPr/>
        </p:nvSpPr>
        <p:spPr>
          <a:xfrm>
            <a:off x="1363738" y="4962047"/>
            <a:ext cx="3759331" cy="830997"/>
          </a:xfrm>
          <a:prstGeom prst="rect">
            <a:avLst/>
          </a:prstGeom>
          <a:noFill/>
        </p:spPr>
        <p:txBody>
          <a:bodyPr wrap="square" rtlCol="0">
            <a:spAutoFit/>
          </a:bodyPr>
          <a:lstStyle/>
          <a:p>
            <a:r>
              <a:rPr lang="en-US" sz="2400" b="1" dirty="0" smtClean="0"/>
              <a:t>BANKS CALL IN LOANS – CAUSING MANY DEFAULTS</a:t>
            </a:r>
            <a:endParaRPr lang="en-US" sz="2400" b="1" dirty="0"/>
          </a:p>
        </p:txBody>
      </p:sp>
      <p:pic>
        <p:nvPicPr>
          <p:cNvPr id="2050" name="Picture 2" descr="http://ts3.mm.bing.net/th?id=HN.608027529577235114&amp;pid=15.1&amp;H=138&amp;W=1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6677" y="5251905"/>
            <a:ext cx="1862136" cy="16060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s3.mm.bing.net/th?id=HN.608020468641303794&amp;pid=15.1&amp;H=106&amp;W=1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47481" y="3141765"/>
            <a:ext cx="2344516" cy="15532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bankruptcyonly.com/images/business-bankruptcy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19318" y="5262277"/>
            <a:ext cx="2370750" cy="118537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9427184" y="6457890"/>
            <a:ext cx="1628074" cy="400110"/>
          </a:xfrm>
          <a:prstGeom prst="rect">
            <a:avLst/>
          </a:prstGeom>
          <a:noFill/>
        </p:spPr>
        <p:txBody>
          <a:bodyPr wrap="none" rtlCol="0">
            <a:spAutoFit/>
          </a:bodyPr>
          <a:lstStyle/>
          <a:p>
            <a:r>
              <a:rPr lang="en-US" sz="2000" b="1" dirty="0" smtClean="0"/>
              <a:t>BANKRUPTCY</a:t>
            </a:r>
            <a:endParaRPr lang="en-US" sz="2000" b="1" dirty="0"/>
          </a:p>
        </p:txBody>
      </p:sp>
      <p:sp>
        <p:nvSpPr>
          <p:cNvPr id="2049" name="TextBox 2048"/>
          <p:cNvSpPr txBox="1"/>
          <p:nvPr/>
        </p:nvSpPr>
        <p:spPr>
          <a:xfrm>
            <a:off x="5986522" y="3029416"/>
            <a:ext cx="2851999" cy="1323439"/>
          </a:xfrm>
          <a:prstGeom prst="rect">
            <a:avLst/>
          </a:prstGeom>
          <a:noFill/>
        </p:spPr>
        <p:txBody>
          <a:bodyPr wrap="none" rtlCol="0">
            <a:spAutoFit/>
          </a:bodyPr>
          <a:lstStyle/>
          <a:p>
            <a:r>
              <a:rPr lang="en-US" sz="4000" b="1" dirty="0" smtClean="0"/>
              <a:t>UNPAYABLE</a:t>
            </a:r>
          </a:p>
          <a:p>
            <a:pPr algn="ctr"/>
            <a:r>
              <a:rPr lang="en-US" sz="4000" b="1" dirty="0" smtClean="0"/>
              <a:t>DEBT IS LEFT</a:t>
            </a:r>
            <a:endParaRPr lang="en-US" sz="4000" b="1" dirty="0"/>
          </a:p>
        </p:txBody>
      </p:sp>
      <p:sp>
        <p:nvSpPr>
          <p:cNvPr id="2051" name="TextBox 2050"/>
          <p:cNvSpPr txBox="1"/>
          <p:nvPr/>
        </p:nvSpPr>
        <p:spPr>
          <a:xfrm>
            <a:off x="0" y="350521"/>
            <a:ext cx="12191997" cy="954107"/>
          </a:xfrm>
          <a:prstGeom prst="rect">
            <a:avLst/>
          </a:prstGeom>
          <a:solidFill>
            <a:schemeClr val="accent6">
              <a:lumMod val="40000"/>
              <a:lumOff val="60000"/>
            </a:schemeClr>
          </a:solidFill>
        </p:spPr>
        <p:txBody>
          <a:bodyPr wrap="square" rtlCol="0">
            <a:spAutoFit/>
          </a:bodyPr>
          <a:lstStyle/>
          <a:p>
            <a:pPr algn="ctr"/>
            <a:r>
              <a:rPr lang="en-US" sz="3200" b="1" dirty="0" smtClean="0"/>
              <a:t>DEFLATION</a:t>
            </a:r>
            <a:r>
              <a:rPr lang="en-US" sz="2400" b="1" dirty="0" smtClean="0"/>
              <a:t> </a:t>
            </a:r>
            <a:r>
              <a:rPr lang="en-US" sz="2400" b="1" dirty="0"/>
              <a:t>- </a:t>
            </a:r>
            <a:r>
              <a:rPr lang="en-US" sz="2400" dirty="0"/>
              <a:t>MEANS UNPAYABLE DEBTS, BANKRUPTCIES, UNEMPLOYMENT</a:t>
            </a:r>
          </a:p>
          <a:p>
            <a:pPr algn="ctr"/>
            <a:r>
              <a:rPr lang="en-US" sz="2400" dirty="0"/>
              <a:t>AND A MONEY THAT IS WORTH MORE (FOR THE CREDITOR</a:t>
            </a:r>
            <a:r>
              <a:rPr lang="en-US" sz="2400" dirty="0" smtClean="0"/>
              <a:t>)</a:t>
            </a:r>
            <a:endParaRPr lang="en-US" sz="2400" dirty="0"/>
          </a:p>
        </p:txBody>
      </p:sp>
      <p:sp>
        <p:nvSpPr>
          <p:cNvPr id="25" name="Multiply 24"/>
          <p:cNvSpPr/>
          <p:nvPr/>
        </p:nvSpPr>
        <p:spPr>
          <a:xfrm>
            <a:off x="2814858" y="4262841"/>
            <a:ext cx="914400" cy="914400"/>
          </a:xfrm>
          <a:prstGeom prst="mathMultiply">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924118" y="2967860"/>
            <a:ext cx="2170979" cy="1384995"/>
          </a:xfrm>
          <a:prstGeom prst="rect">
            <a:avLst/>
          </a:prstGeom>
          <a:noFill/>
        </p:spPr>
        <p:txBody>
          <a:bodyPr wrap="none" rtlCol="0">
            <a:spAutoFit/>
          </a:bodyPr>
          <a:lstStyle/>
          <a:p>
            <a:r>
              <a:rPr lang="en-US" sz="2800" b="1" dirty="0" smtClean="0"/>
              <a:t>MONEY</a:t>
            </a:r>
          </a:p>
          <a:p>
            <a:r>
              <a:rPr lang="en-US" sz="2800" b="1" dirty="0" smtClean="0"/>
              <a:t>SUPPLY GOES</a:t>
            </a:r>
          </a:p>
          <a:p>
            <a:r>
              <a:rPr lang="en-US" sz="2800" b="1" dirty="0" smtClean="0"/>
              <a:t>AWAY</a:t>
            </a:r>
            <a:endParaRPr lang="en-US" sz="2800" b="1" dirty="0"/>
          </a:p>
        </p:txBody>
      </p:sp>
    </p:spTree>
    <p:extLst>
      <p:ext uri="{BB962C8B-B14F-4D97-AF65-F5344CB8AC3E}">
        <p14:creationId xmlns:p14="http://schemas.microsoft.com/office/powerpoint/2010/main" val="330411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xit" presetSubtype="0" fill="hold" nodeType="clickEffect">
                                  <p:stCondLst>
                                    <p:cond delay="0"/>
                                  </p:stCondLst>
                                  <p:childTnLst>
                                    <p:animScale>
                                      <p:cBhvr>
                                        <p:cTn id="6" dur="1000" accel="50000">
                                          <p:stCondLst>
                                            <p:cond delay="0"/>
                                          </p:stCondLst>
                                        </p:cTn>
                                        <p:tgtEl>
                                          <p:spTgt spid="17"/>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7" dur="1000" accel="50000">
                                          <p:stCondLst>
                                            <p:cond delay="0"/>
                                          </p:stCondLst>
                                        </p:cTn>
                                        <p:tgtEl>
                                          <p:spTgt spid="17"/>
                                        </p:tgtEl>
                                        <p:attrNameLst>
                                          <p:attrName>ppt_x</p:attrName>
                                          <p:attrName>ppt_y</p:attrName>
                                        </p:attrNameLst>
                                      </p:cBhvr>
                                    </p:animMotion>
                                    <p:animEffect transition="out" filter="fade">
                                      <p:cBhvr>
                                        <p:cTn id="8" dur="1000"/>
                                        <p:tgtEl>
                                          <p:spTgt spid="17"/>
                                        </p:tgtEl>
                                      </p:cBhvr>
                                    </p:animEffect>
                                    <p:set>
                                      <p:cBhvr>
                                        <p:cTn id="9" dur="1" fill="hold">
                                          <p:stCondLst>
                                            <p:cond delay="999"/>
                                          </p:stCondLst>
                                        </p:cTn>
                                        <p:tgtEl>
                                          <p:spTgt spid="17"/>
                                        </p:tgtEl>
                                        <p:attrNameLst>
                                          <p:attrName>style.visibility</p:attrName>
                                        </p:attrNameLst>
                                      </p:cBhvr>
                                      <p:to>
                                        <p:strVal val="hidden"/>
                                      </p:to>
                                    </p:set>
                                  </p:childTnLst>
                                </p:cTn>
                              </p:par>
                              <p:par>
                                <p:cTn id="10" presetID="52" presetClass="exit" presetSubtype="0" fill="hold" grpId="0" nodeType="withEffect">
                                  <p:stCondLst>
                                    <p:cond delay="0"/>
                                  </p:stCondLst>
                                  <p:childTnLst>
                                    <p:animScale>
                                      <p:cBhvr>
                                        <p:cTn id="11" dur="1000" accel="50000">
                                          <p:stCondLst>
                                            <p:cond delay="0"/>
                                          </p:stCondLst>
                                        </p:cTn>
                                        <p:tgtEl>
                                          <p:spTgt spid="27"/>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 dur="1000" accel="50000">
                                          <p:stCondLst>
                                            <p:cond delay="0"/>
                                          </p:stCondLst>
                                        </p:cTn>
                                        <p:tgtEl>
                                          <p:spTgt spid="27"/>
                                        </p:tgtEl>
                                        <p:attrNameLst>
                                          <p:attrName>ppt_x</p:attrName>
                                          <p:attrName>ppt_y</p:attrName>
                                        </p:attrNameLst>
                                      </p:cBhvr>
                                    </p:animMotion>
                                    <p:animEffect transition="out" filter="fade">
                                      <p:cBhvr>
                                        <p:cTn id="13" dur="1000"/>
                                        <p:tgtEl>
                                          <p:spTgt spid="27"/>
                                        </p:tgtEl>
                                      </p:cBhvr>
                                    </p:animEffect>
                                    <p:set>
                                      <p:cBhvr>
                                        <p:cTn id="14" dur="1" fill="hold">
                                          <p:stCondLst>
                                            <p:cond delay="999"/>
                                          </p:stCondLst>
                                        </p:cTn>
                                        <p:tgtEl>
                                          <p:spTgt spid="2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1000" fill="hold"/>
                                        <p:tgtEl>
                                          <p:spTgt spid="26"/>
                                        </p:tgtEl>
                                        <p:attrNameLst>
                                          <p:attrName>ppt_w</p:attrName>
                                        </p:attrNameLst>
                                      </p:cBhvr>
                                      <p:tavLst>
                                        <p:tav tm="0">
                                          <p:val>
                                            <p:fltVal val="0"/>
                                          </p:val>
                                        </p:tav>
                                        <p:tav tm="100000">
                                          <p:val>
                                            <p:strVal val="#ppt_w"/>
                                          </p:val>
                                        </p:tav>
                                      </p:tavLst>
                                    </p:anim>
                                    <p:anim calcmode="lin" valueType="num">
                                      <p:cBhvr>
                                        <p:cTn id="20" dur="1000" fill="hold"/>
                                        <p:tgtEl>
                                          <p:spTgt spid="26"/>
                                        </p:tgtEl>
                                        <p:attrNameLst>
                                          <p:attrName>ppt_h</p:attrName>
                                        </p:attrNameLst>
                                      </p:cBhvr>
                                      <p:tavLst>
                                        <p:tav tm="0">
                                          <p:val>
                                            <p:fltVal val="0"/>
                                          </p:val>
                                        </p:tav>
                                        <p:tav tm="100000">
                                          <p:val>
                                            <p:strVal val="#ppt_h"/>
                                          </p:val>
                                        </p:tav>
                                      </p:tavLst>
                                    </p:anim>
                                    <p:anim calcmode="lin" valueType="num">
                                      <p:cBhvr>
                                        <p:cTn id="21" dur="1000" fill="hold"/>
                                        <p:tgtEl>
                                          <p:spTgt spid="26"/>
                                        </p:tgtEl>
                                        <p:attrNameLst>
                                          <p:attrName>style.rotation</p:attrName>
                                        </p:attrNameLst>
                                      </p:cBhvr>
                                      <p:tavLst>
                                        <p:tav tm="0">
                                          <p:val>
                                            <p:fltVal val="90"/>
                                          </p:val>
                                        </p:tav>
                                        <p:tav tm="100000">
                                          <p:val>
                                            <p:fltVal val="0"/>
                                          </p:val>
                                        </p:tav>
                                      </p:tavLst>
                                    </p:anim>
                                    <p:animEffect transition="in" filter="fade">
                                      <p:cBhvr>
                                        <p:cTn id="22" dur="1000"/>
                                        <p:tgtEl>
                                          <p:spTgt spid="2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049"/>
                                        </p:tgtEl>
                                        <p:attrNameLst>
                                          <p:attrName>style.visibility</p:attrName>
                                        </p:attrNameLst>
                                      </p:cBhvr>
                                      <p:to>
                                        <p:strVal val="visible"/>
                                      </p:to>
                                    </p:set>
                                    <p:anim calcmode="lin" valueType="num">
                                      <p:cBhvr>
                                        <p:cTn id="25" dur="1000" fill="hold"/>
                                        <p:tgtEl>
                                          <p:spTgt spid="2049"/>
                                        </p:tgtEl>
                                        <p:attrNameLst>
                                          <p:attrName>ppt_w</p:attrName>
                                        </p:attrNameLst>
                                      </p:cBhvr>
                                      <p:tavLst>
                                        <p:tav tm="0">
                                          <p:val>
                                            <p:fltVal val="0"/>
                                          </p:val>
                                        </p:tav>
                                        <p:tav tm="100000">
                                          <p:val>
                                            <p:strVal val="#ppt_w"/>
                                          </p:val>
                                        </p:tav>
                                      </p:tavLst>
                                    </p:anim>
                                    <p:anim calcmode="lin" valueType="num">
                                      <p:cBhvr>
                                        <p:cTn id="26" dur="1000" fill="hold"/>
                                        <p:tgtEl>
                                          <p:spTgt spid="2049"/>
                                        </p:tgtEl>
                                        <p:attrNameLst>
                                          <p:attrName>ppt_h</p:attrName>
                                        </p:attrNameLst>
                                      </p:cBhvr>
                                      <p:tavLst>
                                        <p:tav tm="0">
                                          <p:val>
                                            <p:fltVal val="0"/>
                                          </p:val>
                                        </p:tav>
                                        <p:tav tm="100000">
                                          <p:val>
                                            <p:strVal val="#ppt_h"/>
                                          </p:val>
                                        </p:tav>
                                      </p:tavLst>
                                    </p:anim>
                                    <p:anim calcmode="lin" valueType="num">
                                      <p:cBhvr>
                                        <p:cTn id="27" dur="1000" fill="hold"/>
                                        <p:tgtEl>
                                          <p:spTgt spid="2049"/>
                                        </p:tgtEl>
                                        <p:attrNameLst>
                                          <p:attrName>style.rotation</p:attrName>
                                        </p:attrNameLst>
                                      </p:cBhvr>
                                      <p:tavLst>
                                        <p:tav tm="0">
                                          <p:val>
                                            <p:fltVal val="90"/>
                                          </p:val>
                                        </p:tav>
                                        <p:tav tm="100000">
                                          <p:val>
                                            <p:fltVal val="0"/>
                                          </p:val>
                                        </p:tav>
                                      </p:tavLst>
                                    </p:anim>
                                    <p:animEffect transition="in" filter="fade">
                                      <p:cBhvr>
                                        <p:cTn id="28" dur="1000"/>
                                        <p:tgtEl>
                                          <p:spTgt spid="204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52"/>
                                        </p:tgtEl>
                                        <p:attrNameLst>
                                          <p:attrName>style.visibility</p:attrName>
                                        </p:attrNameLst>
                                      </p:cBhvr>
                                      <p:to>
                                        <p:strVal val="visible"/>
                                      </p:to>
                                    </p:set>
                                    <p:anim calcmode="lin" valueType="num">
                                      <p:cBhvr additive="base">
                                        <p:cTn id="33" dur="500" fill="hold"/>
                                        <p:tgtEl>
                                          <p:spTgt spid="2052"/>
                                        </p:tgtEl>
                                        <p:attrNameLst>
                                          <p:attrName>ppt_x</p:attrName>
                                        </p:attrNameLst>
                                      </p:cBhvr>
                                      <p:tavLst>
                                        <p:tav tm="0">
                                          <p:val>
                                            <p:strVal val="#ppt_x"/>
                                          </p:val>
                                        </p:tav>
                                        <p:tav tm="100000">
                                          <p:val>
                                            <p:strVal val="#ppt_x"/>
                                          </p:val>
                                        </p:tav>
                                      </p:tavLst>
                                    </p:anim>
                                    <p:anim calcmode="lin" valueType="num">
                                      <p:cBhvr additive="base">
                                        <p:cTn id="3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054"/>
                                        </p:tgtEl>
                                        <p:attrNameLst>
                                          <p:attrName>style.visibility</p:attrName>
                                        </p:attrNameLst>
                                      </p:cBhvr>
                                      <p:to>
                                        <p:strVal val="visible"/>
                                      </p:to>
                                    </p:set>
                                    <p:anim calcmode="lin" valueType="num">
                                      <p:cBhvr additive="base">
                                        <p:cTn id="39" dur="500" fill="hold"/>
                                        <p:tgtEl>
                                          <p:spTgt spid="2054"/>
                                        </p:tgtEl>
                                        <p:attrNameLst>
                                          <p:attrName>ppt_x</p:attrName>
                                        </p:attrNameLst>
                                      </p:cBhvr>
                                      <p:tavLst>
                                        <p:tav tm="0">
                                          <p:val>
                                            <p:strVal val="#ppt_x"/>
                                          </p:val>
                                        </p:tav>
                                        <p:tav tm="100000">
                                          <p:val>
                                            <p:strVal val="#ppt_x"/>
                                          </p:val>
                                        </p:tav>
                                      </p:tavLst>
                                    </p:anim>
                                    <p:anim calcmode="lin" valueType="num">
                                      <p:cBhvr additive="base">
                                        <p:cTn id="40" dur="500" fill="hold"/>
                                        <p:tgtEl>
                                          <p:spTgt spid="205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50"/>
                                        </p:tgtEl>
                                        <p:attrNameLst>
                                          <p:attrName>style.visibility</p:attrName>
                                        </p:attrNameLst>
                                      </p:cBhvr>
                                      <p:to>
                                        <p:strVal val="visible"/>
                                      </p:to>
                                    </p:set>
                                    <p:anim calcmode="lin" valueType="num">
                                      <p:cBhvr additive="base">
                                        <p:cTn id="49" dur="500" fill="hold"/>
                                        <p:tgtEl>
                                          <p:spTgt spid="2050"/>
                                        </p:tgtEl>
                                        <p:attrNameLst>
                                          <p:attrName>ppt_x</p:attrName>
                                        </p:attrNameLst>
                                      </p:cBhvr>
                                      <p:tavLst>
                                        <p:tav tm="0">
                                          <p:val>
                                            <p:strVal val="#ppt_x"/>
                                          </p:val>
                                        </p:tav>
                                        <p:tav tm="100000">
                                          <p:val>
                                            <p:strVal val="#ppt_x"/>
                                          </p:val>
                                        </p:tav>
                                      </p:tavLst>
                                    </p:anim>
                                    <p:anim calcmode="lin" valueType="num">
                                      <p:cBhvr additive="base">
                                        <p:cTn id="5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49"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algn="ctr"/>
            <a:r>
              <a:rPr lang="en-US" sz="2800" b="1" dirty="0"/>
              <a:t>Why Some Bankers Deflate</a:t>
            </a:r>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sp>
        <p:nvSpPr>
          <p:cNvPr id="5" name="TextBox 4"/>
          <p:cNvSpPr txBox="1"/>
          <p:nvPr/>
        </p:nvSpPr>
        <p:spPr>
          <a:xfrm>
            <a:off x="0" y="350521"/>
            <a:ext cx="12191997" cy="1384995"/>
          </a:xfrm>
          <a:prstGeom prst="rect">
            <a:avLst/>
          </a:prstGeom>
          <a:solidFill>
            <a:srgbClr val="66CCFF"/>
          </a:solidFill>
        </p:spPr>
        <p:txBody>
          <a:bodyPr wrap="square" rtlCol="0">
            <a:spAutoFit/>
          </a:bodyPr>
          <a:lstStyle/>
          <a:p>
            <a:pPr algn="ctr"/>
            <a:endParaRPr lang="en-US" sz="2800" dirty="0" smtClean="0"/>
          </a:p>
          <a:p>
            <a:pPr algn="ctr"/>
            <a:r>
              <a:rPr lang="en-US" sz="2800" dirty="0" smtClean="0"/>
              <a:t>Deflation causes unemployment and harm to the WORKING AMERICAN FAMILY.</a:t>
            </a:r>
          </a:p>
          <a:p>
            <a:pPr algn="ctr"/>
            <a:endParaRPr lang="en-US" sz="2800" dirty="0"/>
          </a:p>
        </p:txBody>
      </p:sp>
      <p:pic>
        <p:nvPicPr>
          <p:cNvPr id="3074" name="Picture 2" descr="http://ts4.mm.bing.net/th?id=HN.608035166021552879&amp;pid=15.1&amp;H=94&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21" y="1951932"/>
            <a:ext cx="3075658" cy="18069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pakalertpress.com/wp-content/uploads/2014/04/The-Real-Unemployment-Rate-In-20-Of-American-Families-EVERYONE-Is-Unemploy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5981" y="3492874"/>
            <a:ext cx="3903312" cy="235544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ts1.mm.bing.net/th?id=HN.608030467329688488&amp;pid=15.1&amp;H=126&amp;W=1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6383" y="2079202"/>
            <a:ext cx="2570999" cy="202007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theportugalnews.com/uploads/news/page4_loja_socia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8932" y="4270002"/>
            <a:ext cx="3317870" cy="2488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354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CCFFCC"/>
          </a:solidFill>
        </p:spPr>
        <p:txBody>
          <a:bodyPr>
            <a:normAutofit fontScale="90000"/>
          </a:bodyPr>
          <a:lstStyle/>
          <a:p>
            <a:pPr algn="ctr"/>
            <a:r>
              <a:rPr lang="en-US" sz="2800" b="1" dirty="0" smtClean="0"/>
              <a:t>Part 3</a:t>
            </a:r>
            <a:endParaRPr lang="en-US" sz="2800" b="1" dirty="0"/>
          </a:p>
        </p:txBody>
      </p:sp>
      <p:sp>
        <p:nvSpPr>
          <p:cNvPr id="3" name="Content Placeholder 2"/>
          <p:cNvSpPr>
            <a:spLocks noGrp="1"/>
          </p:cNvSpPr>
          <p:nvPr>
            <p:ph idx="1"/>
          </p:nvPr>
        </p:nvSpPr>
        <p:spPr>
          <a:xfrm>
            <a:off x="2294312" y="2767555"/>
            <a:ext cx="8345979" cy="474410"/>
          </a:xfrm>
        </p:spPr>
        <p:txBody>
          <a:bodyPr>
            <a:normAutofit lnSpcReduction="10000"/>
          </a:bodyPr>
          <a:lstStyle/>
          <a:p>
            <a:pPr marL="0" indent="0">
              <a:buNone/>
            </a:pPr>
            <a:r>
              <a:rPr lang="en-US" b="1" dirty="0"/>
              <a:t>England Starts the Worldwide Demonetization of </a:t>
            </a:r>
            <a:r>
              <a:rPr lang="en-US" b="1" dirty="0" smtClean="0"/>
              <a:t>Silver</a:t>
            </a:r>
            <a:endParaRPr lang="en-US" sz="2400" b="1" dirty="0"/>
          </a:p>
        </p:txBody>
      </p:sp>
    </p:spTree>
    <p:extLst>
      <p:ext uri="{BB962C8B-B14F-4D97-AF65-F5344CB8AC3E}">
        <p14:creationId xmlns:p14="http://schemas.microsoft.com/office/powerpoint/2010/main" val="1758478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525204"/>
            <a:ext cx="12191998" cy="5332796"/>
          </a:xfrm>
        </p:spPr>
        <p:txBody>
          <a:bodyPr/>
          <a:lstStyle/>
          <a:p>
            <a:pPr marL="0" indent="0" algn="ctr">
              <a:buNone/>
            </a:pPr>
            <a:r>
              <a:rPr lang="en-US" dirty="0" smtClean="0"/>
              <a:t>TIMELINE OF BRITISH SILVER DEMONETIZATION</a:t>
            </a:r>
          </a:p>
          <a:p>
            <a:pPr marL="0" indent="0">
              <a:buNone/>
            </a:pPr>
            <a:r>
              <a:rPr lang="en-US" dirty="0" smtClean="0"/>
              <a:t>          1774         1798                       1816                                                                </a:t>
            </a:r>
            <a:endParaRPr lang="en-US" dirty="0"/>
          </a:p>
          <a:p>
            <a:pPr marL="0" indent="0">
              <a:buNone/>
            </a:pPr>
            <a:r>
              <a:rPr lang="en-US" dirty="0" smtClean="0"/>
              <a:t>_____|________ | _____________ | __________________________________</a:t>
            </a:r>
          </a:p>
          <a:p>
            <a:pPr marL="0" indent="0">
              <a:buNone/>
            </a:pPr>
            <a:r>
              <a:rPr lang="en-US" sz="1200" dirty="0" smtClean="0"/>
              <a:t>                  </a:t>
            </a:r>
            <a:endParaRPr lang="en-US" sz="1200" dirty="0"/>
          </a:p>
          <a:p>
            <a:pPr marL="0" indent="0">
              <a:buNone/>
            </a:pPr>
            <a:endParaRPr lang="en-US" sz="1200" dirty="0"/>
          </a:p>
        </p:txBody>
      </p:sp>
      <p:sp>
        <p:nvSpPr>
          <p:cNvPr id="4" name="Title 1"/>
          <p:cNvSpPr txBox="1">
            <a:spLocks/>
          </p:cNvSpPr>
          <p:nvPr/>
        </p:nvSpPr>
        <p:spPr>
          <a:xfrm>
            <a:off x="-1" y="6835"/>
            <a:ext cx="12191999" cy="343686"/>
          </a:xfrm>
          <a:prstGeom prst="rect">
            <a:avLst/>
          </a:prstGeom>
          <a:solidFill>
            <a:srgbClr val="CCFFCC"/>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smtClean="0"/>
              <a:t>England Starts the Worldwide Demonetization of Silver</a:t>
            </a:r>
            <a:endParaRPr lang="en-US" sz="2400" b="1" dirty="0"/>
          </a:p>
        </p:txBody>
      </p:sp>
      <p:sp>
        <p:nvSpPr>
          <p:cNvPr id="5" name="TextBox 4"/>
          <p:cNvSpPr txBox="1"/>
          <p:nvPr/>
        </p:nvSpPr>
        <p:spPr>
          <a:xfrm>
            <a:off x="0" y="350521"/>
            <a:ext cx="12191997" cy="830997"/>
          </a:xfrm>
          <a:prstGeom prst="rect">
            <a:avLst/>
          </a:prstGeom>
          <a:solidFill>
            <a:srgbClr val="66CCFF"/>
          </a:solidFill>
        </p:spPr>
        <p:txBody>
          <a:bodyPr wrap="square" rtlCol="0">
            <a:spAutoFit/>
          </a:bodyPr>
          <a:lstStyle/>
          <a:p>
            <a:pPr algn="ctr"/>
            <a:r>
              <a:rPr lang="en-US" sz="2400" dirty="0" smtClean="0"/>
              <a:t>The primary deflationary technique was to implement a gold standard, and to demonetize silver, declaring it not a legal tender for debt payments.</a:t>
            </a:r>
            <a:endParaRPr lang="en-US" sz="2400" dirty="0"/>
          </a:p>
        </p:txBody>
      </p:sp>
      <p:sp>
        <p:nvSpPr>
          <p:cNvPr id="6" name="TextBox 5"/>
          <p:cNvSpPr txBox="1"/>
          <p:nvPr/>
        </p:nvSpPr>
        <p:spPr>
          <a:xfrm>
            <a:off x="1246910" y="4914635"/>
            <a:ext cx="9326881" cy="1138773"/>
          </a:xfrm>
          <a:prstGeom prst="rect">
            <a:avLst/>
          </a:prstGeom>
          <a:solidFill>
            <a:schemeClr val="accent1">
              <a:lumMod val="20000"/>
              <a:lumOff val="80000"/>
            </a:schemeClr>
          </a:solidFill>
        </p:spPr>
        <p:txBody>
          <a:bodyPr wrap="square" rtlCol="0">
            <a:spAutoFit/>
          </a:bodyPr>
          <a:lstStyle/>
          <a:p>
            <a:r>
              <a:rPr lang="en-US" sz="2400" dirty="0" smtClean="0"/>
              <a:t>“England’s reasons for going over to the gold standard have never been fully explained.”</a:t>
            </a:r>
          </a:p>
          <a:p>
            <a:pPr algn="r"/>
            <a:r>
              <a:rPr lang="en-US" sz="2000" dirty="0" smtClean="0"/>
              <a:t>George Knapp, </a:t>
            </a:r>
            <a:r>
              <a:rPr lang="en-US" sz="2000" i="1" dirty="0" smtClean="0"/>
              <a:t>State Theory of Money, </a:t>
            </a:r>
            <a:r>
              <a:rPr lang="en-US" sz="2000" dirty="0" smtClean="0"/>
              <a:t>1909, p. 275 </a:t>
            </a:r>
            <a:endParaRPr lang="en-US" sz="2000" dirty="0"/>
          </a:p>
        </p:txBody>
      </p:sp>
      <p:sp>
        <p:nvSpPr>
          <p:cNvPr id="7" name="TextBox 6"/>
          <p:cNvSpPr txBox="1"/>
          <p:nvPr/>
        </p:nvSpPr>
        <p:spPr>
          <a:xfrm>
            <a:off x="268779" y="3022051"/>
            <a:ext cx="1609898" cy="954107"/>
          </a:xfrm>
          <a:prstGeom prst="rect">
            <a:avLst/>
          </a:prstGeom>
          <a:solidFill>
            <a:schemeClr val="accent1">
              <a:lumMod val="20000"/>
              <a:lumOff val="80000"/>
            </a:schemeClr>
          </a:solidFill>
        </p:spPr>
        <p:txBody>
          <a:bodyPr wrap="square" rtlCol="0">
            <a:spAutoFit/>
          </a:bodyPr>
          <a:lstStyle/>
          <a:p>
            <a:r>
              <a:rPr lang="en-US" sz="1400" dirty="0" smtClean="0"/>
              <a:t>First English legal</a:t>
            </a:r>
          </a:p>
          <a:p>
            <a:r>
              <a:rPr lang="en-US" sz="1400" dirty="0" smtClean="0"/>
              <a:t>tender law limiting</a:t>
            </a:r>
          </a:p>
          <a:p>
            <a:r>
              <a:rPr lang="en-US" sz="1400" dirty="0" smtClean="0"/>
              <a:t>payment in silver to 25 pounds</a:t>
            </a:r>
            <a:endParaRPr lang="en-US" sz="1400" dirty="0"/>
          </a:p>
        </p:txBody>
      </p:sp>
      <p:sp>
        <p:nvSpPr>
          <p:cNvPr id="8" name="TextBox 7"/>
          <p:cNvSpPr txBox="1"/>
          <p:nvPr/>
        </p:nvSpPr>
        <p:spPr>
          <a:xfrm>
            <a:off x="2197333" y="3022051"/>
            <a:ext cx="1609898" cy="738664"/>
          </a:xfrm>
          <a:prstGeom prst="rect">
            <a:avLst/>
          </a:prstGeom>
          <a:solidFill>
            <a:schemeClr val="accent1">
              <a:lumMod val="20000"/>
              <a:lumOff val="80000"/>
            </a:schemeClr>
          </a:solidFill>
        </p:spPr>
        <p:txBody>
          <a:bodyPr wrap="square" rtlCol="0">
            <a:spAutoFit/>
          </a:bodyPr>
          <a:lstStyle/>
          <a:p>
            <a:r>
              <a:rPr lang="en-US" sz="1400" dirty="0" smtClean="0"/>
              <a:t>English mint suspends coinage of silver</a:t>
            </a:r>
            <a:endParaRPr lang="en-US" sz="1400" dirty="0"/>
          </a:p>
        </p:txBody>
      </p:sp>
      <p:sp>
        <p:nvSpPr>
          <p:cNvPr id="9" name="TextBox 8"/>
          <p:cNvSpPr txBox="1"/>
          <p:nvPr/>
        </p:nvSpPr>
        <p:spPr>
          <a:xfrm>
            <a:off x="4686992" y="3033068"/>
            <a:ext cx="1609898" cy="954107"/>
          </a:xfrm>
          <a:prstGeom prst="rect">
            <a:avLst/>
          </a:prstGeom>
          <a:solidFill>
            <a:schemeClr val="accent1">
              <a:lumMod val="20000"/>
              <a:lumOff val="80000"/>
            </a:schemeClr>
          </a:solidFill>
        </p:spPr>
        <p:txBody>
          <a:bodyPr wrap="square" rtlCol="0">
            <a:spAutoFit/>
          </a:bodyPr>
          <a:lstStyle/>
          <a:p>
            <a:r>
              <a:rPr lang="en-US" sz="1400" dirty="0" smtClean="0"/>
              <a:t>English law limits silver legal tender payments to 2 pounds</a:t>
            </a:r>
            <a:endParaRPr lang="en-US" sz="1400" dirty="0"/>
          </a:p>
        </p:txBody>
      </p:sp>
      <p:sp>
        <p:nvSpPr>
          <p:cNvPr id="10" name="TextBox 9"/>
          <p:cNvSpPr txBox="1"/>
          <p:nvPr/>
        </p:nvSpPr>
        <p:spPr>
          <a:xfrm>
            <a:off x="7261167" y="3033068"/>
            <a:ext cx="3722716" cy="307777"/>
          </a:xfrm>
          <a:prstGeom prst="rect">
            <a:avLst/>
          </a:prstGeom>
          <a:solidFill>
            <a:schemeClr val="accent1">
              <a:lumMod val="20000"/>
              <a:lumOff val="80000"/>
            </a:schemeClr>
          </a:solidFill>
        </p:spPr>
        <p:txBody>
          <a:bodyPr wrap="square" rtlCol="0">
            <a:spAutoFit/>
          </a:bodyPr>
          <a:lstStyle/>
          <a:p>
            <a:r>
              <a:rPr lang="en-US" sz="1400" dirty="0" smtClean="0"/>
              <a:t>Gold Standard    </a:t>
            </a:r>
            <a:r>
              <a:rPr lang="en-US" sz="1400" dirty="0" smtClean="0">
                <a:sym typeface="Wingdings" panose="05000000000000000000" pitchFamily="2" charset="2"/>
              </a:rPr>
              <a:t></a:t>
            </a:r>
            <a:endParaRPr lang="en-US" sz="1400" dirty="0"/>
          </a:p>
        </p:txBody>
      </p:sp>
    </p:spTree>
    <p:extLst>
      <p:ext uri="{BB962C8B-B14F-4D97-AF65-F5344CB8AC3E}">
        <p14:creationId xmlns:p14="http://schemas.microsoft.com/office/powerpoint/2010/main" val="3752787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66FFFF"/>
          </a:solidFill>
        </p:spPr>
        <p:txBody>
          <a:bodyPr>
            <a:normAutofit fontScale="90000"/>
          </a:bodyPr>
          <a:lstStyle/>
          <a:p>
            <a:pPr lvl="0" algn="ctr"/>
            <a:r>
              <a:rPr lang="en-US" sz="2800" b="1" dirty="0" smtClean="0"/>
              <a:t>Part 4</a:t>
            </a:r>
            <a:endParaRPr lang="en-US" sz="28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p:txBody>
      </p:sp>
      <p:sp>
        <p:nvSpPr>
          <p:cNvPr id="4" name="TextBox 3"/>
          <p:cNvSpPr txBox="1"/>
          <p:nvPr/>
        </p:nvSpPr>
        <p:spPr>
          <a:xfrm>
            <a:off x="0" y="350521"/>
            <a:ext cx="12589785" cy="523220"/>
          </a:xfrm>
          <a:prstGeom prst="rect">
            <a:avLst/>
          </a:prstGeom>
          <a:solidFill>
            <a:srgbClr val="99CCFF"/>
          </a:solidFill>
        </p:spPr>
        <p:txBody>
          <a:bodyPr wrap="square" rtlCol="0">
            <a:spAutoFit/>
          </a:bodyPr>
          <a:lstStyle/>
          <a:p>
            <a:pPr algn="ctr"/>
            <a:r>
              <a:rPr lang="en-US" sz="2800" dirty="0"/>
              <a:t>The Problems of Bimetallism</a:t>
            </a:r>
          </a:p>
        </p:txBody>
      </p:sp>
      <p:sp>
        <p:nvSpPr>
          <p:cNvPr id="5" name="TextBox 4"/>
          <p:cNvSpPr txBox="1"/>
          <p:nvPr/>
        </p:nvSpPr>
        <p:spPr>
          <a:xfrm>
            <a:off x="-1" y="843205"/>
            <a:ext cx="12192001" cy="584775"/>
          </a:xfrm>
          <a:prstGeom prst="rect">
            <a:avLst/>
          </a:prstGeom>
          <a:solidFill>
            <a:schemeClr val="accent5">
              <a:lumMod val="20000"/>
              <a:lumOff val="80000"/>
            </a:schemeClr>
          </a:solidFill>
        </p:spPr>
        <p:txBody>
          <a:bodyPr wrap="square" rtlCol="0">
            <a:spAutoFit/>
          </a:bodyPr>
          <a:lstStyle/>
          <a:p>
            <a:pPr algn="ctr"/>
            <a:r>
              <a:rPr lang="en-US" sz="3200" dirty="0" smtClean="0"/>
              <a:t>Bimetallism was susceptible to private manipulation.	</a:t>
            </a:r>
            <a:endParaRPr lang="en-US" sz="3200" dirty="0"/>
          </a:p>
        </p:txBody>
      </p:sp>
      <p:sp>
        <p:nvSpPr>
          <p:cNvPr id="6" name="TextBox 5"/>
          <p:cNvSpPr txBox="1"/>
          <p:nvPr/>
        </p:nvSpPr>
        <p:spPr>
          <a:xfrm>
            <a:off x="-33250" y="1427980"/>
            <a:ext cx="12191999" cy="1200329"/>
          </a:xfrm>
          <a:prstGeom prst="rect">
            <a:avLst/>
          </a:prstGeom>
          <a:solidFill>
            <a:schemeClr val="accent5">
              <a:lumMod val="20000"/>
              <a:lumOff val="80000"/>
            </a:schemeClr>
          </a:solidFill>
        </p:spPr>
        <p:txBody>
          <a:bodyPr wrap="square" rtlCol="0">
            <a:spAutoFit/>
          </a:bodyPr>
          <a:lstStyle/>
          <a:p>
            <a:r>
              <a:rPr lang="en-US" sz="2400" dirty="0" smtClean="0"/>
              <a:t>Different nations assigned slightly different gold/silver ratios to the metals.  “Financiers” would export gold and silver back and forth on a large scale to take riskless advantage of these tiny differences in their official value.</a:t>
            </a:r>
            <a:endParaRPr lang="en-US" sz="2400" dirty="0"/>
          </a:p>
        </p:txBody>
      </p:sp>
      <p:sp>
        <p:nvSpPr>
          <p:cNvPr id="9" name="TextBox 8"/>
          <p:cNvSpPr txBox="1"/>
          <p:nvPr/>
        </p:nvSpPr>
        <p:spPr>
          <a:xfrm>
            <a:off x="179513" y="4839015"/>
            <a:ext cx="2193948" cy="830997"/>
          </a:xfrm>
          <a:prstGeom prst="rect">
            <a:avLst/>
          </a:prstGeom>
          <a:solidFill>
            <a:schemeClr val="accent5">
              <a:lumMod val="20000"/>
              <a:lumOff val="80000"/>
            </a:schemeClr>
          </a:solidFill>
        </p:spPr>
        <p:txBody>
          <a:bodyPr wrap="square" rtlCol="0">
            <a:spAutoFit/>
          </a:bodyPr>
          <a:lstStyle/>
          <a:p>
            <a:pPr algn="ctr"/>
            <a:r>
              <a:rPr lang="en-US" sz="2400" dirty="0" smtClean="0"/>
              <a:t>16 silver: 1 gold</a:t>
            </a:r>
          </a:p>
          <a:p>
            <a:pPr algn="ctr"/>
            <a:r>
              <a:rPr lang="en-US" sz="2400" dirty="0" smtClean="0"/>
              <a:t>after 1834</a:t>
            </a:r>
            <a:endParaRPr lang="en-US" sz="24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750" y="2999611"/>
            <a:ext cx="2151711" cy="1613783"/>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9171" y="2810190"/>
            <a:ext cx="1524000" cy="2028825"/>
          </a:xfrm>
          <a:prstGeom prst="rect">
            <a:avLst/>
          </a:prstGeom>
        </p:spPr>
      </p:pic>
      <p:sp>
        <p:nvSpPr>
          <p:cNvPr id="13" name="TextBox 12"/>
          <p:cNvSpPr txBox="1"/>
          <p:nvPr/>
        </p:nvSpPr>
        <p:spPr>
          <a:xfrm>
            <a:off x="8711738" y="4839016"/>
            <a:ext cx="2446407" cy="461665"/>
          </a:xfrm>
          <a:prstGeom prst="rect">
            <a:avLst/>
          </a:prstGeom>
          <a:solidFill>
            <a:schemeClr val="accent5">
              <a:lumMod val="20000"/>
              <a:lumOff val="80000"/>
            </a:schemeClr>
          </a:solidFill>
        </p:spPr>
        <p:txBody>
          <a:bodyPr wrap="square" rtlCol="0">
            <a:spAutoFit/>
          </a:bodyPr>
          <a:lstStyle/>
          <a:p>
            <a:pPr algn="ctr"/>
            <a:r>
              <a:rPr lang="en-US" sz="2400" dirty="0" smtClean="0"/>
              <a:t>15.5 silver: 1 gold</a:t>
            </a:r>
            <a:endParaRPr lang="en-US" sz="2400" dirty="0"/>
          </a:p>
        </p:txBody>
      </p:sp>
      <p:cxnSp>
        <p:nvCxnSpPr>
          <p:cNvPr id="8" name="Straight Arrow Connector 7"/>
          <p:cNvCxnSpPr/>
          <p:nvPr/>
        </p:nvCxnSpPr>
        <p:spPr>
          <a:xfrm flipV="1">
            <a:off x="3192087" y="4528574"/>
            <a:ext cx="5852160" cy="119058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5974" y="3069271"/>
            <a:ext cx="1524000" cy="1524000"/>
          </a:xfrm>
          <a:prstGeom prst="rect">
            <a:avLst/>
          </a:prstGeom>
        </p:spPr>
      </p:pic>
      <p:cxnSp>
        <p:nvCxnSpPr>
          <p:cNvPr id="18" name="Straight Arrow Connector 17"/>
          <p:cNvCxnSpPr/>
          <p:nvPr/>
        </p:nvCxnSpPr>
        <p:spPr>
          <a:xfrm flipH="1">
            <a:off x="2549499" y="3381382"/>
            <a:ext cx="4026475" cy="47487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96510" y="5166359"/>
            <a:ext cx="1687484" cy="1687484"/>
          </a:xfrm>
          <a:prstGeom prst="rect">
            <a:avLst/>
          </a:prstGeom>
        </p:spPr>
      </p:pic>
      <p:sp>
        <p:nvSpPr>
          <p:cNvPr id="26" name="TextBox 25"/>
          <p:cNvSpPr txBox="1"/>
          <p:nvPr/>
        </p:nvSpPr>
        <p:spPr>
          <a:xfrm>
            <a:off x="6876770" y="5670012"/>
            <a:ext cx="5281979" cy="1169551"/>
          </a:xfrm>
          <a:prstGeom prst="rect">
            <a:avLst/>
          </a:prstGeom>
          <a:solidFill>
            <a:schemeClr val="accent5">
              <a:lumMod val="20000"/>
              <a:lumOff val="80000"/>
            </a:schemeClr>
          </a:solidFill>
        </p:spPr>
        <p:txBody>
          <a:bodyPr wrap="square" rtlCol="0">
            <a:spAutoFit/>
          </a:bodyPr>
          <a:lstStyle/>
          <a:p>
            <a:r>
              <a:rPr lang="en-US" sz="1400" dirty="0" smtClean="0">
                <a:latin typeface="Courier New" panose="02070309020205020404" pitchFamily="49" charset="0"/>
                <a:cs typeface="Courier New" panose="02070309020205020404" pitchFamily="49" charset="0"/>
              </a:rPr>
              <a:t>“...any overshooting of the ratio ...</a:t>
            </a:r>
          </a:p>
          <a:p>
            <a:r>
              <a:rPr lang="en-US" sz="1400" dirty="0" smtClean="0">
                <a:latin typeface="Courier New" panose="02070309020205020404" pitchFamily="49" charset="0"/>
                <a:cs typeface="Courier New" panose="02070309020205020404" pitchFamily="49" charset="0"/>
              </a:rPr>
              <a:t>establishes a differentiation...</a:t>
            </a:r>
          </a:p>
          <a:p>
            <a:r>
              <a:rPr lang="en-US" sz="1400" dirty="0" smtClean="0">
                <a:latin typeface="Courier New" panose="02070309020205020404" pitchFamily="49" charset="0"/>
                <a:cs typeface="Courier New" panose="02070309020205020404" pitchFamily="49" charset="0"/>
              </a:rPr>
              <a:t>which gives to the one metal...</a:t>
            </a:r>
          </a:p>
          <a:p>
            <a:r>
              <a:rPr lang="en-US" sz="1400" dirty="0" smtClean="0">
                <a:latin typeface="Courier New" panose="02070309020205020404" pitchFamily="49" charset="0"/>
                <a:cs typeface="Courier New" panose="02070309020205020404" pitchFamily="49" charset="0"/>
              </a:rPr>
              <a:t>purchasing power – against the other...” </a:t>
            </a:r>
            <a:r>
              <a:rPr lang="en-US" sz="1400" dirty="0" err="1" smtClean="0">
                <a:latin typeface="Courier New" panose="02070309020205020404" pitchFamily="49" charset="0"/>
                <a:cs typeface="Courier New" panose="02070309020205020404" pitchFamily="49" charset="0"/>
              </a:rPr>
              <a:t>W.A.Shaw</a:t>
            </a:r>
            <a:r>
              <a:rPr lang="en-US" sz="1400" dirty="0" smtClean="0">
                <a:latin typeface="Courier New" panose="02070309020205020404" pitchFamily="49" charset="0"/>
                <a:cs typeface="Courier New" panose="02070309020205020404" pitchFamily="49" charset="0"/>
              </a:rPr>
              <a:t>, </a:t>
            </a:r>
            <a:r>
              <a:rPr lang="en-US" sz="1400" i="1" dirty="0" smtClean="0">
                <a:latin typeface="Courier New" panose="02070309020205020404" pitchFamily="49" charset="0"/>
                <a:cs typeface="Courier New" panose="02070309020205020404" pitchFamily="49" charset="0"/>
              </a:rPr>
              <a:t>The History of Currency 1252 to 1896</a:t>
            </a:r>
            <a:endParaRPr lang="en-US" sz="1400" i="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12783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66FFFF"/>
          </a:solidFill>
        </p:spPr>
        <p:txBody>
          <a:bodyPr>
            <a:normAutofit fontScale="90000"/>
          </a:bodyPr>
          <a:lstStyle/>
          <a:p>
            <a:pPr lvl="0" algn="ctr"/>
            <a:r>
              <a:rPr lang="en-US" sz="2800" b="1" dirty="0" smtClean="0"/>
              <a:t>Part 4</a:t>
            </a:r>
            <a:endParaRPr lang="en-US" sz="28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p:txBody>
      </p:sp>
      <p:sp>
        <p:nvSpPr>
          <p:cNvPr id="4" name="TextBox 3"/>
          <p:cNvSpPr txBox="1"/>
          <p:nvPr/>
        </p:nvSpPr>
        <p:spPr>
          <a:xfrm>
            <a:off x="0" y="350521"/>
            <a:ext cx="12589785" cy="523220"/>
          </a:xfrm>
          <a:prstGeom prst="rect">
            <a:avLst/>
          </a:prstGeom>
          <a:solidFill>
            <a:srgbClr val="99CCFF"/>
          </a:solidFill>
        </p:spPr>
        <p:txBody>
          <a:bodyPr wrap="square" rtlCol="0">
            <a:spAutoFit/>
          </a:bodyPr>
          <a:lstStyle/>
          <a:p>
            <a:pPr algn="ctr"/>
            <a:r>
              <a:rPr lang="en-US" sz="2800" dirty="0"/>
              <a:t>The Problems of Bimetallism</a:t>
            </a:r>
          </a:p>
        </p:txBody>
      </p:sp>
      <p:sp>
        <p:nvSpPr>
          <p:cNvPr id="5" name="TextBox 4"/>
          <p:cNvSpPr txBox="1"/>
          <p:nvPr/>
        </p:nvSpPr>
        <p:spPr>
          <a:xfrm>
            <a:off x="1824593" y="1217427"/>
            <a:ext cx="8542807" cy="584775"/>
          </a:xfrm>
          <a:prstGeom prst="rect">
            <a:avLst/>
          </a:prstGeom>
          <a:solidFill>
            <a:schemeClr val="accent5">
              <a:lumMod val="20000"/>
              <a:lumOff val="80000"/>
            </a:schemeClr>
          </a:solidFill>
        </p:spPr>
        <p:txBody>
          <a:bodyPr wrap="square" rtlCol="0">
            <a:spAutoFit/>
          </a:bodyPr>
          <a:lstStyle/>
          <a:p>
            <a:pPr algn="ctr"/>
            <a:r>
              <a:rPr lang="en-US" sz="3200" dirty="0" smtClean="0"/>
              <a:t>W.A. Shaw’s The History of Currency 1252 to 1896</a:t>
            </a:r>
            <a:endParaRPr lang="en-US" sz="3200" dirty="0"/>
          </a:p>
        </p:txBody>
      </p:sp>
      <p:sp>
        <p:nvSpPr>
          <p:cNvPr id="6" name="TextBox 5"/>
          <p:cNvSpPr txBox="1"/>
          <p:nvPr/>
        </p:nvSpPr>
        <p:spPr>
          <a:xfrm>
            <a:off x="-1" y="1982221"/>
            <a:ext cx="12191999" cy="3046988"/>
          </a:xfrm>
          <a:prstGeom prst="rect">
            <a:avLst/>
          </a:prstGeom>
          <a:solidFill>
            <a:schemeClr val="accent5">
              <a:lumMod val="20000"/>
              <a:lumOff val="80000"/>
            </a:schemeClr>
          </a:solidFill>
        </p:spPr>
        <p:txBody>
          <a:bodyPr wrap="square" rtlCol="0">
            <a:spAutoFit/>
          </a:bodyPr>
          <a:lstStyle/>
          <a:p>
            <a:r>
              <a:rPr lang="en-US" sz="2400" dirty="0" smtClean="0"/>
              <a:t>Shaw noted that in centuries of coinage laws:</a:t>
            </a:r>
          </a:p>
          <a:p>
            <a:endParaRPr lang="en-US" sz="2400" dirty="0"/>
          </a:p>
          <a:p>
            <a:r>
              <a:rPr lang="en-US" sz="2400" dirty="0" smtClean="0"/>
              <a:t>        “There is no idea of separating the two metals … there is no intention to declare a ratio; there is no conception of bullion apart from coin … The advantage which was to be derived from a trade in bullion, and from an understanding of the effects of differently prevailing ratios in different countries, was known only to the Jew and Italian.  They plied their trade in secret, and the legislature was only apprised of the result by suddenly finding a slipping away and dearth of coinage …. “</a:t>
            </a:r>
            <a:endParaRPr lang="en-US" sz="24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6510" y="5166359"/>
            <a:ext cx="1687484" cy="1687484"/>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9682" y="5209228"/>
            <a:ext cx="1687484" cy="1687484"/>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3304" y="5166359"/>
            <a:ext cx="1687484" cy="1687484"/>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3203" y="5166359"/>
            <a:ext cx="1687484" cy="1687484"/>
          </a:xfrm>
          <a:prstGeom prst="rect">
            <a:avLst/>
          </a:prstGeom>
        </p:spPr>
      </p:pic>
    </p:spTree>
    <p:extLst>
      <p:ext uri="{BB962C8B-B14F-4D97-AF65-F5344CB8AC3E}">
        <p14:creationId xmlns:p14="http://schemas.microsoft.com/office/powerpoint/2010/main" val="21586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1000"/>
                                  </p:stCondLst>
                                  <p:childTnLst>
                                    <p:set>
                                      <p:cBhvr>
                                        <p:cTn id="6" dur="1" fill="hold">
                                          <p:stCondLst>
                                            <p:cond delay="0"/>
                                          </p:stCondLst>
                                        </p:cTn>
                                        <p:tgtEl>
                                          <p:spTgt spid="10"/>
                                        </p:tgtEl>
                                        <p:attrNameLst>
                                          <p:attrName>style.visibility</p:attrName>
                                        </p:attrNameLst>
                                      </p:cBhvr>
                                      <p:to>
                                        <p:strVal val="hidden"/>
                                      </p:to>
                                    </p:set>
                                  </p:childTnLst>
                                </p:cTn>
                              </p:par>
                            </p:childTnLst>
                          </p:cTn>
                        </p:par>
                        <p:par>
                          <p:cTn id="7" fill="hold">
                            <p:stCondLst>
                              <p:cond delay="1000"/>
                            </p:stCondLst>
                            <p:childTnLst>
                              <p:par>
                                <p:cTn id="8" presetID="1" presetClass="exit" presetSubtype="0" fill="hold" nodeType="afterEffect">
                                  <p:stCondLst>
                                    <p:cond delay="1000"/>
                                  </p:stCondLst>
                                  <p:childTnLst>
                                    <p:set>
                                      <p:cBhvr>
                                        <p:cTn id="9" dur="1" fill="hold">
                                          <p:stCondLst>
                                            <p:cond delay="0"/>
                                          </p:stCondLst>
                                        </p:cTn>
                                        <p:tgtEl>
                                          <p:spTgt spid="12"/>
                                        </p:tgtEl>
                                        <p:attrNameLst>
                                          <p:attrName>style.visibility</p:attrName>
                                        </p:attrNameLst>
                                      </p:cBhvr>
                                      <p:to>
                                        <p:strVal val="hidden"/>
                                      </p:to>
                                    </p:set>
                                  </p:childTnLst>
                                </p:cTn>
                              </p:par>
                            </p:childTnLst>
                          </p:cTn>
                        </p:par>
                        <p:par>
                          <p:cTn id="10" fill="hold">
                            <p:stCondLst>
                              <p:cond delay="2000"/>
                            </p:stCondLst>
                            <p:childTnLst>
                              <p:par>
                                <p:cTn id="11" presetID="1" presetClass="exit" presetSubtype="0" fill="hold" nodeType="afterEffect">
                                  <p:stCondLst>
                                    <p:cond delay="1000"/>
                                  </p:stCondLst>
                                  <p:childTnLst>
                                    <p:set>
                                      <p:cBhvr>
                                        <p:cTn id="12" dur="1" fill="hold">
                                          <p:stCondLst>
                                            <p:cond delay="0"/>
                                          </p:stCondLst>
                                        </p:cTn>
                                        <p:tgtEl>
                                          <p:spTgt spid="11"/>
                                        </p:tgtEl>
                                        <p:attrNameLst>
                                          <p:attrName>style.visibility</p:attrName>
                                        </p:attrNameLst>
                                      </p:cBhvr>
                                      <p:to>
                                        <p:strVal val="hidden"/>
                                      </p:to>
                                    </p:set>
                                  </p:childTnLst>
                                </p:cTn>
                              </p:par>
                            </p:childTnLst>
                          </p:cTn>
                        </p:par>
                        <p:par>
                          <p:cTn id="13" fill="hold">
                            <p:stCondLst>
                              <p:cond delay="3000"/>
                            </p:stCondLst>
                            <p:childTnLst>
                              <p:par>
                                <p:cTn id="14" presetID="1" presetClass="exit" presetSubtype="0" fill="hold" nodeType="afterEffect">
                                  <p:stCondLst>
                                    <p:cond delay="1000"/>
                                  </p:stCondLst>
                                  <p:childTnLst>
                                    <p:set>
                                      <p:cBhvr>
                                        <p:cTn id="15"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CCFF"/>
          </a:solidFill>
        </p:spPr>
        <p:txBody>
          <a:bodyPr>
            <a:normAutofit fontScale="90000"/>
          </a:bodyPr>
          <a:lstStyle/>
          <a:p>
            <a:pPr lvl="0" algn="ctr"/>
            <a:r>
              <a:rPr lang="en-US" sz="2800" b="1" dirty="0" smtClean="0"/>
              <a:t>PART 5</a:t>
            </a:r>
            <a:endParaRPr lang="en-US" sz="28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p:txBody>
      </p:sp>
      <p:sp>
        <p:nvSpPr>
          <p:cNvPr id="4" name="TextBox 3"/>
          <p:cNvSpPr txBox="1"/>
          <p:nvPr/>
        </p:nvSpPr>
        <p:spPr>
          <a:xfrm>
            <a:off x="0" y="350521"/>
            <a:ext cx="12191998" cy="1077218"/>
          </a:xfrm>
          <a:prstGeom prst="rect">
            <a:avLst/>
          </a:prstGeom>
          <a:solidFill>
            <a:srgbClr val="CC99FF"/>
          </a:solidFill>
        </p:spPr>
        <p:txBody>
          <a:bodyPr wrap="square" rtlCol="0">
            <a:spAutoFit/>
          </a:bodyPr>
          <a:lstStyle/>
          <a:p>
            <a:pPr algn="ctr"/>
            <a:r>
              <a:rPr lang="en-US" sz="3200" dirty="0" smtClean="0"/>
              <a:t>The Ancient Ratio Mechanism Strikes</a:t>
            </a:r>
          </a:p>
          <a:p>
            <a:pPr algn="ctr"/>
            <a:r>
              <a:rPr lang="en-US" sz="3200" dirty="0" smtClean="0"/>
              <a:t>One Last Time</a:t>
            </a:r>
            <a:endParaRPr lang="en-US"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24" y="1430153"/>
            <a:ext cx="3707949" cy="2850485"/>
          </a:xfrm>
          <a:prstGeom prst="rect">
            <a:avLst/>
          </a:prstGeom>
        </p:spPr>
      </p:pic>
      <p:sp>
        <p:nvSpPr>
          <p:cNvPr id="6" name="Title 1"/>
          <p:cNvSpPr txBox="1">
            <a:spLocks/>
          </p:cNvSpPr>
          <p:nvPr/>
        </p:nvSpPr>
        <p:spPr>
          <a:xfrm>
            <a:off x="182879" y="4359516"/>
            <a:ext cx="2734887" cy="343686"/>
          </a:xfrm>
          <a:prstGeom prst="rect">
            <a:avLst/>
          </a:prstGeom>
          <a:solidFill>
            <a:srgbClr val="FFCCFF"/>
          </a:solidFill>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t>EUROPE 1850</a:t>
            </a:r>
            <a:endParaRPr lang="en-US" sz="2800" b="1"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1080" y="1427739"/>
            <a:ext cx="5330915" cy="4114800"/>
          </a:xfrm>
          <a:prstGeom prst="rect">
            <a:avLst/>
          </a:prstGeom>
        </p:spPr>
      </p:pic>
      <p:sp>
        <p:nvSpPr>
          <p:cNvPr id="9" name="Title 1"/>
          <p:cNvSpPr txBox="1">
            <a:spLocks/>
          </p:cNvSpPr>
          <p:nvPr/>
        </p:nvSpPr>
        <p:spPr>
          <a:xfrm>
            <a:off x="-33724" y="6035040"/>
            <a:ext cx="12225719" cy="822960"/>
          </a:xfrm>
          <a:prstGeom prst="rect">
            <a:avLst/>
          </a:prstGeom>
          <a:solidFill>
            <a:srgbClr val="CCCCFF"/>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smtClean="0">
                <a:latin typeface="Courier New" panose="02070309020205020404" pitchFamily="49" charset="0"/>
                <a:cs typeface="Courier New" panose="02070309020205020404" pitchFamily="49" charset="0"/>
              </a:rPr>
              <a:t>Starting with the last half of the 18</a:t>
            </a:r>
            <a:r>
              <a:rPr lang="en-US" sz="1600" b="1" baseline="30000" dirty="0" smtClean="0">
                <a:latin typeface="Courier New" panose="02070309020205020404" pitchFamily="49" charset="0"/>
                <a:cs typeface="Courier New" panose="02070309020205020404" pitchFamily="49" charset="0"/>
              </a:rPr>
              <a:t>th</a:t>
            </a:r>
            <a:r>
              <a:rPr lang="en-US" sz="1600" b="1" dirty="0" smtClean="0">
                <a:latin typeface="Courier New" panose="02070309020205020404" pitchFamily="49" charset="0"/>
                <a:cs typeface="Courier New" panose="02070309020205020404" pitchFamily="49" charset="0"/>
              </a:rPr>
              <a:t> century, the British began to conquer the Indian states.  In 1821 Britain had raised the gold/silver ratio to 15:1.   However, from 1852 only silver coins were legal tender in India, and this drew silver from Europe. </a:t>
            </a:r>
            <a:endParaRPr lang="en-US" sz="1600" b="1" dirty="0">
              <a:latin typeface="Courier New" panose="02070309020205020404" pitchFamily="49" charset="0"/>
              <a:cs typeface="Courier New" panose="02070309020205020404" pitchFamily="49" charset="0"/>
            </a:endParaRPr>
          </a:p>
        </p:txBody>
      </p:sp>
      <p:cxnSp>
        <p:nvCxnSpPr>
          <p:cNvPr id="10" name="Straight Arrow Connector 9"/>
          <p:cNvCxnSpPr/>
          <p:nvPr/>
        </p:nvCxnSpPr>
        <p:spPr>
          <a:xfrm flipV="1">
            <a:off x="3858492" y="3936069"/>
            <a:ext cx="4454235" cy="97375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8251" y="4660305"/>
            <a:ext cx="1370241" cy="1327421"/>
          </a:xfrm>
          <a:prstGeom prst="rect">
            <a:avLst/>
          </a:prstGeom>
        </p:spPr>
      </p:pic>
      <p:cxnSp>
        <p:nvCxnSpPr>
          <p:cNvPr id="13" name="Straight Arrow Connector 12"/>
          <p:cNvCxnSpPr/>
          <p:nvPr/>
        </p:nvCxnSpPr>
        <p:spPr>
          <a:xfrm flipH="1">
            <a:off x="3830808" y="3221549"/>
            <a:ext cx="4026475" cy="47487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44045" y="2149536"/>
            <a:ext cx="1395782" cy="1412531"/>
          </a:xfrm>
          <a:prstGeom prst="rect">
            <a:avLst/>
          </a:prstGeom>
        </p:spPr>
      </p:pic>
      <p:sp>
        <p:nvSpPr>
          <p:cNvPr id="7" name="Flowchart: Process 6"/>
          <p:cNvSpPr/>
          <p:nvPr/>
        </p:nvSpPr>
        <p:spPr>
          <a:xfrm rot="20862104">
            <a:off x="4572096" y="4568766"/>
            <a:ext cx="2219690" cy="74593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smtClean="0">
                <a:solidFill>
                  <a:schemeClr val="tx1"/>
                </a:solidFill>
              </a:rPr>
              <a:t>1862 – 91 million Rupees</a:t>
            </a:r>
          </a:p>
          <a:p>
            <a:r>
              <a:rPr lang="en-US" sz="1400" dirty="0" smtClean="0">
                <a:solidFill>
                  <a:schemeClr val="tx1"/>
                </a:solidFill>
              </a:rPr>
              <a:t>1863 – 126 million Rupees</a:t>
            </a:r>
          </a:p>
          <a:p>
            <a:r>
              <a:rPr lang="en-US" sz="1400" dirty="0" smtClean="0">
                <a:solidFill>
                  <a:schemeClr val="tx1"/>
                </a:solidFill>
              </a:rPr>
              <a:t>1864 – 129 million Rupees</a:t>
            </a:r>
            <a:endParaRPr lang="en-US" sz="1400" dirty="0">
              <a:solidFill>
                <a:schemeClr val="tx1"/>
              </a:solidFill>
            </a:endParaRPr>
          </a:p>
        </p:txBody>
      </p:sp>
    </p:spTree>
    <p:extLst>
      <p:ext uri="{BB962C8B-B14F-4D97-AF65-F5344CB8AC3E}">
        <p14:creationId xmlns:p14="http://schemas.microsoft.com/office/powerpoint/2010/main" val="319657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013" y="188662"/>
            <a:ext cx="10515600" cy="967729"/>
          </a:xfrm>
          <a:solidFill>
            <a:schemeClr val="accent2">
              <a:lumMod val="60000"/>
              <a:lumOff val="40000"/>
            </a:schemeClr>
          </a:solidFill>
        </p:spPr>
        <p:txBody>
          <a:bodyPr>
            <a:normAutofit/>
          </a:bodyPr>
          <a:lstStyle/>
          <a:p>
            <a:pPr algn="ctr"/>
            <a:r>
              <a:rPr lang="en-US" dirty="0" smtClean="0"/>
              <a:t>THEMES OF LOST SCIENCE OF MONEY BOOK</a:t>
            </a:r>
            <a:endParaRPr lang="en-US" dirty="0"/>
          </a:p>
        </p:txBody>
      </p:sp>
      <p:sp>
        <p:nvSpPr>
          <p:cNvPr id="3" name="Content Placeholder 2"/>
          <p:cNvSpPr>
            <a:spLocks noGrp="1"/>
          </p:cNvSpPr>
          <p:nvPr>
            <p:ph idx="1"/>
          </p:nvPr>
        </p:nvSpPr>
        <p:spPr>
          <a:xfrm>
            <a:off x="1354811" y="1379622"/>
            <a:ext cx="9494004" cy="5301916"/>
          </a:xfrm>
          <a:solidFill>
            <a:schemeClr val="accent2">
              <a:lumMod val="20000"/>
              <a:lumOff val="80000"/>
            </a:schemeClr>
          </a:solidFill>
        </p:spPr>
        <p:txBody>
          <a:bodyPr>
            <a:normAutofit fontScale="85000" lnSpcReduction="10000"/>
          </a:bodyPr>
          <a:lstStyle/>
          <a:p>
            <a:pPr marL="514350" indent="-514350">
              <a:buFont typeface="+mj-lt"/>
              <a:buAutoNum type="arabicPeriod"/>
            </a:pPr>
            <a:r>
              <a:rPr lang="en-US" sz="2400" dirty="0" smtClean="0"/>
              <a:t>Primary importance of the money power (power to create money and regulate it)</a:t>
            </a:r>
          </a:p>
          <a:p>
            <a:pPr marL="514350" indent="-514350">
              <a:buFont typeface="+mj-lt"/>
              <a:buAutoNum type="arabicPeriod"/>
            </a:pPr>
            <a:endParaRPr lang="en-US" sz="2400" dirty="0" smtClean="0"/>
          </a:p>
          <a:p>
            <a:pPr marL="514350" indent="-514350">
              <a:buFont typeface="+mj-lt"/>
              <a:buAutoNum type="arabicPeriod"/>
            </a:pPr>
            <a:r>
              <a:rPr lang="en-US" sz="2400" dirty="0" smtClean="0"/>
              <a:t>Nature of money </a:t>
            </a:r>
            <a:r>
              <a:rPr lang="en-US" sz="2400" u="sng" dirty="0" smtClean="0"/>
              <a:t>purposely</a:t>
            </a:r>
            <a:r>
              <a:rPr lang="en-US" sz="2400" dirty="0" smtClean="0"/>
              <a:t> kept </a:t>
            </a:r>
            <a:r>
              <a:rPr lang="en-US" sz="2400" u="sng" dirty="0" smtClean="0"/>
              <a:t>secret and confused</a:t>
            </a:r>
          </a:p>
          <a:p>
            <a:pPr marL="514350" indent="-514350">
              <a:buFont typeface="+mj-lt"/>
              <a:buAutoNum type="arabicPeriod"/>
            </a:pPr>
            <a:endParaRPr lang="en-US" sz="2400" dirty="0" smtClean="0"/>
          </a:p>
          <a:p>
            <a:pPr marL="514350" indent="-514350">
              <a:buFont typeface="+mj-lt"/>
              <a:buAutoNum type="arabicPeriod"/>
            </a:pPr>
            <a:r>
              <a:rPr lang="en-US" sz="2400" dirty="0" smtClean="0"/>
              <a:t>How a society defines money determines who controls the society</a:t>
            </a:r>
          </a:p>
          <a:p>
            <a:pPr marL="514350" indent="-514350">
              <a:buFont typeface="+mj-lt"/>
              <a:buAutoNum type="arabicPeriod"/>
            </a:pPr>
            <a:endParaRPr lang="en-US" sz="2400" dirty="0" smtClean="0"/>
          </a:p>
          <a:p>
            <a:pPr marL="514350" indent="-514350">
              <a:buFont typeface="+mj-lt"/>
              <a:buAutoNum type="arabicPeriod"/>
            </a:pPr>
            <a:r>
              <a:rPr lang="en-US" sz="2400" dirty="0" smtClean="0"/>
              <a:t>Battle over control of money has raged </a:t>
            </a:r>
            <a:r>
              <a:rPr lang="en-US" sz="2400" u="sng" dirty="0" smtClean="0"/>
              <a:t>for millennia</a:t>
            </a:r>
            <a:r>
              <a:rPr lang="en-US" sz="2400" dirty="0" smtClean="0"/>
              <a:t>:     public vs private</a:t>
            </a:r>
          </a:p>
          <a:p>
            <a:pPr marL="514350" indent="-514350">
              <a:buFont typeface="+mj-lt"/>
              <a:buAutoNum type="arabicPeriod"/>
            </a:pPr>
            <a:endParaRPr lang="en-US" sz="2400" dirty="0" smtClean="0"/>
          </a:p>
          <a:p>
            <a:pPr marL="514350" indent="-514350">
              <a:buFont typeface="+mj-lt"/>
              <a:buAutoNum type="arabicPeriod"/>
            </a:pPr>
            <a:r>
              <a:rPr lang="en-US" sz="2400" dirty="0" smtClean="0"/>
              <a:t>The misuse of the monetary system causes tremendous misery and suffering for the ordinary people.    Will Decker &amp; Martin Dunn, February 2014</a:t>
            </a:r>
          </a:p>
          <a:p>
            <a:pPr marL="514350" indent="-514350">
              <a:buFont typeface="+mj-lt"/>
              <a:buAutoNum type="arabicPeriod"/>
            </a:pPr>
            <a:endParaRPr lang="en-US" sz="2400" dirty="0"/>
          </a:p>
          <a:p>
            <a:pPr marL="514350" indent="-514350">
              <a:buFont typeface="+mj-lt"/>
              <a:buAutoNum type="arabicPeriod"/>
            </a:pPr>
            <a:r>
              <a:rPr lang="en-US" sz="2400" dirty="0" smtClean="0"/>
              <a:t>Whenever the public has owned a significant fraction of the money power, great public benefit has ensued:  Sparta, the Roman Republic, the American Colonies in the 18</a:t>
            </a:r>
            <a:r>
              <a:rPr lang="en-US" sz="2400" baseline="30000" dirty="0" smtClean="0"/>
              <a:t>th</a:t>
            </a:r>
            <a:r>
              <a:rPr lang="en-US" sz="2400" dirty="0" smtClean="0"/>
              <a:t> </a:t>
            </a:r>
            <a:r>
              <a:rPr lang="en-US" sz="2400" dirty="0"/>
              <a:t>century, </a:t>
            </a:r>
            <a:r>
              <a:rPr lang="en-US" sz="2400" dirty="0" smtClean="0"/>
              <a:t>GREENBACKS after the Civil War, Canada </a:t>
            </a:r>
            <a:r>
              <a:rPr lang="en-US" sz="2400" dirty="0"/>
              <a:t>after the Great </a:t>
            </a:r>
            <a:r>
              <a:rPr lang="en-US" sz="2400" dirty="0" smtClean="0"/>
              <a:t>Depression, </a:t>
            </a:r>
            <a:r>
              <a:rPr lang="en-US" sz="2400" dirty="0"/>
              <a:t>British experience after World War II</a:t>
            </a:r>
            <a:r>
              <a:rPr lang="en-US" sz="2400" dirty="0" smtClean="0"/>
              <a:t>.  Martin Dunn, July 2014. </a:t>
            </a:r>
          </a:p>
          <a:p>
            <a:pPr marL="514350" indent="-514350">
              <a:buFont typeface="+mj-lt"/>
              <a:buAutoNum type="arabicPeriod"/>
            </a:pPr>
            <a:endParaRPr lang="en-US" sz="2400" dirty="0" smtClean="0"/>
          </a:p>
          <a:p>
            <a:pPr marL="514350" indent="-514350">
              <a:buFont typeface="+mj-lt"/>
              <a:buAutoNum type="arabicPeriod"/>
            </a:pPr>
            <a:endParaRPr lang="en-US" sz="2400" dirty="0"/>
          </a:p>
        </p:txBody>
      </p:sp>
    </p:spTree>
    <p:extLst>
      <p:ext uri="{BB962C8B-B14F-4D97-AF65-F5344CB8AC3E}">
        <p14:creationId xmlns:p14="http://schemas.microsoft.com/office/powerpoint/2010/main" val="36464559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C000"/>
          </a:solidFill>
        </p:spPr>
        <p:txBody>
          <a:bodyPr>
            <a:normAutofit fontScale="90000"/>
          </a:bodyPr>
          <a:lstStyle/>
          <a:p>
            <a:pPr lvl="0" algn="ctr"/>
            <a:r>
              <a:rPr lang="en-US" sz="2800" b="1" dirty="0" smtClean="0"/>
              <a:t>PART 6</a:t>
            </a:r>
            <a:endParaRPr lang="en-US" sz="2800" b="1" dirty="0"/>
          </a:p>
        </p:txBody>
      </p:sp>
      <p:sp>
        <p:nvSpPr>
          <p:cNvPr id="3" name="Content Placeholder 2"/>
          <p:cNvSpPr>
            <a:spLocks noGrp="1"/>
          </p:cNvSpPr>
          <p:nvPr>
            <p:ph idx="1"/>
          </p:nvPr>
        </p:nvSpPr>
        <p:spPr>
          <a:xfrm>
            <a:off x="8556565" y="935296"/>
            <a:ext cx="3635430" cy="5922703"/>
          </a:xfrm>
        </p:spPr>
        <p:txBody>
          <a:bodyPr>
            <a:normAutofit/>
          </a:bodyPr>
          <a:lstStyle/>
          <a:p>
            <a:pPr marL="0" indent="0">
              <a:buNone/>
            </a:pPr>
            <a:r>
              <a:rPr lang="en-US" sz="2000" dirty="0" smtClean="0"/>
              <a:t>Belgium, Switzerland, Italy and France all experienced the loss of silver coin.</a:t>
            </a:r>
          </a:p>
          <a:p>
            <a:pPr marL="0" indent="0">
              <a:buNone/>
            </a:pPr>
            <a:endParaRPr lang="en-US" sz="2000" dirty="0" smtClean="0"/>
          </a:p>
          <a:p>
            <a:pPr marL="0" indent="0">
              <a:buNone/>
            </a:pPr>
            <a:r>
              <a:rPr lang="en-US" sz="2000" dirty="0" smtClean="0"/>
              <a:t>In 1865, these countries  formed </a:t>
            </a:r>
            <a:r>
              <a:rPr lang="en-US" sz="2000" dirty="0"/>
              <a:t>the Latin Monetary Union and agreed to change their national currencies to </a:t>
            </a:r>
            <a:r>
              <a:rPr lang="en-US" sz="2000" u="sng" dirty="0"/>
              <a:t>a </a:t>
            </a:r>
            <a:r>
              <a:rPr lang="en-US" sz="2000" u="sng" dirty="0" smtClean="0"/>
              <a:t>common gold and silver mint ratio and </a:t>
            </a:r>
            <a:r>
              <a:rPr lang="en-US" sz="2000" u="sng" dirty="0"/>
              <a:t>make them freely interchangeable.</a:t>
            </a:r>
            <a:r>
              <a:rPr lang="en-US" sz="2000" dirty="0"/>
              <a:t> </a:t>
            </a:r>
            <a:r>
              <a:rPr lang="en-US" sz="2000" dirty="0" smtClean="0"/>
              <a:t> Greece joined in 1868.</a:t>
            </a:r>
          </a:p>
          <a:p>
            <a:pPr marL="0" indent="0">
              <a:buNone/>
            </a:pPr>
            <a:endParaRPr lang="en-US" sz="2000" dirty="0" smtClean="0"/>
          </a:p>
          <a:p>
            <a:pPr marL="0" indent="0">
              <a:buNone/>
            </a:pPr>
            <a:r>
              <a:rPr lang="en-US" sz="2000" dirty="0" smtClean="0"/>
              <a:t>Most European countries attended the Union’s conferences.  </a:t>
            </a:r>
          </a:p>
          <a:p>
            <a:pPr marL="0" indent="0">
              <a:buNone/>
            </a:pPr>
            <a:endParaRPr lang="en-US" sz="2000" dirty="0" smtClean="0"/>
          </a:p>
          <a:p>
            <a:pPr marL="0" indent="0">
              <a:buNone/>
            </a:pPr>
            <a:r>
              <a:rPr lang="en-US" sz="2000" dirty="0" smtClean="0"/>
              <a:t>Significantly, England never joined.</a:t>
            </a:r>
          </a:p>
        </p:txBody>
      </p:sp>
      <p:sp>
        <p:nvSpPr>
          <p:cNvPr id="4" name="TextBox 3"/>
          <p:cNvSpPr txBox="1"/>
          <p:nvPr/>
        </p:nvSpPr>
        <p:spPr>
          <a:xfrm flipH="1">
            <a:off x="-2" y="350521"/>
            <a:ext cx="12191997" cy="584775"/>
          </a:xfrm>
          <a:prstGeom prst="rect">
            <a:avLst/>
          </a:prstGeom>
          <a:solidFill>
            <a:schemeClr val="accent4">
              <a:lumMod val="60000"/>
              <a:lumOff val="40000"/>
            </a:schemeClr>
          </a:solidFill>
        </p:spPr>
        <p:txBody>
          <a:bodyPr wrap="square" rtlCol="0">
            <a:spAutoFit/>
          </a:bodyPr>
          <a:lstStyle/>
          <a:p>
            <a:pPr algn="ctr"/>
            <a:r>
              <a:rPr lang="en-US" sz="3200" dirty="0"/>
              <a:t>The Latin Monetary Union Demonetizes Silver  </a:t>
            </a:r>
            <a:r>
              <a:rPr lang="en-US" sz="3200" dirty="0" smtClean="0"/>
              <a:t>1865-1873</a:t>
            </a:r>
            <a:endParaRPr lang="en-US"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950292"/>
            <a:ext cx="8556567" cy="5907708"/>
          </a:xfrm>
          <a:prstGeom prst="rect">
            <a:avLst/>
          </a:prstGeom>
        </p:spPr>
      </p:pic>
    </p:spTree>
    <p:extLst>
      <p:ext uri="{BB962C8B-B14F-4D97-AF65-F5344CB8AC3E}">
        <p14:creationId xmlns:p14="http://schemas.microsoft.com/office/powerpoint/2010/main" val="1724082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C000"/>
          </a:solidFill>
        </p:spPr>
        <p:txBody>
          <a:bodyPr>
            <a:normAutofit fontScale="90000"/>
          </a:bodyPr>
          <a:lstStyle/>
          <a:p>
            <a:pPr lvl="0" algn="ctr"/>
            <a:r>
              <a:rPr lang="en-US" sz="2800" b="1" dirty="0" smtClean="0"/>
              <a:t>PART 6</a:t>
            </a:r>
            <a:endParaRPr lang="en-US" sz="2800" b="1" dirty="0"/>
          </a:p>
        </p:txBody>
      </p:sp>
      <p:sp>
        <p:nvSpPr>
          <p:cNvPr id="4" name="TextBox 3"/>
          <p:cNvSpPr txBox="1"/>
          <p:nvPr/>
        </p:nvSpPr>
        <p:spPr>
          <a:xfrm flipH="1">
            <a:off x="-2" y="350521"/>
            <a:ext cx="12191997" cy="584775"/>
          </a:xfrm>
          <a:prstGeom prst="rect">
            <a:avLst/>
          </a:prstGeom>
          <a:solidFill>
            <a:schemeClr val="accent4">
              <a:lumMod val="60000"/>
              <a:lumOff val="40000"/>
            </a:schemeClr>
          </a:solidFill>
        </p:spPr>
        <p:txBody>
          <a:bodyPr wrap="square" rtlCol="0">
            <a:spAutoFit/>
          </a:bodyPr>
          <a:lstStyle/>
          <a:p>
            <a:pPr algn="ctr"/>
            <a:r>
              <a:rPr lang="en-US" sz="3200" dirty="0"/>
              <a:t>The Latin Monetary Union Demonetizes Silver  </a:t>
            </a:r>
            <a:r>
              <a:rPr lang="en-US" sz="3200" dirty="0" smtClean="0"/>
              <a:t>1865-1873</a:t>
            </a:r>
            <a:endParaRPr lang="en-US" sz="3200" dirty="0"/>
          </a:p>
        </p:txBody>
      </p:sp>
      <p:sp>
        <p:nvSpPr>
          <p:cNvPr id="5" name="Content Placeholder 4"/>
          <p:cNvSpPr>
            <a:spLocks noGrp="1"/>
          </p:cNvSpPr>
          <p:nvPr>
            <p:ph idx="1"/>
          </p:nvPr>
        </p:nvSpPr>
        <p:spPr>
          <a:xfrm>
            <a:off x="-1" y="1479665"/>
            <a:ext cx="12191995" cy="2381454"/>
          </a:xfrm>
        </p:spPr>
        <p:txBody>
          <a:bodyPr>
            <a:normAutofit/>
          </a:bodyPr>
          <a:lstStyle/>
          <a:p>
            <a:pPr marL="0" indent="0" algn="ctr">
              <a:buNone/>
            </a:pPr>
            <a:r>
              <a:rPr lang="en-US" sz="2000" dirty="0" smtClean="0">
                <a:cs typeface="Courier New" panose="02070309020205020404" pitchFamily="49" charset="0"/>
              </a:rPr>
              <a:t>Germany warred with France in 1870 and </a:t>
            </a:r>
            <a:r>
              <a:rPr lang="en-US" sz="2000" dirty="0" smtClean="0">
                <a:cs typeface="Courier New" panose="02070309020205020404" pitchFamily="49" charset="0"/>
              </a:rPr>
              <a:t>won the Franco-Prussian War.</a:t>
            </a:r>
            <a:endParaRPr lang="en-US" sz="2000" dirty="0" smtClean="0">
              <a:cs typeface="Courier New" panose="02070309020205020404" pitchFamily="49" charset="0"/>
            </a:endParaRPr>
          </a:p>
          <a:p>
            <a:pPr marL="0" indent="0" algn="ctr">
              <a:buNone/>
            </a:pPr>
            <a:r>
              <a:rPr lang="en-US" sz="2000" dirty="0" smtClean="0">
                <a:cs typeface="Courier New" panose="02070309020205020404" pitchFamily="49" charset="0"/>
              </a:rPr>
              <a:t>Bismarck extracted an unprecedented war indemnity of 5 billion Francs.</a:t>
            </a:r>
          </a:p>
          <a:p>
            <a:pPr marL="0" indent="0" algn="ctr">
              <a:buNone/>
            </a:pPr>
            <a:endParaRPr lang="en-US" sz="2000" dirty="0" smtClean="0">
              <a:cs typeface="Courier New" panose="02070309020205020404" pitchFamily="49" charset="0"/>
            </a:endParaRPr>
          </a:p>
          <a:p>
            <a:pPr marL="0" indent="0" algn="ctr">
              <a:buNone/>
            </a:pPr>
            <a:r>
              <a:rPr lang="en-US" sz="2000" b="1" dirty="0" smtClean="0">
                <a:cs typeface="Courier New" panose="02070309020205020404" pitchFamily="49" charset="0"/>
              </a:rPr>
              <a:t>Germany had demonetized gold in 1857.</a:t>
            </a:r>
          </a:p>
          <a:p>
            <a:pPr marL="0" indent="0" algn="ctr">
              <a:buNone/>
            </a:pPr>
            <a:r>
              <a:rPr lang="en-US" sz="2000" b="1" dirty="0">
                <a:cs typeface="Courier New" panose="02070309020205020404" pitchFamily="49" charset="0"/>
              </a:rPr>
              <a:t>H</a:t>
            </a:r>
            <a:r>
              <a:rPr lang="en-US" sz="2000" b="1" dirty="0" smtClean="0">
                <a:cs typeface="Courier New" panose="02070309020205020404" pitchFamily="49" charset="0"/>
              </a:rPr>
              <a:t>owever, to receive </a:t>
            </a:r>
            <a:r>
              <a:rPr lang="en-US" sz="2000" b="1" dirty="0">
                <a:cs typeface="Courier New" panose="02070309020205020404" pitchFamily="49" charset="0"/>
              </a:rPr>
              <a:t>payment from France in </a:t>
            </a:r>
            <a:r>
              <a:rPr lang="en-US" sz="2000" b="1" dirty="0" smtClean="0">
                <a:cs typeface="Courier New" panose="02070309020205020404" pitchFamily="49" charset="0"/>
              </a:rPr>
              <a:t>gold (not silver),</a:t>
            </a:r>
          </a:p>
          <a:p>
            <a:pPr marL="0" indent="0" algn="ctr">
              <a:buNone/>
            </a:pPr>
            <a:r>
              <a:rPr lang="en-US" sz="2000" b="1" dirty="0" smtClean="0">
                <a:cs typeface="Courier New" panose="02070309020205020404" pitchFamily="49" charset="0"/>
              </a:rPr>
              <a:t> the country went onto the gold standard in 1871.</a:t>
            </a:r>
            <a:endParaRPr lang="en-US" sz="2000" b="1" dirty="0">
              <a:cs typeface="Courier New" panose="02070309020205020404" pitchFamily="49"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359" y="4153130"/>
            <a:ext cx="3925272" cy="270487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6855" y="3999982"/>
            <a:ext cx="3846417" cy="2819719"/>
          </a:xfrm>
          <a:prstGeom prst="rect">
            <a:avLst/>
          </a:prstGeom>
        </p:spPr>
      </p:pic>
      <p:sp>
        <p:nvSpPr>
          <p:cNvPr id="7" name="TextBox 6"/>
          <p:cNvSpPr txBox="1"/>
          <p:nvPr/>
        </p:nvSpPr>
        <p:spPr>
          <a:xfrm>
            <a:off x="6204051" y="6488668"/>
            <a:ext cx="5633273" cy="369332"/>
          </a:xfrm>
          <a:prstGeom prst="rect">
            <a:avLst/>
          </a:prstGeom>
          <a:solidFill>
            <a:schemeClr val="bg1"/>
          </a:solidFill>
        </p:spPr>
        <p:txBody>
          <a:bodyPr wrap="none" rtlCol="0">
            <a:spAutoFit/>
          </a:bodyPr>
          <a:lstStyle/>
          <a:p>
            <a:r>
              <a:rPr lang="en-US" dirty="0" smtClean="0"/>
              <a:t>                                                                                                        </a:t>
            </a:r>
            <a:endParaRPr lang="en-US" dirty="0"/>
          </a:p>
        </p:txBody>
      </p:sp>
      <p:sp>
        <p:nvSpPr>
          <p:cNvPr id="8" name="TextBox 7"/>
          <p:cNvSpPr txBox="1"/>
          <p:nvPr/>
        </p:nvSpPr>
        <p:spPr>
          <a:xfrm>
            <a:off x="29156" y="910768"/>
            <a:ext cx="12191996" cy="461665"/>
          </a:xfrm>
          <a:prstGeom prst="rect">
            <a:avLst/>
          </a:prstGeom>
          <a:solidFill>
            <a:schemeClr val="accent4">
              <a:lumMod val="40000"/>
              <a:lumOff val="60000"/>
            </a:schemeClr>
          </a:solidFill>
        </p:spPr>
        <p:txBody>
          <a:bodyPr wrap="square" rtlCol="0">
            <a:spAutoFit/>
          </a:bodyPr>
          <a:lstStyle/>
          <a:p>
            <a:pPr algn="ctr"/>
            <a:r>
              <a:rPr lang="en-US" sz="2400" dirty="0">
                <a:cs typeface="Courier New" panose="02070309020205020404" pitchFamily="49" charset="0"/>
              </a:rPr>
              <a:t>Germany was the catalyst for monetary change.</a:t>
            </a:r>
          </a:p>
        </p:txBody>
      </p:sp>
    </p:spTree>
    <p:extLst>
      <p:ext uri="{BB962C8B-B14F-4D97-AF65-F5344CB8AC3E}">
        <p14:creationId xmlns:p14="http://schemas.microsoft.com/office/powerpoint/2010/main" val="21918550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C000"/>
          </a:solidFill>
        </p:spPr>
        <p:txBody>
          <a:bodyPr>
            <a:normAutofit fontScale="90000"/>
          </a:bodyPr>
          <a:lstStyle/>
          <a:p>
            <a:pPr lvl="0" algn="ctr"/>
            <a:r>
              <a:rPr lang="en-US" sz="2800" b="1" dirty="0" smtClean="0"/>
              <a:t>PART 6</a:t>
            </a:r>
            <a:endParaRPr lang="en-US" sz="2800" b="1" dirty="0"/>
          </a:p>
        </p:txBody>
      </p:sp>
      <p:sp>
        <p:nvSpPr>
          <p:cNvPr id="4" name="TextBox 3"/>
          <p:cNvSpPr txBox="1"/>
          <p:nvPr/>
        </p:nvSpPr>
        <p:spPr>
          <a:xfrm flipH="1">
            <a:off x="-2" y="350521"/>
            <a:ext cx="12191997" cy="584775"/>
          </a:xfrm>
          <a:prstGeom prst="rect">
            <a:avLst/>
          </a:prstGeom>
          <a:solidFill>
            <a:schemeClr val="accent4">
              <a:lumMod val="60000"/>
              <a:lumOff val="40000"/>
            </a:schemeClr>
          </a:solidFill>
        </p:spPr>
        <p:txBody>
          <a:bodyPr wrap="square" rtlCol="0">
            <a:spAutoFit/>
          </a:bodyPr>
          <a:lstStyle/>
          <a:p>
            <a:pPr algn="ctr"/>
            <a:r>
              <a:rPr lang="en-US" sz="3200" dirty="0"/>
              <a:t>The Latin Monetary Union Demonetizes Silver  </a:t>
            </a:r>
            <a:r>
              <a:rPr lang="en-US" sz="3200" dirty="0" smtClean="0"/>
              <a:t>1865-1873</a:t>
            </a:r>
            <a:endParaRPr lang="en-US" sz="3200" dirty="0"/>
          </a:p>
        </p:txBody>
      </p:sp>
      <p:sp>
        <p:nvSpPr>
          <p:cNvPr id="5" name="Content Placeholder 4"/>
          <p:cNvSpPr>
            <a:spLocks noGrp="1"/>
          </p:cNvSpPr>
          <p:nvPr>
            <p:ph idx="1"/>
          </p:nvPr>
        </p:nvSpPr>
        <p:spPr>
          <a:xfrm>
            <a:off x="5" y="935295"/>
            <a:ext cx="12191995" cy="1153215"/>
          </a:xfrm>
          <a:solidFill>
            <a:srgbClr val="66FFFF"/>
          </a:solidFill>
        </p:spPr>
        <p:txBody>
          <a:bodyPr>
            <a:noAutofit/>
          </a:bodyPr>
          <a:lstStyle/>
          <a:p>
            <a:pPr marL="914400" lvl="2" indent="0">
              <a:buNone/>
            </a:pPr>
            <a:endParaRPr lang="en-US" sz="1800" dirty="0" smtClean="0"/>
          </a:p>
          <a:p>
            <a:pPr marL="914400" lvl="2" indent="0" algn="ctr">
              <a:buNone/>
            </a:pPr>
            <a:r>
              <a:rPr lang="en-US" sz="1800" dirty="0" smtClean="0"/>
              <a:t>FRANCE GIVES UP SILVER STANDARD</a:t>
            </a:r>
            <a:endParaRPr lang="en-US" sz="1800" dirty="0"/>
          </a:p>
        </p:txBody>
      </p:sp>
      <p:sp>
        <p:nvSpPr>
          <p:cNvPr id="6" name="Content Placeholder 4"/>
          <p:cNvSpPr txBox="1">
            <a:spLocks/>
          </p:cNvSpPr>
          <p:nvPr/>
        </p:nvSpPr>
        <p:spPr>
          <a:xfrm>
            <a:off x="-2" y="2088511"/>
            <a:ext cx="12191995" cy="3048754"/>
          </a:xfrm>
          <a:prstGeom prst="rect">
            <a:avLst/>
          </a:prstGeom>
          <a:solidFill>
            <a:srgbClr val="CCFFFF"/>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1871__________1873_____________________1876______________1878__________</a:t>
            </a:r>
          </a:p>
          <a:p>
            <a:pPr marL="0" indent="0">
              <a:buFont typeface="Arial" panose="020B0604020202020204" pitchFamily="34" charset="0"/>
              <a:buNone/>
            </a:pPr>
            <a:r>
              <a:rPr lang="en-US" sz="1800" dirty="0"/>
              <a:t> </a:t>
            </a:r>
            <a:r>
              <a:rPr lang="en-US" sz="1800" dirty="0" smtClean="0"/>
              <a:t>France dumps silver            France forced to			France cancels law	                    France agrees to redeem</a:t>
            </a:r>
          </a:p>
          <a:p>
            <a:pPr marL="0" indent="0">
              <a:spcBef>
                <a:spcPts val="0"/>
              </a:spcBef>
              <a:buFont typeface="Arial" panose="020B0604020202020204" pitchFamily="34" charset="0"/>
              <a:buNone/>
            </a:pPr>
            <a:r>
              <a:rPr lang="en-US" sz="1800" dirty="0"/>
              <a:t> </a:t>
            </a:r>
            <a:r>
              <a:rPr lang="en-US" sz="1800" dirty="0" smtClean="0"/>
              <a:t>to buy gold to pay               limit silver coinage			on free coinage of silver	 silver coins in gold &amp; stop</a:t>
            </a:r>
          </a:p>
          <a:p>
            <a:pPr marL="0" indent="0">
              <a:spcBef>
                <a:spcPts val="0"/>
              </a:spcBef>
              <a:buFont typeface="Arial" panose="020B0604020202020204" pitchFamily="34" charset="0"/>
              <a:buNone/>
            </a:pPr>
            <a:r>
              <a:rPr lang="en-US" sz="1800" dirty="0" smtClean="0"/>
              <a:t> German indemnity   						       	                    minting new 5 Franc silver coins</a:t>
            </a:r>
          </a:p>
          <a:p>
            <a:pPr marL="0" indent="0">
              <a:buFont typeface="Arial" panose="020B0604020202020204" pitchFamily="34" charset="0"/>
              <a:buNone/>
            </a:pPr>
            <a:endParaRPr lang="en-US" sz="1800" dirty="0"/>
          </a:p>
          <a:p>
            <a:pPr marL="0" indent="0">
              <a:buFont typeface="Arial" panose="020B0604020202020204" pitchFamily="34" charset="0"/>
              <a:buNone/>
            </a:pPr>
            <a:r>
              <a:rPr lang="en-US" sz="1800" dirty="0" smtClean="0"/>
              <a:t>		“FOR PRACTICAL PURPOSES ALL OF EUROPE WAS NOW ON A GOLD STANDARD.”  </a:t>
            </a:r>
          </a:p>
          <a:p>
            <a:pPr marL="0" indent="0">
              <a:buFont typeface="Arial" panose="020B0604020202020204" pitchFamily="34" charset="0"/>
              <a:buNone/>
            </a:pPr>
            <a:r>
              <a:rPr lang="en-US" sz="1800" dirty="0"/>
              <a:t>	</a:t>
            </a:r>
            <a:r>
              <a:rPr lang="en-US" sz="1800" dirty="0" smtClean="0"/>
              <a:t>	Stephen </a:t>
            </a:r>
            <a:r>
              <a:rPr lang="en-US" sz="1800" dirty="0" err="1" smtClean="0"/>
              <a:t>Zarlenga</a:t>
            </a:r>
            <a:r>
              <a:rPr lang="en-US" sz="1800" dirty="0" smtClean="0"/>
              <a:t>, </a:t>
            </a:r>
            <a:r>
              <a:rPr lang="en-US" sz="1800" i="1" dirty="0" smtClean="0"/>
              <a:t>LSM</a:t>
            </a:r>
            <a:r>
              <a:rPr lang="en-US" sz="1800" dirty="0" smtClean="0"/>
              <a:t>, p. 484</a:t>
            </a:r>
            <a:endParaRPr lang="en-US" sz="1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3295" y="4056610"/>
            <a:ext cx="3068697" cy="2801389"/>
          </a:xfrm>
          <a:prstGeom prst="rect">
            <a:avLst/>
          </a:prstGeom>
        </p:spPr>
      </p:pic>
    </p:spTree>
    <p:extLst>
      <p:ext uri="{BB962C8B-B14F-4D97-AF65-F5344CB8AC3E}">
        <p14:creationId xmlns:p14="http://schemas.microsoft.com/office/powerpoint/2010/main" val="27464489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6095995" y="4239491"/>
            <a:ext cx="4000499" cy="2618509"/>
          </a:xfrm>
          <a:prstGeom prst="rect">
            <a:avLst/>
          </a:prstGeom>
        </p:spPr>
      </p:pic>
      <p:sp>
        <p:nvSpPr>
          <p:cNvPr id="2" name="Title 1"/>
          <p:cNvSpPr>
            <a:spLocks noGrp="1"/>
          </p:cNvSpPr>
          <p:nvPr>
            <p:ph type="title"/>
          </p:nvPr>
        </p:nvSpPr>
        <p:spPr>
          <a:xfrm>
            <a:off x="-1" y="6835"/>
            <a:ext cx="12191999" cy="343686"/>
          </a:xfrm>
          <a:solidFill>
            <a:srgbClr val="FFC000"/>
          </a:solidFill>
        </p:spPr>
        <p:txBody>
          <a:bodyPr>
            <a:normAutofit fontScale="90000"/>
          </a:bodyPr>
          <a:lstStyle/>
          <a:p>
            <a:pPr lvl="0" algn="ctr"/>
            <a:r>
              <a:rPr lang="en-US" sz="2800" b="1" dirty="0" smtClean="0"/>
              <a:t>PART 6</a:t>
            </a:r>
            <a:endParaRPr lang="en-US" sz="2800" b="1" dirty="0"/>
          </a:p>
        </p:txBody>
      </p:sp>
      <p:sp>
        <p:nvSpPr>
          <p:cNvPr id="4" name="TextBox 3"/>
          <p:cNvSpPr txBox="1"/>
          <p:nvPr/>
        </p:nvSpPr>
        <p:spPr>
          <a:xfrm flipH="1">
            <a:off x="-2" y="350521"/>
            <a:ext cx="12191997" cy="584775"/>
          </a:xfrm>
          <a:prstGeom prst="rect">
            <a:avLst/>
          </a:prstGeom>
          <a:solidFill>
            <a:schemeClr val="accent4">
              <a:lumMod val="60000"/>
              <a:lumOff val="40000"/>
            </a:schemeClr>
          </a:solidFill>
        </p:spPr>
        <p:txBody>
          <a:bodyPr wrap="square" rtlCol="0">
            <a:spAutoFit/>
          </a:bodyPr>
          <a:lstStyle/>
          <a:p>
            <a:pPr algn="ctr"/>
            <a:r>
              <a:rPr lang="en-US" sz="3200" dirty="0"/>
              <a:t>The Latin Monetary Union Demonetizes Silver  </a:t>
            </a:r>
            <a:r>
              <a:rPr lang="en-US" sz="3200" dirty="0" smtClean="0"/>
              <a:t>1865-1873</a:t>
            </a:r>
            <a:endParaRPr lang="en-US" sz="3200" dirty="0"/>
          </a:p>
        </p:txBody>
      </p:sp>
      <p:sp>
        <p:nvSpPr>
          <p:cNvPr id="5" name="Content Placeholder 4"/>
          <p:cNvSpPr>
            <a:spLocks noGrp="1"/>
          </p:cNvSpPr>
          <p:nvPr>
            <p:ph idx="1"/>
          </p:nvPr>
        </p:nvSpPr>
        <p:spPr>
          <a:xfrm>
            <a:off x="0" y="935297"/>
            <a:ext cx="12192000" cy="1691526"/>
          </a:xfrm>
          <a:solidFill>
            <a:schemeClr val="accent4">
              <a:lumMod val="60000"/>
              <a:lumOff val="40000"/>
            </a:schemeClr>
          </a:solidFill>
        </p:spPr>
        <p:txBody>
          <a:bodyPr>
            <a:normAutofit/>
          </a:bodyPr>
          <a:lstStyle/>
          <a:p>
            <a:pPr marL="0" indent="0">
              <a:buNone/>
            </a:pPr>
            <a:r>
              <a:rPr lang="en-US" sz="2400" dirty="0" smtClean="0"/>
              <a:t>“At no time in the history of the world have such enormous, such inequitable, such widespread, I may almost say cosmic disturbances of prices, such unforeseeable and undeserved changes of opportunity and fortune occurred as have occurred since the evil day – now some thirty years ago – when the coinage of silver began to be checked throughout the civilized world.”   </a:t>
            </a:r>
            <a:r>
              <a:rPr lang="en-US" sz="2000" dirty="0" smtClean="0"/>
              <a:t>Alexander Del Mar, </a:t>
            </a:r>
            <a:r>
              <a:rPr lang="en-US" sz="2000" i="1" dirty="0" smtClean="0"/>
              <a:t>A History of Monetary Crimes</a:t>
            </a:r>
            <a:r>
              <a:rPr lang="en-US" sz="2000" dirty="0" smtClean="0"/>
              <a:t>, p. 78, speaking before the Memphis Monetary Convention 1895.</a:t>
            </a:r>
            <a:endParaRPr lang="en-US" sz="2400" dirty="0"/>
          </a:p>
        </p:txBody>
      </p:sp>
      <p:sp>
        <p:nvSpPr>
          <p:cNvPr id="7" name="Rectangle 6"/>
          <p:cNvSpPr/>
          <p:nvPr/>
        </p:nvSpPr>
        <p:spPr>
          <a:xfrm>
            <a:off x="803564" y="3446485"/>
            <a:ext cx="6096000" cy="1477328"/>
          </a:xfrm>
          <a:prstGeom prst="rect">
            <a:avLst/>
          </a:prstGeom>
          <a:solidFill>
            <a:srgbClr val="FFFF00"/>
          </a:solidFill>
        </p:spPr>
        <p:txBody>
          <a:bodyPr>
            <a:spAutoFit/>
          </a:bodyPr>
          <a:lstStyle/>
          <a:p>
            <a:r>
              <a:rPr lang="en-US" dirty="0" smtClean="0"/>
              <a:t>PANIC OF 1873, known as “The Great Depression” at the time:</a:t>
            </a:r>
          </a:p>
          <a:p>
            <a:r>
              <a:rPr lang="en-US" dirty="0"/>
              <a:t>	</a:t>
            </a:r>
            <a:r>
              <a:rPr lang="en-US" dirty="0" smtClean="0"/>
              <a:t>The </a:t>
            </a:r>
            <a:r>
              <a:rPr lang="en-US" dirty="0"/>
              <a:t>failure of the Jay Cooke </a:t>
            </a:r>
            <a:r>
              <a:rPr lang="en-US" dirty="0" smtClean="0"/>
              <a:t>bank set </a:t>
            </a:r>
            <a:r>
              <a:rPr lang="en-US" dirty="0"/>
              <a:t>off a chain reaction of bank failures and temporarily closed the New York stock market. Factories began to lay off workers as the United States slipped into depression.</a:t>
            </a:r>
          </a:p>
        </p:txBody>
      </p:sp>
      <p:sp>
        <p:nvSpPr>
          <p:cNvPr id="12" name="Rectangle 11"/>
          <p:cNvSpPr/>
          <p:nvPr/>
        </p:nvSpPr>
        <p:spPr>
          <a:xfrm>
            <a:off x="10096494" y="4231178"/>
            <a:ext cx="1898767" cy="1754326"/>
          </a:xfrm>
          <a:prstGeom prst="rect">
            <a:avLst/>
          </a:prstGeom>
          <a:solidFill>
            <a:srgbClr val="FFFF00"/>
          </a:solidFill>
        </p:spPr>
        <p:txBody>
          <a:bodyPr wrap="square">
            <a:spAutoFit/>
          </a:bodyPr>
          <a:lstStyle/>
          <a:p>
            <a:r>
              <a:rPr lang="en-US" dirty="0"/>
              <a:t>New York police violently attacking unemployed workers </a:t>
            </a:r>
            <a:r>
              <a:rPr lang="en-US" dirty="0" smtClean="0"/>
              <a:t>in Tompkins Square Park, </a:t>
            </a:r>
            <a:r>
              <a:rPr lang="en-US" dirty="0"/>
              <a:t>1874.</a:t>
            </a:r>
          </a:p>
        </p:txBody>
      </p:sp>
    </p:spTree>
    <p:extLst>
      <p:ext uri="{BB962C8B-B14F-4D97-AF65-F5344CB8AC3E}">
        <p14:creationId xmlns:p14="http://schemas.microsoft.com/office/powerpoint/2010/main" val="11959242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C000"/>
          </a:solidFill>
        </p:spPr>
        <p:txBody>
          <a:bodyPr>
            <a:normAutofit fontScale="90000"/>
          </a:bodyPr>
          <a:lstStyle/>
          <a:p>
            <a:pPr lvl="0" algn="ctr"/>
            <a:r>
              <a:rPr lang="en-US" sz="2800" b="1" dirty="0" smtClean="0"/>
              <a:t>PART 6</a:t>
            </a:r>
            <a:endParaRPr lang="en-US" sz="2800" b="1" dirty="0"/>
          </a:p>
        </p:txBody>
      </p:sp>
      <p:sp>
        <p:nvSpPr>
          <p:cNvPr id="4" name="TextBox 3"/>
          <p:cNvSpPr txBox="1"/>
          <p:nvPr/>
        </p:nvSpPr>
        <p:spPr>
          <a:xfrm flipH="1">
            <a:off x="-2" y="350521"/>
            <a:ext cx="12191997" cy="584775"/>
          </a:xfrm>
          <a:prstGeom prst="rect">
            <a:avLst/>
          </a:prstGeom>
          <a:solidFill>
            <a:schemeClr val="accent4">
              <a:lumMod val="60000"/>
              <a:lumOff val="40000"/>
            </a:schemeClr>
          </a:solidFill>
        </p:spPr>
        <p:txBody>
          <a:bodyPr wrap="square" rtlCol="0">
            <a:spAutoFit/>
          </a:bodyPr>
          <a:lstStyle/>
          <a:p>
            <a:pPr algn="ctr"/>
            <a:r>
              <a:rPr lang="en-US" sz="3200" dirty="0"/>
              <a:t>The Latin Monetary Union Demonetizes Silver  </a:t>
            </a:r>
            <a:r>
              <a:rPr lang="en-US" sz="3200" dirty="0" smtClean="0"/>
              <a:t>1865-1873</a:t>
            </a:r>
            <a:endParaRPr lang="en-US" sz="3200" dirty="0"/>
          </a:p>
        </p:txBody>
      </p:sp>
      <p:sp>
        <p:nvSpPr>
          <p:cNvPr id="5" name="Content Placeholder 4"/>
          <p:cNvSpPr>
            <a:spLocks noGrp="1"/>
          </p:cNvSpPr>
          <p:nvPr>
            <p:ph idx="1"/>
          </p:nvPr>
        </p:nvSpPr>
        <p:spPr>
          <a:xfrm>
            <a:off x="0" y="935296"/>
            <a:ext cx="12192000" cy="1926413"/>
          </a:xfrm>
          <a:solidFill>
            <a:schemeClr val="accent4">
              <a:lumMod val="60000"/>
              <a:lumOff val="40000"/>
            </a:schemeClr>
          </a:solidFill>
        </p:spPr>
        <p:txBody>
          <a:bodyPr>
            <a:normAutofit fontScale="92500"/>
          </a:bodyPr>
          <a:lstStyle/>
          <a:p>
            <a:pPr marL="0" indent="0">
              <a:buNone/>
            </a:pPr>
            <a:r>
              <a:rPr lang="en-US" sz="2400" dirty="0" smtClean="0"/>
              <a:t>“… over 95 per cent of all the exchanges of the world are transacted not with money, whether of metal or paper, but with mere orders for money, such as checks and bills of exchange … affecting to be exchangeable … on demand for coins of gold or silver.   What now shall be thought of the man or the men who thirty years ago deliberately destroyed one-half of the scant support upon which the stupendous superstructure of the world’s commerce, contracts, and expectations depends?”   </a:t>
            </a:r>
            <a:r>
              <a:rPr lang="en-US" sz="2000" dirty="0" smtClean="0"/>
              <a:t>Alexander Del Mar, </a:t>
            </a:r>
            <a:r>
              <a:rPr lang="en-US" sz="2000" i="1" dirty="0" smtClean="0"/>
              <a:t>A History of Monetary Crimes</a:t>
            </a:r>
            <a:r>
              <a:rPr lang="en-US" sz="2000" dirty="0" smtClean="0"/>
              <a:t>, p. 78-79, speaking before the Memphis Monetary Convention 1895.</a:t>
            </a:r>
            <a:endParaRPr lang="en-US" sz="2400" dirty="0"/>
          </a:p>
        </p:txBody>
      </p:sp>
      <p:sp>
        <p:nvSpPr>
          <p:cNvPr id="7" name="Rectangle 6"/>
          <p:cNvSpPr/>
          <p:nvPr/>
        </p:nvSpPr>
        <p:spPr>
          <a:xfrm>
            <a:off x="-33251" y="3065380"/>
            <a:ext cx="6666807" cy="1200329"/>
          </a:xfrm>
          <a:prstGeom prst="rect">
            <a:avLst/>
          </a:prstGeom>
          <a:solidFill>
            <a:srgbClr val="FFFF00"/>
          </a:solidFill>
        </p:spPr>
        <p:txBody>
          <a:bodyPr wrap="square">
            <a:spAutoFit/>
          </a:bodyPr>
          <a:lstStyle/>
          <a:p>
            <a:r>
              <a:rPr lang="en-US" dirty="0" smtClean="0"/>
              <a:t>PANIC OF 1893:</a:t>
            </a:r>
          </a:p>
          <a:p>
            <a:r>
              <a:rPr lang="en-US" dirty="0"/>
              <a:t>	</a:t>
            </a:r>
            <a:r>
              <a:rPr lang="en-US" dirty="0" smtClean="0"/>
              <a:t>Speculation causing a bubble in railroad building, railroad bankruptcies,  and a run on gold sparked this panic.  People </a:t>
            </a:r>
            <a:r>
              <a:rPr lang="en-US" dirty="0"/>
              <a:t>rushed to withdraw their money from banks, and </a:t>
            </a:r>
            <a:r>
              <a:rPr lang="en-US" dirty="0" smtClean="0"/>
              <a:t>caused bank runs.</a:t>
            </a:r>
            <a:endParaRPr lang="en-US" dirty="0"/>
          </a:p>
        </p:txBody>
      </p:sp>
      <p:sp>
        <p:nvSpPr>
          <p:cNvPr id="12" name="Rectangle 11"/>
          <p:cNvSpPr/>
          <p:nvPr/>
        </p:nvSpPr>
        <p:spPr>
          <a:xfrm>
            <a:off x="8695118" y="3016903"/>
            <a:ext cx="3496882" cy="923330"/>
          </a:xfrm>
          <a:prstGeom prst="rect">
            <a:avLst/>
          </a:prstGeom>
          <a:solidFill>
            <a:srgbClr val="FFFF00"/>
          </a:solidFill>
        </p:spPr>
        <p:txBody>
          <a:bodyPr wrap="square">
            <a:spAutoFit/>
          </a:bodyPr>
          <a:lstStyle/>
          <a:p>
            <a:r>
              <a:rPr lang="en-US" dirty="0"/>
              <a:t>Estimates of the unemployment rate per 100 persons during the </a:t>
            </a:r>
            <a:r>
              <a:rPr lang="en-US" dirty="0" smtClean="0"/>
              <a:t>1890s (2 sources):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8928" y="4527572"/>
            <a:ext cx="3072572" cy="2330428"/>
          </a:xfrm>
          <a:prstGeom prst="rect">
            <a:avLst/>
          </a:prstGeom>
        </p:spPr>
      </p:pic>
      <p:sp>
        <p:nvSpPr>
          <p:cNvPr id="10" name="Rectangle 9"/>
          <p:cNvSpPr/>
          <p:nvPr/>
        </p:nvSpPr>
        <p:spPr>
          <a:xfrm>
            <a:off x="4928928" y="6488668"/>
            <a:ext cx="3072572" cy="338554"/>
          </a:xfrm>
          <a:prstGeom prst="rect">
            <a:avLst/>
          </a:prstGeom>
          <a:solidFill>
            <a:srgbClr val="FFFF00"/>
          </a:solidFill>
        </p:spPr>
        <p:txBody>
          <a:bodyPr wrap="square">
            <a:spAutoFit/>
          </a:bodyPr>
          <a:lstStyle/>
          <a:p>
            <a:pPr algn="ctr"/>
            <a:r>
              <a:rPr lang="en-US" sz="1600" dirty="0" smtClean="0"/>
              <a:t>Chicago’s Lakefront - unemployed</a:t>
            </a:r>
            <a:endParaRPr lang="en-US" sz="16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3568" y="4527572"/>
            <a:ext cx="2913035" cy="2330428"/>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460250001"/>
              </p:ext>
            </p:extLst>
          </p:nvPr>
        </p:nvGraphicFramePr>
        <p:xfrm>
          <a:off x="8823825" y="3931920"/>
          <a:ext cx="3297375" cy="2926080"/>
        </p:xfrm>
        <a:graphic>
          <a:graphicData uri="http://schemas.openxmlformats.org/drawingml/2006/table">
            <a:tbl>
              <a:tblPr/>
              <a:tblGrid>
                <a:gridCol w="1099125"/>
                <a:gridCol w="1099125"/>
                <a:gridCol w="1099125"/>
              </a:tblGrid>
              <a:tr h="193794">
                <a:tc>
                  <a:txBody>
                    <a:bodyPr/>
                    <a:lstStyle/>
                    <a:p>
                      <a:pPr algn="r"/>
                      <a:r>
                        <a:rPr lang="en-US" dirty="0"/>
                        <a:t>Year</a:t>
                      </a:r>
                    </a:p>
                  </a:txBody>
                  <a:tcPr anchor="ctr">
                    <a:lnL>
                      <a:noFill/>
                    </a:lnL>
                    <a:lnR>
                      <a:noFill/>
                    </a:lnR>
                    <a:lnT>
                      <a:noFill/>
                    </a:lnT>
                    <a:lnB>
                      <a:noFill/>
                    </a:lnB>
                  </a:tcPr>
                </a:tc>
                <a:tc>
                  <a:txBody>
                    <a:bodyPr/>
                    <a:lstStyle/>
                    <a:p>
                      <a:pPr algn="r"/>
                      <a:r>
                        <a:rPr lang="en-US" dirty="0" err="1"/>
                        <a:t>Lebergott</a:t>
                      </a:r>
                      <a:endParaRPr lang="en-US" dirty="0"/>
                    </a:p>
                  </a:txBody>
                  <a:tcPr anchor="ctr">
                    <a:lnL>
                      <a:noFill/>
                    </a:lnL>
                    <a:lnR>
                      <a:noFill/>
                    </a:lnR>
                    <a:lnT>
                      <a:noFill/>
                    </a:lnT>
                    <a:lnB>
                      <a:noFill/>
                    </a:lnB>
                  </a:tcPr>
                </a:tc>
                <a:tc>
                  <a:txBody>
                    <a:bodyPr/>
                    <a:lstStyle/>
                    <a:p>
                      <a:pPr algn="r"/>
                      <a:r>
                        <a:rPr lang="en-US" dirty="0" err="1"/>
                        <a:t>Romer</a:t>
                      </a:r>
                      <a:endParaRPr lang="en-US" dirty="0"/>
                    </a:p>
                  </a:txBody>
                  <a:tcPr anchor="ctr">
                    <a:lnL>
                      <a:noFill/>
                    </a:lnL>
                    <a:lnR>
                      <a:noFill/>
                    </a:lnR>
                    <a:lnT>
                      <a:noFill/>
                    </a:lnT>
                    <a:lnB>
                      <a:noFill/>
                    </a:lnB>
                  </a:tcPr>
                </a:tc>
              </a:tr>
              <a:tr h="193794">
                <a:tc>
                  <a:txBody>
                    <a:bodyPr/>
                    <a:lstStyle/>
                    <a:p>
                      <a:pPr algn="r"/>
                      <a:r>
                        <a:rPr lang="en-US" dirty="0"/>
                        <a:t>1893</a:t>
                      </a:r>
                    </a:p>
                  </a:txBody>
                  <a:tcPr anchor="ctr">
                    <a:lnL>
                      <a:noFill/>
                    </a:lnL>
                    <a:lnR>
                      <a:noFill/>
                    </a:lnR>
                    <a:lnT>
                      <a:noFill/>
                    </a:lnT>
                    <a:lnB>
                      <a:noFill/>
                    </a:lnB>
                  </a:tcPr>
                </a:tc>
                <a:tc>
                  <a:txBody>
                    <a:bodyPr/>
                    <a:lstStyle/>
                    <a:p>
                      <a:pPr algn="r"/>
                      <a:r>
                        <a:rPr lang="en-US"/>
                        <a:t>11.7</a:t>
                      </a:r>
                    </a:p>
                  </a:txBody>
                  <a:tcPr anchor="ctr">
                    <a:lnL>
                      <a:noFill/>
                    </a:lnL>
                    <a:lnR>
                      <a:noFill/>
                    </a:lnR>
                    <a:lnT>
                      <a:noFill/>
                    </a:lnT>
                    <a:lnB>
                      <a:noFill/>
                    </a:lnB>
                  </a:tcPr>
                </a:tc>
                <a:tc>
                  <a:txBody>
                    <a:bodyPr/>
                    <a:lstStyle/>
                    <a:p>
                      <a:pPr algn="r"/>
                      <a:r>
                        <a:rPr lang="en-US"/>
                        <a:t>8.1</a:t>
                      </a:r>
                    </a:p>
                  </a:txBody>
                  <a:tcPr anchor="ctr">
                    <a:lnL>
                      <a:noFill/>
                    </a:lnL>
                    <a:lnR>
                      <a:noFill/>
                    </a:lnR>
                    <a:lnT>
                      <a:noFill/>
                    </a:lnT>
                    <a:lnB>
                      <a:noFill/>
                    </a:lnB>
                  </a:tcPr>
                </a:tc>
              </a:tr>
              <a:tr h="193794">
                <a:tc>
                  <a:txBody>
                    <a:bodyPr/>
                    <a:lstStyle/>
                    <a:p>
                      <a:pPr algn="r"/>
                      <a:r>
                        <a:rPr lang="en-US"/>
                        <a:t>1894</a:t>
                      </a:r>
                    </a:p>
                  </a:txBody>
                  <a:tcPr anchor="ctr">
                    <a:lnL>
                      <a:noFill/>
                    </a:lnL>
                    <a:lnR>
                      <a:noFill/>
                    </a:lnR>
                    <a:lnT>
                      <a:noFill/>
                    </a:lnT>
                    <a:lnB>
                      <a:noFill/>
                    </a:lnB>
                  </a:tcPr>
                </a:tc>
                <a:tc>
                  <a:txBody>
                    <a:bodyPr/>
                    <a:lstStyle/>
                    <a:p>
                      <a:pPr algn="r"/>
                      <a:r>
                        <a:rPr lang="en-US"/>
                        <a:t>18.4</a:t>
                      </a:r>
                    </a:p>
                  </a:txBody>
                  <a:tcPr anchor="ctr">
                    <a:lnL>
                      <a:noFill/>
                    </a:lnL>
                    <a:lnR>
                      <a:noFill/>
                    </a:lnR>
                    <a:lnT>
                      <a:noFill/>
                    </a:lnT>
                    <a:lnB>
                      <a:noFill/>
                    </a:lnB>
                  </a:tcPr>
                </a:tc>
                <a:tc>
                  <a:txBody>
                    <a:bodyPr/>
                    <a:lstStyle/>
                    <a:p>
                      <a:pPr algn="r"/>
                      <a:r>
                        <a:rPr lang="en-US"/>
                        <a:t>12.3</a:t>
                      </a:r>
                    </a:p>
                  </a:txBody>
                  <a:tcPr anchor="ctr">
                    <a:lnL>
                      <a:noFill/>
                    </a:lnL>
                    <a:lnR>
                      <a:noFill/>
                    </a:lnR>
                    <a:lnT>
                      <a:noFill/>
                    </a:lnT>
                    <a:lnB>
                      <a:noFill/>
                    </a:lnB>
                  </a:tcPr>
                </a:tc>
              </a:tr>
              <a:tr h="193794">
                <a:tc>
                  <a:txBody>
                    <a:bodyPr/>
                    <a:lstStyle/>
                    <a:p>
                      <a:pPr algn="r"/>
                      <a:r>
                        <a:rPr lang="en-US"/>
                        <a:t>1895</a:t>
                      </a:r>
                    </a:p>
                  </a:txBody>
                  <a:tcPr anchor="ctr">
                    <a:lnL>
                      <a:noFill/>
                    </a:lnL>
                    <a:lnR>
                      <a:noFill/>
                    </a:lnR>
                    <a:lnT>
                      <a:noFill/>
                    </a:lnT>
                    <a:lnB>
                      <a:noFill/>
                    </a:lnB>
                  </a:tcPr>
                </a:tc>
                <a:tc>
                  <a:txBody>
                    <a:bodyPr/>
                    <a:lstStyle/>
                    <a:p>
                      <a:pPr algn="r"/>
                      <a:r>
                        <a:rPr lang="en-US"/>
                        <a:t>13.7</a:t>
                      </a:r>
                    </a:p>
                  </a:txBody>
                  <a:tcPr anchor="ctr">
                    <a:lnL>
                      <a:noFill/>
                    </a:lnL>
                    <a:lnR>
                      <a:noFill/>
                    </a:lnR>
                    <a:lnT>
                      <a:noFill/>
                    </a:lnT>
                    <a:lnB>
                      <a:noFill/>
                    </a:lnB>
                  </a:tcPr>
                </a:tc>
                <a:tc>
                  <a:txBody>
                    <a:bodyPr/>
                    <a:lstStyle/>
                    <a:p>
                      <a:pPr algn="r"/>
                      <a:r>
                        <a:rPr lang="en-US"/>
                        <a:t>11.1</a:t>
                      </a:r>
                    </a:p>
                  </a:txBody>
                  <a:tcPr anchor="ctr">
                    <a:lnL>
                      <a:noFill/>
                    </a:lnL>
                    <a:lnR>
                      <a:noFill/>
                    </a:lnR>
                    <a:lnT>
                      <a:noFill/>
                    </a:lnT>
                    <a:lnB>
                      <a:noFill/>
                    </a:lnB>
                  </a:tcPr>
                </a:tc>
              </a:tr>
              <a:tr h="193794">
                <a:tc>
                  <a:txBody>
                    <a:bodyPr/>
                    <a:lstStyle/>
                    <a:p>
                      <a:pPr algn="r"/>
                      <a:r>
                        <a:rPr lang="en-US"/>
                        <a:t>1896</a:t>
                      </a:r>
                    </a:p>
                  </a:txBody>
                  <a:tcPr anchor="ctr">
                    <a:lnL>
                      <a:noFill/>
                    </a:lnL>
                    <a:lnR>
                      <a:noFill/>
                    </a:lnR>
                    <a:lnT>
                      <a:noFill/>
                    </a:lnT>
                    <a:lnB>
                      <a:noFill/>
                    </a:lnB>
                  </a:tcPr>
                </a:tc>
                <a:tc>
                  <a:txBody>
                    <a:bodyPr/>
                    <a:lstStyle/>
                    <a:p>
                      <a:pPr algn="r"/>
                      <a:r>
                        <a:rPr lang="en-US"/>
                        <a:t>14.5</a:t>
                      </a:r>
                    </a:p>
                  </a:txBody>
                  <a:tcPr anchor="ctr">
                    <a:lnL>
                      <a:noFill/>
                    </a:lnL>
                    <a:lnR>
                      <a:noFill/>
                    </a:lnR>
                    <a:lnT>
                      <a:noFill/>
                    </a:lnT>
                    <a:lnB>
                      <a:noFill/>
                    </a:lnB>
                  </a:tcPr>
                </a:tc>
                <a:tc>
                  <a:txBody>
                    <a:bodyPr/>
                    <a:lstStyle/>
                    <a:p>
                      <a:pPr algn="r"/>
                      <a:r>
                        <a:rPr lang="en-US"/>
                        <a:t>12.0</a:t>
                      </a:r>
                    </a:p>
                  </a:txBody>
                  <a:tcPr anchor="ctr">
                    <a:lnL>
                      <a:noFill/>
                    </a:lnL>
                    <a:lnR>
                      <a:noFill/>
                    </a:lnR>
                    <a:lnT>
                      <a:noFill/>
                    </a:lnT>
                    <a:lnB>
                      <a:noFill/>
                    </a:lnB>
                  </a:tcPr>
                </a:tc>
              </a:tr>
              <a:tr h="193794">
                <a:tc>
                  <a:txBody>
                    <a:bodyPr/>
                    <a:lstStyle/>
                    <a:p>
                      <a:pPr algn="r"/>
                      <a:r>
                        <a:rPr lang="en-US"/>
                        <a:t>1897</a:t>
                      </a:r>
                    </a:p>
                  </a:txBody>
                  <a:tcPr anchor="ctr">
                    <a:lnL>
                      <a:noFill/>
                    </a:lnL>
                    <a:lnR>
                      <a:noFill/>
                    </a:lnR>
                    <a:lnT>
                      <a:noFill/>
                    </a:lnT>
                    <a:lnB>
                      <a:noFill/>
                    </a:lnB>
                  </a:tcPr>
                </a:tc>
                <a:tc>
                  <a:txBody>
                    <a:bodyPr/>
                    <a:lstStyle/>
                    <a:p>
                      <a:pPr algn="r"/>
                      <a:r>
                        <a:rPr lang="en-US"/>
                        <a:t>14.5</a:t>
                      </a:r>
                    </a:p>
                  </a:txBody>
                  <a:tcPr anchor="ctr">
                    <a:lnL>
                      <a:noFill/>
                    </a:lnL>
                    <a:lnR>
                      <a:noFill/>
                    </a:lnR>
                    <a:lnT>
                      <a:noFill/>
                    </a:lnT>
                    <a:lnB>
                      <a:noFill/>
                    </a:lnB>
                  </a:tcPr>
                </a:tc>
                <a:tc>
                  <a:txBody>
                    <a:bodyPr/>
                    <a:lstStyle/>
                    <a:p>
                      <a:pPr algn="r"/>
                      <a:r>
                        <a:rPr lang="en-US"/>
                        <a:t>12.4</a:t>
                      </a:r>
                    </a:p>
                  </a:txBody>
                  <a:tcPr anchor="ctr">
                    <a:lnL>
                      <a:noFill/>
                    </a:lnL>
                    <a:lnR>
                      <a:noFill/>
                    </a:lnR>
                    <a:lnT>
                      <a:noFill/>
                    </a:lnT>
                    <a:lnB>
                      <a:noFill/>
                    </a:lnB>
                  </a:tcPr>
                </a:tc>
              </a:tr>
              <a:tr h="193794">
                <a:tc>
                  <a:txBody>
                    <a:bodyPr/>
                    <a:lstStyle/>
                    <a:p>
                      <a:pPr algn="r"/>
                      <a:r>
                        <a:rPr lang="en-US"/>
                        <a:t>1898</a:t>
                      </a:r>
                    </a:p>
                  </a:txBody>
                  <a:tcPr anchor="ctr">
                    <a:lnL>
                      <a:noFill/>
                    </a:lnL>
                    <a:lnR>
                      <a:noFill/>
                    </a:lnR>
                    <a:lnT>
                      <a:noFill/>
                    </a:lnT>
                    <a:lnB>
                      <a:noFill/>
                    </a:lnB>
                  </a:tcPr>
                </a:tc>
                <a:tc>
                  <a:txBody>
                    <a:bodyPr/>
                    <a:lstStyle/>
                    <a:p>
                      <a:pPr algn="r"/>
                      <a:r>
                        <a:rPr lang="en-US"/>
                        <a:t>12.4</a:t>
                      </a:r>
                    </a:p>
                  </a:txBody>
                  <a:tcPr anchor="ctr">
                    <a:lnL>
                      <a:noFill/>
                    </a:lnL>
                    <a:lnR>
                      <a:noFill/>
                    </a:lnR>
                    <a:lnT>
                      <a:noFill/>
                    </a:lnT>
                    <a:lnB>
                      <a:noFill/>
                    </a:lnB>
                  </a:tcPr>
                </a:tc>
                <a:tc>
                  <a:txBody>
                    <a:bodyPr/>
                    <a:lstStyle/>
                    <a:p>
                      <a:pPr algn="r"/>
                      <a:r>
                        <a:rPr lang="en-US"/>
                        <a:t>11.6</a:t>
                      </a:r>
                    </a:p>
                  </a:txBody>
                  <a:tcPr anchor="ctr">
                    <a:lnL>
                      <a:noFill/>
                    </a:lnL>
                    <a:lnR>
                      <a:noFill/>
                    </a:lnR>
                    <a:lnT>
                      <a:noFill/>
                    </a:lnT>
                    <a:lnB>
                      <a:noFill/>
                    </a:lnB>
                  </a:tcPr>
                </a:tc>
              </a:tr>
              <a:tr h="193794">
                <a:tc>
                  <a:txBody>
                    <a:bodyPr/>
                    <a:lstStyle/>
                    <a:p>
                      <a:pPr algn="r"/>
                      <a:r>
                        <a:rPr lang="en-US"/>
                        <a:t>1899</a:t>
                      </a:r>
                    </a:p>
                  </a:txBody>
                  <a:tcPr anchor="ctr">
                    <a:lnL>
                      <a:noFill/>
                    </a:lnL>
                    <a:lnR>
                      <a:noFill/>
                    </a:lnR>
                    <a:lnT>
                      <a:noFill/>
                    </a:lnT>
                    <a:lnB>
                      <a:noFill/>
                    </a:lnB>
                  </a:tcPr>
                </a:tc>
                <a:tc>
                  <a:txBody>
                    <a:bodyPr/>
                    <a:lstStyle/>
                    <a:p>
                      <a:pPr algn="r"/>
                      <a:r>
                        <a:rPr lang="en-US"/>
                        <a:t>6.5</a:t>
                      </a:r>
                    </a:p>
                  </a:txBody>
                  <a:tcPr anchor="ctr">
                    <a:lnL>
                      <a:noFill/>
                    </a:lnL>
                    <a:lnR>
                      <a:noFill/>
                    </a:lnR>
                    <a:lnT>
                      <a:noFill/>
                    </a:lnT>
                    <a:lnB>
                      <a:noFill/>
                    </a:lnB>
                  </a:tcPr>
                </a:tc>
                <a:tc>
                  <a:txBody>
                    <a:bodyPr/>
                    <a:lstStyle/>
                    <a:p>
                      <a:pPr algn="r"/>
                      <a:r>
                        <a:rPr lang="en-US" dirty="0"/>
                        <a:t>8.7</a:t>
                      </a:r>
                    </a:p>
                  </a:txBody>
                  <a:tcPr anchor="ctr">
                    <a:lnL>
                      <a:noFill/>
                    </a:lnL>
                    <a:lnR>
                      <a:noFill/>
                    </a:lnR>
                    <a:lnT>
                      <a:noFill/>
                    </a:lnT>
                    <a:lnB>
                      <a:noFill/>
                    </a:lnB>
                  </a:tcPr>
                </a:tc>
              </a:tr>
            </a:tbl>
          </a:graphicData>
        </a:graphic>
      </p:graphicFrame>
      <p:sp>
        <p:nvSpPr>
          <p:cNvPr id="11" name="Rectangle 10"/>
          <p:cNvSpPr/>
          <p:nvPr/>
        </p:nvSpPr>
        <p:spPr>
          <a:xfrm>
            <a:off x="1193568" y="6488668"/>
            <a:ext cx="2913035" cy="338554"/>
          </a:xfrm>
          <a:prstGeom prst="rect">
            <a:avLst/>
          </a:prstGeom>
          <a:solidFill>
            <a:srgbClr val="FFFF00"/>
          </a:solidFill>
        </p:spPr>
        <p:txBody>
          <a:bodyPr wrap="square">
            <a:spAutoFit/>
          </a:bodyPr>
          <a:lstStyle/>
          <a:p>
            <a:pPr algn="ctr"/>
            <a:r>
              <a:rPr lang="en-US" sz="1600" dirty="0" smtClean="0"/>
              <a:t>Dispossessed</a:t>
            </a:r>
            <a:endParaRPr lang="en-US" sz="1600" dirty="0"/>
          </a:p>
        </p:txBody>
      </p:sp>
    </p:spTree>
    <p:extLst>
      <p:ext uri="{BB962C8B-B14F-4D97-AF65-F5344CB8AC3E}">
        <p14:creationId xmlns:p14="http://schemas.microsoft.com/office/powerpoint/2010/main" val="16093539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5450" y="3569910"/>
            <a:ext cx="5613493" cy="3288087"/>
          </a:xfrm>
          <a:prstGeom prst="rect">
            <a:avLst/>
          </a:prstGeom>
        </p:spPr>
      </p:pic>
      <p:sp>
        <p:nvSpPr>
          <p:cNvPr id="2" name="Title 1"/>
          <p:cNvSpPr>
            <a:spLocks noGrp="1"/>
          </p:cNvSpPr>
          <p:nvPr>
            <p:ph type="title"/>
          </p:nvPr>
        </p:nvSpPr>
        <p:spPr>
          <a:xfrm>
            <a:off x="-1" y="6835"/>
            <a:ext cx="12191999" cy="343686"/>
          </a:xfrm>
          <a:solidFill>
            <a:srgbClr val="FFC000"/>
          </a:solidFill>
        </p:spPr>
        <p:txBody>
          <a:bodyPr>
            <a:normAutofit fontScale="90000"/>
          </a:bodyPr>
          <a:lstStyle/>
          <a:p>
            <a:pPr lvl="0" algn="ctr"/>
            <a:r>
              <a:rPr lang="en-US" sz="2800" b="1" dirty="0" smtClean="0"/>
              <a:t>PART 6</a:t>
            </a:r>
            <a:endParaRPr lang="en-US" sz="2800" b="1" dirty="0"/>
          </a:p>
        </p:txBody>
      </p:sp>
      <p:sp>
        <p:nvSpPr>
          <p:cNvPr id="4" name="TextBox 3"/>
          <p:cNvSpPr txBox="1"/>
          <p:nvPr/>
        </p:nvSpPr>
        <p:spPr>
          <a:xfrm flipH="1">
            <a:off x="-2" y="350521"/>
            <a:ext cx="12191997" cy="584775"/>
          </a:xfrm>
          <a:prstGeom prst="rect">
            <a:avLst/>
          </a:prstGeom>
          <a:solidFill>
            <a:schemeClr val="accent4">
              <a:lumMod val="60000"/>
              <a:lumOff val="40000"/>
            </a:schemeClr>
          </a:solidFill>
        </p:spPr>
        <p:txBody>
          <a:bodyPr wrap="square" rtlCol="0">
            <a:spAutoFit/>
          </a:bodyPr>
          <a:lstStyle/>
          <a:p>
            <a:pPr algn="ctr"/>
            <a:r>
              <a:rPr lang="en-US" sz="3200" dirty="0"/>
              <a:t>The Latin Monetary Union Demonetizes Silver  </a:t>
            </a:r>
            <a:r>
              <a:rPr lang="en-US" sz="3200" dirty="0" smtClean="0"/>
              <a:t>1865-1873</a:t>
            </a:r>
            <a:endParaRPr lang="en-US" sz="3200" dirty="0"/>
          </a:p>
        </p:txBody>
      </p:sp>
      <p:sp>
        <p:nvSpPr>
          <p:cNvPr id="5" name="Content Placeholder 4"/>
          <p:cNvSpPr>
            <a:spLocks noGrp="1"/>
          </p:cNvSpPr>
          <p:nvPr>
            <p:ph idx="1"/>
          </p:nvPr>
        </p:nvSpPr>
        <p:spPr>
          <a:xfrm>
            <a:off x="0" y="935296"/>
            <a:ext cx="12192000" cy="1545309"/>
          </a:xfrm>
          <a:solidFill>
            <a:schemeClr val="accent4">
              <a:lumMod val="60000"/>
              <a:lumOff val="40000"/>
            </a:schemeClr>
          </a:solidFill>
        </p:spPr>
        <p:txBody>
          <a:bodyPr>
            <a:normAutofit fontScale="92500" lnSpcReduction="20000"/>
          </a:bodyPr>
          <a:lstStyle/>
          <a:p>
            <a:pPr marL="0" indent="0" algn="ctr">
              <a:buNone/>
            </a:pPr>
            <a:r>
              <a:rPr lang="en-US" sz="2400" dirty="0" smtClean="0"/>
              <a:t>Wealthy bond holders in each country gained money and power for decades,</a:t>
            </a:r>
          </a:p>
          <a:p>
            <a:pPr marL="0" indent="0" algn="ctr">
              <a:buNone/>
            </a:pPr>
            <a:r>
              <a:rPr lang="en-US" sz="2400" dirty="0" smtClean="0"/>
              <a:t>as the value of the currency unit rose.</a:t>
            </a:r>
          </a:p>
          <a:p>
            <a:pPr marL="0" indent="0" algn="ctr">
              <a:buNone/>
            </a:pPr>
            <a:endParaRPr lang="en-US" sz="2400" dirty="0"/>
          </a:p>
          <a:p>
            <a:pPr marL="0" indent="0" algn="ctr">
              <a:buNone/>
            </a:pPr>
            <a:r>
              <a:rPr lang="en-US" sz="2400" dirty="0" smtClean="0"/>
              <a:t>Creditors gained; debtors lost.</a:t>
            </a:r>
            <a:endParaRPr lang="en-US" sz="2400" dirty="0"/>
          </a:p>
        </p:txBody>
      </p:sp>
      <p:sp>
        <p:nvSpPr>
          <p:cNvPr id="7" name="Rectangle 6"/>
          <p:cNvSpPr/>
          <p:nvPr/>
        </p:nvSpPr>
        <p:spPr>
          <a:xfrm>
            <a:off x="1762297" y="3065380"/>
            <a:ext cx="5419900" cy="369332"/>
          </a:xfrm>
          <a:prstGeom prst="rect">
            <a:avLst/>
          </a:prstGeom>
          <a:solidFill>
            <a:srgbClr val="FFFF00"/>
          </a:solidFill>
        </p:spPr>
        <p:txBody>
          <a:bodyPr wrap="square">
            <a:spAutoFit/>
          </a:bodyPr>
          <a:lstStyle/>
          <a:p>
            <a:pPr algn="ctr"/>
            <a:r>
              <a:rPr lang="en-US" dirty="0" smtClean="0"/>
              <a:t>TODAY’S FAMILY OFFICES – WEALTHY CREDITORS</a:t>
            </a:r>
            <a:endParaRPr lang="en-US" dirty="0"/>
          </a:p>
        </p:txBody>
      </p:sp>
      <p:sp>
        <p:nvSpPr>
          <p:cNvPr id="12" name="Rectangle 11"/>
          <p:cNvSpPr/>
          <p:nvPr/>
        </p:nvSpPr>
        <p:spPr>
          <a:xfrm>
            <a:off x="8480365" y="3132980"/>
            <a:ext cx="3496882" cy="369332"/>
          </a:xfrm>
          <a:prstGeom prst="rect">
            <a:avLst/>
          </a:prstGeom>
          <a:solidFill>
            <a:srgbClr val="FFFF00"/>
          </a:solidFill>
        </p:spPr>
        <p:txBody>
          <a:bodyPr wrap="square">
            <a:spAutoFit/>
          </a:bodyPr>
          <a:lstStyle/>
          <a:p>
            <a:pPr algn="ctr"/>
            <a:r>
              <a:rPr lang="en-US" dirty="0" smtClean="0"/>
              <a:t>FARM FORECLOSURE</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0960" y="3569910"/>
            <a:ext cx="4511035" cy="328809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50" y="3569912"/>
            <a:ext cx="5331337" cy="3288087"/>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1240932"/>
            <a:ext cx="2693323" cy="1784326"/>
          </a:xfrm>
          <a:prstGeom prst="rect">
            <a:avLst/>
          </a:prstGeom>
        </p:spPr>
      </p:pic>
    </p:spTree>
    <p:extLst>
      <p:ext uri="{BB962C8B-B14F-4D97-AF65-F5344CB8AC3E}">
        <p14:creationId xmlns:p14="http://schemas.microsoft.com/office/powerpoint/2010/main" val="14982789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CCCCFF"/>
          </a:solidFill>
        </p:spPr>
        <p:txBody>
          <a:bodyPr>
            <a:normAutofit fontScale="90000"/>
          </a:bodyPr>
          <a:lstStyle/>
          <a:p>
            <a:pPr lvl="0" algn="ctr"/>
            <a:r>
              <a:rPr lang="en-US" sz="2800" b="1" dirty="0" smtClean="0"/>
              <a:t>PART 7</a:t>
            </a:r>
            <a:endParaRPr lang="en-US" sz="2800" b="1" dirty="0"/>
          </a:p>
        </p:txBody>
      </p:sp>
      <p:sp>
        <p:nvSpPr>
          <p:cNvPr id="3" name="Content Placeholder 2"/>
          <p:cNvSpPr>
            <a:spLocks noGrp="1"/>
          </p:cNvSpPr>
          <p:nvPr>
            <p:ph idx="1"/>
          </p:nvPr>
        </p:nvSpPr>
        <p:spPr>
          <a:xfrm>
            <a:off x="4405745" y="6700057"/>
            <a:ext cx="7786252" cy="157941"/>
          </a:xfrm>
        </p:spPr>
        <p:txBody>
          <a:bodyPr>
            <a:normAutofit fontScale="25000" lnSpcReduction="20000"/>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p:txBody>
      </p:sp>
      <p:sp>
        <p:nvSpPr>
          <p:cNvPr id="4" name="TextBox 3"/>
          <p:cNvSpPr txBox="1"/>
          <p:nvPr/>
        </p:nvSpPr>
        <p:spPr>
          <a:xfrm flipH="1">
            <a:off x="232759" y="350521"/>
            <a:ext cx="12191998" cy="584775"/>
          </a:xfrm>
          <a:prstGeom prst="rect">
            <a:avLst/>
          </a:prstGeom>
          <a:solidFill>
            <a:srgbClr val="CC99FF"/>
          </a:solidFill>
        </p:spPr>
        <p:txBody>
          <a:bodyPr wrap="square" rtlCol="0">
            <a:spAutoFit/>
          </a:bodyPr>
          <a:lstStyle/>
          <a:p>
            <a:pPr algn="ctr"/>
            <a:r>
              <a:rPr lang="en-US" sz="3200" dirty="0"/>
              <a:t>The Deflation Even Reaches Japan</a:t>
            </a:r>
            <a:endParaRPr lang="en-US" sz="3200" b="1" dirty="0"/>
          </a:p>
        </p:txBody>
      </p:sp>
      <p:sp>
        <p:nvSpPr>
          <p:cNvPr id="5" name="Rectangle 4"/>
          <p:cNvSpPr/>
          <p:nvPr/>
        </p:nvSpPr>
        <p:spPr>
          <a:xfrm>
            <a:off x="0" y="935296"/>
            <a:ext cx="12192003" cy="830997"/>
          </a:xfrm>
          <a:prstGeom prst="rect">
            <a:avLst/>
          </a:prstGeom>
          <a:solidFill>
            <a:srgbClr val="CC99FF"/>
          </a:solidFill>
        </p:spPr>
        <p:txBody>
          <a:bodyPr wrap="square">
            <a:spAutoFit/>
          </a:bodyPr>
          <a:lstStyle/>
          <a:p>
            <a:pPr algn="ctr"/>
            <a:r>
              <a:rPr lang="en-US" sz="2400" b="1" dirty="0" smtClean="0"/>
              <a:t>The Bank of Japan was established in October 1882 as a central bank </a:t>
            </a:r>
          </a:p>
          <a:p>
            <a:pPr algn="ctr"/>
            <a:r>
              <a:rPr lang="en-US" sz="2400" b="1" dirty="0" smtClean="0"/>
              <a:t>with the support of Finance Minister Ito </a:t>
            </a:r>
            <a:r>
              <a:rPr lang="en-US" sz="2400" b="1" dirty="0" err="1" smtClean="0"/>
              <a:t>Hirobumi</a:t>
            </a:r>
            <a:endParaRPr lang="en-US" sz="2400" b="1" dirty="0"/>
          </a:p>
        </p:txBody>
      </p:sp>
      <p:pic>
        <p:nvPicPr>
          <p:cNvPr id="7" name="Picture 2" descr="Choshu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1766293"/>
            <a:ext cx="2984982" cy="33452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503027" y="2308291"/>
            <a:ext cx="6688970" cy="3693319"/>
          </a:xfrm>
          <a:prstGeom prst="rect">
            <a:avLst/>
          </a:prstGeom>
        </p:spPr>
        <p:txBody>
          <a:bodyPr wrap="square">
            <a:spAutoFit/>
          </a:bodyPr>
          <a:lstStyle/>
          <a:p>
            <a:pPr algn="ctr"/>
            <a:r>
              <a:rPr lang="en-US" dirty="0" smtClean="0"/>
              <a:t>THE CHOSHU FIVE</a:t>
            </a:r>
          </a:p>
          <a:p>
            <a:r>
              <a:rPr lang="en-US" dirty="0" smtClean="0"/>
              <a:t>In 1863, five </a:t>
            </a:r>
            <a:r>
              <a:rPr lang="en-US" dirty="0"/>
              <a:t>intrepid Japanese noblemen from the </a:t>
            </a:r>
            <a:r>
              <a:rPr lang="en-US" dirty="0" err="1"/>
              <a:t>Choshu</a:t>
            </a:r>
            <a:r>
              <a:rPr lang="en-US" dirty="0"/>
              <a:t> clan secretly approached William Keswick, an agent from the Hong Kong based shipping company </a:t>
            </a:r>
            <a:r>
              <a:rPr lang="en-US" dirty="0" err="1"/>
              <a:t>Jardine</a:t>
            </a:r>
            <a:r>
              <a:rPr lang="en-US" dirty="0"/>
              <a:t> Matheson, who was keen to establish good relations with Japan with a view to future trade</a:t>
            </a:r>
            <a:r>
              <a:rPr lang="en-US" dirty="0" smtClean="0"/>
              <a:t>.   </a:t>
            </a:r>
            <a:r>
              <a:rPr lang="en-US" dirty="0" err="1"/>
              <a:t>Unauthorised</a:t>
            </a:r>
            <a:r>
              <a:rPr lang="en-US" dirty="0"/>
              <a:t> travel was punishable by death so the utmost secrecy was required</a:t>
            </a:r>
            <a:r>
              <a:rPr lang="en-US" dirty="0" smtClean="0"/>
              <a:t>.   </a:t>
            </a:r>
            <a:r>
              <a:rPr lang="en-US" dirty="0"/>
              <a:t>The group  cut off their </a:t>
            </a:r>
            <a:r>
              <a:rPr lang="en-US" dirty="0" err="1"/>
              <a:t>chonmage</a:t>
            </a:r>
            <a:r>
              <a:rPr lang="en-US" dirty="0"/>
              <a:t> (topknots) and donned western style dress in order to be smuggled out of the country onboard the </a:t>
            </a:r>
            <a:r>
              <a:rPr lang="en-US" dirty="0" err="1"/>
              <a:t>Chelswick</a:t>
            </a:r>
            <a:r>
              <a:rPr lang="en-US" dirty="0"/>
              <a:t>, a ship bound for Shanghai which sailed on 27th June 1863. </a:t>
            </a:r>
            <a:endParaRPr lang="en-US" dirty="0" smtClean="0"/>
          </a:p>
          <a:p>
            <a:endParaRPr lang="en-US" dirty="0"/>
          </a:p>
          <a:p>
            <a:r>
              <a:rPr lang="en-US" dirty="0" smtClean="0"/>
              <a:t>They studied at the University College London, whose founders were influenced by Jeremy Bentham.</a:t>
            </a:r>
            <a:endParaRPr lang="en-US" dirty="0"/>
          </a:p>
        </p:txBody>
      </p:sp>
      <p:sp>
        <p:nvSpPr>
          <p:cNvPr id="6" name="Rectangle 5"/>
          <p:cNvSpPr/>
          <p:nvPr/>
        </p:nvSpPr>
        <p:spPr>
          <a:xfrm>
            <a:off x="964274" y="5111531"/>
            <a:ext cx="3574477" cy="923330"/>
          </a:xfrm>
          <a:prstGeom prst="rect">
            <a:avLst/>
          </a:prstGeom>
        </p:spPr>
        <p:txBody>
          <a:bodyPr wrap="square">
            <a:spAutoFit/>
          </a:bodyPr>
          <a:lstStyle/>
          <a:p>
            <a:r>
              <a:rPr lang="en-US" dirty="0" smtClean="0"/>
              <a:t>One of the ‘</a:t>
            </a:r>
            <a:r>
              <a:rPr lang="en-US" dirty="0" err="1" smtClean="0"/>
              <a:t>Choshu</a:t>
            </a:r>
            <a:r>
              <a:rPr lang="en-US" dirty="0" smtClean="0"/>
              <a:t> Five’ was</a:t>
            </a:r>
          </a:p>
          <a:p>
            <a:r>
              <a:rPr lang="en-US" dirty="0" smtClean="0"/>
              <a:t>Ito </a:t>
            </a:r>
            <a:r>
              <a:rPr lang="en-US" dirty="0" err="1" smtClean="0"/>
              <a:t>Hirobumi</a:t>
            </a:r>
            <a:r>
              <a:rPr lang="en-US" dirty="0" smtClean="0"/>
              <a:t>, who approved the creation of a  Japanese Central Bank</a:t>
            </a:r>
            <a:endParaRPr lang="en-US"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6748" y="1766293"/>
            <a:ext cx="2283525" cy="3345238"/>
          </a:xfrm>
          <a:prstGeom prst="rect">
            <a:avLst/>
          </a:prstGeom>
        </p:spPr>
      </p:pic>
    </p:spTree>
    <p:extLst>
      <p:ext uri="{BB962C8B-B14F-4D97-AF65-F5344CB8AC3E}">
        <p14:creationId xmlns:p14="http://schemas.microsoft.com/office/powerpoint/2010/main" val="32378316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CCCCFF"/>
          </a:solidFill>
        </p:spPr>
        <p:txBody>
          <a:bodyPr>
            <a:normAutofit fontScale="90000"/>
          </a:bodyPr>
          <a:lstStyle/>
          <a:p>
            <a:pPr lvl="0" algn="ctr"/>
            <a:r>
              <a:rPr lang="en-US" sz="2800" b="1" dirty="0" smtClean="0"/>
              <a:t>PART 7</a:t>
            </a:r>
            <a:endParaRPr lang="en-US" sz="2800" b="1" dirty="0"/>
          </a:p>
        </p:txBody>
      </p:sp>
      <p:sp>
        <p:nvSpPr>
          <p:cNvPr id="3" name="Content Placeholder 2"/>
          <p:cNvSpPr>
            <a:spLocks noGrp="1"/>
          </p:cNvSpPr>
          <p:nvPr>
            <p:ph idx="1"/>
          </p:nvPr>
        </p:nvSpPr>
        <p:spPr>
          <a:xfrm>
            <a:off x="1030778" y="2759825"/>
            <a:ext cx="10763430" cy="368564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p:txBody>
      </p:sp>
      <p:sp>
        <p:nvSpPr>
          <p:cNvPr id="7" name="TextBox 6"/>
          <p:cNvSpPr txBox="1"/>
          <p:nvPr/>
        </p:nvSpPr>
        <p:spPr>
          <a:xfrm flipH="1">
            <a:off x="-1" y="350520"/>
            <a:ext cx="12191998" cy="584775"/>
          </a:xfrm>
          <a:prstGeom prst="rect">
            <a:avLst/>
          </a:prstGeom>
          <a:solidFill>
            <a:srgbClr val="CC99FF"/>
          </a:solidFill>
        </p:spPr>
        <p:txBody>
          <a:bodyPr wrap="square" rtlCol="0">
            <a:spAutoFit/>
          </a:bodyPr>
          <a:lstStyle/>
          <a:p>
            <a:pPr algn="ctr"/>
            <a:r>
              <a:rPr lang="en-US" sz="3200" dirty="0"/>
              <a:t>The Deflation Even Reaches Japan</a:t>
            </a:r>
            <a:endParaRPr lang="en-US" sz="3200" b="1" dirty="0"/>
          </a:p>
        </p:txBody>
      </p:sp>
      <p:sp>
        <p:nvSpPr>
          <p:cNvPr id="8" name="Rectangle 7"/>
          <p:cNvSpPr/>
          <p:nvPr/>
        </p:nvSpPr>
        <p:spPr>
          <a:xfrm>
            <a:off x="-6" y="935295"/>
            <a:ext cx="12192003" cy="830997"/>
          </a:xfrm>
          <a:prstGeom prst="rect">
            <a:avLst/>
          </a:prstGeom>
          <a:solidFill>
            <a:srgbClr val="CC99FF"/>
          </a:solidFill>
        </p:spPr>
        <p:txBody>
          <a:bodyPr wrap="square">
            <a:spAutoFit/>
          </a:bodyPr>
          <a:lstStyle/>
          <a:p>
            <a:pPr algn="ctr"/>
            <a:r>
              <a:rPr lang="en-US" sz="2400" b="1" dirty="0" smtClean="0"/>
              <a:t>The Bank of Japan was established in October 1882 as a central bank </a:t>
            </a:r>
          </a:p>
          <a:p>
            <a:pPr algn="ctr"/>
            <a:r>
              <a:rPr lang="en-US" sz="2400" b="1" dirty="0" smtClean="0"/>
              <a:t>with the support of Finance Minister Ito </a:t>
            </a:r>
            <a:r>
              <a:rPr lang="en-US" sz="2400" b="1" dirty="0" err="1" smtClean="0"/>
              <a:t>Hirobumi</a:t>
            </a:r>
            <a:endParaRPr lang="en-US" sz="2400" b="1" dirty="0"/>
          </a:p>
        </p:txBody>
      </p:sp>
      <p:sp>
        <p:nvSpPr>
          <p:cNvPr id="6" name="Rectangle 5"/>
          <p:cNvSpPr/>
          <p:nvPr/>
        </p:nvSpPr>
        <p:spPr>
          <a:xfrm>
            <a:off x="632986" y="1970619"/>
            <a:ext cx="8113222" cy="1415772"/>
          </a:xfrm>
          <a:prstGeom prst="rect">
            <a:avLst/>
          </a:prstGeom>
        </p:spPr>
        <p:txBody>
          <a:bodyPr wrap="square">
            <a:spAutoFit/>
          </a:bodyPr>
          <a:lstStyle/>
          <a:p>
            <a:r>
              <a:rPr lang="en-US" dirty="0"/>
              <a:t>Ito </a:t>
            </a:r>
            <a:r>
              <a:rPr lang="en-US" dirty="0" err="1" smtClean="0"/>
              <a:t>Hirobumi</a:t>
            </a:r>
            <a:r>
              <a:rPr lang="en-US" dirty="0" smtClean="0"/>
              <a:t> visited the United States and </a:t>
            </a:r>
            <a:r>
              <a:rPr lang="en-US" dirty="0"/>
              <a:t>found </a:t>
            </a:r>
            <a:r>
              <a:rPr lang="en-US" dirty="0" smtClean="0"/>
              <a:t>that “ ‘the </a:t>
            </a:r>
            <a:r>
              <a:rPr lang="en-US" dirty="0"/>
              <a:t>national bank has the privilege of issuing notes and both functions of amortizing government notes and of financing</a:t>
            </a:r>
            <a:r>
              <a:rPr lang="en-US" dirty="0" smtClean="0"/>
              <a:t>,’ </a:t>
            </a:r>
            <a:r>
              <a:rPr lang="en-US" dirty="0"/>
              <a:t>and he recommended adopting this </a:t>
            </a:r>
            <a:r>
              <a:rPr lang="en-US" dirty="0" smtClean="0"/>
              <a:t>system…”.</a:t>
            </a:r>
          </a:p>
          <a:p>
            <a:r>
              <a:rPr lang="en-US" sz="1600" i="1" dirty="0"/>
              <a:t>The United Nations University project on Technology Transfer, Transformation, and Development: The Japanese </a:t>
            </a:r>
            <a:r>
              <a:rPr lang="en-US" sz="1600" i="1" dirty="0" smtClean="0"/>
              <a:t>Experience, </a:t>
            </a:r>
            <a:r>
              <a:rPr lang="en-US" sz="1600" dirty="0" smtClean="0"/>
              <a:t>1978 </a:t>
            </a:r>
            <a:r>
              <a:rPr lang="en-US" sz="1600" dirty="0"/>
              <a:t>to 1982.</a:t>
            </a:r>
          </a:p>
        </p:txBody>
      </p:sp>
      <p:pic>
        <p:nvPicPr>
          <p:cNvPr id="10" name="Picture 9"/>
          <p:cNvPicPr>
            <a:picLocks noChangeAspect="1"/>
          </p:cNvPicPr>
          <p:nvPr/>
        </p:nvPicPr>
        <p:blipFill>
          <a:blip r:embed="rId2"/>
          <a:stretch>
            <a:fillRect/>
          </a:stretch>
        </p:blipFill>
        <p:spPr>
          <a:xfrm>
            <a:off x="9398231" y="1766292"/>
            <a:ext cx="2095500" cy="27051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 y="3590719"/>
            <a:ext cx="4622915" cy="3284340"/>
          </a:xfrm>
          <a:prstGeom prst="rect">
            <a:avLst/>
          </a:prstGeom>
        </p:spPr>
      </p:pic>
      <p:sp>
        <p:nvSpPr>
          <p:cNvPr id="12" name="TextBox 11"/>
          <p:cNvSpPr txBox="1"/>
          <p:nvPr/>
        </p:nvSpPr>
        <p:spPr>
          <a:xfrm>
            <a:off x="2962460" y="3590718"/>
            <a:ext cx="1660263" cy="369332"/>
          </a:xfrm>
          <a:prstGeom prst="rect">
            <a:avLst/>
          </a:prstGeom>
          <a:solidFill>
            <a:srgbClr val="CCCCFF"/>
          </a:solidFill>
        </p:spPr>
        <p:txBody>
          <a:bodyPr wrap="none" rtlCol="0">
            <a:spAutoFit/>
          </a:bodyPr>
          <a:lstStyle/>
          <a:p>
            <a:r>
              <a:rPr lang="en-US" dirty="0" smtClean="0"/>
              <a:t>BANK OF JAPAN</a:t>
            </a:r>
            <a:endParaRPr lang="en-US" dirty="0"/>
          </a:p>
        </p:txBody>
      </p:sp>
      <p:sp>
        <p:nvSpPr>
          <p:cNvPr id="14" name="TextBox 13"/>
          <p:cNvSpPr txBox="1"/>
          <p:nvPr/>
        </p:nvSpPr>
        <p:spPr>
          <a:xfrm>
            <a:off x="9398231" y="4453051"/>
            <a:ext cx="2095500" cy="369332"/>
          </a:xfrm>
          <a:prstGeom prst="rect">
            <a:avLst/>
          </a:prstGeom>
          <a:solidFill>
            <a:srgbClr val="CCCCFF"/>
          </a:solidFill>
        </p:spPr>
        <p:txBody>
          <a:bodyPr wrap="square" rtlCol="0">
            <a:spAutoFit/>
          </a:bodyPr>
          <a:lstStyle/>
          <a:p>
            <a:r>
              <a:rPr lang="en-US" dirty="0" smtClean="0"/>
              <a:t>ITO HIROBUMI</a:t>
            </a:r>
            <a:endParaRPr lang="en-US" dirty="0"/>
          </a:p>
        </p:txBody>
      </p:sp>
    </p:spTree>
    <p:extLst>
      <p:ext uri="{BB962C8B-B14F-4D97-AF65-F5344CB8AC3E}">
        <p14:creationId xmlns:p14="http://schemas.microsoft.com/office/powerpoint/2010/main" val="35070461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CCCCFF"/>
          </a:solidFill>
        </p:spPr>
        <p:txBody>
          <a:bodyPr>
            <a:normAutofit fontScale="90000"/>
          </a:bodyPr>
          <a:lstStyle/>
          <a:p>
            <a:pPr lvl="0" algn="ctr"/>
            <a:r>
              <a:rPr lang="en-US" sz="2800" b="1" dirty="0" smtClean="0"/>
              <a:t>PART 7</a:t>
            </a:r>
            <a:endParaRPr lang="en-US" sz="2800" b="1" dirty="0"/>
          </a:p>
        </p:txBody>
      </p:sp>
      <p:sp>
        <p:nvSpPr>
          <p:cNvPr id="3" name="Content Placeholder 2"/>
          <p:cNvSpPr>
            <a:spLocks noGrp="1"/>
          </p:cNvSpPr>
          <p:nvPr>
            <p:ph idx="1"/>
          </p:nvPr>
        </p:nvSpPr>
        <p:spPr>
          <a:xfrm>
            <a:off x="8113222" y="3807229"/>
            <a:ext cx="3680986" cy="2638236"/>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p:txBody>
      </p:sp>
      <p:sp>
        <p:nvSpPr>
          <p:cNvPr id="4" name="TextBox 3"/>
          <p:cNvSpPr txBox="1"/>
          <p:nvPr/>
        </p:nvSpPr>
        <p:spPr>
          <a:xfrm flipH="1">
            <a:off x="2" y="297182"/>
            <a:ext cx="12191998" cy="584775"/>
          </a:xfrm>
          <a:prstGeom prst="rect">
            <a:avLst/>
          </a:prstGeom>
          <a:solidFill>
            <a:srgbClr val="FFFF00"/>
          </a:solidFill>
        </p:spPr>
        <p:txBody>
          <a:bodyPr wrap="square" rtlCol="0">
            <a:spAutoFit/>
          </a:bodyPr>
          <a:lstStyle/>
          <a:p>
            <a:pPr algn="ctr"/>
            <a:r>
              <a:rPr lang="en-US" sz="3200" dirty="0"/>
              <a:t>The Deflation Even Reaches Japan</a:t>
            </a:r>
            <a:endParaRPr lang="en-US" sz="3200" b="1" dirty="0"/>
          </a:p>
        </p:txBody>
      </p:sp>
      <p:sp>
        <p:nvSpPr>
          <p:cNvPr id="5" name="Rectangle 4"/>
          <p:cNvSpPr/>
          <p:nvPr/>
        </p:nvSpPr>
        <p:spPr>
          <a:xfrm>
            <a:off x="0" y="863483"/>
            <a:ext cx="12191998" cy="830997"/>
          </a:xfrm>
          <a:prstGeom prst="rect">
            <a:avLst/>
          </a:prstGeom>
          <a:solidFill>
            <a:srgbClr val="FFFF00"/>
          </a:solidFill>
        </p:spPr>
        <p:txBody>
          <a:bodyPr wrap="square">
            <a:spAutoFit/>
          </a:bodyPr>
          <a:lstStyle/>
          <a:p>
            <a:pPr algn="ctr"/>
            <a:r>
              <a:rPr lang="en-US" sz="2400" dirty="0" smtClean="0"/>
              <a:t>Japan’s Central  Bank was privately owned, under the dominance of the Mitsui group,</a:t>
            </a:r>
          </a:p>
          <a:p>
            <a:pPr algn="ctr"/>
            <a:r>
              <a:rPr lang="en-US" sz="2400" dirty="0" smtClean="0"/>
              <a:t> the world’s oldest commercial enterprise.</a:t>
            </a:r>
            <a:endParaRPr lang="en-US" sz="2400" dirty="0"/>
          </a:p>
        </p:txBody>
      </p:sp>
      <p:sp>
        <p:nvSpPr>
          <p:cNvPr id="6" name="TextBox 5"/>
          <p:cNvSpPr txBox="1"/>
          <p:nvPr/>
        </p:nvSpPr>
        <p:spPr>
          <a:xfrm>
            <a:off x="116378" y="1925256"/>
            <a:ext cx="12075620" cy="2031325"/>
          </a:xfrm>
          <a:prstGeom prst="rect">
            <a:avLst/>
          </a:prstGeom>
          <a:noFill/>
        </p:spPr>
        <p:txBody>
          <a:bodyPr wrap="square" rtlCol="0">
            <a:spAutoFit/>
          </a:bodyPr>
          <a:lstStyle/>
          <a:p>
            <a:r>
              <a:rPr lang="en-US" dirty="0" smtClean="0"/>
              <a:t>MITSUI had been founded by </a:t>
            </a:r>
            <a:r>
              <a:rPr lang="en-US" dirty="0" err="1" smtClean="0"/>
              <a:t>Sokubei</a:t>
            </a:r>
            <a:r>
              <a:rPr lang="en-US" dirty="0" smtClean="0"/>
              <a:t> </a:t>
            </a:r>
            <a:r>
              <a:rPr lang="en-US" dirty="0" err="1" smtClean="0"/>
              <a:t>Takatoshi</a:t>
            </a:r>
            <a:r>
              <a:rPr lang="en-US" dirty="0" smtClean="0"/>
              <a:t>, a samurai turned merchant who opened a drapery store around 1636</a:t>
            </a:r>
            <a:r>
              <a:rPr lang="en-US" dirty="0"/>
              <a:t>. </a:t>
            </a:r>
            <a:r>
              <a:rPr lang="en-US" dirty="0" smtClean="0"/>
              <a:t>  Mitsui's </a:t>
            </a:r>
            <a:r>
              <a:rPr lang="en-US" dirty="0"/>
              <a:t>main business in the early period were drapery, finance and </a:t>
            </a:r>
            <a:r>
              <a:rPr lang="en-US" dirty="0" smtClean="0"/>
              <a:t>trade.    </a:t>
            </a:r>
            <a:r>
              <a:rPr lang="en-US" dirty="0"/>
              <a:t>By 1882 the MITSUI GROUP was the most powerful organization in </a:t>
            </a:r>
            <a:r>
              <a:rPr lang="en-US" dirty="0" smtClean="0"/>
              <a:t>Japan.    In 1876</a:t>
            </a:r>
            <a:r>
              <a:rPr lang="en-US" dirty="0"/>
              <a:t>, Mitsui Bank, Japan's first private bank, was </a:t>
            </a:r>
            <a:r>
              <a:rPr lang="en-US" dirty="0" smtClean="0"/>
              <a:t>founded.</a:t>
            </a:r>
          </a:p>
          <a:p>
            <a:endParaRPr lang="en-US" dirty="0" smtClean="0"/>
          </a:p>
          <a:p>
            <a:r>
              <a:rPr lang="en-US" dirty="0" smtClean="0"/>
              <a:t>By 1882 the MITSUI GROUP was under the leadership of Minomura </a:t>
            </a:r>
            <a:r>
              <a:rPr lang="en-US" dirty="0" err="1" smtClean="0"/>
              <a:t>Rizeamon</a:t>
            </a:r>
            <a:r>
              <a:rPr lang="en-US" dirty="0" smtClean="0"/>
              <a:t>, known as “Man From Nowhere”.  He kept Japan in line with the prevailing worldwide deflationary policy.  </a:t>
            </a:r>
            <a:r>
              <a:rPr lang="en-US" sz="1600" dirty="0" smtClean="0"/>
              <a:t>Stephen </a:t>
            </a:r>
            <a:r>
              <a:rPr lang="en-US" sz="1600" dirty="0" err="1" smtClean="0"/>
              <a:t>Zarlenga</a:t>
            </a:r>
            <a:r>
              <a:rPr lang="en-US" sz="1600" dirty="0" smtClean="0"/>
              <a:t>, </a:t>
            </a:r>
            <a:r>
              <a:rPr lang="en-US" sz="1600" i="1" dirty="0" smtClean="0"/>
              <a:t>LSM</a:t>
            </a:r>
            <a:r>
              <a:rPr lang="en-US" sz="1600" dirty="0" smtClean="0"/>
              <a:t>, p. 484</a:t>
            </a:r>
            <a:endParaRPr lang="en-US" sz="1600" dirty="0"/>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62589"/>
            <a:ext cx="2061556" cy="319541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6998" y="4476750"/>
            <a:ext cx="5715000" cy="2381250"/>
          </a:xfrm>
          <a:prstGeom prst="rect">
            <a:avLst/>
          </a:prstGeom>
        </p:spPr>
      </p:pic>
      <p:sp>
        <p:nvSpPr>
          <p:cNvPr id="10" name="TextBox 9"/>
          <p:cNvSpPr txBox="1"/>
          <p:nvPr/>
        </p:nvSpPr>
        <p:spPr>
          <a:xfrm>
            <a:off x="2061556" y="5037958"/>
            <a:ext cx="2081339" cy="369332"/>
          </a:xfrm>
          <a:prstGeom prst="rect">
            <a:avLst/>
          </a:prstGeom>
          <a:noFill/>
        </p:spPr>
        <p:txBody>
          <a:bodyPr wrap="none" rtlCol="0">
            <a:spAutoFit/>
          </a:bodyPr>
          <a:lstStyle/>
          <a:p>
            <a:r>
              <a:rPr lang="en-US" dirty="0" smtClean="0"/>
              <a:t>MITSUI - YESTERDAY</a:t>
            </a:r>
            <a:endParaRPr lang="en-US" dirty="0"/>
          </a:p>
        </p:txBody>
      </p:sp>
      <p:sp>
        <p:nvSpPr>
          <p:cNvPr id="12" name="TextBox 11"/>
          <p:cNvSpPr txBox="1"/>
          <p:nvPr/>
        </p:nvSpPr>
        <p:spPr>
          <a:xfrm>
            <a:off x="6476998" y="4107418"/>
            <a:ext cx="1663469" cy="369332"/>
          </a:xfrm>
          <a:prstGeom prst="rect">
            <a:avLst/>
          </a:prstGeom>
          <a:noFill/>
        </p:spPr>
        <p:txBody>
          <a:bodyPr wrap="none" rtlCol="0">
            <a:spAutoFit/>
          </a:bodyPr>
          <a:lstStyle/>
          <a:p>
            <a:r>
              <a:rPr lang="en-US" dirty="0" smtClean="0"/>
              <a:t>MITSUI - TODAY</a:t>
            </a:r>
            <a:endParaRPr lang="en-US" dirty="0"/>
          </a:p>
        </p:txBody>
      </p:sp>
    </p:spTree>
    <p:extLst>
      <p:ext uri="{BB962C8B-B14F-4D97-AF65-F5344CB8AC3E}">
        <p14:creationId xmlns:p14="http://schemas.microsoft.com/office/powerpoint/2010/main" val="35137895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CCCCFF"/>
          </a:solidFill>
        </p:spPr>
        <p:txBody>
          <a:bodyPr>
            <a:normAutofit fontScale="90000"/>
          </a:bodyPr>
          <a:lstStyle/>
          <a:p>
            <a:pPr lvl="0" algn="ctr"/>
            <a:r>
              <a:rPr lang="en-US" sz="2800" b="1" dirty="0" smtClean="0"/>
              <a:t>PART 7</a:t>
            </a:r>
            <a:endParaRPr lang="en-US" sz="2800" b="1" dirty="0"/>
          </a:p>
        </p:txBody>
      </p:sp>
      <p:sp>
        <p:nvSpPr>
          <p:cNvPr id="3" name="Content Placeholder 2"/>
          <p:cNvSpPr>
            <a:spLocks noGrp="1"/>
          </p:cNvSpPr>
          <p:nvPr>
            <p:ph idx="1"/>
          </p:nvPr>
        </p:nvSpPr>
        <p:spPr>
          <a:xfrm>
            <a:off x="3624350" y="1658893"/>
            <a:ext cx="8567650" cy="4808407"/>
          </a:xfrm>
        </p:spPr>
        <p:txBody>
          <a:bodyPr>
            <a:normAutofit fontScale="92500"/>
          </a:bodyPr>
          <a:lstStyle/>
          <a:p>
            <a:pPr marL="0" indent="0">
              <a:buNone/>
            </a:pPr>
            <a:r>
              <a:rPr lang="en-US" sz="2400" dirty="0"/>
              <a:t>Deflation was performed by calling in the paper money called </a:t>
            </a:r>
            <a:r>
              <a:rPr lang="en-US" sz="2400" dirty="0" err="1"/>
              <a:t>Hansatsu</a:t>
            </a:r>
            <a:r>
              <a:rPr lang="en-US" sz="2400" dirty="0"/>
              <a:t> –  issued from 1603 to 1868 by the 250 clans.  This </a:t>
            </a:r>
            <a:r>
              <a:rPr lang="en-US" sz="2400" dirty="0" smtClean="0"/>
              <a:t>was legal </a:t>
            </a:r>
            <a:r>
              <a:rPr lang="en-US" sz="2400" dirty="0"/>
              <a:t>tender.</a:t>
            </a:r>
          </a:p>
          <a:p>
            <a:pPr marL="0" indent="0">
              <a:buNone/>
            </a:pPr>
            <a:endParaRPr lang="en-US" sz="2400" dirty="0"/>
          </a:p>
          <a:p>
            <a:pPr marL="0" indent="0">
              <a:buNone/>
            </a:pPr>
            <a:r>
              <a:rPr lang="en-US" sz="2400" dirty="0" smtClean="0"/>
              <a:t>“Entering </a:t>
            </a:r>
            <a:r>
              <a:rPr lang="en-US" sz="2400" dirty="0"/>
              <a:t>upon a policy of contraction in 1882, the </a:t>
            </a:r>
            <a:r>
              <a:rPr lang="en-US" sz="2400" dirty="0" smtClean="0"/>
              <a:t>government </a:t>
            </a:r>
            <a:r>
              <a:rPr lang="en-US" sz="2400" dirty="0"/>
              <a:t>firmly persisted in its measures</a:t>
            </a:r>
            <a:r>
              <a:rPr lang="en-US" sz="2400" dirty="0" smtClean="0"/>
              <a:t>.   </a:t>
            </a:r>
            <a:r>
              <a:rPr lang="en-US" sz="2400" dirty="0"/>
              <a:t>At the end of </a:t>
            </a:r>
            <a:r>
              <a:rPr lang="en-US" sz="2400" dirty="0" smtClean="0"/>
              <a:t>1884</a:t>
            </a:r>
            <a:r>
              <a:rPr lang="en-US" sz="2400" dirty="0"/>
              <a:t>, the paper money was nearly at </a:t>
            </a:r>
            <a:r>
              <a:rPr lang="en-US" sz="2400" dirty="0" smtClean="0"/>
              <a:t>par</a:t>
            </a:r>
            <a:r>
              <a:rPr lang="en-US" sz="2400" dirty="0"/>
              <a:t>, and by 1886 </a:t>
            </a:r>
            <a:r>
              <a:rPr lang="en-US" sz="2400" dirty="0" smtClean="0"/>
              <a:t>paper and </a:t>
            </a:r>
            <a:r>
              <a:rPr lang="en-US" sz="2400" dirty="0"/>
              <a:t>silver were entirely interchangeable</a:t>
            </a:r>
            <a:r>
              <a:rPr lang="en-US" sz="2400" dirty="0" smtClean="0"/>
              <a:t>…  But </a:t>
            </a:r>
            <a:r>
              <a:rPr lang="en-US" sz="2400" dirty="0"/>
              <a:t>this </a:t>
            </a:r>
            <a:r>
              <a:rPr lang="en-US" sz="2400" dirty="0" smtClean="0"/>
              <a:t>wholesome </a:t>
            </a:r>
            <a:r>
              <a:rPr lang="en-US" sz="2400" dirty="0"/>
              <a:t>end was not and could not be thus rapidly attained </a:t>
            </a:r>
            <a:r>
              <a:rPr lang="en-US" sz="2400" dirty="0" smtClean="0"/>
              <a:t>without </a:t>
            </a:r>
            <a:r>
              <a:rPr lang="en-US" sz="2400" dirty="0"/>
              <a:t>great disturbance in all other business. </a:t>
            </a:r>
            <a:r>
              <a:rPr lang="en-US" sz="2400" dirty="0" smtClean="0"/>
              <a:t>‘The prices</a:t>
            </a:r>
            <a:r>
              <a:rPr lang="en-US" sz="2400" dirty="0"/>
              <a:t>, of course, fell as precipitately as they had risen ; with </a:t>
            </a:r>
            <a:r>
              <a:rPr lang="en-US" sz="2400" dirty="0" smtClean="0"/>
              <a:t>the </a:t>
            </a:r>
            <a:r>
              <a:rPr lang="en-US" sz="2400" dirty="0"/>
              <a:t>fall in prices, distress and desolation extended over </a:t>
            </a:r>
            <a:r>
              <a:rPr lang="en-US" sz="2400" dirty="0" smtClean="0"/>
              <a:t>the land</a:t>
            </a:r>
            <a:r>
              <a:rPr lang="en-US" sz="2400" dirty="0"/>
              <a:t>, and millions of people who had supposed themselves </a:t>
            </a:r>
            <a:r>
              <a:rPr lang="en-US" sz="2400" dirty="0" smtClean="0"/>
              <a:t>on </a:t>
            </a:r>
            <a:r>
              <a:rPr lang="en-US" sz="2400" dirty="0"/>
              <a:t>the high road to wealth suddenly found poverty staring </a:t>
            </a:r>
            <a:r>
              <a:rPr lang="en-US" sz="2400" dirty="0" smtClean="0"/>
              <a:t>them </a:t>
            </a:r>
            <a:r>
              <a:rPr lang="en-US" sz="2400" dirty="0"/>
              <a:t>in the face, while exacting creditors on all sides </a:t>
            </a:r>
            <a:r>
              <a:rPr lang="en-US" sz="2400" dirty="0" smtClean="0"/>
              <a:t>demanded </a:t>
            </a:r>
            <a:r>
              <a:rPr lang="en-US" sz="2400" dirty="0"/>
              <a:t>the liquidation of debts</a:t>
            </a:r>
            <a:r>
              <a:rPr lang="en-US" sz="2400" dirty="0" smtClean="0"/>
              <a:t>.’  </a:t>
            </a:r>
            <a:r>
              <a:rPr lang="en-US" sz="2400" dirty="0"/>
              <a:t>" </a:t>
            </a:r>
            <a:r>
              <a:rPr lang="en-US" sz="2400" dirty="0" smtClean="0"/>
              <a:t> </a:t>
            </a:r>
            <a:r>
              <a:rPr lang="en-US" sz="2000" dirty="0" smtClean="0"/>
              <a:t>Masayoshi </a:t>
            </a:r>
            <a:r>
              <a:rPr lang="en-US" sz="2000" dirty="0" err="1" smtClean="0"/>
              <a:t>Takaki</a:t>
            </a:r>
            <a:r>
              <a:rPr lang="en-US" sz="2000" dirty="0" smtClean="0"/>
              <a:t>, </a:t>
            </a:r>
            <a:r>
              <a:rPr lang="en-US" sz="2000" i="1" dirty="0" smtClean="0"/>
              <a:t>The History of Japanese Paper Currency</a:t>
            </a:r>
            <a:r>
              <a:rPr lang="en-US" sz="2000" dirty="0" smtClean="0"/>
              <a:t>, 1903, p. 58.</a:t>
            </a:r>
          </a:p>
          <a:p>
            <a:pPr marL="0" indent="0">
              <a:buNone/>
            </a:pPr>
            <a:endParaRPr lang="en-US" sz="2400" dirty="0"/>
          </a:p>
          <a:p>
            <a:pPr marL="0" indent="0">
              <a:buNone/>
            </a:pPr>
            <a:endParaRPr lang="en-US" sz="2400" dirty="0" smtClean="0"/>
          </a:p>
        </p:txBody>
      </p:sp>
      <p:sp>
        <p:nvSpPr>
          <p:cNvPr id="4" name="TextBox 3"/>
          <p:cNvSpPr txBox="1"/>
          <p:nvPr/>
        </p:nvSpPr>
        <p:spPr>
          <a:xfrm flipH="1">
            <a:off x="2" y="350521"/>
            <a:ext cx="12191998" cy="584775"/>
          </a:xfrm>
          <a:prstGeom prst="rect">
            <a:avLst/>
          </a:prstGeom>
          <a:solidFill>
            <a:schemeClr val="bg2">
              <a:lumMod val="90000"/>
            </a:schemeClr>
          </a:solidFill>
        </p:spPr>
        <p:txBody>
          <a:bodyPr wrap="square" rtlCol="0">
            <a:spAutoFit/>
          </a:bodyPr>
          <a:lstStyle/>
          <a:p>
            <a:pPr algn="ctr"/>
            <a:r>
              <a:rPr lang="en-US" sz="3200" dirty="0"/>
              <a:t>The Deflation Even Reaches Japan</a:t>
            </a:r>
            <a:endParaRPr lang="en-US" sz="3200" b="1" dirty="0"/>
          </a:p>
        </p:txBody>
      </p:sp>
      <p:sp>
        <p:nvSpPr>
          <p:cNvPr id="5" name="Rectangle 4"/>
          <p:cNvSpPr/>
          <p:nvPr/>
        </p:nvSpPr>
        <p:spPr>
          <a:xfrm>
            <a:off x="-2" y="909650"/>
            <a:ext cx="12191998" cy="400110"/>
          </a:xfrm>
          <a:prstGeom prst="rect">
            <a:avLst/>
          </a:prstGeom>
          <a:solidFill>
            <a:schemeClr val="bg2">
              <a:lumMod val="90000"/>
            </a:schemeClr>
          </a:solidFill>
        </p:spPr>
        <p:txBody>
          <a:bodyPr wrap="square">
            <a:spAutoFit/>
          </a:bodyPr>
          <a:lstStyle/>
          <a:p>
            <a:pPr algn="ctr"/>
            <a:r>
              <a:rPr lang="en-US" sz="2000" b="1" dirty="0" smtClean="0"/>
              <a:t>Upon its establishment in 1882, the Central Bank of Japan immediately adopted a deflationary course</a:t>
            </a:r>
            <a:endParaRPr lang="en-US" sz="2000" b="1" dirty="0"/>
          </a:p>
        </p:txBody>
      </p:sp>
      <p:pic>
        <p:nvPicPr>
          <p:cNvPr id="1027" name="Picture 3" descr="http://www.banknoteden.com/images/Banknoteden-Images/Japan/Japan%201%20Silver%20Monme%20-%201740%20Back.jpg">
            <a:hlinkClick r:id="rId2" tooltip="Back"/>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505" y="2948489"/>
            <a:ext cx="857250" cy="26193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http://www.banknoteden.com/images/Banknoteden-Images/Japan/Japan%20(Hansatsu)%201%20Silver%20Monme%20-%20Enkyo%202%20%20kinoto-ushi%201745%201%20Silver%20Monme%20%20Back.jpg">
            <a:hlinkClick r:id="rId4" tooltip="Back"/>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0473" y="2953974"/>
            <a:ext cx="857250" cy="2619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p:nvSpPr>
        <p:spPr bwMode="auto">
          <a:xfrm>
            <a:off x="2258782" y="425817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032" name="Picture 8" descr="http://www.banknoteden.com/images/Banknoteden-Images/Japan/Japan%20(Hansatsu)%20-%203%20silver%20Bu%20Kyoho%2015%20Kanoe%201730%20Back.jpg">
            <a:hlinkClick r:id="rId6" tooltip="Back"/>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58287" y="2973526"/>
            <a:ext cx="857250" cy="26193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37572" y="1494425"/>
            <a:ext cx="2328712" cy="1200329"/>
          </a:xfrm>
          <a:prstGeom prst="rect">
            <a:avLst/>
          </a:prstGeom>
          <a:solidFill>
            <a:schemeClr val="bg1"/>
          </a:solidFill>
        </p:spPr>
        <p:txBody>
          <a:bodyPr wrap="square" rtlCol="0">
            <a:spAutoFit/>
          </a:bodyPr>
          <a:lstStyle/>
          <a:p>
            <a:pPr algn="ctr"/>
            <a:r>
              <a:rPr lang="en-US" sz="2400" b="1" dirty="0" smtClean="0"/>
              <a:t>HANSATSU</a:t>
            </a:r>
          </a:p>
          <a:p>
            <a:pPr algn="ctr"/>
            <a:r>
              <a:rPr lang="en-US" sz="2400" b="1" dirty="0" smtClean="0"/>
              <a:t>HAN = CLAN</a:t>
            </a:r>
          </a:p>
          <a:p>
            <a:pPr algn="ctr"/>
            <a:r>
              <a:rPr lang="en-US" sz="2400" b="1" dirty="0" smtClean="0"/>
              <a:t>SATSU = NOTE</a:t>
            </a:r>
            <a:endParaRPr lang="en-US" sz="2400" b="1" dirty="0"/>
          </a:p>
        </p:txBody>
      </p:sp>
    </p:spTree>
    <p:extLst>
      <p:ext uri="{BB962C8B-B14F-4D97-AF65-F5344CB8AC3E}">
        <p14:creationId xmlns:p14="http://schemas.microsoft.com/office/powerpoint/2010/main" val="1879814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4"/>
            <a:ext cx="12191999" cy="766251"/>
          </a:xfrm>
        </p:spPr>
        <p:txBody>
          <a:bodyPr/>
          <a:lstStyle/>
          <a:p>
            <a:pPr algn="ctr"/>
            <a:r>
              <a:rPr lang="en-US" dirty="0" smtClean="0"/>
              <a:t>PARTS OF PRESENTATION</a:t>
            </a:r>
            <a:endParaRPr lang="en-US" dirty="0"/>
          </a:p>
        </p:txBody>
      </p:sp>
      <p:sp>
        <p:nvSpPr>
          <p:cNvPr id="3" name="Content Placeholder 2"/>
          <p:cNvSpPr>
            <a:spLocks noGrp="1"/>
          </p:cNvSpPr>
          <p:nvPr>
            <p:ph idx="1"/>
          </p:nvPr>
        </p:nvSpPr>
        <p:spPr>
          <a:xfrm>
            <a:off x="397787" y="615142"/>
            <a:ext cx="11396421" cy="6242858"/>
          </a:xfrm>
        </p:spPr>
        <p:txBody>
          <a:bodyPr>
            <a:normAutofit fontScale="77500" lnSpcReduction="20000"/>
          </a:bodyPr>
          <a:lstStyle/>
          <a:p>
            <a:pPr marL="0" indent="0" algn="ctr">
              <a:buNone/>
            </a:pPr>
            <a:r>
              <a:rPr lang="en-US" b="1" dirty="0" smtClean="0">
                <a:solidFill>
                  <a:srgbClr val="0070C0"/>
                </a:solidFill>
              </a:rPr>
              <a:t>INTERNATIONAL MONETARY DEFLATION</a:t>
            </a:r>
          </a:p>
          <a:p>
            <a:pPr marL="514350" indent="-514350">
              <a:buFont typeface="+mj-lt"/>
              <a:buAutoNum type="arabicPeriod"/>
            </a:pPr>
            <a:r>
              <a:rPr lang="en-US" dirty="0" smtClean="0"/>
              <a:t>Introduction</a:t>
            </a:r>
          </a:p>
          <a:p>
            <a:pPr marL="514350" indent="-514350">
              <a:buFont typeface="+mj-lt"/>
              <a:buAutoNum type="arabicPeriod"/>
            </a:pPr>
            <a:r>
              <a:rPr lang="en-US" dirty="0" smtClean="0"/>
              <a:t>Why Some Bankers Deflate</a:t>
            </a:r>
          </a:p>
          <a:p>
            <a:pPr marL="514350" indent="-514350">
              <a:buFont typeface="+mj-lt"/>
              <a:buAutoNum type="arabicPeriod"/>
            </a:pPr>
            <a:r>
              <a:rPr lang="en-US" dirty="0" smtClean="0"/>
              <a:t>England Starts the Worldwide Demonetization of Silver             	  	1774, 1798, 1816</a:t>
            </a:r>
          </a:p>
          <a:p>
            <a:pPr marL="514350" indent="-514350">
              <a:buFont typeface="+mj-lt"/>
              <a:buAutoNum type="arabicPeriod"/>
            </a:pPr>
            <a:r>
              <a:rPr lang="en-US" dirty="0" smtClean="0"/>
              <a:t>The Problems of Bimetallism</a:t>
            </a:r>
          </a:p>
          <a:p>
            <a:pPr marL="514350" indent="-514350">
              <a:buFont typeface="+mj-lt"/>
              <a:buAutoNum type="arabicPeriod"/>
            </a:pPr>
            <a:r>
              <a:rPr lang="en-US" dirty="0" smtClean="0"/>
              <a:t>The Ancient Ratio Mechanism Strikes One Last Time                  	 	1852</a:t>
            </a:r>
          </a:p>
          <a:p>
            <a:pPr marL="514350" indent="-514350">
              <a:buFont typeface="+mj-lt"/>
              <a:buAutoNum type="arabicPeriod"/>
            </a:pPr>
            <a:r>
              <a:rPr lang="en-US" dirty="0" smtClean="0"/>
              <a:t>The Latin Monetary Union Demonetizes Silver                            	 	1865-73</a:t>
            </a:r>
          </a:p>
          <a:p>
            <a:pPr marL="514350" indent="-514350">
              <a:buFont typeface="+mj-lt"/>
              <a:buAutoNum type="arabicPeriod"/>
            </a:pPr>
            <a:r>
              <a:rPr lang="en-US" dirty="0" smtClean="0"/>
              <a:t>The Deflation Even Reaches Japan                                                   		1882</a:t>
            </a:r>
          </a:p>
          <a:p>
            <a:pPr marL="514350" indent="-514350">
              <a:buFont typeface="+mj-lt"/>
              <a:buAutoNum type="arabicPeriod"/>
            </a:pPr>
            <a:r>
              <a:rPr lang="en-US" dirty="0" smtClean="0"/>
              <a:t>Half the World’s Metallic Money Destroyed</a:t>
            </a:r>
          </a:p>
          <a:p>
            <a:pPr marL="0" indent="0" algn="ctr">
              <a:buNone/>
            </a:pPr>
            <a:r>
              <a:rPr lang="en-US" b="1" dirty="0" smtClean="0">
                <a:solidFill>
                  <a:srgbClr val="0070C0"/>
                </a:solidFill>
              </a:rPr>
              <a:t>NATIONAL MONETARY DEFLATION</a:t>
            </a:r>
          </a:p>
          <a:p>
            <a:pPr marL="514350" indent="-514350">
              <a:buFont typeface="+mj-lt"/>
              <a:buAutoNum type="arabicPeriod" startAt="9"/>
            </a:pPr>
            <a:r>
              <a:rPr lang="en-US" sz="2900" dirty="0" smtClean="0"/>
              <a:t>Bankers Fear the Greenback Example</a:t>
            </a:r>
          </a:p>
          <a:p>
            <a:pPr marL="514350" indent="-514350">
              <a:buFont typeface="+mj-lt"/>
              <a:buAutoNum type="arabicPeriod" startAt="9"/>
            </a:pPr>
            <a:r>
              <a:rPr lang="en-US" sz="2900" u="sng" dirty="0"/>
              <a:t>The </a:t>
            </a:r>
            <a:r>
              <a:rPr lang="en-US" sz="2900" u="sng" dirty="0" smtClean="0"/>
              <a:t>First </a:t>
            </a:r>
            <a:r>
              <a:rPr lang="en-US" sz="2900" u="sng" dirty="0"/>
              <a:t>Attack </a:t>
            </a:r>
            <a:r>
              <a:rPr lang="en-US" sz="2900" dirty="0"/>
              <a:t>– </a:t>
            </a:r>
            <a:r>
              <a:rPr lang="en-US" sz="2900" u="sng" dirty="0" smtClean="0"/>
              <a:t>Remove </a:t>
            </a:r>
            <a:r>
              <a:rPr lang="en-US" sz="2900" u="sng" dirty="0"/>
              <a:t>the Greenback</a:t>
            </a:r>
          </a:p>
          <a:p>
            <a:pPr marL="0" indent="0">
              <a:buNone/>
            </a:pPr>
            <a:r>
              <a:rPr lang="en-US" sz="2900" dirty="0"/>
              <a:t>        </a:t>
            </a:r>
            <a:r>
              <a:rPr lang="en-US" sz="2900" dirty="0" smtClean="0"/>
              <a:t> a  Contraction Act and Its Suspension				1866  1868</a:t>
            </a:r>
          </a:p>
          <a:p>
            <a:pPr marL="0" indent="0">
              <a:buNone/>
            </a:pPr>
            <a:r>
              <a:rPr lang="en-US" sz="2900" dirty="0" smtClean="0"/>
              <a:t>         b  </a:t>
            </a:r>
            <a:r>
              <a:rPr lang="en-US" sz="2900" dirty="0"/>
              <a:t>England Sends “Experts” to Attack the Greenbacks                	</a:t>
            </a:r>
            <a:r>
              <a:rPr lang="en-US" sz="2900" dirty="0" smtClean="0"/>
              <a:t>1869  1874</a:t>
            </a:r>
          </a:p>
          <a:p>
            <a:pPr marL="0" indent="0">
              <a:buNone/>
            </a:pPr>
            <a:r>
              <a:rPr lang="en-US" sz="2900" dirty="0"/>
              <a:t> </a:t>
            </a:r>
            <a:r>
              <a:rPr lang="en-US" sz="2900" dirty="0" smtClean="0"/>
              <a:t>        c  Attacks thru Law Courts Fail					1871, 1884 </a:t>
            </a:r>
            <a:endParaRPr lang="en-US" sz="2900" dirty="0"/>
          </a:p>
          <a:p>
            <a:pPr marL="0" indent="0">
              <a:buNone/>
            </a:pPr>
            <a:r>
              <a:rPr lang="en-US" sz="2900" dirty="0" smtClean="0"/>
              <a:t>         d  Inflation Bill Vetoed						1874</a:t>
            </a:r>
          </a:p>
          <a:p>
            <a:pPr marL="0" indent="0">
              <a:buNone/>
            </a:pPr>
            <a:r>
              <a:rPr lang="en-US" sz="2900" dirty="0"/>
              <a:t> </a:t>
            </a:r>
            <a:r>
              <a:rPr lang="en-US" sz="2900" dirty="0" smtClean="0"/>
              <a:t>        e  Resumption Act:       </a:t>
            </a:r>
            <a:r>
              <a:rPr lang="en-US" dirty="0"/>
              <a:t>Passes Jan 1875   –   Starts Jan 1879 </a:t>
            </a:r>
            <a:r>
              <a:rPr lang="en-US" sz="2900" dirty="0" smtClean="0"/>
              <a:t>		1875  1879 	</a:t>
            </a:r>
            <a:r>
              <a:rPr lang="en-US" sz="2900" dirty="0"/>
              <a:t>	</a:t>
            </a:r>
          </a:p>
        </p:txBody>
      </p:sp>
    </p:spTree>
    <p:extLst>
      <p:ext uri="{BB962C8B-B14F-4D97-AF65-F5344CB8AC3E}">
        <p14:creationId xmlns:p14="http://schemas.microsoft.com/office/powerpoint/2010/main" val="604723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CCFF66"/>
          </a:solidFill>
        </p:spPr>
        <p:txBody>
          <a:bodyPr>
            <a:normAutofit fontScale="90000"/>
          </a:bodyPr>
          <a:lstStyle/>
          <a:p>
            <a:pPr lvl="0" algn="ctr"/>
            <a:r>
              <a:rPr lang="en-US" sz="2800" b="1" dirty="0" smtClean="0"/>
              <a:t>PART 8</a:t>
            </a:r>
            <a:endParaRPr lang="en-US" sz="28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p:txBody>
      </p:sp>
      <p:sp>
        <p:nvSpPr>
          <p:cNvPr id="4" name="TextBox 3"/>
          <p:cNvSpPr txBox="1"/>
          <p:nvPr/>
        </p:nvSpPr>
        <p:spPr>
          <a:xfrm>
            <a:off x="-2" y="350521"/>
            <a:ext cx="12191997" cy="584775"/>
          </a:xfrm>
          <a:prstGeom prst="rect">
            <a:avLst/>
          </a:prstGeom>
          <a:solidFill>
            <a:srgbClr val="66FF99"/>
          </a:solidFill>
        </p:spPr>
        <p:txBody>
          <a:bodyPr wrap="square" rtlCol="0">
            <a:spAutoFit/>
          </a:bodyPr>
          <a:lstStyle/>
          <a:p>
            <a:pPr algn="ctr"/>
            <a:r>
              <a:rPr lang="en-US" sz="3200" dirty="0"/>
              <a:t>Half the World’s Metallic Money Destroyed</a:t>
            </a:r>
          </a:p>
        </p:txBody>
      </p:sp>
      <p:sp>
        <p:nvSpPr>
          <p:cNvPr id="5" name="TextBox 4"/>
          <p:cNvSpPr txBox="1"/>
          <p:nvPr/>
        </p:nvSpPr>
        <p:spPr>
          <a:xfrm>
            <a:off x="5" y="935296"/>
            <a:ext cx="12191995" cy="2062103"/>
          </a:xfrm>
          <a:prstGeom prst="rect">
            <a:avLst/>
          </a:prstGeom>
          <a:solidFill>
            <a:srgbClr val="CCFFCC"/>
          </a:solidFill>
        </p:spPr>
        <p:txBody>
          <a:bodyPr wrap="square" rtlCol="0">
            <a:spAutoFit/>
          </a:bodyPr>
          <a:lstStyle/>
          <a:p>
            <a:r>
              <a:rPr lang="en-US" sz="3200" dirty="0" smtClean="0"/>
              <a:t>“These demonetization episodes demonstrate that the financiers’ insistence . . . that the precious metals were really money . . . was in large part a ruse by which they assured the monetary power would remain in their hands.”   </a:t>
            </a:r>
            <a:r>
              <a:rPr lang="en-US" sz="2400" dirty="0" smtClean="0"/>
              <a:t>Stephen </a:t>
            </a:r>
            <a:r>
              <a:rPr lang="en-US" sz="2400" dirty="0" err="1" smtClean="0"/>
              <a:t>Zarlenga</a:t>
            </a:r>
            <a:r>
              <a:rPr lang="en-US" sz="2400" dirty="0" smtClean="0"/>
              <a:t>, </a:t>
            </a:r>
            <a:r>
              <a:rPr lang="en-US" sz="2400" i="1" dirty="0" smtClean="0"/>
              <a:t>LSM</a:t>
            </a:r>
            <a:r>
              <a:rPr lang="en-US" sz="2400" dirty="0" smtClean="0"/>
              <a:t>, p. 485</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 y="2997399"/>
            <a:ext cx="5867299" cy="386060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836" y="3001695"/>
            <a:ext cx="4461154" cy="3866333"/>
          </a:xfrm>
          <a:prstGeom prst="rect">
            <a:avLst/>
          </a:prstGeom>
        </p:spPr>
      </p:pic>
    </p:spTree>
    <p:extLst>
      <p:ext uri="{BB962C8B-B14F-4D97-AF65-F5344CB8AC3E}">
        <p14:creationId xmlns:p14="http://schemas.microsoft.com/office/powerpoint/2010/main" val="14856224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20385"/>
            <a:ext cx="9144000" cy="2387600"/>
          </a:xfrm>
        </p:spPr>
        <p:txBody>
          <a:bodyPr/>
          <a:lstStyle/>
          <a:p>
            <a:r>
              <a:rPr lang="en-US" b="1" dirty="0">
                <a:solidFill>
                  <a:srgbClr val="0070C0"/>
                </a:solidFill>
              </a:rPr>
              <a:t>NATIONAL MONETARY DEFLATION</a:t>
            </a:r>
            <a:endParaRPr lang="en-US" dirty="0"/>
          </a:p>
        </p:txBody>
      </p:sp>
    </p:spTree>
    <p:extLst>
      <p:ext uri="{BB962C8B-B14F-4D97-AF65-F5344CB8AC3E}">
        <p14:creationId xmlns:p14="http://schemas.microsoft.com/office/powerpoint/2010/main" val="20221251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CCFF66"/>
          </a:solidFill>
        </p:spPr>
        <p:txBody>
          <a:bodyPr>
            <a:normAutofit fontScale="90000"/>
          </a:bodyPr>
          <a:lstStyle/>
          <a:p>
            <a:pPr lvl="0" algn="ctr"/>
            <a:r>
              <a:rPr lang="en-US" sz="2800" b="1" dirty="0" smtClean="0"/>
              <a:t>PART 9</a:t>
            </a:r>
            <a:endParaRPr lang="en-US" sz="2800" b="1" dirty="0"/>
          </a:p>
        </p:txBody>
      </p:sp>
      <p:sp>
        <p:nvSpPr>
          <p:cNvPr id="3" name="Content Placeholder 2"/>
          <p:cNvSpPr>
            <a:spLocks noGrp="1"/>
          </p:cNvSpPr>
          <p:nvPr>
            <p:ph idx="1"/>
          </p:nvPr>
        </p:nvSpPr>
        <p:spPr>
          <a:xfrm>
            <a:off x="397787" y="1566129"/>
            <a:ext cx="11396421" cy="1675835"/>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p:txBody>
      </p:sp>
      <p:sp>
        <p:nvSpPr>
          <p:cNvPr id="4" name="TextBox 3"/>
          <p:cNvSpPr txBox="1"/>
          <p:nvPr/>
        </p:nvSpPr>
        <p:spPr>
          <a:xfrm>
            <a:off x="2" y="338840"/>
            <a:ext cx="12191998" cy="1077218"/>
          </a:xfrm>
          <a:prstGeom prst="rect">
            <a:avLst/>
          </a:prstGeom>
          <a:solidFill>
            <a:schemeClr val="accent6">
              <a:lumMod val="20000"/>
              <a:lumOff val="80000"/>
            </a:schemeClr>
          </a:solidFill>
        </p:spPr>
        <p:txBody>
          <a:bodyPr wrap="square" rtlCol="0">
            <a:spAutoFit/>
          </a:bodyPr>
          <a:lstStyle/>
          <a:p>
            <a:pPr algn="ctr"/>
            <a:r>
              <a:rPr lang="en-US" sz="3200" dirty="0"/>
              <a:t>Bankers Fear the Greenback </a:t>
            </a:r>
            <a:r>
              <a:rPr lang="en-US" sz="3200" dirty="0" smtClean="0"/>
              <a:t>Example:</a:t>
            </a:r>
          </a:p>
          <a:p>
            <a:pPr algn="ctr"/>
            <a:r>
              <a:rPr lang="en-US" sz="3200" dirty="0" smtClean="0"/>
              <a:t>A Well Operated Government Money System</a:t>
            </a:r>
          </a:p>
        </p:txBody>
      </p:sp>
      <p:sp>
        <p:nvSpPr>
          <p:cNvPr id="5" name="Rectangle 4"/>
          <p:cNvSpPr/>
          <p:nvPr/>
        </p:nvSpPr>
        <p:spPr>
          <a:xfrm>
            <a:off x="357624" y="2857961"/>
            <a:ext cx="7015942" cy="2677656"/>
          </a:xfrm>
          <a:prstGeom prst="rect">
            <a:avLst/>
          </a:prstGeom>
        </p:spPr>
        <p:txBody>
          <a:bodyPr wrap="square">
            <a:spAutoFit/>
          </a:bodyPr>
          <a:lstStyle/>
          <a:p>
            <a:pPr marL="285750" indent="-285750">
              <a:buFont typeface="Wingdings" panose="05000000000000000000" pitchFamily="2" charset="2"/>
              <a:buChar char="ü"/>
            </a:pPr>
            <a:r>
              <a:rPr lang="en-US" sz="2400" dirty="0" smtClean="0"/>
              <a:t>Issuing the Greenback was based on legislative authorization (not the caprice of bankers).</a:t>
            </a:r>
          </a:p>
          <a:p>
            <a:pPr marL="285750" indent="-285750">
              <a:buFont typeface="Wingdings" panose="05000000000000000000" pitchFamily="2" charset="2"/>
              <a:buChar char="ü"/>
            </a:pPr>
            <a:endParaRPr lang="en-US" sz="2400" dirty="0">
              <a:effectLst/>
            </a:endParaRPr>
          </a:p>
          <a:p>
            <a:pPr marL="285750" indent="-285750">
              <a:buFont typeface="Wingdings" panose="05000000000000000000" pitchFamily="2" charset="2"/>
              <a:buChar char="ü"/>
            </a:pPr>
            <a:r>
              <a:rPr lang="en-US" sz="2400" dirty="0" smtClean="0"/>
              <a:t>Greenbacks required no debt or interest payments.</a:t>
            </a:r>
          </a:p>
          <a:p>
            <a:pPr marL="285750" indent="-285750">
              <a:buFont typeface="Wingdings" panose="05000000000000000000" pitchFamily="2" charset="2"/>
              <a:buChar char="ü"/>
            </a:pPr>
            <a:endParaRPr lang="en-US" sz="2400" dirty="0">
              <a:effectLst/>
            </a:endParaRPr>
          </a:p>
          <a:p>
            <a:pPr marL="285750" indent="-285750">
              <a:buFont typeface="Wingdings" panose="05000000000000000000" pitchFamily="2" charset="2"/>
              <a:buChar char="ü"/>
            </a:pPr>
            <a:r>
              <a:rPr lang="en-US" sz="2400" dirty="0" smtClean="0"/>
              <a:t>A specific number were authorized and never exceeded.</a:t>
            </a:r>
            <a:endParaRPr lang="en-US" sz="2400" dirty="0">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5572" y="2064480"/>
            <a:ext cx="4838006" cy="3992704"/>
          </a:xfrm>
          <a:prstGeom prst="rect">
            <a:avLst/>
          </a:prstGeom>
        </p:spPr>
      </p:pic>
    </p:spTree>
    <p:extLst>
      <p:ext uri="{BB962C8B-B14F-4D97-AF65-F5344CB8AC3E}">
        <p14:creationId xmlns:p14="http://schemas.microsoft.com/office/powerpoint/2010/main" val="8026616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CCFF66"/>
          </a:solidFill>
        </p:spPr>
        <p:txBody>
          <a:bodyPr>
            <a:normAutofit fontScale="90000"/>
          </a:bodyPr>
          <a:lstStyle/>
          <a:p>
            <a:pPr lvl="0" algn="ctr"/>
            <a:r>
              <a:rPr lang="en-US" sz="2800" b="1" dirty="0" smtClean="0"/>
              <a:t>PART 9</a:t>
            </a:r>
            <a:endParaRPr lang="en-US" sz="2800" b="1" dirty="0"/>
          </a:p>
        </p:txBody>
      </p:sp>
      <p:sp>
        <p:nvSpPr>
          <p:cNvPr id="3" name="Content Placeholder 2"/>
          <p:cNvSpPr>
            <a:spLocks noGrp="1"/>
          </p:cNvSpPr>
          <p:nvPr>
            <p:ph idx="1"/>
          </p:nvPr>
        </p:nvSpPr>
        <p:spPr>
          <a:xfrm>
            <a:off x="397787" y="1566129"/>
            <a:ext cx="11396421" cy="1675835"/>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p:txBody>
      </p:sp>
      <p:sp>
        <p:nvSpPr>
          <p:cNvPr id="4" name="TextBox 3"/>
          <p:cNvSpPr txBox="1"/>
          <p:nvPr/>
        </p:nvSpPr>
        <p:spPr>
          <a:xfrm>
            <a:off x="2" y="338840"/>
            <a:ext cx="12191998" cy="1077218"/>
          </a:xfrm>
          <a:prstGeom prst="rect">
            <a:avLst/>
          </a:prstGeom>
          <a:solidFill>
            <a:schemeClr val="accent6">
              <a:lumMod val="20000"/>
              <a:lumOff val="80000"/>
            </a:schemeClr>
          </a:solidFill>
        </p:spPr>
        <p:txBody>
          <a:bodyPr wrap="square" rtlCol="0">
            <a:spAutoFit/>
          </a:bodyPr>
          <a:lstStyle/>
          <a:p>
            <a:pPr algn="ctr"/>
            <a:r>
              <a:rPr lang="en-US" sz="3200" dirty="0"/>
              <a:t>Bankers Fear the Greenback </a:t>
            </a:r>
            <a:r>
              <a:rPr lang="en-US" sz="3200" dirty="0" smtClean="0"/>
              <a:t>Example:</a:t>
            </a:r>
          </a:p>
          <a:p>
            <a:pPr algn="ctr"/>
            <a:r>
              <a:rPr lang="en-US" sz="3200" dirty="0" smtClean="0"/>
              <a:t>A Well Operated Government Money System</a:t>
            </a:r>
          </a:p>
        </p:txBody>
      </p:sp>
      <p:sp>
        <p:nvSpPr>
          <p:cNvPr id="5" name="Rectangle 4"/>
          <p:cNvSpPr/>
          <p:nvPr/>
        </p:nvSpPr>
        <p:spPr>
          <a:xfrm>
            <a:off x="16624" y="1732197"/>
            <a:ext cx="12175374" cy="2923877"/>
          </a:xfrm>
          <a:prstGeom prst="rect">
            <a:avLst/>
          </a:prstGeom>
        </p:spPr>
        <p:txBody>
          <a:bodyPr wrap="square">
            <a:spAutoFit/>
          </a:bodyPr>
          <a:lstStyle/>
          <a:p>
            <a:pPr marL="285750" indent="-285750">
              <a:buFont typeface="Wingdings" panose="05000000000000000000" pitchFamily="2" charset="2"/>
              <a:buChar char="ü"/>
            </a:pPr>
            <a:r>
              <a:rPr lang="en-US" sz="2400" dirty="0" smtClean="0"/>
              <a:t>June, 1864 – Congress enacted that the whole amount of greenbacks issued or to be issued should never exceed $450,000,000, the last $50,000,000 being a temporary issue</a:t>
            </a:r>
          </a:p>
          <a:p>
            <a:pPr marL="285750" indent="-285750">
              <a:buFont typeface="Wingdings" panose="05000000000000000000" pitchFamily="2" charset="2"/>
              <a:buChar char="ü"/>
            </a:pPr>
            <a:endParaRPr lang="en-US" sz="2400" dirty="0">
              <a:effectLst/>
            </a:endParaRPr>
          </a:p>
          <a:p>
            <a:pPr marL="285750" indent="-285750">
              <a:buFont typeface="Wingdings" panose="05000000000000000000" pitchFamily="2" charset="2"/>
              <a:buChar char="ü"/>
            </a:pPr>
            <a:r>
              <a:rPr lang="en-US" sz="2400" dirty="0" smtClean="0"/>
              <a:t>When the war came to an end and the army was paid off and disbanded the amount remained fixed in the law at $400,000,000</a:t>
            </a:r>
          </a:p>
          <a:p>
            <a:pPr marL="285750" indent="-285750">
              <a:buFont typeface="Wingdings" panose="05000000000000000000" pitchFamily="2" charset="2"/>
              <a:buChar char="ü"/>
            </a:pPr>
            <a:endParaRPr lang="en-US" sz="2400" dirty="0">
              <a:effectLst/>
            </a:endParaRPr>
          </a:p>
          <a:p>
            <a:r>
              <a:rPr lang="en-US" sz="2000" dirty="0" smtClean="0"/>
              <a:t>White, </a:t>
            </a:r>
            <a:r>
              <a:rPr lang="en-US" sz="2000" i="1" dirty="0" smtClean="0"/>
              <a:t>Money and Banking</a:t>
            </a:r>
            <a:r>
              <a:rPr lang="en-US" sz="2000" dirty="0" smtClean="0"/>
              <a:t>, 5</a:t>
            </a:r>
            <a:r>
              <a:rPr lang="en-US" sz="2000" baseline="30000" dirty="0" smtClean="0"/>
              <a:t>th</a:t>
            </a:r>
            <a:r>
              <a:rPr lang="en-US" sz="2000" dirty="0" smtClean="0"/>
              <a:t> Ed</a:t>
            </a:r>
            <a:r>
              <a:rPr lang="en-US" sz="2000" dirty="0" smtClean="0"/>
              <a:t>.,</a:t>
            </a:r>
          </a:p>
          <a:p>
            <a:r>
              <a:rPr lang="en-US" sz="2000" dirty="0" smtClean="0"/>
              <a:t>1911</a:t>
            </a:r>
            <a:r>
              <a:rPr lang="en-US" sz="2000" dirty="0" smtClean="0"/>
              <a:t>, p 118</a:t>
            </a:r>
            <a:endParaRPr lang="en-US" sz="2000" dirty="0">
              <a:effectLs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239977"/>
            <a:ext cx="7619999" cy="3618023"/>
          </a:xfrm>
          <a:prstGeom prst="rect">
            <a:avLst/>
          </a:prstGeom>
        </p:spPr>
      </p:pic>
    </p:spTree>
    <p:extLst>
      <p:ext uri="{BB962C8B-B14F-4D97-AF65-F5344CB8AC3E}">
        <p14:creationId xmlns:p14="http://schemas.microsoft.com/office/powerpoint/2010/main" val="17444463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66FF99"/>
          </a:solidFill>
        </p:spPr>
        <p:txBody>
          <a:bodyPr>
            <a:normAutofit fontScale="90000"/>
          </a:bodyPr>
          <a:lstStyle/>
          <a:p>
            <a:pPr lvl="0" algn="ctr"/>
            <a:r>
              <a:rPr lang="en-US" sz="2800" b="1" dirty="0" smtClean="0"/>
              <a:t>PART 9</a:t>
            </a:r>
            <a:endParaRPr lang="en-US" sz="28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p:txBody>
      </p:sp>
      <p:sp>
        <p:nvSpPr>
          <p:cNvPr id="4" name="TextBox 3"/>
          <p:cNvSpPr txBox="1"/>
          <p:nvPr/>
        </p:nvSpPr>
        <p:spPr>
          <a:xfrm>
            <a:off x="2" y="350521"/>
            <a:ext cx="12191998" cy="1077218"/>
          </a:xfrm>
          <a:prstGeom prst="rect">
            <a:avLst/>
          </a:prstGeom>
          <a:solidFill>
            <a:srgbClr val="FFFF00"/>
          </a:solidFill>
        </p:spPr>
        <p:txBody>
          <a:bodyPr wrap="square" rtlCol="0">
            <a:spAutoFit/>
          </a:bodyPr>
          <a:lstStyle/>
          <a:p>
            <a:pPr algn="ctr"/>
            <a:r>
              <a:rPr lang="en-US" sz="3200" dirty="0"/>
              <a:t>Bankers Fear the Greenback </a:t>
            </a:r>
            <a:r>
              <a:rPr lang="en-US" sz="3200" dirty="0" smtClean="0"/>
              <a:t>Example:</a:t>
            </a:r>
          </a:p>
          <a:p>
            <a:pPr algn="ctr"/>
            <a:r>
              <a:rPr lang="en-US" sz="3200" dirty="0" smtClean="0"/>
              <a:t>Greenbacks were very popular</a:t>
            </a:r>
            <a:endParaRPr lang="en-US" sz="3200" dirty="0"/>
          </a:p>
        </p:txBody>
      </p:sp>
      <p:sp>
        <p:nvSpPr>
          <p:cNvPr id="5" name="Rectangle 4"/>
          <p:cNvSpPr/>
          <p:nvPr/>
        </p:nvSpPr>
        <p:spPr>
          <a:xfrm>
            <a:off x="0" y="2229847"/>
            <a:ext cx="9626138" cy="4247317"/>
          </a:xfrm>
          <a:prstGeom prst="rect">
            <a:avLst/>
          </a:prstGeom>
        </p:spPr>
        <p:txBody>
          <a:bodyPr wrap="square">
            <a:spAutoFit/>
          </a:bodyPr>
          <a:lstStyle/>
          <a:p>
            <a:r>
              <a:rPr lang="en-US" dirty="0" smtClean="0"/>
              <a:t>“</a:t>
            </a:r>
            <a:r>
              <a:rPr lang="en-US" dirty="0"/>
              <a:t>Our Constitution gives to Congress the exclusive power to coin money and regulate the value thereof... These are attributes of sovereignty and belong exclusively to the representatives of the whole people</a:t>
            </a:r>
            <a:r>
              <a:rPr lang="en-US" dirty="0" smtClean="0"/>
              <a:t>...</a:t>
            </a:r>
          </a:p>
          <a:p>
            <a:endParaRPr lang="en-US" dirty="0"/>
          </a:p>
          <a:p>
            <a:r>
              <a:rPr lang="en-US" dirty="0" smtClean="0"/>
              <a:t>The </a:t>
            </a:r>
            <a:r>
              <a:rPr lang="en-US" dirty="0"/>
              <a:t>value of money has no relation to or dependence upon the material of which it is made.  If it has the properties or powers of representing, measuring, and exchanging value, it is money; and these properties or powers are not inherent in any substance, but are conferred upon any chosen material by the sovereign power.... </a:t>
            </a:r>
            <a:endParaRPr lang="en-US" dirty="0" smtClean="0"/>
          </a:p>
          <a:p>
            <a:endParaRPr lang="en-US" dirty="0"/>
          </a:p>
          <a:p>
            <a:r>
              <a:rPr lang="en-US" dirty="0" smtClean="0"/>
              <a:t>The Greenback…. helped </a:t>
            </a:r>
            <a:r>
              <a:rPr lang="en-US" dirty="0"/>
              <a:t>us through one danger and will bear us triumphantly through another unless the cupidity of bankers, bondholders and shoddy contractors shall triumph over the industrial and tax-paying classes of our people</a:t>
            </a:r>
            <a:r>
              <a:rPr lang="en-US" dirty="0" smtClean="0"/>
              <a:t>...</a:t>
            </a:r>
          </a:p>
          <a:p>
            <a:endParaRPr lang="en-US" dirty="0"/>
          </a:p>
          <a:p>
            <a:r>
              <a:rPr lang="en-US" dirty="0" smtClean="0"/>
              <a:t>The </a:t>
            </a:r>
            <a:r>
              <a:rPr lang="en-US" dirty="0"/>
              <a:t>first step in the right direction will be to pass a law to call in and cancel the entire bank circulation and simultaneously issue an equal quantity of Treasury certificates or legal tenders.”</a:t>
            </a:r>
            <a:endParaRPr lang="en-US" dirty="0">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6263" y="2426008"/>
            <a:ext cx="2565861" cy="3236932"/>
          </a:xfrm>
          <a:prstGeom prst="rect">
            <a:avLst/>
          </a:prstGeom>
        </p:spPr>
      </p:pic>
      <p:sp>
        <p:nvSpPr>
          <p:cNvPr id="8" name="TextBox 7"/>
          <p:cNvSpPr txBox="1"/>
          <p:nvPr/>
        </p:nvSpPr>
        <p:spPr>
          <a:xfrm>
            <a:off x="9687557" y="5736774"/>
            <a:ext cx="2056782" cy="646331"/>
          </a:xfrm>
          <a:prstGeom prst="rect">
            <a:avLst/>
          </a:prstGeom>
          <a:noFill/>
        </p:spPr>
        <p:txBody>
          <a:bodyPr wrap="none" rtlCol="0">
            <a:spAutoFit/>
          </a:bodyPr>
          <a:lstStyle/>
          <a:p>
            <a:pPr algn="ctr"/>
            <a:r>
              <a:rPr lang="en-US" dirty="0" smtClean="0"/>
              <a:t>Samuel Fenton Cary</a:t>
            </a:r>
          </a:p>
          <a:p>
            <a:pPr algn="ctr"/>
            <a:r>
              <a:rPr lang="en-US" dirty="0" smtClean="0"/>
              <a:t>1814-1900</a:t>
            </a:r>
            <a:endParaRPr lang="en-US" dirty="0"/>
          </a:p>
        </p:txBody>
      </p:sp>
      <p:sp>
        <p:nvSpPr>
          <p:cNvPr id="9" name="TextBox 8"/>
          <p:cNvSpPr txBox="1"/>
          <p:nvPr/>
        </p:nvSpPr>
        <p:spPr>
          <a:xfrm>
            <a:off x="-49874" y="1733647"/>
            <a:ext cx="12191998" cy="369332"/>
          </a:xfrm>
          <a:prstGeom prst="rect">
            <a:avLst/>
          </a:prstGeom>
          <a:solidFill>
            <a:schemeClr val="accent6">
              <a:lumMod val="20000"/>
              <a:lumOff val="80000"/>
            </a:schemeClr>
          </a:solidFill>
        </p:spPr>
        <p:txBody>
          <a:bodyPr wrap="square" rtlCol="0">
            <a:spAutoFit/>
          </a:bodyPr>
          <a:lstStyle/>
          <a:p>
            <a:pPr algn="ctr"/>
            <a:r>
              <a:rPr lang="en-US" dirty="0"/>
              <a:t>1868 – </a:t>
            </a:r>
            <a:r>
              <a:rPr lang="en-US" dirty="0" smtClean="0"/>
              <a:t>CONGRESSMAN </a:t>
            </a:r>
            <a:r>
              <a:rPr lang="en-US" dirty="0"/>
              <a:t>SAMUEL FENTON (INDEPENDENT </a:t>
            </a:r>
            <a:r>
              <a:rPr lang="en-US" dirty="0" smtClean="0"/>
              <a:t>REPUBLICAN, OHIO) SPEAKING IN HOUSE </a:t>
            </a:r>
            <a:r>
              <a:rPr lang="en-US" dirty="0"/>
              <a:t>OF REPRESENTATIVES</a:t>
            </a:r>
          </a:p>
        </p:txBody>
      </p:sp>
    </p:spTree>
    <p:extLst>
      <p:ext uri="{BB962C8B-B14F-4D97-AF65-F5344CB8AC3E}">
        <p14:creationId xmlns:p14="http://schemas.microsoft.com/office/powerpoint/2010/main" val="4240111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66FF99"/>
          </a:solidFill>
        </p:spPr>
        <p:txBody>
          <a:bodyPr>
            <a:normAutofit fontScale="90000"/>
          </a:bodyPr>
          <a:lstStyle/>
          <a:p>
            <a:pPr lvl="0" algn="ctr"/>
            <a:r>
              <a:rPr lang="en-US" sz="2800" b="1" dirty="0" smtClean="0"/>
              <a:t>PART 9</a:t>
            </a:r>
            <a:endParaRPr lang="en-US" sz="2800" b="1" dirty="0"/>
          </a:p>
        </p:txBody>
      </p:sp>
      <p:sp>
        <p:nvSpPr>
          <p:cNvPr id="4" name="TextBox 3"/>
          <p:cNvSpPr txBox="1"/>
          <p:nvPr/>
        </p:nvSpPr>
        <p:spPr>
          <a:xfrm>
            <a:off x="2" y="350521"/>
            <a:ext cx="12191998" cy="1077218"/>
          </a:xfrm>
          <a:prstGeom prst="rect">
            <a:avLst/>
          </a:prstGeom>
          <a:solidFill>
            <a:srgbClr val="FFFF00"/>
          </a:solidFill>
        </p:spPr>
        <p:txBody>
          <a:bodyPr wrap="square" rtlCol="0">
            <a:spAutoFit/>
          </a:bodyPr>
          <a:lstStyle/>
          <a:p>
            <a:pPr algn="ctr"/>
            <a:r>
              <a:rPr lang="en-US" sz="3200" dirty="0"/>
              <a:t>Bankers Fear the Greenback </a:t>
            </a:r>
            <a:r>
              <a:rPr lang="en-US" sz="3200" dirty="0" smtClean="0"/>
              <a:t>Example:</a:t>
            </a:r>
          </a:p>
          <a:p>
            <a:pPr algn="ctr"/>
            <a:r>
              <a:rPr lang="en-US" sz="3200" dirty="0" smtClean="0"/>
              <a:t>Greenbacks were very popular</a:t>
            </a:r>
            <a:endParaRPr lang="en-US" sz="32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1702" y="1427739"/>
            <a:ext cx="4810298" cy="5430261"/>
          </a:xfrm>
          <a:prstGeom prst="rect">
            <a:avLst/>
          </a:prstGeom>
        </p:spPr>
      </p:pic>
      <p:sp>
        <p:nvSpPr>
          <p:cNvPr id="10" name="Content Placeholder 2"/>
          <p:cNvSpPr txBox="1">
            <a:spLocks/>
          </p:cNvSpPr>
          <p:nvPr/>
        </p:nvSpPr>
        <p:spPr>
          <a:xfrm>
            <a:off x="381156" y="2493186"/>
            <a:ext cx="8081200" cy="4364814"/>
          </a:xfrm>
          <a:prstGeom prst="rect">
            <a:avLst/>
          </a:prstGeom>
          <a:solidFill>
            <a:schemeClr val="bg1"/>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“There are three important considerations why the greenback should displace the bank note entirely.   </a:t>
            </a:r>
          </a:p>
          <a:p>
            <a:pPr marL="457200" indent="-457200">
              <a:buFont typeface="Arial" panose="020B0604020202020204" pitchFamily="34" charset="0"/>
              <a:buAutoNum type="arabicPeriod"/>
            </a:pPr>
            <a:r>
              <a:rPr lang="en-US" sz="2400" dirty="0" smtClean="0"/>
              <a:t>It is legal tender between man and man, which the bank note is not.</a:t>
            </a:r>
          </a:p>
          <a:p>
            <a:pPr marL="457200" indent="-457200">
              <a:buFont typeface="Arial" panose="020B0604020202020204" pitchFamily="34" charset="0"/>
              <a:buAutoNum type="arabicPeriod"/>
            </a:pPr>
            <a:r>
              <a:rPr lang="en-US" sz="2400" dirty="0" smtClean="0"/>
              <a:t>When the greenback is issued, it serves the Government as money for the amount its face represents, saving the people that amount of taxation…</a:t>
            </a:r>
          </a:p>
          <a:p>
            <a:pPr marL="457200" indent="-457200">
              <a:buFont typeface="Arial" panose="020B0604020202020204" pitchFamily="34" charset="0"/>
              <a:buAutoNum type="arabicPeriod"/>
            </a:pPr>
            <a:r>
              <a:rPr lang="en-US" sz="2400" dirty="0" smtClean="0"/>
              <a:t>It costs nothing to keep the greenback in circulation…  but the bank note costs an average of 5 per cent. per annum, the amount of interest the people are compelled to pay on the bonds upon which it is based. “</a:t>
            </a:r>
          </a:p>
          <a:p>
            <a:pPr marL="0" indent="0">
              <a:buFont typeface="Arial" panose="020B0604020202020204" pitchFamily="34" charset="0"/>
              <a:buNone/>
            </a:pPr>
            <a:r>
              <a:rPr lang="en-US" sz="2400" dirty="0" smtClean="0"/>
              <a:t>	</a:t>
            </a:r>
            <a:r>
              <a:rPr lang="en-US" sz="2300" dirty="0" smtClean="0"/>
              <a:t>B.S. Heath</a:t>
            </a:r>
            <a:r>
              <a:rPr lang="en-US" sz="2300" i="1" dirty="0" smtClean="0"/>
              <a:t>, LABOR AND FINANCE REVOLUTION</a:t>
            </a:r>
            <a:r>
              <a:rPr lang="en-US" sz="2300" dirty="0" smtClean="0"/>
              <a:t>, 1880, p. 155-156   </a:t>
            </a:r>
            <a:endParaRPr lang="en-US" sz="2400" dirty="0" smtClean="0"/>
          </a:p>
        </p:txBody>
      </p:sp>
      <p:sp>
        <p:nvSpPr>
          <p:cNvPr id="9" name="TextBox 8"/>
          <p:cNvSpPr txBox="1"/>
          <p:nvPr/>
        </p:nvSpPr>
        <p:spPr>
          <a:xfrm>
            <a:off x="2" y="1540592"/>
            <a:ext cx="8462354" cy="461665"/>
          </a:xfrm>
          <a:prstGeom prst="rect">
            <a:avLst/>
          </a:prstGeom>
          <a:solidFill>
            <a:schemeClr val="accent6">
              <a:lumMod val="20000"/>
              <a:lumOff val="80000"/>
            </a:schemeClr>
          </a:solidFill>
        </p:spPr>
        <p:txBody>
          <a:bodyPr wrap="square" rtlCol="0">
            <a:spAutoFit/>
          </a:bodyPr>
          <a:lstStyle/>
          <a:p>
            <a:pPr algn="ctr"/>
            <a:r>
              <a:rPr lang="en-US" sz="2400" dirty="0"/>
              <a:t>B.S. Heath</a:t>
            </a:r>
            <a:r>
              <a:rPr lang="en-US" sz="2400" i="1" dirty="0"/>
              <a:t>, LABOR AND FINANCE REVOLUTION</a:t>
            </a:r>
            <a:r>
              <a:rPr lang="en-US" sz="2400" dirty="0"/>
              <a:t>, 1880, p. 155-156</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3386" y="4380137"/>
            <a:ext cx="3467584" cy="924054"/>
          </a:xfrm>
          <a:prstGeom prst="rect">
            <a:avLst/>
          </a:prstGeom>
        </p:spPr>
      </p:pic>
    </p:spTree>
    <p:extLst>
      <p:ext uri="{BB962C8B-B14F-4D97-AF65-F5344CB8AC3E}">
        <p14:creationId xmlns:p14="http://schemas.microsoft.com/office/powerpoint/2010/main" val="38106400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66FF33"/>
          </a:solidFill>
        </p:spPr>
        <p:txBody>
          <a:bodyPr>
            <a:normAutofit fontScale="90000"/>
          </a:bodyPr>
          <a:lstStyle/>
          <a:p>
            <a:pPr lvl="0" algn="ctr"/>
            <a:r>
              <a:rPr lang="en-US" sz="2800" b="1" dirty="0" smtClean="0"/>
              <a:t>PART 9</a:t>
            </a:r>
            <a:endParaRPr lang="en-US" sz="2800" b="1" dirty="0"/>
          </a:p>
        </p:txBody>
      </p:sp>
      <p:sp>
        <p:nvSpPr>
          <p:cNvPr id="3" name="Content Placeholder 2"/>
          <p:cNvSpPr>
            <a:spLocks noGrp="1"/>
          </p:cNvSpPr>
          <p:nvPr>
            <p:ph idx="1"/>
          </p:nvPr>
        </p:nvSpPr>
        <p:spPr>
          <a:xfrm>
            <a:off x="397787" y="5237017"/>
            <a:ext cx="11396421" cy="1208447"/>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p:txBody>
      </p:sp>
      <p:sp>
        <p:nvSpPr>
          <p:cNvPr id="4" name="TextBox 3"/>
          <p:cNvSpPr txBox="1"/>
          <p:nvPr/>
        </p:nvSpPr>
        <p:spPr>
          <a:xfrm>
            <a:off x="2" y="350521"/>
            <a:ext cx="12191998" cy="1077218"/>
          </a:xfrm>
          <a:prstGeom prst="rect">
            <a:avLst/>
          </a:prstGeom>
          <a:solidFill>
            <a:srgbClr val="FFFF00"/>
          </a:solidFill>
        </p:spPr>
        <p:txBody>
          <a:bodyPr wrap="square" rtlCol="0">
            <a:spAutoFit/>
          </a:bodyPr>
          <a:lstStyle/>
          <a:p>
            <a:pPr algn="ctr"/>
            <a:r>
              <a:rPr lang="en-US" sz="3200" dirty="0"/>
              <a:t>Bankers Fear the Greenback </a:t>
            </a:r>
            <a:r>
              <a:rPr lang="en-US" sz="3200" dirty="0" smtClean="0"/>
              <a:t>Example --</a:t>
            </a:r>
          </a:p>
          <a:p>
            <a:pPr algn="ctr"/>
            <a:r>
              <a:rPr lang="en-US" sz="3200" dirty="0" smtClean="0"/>
              <a:t>and launch three deflationary attacks on America</a:t>
            </a:r>
            <a:endParaRPr lang="en-US" sz="3200" dirty="0"/>
          </a:p>
        </p:txBody>
      </p:sp>
      <p:sp>
        <p:nvSpPr>
          <p:cNvPr id="9" name="TextBox 8"/>
          <p:cNvSpPr txBox="1"/>
          <p:nvPr/>
        </p:nvSpPr>
        <p:spPr>
          <a:xfrm>
            <a:off x="4317457" y="2937694"/>
            <a:ext cx="2930235" cy="1200329"/>
          </a:xfrm>
          <a:prstGeom prst="rect">
            <a:avLst/>
          </a:prstGeom>
          <a:solidFill>
            <a:schemeClr val="accent6">
              <a:lumMod val="20000"/>
              <a:lumOff val="80000"/>
            </a:schemeClr>
          </a:solidFill>
        </p:spPr>
        <p:txBody>
          <a:bodyPr wrap="square" rtlCol="0">
            <a:spAutoFit/>
          </a:bodyPr>
          <a:lstStyle/>
          <a:p>
            <a:pPr algn="ctr"/>
            <a:r>
              <a:rPr lang="en-US" dirty="0" smtClean="0"/>
              <a:t>REDEEM GREENBACK</a:t>
            </a:r>
          </a:p>
          <a:p>
            <a:pPr algn="ctr"/>
            <a:r>
              <a:rPr lang="en-US" dirty="0" smtClean="0"/>
              <a:t>BONDS IN GOLD</a:t>
            </a:r>
          </a:p>
          <a:p>
            <a:pPr algn="ctr"/>
            <a:endParaRPr lang="en-US" dirty="0"/>
          </a:p>
          <a:p>
            <a:pPr algn="ctr"/>
            <a:r>
              <a:rPr lang="en-US" dirty="0" smtClean="0"/>
              <a:t>1868 - 1869</a:t>
            </a:r>
            <a:endParaRPr lang="en-US" dirty="0"/>
          </a:p>
        </p:txBody>
      </p:sp>
      <p:sp>
        <p:nvSpPr>
          <p:cNvPr id="10" name="TextBox 9"/>
          <p:cNvSpPr txBox="1"/>
          <p:nvPr/>
        </p:nvSpPr>
        <p:spPr>
          <a:xfrm>
            <a:off x="397787" y="2228671"/>
            <a:ext cx="2588635" cy="1200329"/>
          </a:xfrm>
          <a:prstGeom prst="rect">
            <a:avLst/>
          </a:prstGeom>
          <a:solidFill>
            <a:schemeClr val="accent6">
              <a:lumMod val="20000"/>
              <a:lumOff val="80000"/>
            </a:schemeClr>
          </a:solidFill>
        </p:spPr>
        <p:txBody>
          <a:bodyPr wrap="square" rtlCol="0">
            <a:spAutoFit/>
          </a:bodyPr>
          <a:lstStyle/>
          <a:p>
            <a:pPr algn="ctr"/>
            <a:r>
              <a:rPr lang="en-US" dirty="0" smtClean="0"/>
              <a:t>REMOVE THE GREENBACKS</a:t>
            </a:r>
          </a:p>
          <a:p>
            <a:pPr algn="ctr"/>
            <a:endParaRPr lang="en-US" dirty="0"/>
          </a:p>
          <a:p>
            <a:pPr algn="ctr"/>
            <a:r>
              <a:rPr lang="en-US" dirty="0" smtClean="0"/>
              <a:t>1865 - 1878</a:t>
            </a:r>
            <a:endParaRPr lang="en-US" dirty="0"/>
          </a:p>
        </p:txBody>
      </p:sp>
      <p:sp>
        <p:nvSpPr>
          <p:cNvPr id="11" name="TextBox 10"/>
          <p:cNvSpPr txBox="1"/>
          <p:nvPr/>
        </p:nvSpPr>
        <p:spPr>
          <a:xfrm>
            <a:off x="8578728" y="2461427"/>
            <a:ext cx="2948248" cy="1200329"/>
          </a:xfrm>
          <a:prstGeom prst="rect">
            <a:avLst/>
          </a:prstGeom>
          <a:solidFill>
            <a:schemeClr val="accent6">
              <a:lumMod val="20000"/>
              <a:lumOff val="80000"/>
            </a:schemeClr>
          </a:solidFill>
        </p:spPr>
        <p:txBody>
          <a:bodyPr wrap="square" rtlCol="0">
            <a:spAutoFit/>
          </a:bodyPr>
          <a:lstStyle/>
          <a:p>
            <a:pPr algn="ctr"/>
            <a:r>
              <a:rPr lang="en-US" dirty="0" smtClean="0"/>
              <a:t>SECRETLY</a:t>
            </a:r>
          </a:p>
          <a:p>
            <a:pPr algn="ctr"/>
            <a:r>
              <a:rPr lang="en-US" dirty="0" smtClean="0"/>
              <a:t>DEMONETIZE SILVER</a:t>
            </a:r>
          </a:p>
          <a:p>
            <a:pPr algn="ctr"/>
            <a:endParaRPr lang="en-US" dirty="0"/>
          </a:p>
          <a:p>
            <a:pPr algn="ctr"/>
            <a:r>
              <a:rPr lang="en-US" dirty="0" smtClean="0"/>
              <a:t>1873</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7458" y="4159799"/>
            <a:ext cx="2930236" cy="1944046"/>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787" y="3429000"/>
            <a:ext cx="2588635" cy="1053835"/>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786" y="3928578"/>
            <a:ext cx="2588635" cy="1009650"/>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78727" y="3593555"/>
            <a:ext cx="2948249" cy="3007192"/>
          </a:xfrm>
          <a:prstGeom prst="rect">
            <a:avLst/>
          </a:prstGeom>
        </p:spPr>
      </p:pic>
    </p:spTree>
    <p:extLst>
      <p:ext uri="{BB962C8B-B14F-4D97-AF65-F5344CB8AC3E}">
        <p14:creationId xmlns:p14="http://schemas.microsoft.com/office/powerpoint/2010/main" val="37418317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algn="ctr"/>
            <a:r>
              <a:rPr lang="en-US" sz="2800" b="1" dirty="0" smtClean="0"/>
              <a:t>PART 10      </a:t>
            </a:r>
            <a:r>
              <a:rPr lang="en-US" sz="2800" b="1" dirty="0"/>
              <a:t>The First Attack – Remove the </a:t>
            </a:r>
            <a:r>
              <a:rPr lang="en-US" sz="2800" b="1" dirty="0" smtClean="0"/>
              <a:t>Greenback</a:t>
            </a:r>
            <a:endParaRPr lang="en-US" sz="2800" b="1" dirty="0"/>
          </a:p>
        </p:txBody>
      </p:sp>
      <p:sp>
        <p:nvSpPr>
          <p:cNvPr id="4" name="TextBox 3"/>
          <p:cNvSpPr txBox="1"/>
          <p:nvPr/>
        </p:nvSpPr>
        <p:spPr>
          <a:xfrm>
            <a:off x="2" y="350521"/>
            <a:ext cx="12191998" cy="523220"/>
          </a:xfrm>
          <a:prstGeom prst="rect">
            <a:avLst/>
          </a:prstGeom>
          <a:noFill/>
        </p:spPr>
        <p:txBody>
          <a:bodyPr wrap="square" rtlCol="0">
            <a:spAutoFit/>
          </a:bodyPr>
          <a:lstStyle/>
          <a:p>
            <a:pPr lvl="0" algn="ctr"/>
            <a:r>
              <a:rPr lang="en-US" sz="2800" u="sng" dirty="0" smtClean="0"/>
              <a:t>TIMELINE:  THE FIRST 20 YEARS OF ATTACK</a:t>
            </a:r>
            <a:endParaRPr lang="en-US" sz="2800" dirty="0"/>
          </a:p>
        </p:txBody>
      </p:sp>
      <p:sp>
        <p:nvSpPr>
          <p:cNvPr id="9" name="TextBox 8"/>
          <p:cNvSpPr txBox="1"/>
          <p:nvPr/>
        </p:nvSpPr>
        <p:spPr>
          <a:xfrm>
            <a:off x="2" y="2185765"/>
            <a:ext cx="12191998" cy="3877985"/>
          </a:xfrm>
          <a:prstGeom prst="rect">
            <a:avLst/>
          </a:prstGeom>
          <a:noFill/>
        </p:spPr>
        <p:txBody>
          <a:bodyPr wrap="square" rtlCol="0">
            <a:spAutoFit/>
          </a:bodyPr>
          <a:lstStyle/>
          <a:p>
            <a:pPr lvl="0"/>
            <a:r>
              <a:rPr lang="en-US" sz="2000" dirty="0" smtClean="0"/>
              <a:t>   1866             1868              1869                   1871               1873      1874                     1875                  1879               1884</a:t>
            </a:r>
          </a:p>
          <a:p>
            <a:pPr lvl="0" algn="ctr"/>
            <a:r>
              <a:rPr lang="en-US" sz="2800" u="sng" dirty="0" smtClean="0"/>
              <a:t>_________________________________________________________________</a:t>
            </a:r>
          </a:p>
          <a:p>
            <a:pPr lvl="0"/>
            <a:endParaRPr lang="en-US" sz="2800" dirty="0" smtClean="0"/>
          </a:p>
          <a:p>
            <a:pPr lvl="0"/>
            <a:r>
              <a:rPr lang="en-US" sz="1600" dirty="0" smtClean="0"/>
              <a:t>Contraction           Repeal            		       Supreme </a:t>
            </a:r>
            <a:r>
              <a:rPr lang="en-US" sz="1600" dirty="0"/>
              <a:t>Court </a:t>
            </a:r>
            <a:r>
              <a:rPr lang="en-US" sz="1600" dirty="0" smtClean="0"/>
              <a:t> 						          Supreme </a:t>
            </a:r>
            <a:r>
              <a:rPr lang="en-US" sz="1600" dirty="0"/>
              <a:t>Court	</a:t>
            </a:r>
          </a:p>
          <a:p>
            <a:pPr lvl="0"/>
            <a:r>
              <a:rPr lang="en-US" sz="1400" dirty="0" smtClean="0"/>
              <a:t>      Act 1866               of 1866 </a:t>
            </a:r>
            <a:r>
              <a:rPr lang="en-US" sz="1400" dirty="0"/>
              <a:t>Act </a:t>
            </a:r>
            <a:r>
              <a:rPr lang="en-US" sz="1400" dirty="0" smtClean="0"/>
              <a:t>        		        supports </a:t>
            </a:r>
            <a:r>
              <a:rPr lang="en-US" sz="1400" dirty="0"/>
              <a:t>Greenback </a:t>
            </a:r>
            <a:r>
              <a:rPr lang="en-US" sz="1400" dirty="0" smtClean="0"/>
              <a:t>		</a:t>
            </a:r>
            <a:r>
              <a:rPr lang="en-US" sz="1400" dirty="0"/>
              <a:t>	</a:t>
            </a:r>
            <a:r>
              <a:rPr lang="en-US" sz="1400" dirty="0" smtClean="0"/>
              <a:t>			            </a:t>
            </a:r>
            <a:r>
              <a:rPr lang="en-US" sz="1400" dirty="0"/>
              <a:t>supports </a:t>
            </a:r>
            <a:r>
              <a:rPr lang="en-US" sz="1400" dirty="0" smtClean="0"/>
              <a:t>Greenback</a:t>
            </a:r>
          </a:p>
          <a:p>
            <a:pPr lvl="0"/>
            <a:r>
              <a:rPr lang="en-US" sz="1400" dirty="0"/>
              <a:t>	</a:t>
            </a:r>
            <a:r>
              <a:rPr lang="en-US" sz="1400" dirty="0" smtClean="0"/>
              <a:t>				1871               	          					1884</a:t>
            </a:r>
          </a:p>
          <a:p>
            <a:pPr lvl="0"/>
            <a:endParaRPr lang="en-US" sz="1400" dirty="0" smtClean="0"/>
          </a:p>
          <a:p>
            <a:endParaRPr lang="en-US" sz="1600" dirty="0" smtClean="0"/>
          </a:p>
          <a:p>
            <a:r>
              <a:rPr lang="en-US" sz="1600" dirty="0" smtClean="0"/>
              <a:t>		</a:t>
            </a:r>
            <a:r>
              <a:rPr lang="en-US" sz="1600" dirty="0"/>
              <a:t>	 English “</a:t>
            </a:r>
            <a:r>
              <a:rPr lang="en-US" sz="1600" dirty="0" smtClean="0"/>
              <a:t>experts” 	           	           	 </a:t>
            </a:r>
            <a:r>
              <a:rPr lang="en-US" sz="1600" dirty="0"/>
              <a:t>English “</a:t>
            </a:r>
            <a:r>
              <a:rPr lang="en-US" sz="1600" dirty="0" smtClean="0"/>
              <a:t>experts”</a:t>
            </a:r>
            <a:endParaRPr lang="en-US" sz="1600" dirty="0"/>
          </a:p>
          <a:p>
            <a:pPr lvl="0"/>
            <a:r>
              <a:rPr lang="en-US" sz="1600" dirty="0" smtClean="0"/>
              <a:t> 		      	</a:t>
            </a:r>
            <a:r>
              <a:rPr lang="en-US" sz="1600" dirty="0"/>
              <a:t> </a:t>
            </a:r>
            <a:r>
              <a:rPr lang="en-US" sz="1600" dirty="0" smtClean="0"/>
              <a:t>attack </a:t>
            </a:r>
            <a:r>
              <a:rPr lang="en-US" sz="1600" dirty="0"/>
              <a:t>Greenback </a:t>
            </a:r>
            <a:r>
              <a:rPr lang="en-US" sz="1600" dirty="0" smtClean="0"/>
              <a:t>			 attack </a:t>
            </a:r>
            <a:r>
              <a:rPr lang="en-US" sz="1600" dirty="0"/>
              <a:t>Greenback </a:t>
            </a:r>
            <a:endParaRPr lang="en-US" sz="1600" dirty="0" smtClean="0"/>
          </a:p>
          <a:p>
            <a:pPr lvl="0"/>
            <a:r>
              <a:rPr lang="en-US" sz="1600" dirty="0" smtClean="0"/>
              <a:t>					</a:t>
            </a:r>
            <a:endParaRPr lang="en-US" sz="1600" dirty="0"/>
          </a:p>
          <a:p>
            <a:pPr lvl="0"/>
            <a:endParaRPr lang="en-US" sz="1600" dirty="0" smtClean="0"/>
          </a:p>
          <a:p>
            <a:pPr lvl="0"/>
            <a:r>
              <a:rPr lang="en-US" sz="1600" dirty="0" smtClean="0"/>
              <a:t>							Panic </a:t>
            </a:r>
            <a:r>
              <a:rPr lang="en-US" sz="1600" dirty="0"/>
              <a:t>of   </a:t>
            </a:r>
            <a:r>
              <a:rPr lang="en-US" sz="1600" dirty="0" smtClean="0"/>
              <a:t> </a:t>
            </a:r>
            <a:r>
              <a:rPr lang="en-US" sz="1600" dirty="0"/>
              <a:t>Inflation	Resumption Act    Resumption Act        </a:t>
            </a:r>
            <a:endParaRPr lang="en-US" sz="1600" dirty="0" smtClean="0"/>
          </a:p>
          <a:p>
            <a:pPr lvl="0"/>
            <a:r>
              <a:rPr lang="en-US" sz="1600" dirty="0" smtClean="0"/>
              <a:t>							1873         </a:t>
            </a:r>
            <a:r>
              <a:rPr lang="en-US" sz="1600" dirty="0"/>
              <a:t>Bill Vetoed	Passed  </a:t>
            </a:r>
            <a:r>
              <a:rPr lang="en-US" sz="1600" dirty="0" smtClean="0"/>
              <a:t>1-1875      Starts 1-1879	</a:t>
            </a:r>
            <a:endParaRPr lang="en-US" sz="1600" dirty="0"/>
          </a:p>
        </p:txBody>
      </p:sp>
      <p:cxnSp>
        <p:nvCxnSpPr>
          <p:cNvPr id="5" name="Straight Arrow Connector 4"/>
          <p:cNvCxnSpPr/>
          <p:nvPr/>
        </p:nvCxnSpPr>
        <p:spPr>
          <a:xfrm flipV="1">
            <a:off x="1064029" y="3624349"/>
            <a:ext cx="43226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719156" y="3624349"/>
            <a:ext cx="440574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458393" y="4705004"/>
            <a:ext cx="1875905" cy="193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553200" y="6367549"/>
            <a:ext cx="4552604" cy="27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76331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algn="ctr"/>
            <a:r>
              <a:rPr lang="en-US" sz="2800" b="1" dirty="0" smtClean="0"/>
              <a:t>PART 10      </a:t>
            </a:r>
            <a:r>
              <a:rPr lang="en-US" sz="2800" b="1" dirty="0"/>
              <a:t>The First Attack – Remove the </a:t>
            </a:r>
            <a:r>
              <a:rPr lang="en-US" sz="2800" b="1" dirty="0" smtClean="0"/>
              <a:t>Greenback</a:t>
            </a:r>
            <a:endParaRPr lang="en-US" sz="2800" b="1" dirty="0"/>
          </a:p>
        </p:txBody>
      </p:sp>
      <p:sp>
        <p:nvSpPr>
          <p:cNvPr id="3" name="Content Placeholder 2"/>
          <p:cNvSpPr>
            <a:spLocks noGrp="1"/>
          </p:cNvSpPr>
          <p:nvPr>
            <p:ph idx="1"/>
          </p:nvPr>
        </p:nvSpPr>
        <p:spPr>
          <a:xfrm>
            <a:off x="-16625" y="1132868"/>
            <a:ext cx="12191997" cy="943380"/>
          </a:xfrm>
        </p:spPr>
        <p:txBody>
          <a:bodyPr>
            <a:normAutofit/>
          </a:bodyPr>
          <a:lstStyle/>
          <a:p>
            <a:pPr marL="0" indent="0">
              <a:buNone/>
            </a:pPr>
            <a:r>
              <a:rPr lang="en-US" sz="2400" dirty="0" smtClean="0"/>
              <a:t>At the end of the Civil War, Treasury Secretary McCulloch pressed for a law to gradually retire the Greenbacks.  The act was passed on April 12, 1866.  It was called the Contraction Act.</a:t>
            </a:r>
          </a:p>
        </p:txBody>
      </p:sp>
      <p:sp>
        <p:nvSpPr>
          <p:cNvPr id="4" name="TextBox 3"/>
          <p:cNvSpPr txBox="1"/>
          <p:nvPr/>
        </p:nvSpPr>
        <p:spPr>
          <a:xfrm>
            <a:off x="0" y="350521"/>
            <a:ext cx="12191998" cy="584775"/>
          </a:xfrm>
          <a:prstGeom prst="rect">
            <a:avLst/>
          </a:prstGeom>
          <a:noFill/>
        </p:spPr>
        <p:txBody>
          <a:bodyPr wrap="square" rtlCol="0">
            <a:spAutoFit/>
          </a:bodyPr>
          <a:lstStyle/>
          <a:p>
            <a:pPr lvl="0" algn="ctr"/>
            <a:r>
              <a:rPr lang="en-US" sz="3200" u="sng" dirty="0" smtClean="0"/>
              <a:t>a. Contraction Act and Its Suspension 1866-1868</a:t>
            </a:r>
            <a:endParaRPr lang="en-US"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93043"/>
            <a:ext cx="4762500" cy="3095625"/>
          </a:xfrm>
          <a:prstGeom prst="rect">
            <a:avLst/>
          </a:prstGeom>
        </p:spPr>
      </p:pic>
      <p:sp>
        <p:nvSpPr>
          <p:cNvPr id="6" name="TextBox 5"/>
          <p:cNvSpPr txBox="1"/>
          <p:nvPr/>
        </p:nvSpPr>
        <p:spPr>
          <a:xfrm>
            <a:off x="1230284" y="6488668"/>
            <a:ext cx="1778564" cy="369332"/>
          </a:xfrm>
          <a:prstGeom prst="rect">
            <a:avLst/>
          </a:prstGeom>
          <a:noFill/>
        </p:spPr>
        <p:txBody>
          <a:bodyPr wrap="none" rtlCol="0">
            <a:spAutoFit/>
          </a:bodyPr>
          <a:lstStyle/>
          <a:p>
            <a:r>
              <a:rPr lang="en-US" dirty="0" smtClean="0"/>
              <a:t>CONGRESS, 1866</a:t>
            </a:r>
            <a:endParaRPr lang="en-US" dirty="0"/>
          </a:p>
        </p:txBody>
      </p:sp>
      <p:sp>
        <p:nvSpPr>
          <p:cNvPr id="7" name="Content Placeholder 2"/>
          <p:cNvSpPr txBox="1">
            <a:spLocks/>
          </p:cNvSpPr>
          <p:nvPr/>
        </p:nvSpPr>
        <p:spPr>
          <a:xfrm>
            <a:off x="5270269" y="2164168"/>
            <a:ext cx="6921727" cy="36214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dirty="0" smtClean="0"/>
              <a:t>The act provided that $10 million of Greenbacks, received in payment by the government,</a:t>
            </a:r>
          </a:p>
          <a:p>
            <a:pPr marL="0" indent="0">
              <a:spcBef>
                <a:spcPts val="0"/>
              </a:spcBef>
              <a:buFont typeface="Arial" panose="020B0604020202020204" pitchFamily="34" charset="0"/>
              <a:buNone/>
            </a:pPr>
            <a:r>
              <a:rPr lang="en-US" sz="2400" dirty="0" smtClean="0"/>
              <a:t>would be destroyed over six months.</a:t>
            </a:r>
          </a:p>
          <a:p>
            <a:pPr marL="0" indent="0">
              <a:buFont typeface="Arial" panose="020B0604020202020204" pitchFamily="34" charset="0"/>
              <a:buNone/>
            </a:pPr>
            <a:endParaRPr lang="en-US" sz="2400" dirty="0"/>
          </a:p>
          <a:p>
            <a:pPr marL="0" indent="0">
              <a:buFont typeface="Arial" panose="020B0604020202020204" pitchFamily="34" charset="0"/>
              <a:buNone/>
            </a:pPr>
            <a:r>
              <a:rPr lang="en-US" sz="2400" dirty="0" smtClean="0"/>
              <a:t>After that, up to $4 million Greenbacks per month would be destroyed.</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8880" y="4095750"/>
            <a:ext cx="1524000" cy="2762250"/>
          </a:xfrm>
          <a:prstGeom prst="rect">
            <a:avLst/>
          </a:prstGeom>
        </p:spPr>
      </p:pic>
    </p:spTree>
    <p:extLst>
      <p:ext uri="{BB962C8B-B14F-4D97-AF65-F5344CB8AC3E}">
        <p14:creationId xmlns:p14="http://schemas.microsoft.com/office/powerpoint/2010/main" val="10591073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algn="ctr"/>
            <a:r>
              <a:rPr lang="en-US" sz="2800" b="1" dirty="0" smtClean="0"/>
              <a:t>PART 10      </a:t>
            </a:r>
            <a:r>
              <a:rPr lang="en-US" sz="2800" b="1" dirty="0"/>
              <a:t>The First Attack – Remove the </a:t>
            </a:r>
            <a:r>
              <a:rPr lang="en-US" sz="2800" b="1" dirty="0" smtClean="0"/>
              <a:t>Greenback</a:t>
            </a:r>
            <a:endParaRPr lang="en-US" sz="2800" b="1" dirty="0"/>
          </a:p>
        </p:txBody>
      </p:sp>
      <p:sp>
        <p:nvSpPr>
          <p:cNvPr id="3" name="Content Placeholder 2"/>
          <p:cNvSpPr>
            <a:spLocks noGrp="1"/>
          </p:cNvSpPr>
          <p:nvPr>
            <p:ph idx="1"/>
          </p:nvPr>
        </p:nvSpPr>
        <p:spPr>
          <a:xfrm>
            <a:off x="-16625" y="1132868"/>
            <a:ext cx="12191997" cy="1140952"/>
          </a:xfrm>
        </p:spPr>
        <p:txBody>
          <a:bodyPr>
            <a:normAutofit/>
          </a:bodyPr>
          <a:lstStyle/>
          <a:p>
            <a:pPr marL="0" indent="0">
              <a:buNone/>
            </a:pPr>
            <a:r>
              <a:rPr lang="en-US" sz="2400" dirty="0" smtClean="0"/>
              <a:t>McCulloch retired no Greenbacks for almost six months and then retired $10 million all at once, creating great distress and causing business failures in the Northern states to skyrocket in 1867.    </a:t>
            </a:r>
            <a:r>
              <a:rPr lang="en-US" sz="1900" dirty="0" smtClean="0"/>
              <a:t>Charles B. Spahr, </a:t>
            </a:r>
            <a:r>
              <a:rPr lang="en-US" sz="1900" i="1" dirty="0" smtClean="0"/>
              <a:t>The Present Distribution of Wealth in the United States</a:t>
            </a:r>
            <a:r>
              <a:rPr lang="en-US" sz="1900" dirty="0" smtClean="0"/>
              <a:t>, 1896, p. 37</a:t>
            </a:r>
          </a:p>
          <a:p>
            <a:pPr marL="0" indent="0">
              <a:buNone/>
            </a:pPr>
            <a:endParaRPr lang="en-US" sz="2400" dirty="0" smtClean="0"/>
          </a:p>
        </p:txBody>
      </p:sp>
      <p:sp>
        <p:nvSpPr>
          <p:cNvPr id="4" name="TextBox 3"/>
          <p:cNvSpPr txBox="1"/>
          <p:nvPr/>
        </p:nvSpPr>
        <p:spPr>
          <a:xfrm>
            <a:off x="0" y="350521"/>
            <a:ext cx="12191998" cy="584775"/>
          </a:xfrm>
          <a:prstGeom prst="rect">
            <a:avLst/>
          </a:prstGeom>
          <a:noFill/>
        </p:spPr>
        <p:txBody>
          <a:bodyPr wrap="square" rtlCol="0">
            <a:spAutoFit/>
          </a:bodyPr>
          <a:lstStyle/>
          <a:p>
            <a:pPr lvl="0" algn="ctr"/>
            <a:r>
              <a:rPr lang="en-US" sz="3200" u="sng" dirty="0" smtClean="0"/>
              <a:t>a. Contraction Act and Its Suspension 1866-1868</a:t>
            </a:r>
            <a:endParaRPr lang="en-US" sz="3200" dirty="0"/>
          </a:p>
        </p:txBody>
      </p:sp>
      <p:sp>
        <p:nvSpPr>
          <p:cNvPr id="9" name="Content Placeholder 2"/>
          <p:cNvSpPr txBox="1">
            <a:spLocks/>
          </p:cNvSpPr>
          <p:nvPr/>
        </p:nvSpPr>
        <p:spPr>
          <a:xfrm>
            <a:off x="2460568" y="2858595"/>
            <a:ext cx="3890356" cy="2299764"/>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400" dirty="0" smtClean="0"/>
              <a:t>Northern Business Failures</a:t>
            </a:r>
          </a:p>
          <a:p>
            <a:pPr marL="0" indent="0" algn="ctr">
              <a:spcBef>
                <a:spcPts val="0"/>
              </a:spcBef>
              <a:buFont typeface="Arial" panose="020B0604020202020204" pitchFamily="34" charset="0"/>
              <a:buNone/>
            </a:pPr>
            <a:endParaRPr lang="en-US" sz="2400" dirty="0" smtClean="0"/>
          </a:p>
          <a:p>
            <a:pPr marL="457200" lvl="1" indent="0">
              <a:spcBef>
                <a:spcPts val="0"/>
              </a:spcBef>
              <a:buNone/>
            </a:pPr>
            <a:r>
              <a:rPr lang="en-US" sz="2000" dirty="0" smtClean="0"/>
              <a:t>1863       </a:t>
            </a:r>
            <a:r>
              <a:rPr lang="en-US" sz="2000" dirty="0" smtClean="0"/>
              <a:t>520</a:t>
            </a:r>
          </a:p>
          <a:p>
            <a:pPr marL="457200" lvl="1" indent="0">
              <a:spcBef>
                <a:spcPts val="0"/>
              </a:spcBef>
              <a:buNone/>
            </a:pPr>
            <a:r>
              <a:rPr lang="en-US" sz="2000" dirty="0" smtClean="0"/>
              <a:t>1864       530</a:t>
            </a:r>
          </a:p>
          <a:p>
            <a:pPr marL="457200" lvl="1" indent="0">
              <a:spcBef>
                <a:spcPts val="0"/>
              </a:spcBef>
              <a:buNone/>
            </a:pPr>
            <a:r>
              <a:rPr lang="en-US" sz="2000" dirty="0" smtClean="0"/>
              <a:t>1865       630</a:t>
            </a:r>
          </a:p>
          <a:p>
            <a:pPr marL="457200" lvl="1" indent="0">
              <a:spcBef>
                <a:spcPts val="0"/>
              </a:spcBef>
              <a:buNone/>
            </a:pPr>
            <a:r>
              <a:rPr lang="en-US" sz="2000" dirty="0" smtClean="0"/>
              <a:t>1866    2,386 </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4754" y="2095673"/>
            <a:ext cx="3560618" cy="4762327"/>
          </a:xfrm>
          <a:prstGeom prst="rect">
            <a:avLst/>
          </a:prstGeom>
        </p:spPr>
      </p:pic>
      <p:sp>
        <p:nvSpPr>
          <p:cNvPr id="11" name="TextBox 10"/>
          <p:cNvSpPr txBox="1"/>
          <p:nvPr/>
        </p:nvSpPr>
        <p:spPr>
          <a:xfrm>
            <a:off x="8594328" y="2098089"/>
            <a:ext cx="3581043" cy="369332"/>
          </a:xfrm>
          <a:prstGeom prst="rect">
            <a:avLst/>
          </a:prstGeom>
          <a:solidFill>
            <a:schemeClr val="bg1"/>
          </a:solidFill>
        </p:spPr>
        <p:txBody>
          <a:bodyPr wrap="square" rtlCol="0">
            <a:spAutoFit/>
          </a:bodyPr>
          <a:lstStyle/>
          <a:p>
            <a:r>
              <a:rPr lang="en-US" dirty="0" smtClean="0"/>
              <a:t>                                                               </a:t>
            </a:r>
            <a:endParaRPr lang="en-US" dirty="0"/>
          </a:p>
        </p:txBody>
      </p:sp>
    </p:spTree>
    <p:extLst>
      <p:ext uri="{BB962C8B-B14F-4D97-AF65-F5344CB8AC3E}">
        <p14:creationId xmlns:p14="http://schemas.microsoft.com/office/powerpoint/2010/main" val="358835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4123" y="1770755"/>
            <a:ext cx="9144000" cy="2387600"/>
          </a:xfrm>
        </p:spPr>
        <p:txBody>
          <a:bodyPr>
            <a:normAutofit/>
          </a:bodyPr>
          <a:lstStyle/>
          <a:p>
            <a:r>
              <a:rPr lang="en-US" b="1" dirty="0">
                <a:solidFill>
                  <a:srgbClr val="0070C0"/>
                </a:solidFill>
              </a:rPr>
              <a:t>INTERNATIONAL MONETARY </a:t>
            </a:r>
            <a:r>
              <a:rPr lang="en-US" b="1" dirty="0" smtClean="0">
                <a:solidFill>
                  <a:srgbClr val="0070C0"/>
                </a:solidFill>
              </a:rPr>
              <a:t>DEFLATION</a:t>
            </a:r>
            <a:endParaRPr lang="en-US" dirty="0"/>
          </a:p>
        </p:txBody>
      </p:sp>
    </p:spTree>
    <p:extLst>
      <p:ext uri="{BB962C8B-B14F-4D97-AF65-F5344CB8AC3E}">
        <p14:creationId xmlns:p14="http://schemas.microsoft.com/office/powerpoint/2010/main" val="8185436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algn="ctr"/>
            <a:r>
              <a:rPr lang="en-US" sz="2800" b="1" dirty="0" smtClean="0"/>
              <a:t>PART 10      </a:t>
            </a:r>
            <a:r>
              <a:rPr lang="en-US" sz="2800" b="1" dirty="0"/>
              <a:t>The First Attack – Remove the </a:t>
            </a:r>
            <a:r>
              <a:rPr lang="en-US" sz="2800" b="1" dirty="0" smtClean="0"/>
              <a:t>Greenback</a:t>
            </a:r>
            <a:endParaRPr lang="en-US" sz="2800" b="1" dirty="0"/>
          </a:p>
        </p:txBody>
      </p:sp>
      <p:sp>
        <p:nvSpPr>
          <p:cNvPr id="3" name="Content Placeholder 2"/>
          <p:cNvSpPr>
            <a:spLocks noGrp="1"/>
          </p:cNvSpPr>
          <p:nvPr>
            <p:ph idx="1"/>
          </p:nvPr>
        </p:nvSpPr>
        <p:spPr>
          <a:xfrm>
            <a:off x="0" y="3461704"/>
            <a:ext cx="9127376" cy="3396296"/>
          </a:xfrm>
          <a:solidFill>
            <a:srgbClr val="FFFFCC"/>
          </a:solidFill>
        </p:spPr>
        <p:txBody>
          <a:bodyPr>
            <a:normAutofit/>
          </a:bodyPr>
          <a:lstStyle/>
          <a:p>
            <a:pPr marL="0" indent="0">
              <a:buNone/>
            </a:pPr>
            <a:endParaRPr lang="en-US" sz="2000" dirty="0" smtClean="0"/>
          </a:p>
          <a:p>
            <a:pPr marL="0" indent="0">
              <a:buNone/>
            </a:pPr>
            <a:r>
              <a:rPr lang="en-US" sz="2000" dirty="0" smtClean="0"/>
              <a:t>“Leading the anti-contractionist drive was a surprisingly large section of the business community.   The worsening commercial picture … drove into the anti-resumption camp many businessmen who might not otherwise have resisted McCulloch’s </a:t>
            </a:r>
            <a:r>
              <a:rPr lang="en-US" sz="2000" err="1" smtClean="0"/>
              <a:t>policy</a:t>
            </a:r>
            <a:r>
              <a:rPr lang="en-US" sz="2000" smtClean="0"/>
              <a:t>.      </a:t>
            </a:r>
            <a:r>
              <a:rPr lang="en-US" sz="2000" dirty="0" smtClean="0"/>
              <a:t>Boot and shoe manufacturers, farm machinery producers, carriage makers, brokers, even merchants and bankers, joined the attack on the Contraction Act after April 1866 …”</a:t>
            </a:r>
          </a:p>
          <a:p>
            <a:pPr marL="0" indent="0">
              <a:buNone/>
            </a:pPr>
            <a:r>
              <a:rPr lang="en-US" sz="2000" dirty="0" smtClean="0"/>
              <a:t>Irwin Unger, </a:t>
            </a:r>
            <a:r>
              <a:rPr lang="en-US" sz="2000" i="1" dirty="0" smtClean="0"/>
              <a:t>The Greenback Era</a:t>
            </a:r>
            <a:r>
              <a:rPr lang="en-US" sz="2000" dirty="0" smtClean="0"/>
              <a:t>, 1964, p. 44</a:t>
            </a:r>
          </a:p>
        </p:txBody>
      </p:sp>
      <p:sp>
        <p:nvSpPr>
          <p:cNvPr id="4" name="TextBox 3"/>
          <p:cNvSpPr txBox="1"/>
          <p:nvPr/>
        </p:nvSpPr>
        <p:spPr>
          <a:xfrm>
            <a:off x="0" y="350521"/>
            <a:ext cx="12191998" cy="584775"/>
          </a:xfrm>
          <a:prstGeom prst="rect">
            <a:avLst/>
          </a:prstGeom>
          <a:noFill/>
        </p:spPr>
        <p:txBody>
          <a:bodyPr wrap="square" rtlCol="0">
            <a:spAutoFit/>
          </a:bodyPr>
          <a:lstStyle/>
          <a:p>
            <a:pPr lvl="0" algn="ctr"/>
            <a:r>
              <a:rPr lang="en-US" sz="3200" u="sng" dirty="0" smtClean="0"/>
              <a:t>a.  Contraction Act and Its Suspension 1866-1868</a:t>
            </a:r>
            <a:endParaRPr lang="en-US"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0611" y="3156904"/>
            <a:ext cx="2297084" cy="3330772"/>
          </a:xfrm>
          <a:prstGeom prst="rect">
            <a:avLst/>
          </a:prstGeom>
        </p:spPr>
      </p:pic>
      <p:sp>
        <p:nvSpPr>
          <p:cNvPr id="6" name="Content Placeholder 2"/>
          <p:cNvSpPr txBox="1">
            <a:spLocks/>
          </p:cNvSpPr>
          <p:nvPr/>
        </p:nvSpPr>
        <p:spPr>
          <a:xfrm>
            <a:off x="1" y="1285268"/>
            <a:ext cx="12192000" cy="1826464"/>
          </a:xfrm>
          <a:prstGeom prst="rect">
            <a:avLst/>
          </a:prstGeom>
          <a:solidFill>
            <a:srgbClr val="FFFF00"/>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 through 1866 direct contraction met ever-stiffening resistance from businessmen, Agrarians, and the Administration’s political opponents…   culminating in February 1868 in the repeal of the 1866 Act.</a:t>
            </a:r>
          </a:p>
          <a:p>
            <a:pPr marL="0" indent="0">
              <a:buFont typeface="Arial" panose="020B0604020202020204" pitchFamily="34" charset="0"/>
              <a:buNone/>
            </a:pPr>
            <a:r>
              <a:rPr lang="en-US" sz="2400" dirty="0" smtClean="0"/>
              <a:t>By this time some $44 million of greenbacks had been retired.”</a:t>
            </a:r>
          </a:p>
          <a:p>
            <a:pPr marL="0" indent="0" algn="r">
              <a:buFont typeface="Arial" panose="020B0604020202020204" pitchFamily="34" charset="0"/>
              <a:buNone/>
            </a:pPr>
            <a:r>
              <a:rPr lang="en-US" sz="2000" dirty="0" smtClean="0"/>
              <a:t>Irwin Unger, </a:t>
            </a:r>
            <a:r>
              <a:rPr lang="en-US" sz="2000" i="1" dirty="0" smtClean="0"/>
              <a:t>The Greenback Era</a:t>
            </a:r>
            <a:r>
              <a:rPr lang="en-US" sz="2000" dirty="0" smtClean="0"/>
              <a:t>, 1964, p. 43</a:t>
            </a:r>
          </a:p>
        </p:txBody>
      </p:sp>
    </p:spTree>
    <p:extLst>
      <p:ext uri="{BB962C8B-B14F-4D97-AF65-F5344CB8AC3E}">
        <p14:creationId xmlns:p14="http://schemas.microsoft.com/office/powerpoint/2010/main" val="27627701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50521"/>
            <a:ext cx="12191998" cy="584775"/>
          </a:xfrm>
          <a:prstGeom prst="rect">
            <a:avLst/>
          </a:prstGeom>
          <a:solidFill>
            <a:srgbClr val="66FFFF"/>
          </a:solidFill>
        </p:spPr>
        <p:txBody>
          <a:bodyPr wrap="square" rtlCol="0">
            <a:spAutoFit/>
          </a:bodyPr>
          <a:lstStyle/>
          <a:p>
            <a:pPr algn="ctr"/>
            <a:r>
              <a:rPr lang="en-US" sz="3200" dirty="0" smtClean="0"/>
              <a:t>b.   England </a:t>
            </a:r>
            <a:r>
              <a:rPr lang="en-US" sz="3200" dirty="0"/>
              <a:t>Sends “Experts” to Attack the </a:t>
            </a:r>
            <a:r>
              <a:rPr lang="en-US" sz="3200" dirty="0" smtClean="0"/>
              <a:t>Greenbacks         1869  </a:t>
            </a:r>
            <a:r>
              <a:rPr lang="en-US" sz="3200" dirty="0"/>
              <a:t>1874</a:t>
            </a:r>
          </a:p>
        </p:txBody>
      </p:sp>
      <p:sp>
        <p:nvSpPr>
          <p:cNvPr id="5" name="Title 1"/>
          <p:cNvSpPr txBox="1">
            <a:spLocks/>
          </p:cNvSpPr>
          <p:nvPr/>
        </p:nvSpPr>
        <p:spPr>
          <a:xfrm>
            <a:off x="1" y="21439"/>
            <a:ext cx="12191999" cy="343686"/>
          </a:xfrm>
          <a:prstGeom prst="rect">
            <a:avLst/>
          </a:prstGeom>
          <a:solidFill>
            <a:srgbClr val="FFFF00"/>
          </a:solidFill>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t>PART 10      The First Attack – Remove the Greenback</a:t>
            </a:r>
            <a:endParaRPr lang="en-US" sz="2800" b="1" dirty="0"/>
          </a:p>
        </p:txBody>
      </p:sp>
      <p:sp>
        <p:nvSpPr>
          <p:cNvPr id="6" name="Title 5"/>
          <p:cNvSpPr>
            <a:spLocks noGrp="1"/>
          </p:cNvSpPr>
          <p:nvPr>
            <p:ph type="title"/>
          </p:nvPr>
        </p:nvSpPr>
        <p:spPr>
          <a:xfrm>
            <a:off x="0" y="1976700"/>
            <a:ext cx="9476509" cy="4513811"/>
          </a:xfrm>
        </p:spPr>
        <p:txBody>
          <a:bodyPr anchor="t">
            <a:normAutofit/>
          </a:bodyPr>
          <a:lstStyle/>
          <a:p>
            <a:r>
              <a:rPr lang="en-US" sz="2000" dirty="0"/>
              <a:t/>
            </a:r>
            <a:br>
              <a:rPr lang="en-US" sz="2000" dirty="0"/>
            </a:br>
            <a:r>
              <a:rPr lang="en-US" sz="2000" dirty="0" smtClean="0"/>
              <a:t>“</a:t>
            </a:r>
            <a:r>
              <a:rPr lang="en-US" sz="2000" dirty="0"/>
              <a:t>We commonly think, I believe, that the coining of money is an economic function of Government; that the Government verifies the quality and quantity of metal in the coin out of regard to the good of its subjects, and that Government is admirably suited to this task—that it is a very reliable verifier. But in truth, if we look at the real motives of Governments, and the real action of Governments, we may come to think </a:t>
            </a:r>
            <a:r>
              <a:rPr lang="en-US" sz="2000" dirty="0" smtClean="0"/>
              <a:t>otherwise…</a:t>
            </a:r>
            <a:br>
              <a:rPr lang="en-US" sz="2000" dirty="0" smtClean="0"/>
            </a:br>
            <a:r>
              <a:rPr lang="en-US" sz="2000" dirty="0"/>
              <a:t/>
            </a:r>
            <a:br>
              <a:rPr lang="en-US" sz="2000" dirty="0"/>
            </a:br>
            <a:r>
              <a:rPr lang="en-US" sz="2000" dirty="0" smtClean="0"/>
              <a:t>So </a:t>
            </a:r>
            <a:r>
              <a:rPr lang="en-US" sz="2000" dirty="0"/>
              <a:t>far, then, from its being historically true that coining is an economic act, which Governments do for the benefit of their subjects, it has been a political act, which they have done for their own sake. It won them reverence and gained them </a:t>
            </a:r>
            <a:r>
              <a:rPr lang="en-US" sz="2000" dirty="0" smtClean="0"/>
              <a:t>money… have </a:t>
            </a:r>
            <a:r>
              <a:rPr lang="en-US" sz="2000" dirty="0"/>
              <a:t>care for prestige and </a:t>
            </a:r>
            <a:r>
              <a:rPr lang="en-US" sz="2000" dirty="0" smtClean="0"/>
              <a:t>revenue… ” </a:t>
            </a:r>
            <a:br>
              <a:rPr lang="en-US" sz="2000" dirty="0" smtClean="0"/>
            </a:br>
            <a:r>
              <a:rPr lang="en-US" sz="2000" dirty="0" smtClean="0"/>
              <a:t>					     </a:t>
            </a:r>
            <a:r>
              <a:rPr lang="en-US" sz="2000" i="1" dirty="0" smtClean="0"/>
              <a:t>A Universal Money</a:t>
            </a:r>
            <a:r>
              <a:rPr lang="en-US" sz="2000" dirty="0" smtClean="0"/>
              <a:t>, 1869</a:t>
            </a:r>
            <a:endParaRPr lang="en-US"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6509" y="3628910"/>
            <a:ext cx="2505364" cy="3108929"/>
          </a:xfrm>
          <a:prstGeom prst="rect">
            <a:avLst/>
          </a:prstGeom>
        </p:spPr>
      </p:pic>
      <p:sp>
        <p:nvSpPr>
          <p:cNvPr id="7" name="TextBox 6"/>
          <p:cNvSpPr txBox="1"/>
          <p:nvPr/>
        </p:nvSpPr>
        <p:spPr>
          <a:xfrm>
            <a:off x="9476509" y="6118509"/>
            <a:ext cx="1685077" cy="646331"/>
          </a:xfrm>
          <a:prstGeom prst="rect">
            <a:avLst/>
          </a:prstGeom>
          <a:solidFill>
            <a:schemeClr val="bg1"/>
          </a:solidFill>
        </p:spPr>
        <p:txBody>
          <a:bodyPr wrap="none" rtlCol="0">
            <a:spAutoFit/>
          </a:bodyPr>
          <a:lstStyle/>
          <a:p>
            <a:pPr algn="ctr"/>
            <a:r>
              <a:rPr lang="en-US" dirty="0" smtClean="0"/>
              <a:t>Walter Bagehot</a:t>
            </a:r>
          </a:p>
          <a:p>
            <a:pPr algn="ctr"/>
            <a:r>
              <a:rPr lang="en-US" dirty="0" smtClean="0"/>
              <a:t>1826</a:t>
            </a:r>
            <a:r>
              <a:rPr lang="en-US" dirty="0"/>
              <a:t> – </a:t>
            </a:r>
            <a:r>
              <a:rPr lang="en-US" dirty="0" smtClean="0"/>
              <a:t>1877</a:t>
            </a:r>
            <a:r>
              <a:rPr lang="en-US" dirty="0"/>
              <a:t>)</a:t>
            </a:r>
          </a:p>
        </p:txBody>
      </p:sp>
      <p:sp>
        <p:nvSpPr>
          <p:cNvPr id="9" name="Content Placeholder 2"/>
          <p:cNvSpPr txBox="1">
            <a:spLocks/>
          </p:cNvSpPr>
          <p:nvPr/>
        </p:nvSpPr>
        <p:spPr>
          <a:xfrm>
            <a:off x="0" y="915572"/>
            <a:ext cx="12192000" cy="932700"/>
          </a:xfrm>
          <a:prstGeom prst="rect">
            <a:avLst/>
          </a:prstGeom>
          <a:solidFill>
            <a:srgbClr val="99FFCC"/>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Walter Bagehot was a well-known English political economist.  In 1869 he wrote a short book published by the Economist which spoke about the union of American and British currencies.      The book emphasized gold and the smearing of government</a:t>
            </a:r>
            <a:r>
              <a:rPr lang="en-US" sz="2000" dirty="0" smtClean="0"/>
              <a:t>.</a:t>
            </a:r>
          </a:p>
        </p:txBody>
      </p:sp>
    </p:spTree>
    <p:extLst>
      <p:ext uri="{BB962C8B-B14F-4D97-AF65-F5344CB8AC3E}">
        <p14:creationId xmlns:p14="http://schemas.microsoft.com/office/powerpoint/2010/main" val="26877206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50521"/>
            <a:ext cx="12191998" cy="584775"/>
          </a:xfrm>
          <a:prstGeom prst="rect">
            <a:avLst/>
          </a:prstGeom>
          <a:solidFill>
            <a:srgbClr val="66FFFF"/>
          </a:solidFill>
        </p:spPr>
        <p:txBody>
          <a:bodyPr wrap="square" rtlCol="0">
            <a:spAutoFit/>
          </a:bodyPr>
          <a:lstStyle/>
          <a:p>
            <a:pPr algn="ctr"/>
            <a:r>
              <a:rPr lang="en-US" sz="3200" dirty="0" smtClean="0"/>
              <a:t>b.   England </a:t>
            </a:r>
            <a:r>
              <a:rPr lang="en-US" sz="3200" dirty="0"/>
              <a:t>Sends “Experts” to Attack the </a:t>
            </a:r>
            <a:r>
              <a:rPr lang="en-US" sz="3200" dirty="0" smtClean="0"/>
              <a:t>Greenbacks         1869  </a:t>
            </a:r>
            <a:r>
              <a:rPr lang="en-US" sz="3200" dirty="0"/>
              <a:t>1874</a:t>
            </a:r>
          </a:p>
        </p:txBody>
      </p:sp>
      <p:sp>
        <p:nvSpPr>
          <p:cNvPr id="5" name="Title 1"/>
          <p:cNvSpPr txBox="1">
            <a:spLocks/>
          </p:cNvSpPr>
          <p:nvPr/>
        </p:nvSpPr>
        <p:spPr>
          <a:xfrm>
            <a:off x="1" y="21439"/>
            <a:ext cx="12191999" cy="343686"/>
          </a:xfrm>
          <a:prstGeom prst="rect">
            <a:avLst/>
          </a:prstGeom>
          <a:solidFill>
            <a:srgbClr val="FFFF00"/>
          </a:solidFill>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t>PART 10      The First Attack – Remove the Greenback</a:t>
            </a:r>
            <a:endParaRPr lang="en-US" sz="2800" b="1" dirty="0"/>
          </a:p>
        </p:txBody>
      </p:sp>
      <p:sp>
        <p:nvSpPr>
          <p:cNvPr id="9" name="Content Placeholder 2"/>
          <p:cNvSpPr txBox="1">
            <a:spLocks/>
          </p:cNvSpPr>
          <p:nvPr/>
        </p:nvSpPr>
        <p:spPr>
          <a:xfrm>
            <a:off x="0" y="935296"/>
            <a:ext cx="12192000" cy="932700"/>
          </a:xfrm>
          <a:prstGeom prst="rect">
            <a:avLst/>
          </a:prstGeom>
          <a:solidFill>
            <a:srgbClr val="99FFCC"/>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t>On October 1, 1874, the Daily Tribune reporter interviewed </a:t>
            </a:r>
            <a:r>
              <a:rPr lang="en-US" sz="2000" dirty="0" err="1" smtClean="0"/>
              <a:t>Bonamy</a:t>
            </a:r>
            <a:r>
              <a:rPr lang="en-US" sz="2000" dirty="0" smtClean="0"/>
              <a:t> Price (1807–1888), professor of political economy at Oxford University, and a former mental patient who was given Thorold Roger’s professorship at that University when Rogers had proved that Englishmen were in dreadful economic shape.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6496" y="1922608"/>
            <a:ext cx="6999005" cy="49374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0253" y="2416350"/>
            <a:ext cx="4829849" cy="4401164"/>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89" y="3188059"/>
            <a:ext cx="6031409" cy="927909"/>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887677"/>
            <a:ext cx="2765365" cy="1970323"/>
          </a:xfrm>
          <a:prstGeom prst="rect">
            <a:avLst/>
          </a:prstGeom>
        </p:spPr>
      </p:pic>
      <p:sp>
        <p:nvSpPr>
          <p:cNvPr id="7" name="TextBox 6"/>
          <p:cNvSpPr txBox="1"/>
          <p:nvPr/>
        </p:nvSpPr>
        <p:spPr>
          <a:xfrm>
            <a:off x="951599" y="6488668"/>
            <a:ext cx="1813766" cy="369332"/>
          </a:xfrm>
          <a:prstGeom prst="rect">
            <a:avLst/>
          </a:prstGeom>
          <a:solidFill>
            <a:schemeClr val="bg1"/>
          </a:solidFill>
        </p:spPr>
        <p:txBody>
          <a:bodyPr wrap="none" rtlCol="0">
            <a:spAutoFit/>
          </a:bodyPr>
          <a:lstStyle/>
          <a:p>
            <a:pPr algn="ctr"/>
            <a:r>
              <a:rPr lang="en-US" dirty="0" smtClean="0"/>
              <a:t>Oxford University</a:t>
            </a:r>
            <a:endParaRPr lang="en-US" dirty="0"/>
          </a:p>
        </p:txBody>
      </p:sp>
      <p:sp>
        <p:nvSpPr>
          <p:cNvPr id="13" name="TextBox 12"/>
          <p:cNvSpPr txBox="1"/>
          <p:nvPr/>
        </p:nvSpPr>
        <p:spPr>
          <a:xfrm>
            <a:off x="10307782" y="6488668"/>
            <a:ext cx="1083951" cy="369332"/>
          </a:xfrm>
          <a:prstGeom prst="rect">
            <a:avLst/>
          </a:prstGeom>
          <a:solidFill>
            <a:schemeClr val="bg1"/>
          </a:solid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5865822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288104"/>
            <a:ext cx="12191999" cy="923330"/>
          </a:xfrm>
          <a:prstGeom prst="rect">
            <a:avLst/>
          </a:prstGeom>
          <a:solidFill>
            <a:srgbClr val="66FFFF"/>
          </a:solidFill>
        </p:spPr>
        <p:txBody>
          <a:bodyPr wrap="square" rtlCol="0">
            <a:spAutoFit/>
          </a:bodyPr>
          <a:lstStyle/>
          <a:p>
            <a:r>
              <a:rPr lang="en-US" dirty="0" smtClean="0"/>
              <a:t>                                                                                                                                                                                  </a:t>
            </a:r>
          </a:p>
          <a:p>
            <a:endParaRPr lang="en-US" dirty="0"/>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156" y="478269"/>
            <a:ext cx="7697274" cy="54300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842" y="1424811"/>
            <a:ext cx="5173280" cy="285323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023" y="4637563"/>
            <a:ext cx="5181874" cy="204586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614762"/>
            <a:ext cx="5531928" cy="180667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6434" y="4467849"/>
            <a:ext cx="5522851" cy="910015"/>
          </a:xfrm>
          <a:prstGeom prst="rect">
            <a:avLst/>
          </a:prstGeom>
        </p:spPr>
      </p:pic>
      <p:sp>
        <p:nvSpPr>
          <p:cNvPr id="9" name="Title 1"/>
          <p:cNvSpPr txBox="1">
            <a:spLocks/>
          </p:cNvSpPr>
          <p:nvPr/>
        </p:nvSpPr>
        <p:spPr>
          <a:xfrm>
            <a:off x="1" y="21439"/>
            <a:ext cx="12191999" cy="343686"/>
          </a:xfrm>
          <a:prstGeom prst="rect">
            <a:avLst/>
          </a:prstGeom>
          <a:solidFill>
            <a:srgbClr val="FFFF00"/>
          </a:solidFill>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t>PART 10      The First Attack – Remove the Greenback</a:t>
            </a:r>
            <a:endParaRPr lang="en-US" sz="2800" b="1" dirty="0"/>
          </a:p>
        </p:txBody>
      </p:sp>
      <p:sp>
        <p:nvSpPr>
          <p:cNvPr id="2" name="TextBox 1"/>
          <p:cNvSpPr txBox="1"/>
          <p:nvPr/>
        </p:nvSpPr>
        <p:spPr>
          <a:xfrm>
            <a:off x="1130531" y="6450676"/>
            <a:ext cx="4770262" cy="369332"/>
          </a:xfrm>
          <a:prstGeom prst="rect">
            <a:avLst/>
          </a:prstGeom>
          <a:solidFill>
            <a:schemeClr val="bg1"/>
          </a:solidFill>
        </p:spPr>
        <p:txBody>
          <a:bodyPr wrap="square" rtlCol="0">
            <a:spAutoFit/>
          </a:bodyPr>
          <a:lstStyle/>
          <a:p>
            <a:r>
              <a:rPr lang="en-US" dirty="0" smtClean="0"/>
              <a:t>                                                                                       </a:t>
            </a:r>
            <a:endParaRPr lang="en-US" dirty="0"/>
          </a:p>
        </p:txBody>
      </p:sp>
    </p:spTree>
    <p:extLst>
      <p:ext uri="{BB962C8B-B14F-4D97-AF65-F5344CB8AC3E}">
        <p14:creationId xmlns:p14="http://schemas.microsoft.com/office/powerpoint/2010/main" val="20385535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50521"/>
            <a:ext cx="12191998" cy="584775"/>
          </a:xfrm>
          <a:prstGeom prst="rect">
            <a:avLst/>
          </a:prstGeom>
          <a:solidFill>
            <a:srgbClr val="FFC000"/>
          </a:solidFill>
        </p:spPr>
        <p:txBody>
          <a:bodyPr wrap="square" rtlCol="0">
            <a:spAutoFit/>
          </a:bodyPr>
          <a:lstStyle/>
          <a:p>
            <a:pPr algn="ctr"/>
            <a:r>
              <a:rPr lang="en-US" sz="3200" dirty="0" smtClean="0"/>
              <a:t>c.  Attacks </a:t>
            </a:r>
            <a:r>
              <a:rPr lang="en-US" sz="3200" dirty="0"/>
              <a:t>thru Law Courts </a:t>
            </a:r>
            <a:r>
              <a:rPr lang="en-US" sz="3200" dirty="0" smtClean="0"/>
              <a:t>Fail</a:t>
            </a:r>
            <a:r>
              <a:rPr lang="en-US" sz="3200" dirty="0"/>
              <a:t>		</a:t>
            </a:r>
            <a:r>
              <a:rPr lang="en-US" sz="3200" dirty="0" smtClean="0"/>
              <a:t>1871</a:t>
            </a:r>
            <a:r>
              <a:rPr lang="en-US" sz="3200" dirty="0"/>
              <a:t>, 1884 </a:t>
            </a:r>
          </a:p>
        </p:txBody>
      </p:sp>
      <p:sp>
        <p:nvSpPr>
          <p:cNvPr id="5" name="Title 1"/>
          <p:cNvSpPr txBox="1">
            <a:spLocks/>
          </p:cNvSpPr>
          <p:nvPr/>
        </p:nvSpPr>
        <p:spPr>
          <a:xfrm>
            <a:off x="1" y="-464"/>
            <a:ext cx="12191999" cy="343686"/>
          </a:xfrm>
          <a:prstGeom prst="rect">
            <a:avLst/>
          </a:prstGeom>
          <a:solidFill>
            <a:srgbClr val="FFFF00"/>
          </a:solidFill>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t>PART 10      The First Attack – Remove the Greenback</a:t>
            </a:r>
            <a:endParaRPr lang="en-US" sz="2800" b="1" dirty="0"/>
          </a:p>
        </p:txBody>
      </p:sp>
      <p:sp>
        <p:nvSpPr>
          <p:cNvPr id="10" name="TextBox 9"/>
          <p:cNvSpPr txBox="1"/>
          <p:nvPr/>
        </p:nvSpPr>
        <p:spPr>
          <a:xfrm rot="17564351">
            <a:off x="6775178" y="5380865"/>
            <a:ext cx="405169" cy="369332"/>
          </a:xfrm>
          <a:prstGeom prst="rect">
            <a:avLst/>
          </a:prstGeom>
          <a:solidFill>
            <a:schemeClr val="bg1"/>
          </a:solidFill>
        </p:spPr>
        <p:txBody>
          <a:bodyPr wrap="square" rtlCol="0">
            <a:spAutoFit/>
          </a:bodyPr>
          <a:lstStyle/>
          <a:p>
            <a:r>
              <a:rPr lang="en-US" dirty="0" smtClean="0"/>
              <a:t>       </a:t>
            </a:r>
            <a:endParaRPr lang="en-US" dirty="0"/>
          </a:p>
        </p:txBody>
      </p:sp>
      <p:sp>
        <p:nvSpPr>
          <p:cNvPr id="11" name="TextBox 10"/>
          <p:cNvSpPr txBox="1"/>
          <p:nvPr/>
        </p:nvSpPr>
        <p:spPr>
          <a:xfrm>
            <a:off x="6921931" y="5855314"/>
            <a:ext cx="2459328" cy="923330"/>
          </a:xfrm>
          <a:prstGeom prst="rect">
            <a:avLst/>
          </a:prstGeom>
          <a:solidFill>
            <a:schemeClr val="bg1"/>
          </a:solidFill>
        </p:spPr>
        <p:txBody>
          <a:bodyPr wrap="none" rtlCol="0">
            <a:spAutoFit/>
          </a:bodyPr>
          <a:lstStyle/>
          <a:p>
            <a:r>
              <a:rPr lang="en-US" dirty="0" smtClean="0"/>
              <a:t>                    </a:t>
            </a:r>
          </a:p>
          <a:p>
            <a:r>
              <a:rPr lang="en-US" dirty="0" smtClean="0"/>
              <a:t>                                           </a:t>
            </a:r>
          </a:p>
          <a:p>
            <a:endParaRPr lang="en-US" dirty="0"/>
          </a:p>
        </p:txBody>
      </p:sp>
      <p:sp>
        <p:nvSpPr>
          <p:cNvPr id="13" name="TextBox 12"/>
          <p:cNvSpPr txBox="1"/>
          <p:nvPr/>
        </p:nvSpPr>
        <p:spPr>
          <a:xfrm>
            <a:off x="2452654" y="1208663"/>
            <a:ext cx="7722123" cy="1169551"/>
          </a:xfrm>
          <a:prstGeom prst="rect">
            <a:avLst/>
          </a:prstGeom>
          <a:solidFill>
            <a:srgbClr val="FFC000"/>
          </a:solidFill>
        </p:spPr>
        <p:txBody>
          <a:bodyPr wrap="square" rtlCol="0">
            <a:spAutoFit/>
          </a:bodyPr>
          <a:lstStyle/>
          <a:p>
            <a:r>
              <a:rPr lang="en-US" dirty="0" smtClean="0"/>
              <a:t>The issue of the constitutionality of the Legal Tender Acts came before the state courts some fifteen times between 1863 and 1869, and in almost every instance the courts held the law valid.</a:t>
            </a:r>
          </a:p>
          <a:p>
            <a:r>
              <a:rPr lang="en-US" sz="1600" dirty="0" smtClean="0"/>
              <a:t>Charles </a:t>
            </a:r>
            <a:r>
              <a:rPr lang="en-US" sz="1600" dirty="0" err="1" smtClean="0"/>
              <a:t>Fairman</a:t>
            </a:r>
            <a:r>
              <a:rPr lang="en-US" sz="1600" dirty="0" smtClean="0"/>
              <a:t>, </a:t>
            </a:r>
            <a:r>
              <a:rPr lang="en-US" sz="1600" i="1" dirty="0" smtClean="0"/>
              <a:t>Mr. Justice Miller and the Supreme Court</a:t>
            </a:r>
            <a:r>
              <a:rPr lang="en-US" sz="1600" dirty="0" smtClean="0"/>
              <a:t>, 1862-1890, 1939, pp. 152-153</a:t>
            </a:r>
            <a:endParaRPr lang="en-US" sz="1600" dirty="0"/>
          </a:p>
        </p:txBody>
      </p:sp>
      <p:sp>
        <p:nvSpPr>
          <p:cNvPr id="17" name="TextBox 16"/>
          <p:cNvSpPr txBox="1"/>
          <p:nvPr/>
        </p:nvSpPr>
        <p:spPr>
          <a:xfrm rot="17564351">
            <a:off x="757716" y="6248384"/>
            <a:ext cx="405169" cy="369332"/>
          </a:xfrm>
          <a:prstGeom prst="rect">
            <a:avLst/>
          </a:prstGeom>
          <a:solidFill>
            <a:schemeClr val="bg1"/>
          </a:solidFill>
        </p:spPr>
        <p:txBody>
          <a:bodyPr wrap="square" rtlCol="0">
            <a:spAutoFit/>
          </a:bodyPr>
          <a:lstStyle/>
          <a:p>
            <a:r>
              <a:rPr lang="en-US" dirty="0" smtClean="0"/>
              <a:t>       </a:t>
            </a:r>
            <a:endParaRPr lang="en-US" dirty="0"/>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69" y="4196986"/>
            <a:ext cx="2226454" cy="1308042"/>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3893" y="5104960"/>
            <a:ext cx="2052250" cy="1500708"/>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62604" y="4196986"/>
            <a:ext cx="3015142" cy="1658328"/>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7145" y="2800349"/>
            <a:ext cx="2590855" cy="2137455"/>
          </a:xfrm>
          <a:prstGeom prst="rect">
            <a:avLst/>
          </a:prstGeom>
        </p:spPr>
      </p:pic>
    </p:spTree>
    <p:extLst>
      <p:ext uri="{BB962C8B-B14F-4D97-AF65-F5344CB8AC3E}">
        <p14:creationId xmlns:p14="http://schemas.microsoft.com/office/powerpoint/2010/main" val="34722871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0399" y="4649104"/>
            <a:ext cx="901091" cy="901091"/>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294" y="4649103"/>
            <a:ext cx="901091" cy="901091"/>
          </a:xfrm>
          <a:prstGeom prst="rect">
            <a:avLst/>
          </a:prstGeom>
        </p:spPr>
      </p:pic>
      <p:sp>
        <p:nvSpPr>
          <p:cNvPr id="3" name="Content Placeholder 2"/>
          <p:cNvSpPr>
            <a:spLocks noGrp="1"/>
          </p:cNvSpPr>
          <p:nvPr>
            <p:ph idx="1"/>
          </p:nvPr>
        </p:nvSpPr>
        <p:spPr>
          <a:xfrm>
            <a:off x="5910497" y="1721156"/>
            <a:ext cx="3442005" cy="2735657"/>
          </a:xfrm>
          <a:solidFill>
            <a:srgbClr val="FFC000"/>
          </a:solidFill>
        </p:spPr>
        <p:txBody>
          <a:bodyPr>
            <a:normAutofit/>
          </a:bodyPr>
          <a:lstStyle/>
          <a:p>
            <a:pPr marL="0" indent="0">
              <a:buNone/>
            </a:pPr>
            <a:r>
              <a:rPr lang="en-US" sz="1600" dirty="0" smtClean="0"/>
              <a:t>THE U.S. SUPREME COURT heard the following case.</a:t>
            </a:r>
          </a:p>
          <a:p>
            <a:pPr marL="0" indent="0">
              <a:buNone/>
            </a:pPr>
            <a:r>
              <a:rPr lang="en-US" sz="1600" dirty="0" smtClean="0"/>
              <a:t>Juilliard </a:t>
            </a:r>
            <a:r>
              <a:rPr lang="en-US" sz="1600" dirty="0"/>
              <a:t>sold and delivered 100 bales of cotton to Greenman for $5,122.90. Greenman tendered $5,100 in United States legal tender notes and the rest in coin, but Juilliard would not accept the U.S. notes</a:t>
            </a:r>
            <a:r>
              <a:rPr lang="en-US" sz="1600" dirty="0" smtClean="0"/>
              <a:t>. </a:t>
            </a:r>
          </a:p>
          <a:p>
            <a:pPr marL="0" indent="0">
              <a:buNone/>
            </a:pPr>
            <a:r>
              <a:rPr lang="en-US" sz="1600" dirty="0" smtClean="0"/>
              <a:t>The court supported Greenman.</a:t>
            </a:r>
          </a:p>
        </p:txBody>
      </p:sp>
      <p:sp>
        <p:nvSpPr>
          <p:cNvPr id="4" name="TextBox 3"/>
          <p:cNvSpPr txBox="1"/>
          <p:nvPr/>
        </p:nvSpPr>
        <p:spPr>
          <a:xfrm>
            <a:off x="0" y="350521"/>
            <a:ext cx="12191998" cy="584775"/>
          </a:xfrm>
          <a:prstGeom prst="rect">
            <a:avLst/>
          </a:prstGeom>
          <a:solidFill>
            <a:srgbClr val="FFC000"/>
          </a:solidFill>
        </p:spPr>
        <p:txBody>
          <a:bodyPr wrap="square" rtlCol="0">
            <a:spAutoFit/>
          </a:bodyPr>
          <a:lstStyle/>
          <a:p>
            <a:pPr marL="514350" indent="-514350" algn="ctr">
              <a:buAutoNum type="alphaLcPeriod" startAt="3"/>
            </a:pPr>
            <a:r>
              <a:rPr lang="en-US" sz="3200" dirty="0" smtClean="0"/>
              <a:t>Attacks </a:t>
            </a:r>
            <a:r>
              <a:rPr lang="en-US" sz="3200" dirty="0"/>
              <a:t>thru Law Courts </a:t>
            </a:r>
            <a:r>
              <a:rPr lang="en-US" sz="3200" dirty="0" smtClean="0"/>
              <a:t>Fail</a:t>
            </a:r>
            <a:r>
              <a:rPr lang="en-US" sz="3200" dirty="0"/>
              <a:t>		</a:t>
            </a:r>
            <a:r>
              <a:rPr lang="en-US" sz="3200" dirty="0" smtClean="0"/>
              <a:t>1871</a:t>
            </a:r>
            <a:r>
              <a:rPr lang="en-US" sz="3200" dirty="0"/>
              <a:t>, </a:t>
            </a:r>
            <a:r>
              <a:rPr lang="en-US" sz="3200" dirty="0" smtClean="0"/>
              <a:t>1884 </a:t>
            </a:r>
            <a:endParaRPr lang="en-US" sz="3200" dirty="0"/>
          </a:p>
        </p:txBody>
      </p:sp>
      <p:sp>
        <p:nvSpPr>
          <p:cNvPr id="5" name="Title 1"/>
          <p:cNvSpPr txBox="1">
            <a:spLocks/>
          </p:cNvSpPr>
          <p:nvPr/>
        </p:nvSpPr>
        <p:spPr>
          <a:xfrm>
            <a:off x="1" y="-464"/>
            <a:ext cx="12191999" cy="343686"/>
          </a:xfrm>
          <a:prstGeom prst="rect">
            <a:avLst/>
          </a:prstGeom>
          <a:solidFill>
            <a:srgbClr val="FFFF00"/>
          </a:solidFill>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t>PART 10      The First Attack – Remove the Greenback</a:t>
            </a:r>
            <a:endParaRPr lang="en-US" sz="2800" b="1" dirty="0"/>
          </a:p>
        </p:txBody>
      </p:sp>
      <p:sp>
        <p:nvSpPr>
          <p:cNvPr id="6" name="Title 5"/>
          <p:cNvSpPr>
            <a:spLocks noGrp="1"/>
          </p:cNvSpPr>
          <p:nvPr>
            <p:ph type="title"/>
          </p:nvPr>
        </p:nvSpPr>
        <p:spPr>
          <a:xfrm>
            <a:off x="302715" y="1869318"/>
            <a:ext cx="1788625" cy="1677786"/>
          </a:xfrm>
        </p:spPr>
        <p:txBody>
          <a:bodyPr>
            <a:normAutofit fontScale="90000"/>
          </a:bodyPr>
          <a:lstStyle/>
          <a:p>
            <a:r>
              <a:rPr lang="en-US" b="1" i="1" dirty="0" smtClean="0"/>
              <a:t>Knox v.</a:t>
            </a:r>
            <a:br>
              <a:rPr lang="en-US" b="1" i="1" dirty="0" smtClean="0"/>
            </a:br>
            <a:r>
              <a:rPr lang="en-US" b="1" i="1" dirty="0" smtClean="0"/>
              <a:t>Lee</a:t>
            </a:r>
            <a:br>
              <a:rPr lang="en-US" b="1" i="1" dirty="0" smtClean="0"/>
            </a:br>
            <a:r>
              <a:rPr lang="en-US" b="1" i="1" dirty="0" smtClean="0"/>
              <a:t>1871</a:t>
            </a:r>
            <a:endParaRPr lang="en-US" dirty="0"/>
          </a:p>
        </p:txBody>
      </p:sp>
      <p:sp>
        <p:nvSpPr>
          <p:cNvPr id="7" name="Title 5"/>
          <p:cNvSpPr txBox="1">
            <a:spLocks/>
          </p:cNvSpPr>
          <p:nvPr/>
        </p:nvSpPr>
        <p:spPr>
          <a:xfrm>
            <a:off x="9646054" y="1802815"/>
            <a:ext cx="2450872" cy="1677786"/>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dirty="0" smtClean="0"/>
              <a:t>Juilliard v. Greenman</a:t>
            </a:r>
            <a:br>
              <a:rPr lang="en-US" b="1" i="1" dirty="0" smtClean="0"/>
            </a:br>
            <a:r>
              <a:rPr lang="en-US" b="1" i="1" dirty="0" smtClean="0"/>
              <a:t>1884</a:t>
            </a: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4807" y="4602023"/>
            <a:ext cx="2672119" cy="200408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9862" y="5022045"/>
            <a:ext cx="3187931" cy="2251476"/>
          </a:xfrm>
          <a:prstGeom prst="rect">
            <a:avLst/>
          </a:prstGeom>
        </p:spPr>
      </p:pic>
      <p:sp>
        <p:nvSpPr>
          <p:cNvPr id="10" name="TextBox 9"/>
          <p:cNvSpPr txBox="1"/>
          <p:nvPr/>
        </p:nvSpPr>
        <p:spPr>
          <a:xfrm rot="17564351">
            <a:off x="6709041" y="5963117"/>
            <a:ext cx="405169" cy="369332"/>
          </a:xfrm>
          <a:prstGeom prst="rect">
            <a:avLst/>
          </a:prstGeom>
          <a:solidFill>
            <a:schemeClr val="bg1"/>
          </a:solidFill>
        </p:spPr>
        <p:txBody>
          <a:bodyPr wrap="square" rtlCol="0">
            <a:spAutoFit/>
          </a:bodyPr>
          <a:lstStyle/>
          <a:p>
            <a:r>
              <a:rPr lang="en-US" dirty="0" smtClean="0"/>
              <a:t>       </a:t>
            </a:r>
            <a:endParaRPr lang="en-US" dirty="0"/>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7311" y="5473905"/>
            <a:ext cx="2213610" cy="1051036"/>
          </a:xfrm>
          <a:prstGeom prst="rect">
            <a:avLst/>
          </a:prstGeom>
        </p:spPr>
      </p:pic>
      <p:sp>
        <p:nvSpPr>
          <p:cNvPr id="11" name="TextBox 10"/>
          <p:cNvSpPr txBox="1"/>
          <p:nvPr/>
        </p:nvSpPr>
        <p:spPr>
          <a:xfrm>
            <a:off x="6855794" y="6437566"/>
            <a:ext cx="2459328" cy="923330"/>
          </a:xfrm>
          <a:prstGeom prst="rect">
            <a:avLst/>
          </a:prstGeom>
          <a:solidFill>
            <a:schemeClr val="bg1"/>
          </a:solidFill>
        </p:spPr>
        <p:txBody>
          <a:bodyPr wrap="none" rtlCol="0">
            <a:spAutoFit/>
          </a:bodyPr>
          <a:lstStyle/>
          <a:p>
            <a:r>
              <a:rPr lang="en-US" dirty="0" smtClean="0"/>
              <a:t>                    </a:t>
            </a:r>
          </a:p>
          <a:p>
            <a:r>
              <a:rPr lang="en-US" dirty="0" smtClean="0"/>
              <a:t>                                           </a:t>
            </a:r>
          </a:p>
          <a:p>
            <a:endParaRPr lang="en-US" dirty="0"/>
          </a:p>
        </p:txBody>
      </p:sp>
      <p:sp>
        <p:nvSpPr>
          <p:cNvPr id="13" name="TextBox 12"/>
          <p:cNvSpPr txBox="1"/>
          <p:nvPr/>
        </p:nvSpPr>
        <p:spPr>
          <a:xfrm>
            <a:off x="1900242" y="1656046"/>
            <a:ext cx="3540961" cy="2800767"/>
          </a:xfrm>
          <a:prstGeom prst="rect">
            <a:avLst/>
          </a:prstGeom>
          <a:solidFill>
            <a:srgbClr val="FFC000"/>
          </a:solidFill>
        </p:spPr>
        <p:txBody>
          <a:bodyPr wrap="square" rtlCol="0">
            <a:spAutoFit/>
          </a:bodyPr>
          <a:lstStyle/>
          <a:p>
            <a:r>
              <a:rPr lang="en-US" sz="1600" dirty="0" smtClean="0"/>
              <a:t>THE U.S. SUPREME COURT held that government-created fiat currency, issued </a:t>
            </a:r>
            <a:r>
              <a:rPr lang="en-US" sz="1600" dirty="0"/>
              <a:t>during the U.S. Civil </a:t>
            </a:r>
            <a:r>
              <a:rPr lang="en-US" sz="1600" dirty="0" smtClean="0"/>
              <a:t>War, was legal tender </a:t>
            </a:r>
            <a:r>
              <a:rPr lang="en-US" sz="1600" dirty="0"/>
              <a:t>and had to be accepted as </a:t>
            </a:r>
            <a:r>
              <a:rPr lang="en-US" sz="1600" dirty="0" smtClean="0"/>
              <a:t>payment for all debts before 1862 and after.</a:t>
            </a:r>
          </a:p>
          <a:p>
            <a:r>
              <a:rPr lang="en-US" sz="1600" dirty="0" smtClean="0"/>
              <a:t> </a:t>
            </a:r>
          </a:p>
          <a:p>
            <a:r>
              <a:rPr lang="en-US" sz="1600" dirty="0" smtClean="0"/>
              <a:t>The </a:t>
            </a:r>
            <a:r>
              <a:rPr lang="en-US" sz="1600" dirty="0"/>
              <a:t>court held that one could not demand payment </a:t>
            </a:r>
            <a:r>
              <a:rPr lang="en-US" sz="1600" dirty="0" smtClean="0"/>
              <a:t>in gold </a:t>
            </a:r>
            <a:r>
              <a:rPr lang="en-US" sz="1600" dirty="0"/>
              <a:t>or </a:t>
            </a:r>
            <a:r>
              <a:rPr lang="en-US" sz="1600" dirty="0" smtClean="0"/>
              <a:t>another commodity instead </a:t>
            </a:r>
            <a:r>
              <a:rPr lang="en-US" sz="1600" dirty="0"/>
              <a:t>of legal tender currency</a:t>
            </a: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37" y="5307312"/>
            <a:ext cx="3187931" cy="2251476"/>
          </a:xfrm>
          <a:prstGeom prst="rect">
            <a:avLst/>
          </a:prstGeom>
        </p:spPr>
      </p:pic>
      <p:sp>
        <p:nvSpPr>
          <p:cNvPr id="17" name="TextBox 16"/>
          <p:cNvSpPr txBox="1"/>
          <p:nvPr/>
        </p:nvSpPr>
        <p:spPr>
          <a:xfrm rot="17564351">
            <a:off x="757716" y="6248384"/>
            <a:ext cx="405169" cy="369332"/>
          </a:xfrm>
          <a:prstGeom prst="rect">
            <a:avLst/>
          </a:prstGeom>
          <a:solidFill>
            <a:schemeClr val="bg1"/>
          </a:solidFill>
        </p:spPr>
        <p:txBody>
          <a:bodyPr wrap="square" rtlCol="0">
            <a:spAutoFit/>
          </a:bodyPr>
          <a:lstStyle/>
          <a:p>
            <a:r>
              <a:rPr lang="en-US" dirty="0" smtClean="0"/>
              <a:t>       </a:t>
            </a:r>
            <a:endParaRPr lang="en-US" dirty="0"/>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5986" y="5759172"/>
            <a:ext cx="2213610" cy="1051036"/>
          </a:xfrm>
          <a:prstGeom prst="rect">
            <a:avLst/>
          </a:prstGeom>
        </p:spPr>
      </p:pic>
      <p:sp>
        <p:nvSpPr>
          <p:cNvPr id="19" name="TextBox 18"/>
          <p:cNvSpPr txBox="1"/>
          <p:nvPr/>
        </p:nvSpPr>
        <p:spPr>
          <a:xfrm>
            <a:off x="904469" y="6722833"/>
            <a:ext cx="2459328" cy="923330"/>
          </a:xfrm>
          <a:prstGeom prst="rect">
            <a:avLst/>
          </a:prstGeom>
          <a:solidFill>
            <a:schemeClr val="bg1"/>
          </a:solidFill>
        </p:spPr>
        <p:txBody>
          <a:bodyPr wrap="none" rtlCol="0">
            <a:spAutoFit/>
          </a:bodyPr>
          <a:lstStyle/>
          <a:p>
            <a:r>
              <a:rPr lang="en-US" dirty="0" smtClean="0"/>
              <a:t>                    </a:t>
            </a:r>
          </a:p>
          <a:p>
            <a:r>
              <a:rPr lang="en-US" dirty="0" smtClean="0"/>
              <a:t>                                           </a:t>
            </a:r>
          </a:p>
          <a:p>
            <a:endParaRPr lang="en-US" dirty="0"/>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39619" y="5348167"/>
            <a:ext cx="2283229" cy="1487915"/>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54" y="5073414"/>
            <a:ext cx="1189724" cy="1784586"/>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9432" y="5230716"/>
            <a:ext cx="1189724" cy="1784586"/>
          </a:xfrm>
          <a:prstGeom prst="rect">
            <a:avLst/>
          </a:prstGeom>
        </p:spPr>
      </p:pic>
      <p:sp>
        <p:nvSpPr>
          <p:cNvPr id="15" name="TextBox 14"/>
          <p:cNvSpPr txBox="1"/>
          <p:nvPr/>
        </p:nvSpPr>
        <p:spPr>
          <a:xfrm>
            <a:off x="3682294" y="1042285"/>
            <a:ext cx="5173083" cy="523220"/>
          </a:xfrm>
          <a:prstGeom prst="rect">
            <a:avLst/>
          </a:prstGeom>
          <a:solidFill>
            <a:srgbClr val="66FF66"/>
          </a:solidFill>
        </p:spPr>
        <p:txBody>
          <a:bodyPr wrap="none" rtlCol="0">
            <a:spAutoFit/>
          </a:bodyPr>
          <a:lstStyle/>
          <a:p>
            <a:r>
              <a:rPr lang="en-US" sz="2800" dirty="0" smtClean="0"/>
              <a:t>THE SUPREME COURT OF THE U.S.</a:t>
            </a:r>
            <a:endParaRPr lang="en-US" sz="2800" dirty="0"/>
          </a:p>
        </p:txBody>
      </p:sp>
    </p:spTree>
    <p:extLst>
      <p:ext uri="{BB962C8B-B14F-4D97-AF65-F5344CB8AC3E}">
        <p14:creationId xmlns:p14="http://schemas.microsoft.com/office/powerpoint/2010/main" val="195899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787" y="3930141"/>
            <a:ext cx="2323111" cy="2515323"/>
          </a:xfrm>
        </p:spPr>
        <p:txBody>
          <a:bodyPr>
            <a:normAutofit/>
          </a:bodyPr>
          <a:lstStyle/>
          <a:p>
            <a:pPr marL="0" indent="0">
              <a:buNone/>
            </a:pPr>
            <a:endParaRPr lang="en-US" sz="2400" dirty="0" smtClean="0"/>
          </a:p>
          <a:p>
            <a:pPr marL="0" indent="0">
              <a:buNone/>
            </a:pPr>
            <a:endParaRPr lang="en-US" sz="2400" dirty="0" smtClean="0"/>
          </a:p>
          <a:p>
            <a:pPr marL="0" indent="0">
              <a:buNone/>
            </a:pPr>
            <a:endParaRPr lang="en-US" sz="2400" dirty="0"/>
          </a:p>
          <a:p>
            <a:pPr marL="0" indent="0">
              <a:buNone/>
            </a:pPr>
            <a:endParaRPr lang="en-US" sz="2400" dirty="0" smtClean="0"/>
          </a:p>
        </p:txBody>
      </p:sp>
      <p:sp>
        <p:nvSpPr>
          <p:cNvPr id="4" name="TextBox 3"/>
          <p:cNvSpPr txBox="1"/>
          <p:nvPr/>
        </p:nvSpPr>
        <p:spPr>
          <a:xfrm>
            <a:off x="0" y="350521"/>
            <a:ext cx="12191999" cy="584775"/>
          </a:xfrm>
          <a:prstGeom prst="rect">
            <a:avLst/>
          </a:prstGeom>
          <a:solidFill>
            <a:srgbClr val="CCCCFF"/>
          </a:solidFill>
        </p:spPr>
        <p:txBody>
          <a:bodyPr wrap="square" rtlCol="0">
            <a:spAutoFit/>
          </a:bodyPr>
          <a:lstStyle/>
          <a:p>
            <a:pPr algn="ctr"/>
            <a:r>
              <a:rPr lang="en-US" sz="3200" dirty="0" smtClean="0"/>
              <a:t>d.  Inflation </a:t>
            </a:r>
            <a:r>
              <a:rPr lang="en-US" sz="3200" dirty="0"/>
              <a:t>Bill Vetoed	</a:t>
            </a:r>
            <a:r>
              <a:rPr lang="en-US" sz="3200" dirty="0" smtClean="0"/>
              <a:t>1874</a:t>
            </a:r>
            <a:endParaRPr lang="en-US" sz="3200" dirty="0"/>
          </a:p>
        </p:txBody>
      </p:sp>
      <p:sp>
        <p:nvSpPr>
          <p:cNvPr id="5" name="Title 1"/>
          <p:cNvSpPr txBox="1">
            <a:spLocks/>
          </p:cNvSpPr>
          <p:nvPr/>
        </p:nvSpPr>
        <p:spPr>
          <a:xfrm>
            <a:off x="1" y="6835"/>
            <a:ext cx="12191999" cy="343686"/>
          </a:xfrm>
          <a:prstGeom prst="rect">
            <a:avLst/>
          </a:prstGeom>
          <a:solidFill>
            <a:srgbClr val="FFFF00"/>
          </a:solidFill>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t>PART 10      The First Attack – Remove the Greenback</a:t>
            </a:r>
            <a:endParaRPr lang="en-US" sz="2800" b="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376" y="2044231"/>
            <a:ext cx="3713747" cy="481376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970" y="2932830"/>
            <a:ext cx="6020911" cy="3925170"/>
          </a:xfrm>
          <a:prstGeom prst="rect">
            <a:avLst/>
          </a:prstGeom>
        </p:spPr>
      </p:pic>
      <p:sp>
        <p:nvSpPr>
          <p:cNvPr id="6" name="Title 5"/>
          <p:cNvSpPr>
            <a:spLocks noGrp="1"/>
          </p:cNvSpPr>
          <p:nvPr>
            <p:ph type="title"/>
          </p:nvPr>
        </p:nvSpPr>
        <p:spPr>
          <a:xfrm>
            <a:off x="0" y="904094"/>
            <a:ext cx="12191999" cy="2028736"/>
          </a:xfrm>
          <a:solidFill>
            <a:srgbClr val="E1D2F6"/>
          </a:solidFill>
        </p:spPr>
        <p:txBody>
          <a:bodyPr>
            <a:normAutofit/>
          </a:bodyPr>
          <a:lstStyle/>
          <a:p>
            <a:pPr algn="ctr"/>
            <a:r>
              <a:rPr lang="en-US" sz="3200" dirty="0" smtClean="0"/>
              <a:t>THE PANIC OF 1873</a:t>
            </a:r>
            <a:br>
              <a:rPr lang="en-US" sz="3200" dirty="0" smtClean="0"/>
            </a:br>
            <a:r>
              <a:rPr lang="en-US" sz="3200" dirty="0" smtClean="0"/>
              <a:t>August, 1873 – large amounts of cash were withdrawn from New York banks – a collapse of banks, businesses, and the stock exchange followed.</a:t>
            </a:r>
            <a:endParaRPr lang="en-US" sz="3200" dirty="0"/>
          </a:p>
        </p:txBody>
      </p:sp>
    </p:spTree>
    <p:extLst>
      <p:ext uri="{BB962C8B-B14F-4D97-AF65-F5344CB8AC3E}">
        <p14:creationId xmlns:p14="http://schemas.microsoft.com/office/powerpoint/2010/main" val="21040641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276" y="9963"/>
            <a:ext cx="11381678" cy="3149580"/>
          </a:xfrm>
          <a:prstGeom prst="rect">
            <a:avLst/>
          </a:prstGeom>
        </p:spPr>
        <p:txBody>
          <a:bodyPr wrap="square">
            <a:spAutoFit/>
          </a:bodyPr>
          <a:lstStyle/>
          <a:p>
            <a:pPr>
              <a:spcAft>
                <a:spcPts val="80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Panic was initially triggered in Europe due to a fall in demand for silver, which followed Germany's decision in 1871 to abandon the silver standard in the wake of the Franco-Prussian war. The first symptoms of the crisis were financial failures in the Austro-Hungarian capital, Vienna, which spread to most of Europe and North America. </a:t>
            </a: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ea typeface="Calibri" panose="020F0502020204030204" pitchFamily="34" charset="0"/>
                <a:cs typeface="Times New Roman" panose="02020603050405020304" pitchFamily="18" charset="0"/>
              </a:rPr>
              <a:t>Thus began the first world-wide depression.  It was called </a:t>
            </a:r>
            <a:r>
              <a:rPr lang="en-US" sz="2400" dirty="0" smtClean="0"/>
              <a:t>The </a:t>
            </a:r>
            <a:r>
              <a:rPr lang="en-US" sz="2400" b="1" dirty="0"/>
              <a:t>Long </a:t>
            </a:r>
            <a:r>
              <a:rPr lang="en-US" sz="2400" b="1" dirty="0" smtClean="0"/>
              <a:t>Depression</a:t>
            </a:r>
            <a:r>
              <a:rPr lang="en-US" sz="2400" dirty="0" smtClean="0"/>
              <a:t>,</a:t>
            </a:r>
          </a:p>
          <a:p>
            <a:r>
              <a:rPr lang="en-US" sz="2400" dirty="0" smtClean="0"/>
              <a:t>beginning </a:t>
            </a:r>
            <a:r>
              <a:rPr lang="en-US" sz="2400" dirty="0"/>
              <a:t>in 1873 and running through the spring of 1879. </a:t>
            </a:r>
            <a:r>
              <a:rPr lang="en-US" sz="2400" dirty="0" smtClean="0"/>
              <a:t>   It was </a:t>
            </a:r>
            <a:r>
              <a:rPr lang="en-US" sz="2400" dirty="0"/>
              <a:t>labeled the "Great Depression" at the time, and it held that designation until </a:t>
            </a:r>
            <a:r>
              <a:rPr lang="en-US" sz="2400" dirty="0" smtClean="0"/>
              <a:t>the Great Depression of </a:t>
            </a:r>
            <a:r>
              <a:rPr lang="en-US" sz="2400" dirty="0"/>
              <a:t>the 1930s.</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53700"/>
            <a:ext cx="6757639" cy="3804300"/>
          </a:xfrm>
          <a:prstGeom prst="rect">
            <a:avLst/>
          </a:prstGeom>
        </p:spPr>
      </p:pic>
      <p:sp>
        <p:nvSpPr>
          <p:cNvPr id="4" name="Rectangle 3"/>
          <p:cNvSpPr/>
          <p:nvPr/>
        </p:nvSpPr>
        <p:spPr>
          <a:xfrm>
            <a:off x="7508488" y="4244619"/>
            <a:ext cx="4356409" cy="1200329"/>
          </a:xfrm>
          <a:prstGeom prst="rect">
            <a:avLst/>
          </a:prstGeom>
        </p:spPr>
        <p:txBody>
          <a:bodyPr wrap="square">
            <a:spAutoFit/>
          </a:bodyPr>
          <a:lstStyle/>
          <a:p>
            <a:r>
              <a:rPr lang="en-US" sz="2400" dirty="0"/>
              <a:t>Engraving of the Panic of </a:t>
            </a:r>
            <a:r>
              <a:rPr lang="en-US" sz="2400" dirty="0" smtClean="0"/>
              <a:t>1873</a:t>
            </a:r>
            <a:endParaRPr lang="en-US" sz="2400" dirty="0" smtClean="0"/>
          </a:p>
          <a:p>
            <a:r>
              <a:rPr lang="en-US" sz="2400" dirty="0" smtClean="0"/>
              <a:t>in </a:t>
            </a:r>
            <a:r>
              <a:rPr lang="en-US" sz="2400" dirty="0"/>
              <a:t>Vienna that led to </a:t>
            </a:r>
            <a:r>
              <a:rPr lang="en-US" sz="2400" dirty="0" smtClean="0"/>
              <a:t>the</a:t>
            </a:r>
          </a:p>
          <a:p>
            <a:r>
              <a:rPr lang="en-US" sz="2400" dirty="0" smtClean="0"/>
              <a:t>Long </a:t>
            </a:r>
            <a:r>
              <a:rPr lang="en-US" sz="2400" dirty="0"/>
              <a:t>Depression</a:t>
            </a:r>
          </a:p>
        </p:txBody>
      </p:sp>
    </p:spTree>
    <p:extLst>
      <p:ext uri="{BB962C8B-B14F-4D97-AF65-F5344CB8AC3E}">
        <p14:creationId xmlns:p14="http://schemas.microsoft.com/office/powerpoint/2010/main" val="12694458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76331" y="100611"/>
            <a:ext cx="5977053" cy="6647974"/>
          </a:xfrm>
          <a:prstGeom prst="rect">
            <a:avLst/>
          </a:prstGeom>
        </p:spPr>
        <p:txBody>
          <a:bodyPr wrap="square">
            <a:spAutoFit/>
          </a:bodyPr>
          <a:lstStyle/>
          <a:p>
            <a:r>
              <a:rPr lang="en-US" sz="2400" dirty="0" smtClean="0">
                <a:latin typeface="Times New Roman" panose="02020603050405020304" pitchFamily="18" charset="0"/>
                <a:ea typeface="Times New Roman" panose="02020603050405020304" pitchFamily="18" charset="0"/>
              </a:rPr>
              <a:t>The </a:t>
            </a:r>
            <a:r>
              <a:rPr lang="en-US" sz="2400" dirty="0">
                <a:latin typeface="Times New Roman" panose="02020603050405020304" pitchFamily="18" charset="0"/>
                <a:ea typeface="Times New Roman" panose="02020603050405020304" pitchFamily="18" charset="0"/>
              </a:rPr>
              <a:t>crisis reached the United States in the fall of 1873</a:t>
            </a:r>
            <a:r>
              <a:rPr lang="en-US" sz="2400" dirty="0" smtClean="0">
                <a:latin typeface="Times New Roman" panose="02020603050405020304" pitchFamily="18" charset="0"/>
                <a:ea typeface="Times New Roman" panose="02020603050405020304" pitchFamily="18" charset="0"/>
              </a:rPr>
              <a:t>.    It touched off </a:t>
            </a:r>
            <a:r>
              <a:rPr lang="en-US" sz="2400" dirty="0" smtClean="0"/>
              <a:t> </a:t>
            </a:r>
            <a:r>
              <a:rPr lang="en-US" sz="2400" dirty="0"/>
              <a:t>a series of events that encompassed the entire nation</a:t>
            </a:r>
            <a:r>
              <a:rPr lang="en-US" sz="2400" dirty="0" smtClean="0"/>
              <a:t>.</a:t>
            </a:r>
          </a:p>
          <a:p>
            <a:endParaRPr lang="en-US" sz="2400" dirty="0"/>
          </a:p>
          <a:p>
            <a:r>
              <a:rPr lang="en-US" sz="2400" dirty="0" smtClean="0"/>
              <a:t>Jay </a:t>
            </a:r>
            <a:r>
              <a:rPr lang="en-US" sz="2400" dirty="0" smtClean="0"/>
              <a:t>Cooke’s </a:t>
            </a:r>
            <a:r>
              <a:rPr lang="en-US" sz="2400" dirty="0" smtClean="0"/>
              <a:t>banking house went under on September 18 and the U.S. markets tumbled on September 20.    The </a:t>
            </a:r>
            <a:r>
              <a:rPr lang="en-US" sz="2400" dirty="0"/>
              <a:t>New York Stock Exchange was closed for 10 days</a:t>
            </a:r>
            <a:r>
              <a:rPr lang="en-US" sz="2400" dirty="0" smtClean="0"/>
              <a:t>.</a:t>
            </a:r>
          </a:p>
          <a:p>
            <a:endParaRPr lang="en-US" sz="2400" dirty="0"/>
          </a:p>
          <a:p>
            <a:r>
              <a:rPr lang="en-US" sz="2400" dirty="0" smtClean="0"/>
              <a:t>Credit </a:t>
            </a:r>
            <a:r>
              <a:rPr lang="en-US" sz="2400" dirty="0"/>
              <a:t>dried up, foreclosures were common and banks failed</a:t>
            </a:r>
            <a:r>
              <a:rPr lang="en-US" sz="2400" dirty="0" smtClean="0"/>
              <a:t>.</a:t>
            </a:r>
          </a:p>
          <a:p>
            <a:endParaRPr lang="en-US" sz="2400" dirty="0"/>
          </a:p>
          <a:p>
            <a:r>
              <a:rPr lang="en-US" sz="2400" dirty="0" smtClean="0"/>
              <a:t>Factories </a:t>
            </a:r>
            <a:r>
              <a:rPr lang="en-US" sz="2400" dirty="0"/>
              <a:t>closed their doors, costing thousands of workers' jobs. The volume of destitute people soon overwhelmed the abilities of charities to function. Most of the major railroads failed. </a:t>
            </a:r>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804"/>
            <a:ext cx="5218771" cy="6866804"/>
          </a:xfrm>
          <a:prstGeom prst="rect">
            <a:avLst/>
          </a:prstGeom>
        </p:spPr>
      </p:pic>
    </p:spTree>
    <p:extLst>
      <p:ext uri="{BB962C8B-B14F-4D97-AF65-F5344CB8AC3E}">
        <p14:creationId xmlns:p14="http://schemas.microsoft.com/office/powerpoint/2010/main" val="34150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155473" cy="6858000"/>
          </a:xfrm>
          <a:prstGeom prst="rect">
            <a:avLst/>
          </a:prstGeom>
        </p:spPr>
      </p:pic>
      <p:sp>
        <p:nvSpPr>
          <p:cNvPr id="5" name="TextBox 4"/>
          <p:cNvSpPr txBox="1"/>
          <p:nvPr/>
        </p:nvSpPr>
        <p:spPr>
          <a:xfrm>
            <a:off x="6936058" y="2676292"/>
            <a:ext cx="4354269" cy="584775"/>
          </a:xfrm>
          <a:prstGeom prst="rect">
            <a:avLst/>
          </a:prstGeom>
          <a:noFill/>
        </p:spPr>
        <p:txBody>
          <a:bodyPr wrap="none" rtlCol="0">
            <a:spAutoFit/>
          </a:bodyPr>
          <a:lstStyle/>
          <a:p>
            <a:r>
              <a:rPr lang="en-US" sz="3200" dirty="0" smtClean="0"/>
              <a:t>WALL STREET, FALL, 1873</a:t>
            </a:r>
            <a:endParaRPr lang="en-US" sz="3200" dirty="0"/>
          </a:p>
        </p:txBody>
      </p:sp>
    </p:spTree>
    <p:extLst>
      <p:ext uri="{BB962C8B-B14F-4D97-AF65-F5344CB8AC3E}">
        <p14:creationId xmlns:p14="http://schemas.microsoft.com/office/powerpoint/2010/main" val="774659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chemeClr val="bg1">
              <a:lumMod val="85000"/>
            </a:schemeClr>
          </a:solidFill>
        </p:spPr>
        <p:txBody>
          <a:bodyPr>
            <a:normAutofit fontScale="90000"/>
          </a:bodyPr>
          <a:lstStyle/>
          <a:p>
            <a:pPr lvl="0" algn="ctr"/>
            <a:r>
              <a:rPr lang="en-US" sz="2400" b="1" dirty="0" smtClean="0"/>
              <a:t>PART </a:t>
            </a:r>
            <a:r>
              <a:rPr lang="en-US" sz="2400" b="1" dirty="0"/>
              <a:t>1</a:t>
            </a:r>
          </a:p>
        </p:txBody>
      </p:sp>
      <p:sp>
        <p:nvSpPr>
          <p:cNvPr id="3" name="Content Placeholder 2"/>
          <p:cNvSpPr>
            <a:spLocks noGrp="1"/>
          </p:cNvSpPr>
          <p:nvPr>
            <p:ph idx="1"/>
          </p:nvPr>
        </p:nvSpPr>
        <p:spPr>
          <a:xfrm>
            <a:off x="3304846" y="2772993"/>
            <a:ext cx="5887281" cy="627933"/>
          </a:xfrm>
        </p:spPr>
        <p:txBody>
          <a:bodyPr>
            <a:normAutofit/>
          </a:bodyPr>
          <a:lstStyle/>
          <a:p>
            <a:pPr marL="0" indent="0" algn="ctr">
              <a:buNone/>
            </a:pPr>
            <a:r>
              <a:rPr lang="en-US" sz="3600" b="1" dirty="0" smtClean="0"/>
              <a:t>INTRODUCTION</a:t>
            </a:r>
            <a:endParaRPr lang="en-US" sz="3600" b="1" dirty="0"/>
          </a:p>
          <a:p>
            <a:pPr marL="0" indent="0">
              <a:buNone/>
            </a:pPr>
            <a:endParaRPr lang="en-US" sz="3600" dirty="0"/>
          </a:p>
        </p:txBody>
      </p:sp>
    </p:spTree>
    <p:extLst>
      <p:ext uri="{BB962C8B-B14F-4D97-AF65-F5344CB8AC3E}">
        <p14:creationId xmlns:p14="http://schemas.microsoft.com/office/powerpoint/2010/main" val="37856860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71" y="0"/>
            <a:ext cx="5824428" cy="6810454"/>
          </a:xfrm>
          <a:prstGeom prst="rect">
            <a:avLst/>
          </a:prstGeom>
        </p:spPr>
      </p:pic>
      <p:sp>
        <p:nvSpPr>
          <p:cNvPr id="3" name="TextBox 2"/>
          <p:cNvSpPr txBox="1"/>
          <p:nvPr/>
        </p:nvSpPr>
        <p:spPr>
          <a:xfrm>
            <a:off x="7850459" y="2854712"/>
            <a:ext cx="2543773" cy="646331"/>
          </a:xfrm>
          <a:prstGeom prst="rect">
            <a:avLst/>
          </a:prstGeom>
          <a:noFill/>
        </p:spPr>
        <p:txBody>
          <a:bodyPr wrap="none" rtlCol="0">
            <a:spAutoFit/>
          </a:bodyPr>
          <a:lstStyle/>
          <a:p>
            <a:r>
              <a:rPr lang="en-US" sz="3600" dirty="0" smtClean="0"/>
              <a:t>Banks failed.</a:t>
            </a:r>
            <a:endParaRPr lang="en-US" sz="3600" dirty="0"/>
          </a:p>
        </p:txBody>
      </p:sp>
    </p:spTree>
    <p:extLst>
      <p:ext uri="{BB962C8B-B14F-4D97-AF65-F5344CB8AC3E}">
        <p14:creationId xmlns:p14="http://schemas.microsoft.com/office/powerpoint/2010/main" val="14453214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497229" cy="6665537"/>
          </a:xfrm>
          <a:prstGeom prst="rect">
            <a:avLst/>
          </a:prstGeom>
        </p:spPr>
      </p:pic>
      <p:sp>
        <p:nvSpPr>
          <p:cNvPr id="3" name="TextBox 2"/>
          <p:cNvSpPr txBox="1"/>
          <p:nvPr/>
        </p:nvSpPr>
        <p:spPr>
          <a:xfrm>
            <a:off x="9210908" y="1809274"/>
            <a:ext cx="2981092" cy="2308324"/>
          </a:xfrm>
          <a:prstGeom prst="rect">
            <a:avLst/>
          </a:prstGeom>
          <a:noFill/>
        </p:spPr>
        <p:txBody>
          <a:bodyPr wrap="square" rtlCol="0">
            <a:spAutoFit/>
          </a:bodyPr>
          <a:lstStyle/>
          <a:p>
            <a:r>
              <a:rPr lang="en-US" sz="2400" dirty="0" smtClean="0"/>
              <a:t>… the </a:t>
            </a:r>
            <a:r>
              <a:rPr lang="en-US" sz="2400" dirty="0"/>
              <a:t>U.S. markets tumbled on </a:t>
            </a:r>
            <a:r>
              <a:rPr lang="en-US" sz="2400" dirty="0" smtClean="0"/>
              <a:t>Sept </a:t>
            </a:r>
            <a:r>
              <a:rPr lang="en-US" sz="2400" dirty="0"/>
              <a:t>20.    The New York Stock Exchange was closed for 10 days.</a:t>
            </a:r>
          </a:p>
          <a:p>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7229" y="3946976"/>
            <a:ext cx="3690657" cy="2911024"/>
          </a:xfrm>
          <a:prstGeom prst="rect">
            <a:avLst/>
          </a:prstGeom>
        </p:spPr>
      </p:pic>
    </p:spTree>
    <p:extLst>
      <p:ext uri="{BB962C8B-B14F-4D97-AF65-F5344CB8AC3E}">
        <p14:creationId xmlns:p14="http://schemas.microsoft.com/office/powerpoint/2010/main" val="10373890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327" y="172451"/>
            <a:ext cx="9370240" cy="6500604"/>
          </a:xfrm>
          <a:prstGeom prst="rect">
            <a:avLst/>
          </a:prstGeom>
        </p:spPr>
      </p:pic>
      <p:sp>
        <p:nvSpPr>
          <p:cNvPr id="3" name="Rectangle 2"/>
          <p:cNvSpPr/>
          <p:nvPr/>
        </p:nvSpPr>
        <p:spPr>
          <a:xfrm>
            <a:off x="9793986" y="2508353"/>
            <a:ext cx="2576433" cy="1384995"/>
          </a:xfrm>
          <a:prstGeom prst="rect">
            <a:avLst/>
          </a:prstGeom>
        </p:spPr>
        <p:txBody>
          <a:bodyPr wrap="square">
            <a:spAutoFit/>
          </a:bodyPr>
          <a:lstStyle/>
          <a:p>
            <a:r>
              <a:rPr lang="en-US" sz="2800" dirty="0"/>
              <a:t>Most of the major railroads failed. </a:t>
            </a:r>
          </a:p>
        </p:txBody>
      </p:sp>
    </p:spTree>
    <p:extLst>
      <p:ext uri="{BB962C8B-B14F-4D97-AF65-F5344CB8AC3E}">
        <p14:creationId xmlns:p14="http://schemas.microsoft.com/office/powerpoint/2010/main" val="17757073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653" y="800100"/>
            <a:ext cx="7088459" cy="5316344"/>
          </a:xfrm>
          <a:prstGeom prst="rect">
            <a:avLst/>
          </a:prstGeom>
        </p:spPr>
      </p:pic>
      <p:sp>
        <p:nvSpPr>
          <p:cNvPr id="3" name="Rectangle 2"/>
          <p:cNvSpPr/>
          <p:nvPr/>
        </p:nvSpPr>
        <p:spPr>
          <a:xfrm>
            <a:off x="8258245" y="3273606"/>
            <a:ext cx="3211585" cy="1200329"/>
          </a:xfrm>
          <a:prstGeom prst="rect">
            <a:avLst/>
          </a:prstGeom>
        </p:spPr>
        <p:txBody>
          <a:bodyPr wrap="none">
            <a:spAutoFit/>
          </a:bodyPr>
          <a:lstStyle/>
          <a:p>
            <a:r>
              <a:rPr lang="en-US" sz="3600" dirty="0" smtClean="0"/>
              <a:t>Foreclosures</a:t>
            </a:r>
          </a:p>
          <a:p>
            <a:r>
              <a:rPr lang="en-US" sz="3600" dirty="0" smtClean="0"/>
              <a:t> </a:t>
            </a:r>
            <a:r>
              <a:rPr lang="en-US" sz="3600" dirty="0"/>
              <a:t>were </a:t>
            </a:r>
            <a:r>
              <a:rPr lang="en-US" sz="3600" dirty="0" smtClean="0"/>
              <a:t>common. </a:t>
            </a:r>
            <a:endParaRPr lang="en-US" sz="3600" dirty="0"/>
          </a:p>
        </p:txBody>
      </p:sp>
    </p:spTree>
    <p:extLst>
      <p:ext uri="{BB962C8B-B14F-4D97-AF65-F5344CB8AC3E}">
        <p14:creationId xmlns:p14="http://schemas.microsoft.com/office/powerpoint/2010/main" val="16966543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74770" y="2076035"/>
            <a:ext cx="3055434" cy="1938992"/>
          </a:xfrm>
          <a:prstGeom prst="rect">
            <a:avLst/>
          </a:prstGeom>
        </p:spPr>
        <p:txBody>
          <a:bodyPr wrap="square">
            <a:spAutoFit/>
          </a:bodyPr>
          <a:lstStyle/>
          <a:p>
            <a:r>
              <a:rPr lang="en-US" sz="2400" dirty="0"/>
              <a:t>The volume of destitute people soon </a:t>
            </a:r>
            <a:r>
              <a:rPr lang="en-US" sz="2400" dirty="0" smtClean="0"/>
              <a:t>overwhelmed</a:t>
            </a:r>
          </a:p>
          <a:p>
            <a:r>
              <a:rPr lang="en-US" sz="2400" dirty="0" smtClean="0"/>
              <a:t>the </a:t>
            </a:r>
            <a:r>
              <a:rPr lang="en-US" sz="2400" dirty="0"/>
              <a:t>abilities of charities to function.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878" y="685020"/>
            <a:ext cx="6876704" cy="5263505"/>
          </a:xfrm>
          <a:prstGeom prst="rect">
            <a:avLst/>
          </a:prstGeom>
        </p:spPr>
      </p:pic>
    </p:spTree>
    <p:extLst>
      <p:ext uri="{BB962C8B-B14F-4D97-AF65-F5344CB8AC3E}">
        <p14:creationId xmlns:p14="http://schemas.microsoft.com/office/powerpoint/2010/main" val="10300030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4230" y="3008599"/>
            <a:ext cx="6706520" cy="457157"/>
          </a:xfrm>
          <a:solidFill>
            <a:srgbClr val="E1D2F6"/>
          </a:solidFill>
        </p:spPr>
        <p:txBody>
          <a:bodyPr>
            <a:noAutofit/>
          </a:bodyPr>
          <a:lstStyle/>
          <a:p>
            <a:pPr marL="0" indent="0">
              <a:buNone/>
            </a:pPr>
            <a:r>
              <a:rPr lang="en-US" sz="2400" b="1" dirty="0" smtClean="0"/>
              <a:t>Many </a:t>
            </a:r>
            <a:r>
              <a:rPr lang="en-US" sz="2400" b="1" dirty="0"/>
              <a:t>farmers and working men favored the </a:t>
            </a:r>
            <a:r>
              <a:rPr lang="en-US" sz="2400" b="1" dirty="0" smtClean="0"/>
              <a:t>bill.</a:t>
            </a:r>
            <a:endParaRPr lang="en-US" sz="2400" b="1" dirty="0"/>
          </a:p>
        </p:txBody>
      </p:sp>
      <p:sp>
        <p:nvSpPr>
          <p:cNvPr id="4" name="TextBox 3"/>
          <p:cNvSpPr txBox="1"/>
          <p:nvPr/>
        </p:nvSpPr>
        <p:spPr>
          <a:xfrm>
            <a:off x="0" y="350521"/>
            <a:ext cx="12191998" cy="584775"/>
          </a:xfrm>
          <a:prstGeom prst="rect">
            <a:avLst/>
          </a:prstGeom>
          <a:solidFill>
            <a:srgbClr val="CCCCFF"/>
          </a:solidFill>
        </p:spPr>
        <p:txBody>
          <a:bodyPr wrap="square" rtlCol="0">
            <a:spAutoFit/>
          </a:bodyPr>
          <a:lstStyle/>
          <a:p>
            <a:pPr algn="ctr"/>
            <a:r>
              <a:rPr lang="en-US" sz="3200" dirty="0" smtClean="0">
                <a:solidFill>
                  <a:prstClr val="black"/>
                </a:solidFill>
              </a:rPr>
              <a:t>d.  Inflation </a:t>
            </a:r>
            <a:r>
              <a:rPr lang="en-US" sz="3200" dirty="0">
                <a:solidFill>
                  <a:prstClr val="black"/>
                </a:solidFill>
              </a:rPr>
              <a:t>Bill Vetoed	</a:t>
            </a:r>
            <a:r>
              <a:rPr lang="en-US" sz="3200" dirty="0" smtClean="0">
                <a:solidFill>
                  <a:prstClr val="black"/>
                </a:solidFill>
              </a:rPr>
              <a:t>1874</a:t>
            </a:r>
            <a:endParaRPr lang="en-US" sz="3200" dirty="0">
              <a:solidFill>
                <a:prstClr val="black"/>
              </a:solidFill>
            </a:endParaRPr>
          </a:p>
        </p:txBody>
      </p:sp>
      <p:sp>
        <p:nvSpPr>
          <p:cNvPr id="5" name="Title 1"/>
          <p:cNvSpPr txBox="1">
            <a:spLocks/>
          </p:cNvSpPr>
          <p:nvPr/>
        </p:nvSpPr>
        <p:spPr>
          <a:xfrm>
            <a:off x="1" y="6835"/>
            <a:ext cx="12191999" cy="343686"/>
          </a:xfrm>
          <a:prstGeom prst="rect">
            <a:avLst/>
          </a:prstGeom>
          <a:solidFill>
            <a:srgbClr val="FFFF00"/>
          </a:solidFill>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solidFill>
                  <a:prstClr val="black"/>
                </a:solidFill>
              </a:rPr>
              <a:t>PART 10      The First Attack – Remove the Greenback</a:t>
            </a:r>
            <a:endParaRPr lang="en-US" sz="2800" b="1" dirty="0">
              <a:solidFill>
                <a:prstClr val="black"/>
              </a:solidFill>
            </a:endParaRPr>
          </a:p>
        </p:txBody>
      </p:sp>
      <p:sp>
        <p:nvSpPr>
          <p:cNvPr id="6" name="Title 5"/>
          <p:cNvSpPr>
            <a:spLocks noGrp="1"/>
          </p:cNvSpPr>
          <p:nvPr>
            <p:ph type="title"/>
          </p:nvPr>
        </p:nvSpPr>
        <p:spPr>
          <a:xfrm>
            <a:off x="0" y="935296"/>
            <a:ext cx="12191998" cy="1959109"/>
          </a:xfrm>
          <a:solidFill>
            <a:srgbClr val="E1D2F6"/>
          </a:solidFill>
        </p:spPr>
        <p:txBody>
          <a:bodyPr anchor="t">
            <a:noAutofit/>
          </a:bodyPr>
          <a:lstStyle/>
          <a:p>
            <a:r>
              <a:rPr lang="en-US" sz="2800" b="1" dirty="0" smtClean="0"/>
              <a:t>With the hard times all around and unemployment at 25 percent, Congress passed an “Inflation Bill” that would have added $44 million of paper money from the Treasury, increasing the Greenback circulation to $400 million.  It also would have increased the banknote circulation to $400 million as well (from 340 million).</a:t>
            </a:r>
            <a:endParaRPr lang="en-US" sz="20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6302" y="3595157"/>
            <a:ext cx="5075698" cy="326460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8285" y="3595157"/>
            <a:ext cx="4008932" cy="326978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3579950"/>
            <a:ext cx="4932422" cy="3271568"/>
          </a:xfrm>
          <a:prstGeom prst="rect">
            <a:avLst/>
          </a:prstGeom>
        </p:spPr>
      </p:pic>
    </p:spTree>
    <p:extLst>
      <p:ext uri="{BB962C8B-B14F-4D97-AF65-F5344CB8AC3E}">
        <p14:creationId xmlns:p14="http://schemas.microsoft.com/office/powerpoint/2010/main" val="8331604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50521"/>
            <a:ext cx="12191998" cy="584775"/>
          </a:xfrm>
          <a:prstGeom prst="rect">
            <a:avLst/>
          </a:prstGeom>
          <a:solidFill>
            <a:srgbClr val="CCCCFF"/>
          </a:solidFill>
        </p:spPr>
        <p:txBody>
          <a:bodyPr wrap="square" rtlCol="0">
            <a:spAutoFit/>
          </a:bodyPr>
          <a:lstStyle/>
          <a:p>
            <a:pPr algn="ctr"/>
            <a:r>
              <a:rPr lang="en-US" sz="3200" dirty="0" smtClean="0">
                <a:solidFill>
                  <a:prstClr val="black"/>
                </a:solidFill>
              </a:rPr>
              <a:t>d.  Inflation </a:t>
            </a:r>
            <a:r>
              <a:rPr lang="en-US" sz="3200" dirty="0">
                <a:solidFill>
                  <a:prstClr val="black"/>
                </a:solidFill>
              </a:rPr>
              <a:t>Bill Vetoed	</a:t>
            </a:r>
            <a:r>
              <a:rPr lang="en-US" sz="3200" dirty="0" smtClean="0">
                <a:solidFill>
                  <a:prstClr val="black"/>
                </a:solidFill>
              </a:rPr>
              <a:t>1874</a:t>
            </a:r>
            <a:endParaRPr lang="en-US" sz="3200" dirty="0">
              <a:solidFill>
                <a:prstClr val="black"/>
              </a:solidFill>
            </a:endParaRPr>
          </a:p>
        </p:txBody>
      </p:sp>
      <p:sp>
        <p:nvSpPr>
          <p:cNvPr id="5" name="Title 1"/>
          <p:cNvSpPr txBox="1">
            <a:spLocks/>
          </p:cNvSpPr>
          <p:nvPr/>
        </p:nvSpPr>
        <p:spPr>
          <a:xfrm>
            <a:off x="1" y="6835"/>
            <a:ext cx="12191999" cy="343686"/>
          </a:xfrm>
          <a:prstGeom prst="rect">
            <a:avLst/>
          </a:prstGeom>
          <a:solidFill>
            <a:srgbClr val="FFFF00"/>
          </a:solidFill>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solidFill>
                  <a:prstClr val="black"/>
                </a:solidFill>
              </a:rPr>
              <a:t>PART 10      The First Attack – Remove the Greenback</a:t>
            </a:r>
            <a:endParaRPr lang="en-US" sz="2800" b="1" dirty="0">
              <a:solidFill>
                <a:prstClr val="black"/>
              </a:solidFill>
            </a:endParaRPr>
          </a:p>
        </p:txBody>
      </p:sp>
      <p:sp>
        <p:nvSpPr>
          <p:cNvPr id="6" name="Title 5"/>
          <p:cNvSpPr>
            <a:spLocks noGrp="1"/>
          </p:cNvSpPr>
          <p:nvPr>
            <p:ph type="title"/>
          </p:nvPr>
        </p:nvSpPr>
        <p:spPr>
          <a:xfrm>
            <a:off x="1629294" y="935296"/>
            <a:ext cx="10562704" cy="1957533"/>
          </a:xfrm>
          <a:solidFill>
            <a:srgbClr val="E1D2F6"/>
          </a:solidFill>
        </p:spPr>
        <p:txBody>
          <a:bodyPr anchor="t">
            <a:noAutofit/>
          </a:bodyPr>
          <a:lstStyle/>
          <a:p>
            <a:pPr algn="ctr"/>
            <a:r>
              <a:rPr lang="en-US" sz="2800" dirty="0" smtClean="0"/>
              <a:t/>
            </a:r>
            <a:br>
              <a:rPr lang="en-US" sz="2800" dirty="0" smtClean="0"/>
            </a:br>
            <a:r>
              <a:rPr lang="en-US" sz="2800" b="1" dirty="0" smtClean="0"/>
              <a:t>On </a:t>
            </a:r>
            <a:r>
              <a:rPr lang="en-US" sz="2800" b="1" dirty="0"/>
              <a:t>April 22, 1874, </a:t>
            </a:r>
            <a:r>
              <a:rPr lang="en-US" sz="2800" b="1" dirty="0" smtClean="0"/>
              <a:t>President Grant </a:t>
            </a:r>
            <a:r>
              <a:rPr lang="en-US" sz="2800" b="1" dirty="0"/>
              <a:t>unexpectedly vetoed the </a:t>
            </a:r>
            <a:r>
              <a:rPr lang="en-US" sz="2800" b="1" dirty="0" smtClean="0"/>
              <a:t>bill</a:t>
            </a:r>
            <a:br>
              <a:rPr lang="en-US" sz="2800" b="1" dirty="0" smtClean="0"/>
            </a:br>
            <a:r>
              <a:rPr lang="en-US" sz="2800" b="1" dirty="0" smtClean="0"/>
              <a:t>on </a:t>
            </a:r>
            <a:r>
              <a:rPr lang="en-US" sz="2800" b="1" dirty="0"/>
              <a:t>the grounds that it would destroy </a:t>
            </a:r>
            <a:r>
              <a:rPr lang="en-US" sz="2800" b="1" dirty="0" smtClean="0"/>
              <a:t>the credit </a:t>
            </a:r>
            <a:r>
              <a:rPr lang="en-US" sz="2800" b="1" dirty="0"/>
              <a:t>of the nation. </a:t>
            </a:r>
            <a:br>
              <a:rPr lang="en-US" sz="2800" b="1" dirty="0"/>
            </a:br>
            <a:endParaRPr lang="en-US" sz="2000" b="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931392"/>
            <a:ext cx="1629297" cy="1965340"/>
          </a:xfrm>
          <a:prstGeom prst="rect">
            <a:avLst/>
          </a:prstGeom>
        </p:spPr>
      </p:pic>
      <p:sp>
        <p:nvSpPr>
          <p:cNvPr id="11" name="Rectangle 10"/>
          <p:cNvSpPr/>
          <p:nvPr/>
        </p:nvSpPr>
        <p:spPr>
          <a:xfrm>
            <a:off x="-3" y="2900636"/>
            <a:ext cx="9110749" cy="3970318"/>
          </a:xfrm>
          <a:prstGeom prst="rect">
            <a:avLst/>
          </a:prstGeom>
        </p:spPr>
        <p:txBody>
          <a:bodyPr wrap="square">
            <a:spAutoFit/>
          </a:bodyPr>
          <a:lstStyle/>
          <a:p>
            <a:r>
              <a:rPr lang="en-US" i="1" dirty="0"/>
              <a:t>To the Senate of the United States:</a:t>
            </a:r>
            <a:r>
              <a:rPr lang="en-US" dirty="0"/>
              <a:t> </a:t>
            </a:r>
          </a:p>
          <a:p>
            <a:r>
              <a:rPr lang="en-US" dirty="0"/>
              <a:t>Herewith I return, Senate bill No. 617, entitled "An act to fix the amount of United States notes and the circulation of national banks, and for other purposes," without my </a:t>
            </a:r>
            <a:r>
              <a:rPr lang="en-US" dirty="0" smtClean="0"/>
              <a:t>approval…</a:t>
            </a:r>
          </a:p>
          <a:p>
            <a:endParaRPr lang="en-US" dirty="0"/>
          </a:p>
          <a:p>
            <a:r>
              <a:rPr lang="en-US" dirty="0" smtClean="0"/>
              <a:t>In </a:t>
            </a:r>
            <a:r>
              <a:rPr lang="en-US" dirty="0"/>
              <a:t>doing so I must express my regret at not being able to give my assent to a measure which has received the sanction of a majority of the legislators chosen by the people to make laws for their guidance, and have studiously sought to find sufficient arguments to justify such assent, but </a:t>
            </a:r>
            <a:r>
              <a:rPr lang="en-US" dirty="0" smtClean="0"/>
              <a:t>unsuccessfully….</a:t>
            </a:r>
          </a:p>
          <a:p>
            <a:endParaRPr lang="en-US" dirty="0"/>
          </a:p>
          <a:p>
            <a:r>
              <a:rPr lang="en-US" dirty="0" smtClean="0"/>
              <a:t>The </a:t>
            </a:r>
            <a:r>
              <a:rPr lang="en-US" dirty="0"/>
              <a:t>measure has been supported on the theory that it would give increased </a:t>
            </a:r>
            <a:r>
              <a:rPr lang="en-US" dirty="0" smtClean="0"/>
              <a:t>circulation...    The </a:t>
            </a:r>
            <a:r>
              <a:rPr lang="en-US" dirty="0"/>
              <a:t>theory, in my belief, is a departure from true principles of finance, national interest, national obligations to creditors, Congressional promises, party pledges (on the part of both political parties), and of personal views and promises made by me in every annual message sent to Congress and in each inaugural address.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1231" y="3042458"/>
            <a:ext cx="2229838" cy="2686955"/>
          </a:xfrm>
          <a:prstGeom prst="rect">
            <a:avLst/>
          </a:prstGeom>
        </p:spPr>
      </p:pic>
      <p:sp>
        <p:nvSpPr>
          <p:cNvPr id="9" name="Rectangle 8"/>
          <p:cNvSpPr/>
          <p:nvPr/>
        </p:nvSpPr>
        <p:spPr>
          <a:xfrm>
            <a:off x="9264890" y="5879042"/>
            <a:ext cx="2927110" cy="738664"/>
          </a:xfrm>
          <a:prstGeom prst="rect">
            <a:avLst/>
          </a:prstGeom>
        </p:spPr>
        <p:txBody>
          <a:bodyPr wrap="square">
            <a:spAutoFit/>
          </a:bodyPr>
          <a:lstStyle/>
          <a:p>
            <a:r>
              <a:rPr lang="en-US" sz="1400" b="1" dirty="0"/>
              <a:t>President Grant </a:t>
            </a:r>
            <a:r>
              <a:rPr lang="en-US" sz="1400" b="1" dirty="0" err="1"/>
              <a:t>Vetos</a:t>
            </a:r>
            <a:r>
              <a:rPr lang="en-US" sz="1400" b="1" dirty="0"/>
              <a:t> the Inflation Bill, Bottling the Genie of </a:t>
            </a:r>
            <a:r>
              <a:rPr lang="en-US" sz="1400" b="1" dirty="0" smtClean="0"/>
              <a:t>Butler, who supported Greenbacks</a:t>
            </a:r>
            <a:endParaRPr lang="en-US" sz="1400" dirty="0"/>
          </a:p>
        </p:txBody>
      </p:sp>
      <p:sp>
        <p:nvSpPr>
          <p:cNvPr id="3" name="Rectangle 2"/>
          <p:cNvSpPr/>
          <p:nvPr/>
        </p:nvSpPr>
        <p:spPr>
          <a:xfrm>
            <a:off x="-16629" y="909650"/>
            <a:ext cx="2428550" cy="369332"/>
          </a:xfrm>
          <a:prstGeom prst="rect">
            <a:avLst/>
          </a:prstGeom>
        </p:spPr>
        <p:txBody>
          <a:bodyPr wrap="none">
            <a:spAutoFit/>
          </a:bodyPr>
          <a:lstStyle/>
          <a:p>
            <a:r>
              <a:rPr lang="en-US" dirty="0" smtClean="0"/>
              <a:t>(President 1869–1877</a:t>
            </a:r>
            <a:r>
              <a:rPr lang="en-US" dirty="0"/>
              <a:t>). </a:t>
            </a:r>
          </a:p>
        </p:txBody>
      </p:sp>
    </p:spTree>
    <p:extLst>
      <p:ext uri="{BB962C8B-B14F-4D97-AF65-F5344CB8AC3E}">
        <p14:creationId xmlns:p14="http://schemas.microsoft.com/office/powerpoint/2010/main" val="21835031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 y="350521"/>
            <a:ext cx="12191998" cy="584775"/>
          </a:xfrm>
          <a:prstGeom prst="rect">
            <a:avLst/>
          </a:prstGeom>
          <a:solidFill>
            <a:srgbClr val="CCCCFF"/>
          </a:solidFill>
        </p:spPr>
        <p:txBody>
          <a:bodyPr wrap="square" rtlCol="0">
            <a:spAutoFit/>
          </a:bodyPr>
          <a:lstStyle/>
          <a:p>
            <a:pPr algn="ctr"/>
            <a:r>
              <a:rPr lang="en-US" sz="3200" dirty="0" smtClean="0">
                <a:solidFill>
                  <a:prstClr val="black"/>
                </a:solidFill>
              </a:rPr>
              <a:t>d.  Inflation </a:t>
            </a:r>
            <a:r>
              <a:rPr lang="en-US" sz="3200" dirty="0">
                <a:solidFill>
                  <a:prstClr val="black"/>
                </a:solidFill>
              </a:rPr>
              <a:t>Bill Vetoed	</a:t>
            </a:r>
            <a:r>
              <a:rPr lang="en-US" sz="3200" dirty="0" smtClean="0">
                <a:solidFill>
                  <a:prstClr val="black"/>
                </a:solidFill>
              </a:rPr>
              <a:t>1874</a:t>
            </a:r>
            <a:endParaRPr lang="en-US" sz="3200" dirty="0">
              <a:solidFill>
                <a:prstClr val="black"/>
              </a:solidFill>
            </a:endParaRPr>
          </a:p>
        </p:txBody>
      </p:sp>
      <p:sp>
        <p:nvSpPr>
          <p:cNvPr id="5" name="Title 1"/>
          <p:cNvSpPr txBox="1">
            <a:spLocks/>
          </p:cNvSpPr>
          <p:nvPr/>
        </p:nvSpPr>
        <p:spPr>
          <a:xfrm>
            <a:off x="1" y="6835"/>
            <a:ext cx="12191999" cy="343686"/>
          </a:xfrm>
          <a:prstGeom prst="rect">
            <a:avLst/>
          </a:prstGeom>
          <a:solidFill>
            <a:srgbClr val="FFFF00"/>
          </a:solidFill>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solidFill>
                  <a:prstClr val="black"/>
                </a:solidFill>
              </a:rPr>
              <a:t>PART 10      The First Attack – Remove the Greenback</a:t>
            </a:r>
            <a:endParaRPr lang="en-US" sz="2800" b="1" dirty="0">
              <a:solidFill>
                <a:prstClr val="black"/>
              </a:solidFill>
            </a:endParaRPr>
          </a:p>
        </p:txBody>
      </p:sp>
      <p:sp>
        <p:nvSpPr>
          <p:cNvPr id="8" name="TextBox 7"/>
          <p:cNvSpPr txBox="1"/>
          <p:nvPr/>
        </p:nvSpPr>
        <p:spPr>
          <a:xfrm>
            <a:off x="797333" y="1712421"/>
            <a:ext cx="5730928" cy="1200329"/>
          </a:xfrm>
          <a:prstGeom prst="rect">
            <a:avLst/>
          </a:prstGeom>
          <a:noFill/>
        </p:spPr>
        <p:txBody>
          <a:bodyPr wrap="none" rtlCol="0">
            <a:spAutoFit/>
          </a:bodyPr>
          <a:lstStyle/>
          <a:p>
            <a:r>
              <a:rPr lang="en-US" dirty="0" smtClean="0"/>
              <a:t>“In a word, the shift of public opinion is not great enough</a:t>
            </a:r>
          </a:p>
          <a:p>
            <a:r>
              <a:rPr lang="en-US" dirty="0" smtClean="0"/>
              <a:t>to account for (the veto).   Nothing in the press or surviving</a:t>
            </a:r>
          </a:p>
          <a:p>
            <a:r>
              <a:rPr lang="en-US" dirty="0" smtClean="0"/>
              <a:t>political correspondence suggests a buildup of hard money</a:t>
            </a:r>
          </a:p>
          <a:p>
            <a:r>
              <a:rPr lang="en-US" dirty="0" smtClean="0"/>
              <a:t>strength</a:t>
            </a:r>
            <a:r>
              <a:rPr lang="en-US" sz="1600" dirty="0" smtClean="0"/>
              <a:t>.”   Irwin Unger, </a:t>
            </a:r>
            <a:r>
              <a:rPr lang="en-US" sz="1600" i="1" dirty="0" smtClean="0"/>
              <a:t>The Greenback Era</a:t>
            </a:r>
            <a:r>
              <a:rPr lang="en-US" sz="1600" dirty="0" smtClean="0"/>
              <a:t>, 1964, p. 213</a:t>
            </a:r>
            <a:endParaRPr lang="en-US" sz="16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652" y="1640223"/>
            <a:ext cx="1103657" cy="1393367"/>
          </a:xfrm>
          <a:prstGeom prst="rect">
            <a:avLst/>
          </a:prstGeom>
        </p:spPr>
      </p:pic>
      <p:sp>
        <p:nvSpPr>
          <p:cNvPr id="10" name="TextBox 9"/>
          <p:cNvSpPr txBox="1"/>
          <p:nvPr/>
        </p:nvSpPr>
        <p:spPr>
          <a:xfrm>
            <a:off x="797333" y="4339244"/>
            <a:ext cx="6295121" cy="1477328"/>
          </a:xfrm>
          <a:prstGeom prst="rect">
            <a:avLst/>
          </a:prstGeom>
          <a:noFill/>
        </p:spPr>
        <p:txBody>
          <a:bodyPr wrap="none" rtlCol="0">
            <a:spAutoFit/>
          </a:bodyPr>
          <a:lstStyle/>
          <a:p>
            <a:r>
              <a:rPr lang="en-US" dirty="0" smtClean="0"/>
              <a:t>“Grant’s veto did great damage to the Republican party.  They</a:t>
            </a:r>
          </a:p>
          <a:p>
            <a:r>
              <a:rPr lang="en-US" dirty="0" smtClean="0"/>
              <a:t>lost control of congress in the 1874 elections and it was this 1874</a:t>
            </a:r>
          </a:p>
          <a:p>
            <a:r>
              <a:rPr lang="en-US" dirty="0" smtClean="0"/>
              <a:t>lame duck congressional session that enacted the </a:t>
            </a:r>
          </a:p>
          <a:p>
            <a:r>
              <a:rPr lang="en-US" dirty="0" smtClean="0"/>
              <a:t>Resumption Act to redeem the Greenbacks in gold.”</a:t>
            </a:r>
          </a:p>
          <a:p>
            <a:r>
              <a:rPr lang="en-US" sz="1600" dirty="0" smtClean="0"/>
              <a:t>Stephen </a:t>
            </a:r>
            <a:r>
              <a:rPr lang="en-US" sz="1600" dirty="0" err="1" smtClean="0"/>
              <a:t>Zarlenga</a:t>
            </a:r>
            <a:r>
              <a:rPr lang="en-US" sz="1600" dirty="0" smtClean="0"/>
              <a:t>, </a:t>
            </a:r>
            <a:r>
              <a:rPr lang="en-US" sz="1600" i="1" dirty="0" smtClean="0"/>
              <a:t>LSM</a:t>
            </a:r>
            <a:r>
              <a:rPr lang="en-US" sz="1600" dirty="0" smtClean="0"/>
              <a:t>, p. 493</a:t>
            </a:r>
            <a:endParaRPr lang="en-US" sz="16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8654" y="3601057"/>
            <a:ext cx="3767583" cy="2390060"/>
          </a:xfrm>
          <a:prstGeom prst="rect">
            <a:avLst/>
          </a:prstGeom>
        </p:spPr>
      </p:pic>
      <p:sp>
        <p:nvSpPr>
          <p:cNvPr id="12" name="Rectangle 11"/>
          <p:cNvSpPr/>
          <p:nvPr/>
        </p:nvSpPr>
        <p:spPr>
          <a:xfrm>
            <a:off x="7615714" y="6279086"/>
            <a:ext cx="4069191" cy="369332"/>
          </a:xfrm>
          <a:prstGeom prst="rect">
            <a:avLst/>
          </a:prstGeom>
        </p:spPr>
        <p:txBody>
          <a:bodyPr wrap="none">
            <a:spAutoFit/>
          </a:bodyPr>
          <a:lstStyle/>
          <a:p>
            <a:r>
              <a:rPr lang="en-US" b="1" dirty="0"/>
              <a:t>Duration:</a:t>
            </a:r>
            <a:r>
              <a:rPr lang="en-US" dirty="0"/>
              <a:t> March 4, 1873 – March 4, 1875</a:t>
            </a:r>
          </a:p>
        </p:txBody>
      </p:sp>
      <p:sp>
        <p:nvSpPr>
          <p:cNvPr id="13" name="Rectangle 12"/>
          <p:cNvSpPr/>
          <p:nvPr/>
        </p:nvSpPr>
        <p:spPr>
          <a:xfrm>
            <a:off x="8044429" y="5991117"/>
            <a:ext cx="2863926" cy="369332"/>
          </a:xfrm>
          <a:prstGeom prst="rect">
            <a:avLst/>
          </a:prstGeom>
        </p:spPr>
        <p:txBody>
          <a:bodyPr wrap="none">
            <a:spAutoFit/>
          </a:bodyPr>
          <a:lstStyle/>
          <a:p>
            <a:r>
              <a:rPr lang="en-US" b="1" dirty="0"/>
              <a:t>43rd United States Congress</a:t>
            </a:r>
            <a:endParaRPr lang="en-US" dirty="0"/>
          </a:p>
        </p:txBody>
      </p:sp>
    </p:spTree>
    <p:extLst>
      <p:ext uri="{BB962C8B-B14F-4D97-AF65-F5344CB8AC3E}">
        <p14:creationId xmlns:p14="http://schemas.microsoft.com/office/powerpoint/2010/main" val="17637363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06" y="2244436"/>
            <a:ext cx="5969762" cy="4339243"/>
          </a:xfrm>
        </p:spPr>
        <p:txBody>
          <a:bodyPr>
            <a:normAutofit/>
          </a:bodyPr>
          <a:lstStyle/>
          <a:p>
            <a:pPr marL="0" indent="0">
              <a:buNone/>
            </a:pPr>
            <a:r>
              <a:rPr lang="en-US" sz="2400" dirty="0" smtClean="0"/>
              <a:t>"</a:t>
            </a:r>
            <a:r>
              <a:rPr lang="en-US" sz="2400" dirty="0"/>
              <a:t>Ever since the Civil War Congress has allowed the bankers to control financial legislation. The membership of the Finance Committee in the Senate (now the Banking and Currency Committee) and the Committee on Banking and Currency in the House have been made up chiefly of bankers, their agents and their attorneys. These committees have controlled the nature of bills to be reported, the extent of them, and debates that were to be held on them when they were being considered in the Senate and the House</a:t>
            </a:r>
            <a:r>
              <a:rPr lang="en-US" sz="2400" dirty="0" smtClean="0"/>
              <a:t>.“     </a:t>
            </a:r>
            <a:r>
              <a:rPr lang="en-US" sz="1800" dirty="0" smtClean="0"/>
              <a:t>Charles Lindbergh, Sr.</a:t>
            </a: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smtClean="0"/>
          </a:p>
        </p:txBody>
      </p:sp>
      <p:sp>
        <p:nvSpPr>
          <p:cNvPr id="4" name="TextBox 3"/>
          <p:cNvSpPr txBox="1"/>
          <p:nvPr/>
        </p:nvSpPr>
        <p:spPr>
          <a:xfrm>
            <a:off x="0" y="350521"/>
            <a:ext cx="12191998" cy="584775"/>
          </a:xfrm>
          <a:prstGeom prst="rect">
            <a:avLst/>
          </a:prstGeom>
          <a:solidFill>
            <a:srgbClr val="FFFF00"/>
          </a:solidFill>
        </p:spPr>
        <p:txBody>
          <a:bodyPr wrap="square" rtlCol="0">
            <a:spAutoFit/>
          </a:bodyPr>
          <a:lstStyle/>
          <a:p>
            <a:pPr algn="ctr"/>
            <a:r>
              <a:rPr lang="en-US" sz="3200" dirty="0" smtClean="0"/>
              <a:t>e.  Resumption </a:t>
            </a:r>
            <a:r>
              <a:rPr lang="en-US" sz="3200" dirty="0"/>
              <a:t>Act Passes </a:t>
            </a:r>
            <a:r>
              <a:rPr lang="en-US" sz="3200" dirty="0" smtClean="0"/>
              <a:t>      Jan </a:t>
            </a:r>
            <a:r>
              <a:rPr lang="en-US" sz="3200" dirty="0"/>
              <a:t>1875   –   Starts Jan 1879</a:t>
            </a:r>
          </a:p>
        </p:txBody>
      </p:sp>
      <p:sp>
        <p:nvSpPr>
          <p:cNvPr id="5" name="Title 1"/>
          <p:cNvSpPr txBox="1">
            <a:spLocks/>
          </p:cNvSpPr>
          <p:nvPr/>
        </p:nvSpPr>
        <p:spPr>
          <a:xfrm>
            <a:off x="1" y="6835"/>
            <a:ext cx="12191999" cy="343686"/>
          </a:xfrm>
          <a:prstGeom prst="rect">
            <a:avLst/>
          </a:prstGeom>
          <a:solidFill>
            <a:srgbClr val="FFFF00"/>
          </a:solidFill>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t>PART 10      The First Attack – Remove the Greenback</a:t>
            </a:r>
            <a:endParaRPr lang="en-US" sz="2800" b="1" dirty="0"/>
          </a:p>
        </p:txBody>
      </p:sp>
      <p:sp>
        <p:nvSpPr>
          <p:cNvPr id="6" name="Title 5"/>
          <p:cNvSpPr>
            <a:spLocks noGrp="1"/>
          </p:cNvSpPr>
          <p:nvPr>
            <p:ph type="title"/>
          </p:nvPr>
        </p:nvSpPr>
        <p:spPr>
          <a:xfrm>
            <a:off x="397785" y="935297"/>
            <a:ext cx="10515600" cy="1309140"/>
          </a:xfrm>
        </p:spPr>
        <p:txBody>
          <a:bodyPr>
            <a:normAutofit fontScale="90000"/>
          </a:bodyPr>
          <a:lstStyle/>
          <a:p>
            <a:pPr algn="ctr"/>
            <a:r>
              <a:rPr lang="en-US" sz="3600" dirty="0" smtClean="0">
                <a:latin typeface="+mn-lt"/>
              </a:rPr>
              <a:t>Charles </a:t>
            </a:r>
            <a:r>
              <a:rPr lang="en-US" sz="3600" dirty="0" smtClean="0">
                <a:latin typeface="+mn-lt"/>
              </a:rPr>
              <a:t>Lindbergh</a:t>
            </a:r>
            <a:r>
              <a:rPr lang="en-US" sz="3600" dirty="0" smtClean="0">
                <a:latin typeface="+mn-lt"/>
              </a:rPr>
              <a:t>, Sr</a:t>
            </a:r>
            <a:r>
              <a:rPr lang="en-US" sz="3600" dirty="0">
                <a:latin typeface="+mn-lt"/>
              </a:rPr>
              <a:t>., REPUBLICAN US </a:t>
            </a:r>
            <a:r>
              <a:rPr lang="en-US" sz="3600" dirty="0" smtClean="0">
                <a:latin typeface="+mn-lt"/>
              </a:rPr>
              <a:t>REPRESENTATIVE</a:t>
            </a:r>
            <a:br>
              <a:rPr lang="en-US" sz="3600" dirty="0" smtClean="0">
                <a:latin typeface="+mn-lt"/>
              </a:rPr>
            </a:br>
            <a:r>
              <a:rPr lang="en-US" sz="3600" dirty="0" smtClean="0">
                <a:latin typeface="+mn-lt"/>
              </a:rPr>
              <a:t>AND </a:t>
            </a:r>
            <a:r>
              <a:rPr lang="en-US" sz="3600" dirty="0">
                <a:latin typeface="+mn-lt"/>
              </a:rPr>
              <a:t>FATHER OF THE FAMOUS </a:t>
            </a:r>
            <a:r>
              <a:rPr lang="en-US" sz="3600" dirty="0" smtClean="0">
                <a:latin typeface="+mn-lt"/>
              </a:rPr>
              <a:t>AVIATOR</a:t>
            </a:r>
            <a:endParaRPr lang="en-US" dirty="0">
              <a:latin typeface="+mn-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4273" y="2402030"/>
            <a:ext cx="5917725" cy="4024053"/>
          </a:xfrm>
          <a:prstGeom prst="rect">
            <a:avLst/>
          </a:prstGeom>
        </p:spPr>
      </p:pic>
      <p:sp>
        <p:nvSpPr>
          <p:cNvPr id="8" name="TextBox 7"/>
          <p:cNvSpPr txBox="1"/>
          <p:nvPr/>
        </p:nvSpPr>
        <p:spPr>
          <a:xfrm>
            <a:off x="8578757" y="6426083"/>
            <a:ext cx="1308756" cy="369332"/>
          </a:xfrm>
          <a:prstGeom prst="rect">
            <a:avLst/>
          </a:prstGeom>
          <a:noFill/>
        </p:spPr>
        <p:txBody>
          <a:bodyPr wrap="none" rtlCol="0">
            <a:spAutoFit/>
          </a:bodyPr>
          <a:lstStyle/>
          <a:p>
            <a:r>
              <a:rPr lang="en-US" dirty="0" smtClean="0"/>
              <a:t>U.S. SENATE</a:t>
            </a:r>
            <a:endParaRPr lang="en-US" dirty="0"/>
          </a:p>
        </p:txBody>
      </p:sp>
    </p:spTree>
    <p:extLst>
      <p:ext uri="{BB962C8B-B14F-4D97-AF65-F5344CB8AC3E}">
        <p14:creationId xmlns:p14="http://schemas.microsoft.com/office/powerpoint/2010/main" val="13483860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39" y="1895302"/>
            <a:ext cx="6268409" cy="4962698"/>
          </a:xfrm>
        </p:spPr>
        <p:txBody>
          <a:bodyPr>
            <a:normAutofit/>
          </a:bodyPr>
          <a:lstStyle/>
          <a:p>
            <a:pPr fontAlgn="base"/>
            <a:r>
              <a:rPr lang="en-US" sz="2200" dirty="0" smtClean="0"/>
              <a:t>The </a:t>
            </a:r>
            <a:r>
              <a:rPr lang="en-US" sz="2200" dirty="0"/>
              <a:t>U.S. Treasury </a:t>
            </a:r>
            <a:r>
              <a:rPr lang="en-US" sz="2200" dirty="0" smtClean="0"/>
              <a:t>would redeem Greenbacks (offered in amounts not less than $50) for gold specie beginning January </a:t>
            </a:r>
            <a:r>
              <a:rPr lang="en-US" sz="2200" dirty="0"/>
              <a:t>1, </a:t>
            </a:r>
            <a:r>
              <a:rPr lang="en-US" sz="2200" dirty="0" smtClean="0"/>
              <a:t>1879.</a:t>
            </a:r>
          </a:p>
          <a:p>
            <a:pPr fontAlgn="base"/>
            <a:r>
              <a:rPr lang="en-US" sz="2200" dirty="0" smtClean="0"/>
              <a:t>$300 million of Greenbacks were to be left in circulation. </a:t>
            </a:r>
          </a:p>
          <a:p>
            <a:pPr fontAlgn="base"/>
            <a:r>
              <a:rPr lang="en-US" sz="2200" dirty="0" smtClean="0"/>
              <a:t>For every </a:t>
            </a:r>
            <a:r>
              <a:rPr lang="en-US" sz="2200" dirty="0"/>
              <a:t>$80 of Greenbacks retired, $100 in bank currency was to be issued.   </a:t>
            </a:r>
            <a:endParaRPr lang="en-US" sz="2200" dirty="0" smtClean="0"/>
          </a:p>
          <a:p>
            <a:pPr fontAlgn="base"/>
            <a:r>
              <a:rPr lang="en-US" sz="2200" dirty="0" smtClean="0"/>
              <a:t>All "paper coins" (notes with denominations less than one dollar) were removed from circulation and replaced with silver coins.</a:t>
            </a:r>
          </a:p>
          <a:p>
            <a:pPr fontAlgn="base"/>
            <a:r>
              <a:rPr lang="en-US" sz="2200" dirty="0" smtClean="0"/>
              <a:t>National banks were strengthened.  They could print more currency and their reserve requirements were reduced.</a:t>
            </a:r>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smtClean="0"/>
          </a:p>
        </p:txBody>
      </p:sp>
      <p:sp>
        <p:nvSpPr>
          <p:cNvPr id="4" name="TextBox 3"/>
          <p:cNvSpPr txBox="1"/>
          <p:nvPr/>
        </p:nvSpPr>
        <p:spPr>
          <a:xfrm>
            <a:off x="0" y="350522"/>
            <a:ext cx="12191998" cy="584775"/>
          </a:xfrm>
          <a:prstGeom prst="rect">
            <a:avLst/>
          </a:prstGeom>
          <a:solidFill>
            <a:srgbClr val="FFFF00"/>
          </a:solidFill>
        </p:spPr>
        <p:txBody>
          <a:bodyPr wrap="square" rtlCol="0">
            <a:spAutoFit/>
          </a:bodyPr>
          <a:lstStyle/>
          <a:p>
            <a:pPr algn="ctr"/>
            <a:r>
              <a:rPr lang="en-US" sz="3200" dirty="0" smtClean="0"/>
              <a:t>e.  Resumption </a:t>
            </a:r>
            <a:r>
              <a:rPr lang="en-US" sz="3200" dirty="0"/>
              <a:t>Act Passes </a:t>
            </a:r>
            <a:r>
              <a:rPr lang="en-US" sz="3200" dirty="0" smtClean="0"/>
              <a:t>      January 14, 1875</a:t>
            </a:r>
            <a:endParaRPr lang="en-US" sz="3200" dirty="0"/>
          </a:p>
        </p:txBody>
      </p:sp>
      <p:sp>
        <p:nvSpPr>
          <p:cNvPr id="5" name="Title 1"/>
          <p:cNvSpPr txBox="1">
            <a:spLocks/>
          </p:cNvSpPr>
          <p:nvPr/>
        </p:nvSpPr>
        <p:spPr>
          <a:xfrm>
            <a:off x="1" y="6835"/>
            <a:ext cx="12191999" cy="343686"/>
          </a:xfrm>
          <a:prstGeom prst="rect">
            <a:avLst/>
          </a:prstGeom>
          <a:solidFill>
            <a:srgbClr val="FFFF00"/>
          </a:solidFill>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t>PART 10      The First Attack – Remove the Greenback</a:t>
            </a:r>
            <a:endParaRPr lang="en-US" sz="2800" b="1" dirty="0"/>
          </a:p>
        </p:txBody>
      </p:sp>
      <p:sp>
        <p:nvSpPr>
          <p:cNvPr id="6" name="Title 5"/>
          <p:cNvSpPr>
            <a:spLocks noGrp="1"/>
          </p:cNvSpPr>
          <p:nvPr>
            <p:ph type="title"/>
          </p:nvPr>
        </p:nvSpPr>
        <p:spPr>
          <a:xfrm>
            <a:off x="0" y="935297"/>
            <a:ext cx="5935287" cy="494492"/>
          </a:xfrm>
        </p:spPr>
        <p:txBody>
          <a:bodyPr>
            <a:normAutofit fontScale="90000"/>
          </a:bodyPr>
          <a:lstStyle/>
          <a:p>
            <a:pPr algn="ctr"/>
            <a:r>
              <a:rPr lang="en-US" sz="3600" dirty="0" smtClean="0">
                <a:latin typeface="+mn-lt"/>
              </a:rPr>
              <a:t>THE RESUMPTION ACT</a:t>
            </a:r>
            <a:endParaRPr lang="en-US" dirty="0">
              <a:latin typeface="+mn-lt"/>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4897" y="1246910"/>
            <a:ext cx="5412427" cy="4048748"/>
          </a:xfrm>
          <a:prstGeom prst="rect">
            <a:avLst/>
          </a:prstGeom>
        </p:spPr>
      </p:pic>
      <p:sp>
        <p:nvSpPr>
          <p:cNvPr id="10" name="Rectangle 9"/>
          <p:cNvSpPr/>
          <p:nvPr/>
        </p:nvSpPr>
        <p:spPr>
          <a:xfrm>
            <a:off x="7238043" y="5419626"/>
            <a:ext cx="4363310" cy="923330"/>
          </a:xfrm>
          <a:prstGeom prst="rect">
            <a:avLst/>
          </a:prstGeom>
        </p:spPr>
        <p:txBody>
          <a:bodyPr wrap="none">
            <a:spAutoFit/>
          </a:bodyPr>
          <a:lstStyle/>
          <a:p>
            <a:r>
              <a:rPr lang="en-US" dirty="0"/>
              <a:t>Senators of the 43rd United States </a:t>
            </a:r>
            <a:r>
              <a:rPr lang="en-US" dirty="0" smtClean="0"/>
              <a:t>Congress,</a:t>
            </a:r>
          </a:p>
          <a:p>
            <a:r>
              <a:rPr lang="en-US" dirty="0" smtClean="0"/>
              <a:t>that passed the Resumption Bill</a:t>
            </a:r>
          </a:p>
          <a:p>
            <a:r>
              <a:rPr lang="en-US" dirty="0" smtClean="0"/>
              <a:t>in January, 1875…    the lame duck Congress.</a:t>
            </a:r>
            <a:endParaRPr lang="en-US" dirty="0"/>
          </a:p>
        </p:txBody>
      </p:sp>
    </p:spTree>
    <p:extLst>
      <p:ext uri="{BB962C8B-B14F-4D97-AF65-F5344CB8AC3E}">
        <p14:creationId xmlns:p14="http://schemas.microsoft.com/office/powerpoint/2010/main" val="2012763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chemeClr val="bg1">
              <a:lumMod val="85000"/>
            </a:schemeClr>
          </a:solidFill>
        </p:spPr>
        <p:txBody>
          <a:bodyPr>
            <a:normAutofit fontScale="90000"/>
          </a:bodyPr>
          <a:lstStyle/>
          <a:p>
            <a:pPr algn="ctr"/>
            <a:r>
              <a:rPr lang="en-US" sz="2400" b="1" dirty="0"/>
              <a:t>INTRODUCTION</a:t>
            </a:r>
          </a:p>
        </p:txBody>
      </p:sp>
      <p:sp>
        <p:nvSpPr>
          <p:cNvPr id="3" name="Content Placeholder 2"/>
          <p:cNvSpPr>
            <a:spLocks noGrp="1"/>
          </p:cNvSpPr>
          <p:nvPr>
            <p:ph idx="1"/>
          </p:nvPr>
        </p:nvSpPr>
        <p:spPr>
          <a:xfrm>
            <a:off x="0" y="350521"/>
            <a:ext cx="12191998" cy="2575809"/>
          </a:xfrm>
          <a:solidFill>
            <a:srgbClr val="FFFFCC"/>
          </a:solidFill>
        </p:spPr>
        <p:txBody>
          <a:bodyPr>
            <a:noAutofit/>
          </a:bodyPr>
          <a:lstStyle/>
          <a:p>
            <a:pPr marL="0" indent="0">
              <a:buNone/>
            </a:pPr>
            <a:r>
              <a:rPr lang="en-US" sz="2400" dirty="0"/>
              <a:t>It was recognized in Athens and </a:t>
            </a:r>
            <a:r>
              <a:rPr lang="en-US" sz="2400" dirty="0" smtClean="0"/>
              <a:t>Sparta, centuries </a:t>
            </a:r>
            <a:r>
              <a:rPr lang="en-US" sz="2400" dirty="0"/>
              <a:t>before the birth of </a:t>
            </a:r>
            <a:r>
              <a:rPr lang="en-US" sz="2400" dirty="0" smtClean="0"/>
              <a:t>Christ, that </a:t>
            </a:r>
            <a:r>
              <a:rPr lang="en-US" sz="2400" u="sng" dirty="0"/>
              <a:t>one of the most vital prerogatives of the State was the right to issue </a:t>
            </a:r>
            <a:r>
              <a:rPr lang="en-US" sz="2400" u="sng" dirty="0" smtClean="0"/>
              <a:t>money</a:t>
            </a:r>
            <a:r>
              <a:rPr lang="en-US" sz="2400" dirty="0" smtClean="0"/>
              <a:t>.   </a:t>
            </a:r>
          </a:p>
          <a:p>
            <a:pPr marL="0" indent="0">
              <a:buNone/>
            </a:pPr>
            <a:endParaRPr lang="en-US" dirty="0" smtClean="0"/>
          </a:p>
          <a:p>
            <a:pPr marL="0" indent="0">
              <a:buNone/>
            </a:pPr>
            <a:r>
              <a:rPr lang="en-US" sz="2400" dirty="0" smtClean="0"/>
              <a:t>"</a:t>
            </a:r>
            <a:r>
              <a:rPr lang="en-US" sz="2400" dirty="0"/>
              <a:t>To allow it to become a source of revenue to private issuers is to create first, a secret and illicit arm of the government and last, a rival power strong enough ultimately to overthrow all other forms of government</a:t>
            </a:r>
            <a:r>
              <a:rPr lang="en-US" sz="2400" dirty="0" smtClean="0"/>
              <a:t>.“                                                                        </a:t>
            </a:r>
            <a:r>
              <a:rPr lang="en-US" sz="2000" dirty="0" smtClean="0"/>
              <a:t>Frederick </a:t>
            </a:r>
            <a:r>
              <a:rPr lang="en-US" sz="2000" dirty="0"/>
              <a:t>Soddy, </a:t>
            </a:r>
            <a:r>
              <a:rPr lang="en-US" sz="2000" i="1" dirty="0"/>
              <a:t>The Role of Money, </a:t>
            </a:r>
            <a:r>
              <a:rPr lang="en-US" sz="2000" dirty="0" smtClean="0"/>
              <a:t>1934</a:t>
            </a:r>
            <a:endParaRPr lang="en-US" sz="3200" dirty="0"/>
          </a:p>
        </p:txBody>
      </p:sp>
      <p:pic>
        <p:nvPicPr>
          <p:cNvPr id="1026" name="Picture 2" descr="http://www.trustedcoins.com/images/i24399r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1742" y="3319080"/>
            <a:ext cx="2234699" cy="21815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8515" y="5611504"/>
            <a:ext cx="4217565" cy="646331"/>
          </a:xfrm>
          <a:prstGeom prst="rect">
            <a:avLst/>
          </a:prstGeom>
          <a:solidFill>
            <a:srgbClr val="FFFFCC"/>
          </a:solidFill>
        </p:spPr>
        <p:txBody>
          <a:bodyPr wrap="none" rtlCol="0">
            <a:spAutoFit/>
          </a:bodyPr>
          <a:lstStyle/>
          <a:p>
            <a:r>
              <a:rPr lang="en-US" b="1" dirty="0" smtClean="0"/>
              <a:t>Bronze coin issued by Roman Senate (‘SC’)</a:t>
            </a:r>
          </a:p>
          <a:p>
            <a:r>
              <a:rPr lang="en-US" b="1" dirty="0" smtClean="0"/>
              <a:t>from mint of Emperor Claudius 37-38 AD</a:t>
            </a:r>
            <a:endParaRPr lang="en-US" b="1" dirty="0"/>
          </a:p>
        </p:txBody>
      </p:sp>
      <p:pic>
        <p:nvPicPr>
          <p:cNvPr id="1040" name="Picture 16" descr="http://media-cache-ec0.pinimg.com/736x/ad/dd/84/addd84af10a98382f710e17965d7eff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6684" y="3024047"/>
            <a:ext cx="3757348" cy="28129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100990" y="5934670"/>
            <a:ext cx="2988735" cy="923330"/>
          </a:xfrm>
          <a:prstGeom prst="rect">
            <a:avLst/>
          </a:prstGeom>
          <a:solidFill>
            <a:srgbClr val="FFFFCC"/>
          </a:solidFill>
        </p:spPr>
        <p:txBody>
          <a:bodyPr wrap="square" rtlCol="0">
            <a:spAutoFit/>
          </a:bodyPr>
          <a:lstStyle/>
          <a:p>
            <a:r>
              <a:rPr lang="en-US" b="1" dirty="0" smtClean="0"/>
              <a:t>PRIVATELY OWNED</a:t>
            </a:r>
          </a:p>
          <a:p>
            <a:r>
              <a:rPr lang="en-US" b="1" dirty="0" smtClean="0"/>
              <a:t>N.Y. FEDERAL RESERVE BANK created 1913</a:t>
            </a:r>
            <a:endParaRPr lang="en-US" b="1" dirty="0"/>
          </a:p>
        </p:txBody>
      </p:sp>
    </p:spTree>
    <p:extLst>
      <p:ext uri="{BB962C8B-B14F-4D97-AF65-F5344CB8AC3E}">
        <p14:creationId xmlns:p14="http://schemas.microsoft.com/office/powerpoint/2010/main" val="3094915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 y="6835"/>
            <a:ext cx="12191999" cy="343686"/>
          </a:xfrm>
          <a:prstGeom prst="rect">
            <a:avLst/>
          </a:prstGeom>
          <a:solidFill>
            <a:srgbClr val="FFFF00"/>
          </a:solidFill>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t>PART 10      The First Attack – Remove the Greenback</a:t>
            </a:r>
            <a:endParaRPr lang="en-US" sz="2800" b="1" dirty="0"/>
          </a:p>
        </p:txBody>
      </p:sp>
      <p:sp>
        <p:nvSpPr>
          <p:cNvPr id="11" name="TextBox 10"/>
          <p:cNvSpPr txBox="1"/>
          <p:nvPr/>
        </p:nvSpPr>
        <p:spPr>
          <a:xfrm>
            <a:off x="2" y="350521"/>
            <a:ext cx="12191998" cy="584775"/>
          </a:xfrm>
          <a:prstGeom prst="rect">
            <a:avLst/>
          </a:prstGeom>
          <a:solidFill>
            <a:srgbClr val="FFFF00"/>
          </a:solidFill>
        </p:spPr>
        <p:txBody>
          <a:bodyPr wrap="square" rtlCol="0">
            <a:spAutoFit/>
          </a:bodyPr>
          <a:lstStyle/>
          <a:p>
            <a:pPr algn="ctr"/>
            <a:r>
              <a:rPr lang="en-US" sz="3200" dirty="0" smtClean="0"/>
              <a:t>e.  Resumption </a:t>
            </a:r>
            <a:r>
              <a:rPr lang="en-US" sz="3200" dirty="0"/>
              <a:t>Act Passes </a:t>
            </a:r>
            <a:r>
              <a:rPr lang="en-US" sz="3200" dirty="0" smtClean="0"/>
              <a:t>      Jan </a:t>
            </a:r>
            <a:r>
              <a:rPr lang="en-US" sz="3200" dirty="0"/>
              <a:t>1875   –   Starts Jan 1879</a:t>
            </a:r>
          </a:p>
        </p:txBody>
      </p:sp>
      <p:sp>
        <p:nvSpPr>
          <p:cNvPr id="8" name="TextBox 7"/>
          <p:cNvSpPr txBox="1"/>
          <p:nvPr/>
        </p:nvSpPr>
        <p:spPr>
          <a:xfrm>
            <a:off x="1396538" y="1048149"/>
            <a:ext cx="9745360" cy="830997"/>
          </a:xfrm>
          <a:prstGeom prst="rect">
            <a:avLst/>
          </a:prstGeom>
          <a:solidFill>
            <a:srgbClr val="C5E2FF"/>
          </a:solidFill>
        </p:spPr>
        <p:txBody>
          <a:bodyPr wrap="none" rtlCol="0">
            <a:spAutoFit/>
          </a:bodyPr>
          <a:lstStyle/>
          <a:p>
            <a:pPr algn="ctr"/>
            <a:r>
              <a:rPr lang="en-US" sz="2400" dirty="0" smtClean="0"/>
              <a:t>ANXIETY OVER SPECIE RESUMPTION AND CONTRACTION OF THE GREENBACK</a:t>
            </a:r>
          </a:p>
          <a:p>
            <a:pPr algn="ctr"/>
            <a:r>
              <a:rPr lang="en-US" sz="2400" dirty="0" smtClean="0"/>
              <a:t>PERMEATED THE BUSINESS COMMUNITY</a:t>
            </a:r>
            <a:endParaRPr lang="en-US" sz="240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4269" y="3185382"/>
            <a:ext cx="2057746" cy="2635875"/>
          </a:xfrm>
          <a:prstGeom prst="rect">
            <a:avLst/>
          </a:prstGeom>
        </p:spPr>
      </p:pic>
      <p:sp>
        <p:nvSpPr>
          <p:cNvPr id="13" name="Rectangle 12"/>
          <p:cNvSpPr/>
          <p:nvPr/>
        </p:nvSpPr>
        <p:spPr>
          <a:xfrm>
            <a:off x="10071593" y="6031945"/>
            <a:ext cx="1483098" cy="369332"/>
          </a:xfrm>
          <a:prstGeom prst="rect">
            <a:avLst/>
          </a:prstGeom>
        </p:spPr>
        <p:txBody>
          <a:bodyPr wrap="none">
            <a:spAutoFit/>
          </a:bodyPr>
          <a:lstStyle/>
          <a:p>
            <a:r>
              <a:rPr lang="en-US" dirty="0" smtClean="0"/>
              <a:t>(1791</a:t>
            </a:r>
            <a:r>
              <a:rPr lang="en-US" dirty="0"/>
              <a:t> – </a:t>
            </a:r>
            <a:r>
              <a:rPr lang="en-US" dirty="0" smtClean="0"/>
              <a:t>1883</a:t>
            </a:r>
            <a:r>
              <a:rPr lang="en-US" dirty="0"/>
              <a:t>)</a:t>
            </a:r>
          </a:p>
        </p:txBody>
      </p:sp>
      <p:sp>
        <p:nvSpPr>
          <p:cNvPr id="14" name="TextBox 13"/>
          <p:cNvSpPr txBox="1"/>
          <p:nvPr/>
        </p:nvSpPr>
        <p:spPr>
          <a:xfrm>
            <a:off x="532015" y="2876204"/>
            <a:ext cx="8033033" cy="1754326"/>
          </a:xfrm>
          <a:prstGeom prst="rect">
            <a:avLst/>
          </a:prstGeom>
          <a:noFill/>
        </p:spPr>
        <p:txBody>
          <a:bodyPr wrap="none" rtlCol="0">
            <a:spAutoFit/>
          </a:bodyPr>
          <a:lstStyle/>
          <a:p>
            <a:r>
              <a:rPr lang="en-US" dirty="0" smtClean="0"/>
              <a:t>“… dissidents of the New York Chamber of Commerce…   In mid-1875, after years</a:t>
            </a:r>
          </a:p>
          <a:p>
            <a:r>
              <a:rPr lang="en-US" dirty="0" smtClean="0"/>
              <a:t>of fighting contraction from within, this faction finally seceded from the Chamber…</a:t>
            </a:r>
          </a:p>
          <a:p>
            <a:r>
              <a:rPr lang="en-US" dirty="0" smtClean="0"/>
              <a:t>a number of the dissenters – including Peter Cooper and others… organized the</a:t>
            </a:r>
          </a:p>
          <a:p>
            <a:r>
              <a:rPr lang="en-US" dirty="0" smtClean="0"/>
              <a:t>New York Board of Trade in competition with the Chamber.”</a:t>
            </a:r>
          </a:p>
          <a:p>
            <a:endParaRPr lang="en-US" dirty="0"/>
          </a:p>
          <a:p>
            <a:pPr algn="r"/>
            <a:r>
              <a:rPr lang="en-US" sz="1600" dirty="0" smtClean="0"/>
              <a:t>Irwin Unger, </a:t>
            </a:r>
            <a:r>
              <a:rPr lang="en-US" sz="1600" i="1" dirty="0" smtClean="0"/>
              <a:t>The Greenback Era</a:t>
            </a:r>
            <a:r>
              <a:rPr lang="en-US" sz="1600" dirty="0" smtClean="0"/>
              <a:t>, 1964, p. 288</a:t>
            </a:r>
            <a:endParaRPr lang="en-US" sz="1600" dirty="0"/>
          </a:p>
        </p:txBody>
      </p:sp>
    </p:spTree>
    <p:extLst>
      <p:ext uri="{BB962C8B-B14F-4D97-AF65-F5344CB8AC3E}">
        <p14:creationId xmlns:p14="http://schemas.microsoft.com/office/powerpoint/2010/main" val="13853140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 y="6835"/>
            <a:ext cx="12191999" cy="343686"/>
          </a:xfrm>
          <a:prstGeom prst="rect">
            <a:avLst/>
          </a:prstGeom>
          <a:solidFill>
            <a:srgbClr val="FFFF00"/>
          </a:solidFill>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t>PART 10      The First Attack – Remove the Greenback</a:t>
            </a:r>
            <a:endParaRPr lang="en-US" sz="2800" b="1" dirty="0"/>
          </a:p>
        </p:txBody>
      </p:sp>
      <p:sp>
        <p:nvSpPr>
          <p:cNvPr id="11" name="TextBox 10"/>
          <p:cNvSpPr txBox="1"/>
          <p:nvPr/>
        </p:nvSpPr>
        <p:spPr>
          <a:xfrm>
            <a:off x="2" y="350521"/>
            <a:ext cx="12191998" cy="584775"/>
          </a:xfrm>
          <a:prstGeom prst="rect">
            <a:avLst/>
          </a:prstGeom>
          <a:solidFill>
            <a:srgbClr val="FFFF00"/>
          </a:solidFill>
        </p:spPr>
        <p:txBody>
          <a:bodyPr wrap="square" rtlCol="0">
            <a:spAutoFit/>
          </a:bodyPr>
          <a:lstStyle/>
          <a:p>
            <a:pPr algn="ctr"/>
            <a:r>
              <a:rPr lang="en-US" sz="3200" dirty="0" smtClean="0"/>
              <a:t>e.  Resumption </a:t>
            </a:r>
            <a:r>
              <a:rPr lang="en-US" sz="3200" dirty="0"/>
              <a:t>Act Passes </a:t>
            </a:r>
            <a:r>
              <a:rPr lang="en-US" sz="3200" dirty="0" smtClean="0"/>
              <a:t>      Jan </a:t>
            </a:r>
            <a:r>
              <a:rPr lang="en-US" sz="3200" dirty="0"/>
              <a:t>1875   –   Starts Jan 1879</a:t>
            </a:r>
          </a:p>
        </p:txBody>
      </p:sp>
      <p:sp>
        <p:nvSpPr>
          <p:cNvPr id="8" name="TextBox 7"/>
          <p:cNvSpPr txBox="1"/>
          <p:nvPr/>
        </p:nvSpPr>
        <p:spPr>
          <a:xfrm>
            <a:off x="1812207" y="1048149"/>
            <a:ext cx="8914042" cy="1200329"/>
          </a:xfrm>
          <a:prstGeom prst="rect">
            <a:avLst/>
          </a:prstGeom>
          <a:solidFill>
            <a:srgbClr val="C5E2FF"/>
          </a:solidFill>
        </p:spPr>
        <p:txBody>
          <a:bodyPr wrap="none" rtlCol="0">
            <a:spAutoFit/>
          </a:bodyPr>
          <a:lstStyle/>
          <a:p>
            <a:pPr algn="ctr"/>
            <a:r>
              <a:rPr lang="en-US" sz="2400" dirty="0" smtClean="0"/>
              <a:t>POPULAR SENTIMENT FOR THE GREENBACKS WAS SO GREAT</a:t>
            </a:r>
          </a:p>
          <a:p>
            <a:pPr algn="ctr"/>
            <a:r>
              <a:rPr lang="en-US" sz="2400" dirty="0" smtClean="0"/>
              <a:t>THAT THE DEMOCRATIC-CONTROLLED CONGRESS OF DECEMBER 1877</a:t>
            </a:r>
          </a:p>
          <a:p>
            <a:pPr algn="ctr"/>
            <a:r>
              <a:rPr lang="en-US" sz="2400" dirty="0" smtClean="0"/>
              <a:t>ATTEMPTED TO REPEAL THE ACT</a:t>
            </a:r>
            <a:endParaRPr lang="en-US" sz="2400" dirty="0"/>
          </a:p>
        </p:txBody>
      </p:sp>
      <p:sp>
        <p:nvSpPr>
          <p:cNvPr id="2" name="TextBox 1"/>
          <p:cNvSpPr txBox="1"/>
          <p:nvPr/>
        </p:nvSpPr>
        <p:spPr>
          <a:xfrm>
            <a:off x="5408816" y="2617649"/>
            <a:ext cx="6345380" cy="3354765"/>
          </a:xfrm>
          <a:prstGeom prst="rect">
            <a:avLst/>
          </a:prstGeom>
          <a:noFill/>
        </p:spPr>
        <p:txBody>
          <a:bodyPr wrap="square" rtlCol="0">
            <a:spAutoFit/>
          </a:bodyPr>
          <a:lstStyle/>
          <a:p>
            <a:r>
              <a:rPr lang="en-US" dirty="0" smtClean="0"/>
              <a:t>“…Both sides realized that committee appointments would be </a:t>
            </a:r>
          </a:p>
          <a:p>
            <a:r>
              <a:rPr lang="en-US" dirty="0" smtClean="0"/>
              <a:t>crucial in the repeal fight… </a:t>
            </a:r>
            <a:r>
              <a:rPr lang="en-US" u="sng" dirty="0" smtClean="0"/>
              <a:t>After consulting with Manton Marble</a:t>
            </a:r>
            <a:r>
              <a:rPr lang="en-US" dirty="0" smtClean="0"/>
              <a:t>…</a:t>
            </a:r>
          </a:p>
          <a:p>
            <a:r>
              <a:rPr lang="en-US" dirty="0" smtClean="0"/>
              <a:t>the two House committees directly concerned with financial</a:t>
            </a:r>
          </a:p>
          <a:p>
            <a:r>
              <a:rPr lang="en-US" dirty="0" smtClean="0"/>
              <a:t>legislation…  were packed with hard money men…</a:t>
            </a:r>
          </a:p>
          <a:p>
            <a:endParaRPr lang="en-US" dirty="0" smtClean="0"/>
          </a:p>
          <a:p>
            <a:r>
              <a:rPr lang="en-US" dirty="0" smtClean="0"/>
              <a:t>Bills aimed at repeal disappeared into committee pigeonholes…”</a:t>
            </a:r>
          </a:p>
          <a:p>
            <a:endParaRPr lang="en-US" dirty="0" smtClean="0"/>
          </a:p>
          <a:p>
            <a:pPr algn="r"/>
            <a:r>
              <a:rPr lang="en-US" sz="1600" dirty="0" smtClean="0"/>
              <a:t>Irwin Unger, </a:t>
            </a:r>
            <a:r>
              <a:rPr lang="en-US" sz="1600" i="1" dirty="0" smtClean="0"/>
              <a:t>The Greenback Era</a:t>
            </a:r>
            <a:r>
              <a:rPr lang="en-US" sz="1600" dirty="0" smtClean="0"/>
              <a:t>, 1964, pp. 289-290</a:t>
            </a:r>
          </a:p>
          <a:p>
            <a:pPr algn="r"/>
            <a:endParaRPr lang="en-US" sz="1600" dirty="0" smtClean="0"/>
          </a:p>
          <a:p>
            <a:r>
              <a:rPr lang="en-US" dirty="0" smtClean="0"/>
              <a:t>Finally in late 1877 the House did pass a bill to repeal the</a:t>
            </a:r>
          </a:p>
          <a:p>
            <a:r>
              <a:rPr lang="en-US" dirty="0" smtClean="0"/>
              <a:t>Resumption Law, but the bill was defeated in the Senate by one vote.</a:t>
            </a:r>
            <a:endParaRPr lang="en-US" dirty="0"/>
          </a:p>
        </p:txBody>
      </p:sp>
      <p:sp>
        <p:nvSpPr>
          <p:cNvPr id="3" name="Rectangle 2"/>
          <p:cNvSpPr/>
          <p:nvPr/>
        </p:nvSpPr>
        <p:spPr>
          <a:xfrm>
            <a:off x="858292" y="5191174"/>
            <a:ext cx="4182052" cy="923330"/>
          </a:xfrm>
          <a:prstGeom prst="rect">
            <a:avLst/>
          </a:prstGeom>
          <a:solidFill>
            <a:srgbClr val="C5E2FF"/>
          </a:solidFill>
        </p:spPr>
        <p:txBody>
          <a:bodyPr wrap="square">
            <a:spAutoFit/>
          </a:bodyPr>
          <a:lstStyle/>
          <a:p>
            <a:r>
              <a:rPr lang="en-US" dirty="0"/>
              <a:t>For the first time since </a:t>
            </a:r>
            <a:r>
              <a:rPr lang="en-US" dirty="0" smtClean="0"/>
              <a:t>the American</a:t>
            </a:r>
          </a:p>
          <a:p>
            <a:r>
              <a:rPr lang="en-US" dirty="0" smtClean="0"/>
              <a:t>Civil War, </a:t>
            </a:r>
            <a:r>
              <a:rPr lang="en-US" dirty="0"/>
              <a:t>the House had </a:t>
            </a:r>
            <a:r>
              <a:rPr lang="en-US" dirty="0" smtClean="0"/>
              <a:t>a Democratic majority</a:t>
            </a:r>
            <a:r>
              <a:rPr lang="en-US" dirty="0"/>
              <a: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61" y="3136482"/>
            <a:ext cx="2432857" cy="1543344"/>
          </a:xfrm>
          <a:prstGeom prst="rect">
            <a:avLst/>
          </a:prstGeom>
        </p:spPr>
      </p:pic>
      <p:sp>
        <p:nvSpPr>
          <p:cNvPr id="7" name="Rectangle 6"/>
          <p:cNvSpPr/>
          <p:nvPr/>
        </p:nvSpPr>
        <p:spPr>
          <a:xfrm>
            <a:off x="1460317" y="2617649"/>
            <a:ext cx="2865143" cy="369332"/>
          </a:xfrm>
          <a:prstGeom prst="rect">
            <a:avLst/>
          </a:prstGeom>
        </p:spPr>
        <p:txBody>
          <a:bodyPr wrap="none">
            <a:spAutoFit/>
          </a:bodyPr>
          <a:lstStyle/>
          <a:p>
            <a:r>
              <a:rPr lang="en-US" b="1" dirty="0"/>
              <a:t>45th United States Congress</a:t>
            </a:r>
            <a:endParaRPr lang="en-US" dirty="0"/>
          </a:p>
        </p:txBody>
      </p:sp>
      <p:sp>
        <p:nvSpPr>
          <p:cNvPr id="9" name="Rectangle 8"/>
          <p:cNvSpPr/>
          <p:nvPr/>
        </p:nvSpPr>
        <p:spPr>
          <a:xfrm>
            <a:off x="858292" y="4750834"/>
            <a:ext cx="4069191" cy="369332"/>
          </a:xfrm>
          <a:prstGeom prst="rect">
            <a:avLst/>
          </a:prstGeom>
          <a:solidFill>
            <a:srgbClr val="C5E2FF"/>
          </a:solidFill>
        </p:spPr>
        <p:txBody>
          <a:bodyPr wrap="none">
            <a:spAutoFit/>
          </a:bodyPr>
          <a:lstStyle/>
          <a:p>
            <a:r>
              <a:rPr lang="en-US" b="1" dirty="0"/>
              <a:t>Duration:</a:t>
            </a:r>
            <a:r>
              <a:rPr lang="en-US" dirty="0"/>
              <a:t> March 4, 1877 – March 4, 1879</a:t>
            </a:r>
          </a:p>
        </p:txBody>
      </p:sp>
    </p:spTree>
    <p:extLst>
      <p:ext uri="{BB962C8B-B14F-4D97-AF65-F5344CB8AC3E}">
        <p14:creationId xmlns:p14="http://schemas.microsoft.com/office/powerpoint/2010/main" val="29069958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35296"/>
            <a:ext cx="12191998" cy="830997"/>
          </a:xfrm>
          <a:prstGeom prst="rect">
            <a:avLst/>
          </a:prstGeom>
          <a:solidFill>
            <a:srgbClr val="A7FFC4"/>
          </a:solidFill>
        </p:spPr>
        <p:txBody>
          <a:bodyPr wrap="square">
            <a:spAutoFit/>
          </a:bodyPr>
          <a:lstStyle/>
          <a:p>
            <a:pPr algn="ctr"/>
            <a:r>
              <a:rPr lang="en-US" sz="2400" dirty="0" smtClean="0"/>
              <a:t>On </a:t>
            </a:r>
            <a:r>
              <a:rPr lang="en-US" sz="2400" dirty="0"/>
              <a:t>May 31, 1878, the contraction in the circulation was halted at $</a:t>
            </a:r>
            <a:r>
              <a:rPr lang="en-US" sz="2400" dirty="0" smtClean="0"/>
              <a:t>346,681,016,</a:t>
            </a:r>
          </a:p>
          <a:p>
            <a:pPr algn="ctr"/>
            <a:r>
              <a:rPr lang="en-US" sz="2400" dirty="0" smtClean="0"/>
              <a:t>by a law that required </a:t>
            </a:r>
            <a:r>
              <a:rPr lang="en-US" sz="2400" dirty="0"/>
              <a:t>that all Greenbacks that were redeemed must be </a:t>
            </a:r>
            <a:r>
              <a:rPr lang="en-US" sz="2400" dirty="0" smtClean="0"/>
              <a:t>re-issued.</a:t>
            </a:r>
          </a:p>
        </p:txBody>
      </p:sp>
      <p:sp>
        <p:nvSpPr>
          <p:cNvPr id="3" name="Title 1"/>
          <p:cNvSpPr txBox="1">
            <a:spLocks/>
          </p:cNvSpPr>
          <p:nvPr/>
        </p:nvSpPr>
        <p:spPr>
          <a:xfrm>
            <a:off x="1" y="6835"/>
            <a:ext cx="12191999" cy="343686"/>
          </a:xfrm>
          <a:prstGeom prst="rect">
            <a:avLst/>
          </a:prstGeom>
          <a:solidFill>
            <a:srgbClr val="FFFF00"/>
          </a:solidFill>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t>PART 10      The First Attack – Remove the Greenback</a:t>
            </a:r>
            <a:endParaRPr lang="en-US" sz="2800" b="1" dirty="0"/>
          </a:p>
        </p:txBody>
      </p:sp>
      <p:sp>
        <p:nvSpPr>
          <p:cNvPr id="4" name="TextBox 3"/>
          <p:cNvSpPr txBox="1"/>
          <p:nvPr/>
        </p:nvSpPr>
        <p:spPr>
          <a:xfrm>
            <a:off x="2" y="350521"/>
            <a:ext cx="12191998" cy="584775"/>
          </a:xfrm>
          <a:prstGeom prst="rect">
            <a:avLst/>
          </a:prstGeom>
          <a:solidFill>
            <a:srgbClr val="FFFF00"/>
          </a:solidFill>
        </p:spPr>
        <p:txBody>
          <a:bodyPr wrap="square" rtlCol="0">
            <a:spAutoFit/>
          </a:bodyPr>
          <a:lstStyle/>
          <a:p>
            <a:pPr algn="ctr"/>
            <a:r>
              <a:rPr lang="en-US" sz="3200" dirty="0" smtClean="0"/>
              <a:t>e.  Resumption </a:t>
            </a:r>
            <a:r>
              <a:rPr lang="en-US" sz="3200" dirty="0"/>
              <a:t>Act Passes </a:t>
            </a:r>
            <a:r>
              <a:rPr lang="en-US" sz="3200" dirty="0" smtClean="0"/>
              <a:t>      Jan </a:t>
            </a:r>
            <a:r>
              <a:rPr lang="en-US" sz="3200" dirty="0"/>
              <a:t>1875   –   Starts Jan 1879</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5525" y="3553174"/>
            <a:ext cx="7686475" cy="3304826"/>
          </a:xfrm>
          <a:prstGeom prst="rect">
            <a:avLst/>
          </a:prstGeom>
        </p:spPr>
      </p:pic>
      <p:sp>
        <p:nvSpPr>
          <p:cNvPr id="6" name="Rectangle 5"/>
          <p:cNvSpPr/>
          <p:nvPr/>
        </p:nvSpPr>
        <p:spPr>
          <a:xfrm>
            <a:off x="6755625" y="1983514"/>
            <a:ext cx="5364183" cy="1569660"/>
          </a:xfrm>
          <a:prstGeom prst="rect">
            <a:avLst/>
          </a:prstGeom>
          <a:solidFill>
            <a:srgbClr val="A7FFC4"/>
          </a:solidFill>
        </p:spPr>
        <p:txBody>
          <a:bodyPr wrap="square">
            <a:spAutoFit/>
          </a:bodyPr>
          <a:lstStyle/>
          <a:p>
            <a:r>
              <a:rPr lang="en-US" sz="2000" dirty="0" smtClean="0"/>
              <a:t>“Their good performance was one reason the leading financiers wanted them removed from circulation, as the Greenbacks gave a daily lesson in practical monetary theory.”                  </a:t>
            </a:r>
            <a:r>
              <a:rPr lang="en-US" sz="1600" dirty="0" smtClean="0"/>
              <a:t>Stephen </a:t>
            </a:r>
            <a:r>
              <a:rPr lang="en-US" sz="1600" dirty="0" err="1"/>
              <a:t>Zarlenga</a:t>
            </a:r>
            <a:r>
              <a:rPr lang="en-US" sz="1600" dirty="0"/>
              <a:t>, </a:t>
            </a:r>
            <a:r>
              <a:rPr lang="en-US" sz="1600" i="1" dirty="0"/>
              <a:t>LSM</a:t>
            </a:r>
            <a:r>
              <a:rPr lang="en-US" sz="1600" dirty="0"/>
              <a:t>, p. </a:t>
            </a:r>
            <a:r>
              <a:rPr lang="en-US" sz="1600" dirty="0" smtClean="0"/>
              <a:t>495</a:t>
            </a:r>
            <a:endParaRPr lang="en-US" sz="1400" i="1" dirty="0"/>
          </a:p>
        </p:txBody>
      </p:sp>
      <p:pic>
        <p:nvPicPr>
          <p:cNvPr id="9" name="Picture 2" descr="http://almostchosenpeople.files.wordpress.com/2013/02/greenb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852724"/>
            <a:ext cx="6720452" cy="2735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7621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 y="955816"/>
            <a:ext cx="12191998" cy="461665"/>
          </a:xfrm>
          <a:prstGeom prst="rect">
            <a:avLst/>
          </a:prstGeom>
          <a:solidFill>
            <a:srgbClr val="A7FFC4"/>
          </a:solidFill>
        </p:spPr>
        <p:txBody>
          <a:bodyPr wrap="square">
            <a:spAutoFit/>
          </a:bodyPr>
          <a:lstStyle/>
          <a:p>
            <a:pPr algn="ctr"/>
            <a:r>
              <a:rPr lang="en-US" sz="2400" dirty="0" smtClean="0"/>
              <a:t>THE RESUMPTION IS A NON EVENT</a:t>
            </a:r>
            <a:endParaRPr lang="en-US" sz="2400" dirty="0">
              <a:latin typeface="Times New Roman" panose="02020603050405020304" pitchFamily="18" charset="0"/>
            </a:endParaRPr>
          </a:p>
        </p:txBody>
      </p:sp>
      <p:sp>
        <p:nvSpPr>
          <p:cNvPr id="3" name="Title 1"/>
          <p:cNvSpPr txBox="1">
            <a:spLocks/>
          </p:cNvSpPr>
          <p:nvPr/>
        </p:nvSpPr>
        <p:spPr>
          <a:xfrm>
            <a:off x="1" y="6835"/>
            <a:ext cx="12191999" cy="343686"/>
          </a:xfrm>
          <a:prstGeom prst="rect">
            <a:avLst/>
          </a:prstGeom>
          <a:solidFill>
            <a:srgbClr val="FFFF00"/>
          </a:solidFill>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t>PART 10      The First Attack – Remove the Greenback</a:t>
            </a:r>
            <a:endParaRPr lang="en-US" sz="2800" b="1" dirty="0"/>
          </a:p>
        </p:txBody>
      </p:sp>
      <p:sp>
        <p:nvSpPr>
          <p:cNvPr id="4" name="TextBox 3"/>
          <p:cNvSpPr txBox="1"/>
          <p:nvPr/>
        </p:nvSpPr>
        <p:spPr>
          <a:xfrm>
            <a:off x="2" y="350521"/>
            <a:ext cx="12191998" cy="584775"/>
          </a:xfrm>
          <a:prstGeom prst="rect">
            <a:avLst/>
          </a:prstGeom>
          <a:solidFill>
            <a:srgbClr val="FFFF00"/>
          </a:solidFill>
        </p:spPr>
        <p:txBody>
          <a:bodyPr wrap="square" rtlCol="0">
            <a:spAutoFit/>
          </a:bodyPr>
          <a:lstStyle/>
          <a:p>
            <a:pPr algn="ctr"/>
            <a:r>
              <a:rPr lang="en-US" sz="3200" dirty="0" smtClean="0"/>
              <a:t>e.  Resumption </a:t>
            </a:r>
            <a:r>
              <a:rPr lang="en-US" sz="3200" dirty="0"/>
              <a:t>Act Passes </a:t>
            </a:r>
            <a:r>
              <a:rPr lang="en-US" sz="3200" dirty="0" smtClean="0"/>
              <a:t>      Jan </a:t>
            </a:r>
            <a:r>
              <a:rPr lang="en-US" sz="3200" dirty="0"/>
              <a:t>1875   –   Starts Jan 1879</a:t>
            </a:r>
          </a:p>
        </p:txBody>
      </p:sp>
      <p:sp>
        <p:nvSpPr>
          <p:cNvPr id="6" name="Rectangle 5"/>
          <p:cNvSpPr/>
          <p:nvPr/>
        </p:nvSpPr>
        <p:spPr>
          <a:xfrm>
            <a:off x="604058" y="1580646"/>
            <a:ext cx="8113221" cy="1938992"/>
          </a:xfrm>
          <a:prstGeom prst="rect">
            <a:avLst/>
          </a:prstGeom>
          <a:solidFill>
            <a:srgbClr val="A7FFC4"/>
          </a:solidFill>
        </p:spPr>
        <p:txBody>
          <a:bodyPr wrap="square">
            <a:spAutoFit/>
          </a:bodyPr>
          <a:lstStyle/>
          <a:p>
            <a:r>
              <a:rPr lang="en-US" sz="2000" dirty="0" smtClean="0"/>
              <a:t>“The Resumption Act had designated New York City as the place for the event.  The doors of the sub treasury office opened at 10 AM.  By close of the business day only $132,000 in Greenbacks were redeemed and $400,000 in gold was deposited for the more convenient bank paper!   It was the same story at the banks involved in the resumption – a giant anti-climax.”                             </a:t>
            </a:r>
            <a:r>
              <a:rPr lang="en-US" sz="1600" dirty="0" smtClean="0"/>
              <a:t>Stephen </a:t>
            </a:r>
            <a:r>
              <a:rPr lang="en-US" sz="1600" dirty="0" err="1"/>
              <a:t>Zarlenga</a:t>
            </a:r>
            <a:r>
              <a:rPr lang="en-US" sz="1600" dirty="0"/>
              <a:t>, </a:t>
            </a:r>
            <a:r>
              <a:rPr lang="en-US" sz="1600" i="1" dirty="0"/>
              <a:t>LSM</a:t>
            </a:r>
            <a:r>
              <a:rPr lang="en-US" sz="1600" dirty="0"/>
              <a:t>, p. </a:t>
            </a:r>
            <a:r>
              <a:rPr lang="en-US" sz="1600" dirty="0" smtClean="0"/>
              <a:t>494-495</a:t>
            </a:r>
            <a:endParaRPr lang="en-US" sz="1400" i="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0668" y="3682803"/>
            <a:ext cx="6434051" cy="3060046"/>
          </a:xfrm>
          <a:prstGeom prst="rect">
            <a:avLst/>
          </a:prstGeom>
        </p:spPr>
      </p:pic>
    </p:spTree>
    <p:extLst>
      <p:ext uri="{BB962C8B-B14F-4D97-AF65-F5344CB8AC3E}">
        <p14:creationId xmlns:p14="http://schemas.microsoft.com/office/powerpoint/2010/main" val="22119655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 y="1278982"/>
            <a:ext cx="12191998" cy="769441"/>
          </a:xfrm>
          <a:prstGeom prst="rect">
            <a:avLst/>
          </a:prstGeom>
          <a:solidFill>
            <a:srgbClr val="A7FFC4"/>
          </a:solidFill>
        </p:spPr>
        <p:txBody>
          <a:bodyPr wrap="square">
            <a:spAutoFit/>
          </a:bodyPr>
          <a:lstStyle/>
          <a:p>
            <a:pPr algn="ctr"/>
            <a:r>
              <a:rPr lang="en-US" sz="2400" dirty="0" smtClean="0"/>
              <a:t>“… theoretically $346 million Greenbacks remain current U.S. money to this day”.</a:t>
            </a:r>
          </a:p>
          <a:p>
            <a:pPr algn="ctr"/>
            <a:r>
              <a:rPr lang="en-US" sz="2000" dirty="0" smtClean="0"/>
              <a:t>Stephen </a:t>
            </a:r>
            <a:r>
              <a:rPr lang="en-US" sz="2000" dirty="0" err="1" smtClean="0"/>
              <a:t>Zarlenga</a:t>
            </a:r>
            <a:r>
              <a:rPr lang="en-US" sz="2000" dirty="0" smtClean="0"/>
              <a:t>, </a:t>
            </a:r>
            <a:r>
              <a:rPr lang="en-US" sz="2000" i="1" dirty="0" smtClean="0"/>
              <a:t>LSM</a:t>
            </a:r>
            <a:r>
              <a:rPr lang="en-US" sz="2000" dirty="0" smtClean="0"/>
              <a:t>, p. 495</a:t>
            </a:r>
            <a:endParaRPr lang="en-US" dirty="0"/>
          </a:p>
        </p:txBody>
      </p:sp>
      <p:sp>
        <p:nvSpPr>
          <p:cNvPr id="3" name="Title 1"/>
          <p:cNvSpPr txBox="1">
            <a:spLocks/>
          </p:cNvSpPr>
          <p:nvPr/>
        </p:nvSpPr>
        <p:spPr>
          <a:xfrm>
            <a:off x="1" y="6835"/>
            <a:ext cx="12191999" cy="343686"/>
          </a:xfrm>
          <a:prstGeom prst="rect">
            <a:avLst/>
          </a:prstGeom>
          <a:solidFill>
            <a:srgbClr val="FFFF00"/>
          </a:solidFill>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t>PART 10      The First Attack – Remove the Greenback</a:t>
            </a:r>
            <a:endParaRPr lang="en-US" sz="2800" b="1" dirty="0"/>
          </a:p>
        </p:txBody>
      </p:sp>
      <p:sp>
        <p:nvSpPr>
          <p:cNvPr id="4" name="TextBox 3"/>
          <p:cNvSpPr txBox="1"/>
          <p:nvPr/>
        </p:nvSpPr>
        <p:spPr>
          <a:xfrm>
            <a:off x="2" y="350521"/>
            <a:ext cx="12191998" cy="584775"/>
          </a:xfrm>
          <a:prstGeom prst="rect">
            <a:avLst/>
          </a:prstGeom>
          <a:solidFill>
            <a:srgbClr val="FFFF00"/>
          </a:solidFill>
        </p:spPr>
        <p:txBody>
          <a:bodyPr wrap="square" rtlCol="0">
            <a:spAutoFit/>
          </a:bodyPr>
          <a:lstStyle/>
          <a:p>
            <a:pPr algn="ctr"/>
            <a:r>
              <a:rPr lang="en-US" sz="3200" dirty="0" smtClean="0"/>
              <a:t>e.  Resumption </a:t>
            </a:r>
            <a:r>
              <a:rPr lang="en-US" sz="3200" dirty="0"/>
              <a:t>Act Passes </a:t>
            </a:r>
            <a:r>
              <a:rPr lang="en-US" sz="3200" dirty="0" smtClean="0"/>
              <a:t>      Jan </a:t>
            </a:r>
            <a:r>
              <a:rPr lang="en-US" sz="3200" dirty="0"/>
              <a:t>1875   –   Starts Jan 1879</a:t>
            </a:r>
          </a:p>
        </p:txBody>
      </p:sp>
      <p:sp>
        <p:nvSpPr>
          <p:cNvPr id="6" name="Rectangle 5"/>
          <p:cNvSpPr/>
          <p:nvPr/>
        </p:nvSpPr>
        <p:spPr>
          <a:xfrm>
            <a:off x="2244436" y="2392109"/>
            <a:ext cx="8079971" cy="3693319"/>
          </a:xfrm>
          <a:prstGeom prst="rect">
            <a:avLst/>
          </a:prstGeom>
          <a:solidFill>
            <a:srgbClr val="A7FFC4"/>
          </a:solidFill>
        </p:spPr>
        <p:txBody>
          <a:bodyPr wrap="square">
            <a:spAutoFit/>
          </a:bodyPr>
          <a:lstStyle/>
          <a:p>
            <a:r>
              <a:rPr lang="en-US" dirty="0"/>
              <a:t>End of </a:t>
            </a:r>
            <a:r>
              <a:rPr lang="en-US"/>
              <a:t>the </a:t>
            </a:r>
            <a:r>
              <a:rPr lang="en-US" smtClean="0"/>
              <a:t>Greenback</a:t>
            </a:r>
            <a:endParaRPr lang="en-US" dirty="0" smtClean="0"/>
          </a:p>
          <a:p>
            <a:pPr marL="285750" indent="-285750">
              <a:buFont typeface="Arial" panose="020B0604020202020204" pitchFamily="34" charset="0"/>
              <a:buChar char="•"/>
            </a:pPr>
            <a:r>
              <a:rPr lang="en-US" dirty="0" smtClean="0"/>
              <a:t>After the U.S. went off the domestic gold standard in 1933, circulating currency were </a:t>
            </a:r>
            <a:r>
              <a:rPr lang="en-US" dirty="0"/>
              <a:t>redeemable by individuals only </a:t>
            </a:r>
            <a:r>
              <a:rPr lang="en-US" dirty="0" smtClean="0"/>
              <a:t>for silver.</a:t>
            </a:r>
          </a:p>
          <a:p>
            <a:pPr marL="285750" indent="-285750">
              <a:buFont typeface="Arial" panose="020B0604020202020204" pitchFamily="34" charset="0"/>
              <a:buChar char="•"/>
            </a:pPr>
            <a:r>
              <a:rPr lang="en-US" dirty="0" smtClean="0"/>
              <a:t>When silver </a:t>
            </a:r>
            <a:r>
              <a:rPr lang="en-US" dirty="0"/>
              <a:t>redemption stopped in June 1968, </a:t>
            </a:r>
            <a:r>
              <a:rPr lang="en-US" dirty="0" smtClean="0"/>
              <a:t>all U.S</a:t>
            </a:r>
            <a:r>
              <a:rPr lang="en-US" dirty="0"/>
              <a:t>. currency </a:t>
            </a:r>
            <a:r>
              <a:rPr lang="en-US" dirty="0" smtClean="0"/>
              <a:t>(coins </a:t>
            </a:r>
            <a:r>
              <a:rPr lang="en-US" dirty="0"/>
              <a:t>and </a:t>
            </a:r>
            <a:r>
              <a:rPr lang="en-US" dirty="0" smtClean="0"/>
              <a:t>paper) were </a:t>
            </a:r>
            <a:r>
              <a:rPr lang="en-US" dirty="0"/>
              <a:t>changed </a:t>
            </a:r>
            <a:r>
              <a:rPr lang="en-US" dirty="0" smtClean="0"/>
              <a:t>to fiat currency.</a:t>
            </a:r>
          </a:p>
          <a:p>
            <a:pPr marL="285750" indent="-285750">
              <a:buFont typeface="Arial" panose="020B0604020202020204" pitchFamily="34" charset="0"/>
              <a:buChar char="•"/>
            </a:pPr>
            <a:r>
              <a:rPr lang="en-US" dirty="0" smtClean="0"/>
              <a:t>The </a:t>
            </a:r>
            <a:r>
              <a:rPr lang="en-US" dirty="0"/>
              <a:t>stock of </a:t>
            </a:r>
            <a:r>
              <a:rPr lang="en-US" dirty="0" smtClean="0"/>
              <a:t>Greenbacks </a:t>
            </a:r>
            <a:r>
              <a:rPr lang="en-US" dirty="0"/>
              <a:t>was mostly converted into $100 bills, which spent most of their time in bank vaults. </a:t>
            </a:r>
            <a:r>
              <a:rPr lang="en-US" dirty="0" smtClean="0"/>
              <a:t>   The public used Federal Reserve Notes and knew no difference between them and the Greenback.</a:t>
            </a:r>
          </a:p>
          <a:p>
            <a:pPr marL="285750" indent="-285750">
              <a:buFont typeface="Arial" panose="020B0604020202020204" pitchFamily="34" charset="0"/>
              <a:buChar char="•"/>
            </a:pPr>
            <a:r>
              <a:rPr lang="en-US" b="1" u="sng" dirty="0" smtClean="0"/>
              <a:t>No </a:t>
            </a:r>
            <a:r>
              <a:rPr lang="en-US" b="1" u="sng" dirty="0"/>
              <a:t>more </a:t>
            </a:r>
            <a:r>
              <a:rPr lang="en-US" b="1" u="sng" dirty="0" smtClean="0"/>
              <a:t>Greenbacks were </a:t>
            </a:r>
            <a:r>
              <a:rPr lang="en-US" b="1" u="sng" dirty="0"/>
              <a:t>put into circulation after January 21, </a:t>
            </a:r>
            <a:r>
              <a:rPr lang="en-US" b="1" u="sng" dirty="0" smtClean="0"/>
              <a:t>1971.</a:t>
            </a:r>
          </a:p>
          <a:p>
            <a:pPr marL="285750" indent="-285750">
              <a:buFont typeface="Arial" panose="020B0604020202020204" pitchFamily="34" charset="0"/>
              <a:buChar char="•"/>
            </a:pPr>
            <a:r>
              <a:rPr lang="en-US" dirty="0" smtClean="0"/>
              <a:t>In 1994 </a:t>
            </a:r>
            <a:r>
              <a:rPr lang="en-US" dirty="0"/>
              <a:t>the </a:t>
            </a:r>
            <a:r>
              <a:rPr lang="en-US" dirty="0" err="1"/>
              <a:t>Riegle</a:t>
            </a:r>
            <a:r>
              <a:rPr lang="en-US" dirty="0"/>
              <a:t> Improvement Act released the Treasury from its long-standing obligation to keep the notes in </a:t>
            </a:r>
            <a:r>
              <a:rPr lang="en-US" dirty="0" smtClean="0"/>
              <a:t>circulation.</a:t>
            </a:r>
          </a:p>
          <a:p>
            <a:pPr marL="285750" indent="-285750">
              <a:buFont typeface="Arial" panose="020B0604020202020204" pitchFamily="34" charset="0"/>
              <a:buChar char="•"/>
            </a:pPr>
            <a:r>
              <a:rPr lang="en-US" dirty="0" smtClean="0"/>
              <a:t>In </a:t>
            </a:r>
            <a:r>
              <a:rPr lang="en-US" dirty="0"/>
              <a:t>1996, the Treasury announced that its stock of $100 </a:t>
            </a:r>
            <a:r>
              <a:rPr lang="en-US" dirty="0" smtClean="0"/>
              <a:t>Greenbacks had </a:t>
            </a:r>
            <a:r>
              <a:rPr lang="en-US" dirty="0"/>
              <a:t>been </a:t>
            </a:r>
            <a:r>
              <a:rPr lang="en-US" dirty="0" smtClean="0"/>
              <a:t>destroyed.					                         </a:t>
            </a:r>
            <a:r>
              <a:rPr lang="en-US" sz="1600" i="1" dirty="0" smtClean="0"/>
              <a:t>Wikipedia</a:t>
            </a:r>
            <a:endParaRPr lang="en-US" sz="1600" i="1" dirty="0"/>
          </a:p>
        </p:txBody>
      </p:sp>
    </p:spTree>
    <p:extLst>
      <p:ext uri="{BB962C8B-B14F-4D97-AF65-F5344CB8AC3E}">
        <p14:creationId xmlns:p14="http://schemas.microsoft.com/office/powerpoint/2010/main" val="938047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lmostchosenpeople.files.wordpress.com/2013/02/greenb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6148" y="935296"/>
            <a:ext cx="7523746" cy="30629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6835"/>
            <a:ext cx="12191999" cy="343686"/>
          </a:xfrm>
          <a:solidFill>
            <a:srgbClr val="FFFF00"/>
          </a:solidFill>
        </p:spPr>
        <p:txBody>
          <a:bodyPr>
            <a:normAutofit fontScale="90000"/>
          </a:bodyPr>
          <a:lstStyle/>
          <a:p>
            <a:pPr algn="ctr"/>
            <a:r>
              <a:rPr lang="en-US" sz="2800" b="1" dirty="0"/>
              <a:t>THE MONEY POWER VS THE U.S. CONSTITUTION</a:t>
            </a:r>
          </a:p>
        </p:txBody>
      </p:sp>
      <p:sp>
        <p:nvSpPr>
          <p:cNvPr id="4" name="Rectangle 3"/>
          <p:cNvSpPr/>
          <p:nvPr/>
        </p:nvSpPr>
        <p:spPr>
          <a:xfrm>
            <a:off x="0" y="350521"/>
            <a:ext cx="12191998" cy="584775"/>
          </a:xfrm>
          <a:prstGeom prst="rect">
            <a:avLst/>
          </a:prstGeom>
          <a:solidFill>
            <a:schemeClr val="accent2"/>
          </a:solidFill>
        </p:spPr>
        <p:txBody>
          <a:bodyPr wrap="square">
            <a:spAutoFit/>
          </a:bodyPr>
          <a:lstStyle/>
          <a:p>
            <a:pPr algn="ctr"/>
            <a:r>
              <a:rPr lang="en-US" sz="3200" b="1" dirty="0" smtClean="0"/>
              <a:t>STEPHEN ZARLENGA, </a:t>
            </a:r>
            <a:r>
              <a:rPr lang="en-US" sz="3200" b="1" i="1" dirty="0" smtClean="0"/>
              <a:t>LOST SCIENCE OF MONEY</a:t>
            </a:r>
            <a:endParaRPr lang="en-US" sz="3200" b="1" dirty="0"/>
          </a:p>
        </p:txBody>
      </p:sp>
      <p:sp>
        <p:nvSpPr>
          <p:cNvPr id="3" name="TextBox 2"/>
          <p:cNvSpPr txBox="1"/>
          <p:nvPr/>
        </p:nvSpPr>
        <p:spPr>
          <a:xfrm>
            <a:off x="3449052" y="3320993"/>
            <a:ext cx="8359276" cy="3231654"/>
          </a:xfrm>
          <a:prstGeom prst="rect">
            <a:avLst/>
          </a:prstGeom>
          <a:noFill/>
        </p:spPr>
        <p:txBody>
          <a:bodyPr wrap="none" rtlCol="0">
            <a:spAutoFit/>
          </a:bodyPr>
          <a:lstStyle/>
          <a:p>
            <a:pPr algn="ctr"/>
            <a:r>
              <a:rPr lang="en-US" sz="4400" dirty="0" smtClean="0">
                <a:latin typeface="Arial Black" panose="020B0A04020102020204" pitchFamily="34" charset="0"/>
              </a:rPr>
              <a:t>THE GREENBACK </a:t>
            </a:r>
          </a:p>
          <a:p>
            <a:endParaRPr lang="en-US" sz="3200" dirty="0" smtClean="0"/>
          </a:p>
          <a:p>
            <a:r>
              <a:rPr lang="en-US" sz="3200" dirty="0" smtClean="0"/>
              <a:t>“…THEY WERE PROBABLY THE BEST MONEY</a:t>
            </a:r>
          </a:p>
          <a:p>
            <a:r>
              <a:rPr lang="en-US" sz="3200" dirty="0" smtClean="0"/>
              <a:t>SYSTEM AMERICA HAS EVER HAD…  </a:t>
            </a:r>
          </a:p>
          <a:p>
            <a:r>
              <a:rPr lang="en-US" sz="3200" dirty="0" smtClean="0"/>
              <a:t>A MORE HONEST MONEY SYSTEM, CONTROLLED </a:t>
            </a:r>
          </a:p>
          <a:p>
            <a:r>
              <a:rPr lang="en-US" sz="3200" dirty="0" smtClean="0"/>
              <a:t>BY GOVERNMENT, INSTEAD OF BANKS.”</a:t>
            </a:r>
            <a:endParaRPr lang="en-US" sz="3200" dirty="0"/>
          </a:p>
        </p:txBody>
      </p:sp>
      <p:pic>
        <p:nvPicPr>
          <p:cNvPr id="2050" name="Picture 2" descr="http://ts4.mm.bing.net/th?id=HN.608052070983535907&amp;pid=15.1&amp;H=224&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7" y="2411659"/>
            <a:ext cx="2821959" cy="3950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0967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5471" y="1456841"/>
            <a:ext cx="1406154" cy="707886"/>
          </a:xfrm>
          <a:prstGeom prst="rect">
            <a:avLst/>
          </a:prstGeom>
          <a:noFill/>
        </p:spPr>
        <p:txBody>
          <a:bodyPr wrap="none" rtlCol="0">
            <a:spAutoFit/>
          </a:bodyPr>
          <a:lstStyle/>
          <a:p>
            <a:r>
              <a:rPr lang="en-US" sz="4000" dirty="0" smtClean="0"/>
              <a:t>Q &amp; A</a:t>
            </a:r>
            <a:endParaRPr lang="en-US" sz="4000" dirty="0"/>
          </a:p>
        </p:txBody>
      </p:sp>
      <p:sp>
        <p:nvSpPr>
          <p:cNvPr id="4" name="TextBox 3"/>
          <p:cNvSpPr txBox="1"/>
          <p:nvPr/>
        </p:nvSpPr>
        <p:spPr>
          <a:xfrm>
            <a:off x="1782305" y="3316637"/>
            <a:ext cx="7784632" cy="1200329"/>
          </a:xfrm>
          <a:prstGeom prst="rect">
            <a:avLst/>
          </a:prstGeom>
          <a:noFill/>
        </p:spPr>
        <p:txBody>
          <a:bodyPr wrap="none" rtlCol="0">
            <a:spAutoFit/>
          </a:bodyPr>
          <a:lstStyle/>
          <a:p>
            <a:pPr algn="ctr"/>
            <a:r>
              <a:rPr lang="en-US" dirty="0" smtClean="0"/>
              <a:t>WILL DECKER’S CONCLUSION:   </a:t>
            </a:r>
          </a:p>
          <a:p>
            <a:endParaRPr lang="en-US" dirty="0"/>
          </a:p>
          <a:p>
            <a:pPr algn="ctr"/>
            <a:r>
              <a:rPr lang="en-US" b="1" dirty="0" smtClean="0"/>
              <a:t>THE CONTROL OF MONEY -- WITHOUT CONTROL FROM THE PUBLIC -- LEADS TO</a:t>
            </a:r>
          </a:p>
          <a:p>
            <a:pPr algn="ctr"/>
            <a:r>
              <a:rPr lang="en-US" dirty="0" smtClean="0">
                <a:solidFill>
                  <a:srgbClr val="0070C0"/>
                </a:solidFill>
              </a:rPr>
              <a:t>CORRUPTION … USURPATION …  SLAVERY. </a:t>
            </a:r>
            <a:endParaRPr lang="en-US" dirty="0">
              <a:solidFill>
                <a:srgbClr val="0070C0"/>
              </a:solidFill>
            </a:endParaRPr>
          </a:p>
        </p:txBody>
      </p:sp>
    </p:spTree>
    <p:extLst>
      <p:ext uri="{BB962C8B-B14F-4D97-AF65-F5344CB8AC3E}">
        <p14:creationId xmlns:p14="http://schemas.microsoft.com/office/powerpoint/2010/main" val="316201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chemeClr val="bg1">
              <a:lumMod val="85000"/>
            </a:schemeClr>
          </a:solidFill>
        </p:spPr>
        <p:txBody>
          <a:bodyPr>
            <a:normAutofit fontScale="90000"/>
          </a:bodyPr>
          <a:lstStyle/>
          <a:p>
            <a:pPr algn="ctr"/>
            <a:r>
              <a:rPr lang="en-US" sz="2400" b="1" dirty="0"/>
              <a:t>INTRODUCTION</a:t>
            </a:r>
          </a:p>
        </p:txBody>
      </p:sp>
      <p:sp>
        <p:nvSpPr>
          <p:cNvPr id="3" name="Content Placeholder 2"/>
          <p:cNvSpPr>
            <a:spLocks noGrp="1"/>
          </p:cNvSpPr>
          <p:nvPr>
            <p:ph idx="1"/>
          </p:nvPr>
        </p:nvSpPr>
        <p:spPr>
          <a:xfrm>
            <a:off x="-1" y="350521"/>
            <a:ext cx="12192001" cy="2336837"/>
          </a:xfrm>
          <a:solidFill>
            <a:srgbClr val="33CCFF"/>
          </a:solidFill>
        </p:spPr>
        <p:txBody>
          <a:bodyPr>
            <a:normAutofit fontScale="92500" lnSpcReduction="20000"/>
          </a:bodyPr>
          <a:lstStyle/>
          <a:p>
            <a:pPr marL="0" indent="0">
              <a:buNone/>
            </a:pPr>
            <a:r>
              <a:rPr lang="en-US" sz="2600" dirty="0" smtClean="0"/>
              <a:t>“By 1800 the Bank of England had been operating for over a century, transferring the power and wealth of society to the People of the Bank – the bankers and associated “financiers.”  Though previously subservient to government, they soon came to dominate government and society by usurping the nation’s monetary power.</a:t>
            </a:r>
          </a:p>
          <a:p>
            <a:pPr marL="0" indent="0">
              <a:buNone/>
            </a:pPr>
            <a:r>
              <a:rPr lang="en-US" sz="2600" dirty="0" smtClean="0"/>
              <a:t>“Great concentrations of wealth were accumulated through macro usury – the structural misuse of society’s monetary mechanisms.”   </a:t>
            </a:r>
          </a:p>
          <a:p>
            <a:pPr marL="0" indent="0" algn="r">
              <a:buNone/>
            </a:pPr>
            <a:r>
              <a:rPr lang="en-US" sz="2600" dirty="0" err="1" smtClean="0"/>
              <a:t>Zarlenga</a:t>
            </a:r>
            <a:r>
              <a:rPr lang="en-US" sz="2600" dirty="0" smtClean="0"/>
              <a:t>, </a:t>
            </a:r>
            <a:r>
              <a:rPr lang="en-US" sz="2600" i="1" dirty="0" smtClean="0"/>
              <a:t>LSM, </a:t>
            </a:r>
            <a:r>
              <a:rPr lang="en-US" sz="2600" dirty="0" smtClean="0"/>
              <a:t>p. 479</a:t>
            </a:r>
            <a:endParaRPr lang="en-US" sz="2600" dirty="0"/>
          </a:p>
          <a:p>
            <a:pPr marL="0" indent="0" algn="r">
              <a:buNone/>
            </a:pPr>
            <a:endParaRPr lang="en-US" sz="2000" dirty="0"/>
          </a:p>
        </p:txBody>
      </p:sp>
      <p:pic>
        <p:nvPicPr>
          <p:cNvPr id="6" name="Picture 10" descr="http://5thworld.com/Paradigm/pix/BankOfEngl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0292" y="3010523"/>
            <a:ext cx="5871412" cy="37063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031704" y="4001225"/>
            <a:ext cx="2099357" cy="923330"/>
          </a:xfrm>
          <a:prstGeom prst="rect">
            <a:avLst/>
          </a:prstGeom>
          <a:solidFill>
            <a:schemeClr val="accent5">
              <a:lumMod val="20000"/>
              <a:lumOff val="80000"/>
            </a:schemeClr>
          </a:solidFill>
        </p:spPr>
        <p:txBody>
          <a:bodyPr wrap="none" rtlCol="0">
            <a:spAutoFit/>
          </a:bodyPr>
          <a:lstStyle/>
          <a:p>
            <a:r>
              <a:rPr lang="en-US" b="1" dirty="0" smtClean="0"/>
              <a:t>BANK OF ENGLAND,</a:t>
            </a:r>
          </a:p>
          <a:p>
            <a:r>
              <a:rPr lang="en-US" b="1" dirty="0" smtClean="0"/>
              <a:t>founded 1694</a:t>
            </a:r>
          </a:p>
          <a:p>
            <a:r>
              <a:rPr lang="en-US" b="1" dirty="0" smtClean="0"/>
              <a:t>as </a:t>
            </a:r>
            <a:r>
              <a:rPr lang="en-US" b="1" smtClean="0"/>
              <a:t>a private bank</a:t>
            </a:r>
            <a:endParaRPr lang="en-US" b="1" dirty="0"/>
          </a:p>
        </p:txBody>
      </p:sp>
    </p:spTree>
    <p:extLst>
      <p:ext uri="{BB962C8B-B14F-4D97-AF65-F5344CB8AC3E}">
        <p14:creationId xmlns:p14="http://schemas.microsoft.com/office/powerpoint/2010/main" val="1391557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chemeClr val="bg1">
              <a:lumMod val="85000"/>
            </a:schemeClr>
          </a:solidFill>
        </p:spPr>
        <p:txBody>
          <a:bodyPr>
            <a:normAutofit fontScale="90000"/>
          </a:bodyPr>
          <a:lstStyle/>
          <a:p>
            <a:pPr algn="ctr"/>
            <a:r>
              <a:rPr lang="en-US" sz="2400" b="1" dirty="0"/>
              <a:t>INTRODUCTION</a:t>
            </a:r>
          </a:p>
        </p:txBody>
      </p:sp>
      <p:sp>
        <p:nvSpPr>
          <p:cNvPr id="3" name="Content Placeholder 2"/>
          <p:cNvSpPr>
            <a:spLocks noGrp="1"/>
          </p:cNvSpPr>
          <p:nvPr>
            <p:ph idx="1"/>
          </p:nvPr>
        </p:nvSpPr>
        <p:spPr>
          <a:xfrm>
            <a:off x="-1" y="350521"/>
            <a:ext cx="12192001" cy="1898094"/>
          </a:xfrm>
          <a:solidFill>
            <a:srgbClr val="FFC000"/>
          </a:solidFill>
        </p:spPr>
        <p:txBody>
          <a:bodyPr>
            <a:normAutofit lnSpcReduction="10000"/>
          </a:bodyPr>
          <a:lstStyle/>
          <a:p>
            <a:pPr marL="0" indent="0">
              <a:buNone/>
            </a:pPr>
            <a:r>
              <a:rPr lang="en-US" sz="2400" dirty="0" smtClean="0"/>
              <a:t>“The world was about to witness vast, consciously executed deflations, starting in England, then Europe’s Latin Monetary Union, the U.S., and finally Japan.”</a:t>
            </a:r>
          </a:p>
          <a:p>
            <a:pPr marL="0" indent="0">
              <a:buNone/>
            </a:pPr>
            <a:r>
              <a:rPr lang="en-US" sz="2400" dirty="0" smtClean="0"/>
              <a:t>“Each country’s situation presented different opportunities for bankers to reduce the money supply and increase the value of the nation’s currency units which were owed to them.”</a:t>
            </a:r>
            <a:endParaRPr lang="en-US" sz="2400" dirty="0"/>
          </a:p>
          <a:p>
            <a:pPr marL="0" indent="0" algn="r">
              <a:buNone/>
            </a:pPr>
            <a:r>
              <a:rPr lang="en-US" sz="2400" dirty="0" smtClean="0"/>
              <a:t>    </a:t>
            </a:r>
            <a:r>
              <a:rPr lang="en-US" sz="2000" dirty="0" err="1" smtClean="0"/>
              <a:t>Zarlenga</a:t>
            </a:r>
            <a:r>
              <a:rPr lang="en-US" sz="2000" dirty="0" smtClean="0"/>
              <a:t>, </a:t>
            </a:r>
            <a:r>
              <a:rPr lang="en-US" sz="2000" i="1" dirty="0" smtClean="0"/>
              <a:t>LSM, </a:t>
            </a:r>
            <a:r>
              <a:rPr lang="en-US" sz="2000" dirty="0" smtClean="0"/>
              <a:t>pp. 479-480</a:t>
            </a:r>
            <a:r>
              <a:rPr lang="en-US" sz="2000" i="1" dirty="0" smtClean="0"/>
              <a:t> </a:t>
            </a:r>
            <a:r>
              <a:rPr lang="en-US" sz="2000" dirty="0" smtClean="0"/>
              <a:t>  </a:t>
            </a:r>
            <a:endParaRPr lang="en-US" sz="2000" dirty="0"/>
          </a:p>
        </p:txBody>
      </p:sp>
      <p:pic>
        <p:nvPicPr>
          <p:cNvPr id="3074" name="Picture 2" descr="http://www.worldmapsinfo.com/mapimage/engla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216" y="2679032"/>
            <a:ext cx="2106362" cy="269237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craigwilly.info/wp-content/uploads/2012/09/carte_union_monetaire_latine_01-1024x69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2459" y="2679032"/>
            <a:ext cx="3959761" cy="26847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552909" y="5471075"/>
            <a:ext cx="4230838" cy="646331"/>
          </a:xfrm>
          <a:prstGeom prst="rect">
            <a:avLst/>
          </a:prstGeom>
          <a:noFill/>
        </p:spPr>
        <p:txBody>
          <a:bodyPr wrap="none" rtlCol="0">
            <a:spAutoFit/>
          </a:bodyPr>
          <a:lstStyle/>
          <a:p>
            <a:pPr algn="ctr"/>
            <a:r>
              <a:rPr lang="en-US" b="1" dirty="0" smtClean="0"/>
              <a:t>LATIN MONETARY UNION:</a:t>
            </a:r>
          </a:p>
          <a:p>
            <a:pPr algn="ctr"/>
            <a:r>
              <a:rPr lang="en-US" b="1" dirty="0" smtClean="0"/>
              <a:t>France, Switzerland, Belgium, Italy, Greece</a:t>
            </a:r>
            <a:endParaRPr lang="en-US" b="1" dirty="0"/>
          </a:p>
        </p:txBody>
      </p:sp>
      <p:pic>
        <p:nvPicPr>
          <p:cNvPr id="3078" name="Picture 6" descr="http://www.rare-maps.com/MAPS_PIC/OHIO-1875-USRAILRO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6932" y="2679032"/>
            <a:ext cx="2972636" cy="192626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upload.wikimedia.org/wikipedia/commons/7/7e/Japan_natural_location_map_with_side_map_of_the_Ryukyu_Island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34280" y="3059961"/>
            <a:ext cx="2557717" cy="231144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07376" y="5471075"/>
            <a:ext cx="1132041" cy="369332"/>
          </a:xfrm>
          <a:prstGeom prst="rect">
            <a:avLst/>
          </a:prstGeom>
          <a:noFill/>
        </p:spPr>
        <p:txBody>
          <a:bodyPr wrap="none" rtlCol="0">
            <a:spAutoFit/>
          </a:bodyPr>
          <a:lstStyle/>
          <a:p>
            <a:pPr algn="ctr"/>
            <a:r>
              <a:rPr lang="en-US" b="1" dirty="0" smtClean="0"/>
              <a:t>ENGLAND</a:t>
            </a:r>
            <a:endParaRPr lang="en-US" b="1" dirty="0"/>
          </a:p>
        </p:txBody>
      </p:sp>
      <p:sp>
        <p:nvSpPr>
          <p:cNvPr id="10" name="TextBox 9"/>
          <p:cNvSpPr txBox="1"/>
          <p:nvPr/>
        </p:nvSpPr>
        <p:spPr>
          <a:xfrm>
            <a:off x="7445681" y="4668856"/>
            <a:ext cx="888144" cy="369332"/>
          </a:xfrm>
          <a:prstGeom prst="rect">
            <a:avLst/>
          </a:prstGeom>
          <a:noFill/>
        </p:spPr>
        <p:txBody>
          <a:bodyPr wrap="square" rtlCol="0">
            <a:spAutoFit/>
          </a:bodyPr>
          <a:lstStyle/>
          <a:p>
            <a:pPr algn="ctr"/>
            <a:r>
              <a:rPr lang="en-US" b="1" dirty="0" smtClean="0"/>
              <a:t>U.S.</a:t>
            </a:r>
            <a:endParaRPr lang="en-US" b="1" dirty="0"/>
          </a:p>
        </p:txBody>
      </p:sp>
      <p:sp>
        <p:nvSpPr>
          <p:cNvPr id="11" name="TextBox 10"/>
          <p:cNvSpPr txBox="1"/>
          <p:nvPr/>
        </p:nvSpPr>
        <p:spPr>
          <a:xfrm>
            <a:off x="10515369" y="5424908"/>
            <a:ext cx="795539" cy="369332"/>
          </a:xfrm>
          <a:prstGeom prst="rect">
            <a:avLst/>
          </a:prstGeom>
          <a:noFill/>
        </p:spPr>
        <p:txBody>
          <a:bodyPr wrap="none" rtlCol="0">
            <a:spAutoFit/>
          </a:bodyPr>
          <a:lstStyle/>
          <a:p>
            <a:pPr algn="ctr"/>
            <a:r>
              <a:rPr lang="en-US" b="1" dirty="0" smtClean="0"/>
              <a:t>JAPAN</a:t>
            </a:r>
            <a:endParaRPr lang="en-US" b="1" dirty="0"/>
          </a:p>
        </p:txBody>
      </p:sp>
      <p:sp>
        <p:nvSpPr>
          <p:cNvPr id="12" name="TextBox 11"/>
          <p:cNvSpPr txBox="1"/>
          <p:nvPr/>
        </p:nvSpPr>
        <p:spPr>
          <a:xfrm>
            <a:off x="120216" y="6475348"/>
            <a:ext cx="11942618" cy="369332"/>
          </a:xfrm>
          <a:prstGeom prst="rect">
            <a:avLst/>
          </a:prstGeom>
          <a:noFill/>
        </p:spPr>
        <p:txBody>
          <a:bodyPr wrap="square" rtlCol="0">
            <a:spAutoFit/>
          </a:bodyPr>
          <a:lstStyle/>
          <a:p>
            <a:r>
              <a:rPr lang="en-US" b="1" dirty="0" smtClean="0">
                <a:sym typeface="Wingdings" panose="05000000000000000000" pitchFamily="2" charset="2"/>
              </a:rPr>
              <a:t>  DEFLATION                   </a:t>
            </a:r>
            <a:r>
              <a:rPr lang="en-US" b="1" dirty="0">
                <a:sym typeface="Wingdings" panose="05000000000000000000" pitchFamily="2" charset="2"/>
              </a:rPr>
              <a:t>  DEFLATION </a:t>
            </a:r>
            <a:r>
              <a:rPr lang="en-US" b="1" dirty="0" smtClean="0">
                <a:sym typeface="Wingdings" panose="05000000000000000000" pitchFamily="2" charset="2"/>
              </a:rPr>
              <a:t>                         </a:t>
            </a:r>
            <a:r>
              <a:rPr lang="en-US" b="1" dirty="0">
                <a:sym typeface="Wingdings" panose="05000000000000000000" pitchFamily="2" charset="2"/>
              </a:rPr>
              <a:t>  DEFLATION </a:t>
            </a:r>
            <a:r>
              <a:rPr lang="en-US" b="1" dirty="0" smtClean="0">
                <a:sym typeface="Wingdings" panose="05000000000000000000" pitchFamily="2" charset="2"/>
              </a:rPr>
              <a:t>                          </a:t>
            </a:r>
            <a:r>
              <a:rPr lang="en-US" b="1" dirty="0">
                <a:sym typeface="Wingdings" panose="05000000000000000000" pitchFamily="2" charset="2"/>
              </a:rPr>
              <a:t>  DEFLATION </a:t>
            </a:r>
            <a:r>
              <a:rPr lang="en-US" b="1" dirty="0" smtClean="0">
                <a:sym typeface="Wingdings" panose="05000000000000000000" pitchFamily="2" charset="2"/>
              </a:rPr>
              <a:t></a:t>
            </a:r>
            <a:endParaRPr lang="en-US" b="1" dirty="0"/>
          </a:p>
        </p:txBody>
      </p:sp>
    </p:spTree>
    <p:extLst>
      <p:ext uri="{BB962C8B-B14F-4D97-AF65-F5344CB8AC3E}">
        <p14:creationId xmlns:p14="http://schemas.microsoft.com/office/powerpoint/2010/main" val="2253697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343686"/>
          </a:xfrm>
          <a:solidFill>
            <a:srgbClr val="FFFF00"/>
          </a:solidFill>
        </p:spPr>
        <p:txBody>
          <a:bodyPr>
            <a:normAutofit fontScale="90000"/>
          </a:bodyPr>
          <a:lstStyle/>
          <a:p>
            <a:pPr lvl="0" algn="ctr"/>
            <a:r>
              <a:rPr lang="en-US" sz="2800" b="1" dirty="0" smtClean="0"/>
              <a:t>Part 1</a:t>
            </a:r>
            <a:endParaRPr lang="en-US" sz="2800" b="1"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p:txBody>
      </p:sp>
      <p:sp>
        <p:nvSpPr>
          <p:cNvPr id="4" name="TextBox 3"/>
          <p:cNvSpPr txBox="1"/>
          <p:nvPr/>
        </p:nvSpPr>
        <p:spPr>
          <a:xfrm>
            <a:off x="3759235" y="2823411"/>
            <a:ext cx="4673523" cy="584775"/>
          </a:xfrm>
          <a:prstGeom prst="rect">
            <a:avLst/>
          </a:prstGeom>
          <a:noFill/>
        </p:spPr>
        <p:txBody>
          <a:bodyPr wrap="none" rtlCol="0">
            <a:spAutoFit/>
          </a:bodyPr>
          <a:lstStyle/>
          <a:p>
            <a:r>
              <a:rPr lang="en-US" sz="3200" dirty="0"/>
              <a:t>Why Some Bankers Deflate</a:t>
            </a:r>
          </a:p>
        </p:txBody>
      </p:sp>
    </p:spTree>
    <p:extLst>
      <p:ext uri="{BB962C8B-B14F-4D97-AF65-F5344CB8AC3E}">
        <p14:creationId xmlns:p14="http://schemas.microsoft.com/office/powerpoint/2010/main" val="3989072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25469</TotalTime>
  <Words>5176</Words>
  <Application>Microsoft Office PowerPoint</Application>
  <PresentationFormat>Widescreen</PresentationFormat>
  <Paragraphs>629</Paragraphs>
  <Slides>66</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66</vt:i4>
      </vt:variant>
    </vt:vector>
  </HeadingPairs>
  <TitlesOfParts>
    <vt:vector size="74" baseType="lpstr">
      <vt:lpstr>Arial</vt:lpstr>
      <vt:lpstr>Arial Black</vt:lpstr>
      <vt:lpstr>Calibri</vt:lpstr>
      <vt:lpstr>Calibri Light</vt:lpstr>
      <vt:lpstr>Courier New</vt:lpstr>
      <vt:lpstr>Times New Roman</vt:lpstr>
      <vt:lpstr>Wingdings</vt:lpstr>
      <vt:lpstr>Office Theme</vt:lpstr>
      <vt:lpstr>    The Lost Science of Money   </vt:lpstr>
      <vt:lpstr>THEMES OF LOST SCIENCE OF MONEY BOOK</vt:lpstr>
      <vt:lpstr>PARTS OF PRESENTATION</vt:lpstr>
      <vt:lpstr>INTERNATIONAL MONETARY DEFLATION</vt:lpstr>
      <vt:lpstr>PART 1</vt:lpstr>
      <vt:lpstr>INTRODUCTION</vt:lpstr>
      <vt:lpstr>INTRODUCTION</vt:lpstr>
      <vt:lpstr>INTRODUCTION</vt:lpstr>
      <vt:lpstr>Part 1</vt:lpstr>
      <vt:lpstr>Why Some Bankers Deflate</vt:lpstr>
      <vt:lpstr>Why Some Bankers Deflate</vt:lpstr>
      <vt:lpstr>Why Some Bankers Deflate</vt:lpstr>
      <vt:lpstr>Why Some Bankers Deflate</vt:lpstr>
      <vt:lpstr>Why Some Bankers Deflate</vt:lpstr>
      <vt:lpstr>Part 3</vt:lpstr>
      <vt:lpstr>PowerPoint Presentation</vt:lpstr>
      <vt:lpstr>Part 4</vt:lpstr>
      <vt:lpstr>Part 4</vt:lpstr>
      <vt:lpstr>PART 5</vt:lpstr>
      <vt:lpstr>PART 6</vt:lpstr>
      <vt:lpstr>PART 6</vt:lpstr>
      <vt:lpstr>PART 6</vt:lpstr>
      <vt:lpstr>PART 6</vt:lpstr>
      <vt:lpstr>PART 6</vt:lpstr>
      <vt:lpstr>PART 6</vt:lpstr>
      <vt:lpstr>PART 7</vt:lpstr>
      <vt:lpstr>PART 7</vt:lpstr>
      <vt:lpstr>PART 7</vt:lpstr>
      <vt:lpstr>PART 7</vt:lpstr>
      <vt:lpstr>PART 8</vt:lpstr>
      <vt:lpstr>NATIONAL MONETARY DEFLATION</vt:lpstr>
      <vt:lpstr>PART 9</vt:lpstr>
      <vt:lpstr>PART 9</vt:lpstr>
      <vt:lpstr>PART 9</vt:lpstr>
      <vt:lpstr>PART 9</vt:lpstr>
      <vt:lpstr>PART 9</vt:lpstr>
      <vt:lpstr>PART 10      The First Attack – Remove the Greenback</vt:lpstr>
      <vt:lpstr>PART 10      The First Attack – Remove the Greenback</vt:lpstr>
      <vt:lpstr>PART 10      The First Attack – Remove the Greenback</vt:lpstr>
      <vt:lpstr>PART 10      The First Attack – Remove the Greenback</vt:lpstr>
      <vt:lpstr> “We commonly think, I believe, that the coining of money is an economic function of Government; that the Government verifies the quality and quantity of metal in the coin out of regard to the good of its subjects, and that Government is admirably suited to this task—that it is a very reliable verifier. But in truth, if we look at the real motives of Governments, and the real action of Governments, we may come to think otherwise…  So far, then, from its being historically true that coining is an economic act, which Governments do for the benefit of their subjects, it has been a political act, which they have done for their own sake. It won them reverence and gained them money… have care for prestige and revenue… ”            A Universal Money, 1869</vt:lpstr>
      <vt:lpstr>PowerPoint Presentation</vt:lpstr>
      <vt:lpstr>PowerPoint Presentation</vt:lpstr>
      <vt:lpstr>PowerPoint Presentation</vt:lpstr>
      <vt:lpstr>Knox v. Lee 1871</vt:lpstr>
      <vt:lpstr>THE PANIC OF 1873 August, 1873 – large amounts of cash were withdrawn from New York banks – a collapse of banks, businesses, and the stock exchange followed.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With the hard times all around and unemployment at 25 percent, Congress passed an “Inflation Bill” that would have added $44 million of paper money from the Treasury, increasing the Greenback circulation to $400 million.  It also would have increased the banknote circulation to $400 million as well (from 340 million).</vt:lpstr>
      <vt:lpstr> On April 22, 1874, President Grant unexpectedly vetoed the bill on the grounds that it would destroy the credit of the nation.  </vt:lpstr>
      <vt:lpstr>PowerPoint Presentation</vt:lpstr>
      <vt:lpstr>Charles Lindbergh, Sr., REPUBLICAN US REPRESENTATIVE AND FATHER OF THE FAMOUS AVIATOR</vt:lpstr>
      <vt:lpstr>THE RESUMPTION ACT</vt:lpstr>
      <vt:lpstr>PowerPoint Presentation</vt:lpstr>
      <vt:lpstr>PowerPoint Presentation</vt:lpstr>
      <vt:lpstr>PowerPoint Presentation</vt:lpstr>
      <vt:lpstr>PowerPoint Presentation</vt:lpstr>
      <vt:lpstr>PowerPoint Presentation</vt:lpstr>
      <vt:lpstr>THE MONEY POWER VS THE U.S. CONSTITUTION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Peters</dc:creator>
  <cp:lastModifiedBy>Sue Peters</cp:lastModifiedBy>
  <cp:revision>3463</cp:revision>
  <dcterms:created xsi:type="dcterms:W3CDTF">2014-02-01T13:58:07Z</dcterms:created>
  <dcterms:modified xsi:type="dcterms:W3CDTF">2015-01-27T04:00:57Z</dcterms:modified>
</cp:coreProperties>
</file>