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369" r:id="rId2"/>
    <p:sldId id="273" r:id="rId3"/>
    <p:sldId id="274" r:id="rId4"/>
    <p:sldId id="458" r:id="rId5"/>
    <p:sldId id="459" r:id="rId6"/>
    <p:sldId id="470" r:id="rId7"/>
    <p:sldId id="460" r:id="rId8"/>
    <p:sldId id="461" r:id="rId9"/>
    <p:sldId id="498" r:id="rId10"/>
    <p:sldId id="467" r:id="rId11"/>
    <p:sldId id="468" r:id="rId12"/>
    <p:sldId id="462" r:id="rId13"/>
    <p:sldId id="472" r:id="rId14"/>
    <p:sldId id="499" r:id="rId15"/>
    <p:sldId id="464" r:id="rId16"/>
    <p:sldId id="465" r:id="rId17"/>
    <p:sldId id="474" r:id="rId18"/>
    <p:sldId id="441" r:id="rId19"/>
    <p:sldId id="449" r:id="rId20"/>
    <p:sldId id="443" r:id="rId21"/>
    <p:sldId id="475" r:id="rId22"/>
    <p:sldId id="396" r:id="rId23"/>
    <p:sldId id="476" r:id="rId24"/>
    <p:sldId id="481" r:id="rId25"/>
    <p:sldId id="514" r:id="rId26"/>
    <p:sldId id="483" r:id="rId27"/>
    <p:sldId id="482" r:id="rId28"/>
    <p:sldId id="477" r:id="rId29"/>
    <p:sldId id="376" r:id="rId30"/>
    <p:sldId id="491" r:id="rId31"/>
    <p:sldId id="381" r:id="rId32"/>
    <p:sldId id="382" r:id="rId33"/>
    <p:sldId id="423" r:id="rId34"/>
    <p:sldId id="478" r:id="rId35"/>
    <p:sldId id="479" r:id="rId36"/>
    <p:sldId id="484" r:id="rId37"/>
    <p:sldId id="485" r:id="rId38"/>
    <p:sldId id="500" r:id="rId39"/>
    <p:sldId id="503" r:id="rId40"/>
    <p:sldId id="487" r:id="rId41"/>
    <p:sldId id="490" r:id="rId42"/>
    <p:sldId id="492" r:id="rId43"/>
    <p:sldId id="489" r:id="rId44"/>
    <p:sldId id="493" r:id="rId45"/>
    <p:sldId id="504" r:id="rId46"/>
    <p:sldId id="494" r:id="rId47"/>
    <p:sldId id="508" r:id="rId48"/>
    <p:sldId id="511" r:id="rId49"/>
    <p:sldId id="510" r:id="rId50"/>
    <p:sldId id="512" r:id="rId51"/>
    <p:sldId id="513" r:id="rId52"/>
    <p:sldId id="516" r:id="rId53"/>
    <p:sldId id="520" r:id="rId54"/>
    <p:sldId id="521" r:id="rId55"/>
    <p:sldId id="515" r:id="rId56"/>
    <p:sldId id="519" r:id="rId57"/>
    <p:sldId id="517" r:id="rId58"/>
    <p:sldId id="362"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FF93"/>
    <a:srgbClr val="FFF9E1"/>
    <a:srgbClr val="FFEDA3"/>
    <a:srgbClr val="FFDE9B"/>
    <a:srgbClr val="FFFF93"/>
    <a:srgbClr val="DDFFF4"/>
    <a:srgbClr val="B9DCFF"/>
    <a:srgbClr val="F6D6F2"/>
    <a:srgbClr val="FFCCFF"/>
    <a:srgbClr val="FFDD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2" autoAdjust="0"/>
    <p:restoredTop sz="94434" autoAdjust="0"/>
  </p:normalViewPr>
  <p:slideViewPr>
    <p:cSldViewPr snapToGrid="0">
      <p:cViewPr varScale="1">
        <p:scale>
          <a:sx n="61" d="100"/>
          <a:sy n="61" d="100"/>
        </p:scale>
        <p:origin x="78" y="3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BD217F-0A72-4E8E-9092-9DE18513A66F}" type="datetimeFigureOut">
              <a:rPr lang="en-US" smtClean="0"/>
              <a:t>4/1/2015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2C5D04-5B29-4CE0-B04C-B27DA1EC40D5}" type="slidenum">
              <a:rPr lang="en-US" smtClean="0"/>
              <a:t>‹#›</a:t>
            </a:fld>
            <a:endParaRPr lang="en-US"/>
          </a:p>
        </p:txBody>
      </p:sp>
    </p:spTree>
    <p:extLst>
      <p:ext uri="{BB962C8B-B14F-4D97-AF65-F5344CB8AC3E}">
        <p14:creationId xmlns:p14="http://schemas.microsoft.com/office/powerpoint/2010/main" val="2199523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6FD7E4-50E6-4859-8139-4B3D842435AC}" type="slidenum">
              <a:rPr lang="en-US" smtClean="0"/>
              <a:t>1</a:t>
            </a:fld>
            <a:endParaRPr lang="en-US" dirty="0"/>
          </a:p>
        </p:txBody>
      </p:sp>
    </p:spTree>
    <p:extLst>
      <p:ext uri="{BB962C8B-B14F-4D97-AF65-F5344CB8AC3E}">
        <p14:creationId xmlns:p14="http://schemas.microsoft.com/office/powerpoint/2010/main" val="2247162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6FD7E4-50E6-4859-8139-4B3D842435AC}" type="slidenum">
              <a:rPr lang="en-US" smtClean="0"/>
              <a:t>3</a:t>
            </a:fld>
            <a:endParaRPr lang="en-US" dirty="0"/>
          </a:p>
        </p:txBody>
      </p:sp>
    </p:spTree>
    <p:extLst>
      <p:ext uri="{BB962C8B-B14F-4D97-AF65-F5344CB8AC3E}">
        <p14:creationId xmlns:p14="http://schemas.microsoft.com/office/powerpoint/2010/main" val="598513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2C5D04-5B29-4CE0-B04C-B27DA1EC40D5}" type="slidenum">
              <a:rPr lang="en-US" smtClean="0"/>
              <a:t>12</a:t>
            </a:fld>
            <a:endParaRPr lang="en-US"/>
          </a:p>
        </p:txBody>
      </p:sp>
    </p:spTree>
    <p:extLst>
      <p:ext uri="{BB962C8B-B14F-4D97-AF65-F5344CB8AC3E}">
        <p14:creationId xmlns:p14="http://schemas.microsoft.com/office/powerpoint/2010/main" val="2518745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DDAC4-DA21-4C60-9895-8BA5F3B4983A}" type="slidenum">
              <a:rPr lang="en-US" smtClean="0"/>
              <a:pPr/>
              <a:t>22</a:t>
            </a:fld>
            <a:endParaRPr lang="en-US"/>
          </a:p>
        </p:txBody>
      </p:sp>
    </p:spTree>
    <p:extLst>
      <p:ext uri="{BB962C8B-B14F-4D97-AF65-F5344CB8AC3E}">
        <p14:creationId xmlns:p14="http://schemas.microsoft.com/office/powerpoint/2010/main" val="3404813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63B39FC-D0DD-4455-BC25-C7EFE9265554}" type="datetimeFigureOut">
              <a:rPr lang="en-US" smtClean="0"/>
              <a:t>4/1/2015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4001103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3B39FC-D0DD-4455-BC25-C7EFE9265554}" type="datetimeFigureOut">
              <a:rPr lang="en-US" smtClean="0"/>
              <a:t>4/1/2015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1172847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3B39FC-D0DD-4455-BC25-C7EFE9265554}" type="datetimeFigureOut">
              <a:rPr lang="en-US" smtClean="0"/>
              <a:t>4/1/2015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3506157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3B39FC-D0DD-4455-BC25-C7EFE9265554}" type="datetimeFigureOut">
              <a:rPr lang="en-US" smtClean="0"/>
              <a:t>4/1/2015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2076673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3B39FC-D0DD-4455-BC25-C7EFE9265554}" type="datetimeFigureOut">
              <a:rPr lang="en-US" smtClean="0"/>
              <a:t>4/1/2015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3564114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63B39FC-D0DD-4455-BC25-C7EFE9265554}" type="datetimeFigureOut">
              <a:rPr lang="en-US" smtClean="0"/>
              <a:t>4/1/2015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2848732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63B39FC-D0DD-4455-BC25-C7EFE9265554}" type="datetimeFigureOut">
              <a:rPr lang="en-US" smtClean="0"/>
              <a:t>4/1/2015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2227397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63B39FC-D0DD-4455-BC25-C7EFE9265554}" type="datetimeFigureOut">
              <a:rPr lang="en-US" smtClean="0"/>
              <a:t>4/1/2015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841188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3B39FC-D0DD-4455-BC25-C7EFE9265554}" type="datetimeFigureOut">
              <a:rPr lang="en-US" smtClean="0"/>
              <a:t>4/1/2015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2415575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3B39FC-D0DD-4455-BC25-C7EFE9265554}" type="datetimeFigureOut">
              <a:rPr lang="en-US" smtClean="0"/>
              <a:t>4/1/2015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309173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3B39FC-D0DD-4455-BC25-C7EFE9265554}" type="datetimeFigureOut">
              <a:rPr lang="en-US" smtClean="0"/>
              <a:t>4/1/2015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7F5DF8-4A4E-42D5-8126-165BE8A29F39}" type="slidenum">
              <a:rPr lang="en-US" smtClean="0"/>
              <a:t>‹#›</a:t>
            </a:fld>
            <a:endParaRPr lang="en-US"/>
          </a:p>
        </p:txBody>
      </p:sp>
    </p:spTree>
    <p:extLst>
      <p:ext uri="{BB962C8B-B14F-4D97-AF65-F5344CB8AC3E}">
        <p14:creationId xmlns:p14="http://schemas.microsoft.com/office/powerpoint/2010/main" val="1221108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3B39FC-D0DD-4455-BC25-C7EFE9265554}" type="datetimeFigureOut">
              <a:rPr lang="en-US" smtClean="0"/>
              <a:t>4/1/2015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7F5DF8-4A4E-42D5-8126-165BE8A29F39}" type="slidenum">
              <a:rPr lang="en-US" smtClean="0"/>
              <a:t>‹#›</a:t>
            </a:fld>
            <a:endParaRPr lang="en-US"/>
          </a:p>
        </p:txBody>
      </p:sp>
    </p:spTree>
    <p:extLst>
      <p:ext uri="{BB962C8B-B14F-4D97-AF65-F5344CB8AC3E}">
        <p14:creationId xmlns:p14="http://schemas.microsoft.com/office/powerpoint/2010/main" val="3694668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oleObject" Target="../embeddings/oleObject1.bin"/><Relationship Id="rId7" Type="http://schemas.openxmlformats.org/officeDocument/2006/relationships/image" Target="../media/image24.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3.gif"/><Relationship Id="rId5" Type="http://schemas.openxmlformats.org/officeDocument/2006/relationships/image" Target="../media/image22.jpeg"/><Relationship Id="rId4" Type="http://schemas.openxmlformats.org/officeDocument/2006/relationships/image" Target="../media/image21.emf"/></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g"/><Relationship Id="rId1" Type="http://schemas.openxmlformats.org/officeDocument/2006/relationships/slideLayout" Target="../slideLayouts/slideLayout7.xml"/><Relationship Id="rId5" Type="http://schemas.openxmlformats.org/officeDocument/2006/relationships/image" Target="../media/image56.jpg"/><Relationship Id="rId4" Type="http://schemas.openxmlformats.org/officeDocument/2006/relationships/image" Target="../media/image55.jpeg"/></Relationships>
</file>

<file path=ppt/slides/_rels/slide34.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eg"/><Relationship Id="rId1" Type="http://schemas.openxmlformats.org/officeDocument/2006/relationships/slideLayout" Target="../slideLayouts/slideLayout7.xml"/><Relationship Id="rId5" Type="http://schemas.openxmlformats.org/officeDocument/2006/relationships/image" Target="../media/image60.jpg"/><Relationship Id="rId4" Type="http://schemas.openxmlformats.org/officeDocument/2006/relationships/image" Target="../media/image59.jpg"/></Relationships>
</file>

<file path=ppt/slides/_rels/slide35.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6.xml"/><Relationship Id="rId4" Type="http://schemas.openxmlformats.org/officeDocument/2006/relationships/image" Target="../media/image64.jpg"/></Relationships>
</file>

<file path=ppt/slides/_rels/slide38.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jpg"/><Relationship Id="rId1" Type="http://schemas.openxmlformats.org/officeDocument/2006/relationships/slideLayout" Target="../slideLayouts/slideLayout6.xml"/><Relationship Id="rId4" Type="http://schemas.openxmlformats.org/officeDocument/2006/relationships/image" Target="../media/image69.jpg"/></Relationships>
</file>

<file path=ppt/slides/_rels/slide41.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jp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48.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84.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2035" y="2727434"/>
            <a:ext cx="5379964" cy="4130566"/>
          </a:xfrm>
          <a:prstGeom prst="rect">
            <a:avLst/>
          </a:prstGeom>
        </p:spPr>
      </p:pic>
      <p:sp>
        <p:nvSpPr>
          <p:cNvPr id="3" name="Subtitle 2"/>
          <p:cNvSpPr>
            <a:spLocks noGrp="1"/>
          </p:cNvSpPr>
          <p:nvPr>
            <p:ph type="subTitle" idx="1"/>
          </p:nvPr>
        </p:nvSpPr>
        <p:spPr>
          <a:xfrm>
            <a:off x="6858000" y="1112599"/>
            <a:ext cx="5333999" cy="1614835"/>
          </a:xfrm>
          <a:solidFill>
            <a:srgbClr val="33CCFF"/>
          </a:solidFill>
        </p:spPr>
        <p:txBody>
          <a:bodyPr>
            <a:normAutofit/>
          </a:bodyPr>
          <a:lstStyle/>
          <a:p>
            <a:r>
              <a:rPr lang="en-US" sz="2800" b="1" dirty="0" smtClean="0"/>
              <a:t>CHAPTER 20 – Part 1</a:t>
            </a:r>
          </a:p>
          <a:p>
            <a:r>
              <a:rPr lang="en-US" sz="2800" b="1" dirty="0" smtClean="0"/>
              <a:t>THE FEDERAL RESERVE</a:t>
            </a:r>
          </a:p>
          <a:p>
            <a:r>
              <a:rPr lang="en-US" sz="2800" b="1" dirty="0" smtClean="0"/>
              <a:t> WRECKS AMERICA</a:t>
            </a:r>
          </a:p>
        </p:txBody>
      </p:sp>
      <p:sp>
        <p:nvSpPr>
          <p:cNvPr id="4" name="Title 3"/>
          <p:cNvSpPr>
            <a:spLocks noGrp="1"/>
          </p:cNvSpPr>
          <p:nvPr>
            <p:ph type="ctrTitle"/>
          </p:nvPr>
        </p:nvSpPr>
        <p:spPr>
          <a:xfrm>
            <a:off x="6858000" y="9013"/>
            <a:ext cx="5334000" cy="1094573"/>
          </a:xfrm>
          <a:solidFill>
            <a:srgbClr val="66FFFF"/>
          </a:solidFill>
        </p:spPr>
        <p:txBody>
          <a:bodyPr>
            <a:normAutofit fontScale="90000"/>
          </a:bodyPr>
          <a:lstStyle/>
          <a:p>
            <a:pPr>
              <a:lnSpc>
                <a:spcPct val="50000"/>
              </a:lnSpc>
            </a:pPr>
            <a:r>
              <a:rPr lang="en-US" b="1" dirty="0" smtClean="0"/>
              <a:t/>
            </a:r>
            <a:br>
              <a:rPr lang="en-US" b="1" dirty="0" smtClean="0"/>
            </a:br>
            <a:r>
              <a:rPr lang="en-US" b="1" dirty="0"/>
              <a:t/>
            </a:r>
            <a:br>
              <a:rPr lang="en-US" b="1" dirty="0"/>
            </a:br>
            <a:r>
              <a:rPr lang="en-US" b="1" dirty="0" smtClean="0"/>
              <a:t/>
            </a:r>
            <a:br>
              <a:rPr lang="en-US" b="1" dirty="0" smtClean="0"/>
            </a:br>
            <a:r>
              <a:rPr lang="en-US" sz="4900" b="1" dirty="0"/>
              <a:t/>
            </a:r>
            <a:br>
              <a:rPr lang="en-US" sz="4900" b="1" dirty="0"/>
            </a:br>
            <a:r>
              <a:rPr lang="en-US" sz="4000" b="1" dirty="0" smtClean="0"/>
              <a:t>The </a:t>
            </a:r>
            <a:r>
              <a:rPr lang="en-US" sz="4000" b="1" dirty="0"/>
              <a:t>Lost Science of Money</a:t>
            </a:r>
            <a:br>
              <a:rPr lang="en-US" sz="4000" b="1" dirty="0"/>
            </a:br>
            <a:r>
              <a:rPr lang="en-US" sz="4000" dirty="0"/>
              <a:t>		</a:t>
            </a:r>
            <a:endParaRPr lang="en-US" sz="4900" dirty="0"/>
          </a:p>
        </p:txBody>
      </p:sp>
      <p:sp>
        <p:nvSpPr>
          <p:cNvPr id="6" name="TextBox 5"/>
          <p:cNvSpPr txBox="1"/>
          <p:nvPr/>
        </p:nvSpPr>
        <p:spPr>
          <a:xfrm>
            <a:off x="1668379" y="6256421"/>
            <a:ext cx="45719" cy="369332"/>
          </a:xfrm>
          <a:prstGeom prst="rect">
            <a:avLst/>
          </a:prstGeom>
          <a:noFill/>
        </p:spPr>
        <p:txBody>
          <a:bodyPr wrap="square" rtlCol="0">
            <a:spAutoFit/>
          </a:bodyPr>
          <a:lstStyle/>
          <a:p>
            <a:endParaRPr lang="en-US" dirty="0"/>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pic>
        <p:nvPicPr>
          <p:cNvPr id="31" name="Picture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57700"/>
            <a:ext cx="3810000" cy="2400300"/>
          </a:xfrm>
          <a:prstGeom prst="rect">
            <a:avLst/>
          </a:prstGeom>
        </p:spPr>
      </p:pic>
    </p:spTree>
    <p:extLst>
      <p:ext uri="{BB962C8B-B14F-4D97-AF65-F5344CB8AC3E}">
        <p14:creationId xmlns:p14="http://schemas.microsoft.com/office/powerpoint/2010/main" val="26658646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08074"/>
          </a:xfrm>
          <a:solidFill>
            <a:schemeClr val="accent2"/>
          </a:solidFill>
        </p:spPr>
        <p:txBody>
          <a:bodyPr/>
          <a:lstStyle/>
          <a:p>
            <a:pPr marL="742950" indent="-742950">
              <a:buFont typeface="+mj-lt"/>
              <a:buAutoNum type="arabicPeriod" startAt="2"/>
            </a:pPr>
            <a:r>
              <a:rPr lang="en-US" dirty="0">
                <a:latin typeface="+mn-lt"/>
                <a:cs typeface="Courier New" panose="02070309020205020404" pitchFamily="49" charset="0"/>
              </a:rPr>
              <a:t>FED in the “Nick of Time” for World War One</a:t>
            </a:r>
            <a:endParaRPr lang="en-US" dirty="0">
              <a:latin typeface="+mn-lt"/>
            </a:endParaRPr>
          </a:p>
        </p:txBody>
      </p:sp>
      <p:sp>
        <p:nvSpPr>
          <p:cNvPr id="4" name="Content Placeholder 3"/>
          <p:cNvSpPr txBox="1">
            <a:spLocks noGrp="1"/>
          </p:cNvSpPr>
          <p:nvPr>
            <p:ph idx="1"/>
          </p:nvPr>
        </p:nvSpPr>
        <p:spPr>
          <a:xfrm>
            <a:off x="0" y="808075"/>
            <a:ext cx="12191999" cy="1754326"/>
          </a:xfrm>
          <a:prstGeom prst="rect">
            <a:avLst/>
          </a:prstGeom>
          <a:solidFill>
            <a:srgbClr val="FFD03B"/>
          </a:solidFill>
        </p:spPr>
        <p:txBody>
          <a:bodyPr wrap="square" rtlCol="0">
            <a:spAutoFit/>
          </a:bodyPr>
          <a:lstStyle/>
          <a:p>
            <a:pPr marL="0" indent="0">
              <a:buNone/>
            </a:pPr>
            <a:r>
              <a:rPr lang="en-US" sz="4000" dirty="0" smtClean="0"/>
              <a:t>The country could not fund World War I by the Fed Banks creating reserve money based on short-term commercial loans and gold.</a:t>
            </a:r>
            <a:endParaRPr lang="en-US" sz="40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07125" y="2540375"/>
            <a:ext cx="5684873" cy="431762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237" y="2856124"/>
            <a:ext cx="5188363" cy="3502145"/>
          </a:xfrm>
          <a:prstGeom prst="rect">
            <a:avLst/>
          </a:prstGeom>
        </p:spPr>
      </p:pic>
    </p:spTree>
    <p:extLst>
      <p:ext uri="{BB962C8B-B14F-4D97-AF65-F5344CB8AC3E}">
        <p14:creationId xmlns:p14="http://schemas.microsoft.com/office/powerpoint/2010/main" val="38785038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59596"/>
          </a:xfrm>
          <a:solidFill>
            <a:schemeClr val="accent2"/>
          </a:solidFill>
        </p:spPr>
        <p:txBody>
          <a:bodyPr>
            <a:normAutofit fontScale="90000"/>
          </a:bodyPr>
          <a:lstStyle/>
          <a:p>
            <a:pPr marL="742950" indent="-742950">
              <a:buFont typeface="+mj-lt"/>
              <a:buAutoNum type="arabicPeriod" startAt="2"/>
            </a:pPr>
            <a:r>
              <a:rPr lang="en-US" dirty="0">
                <a:latin typeface="+mn-lt"/>
                <a:cs typeface="Courier New" panose="02070309020205020404" pitchFamily="49" charset="0"/>
              </a:rPr>
              <a:t>FED in the “Nick of Time” for World War One</a:t>
            </a:r>
            <a:endParaRPr lang="en-US" dirty="0">
              <a:latin typeface="+mn-lt"/>
            </a:endParaRPr>
          </a:p>
        </p:txBody>
      </p:sp>
      <p:sp>
        <p:nvSpPr>
          <p:cNvPr id="4" name="Content Placeholder 3"/>
          <p:cNvSpPr txBox="1">
            <a:spLocks noGrp="1"/>
          </p:cNvSpPr>
          <p:nvPr>
            <p:ph idx="1"/>
          </p:nvPr>
        </p:nvSpPr>
        <p:spPr>
          <a:xfrm>
            <a:off x="0" y="808075"/>
            <a:ext cx="12191999" cy="646331"/>
          </a:xfrm>
          <a:prstGeom prst="rect">
            <a:avLst/>
          </a:prstGeom>
          <a:solidFill>
            <a:srgbClr val="FFD03B"/>
          </a:solidFill>
        </p:spPr>
        <p:txBody>
          <a:bodyPr wrap="square" rtlCol="0">
            <a:spAutoFit/>
          </a:bodyPr>
          <a:lstStyle/>
          <a:p>
            <a:pPr marL="0" indent="0">
              <a:buNone/>
            </a:pPr>
            <a:r>
              <a:rPr lang="en-US" sz="4000" dirty="0" smtClean="0"/>
              <a:t>The</a:t>
            </a:r>
            <a:endParaRPr lang="en-US" sz="4000" dirty="0"/>
          </a:p>
        </p:txBody>
      </p:sp>
      <p:sp>
        <p:nvSpPr>
          <p:cNvPr id="8" name="TextBox 7"/>
          <p:cNvSpPr txBox="1"/>
          <p:nvPr/>
        </p:nvSpPr>
        <p:spPr>
          <a:xfrm>
            <a:off x="14120" y="659597"/>
            <a:ext cx="12177880" cy="1077218"/>
          </a:xfrm>
          <a:prstGeom prst="rect">
            <a:avLst/>
          </a:prstGeom>
          <a:solidFill>
            <a:srgbClr val="FFD03B"/>
          </a:solidFill>
        </p:spPr>
        <p:txBody>
          <a:bodyPr wrap="square" rtlCol="0">
            <a:spAutoFit/>
          </a:bodyPr>
          <a:lstStyle/>
          <a:p>
            <a:pPr algn="ctr"/>
            <a:r>
              <a:rPr lang="en-US" sz="3200" b="1" dirty="0" smtClean="0"/>
              <a:t>The Federal Reserve Law was amended </a:t>
            </a:r>
            <a:r>
              <a:rPr lang="en-US" sz="3200" b="1" dirty="0">
                <a:solidFill>
                  <a:srgbClr val="231F20"/>
                </a:solidFill>
                <a:ea typeface="Calibri" panose="020F0502020204030204" pitchFamily="34" charset="0"/>
                <a:cs typeface="GillSansMT"/>
              </a:rPr>
              <a:t>to dramatically increase </a:t>
            </a:r>
            <a:r>
              <a:rPr lang="en-US" sz="3200" b="1" dirty="0" smtClean="0">
                <a:solidFill>
                  <a:srgbClr val="231F20"/>
                </a:solidFill>
                <a:ea typeface="Calibri" panose="020F0502020204030204" pitchFamily="34" charset="0"/>
                <a:cs typeface="GillSansMT"/>
              </a:rPr>
              <a:t>the Fed’s </a:t>
            </a:r>
            <a:r>
              <a:rPr lang="en-US" sz="3200" b="1" dirty="0">
                <a:solidFill>
                  <a:srgbClr val="231F20"/>
                </a:solidFill>
                <a:ea typeface="Calibri" panose="020F0502020204030204" pitchFamily="34" charset="0"/>
                <a:cs typeface="GillSansMT"/>
              </a:rPr>
              <a:t>ability to issue notes.</a:t>
            </a:r>
          </a:p>
        </p:txBody>
      </p:sp>
      <p:sp>
        <p:nvSpPr>
          <p:cNvPr id="9" name="TextBox 8"/>
          <p:cNvSpPr txBox="1"/>
          <p:nvPr/>
        </p:nvSpPr>
        <p:spPr>
          <a:xfrm>
            <a:off x="170121" y="1885293"/>
            <a:ext cx="6358270" cy="4401205"/>
          </a:xfrm>
          <a:prstGeom prst="rect">
            <a:avLst/>
          </a:prstGeom>
          <a:solidFill>
            <a:srgbClr val="F5F5F5"/>
          </a:solidFill>
        </p:spPr>
        <p:txBody>
          <a:bodyPr wrap="square" rtlCol="0">
            <a:spAutoFit/>
          </a:bodyPr>
          <a:lstStyle/>
          <a:p>
            <a:r>
              <a:rPr lang="en-US" sz="2000" dirty="0" smtClean="0"/>
              <a:t>1916 – law amended:  Fed Banks could, for the first time,  make loans to member banks with government debt as collateral (in limited quantity).   </a:t>
            </a:r>
          </a:p>
          <a:p>
            <a:endParaRPr lang="en-US" sz="2000" dirty="0"/>
          </a:p>
          <a:p>
            <a:r>
              <a:rPr lang="en-US" sz="2000" dirty="0" smtClean="0"/>
              <a:t>April 1917:  Wilson and Congress declare war.</a:t>
            </a:r>
          </a:p>
          <a:p>
            <a:endParaRPr lang="en-US" sz="2000" dirty="0" smtClean="0"/>
          </a:p>
          <a:p>
            <a:r>
              <a:rPr lang="en-US" sz="2000" dirty="0"/>
              <a:t>June </a:t>
            </a:r>
            <a:r>
              <a:rPr lang="en-US" sz="2000" dirty="0" smtClean="0"/>
              <a:t>1917 – law amended:  Federal </a:t>
            </a:r>
            <a:r>
              <a:rPr lang="en-US" sz="2000" dirty="0"/>
              <a:t>Reserve </a:t>
            </a:r>
            <a:r>
              <a:rPr lang="en-US" sz="2000" dirty="0" smtClean="0"/>
              <a:t>Notes backed with only 60</a:t>
            </a:r>
            <a:r>
              <a:rPr lang="en-US" sz="2000" dirty="0"/>
              <a:t>% </a:t>
            </a:r>
            <a:r>
              <a:rPr lang="en-US" sz="2000" dirty="0" smtClean="0"/>
              <a:t>commercial loans (not 100%) and </a:t>
            </a:r>
            <a:r>
              <a:rPr lang="en-US" sz="2000" dirty="0"/>
              <a:t>40% </a:t>
            </a:r>
            <a:r>
              <a:rPr lang="en-US" sz="2000" dirty="0" smtClean="0"/>
              <a:t>gold.</a:t>
            </a:r>
            <a:endParaRPr lang="en-US" sz="2000" dirty="0"/>
          </a:p>
          <a:p>
            <a:endParaRPr lang="en-US" sz="2000" dirty="0"/>
          </a:p>
          <a:p>
            <a:r>
              <a:rPr lang="en-US" sz="2000" dirty="0" smtClean="0"/>
              <a:t>1917 – law amended:   government debt now substituted for commercial debt as collateral for loans from Fed Banks</a:t>
            </a:r>
          </a:p>
          <a:p>
            <a:endParaRPr lang="en-US" sz="2000" dirty="0"/>
          </a:p>
          <a:p>
            <a:pPr algn="ctr"/>
            <a:r>
              <a:rPr lang="en-US" sz="2000" dirty="0" smtClean="0"/>
              <a:t>The </a:t>
            </a:r>
            <a:r>
              <a:rPr lang="en-US" sz="2000" dirty="0"/>
              <a:t>Fed now faced </a:t>
            </a:r>
            <a:r>
              <a:rPr lang="en-US" sz="2000" dirty="0" smtClean="0"/>
              <a:t>no constraints creating Fed Reserve notes (out of nothing) backed by federal debt.</a:t>
            </a:r>
            <a:endParaRPr lang="en-US" sz="2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1167" y="1885293"/>
            <a:ext cx="5029200" cy="4832092"/>
          </a:xfrm>
          <a:prstGeom prst="rect">
            <a:avLst/>
          </a:prstGeom>
        </p:spPr>
      </p:pic>
    </p:spTree>
    <p:extLst>
      <p:ext uri="{BB962C8B-B14F-4D97-AF65-F5344CB8AC3E}">
        <p14:creationId xmlns:p14="http://schemas.microsoft.com/office/powerpoint/2010/main" val="31428671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20100" y="1736815"/>
            <a:ext cx="2029924" cy="1538469"/>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20101" y="3275284"/>
            <a:ext cx="2156038" cy="1617029"/>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52927" y="4892313"/>
            <a:ext cx="1797097" cy="1965687"/>
          </a:xfrm>
          <a:prstGeom prst="rect">
            <a:avLst/>
          </a:prstGeom>
        </p:spPr>
      </p:pic>
      <p:sp>
        <p:nvSpPr>
          <p:cNvPr id="11" name="Title 1"/>
          <p:cNvSpPr>
            <a:spLocks noGrp="1"/>
          </p:cNvSpPr>
          <p:nvPr>
            <p:ph type="title"/>
          </p:nvPr>
        </p:nvSpPr>
        <p:spPr>
          <a:xfrm>
            <a:off x="0" y="1"/>
            <a:ext cx="12192000" cy="659596"/>
          </a:xfrm>
          <a:solidFill>
            <a:schemeClr val="accent2"/>
          </a:solidFill>
        </p:spPr>
        <p:txBody>
          <a:bodyPr>
            <a:normAutofit fontScale="90000"/>
          </a:bodyPr>
          <a:lstStyle/>
          <a:p>
            <a:pPr marL="742950" indent="-742950">
              <a:buFont typeface="+mj-lt"/>
              <a:buAutoNum type="arabicPeriod" startAt="2"/>
            </a:pPr>
            <a:r>
              <a:rPr lang="en-US" dirty="0">
                <a:latin typeface="+mn-lt"/>
                <a:cs typeface="Courier New" panose="02070309020205020404" pitchFamily="49" charset="0"/>
              </a:rPr>
              <a:t>FED in the “Nick of Time” for World War One</a:t>
            </a:r>
            <a:endParaRPr lang="en-US" dirty="0">
              <a:latin typeface="+mn-lt"/>
            </a:endParaRPr>
          </a:p>
        </p:txBody>
      </p:sp>
      <p:sp>
        <p:nvSpPr>
          <p:cNvPr id="12" name="TextBox 11"/>
          <p:cNvSpPr txBox="1"/>
          <p:nvPr/>
        </p:nvSpPr>
        <p:spPr>
          <a:xfrm>
            <a:off x="14120" y="659597"/>
            <a:ext cx="12177880" cy="1077218"/>
          </a:xfrm>
          <a:prstGeom prst="rect">
            <a:avLst/>
          </a:prstGeom>
          <a:solidFill>
            <a:srgbClr val="FFD03B"/>
          </a:solidFill>
        </p:spPr>
        <p:txBody>
          <a:bodyPr wrap="square" rtlCol="0">
            <a:spAutoFit/>
          </a:bodyPr>
          <a:lstStyle/>
          <a:p>
            <a:pPr algn="ctr"/>
            <a:r>
              <a:rPr lang="en-US" sz="3200" b="1" dirty="0" smtClean="0"/>
              <a:t>The Federal Reserve Law amended </a:t>
            </a:r>
            <a:r>
              <a:rPr lang="en-US" sz="3200" b="1" dirty="0">
                <a:solidFill>
                  <a:srgbClr val="231F20"/>
                </a:solidFill>
                <a:ea typeface="Calibri" panose="020F0502020204030204" pitchFamily="34" charset="0"/>
                <a:cs typeface="GillSansMT"/>
              </a:rPr>
              <a:t>to dramatically increase </a:t>
            </a:r>
            <a:r>
              <a:rPr lang="en-US" sz="3200" b="1" dirty="0" smtClean="0">
                <a:solidFill>
                  <a:srgbClr val="231F20"/>
                </a:solidFill>
                <a:ea typeface="Calibri" panose="020F0502020204030204" pitchFamily="34" charset="0"/>
                <a:cs typeface="GillSansMT"/>
              </a:rPr>
              <a:t>the Fed’s </a:t>
            </a:r>
            <a:r>
              <a:rPr lang="en-US" sz="3200" b="1" dirty="0">
                <a:solidFill>
                  <a:srgbClr val="231F20"/>
                </a:solidFill>
                <a:ea typeface="Calibri" panose="020F0502020204030204" pitchFamily="34" charset="0"/>
                <a:cs typeface="GillSansMT"/>
              </a:rPr>
              <a:t>ability to issue notes.</a:t>
            </a:r>
          </a:p>
        </p:txBody>
      </p:sp>
      <p:sp>
        <p:nvSpPr>
          <p:cNvPr id="13" name="Rectangle 12"/>
          <p:cNvSpPr/>
          <p:nvPr/>
        </p:nvSpPr>
        <p:spPr>
          <a:xfrm>
            <a:off x="201569" y="1829838"/>
            <a:ext cx="9464005" cy="4524315"/>
          </a:xfrm>
          <a:prstGeom prst="rect">
            <a:avLst/>
          </a:prstGeom>
          <a:solidFill>
            <a:srgbClr val="FFFFC1"/>
          </a:solidFill>
        </p:spPr>
        <p:txBody>
          <a:bodyPr wrap="square">
            <a:spAutoFit/>
          </a:bodyPr>
          <a:lstStyle/>
          <a:p>
            <a:r>
              <a:rPr lang="en-US" sz="2400" dirty="0" smtClean="0"/>
              <a:t>Member </a:t>
            </a:r>
            <a:r>
              <a:rPr lang="en-US" sz="2400" dirty="0"/>
              <a:t>banks could </a:t>
            </a:r>
            <a:r>
              <a:rPr lang="en-US" sz="2400" dirty="0" smtClean="0"/>
              <a:t>buy </a:t>
            </a:r>
            <a:r>
              <a:rPr lang="en-US" sz="2400" b="1" dirty="0" smtClean="0"/>
              <a:t>3.5%</a:t>
            </a:r>
            <a:r>
              <a:rPr lang="en-US" sz="2400" dirty="0" smtClean="0"/>
              <a:t> Liberty bonds at </a:t>
            </a:r>
            <a:r>
              <a:rPr lang="en-US" sz="2400" dirty="0"/>
              <a:t>government-debt </a:t>
            </a:r>
            <a:r>
              <a:rPr lang="en-US" sz="2400" dirty="0" smtClean="0"/>
              <a:t>auctions (with credit money they created out of nothing).  The member banks would submit </a:t>
            </a:r>
            <a:r>
              <a:rPr lang="en-US" sz="2400" dirty="0"/>
              <a:t>the bonds to the Fed as collateral for loans at the preferential rate of </a:t>
            </a:r>
            <a:r>
              <a:rPr lang="en-US" sz="2400" b="1" dirty="0"/>
              <a:t>3</a:t>
            </a:r>
            <a:r>
              <a:rPr lang="en-US" sz="2400" b="1" dirty="0" smtClean="0"/>
              <a:t>%</a:t>
            </a:r>
            <a:r>
              <a:rPr lang="en-US" sz="2400" dirty="0" smtClean="0"/>
              <a:t> (the Fed creating Federal Reserve notes out of nothing).</a:t>
            </a:r>
          </a:p>
          <a:p>
            <a:endParaRPr lang="en-US" sz="2400" dirty="0"/>
          </a:p>
          <a:p>
            <a:r>
              <a:rPr lang="en-US" sz="2400" dirty="0" smtClean="0"/>
              <a:t>The member banks ‘pocketed’ the .5% difference in interest as profit.</a:t>
            </a:r>
          </a:p>
          <a:p>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400" dirty="0" smtClean="0"/>
              <a:t>“… the </a:t>
            </a:r>
            <a:r>
              <a:rPr lang="en-US" sz="2400" dirty="0"/>
              <a:t>Reserve Banks encouraged their member banks to purchase Treasury securities by establishing preferential discount rates on loans secured by government notes and bonds (Meltzer 2003</a:t>
            </a:r>
            <a:r>
              <a:rPr lang="en-US" sz="2400" dirty="0" smtClean="0"/>
              <a:t>, </a:t>
            </a:r>
            <a:r>
              <a:rPr lang="en-US" sz="2400" i="1" dirty="0"/>
              <a:t>A History of the Federal Reserve, </a:t>
            </a:r>
            <a:r>
              <a:rPr lang="en-US" sz="2400" dirty="0"/>
              <a:t>Volume 1, </a:t>
            </a:r>
            <a:r>
              <a:rPr lang="en-US" sz="2400" i="1" dirty="0" smtClean="0"/>
              <a:t>1913-1951,</a:t>
            </a:r>
            <a:r>
              <a:rPr lang="en-US" sz="2400" dirty="0" smtClean="0"/>
              <a:t> </a:t>
            </a:r>
            <a:r>
              <a:rPr lang="en-US" sz="2400" dirty="0"/>
              <a:t>pp.85-86). </a:t>
            </a:r>
            <a:r>
              <a:rPr lang="en-US" sz="2400" dirty="0" smtClean="0"/>
              <a:t>”</a:t>
            </a:r>
          </a:p>
        </p:txBody>
      </p:sp>
    </p:spTree>
    <p:extLst>
      <p:ext uri="{BB962C8B-B14F-4D97-AF65-F5344CB8AC3E}">
        <p14:creationId xmlns:p14="http://schemas.microsoft.com/office/powerpoint/2010/main" val="2976599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074072" y="19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2555939879"/>
              </p:ext>
            </p:extLst>
          </p:nvPr>
        </p:nvGraphicFramePr>
        <p:xfrm>
          <a:off x="4074072" y="19050"/>
          <a:ext cx="8039100" cy="6838950"/>
        </p:xfrm>
        <a:graphic>
          <a:graphicData uri="http://schemas.openxmlformats.org/presentationml/2006/ole">
            <mc:AlternateContent xmlns:mc="http://schemas.openxmlformats.org/markup-compatibility/2006">
              <mc:Choice xmlns:v="urn:schemas-microsoft-com:vml" Requires="v">
                <p:oleObj spid="_x0000_s2213" r:id="rId3" imgW="8036048" imgH="6827970" progId="Visio.Drawing.11">
                  <p:embed/>
                </p:oleObj>
              </mc:Choice>
              <mc:Fallback>
                <p:oleObj r:id="rId3" imgW="8036048" imgH="6827970"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4072" y="19050"/>
                        <a:ext cx="8039100" cy="6838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itle 1"/>
          <p:cNvSpPr txBox="1">
            <a:spLocks/>
          </p:cNvSpPr>
          <p:nvPr/>
        </p:nvSpPr>
        <p:spPr>
          <a:xfrm>
            <a:off x="0" y="0"/>
            <a:ext cx="4074072" cy="1576551"/>
          </a:xfrm>
          <a:prstGeom prst="rect">
            <a:avLst/>
          </a:prstGeom>
          <a:solidFill>
            <a:schemeClr val="accent2"/>
          </a:solidFill>
        </p:spPr>
        <p:txBody>
          <a:bodyP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42950" indent="-742950">
              <a:buFont typeface="+mj-lt"/>
              <a:buAutoNum type="arabicPeriod" startAt="2"/>
            </a:pPr>
            <a:r>
              <a:rPr lang="en-US" dirty="0" smtClean="0">
                <a:latin typeface="+mn-lt"/>
                <a:cs typeface="Courier New" panose="02070309020205020404" pitchFamily="49" charset="0"/>
              </a:rPr>
              <a:t>FED in the</a:t>
            </a:r>
          </a:p>
          <a:p>
            <a:r>
              <a:rPr lang="en-US" dirty="0" smtClean="0">
                <a:latin typeface="+mn-lt"/>
                <a:cs typeface="Courier New" panose="02070309020205020404" pitchFamily="49" charset="0"/>
              </a:rPr>
              <a:t>    “Nick of Time” for</a:t>
            </a:r>
          </a:p>
          <a:p>
            <a:r>
              <a:rPr lang="en-US" dirty="0">
                <a:latin typeface="+mn-lt"/>
                <a:cs typeface="Courier New" panose="02070309020205020404" pitchFamily="49" charset="0"/>
              </a:rPr>
              <a:t> </a:t>
            </a:r>
            <a:r>
              <a:rPr lang="en-US" dirty="0" smtClean="0">
                <a:latin typeface="+mn-lt"/>
                <a:cs typeface="Courier New" panose="02070309020205020404" pitchFamily="49" charset="0"/>
              </a:rPr>
              <a:t>   World War One</a:t>
            </a:r>
            <a:endParaRPr lang="en-US" dirty="0">
              <a:latin typeface="+mn-lt"/>
            </a:endParaRPr>
          </a:p>
        </p:txBody>
      </p:sp>
      <p:sp>
        <p:nvSpPr>
          <p:cNvPr id="6" name="TextBox 5"/>
          <p:cNvSpPr txBox="1"/>
          <p:nvPr/>
        </p:nvSpPr>
        <p:spPr>
          <a:xfrm>
            <a:off x="14119" y="1595601"/>
            <a:ext cx="4059953" cy="1815882"/>
          </a:xfrm>
          <a:prstGeom prst="rect">
            <a:avLst/>
          </a:prstGeom>
          <a:solidFill>
            <a:srgbClr val="FFD03B"/>
          </a:solidFill>
        </p:spPr>
        <p:txBody>
          <a:bodyPr wrap="square" rtlCol="0">
            <a:spAutoFit/>
          </a:bodyPr>
          <a:lstStyle/>
          <a:p>
            <a:r>
              <a:rPr lang="en-US" sz="2800" b="1" dirty="0" smtClean="0"/>
              <a:t>Member banks make</a:t>
            </a:r>
          </a:p>
          <a:p>
            <a:r>
              <a:rPr lang="en-US" sz="2800" b="1" dirty="0" smtClean="0">
                <a:solidFill>
                  <a:srgbClr val="231F20"/>
                </a:solidFill>
                <a:ea typeface="Calibri" panose="020F0502020204030204" pitchFamily="34" charset="0"/>
                <a:cs typeface="GillSansMT"/>
              </a:rPr>
              <a:t>money from ‘spread’:</a:t>
            </a:r>
          </a:p>
          <a:p>
            <a:r>
              <a:rPr lang="en-US" sz="2800" b="1" dirty="0" smtClean="0">
                <a:solidFill>
                  <a:srgbClr val="231F20"/>
                </a:solidFill>
                <a:ea typeface="Calibri" panose="020F0502020204030204" pitchFamily="34" charset="0"/>
                <a:cs typeface="GillSansMT"/>
              </a:rPr>
              <a:t>3.5% earned minus</a:t>
            </a:r>
          </a:p>
          <a:p>
            <a:r>
              <a:rPr lang="en-US" sz="2800" b="1" dirty="0" smtClean="0">
                <a:solidFill>
                  <a:srgbClr val="231F20"/>
                </a:solidFill>
                <a:ea typeface="Calibri" panose="020F0502020204030204" pitchFamily="34" charset="0"/>
                <a:cs typeface="GillSansMT"/>
              </a:rPr>
              <a:t>3.0% owed = 0.5% profit</a:t>
            </a:r>
            <a:endParaRPr lang="en-US" sz="2800" b="1" dirty="0">
              <a:solidFill>
                <a:srgbClr val="231F20"/>
              </a:solidFill>
              <a:ea typeface="Calibri" panose="020F0502020204030204" pitchFamily="34" charset="0"/>
              <a:cs typeface="GillSansMT"/>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119" y="5139559"/>
            <a:ext cx="2542072" cy="1718441"/>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56191" y="5097326"/>
            <a:ext cx="2384671" cy="1749808"/>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19189" y="5454869"/>
            <a:ext cx="2338552" cy="1403131"/>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24280" y="4193627"/>
            <a:ext cx="2297917" cy="1545349"/>
          </a:xfrm>
          <a:prstGeom prst="rect">
            <a:avLst/>
          </a:prstGeom>
        </p:spPr>
      </p:pic>
      <p:sp>
        <p:nvSpPr>
          <p:cNvPr id="12" name="TextBox 11"/>
          <p:cNvSpPr txBox="1"/>
          <p:nvPr/>
        </p:nvSpPr>
        <p:spPr>
          <a:xfrm>
            <a:off x="5252895" y="3438525"/>
            <a:ext cx="1720343" cy="338554"/>
          </a:xfrm>
          <a:prstGeom prst="rect">
            <a:avLst/>
          </a:prstGeom>
          <a:noFill/>
        </p:spPr>
        <p:txBody>
          <a:bodyPr wrap="none" rtlCol="0">
            <a:spAutoFit/>
          </a:bodyPr>
          <a:lstStyle/>
          <a:p>
            <a:r>
              <a:rPr lang="en-US" sz="1600" dirty="0" smtClean="0"/>
              <a:t>TO BUY WEAPONS</a:t>
            </a:r>
            <a:endParaRPr lang="en-US" sz="1600" dirty="0"/>
          </a:p>
        </p:txBody>
      </p:sp>
    </p:spTree>
    <p:extLst>
      <p:ext uri="{BB962C8B-B14F-4D97-AF65-F5344CB8AC3E}">
        <p14:creationId xmlns:p14="http://schemas.microsoft.com/office/powerpoint/2010/main" val="29568638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0880" y="0"/>
            <a:ext cx="8961120" cy="6858000"/>
          </a:xfrm>
          <a:prstGeom prst="rect">
            <a:avLst/>
          </a:prstGeom>
        </p:spPr>
      </p:pic>
      <p:sp>
        <p:nvSpPr>
          <p:cNvPr id="3" name="Rectangle 2"/>
          <p:cNvSpPr/>
          <p:nvPr/>
        </p:nvSpPr>
        <p:spPr>
          <a:xfrm>
            <a:off x="0" y="1166649"/>
            <a:ext cx="3224226" cy="2585323"/>
          </a:xfrm>
          <a:prstGeom prst="rect">
            <a:avLst/>
          </a:prstGeom>
        </p:spPr>
        <p:txBody>
          <a:bodyPr wrap="square">
            <a:spAutoFit/>
          </a:bodyPr>
          <a:lstStyle/>
          <a:p>
            <a:r>
              <a:rPr lang="en-US" dirty="0" smtClean="0"/>
              <a:t>New </a:t>
            </a:r>
            <a:r>
              <a:rPr lang="en-US" dirty="0"/>
              <a:t>York Times, </a:t>
            </a:r>
            <a:r>
              <a:rPr lang="en-US" dirty="0" smtClean="0"/>
              <a:t>1918</a:t>
            </a:r>
          </a:p>
          <a:p>
            <a:endParaRPr lang="en-US" dirty="0"/>
          </a:p>
          <a:p>
            <a:r>
              <a:rPr lang="en-US" dirty="0" smtClean="0"/>
              <a:t>Charlie Chaplin stands on </a:t>
            </a:r>
          </a:p>
          <a:p>
            <a:r>
              <a:rPr lang="en-US" dirty="0" smtClean="0"/>
              <a:t>Douglas Fairbanks’ shoulders</a:t>
            </a:r>
          </a:p>
          <a:p>
            <a:r>
              <a:rPr lang="en-US" dirty="0" smtClean="0"/>
              <a:t>during </a:t>
            </a:r>
            <a:r>
              <a:rPr lang="en-US" dirty="0"/>
              <a:t>a Liberty bonds </a:t>
            </a:r>
            <a:r>
              <a:rPr lang="en-US" dirty="0" smtClean="0"/>
              <a:t>rally, at </a:t>
            </a:r>
            <a:r>
              <a:rPr lang="en-US" dirty="0"/>
              <a:t>the foot of </a:t>
            </a:r>
            <a:r>
              <a:rPr lang="en-US" dirty="0" smtClean="0"/>
              <a:t>George Washington’s </a:t>
            </a:r>
            <a:r>
              <a:rPr lang="en-US" dirty="0"/>
              <a:t>statue in </a:t>
            </a:r>
            <a:r>
              <a:rPr lang="en-US" dirty="0" smtClean="0"/>
              <a:t>front of </a:t>
            </a:r>
            <a:r>
              <a:rPr lang="en-US" dirty="0"/>
              <a:t>the </a:t>
            </a:r>
            <a:r>
              <a:rPr lang="en-US" dirty="0" smtClean="0"/>
              <a:t>Sub-Treasury (</a:t>
            </a:r>
            <a:r>
              <a:rPr lang="en-US" dirty="0"/>
              <a:t>now Federal Hall </a:t>
            </a:r>
            <a:r>
              <a:rPr lang="en-US" dirty="0" smtClean="0"/>
              <a:t>National Memorial</a:t>
            </a:r>
            <a:r>
              <a:rPr lang="en-US" dirty="0"/>
              <a:t>).</a:t>
            </a:r>
          </a:p>
        </p:txBody>
      </p:sp>
      <p:sp>
        <p:nvSpPr>
          <p:cNvPr id="4" name="Title 1"/>
          <p:cNvSpPr txBox="1">
            <a:spLocks/>
          </p:cNvSpPr>
          <p:nvPr/>
        </p:nvSpPr>
        <p:spPr>
          <a:xfrm>
            <a:off x="0" y="1"/>
            <a:ext cx="3230880" cy="1166648"/>
          </a:xfrm>
          <a:prstGeom prst="rect">
            <a:avLst/>
          </a:prstGeom>
          <a:solidFill>
            <a:schemeClr val="accent2"/>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42950" indent="-742950">
              <a:buFont typeface="+mj-lt"/>
              <a:buAutoNum type="arabicPeriod" startAt="2"/>
            </a:pPr>
            <a:r>
              <a:rPr lang="en-US" sz="2400" dirty="0" smtClean="0">
                <a:latin typeface="+mn-lt"/>
                <a:cs typeface="Courier New" panose="02070309020205020404" pitchFamily="49" charset="0"/>
              </a:rPr>
              <a:t>FED in the “Nick of Time” for     World War One</a:t>
            </a:r>
            <a:endParaRPr lang="en-US" sz="2400" dirty="0">
              <a:latin typeface="+mn-l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51972"/>
            <a:ext cx="3224226" cy="3106028"/>
          </a:xfrm>
          <a:prstGeom prst="rect">
            <a:avLst/>
          </a:prstGeom>
        </p:spPr>
      </p:pic>
    </p:spTree>
    <p:extLst>
      <p:ext uri="{BB962C8B-B14F-4D97-AF65-F5344CB8AC3E}">
        <p14:creationId xmlns:p14="http://schemas.microsoft.com/office/powerpoint/2010/main" val="2543979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74914"/>
            <a:ext cx="12192000" cy="3857758"/>
          </a:xfrm>
          <a:solidFill>
            <a:schemeClr val="accent4">
              <a:lumMod val="40000"/>
              <a:lumOff val="60000"/>
            </a:schemeClr>
          </a:solidFill>
        </p:spPr>
        <p:txBody>
          <a:bodyPr>
            <a:normAutofit fontScale="92500" lnSpcReduction="20000"/>
          </a:bodyPr>
          <a:lstStyle/>
          <a:p>
            <a:pPr marL="0" indent="0">
              <a:buNone/>
            </a:pPr>
            <a:r>
              <a:rPr lang="en-US" dirty="0" smtClean="0"/>
              <a:t>April 1917 to the Armistice of 11/11/1918 = 19 months:</a:t>
            </a:r>
          </a:p>
          <a:p>
            <a:pPr marL="0" indent="0">
              <a:buNone/>
            </a:pPr>
            <a:endParaRPr lang="en-US" dirty="0" smtClean="0"/>
          </a:p>
          <a:p>
            <a:pPr marL="0" indent="0" algn="ctr">
              <a:buNone/>
            </a:pPr>
            <a:r>
              <a:rPr lang="en-US" dirty="0" smtClean="0"/>
              <a:t>U.S. government lent the European Allied Powers the stupendous sum of</a:t>
            </a:r>
          </a:p>
          <a:p>
            <a:pPr marL="0" indent="0" algn="ctr">
              <a:buNone/>
            </a:pPr>
            <a:r>
              <a:rPr lang="en-US" sz="3600" b="1" u="sng" dirty="0" smtClean="0"/>
              <a:t>9.4 billion dollars</a:t>
            </a:r>
            <a:r>
              <a:rPr lang="en-US" dirty="0" smtClean="0"/>
              <a:t>.</a:t>
            </a:r>
          </a:p>
          <a:p>
            <a:pPr marL="0" indent="0">
              <a:buNone/>
            </a:pPr>
            <a:endParaRPr lang="en-US" dirty="0"/>
          </a:p>
          <a:p>
            <a:pPr marL="0" indent="0">
              <a:buNone/>
            </a:pPr>
            <a:r>
              <a:rPr lang="en-US" dirty="0" smtClean="0"/>
              <a:t>All this money went to American industries, most tied to Morgan, Kuhn-Loeb, and Rockefeller, to pay for war supplies for allies.</a:t>
            </a:r>
          </a:p>
          <a:p>
            <a:pPr marL="0" indent="0">
              <a:buNone/>
            </a:pPr>
            <a:endParaRPr lang="en-US" dirty="0"/>
          </a:p>
          <a:p>
            <a:pPr marL="0" indent="0">
              <a:buNone/>
            </a:pPr>
            <a:r>
              <a:rPr lang="en-US" dirty="0" smtClean="0"/>
              <a:t>Much of this U.S. federal debt was bought by member commercial banks of the Federal Reserve System - with credit money created out of thin air.</a:t>
            </a:r>
          </a:p>
          <a:p>
            <a:pPr marL="0" indent="0">
              <a:buNone/>
            </a:pPr>
            <a:endParaRPr lang="en-US" dirty="0"/>
          </a:p>
          <a:p>
            <a:pPr marL="0" indent="0">
              <a:buNone/>
            </a:pPr>
            <a:endParaRPr lang="en-US" dirty="0"/>
          </a:p>
        </p:txBody>
      </p:sp>
      <p:pic>
        <p:nvPicPr>
          <p:cNvPr id="1026" name="Picture 2" descr="http://ts3.mm.bing.net/th?id=H.4983464565802326&amp;pid=15.1&amp;H=99&amp;W=16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114" y="4950372"/>
            <a:ext cx="3083032" cy="19076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ts2.mm.bing.net/th?id=H.4776533102101669&amp;pid=15.1&amp;H=120&amp;W=16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80734" y="4950372"/>
            <a:ext cx="2556094" cy="19127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ts2.mm.bing.net/th?id=H.4703952463660453&amp;pid=15.1&amp;H=111&amp;W=16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47416" y="4950372"/>
            <a:ext cx="2747467" cy="1900765"/>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a:spLocks noGrp="1"/>
          </p:cNvSpPr>
          <p:nvPr>
            <p:ph type="title"/>
          </p:nvPr>
        </p:nvSpPr>
        <p:spPr>
          <a:xfrm>
            <a:off x="0" y="1"/>
            <a:ext cx="12192000" cy="659596"/>
          </a:xfrm>
          <a:solidFill>
            <a:schemeClr val="accent2"/>
          </a:solidFill>
        </p:spPr>
        <p:txBody>
          <a:bodyPr>
            <a:normAutofit fontScale="90000"/>
          </a:bodyPr>
          <a:lstStyle/>
          <a:p>
            <a:pPr marL="742950" indent="-742950">
              <a:buFont typeface="+mj-lt"/>
              <a:buAutoNum type="arabicPeriod" startAt="2"/>
            </a:pPr>
            <a:r>
              <a:rPr lang="en-US" dirty="0">
                <a:latin typeface="+mn-lt"/>
                <a:cs typeface="Courier New" panose="02070309020205020404" pitchFamily="49" charset="0"/>
              </a:rPr>
              <a:t>FED in the “Nick of Time” for World War One</a:t>
            </a:r>
            <a:endParaRPr lang="en-US" dirty="0">
              <a:latin typeface="+mn-lt"/>
            </a:endParaRPr>
          </a:p>
        </p:txBody>
      </p:sp>
    </p:spTree>
    <p:extLst>
      <p:ext uri="{BB962C8B-B14F-4D97-AF65-F5344CB8AC3E}">
        <p14:creationId xmlns:p14="http://schemas.microsoft.com/office/powerpoint/2010/main" val="20924622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5211" y="645490"/>
            <a:ext cx="7957721" cy="6212510"/>
          </a:xfrm>
          <a:prstGeom prst="rect">
            <a:avLst/>
          </a:prstGeom>
        </p:spPr>
      </p:pic>
      <p:sp>
        <p:nvSpPr>
          <p:cNvPr id="3" name="Title 1"/>
          <p:cNvSpPr txBox="1">
            <a:spLocks/>
          </p:cNvSpPr>
          <p:nvPr/>
        </p:nvSpPr>
        <p:spPr>
          <a:xfrm>
            <a:off x="0" y="1"/>
            <a:ext cx="12192000" cy="659596"/>
          </a:xfrm>
          <a:prstGeom prst="rect">
            <a:avLst/>
          </a:prstGeom>
          <a:solidFill>
            <a:schemeClr val="accent2"/>
          </a:solidFill>
        </p:spPr>
        <p:txBody>
          <a:bodyP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42950" indent="-742950">
              <a:buFont typeface="+mj-lt"/>
              <a:buAutoNum type="arabicPeriod" startAt="2"/>
            </a:pPr>
            <a:r>
              <a:rPr lang="en-US" smtClean="0">
                <a:latin typeface="+mn-lt"/>
                <a:cs typeface="Courier New" panose="02070309020205020404" pitchFamily="49" charset="0"/>
              </a:rPr>
              <a:t>FED in the “Nick of Time” for World War One</a:t>
            </a:r>
            <a:endParaRPr lang="en-US" dirty="0">
              <a:latin typeface="+mn-lt"/>
            </a:endParaRPr>
          </a:p>
        </p:txBody>
      </p:sp>
      <p:sp>
        <p:nvSpPr>
          <p:cNvPr id="5" name="TextBox 4"/>
          <p:cNvSpPr txBox="1"/>
          <p:nvPr/>
        </p:nvSpPr>
        <p:spPr>
          <a:xfrm>
            <a:off x="857866" y="3234071"/>
            <a:ext cx="2838277" cy="923330"/>
          </a:xfrm>
          <a:prstGeom prst="rect">
            <a:avLst/>
          </a:prstGeom>
          <a:solidFill>
            <a:schemeClr val="accent2"/>
          </a:solidFill>
        </p:spPr>
        <p:txBody>
          <a:bodyPr wrap="none" rtlCol="0">
            <a:spAutoFit/>
          </a:bodyPr>
          <a:lstStyle/>
          <a:p>
            <a:r>
              <a:rPr lang="en-US" b="1" dirty="0" smtClean="0"/>
              <a:t>FEDERAL RESERVE BANKS &amp;</a:t>
            </a:r>
          </a:p>
          <a:p>
            <a:r>
              <a:rPr lang="en-US" b="1" dirty="0" smtClean="0"/>
              <a:t>MEMBER/OWNER</a:t>
            </a:r>
          </a:p>
          <a:p>
            <a:r>
              <a:rPr lang="en-US" b="1" dirty="0" smtClean="0"/>
              <a:t>COMMERCIAL BANKS</a:t>
            </a:r>
            <a:endParaRPr lang="en-US" b="1" dirty="0"/>
          </a:p>
        </p:txBody>
      </p:sp>
      <p:sp>
        <p:nvSpPr>
          <p:cNvPr id="6" name="Right Arrow 5"/>
          <p:cNvSpPr/>
          <p:nvPr/>
        </p:nvSpPr>
        <p:spPr>
          <a:xfrm rot="20604085">
            <a:off x="3489215" y="3276248"/>
            <a:ext cx="2846822" cy="484632"/>
          </a:xfrm>
          <a:prstGeom prst="rightArrow">
            <a:avLst/>
          </a:prstGeom>
          <a:solidFill>
            <a:srgbClr val="EBBC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56042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9710" y="1493782"/>
            <a:ext cx="7152290" cy="5364218"/>
          </a:xfrm>
          <a:prstGeom prst="rect">
            <a:avLst/>
          </a:prstGeom>
        </p:spPr>
      </p:pic>
      <p:sp>
        <p:nvSpPr>
          <p:cNvPr id="3" name="Rectangle 2"/>
          <p:cNvSpPr/>
          <p:nvPr/>
        </p:nvSpPr>
        <p:spPr>
          <a:xfrm>
            <a:off x="0" y="2300016"/>
            <a:ext cx="5039710" cy="3416320"/>
          </a:xfrm>
          <a:prstGeom prst="rect">
            <a:avLst/>
          </a:prstGeom>
          <a:solidFill>
            <a:srgbClr val="FFB8A7"/>
          </a:solidFill>
        </p:spPr>
        <p:txBody>
          <a:bodyPr wrap="square">
            <a:spAutoFit/>
          </a:bodyPr>
          <a:lstStyle/>
          <a:p>
            <a:r>
              <a:rPr lang="en-US" dirty="0"/>
              <a:t>The committee reported that between 1915 and January 1917, the United States lent Germany 27 million dollars, and in the same period, it lent to </a:t>
            </a:r>
            <a:r>
              <a:rPr lang="en-US" dirty="0" smtClean="0"/>
              <a:t>the United Kingdom </a:t>
            </a:r>
            <a:r>
              <a:rPr lang="en-US" dirty="0"/>
              <a:t>and its allies 2.3 billion dollars, almost 100 times as much</a:t>
            </a:r>
            <a:r>
              <a:rPr lang="en-US" dirty="0" smtClean="0"/>
              <a:t>.</a:t>
            </a:r>
          </a:p>
          <a:p>
            <a:endParaRPr lang="en-US" dirty="0"/>
          </a:p>
          <a:p>
            <a:r>
              <a:rPr lang="en-US" dirty="0"/>
              <a:t>Because of these facts Senator Nye, many war critics, and members of the American public concluded that the US entered the war for reasons of profit, not policy — because it was in American commercial interest for the United Kingdom not to </a:t>
            </a:r>
            <a:r>
              <a:rPr lang="en-US" dirty="0" smtClean="0"/>
              <a:t>lose.</a:t>
            </a:r>
            <a:endParaRPr lang="en-US" dirty="0"/>
          </a:p>
        </p:txBody>
      </p:sp>
      <p:sp>
        <p:nvSpPr>
          <p:cNvPr id="4" name="Rectangle 3"/>
          <p:cNvSpPr/>
          <p:nvPr/>
        </p:nvSpPr>
        <p:spPr>
          <a:xfrm>
            <a:off x="0" y="0"/>
            <a:ext cx="12192000" cy="461665"/>
          </a:xfrm>
          <a:prstGeom prst="rect">
            <a:avLst/>
          </a:prstGeom>
          <a:solidFill>
            <a:srgbClr val="FFFF00"/>
          </a:solidFill>
        </p:spPr>
        <p:txBody>
          <a:bodyPr wrap="square">
            <a:spAutoFit/>
          </a:bodyPr>
          <a:lstStyle/>
          <a:p>
            <a:pPr marL="457200" indent="-457200" algn="ctr">
              <a:buFont typeface="+mj-lt"/>
              <a:buAutoNum type="arabicPeriod" startAt="3"/>
            </a:pPr>
            <a:r>
              <a:rPr lang="en-US" sz="2400" b="1" dirty="0">
                <a:latin typeface="Courier New" panose="02070309020205020404" pitchFamily="49" charset="0"/>
                <a:cs typeface="Courier New" panose="02070309020205020404" pitchFamily="49" charset="0"/>
              </a:rPr>
              <a:t>U.S. Sells Arms to Both Sides</a:t>
            </a:r>
          </a:p>
        </p:txBody>
      </p:sp>
      <p:sp>
        <p:nvSpPr>
          <p:cNvPr id="5" name="Content Placeholder 2"/>
          <p:cNvSpPr txBox="1">
            <a:spLocks/>
          </p:cNvSpPr>
          <p:nvPr/>
        </p:nvSpPr>
        <p:spPr>
          <a:xfrm>
            <a:off x="0" y="461665"/>
            <a:ext cx="12192000" cy="1114887"/>
          </a:xfrm>
          <a:prstGeom prst="rect">
            <a:avLst/>
          </a:prstGeom>
          <a:solidFill>
            <a:srgbClr val="FFFFC1"/>
          </a:solidFill>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smtClean="0"/>
              <a:t>In the 30’s, a Senate Committee called the Nye Committee, investigated banking and the munitions industries in getting America into World War I.</a:t>
            </a:r>
          </a:p>
        </p:txBody>
      </p:sp>
      <p:sp>
        <p:nvSpPr>
          <p:cNvPr id="6" name="Rectangle 5"/>
          <p:cNvSpPr/>
          <p:nvPr/>
        </p:nvSpPr>
        <p:spPr>
          <a:xfrm>
            <a:off x="9087758" y="5980898"/>
            <a:ext cx="2084738" cy="646331"/>
          </a:xfrm>
          <a:prstGeom prst="rect">
            <a:avLst/>
          </a:prstGeom>
          <a:solidFill>
            <a:schemeClr val="bg1"/>
          </a:solidFill>
        </p:spPr>
        <p:txBody>
          <a:bodyPr wrap="none">
            <a:spAutoFit/>
          </a:bodyPr>
          <a:lstStyle/>
          <a:p>
            <a:pPr algn="ctr"/>
            <a:r>
              <a:rPr lang="en-US" dirty="0"/>
              <a:t>Gerald Prentice </a:t>
            </a:r>
            <a:r>
              <a:rPr lang="en-US" dirty="0" smtClean="0"/>
              <a:t>Nye</a:t>
            </a:r>
          </a:p>
          <a:p>
            <a:pPr algn="ctr"/>
            <a:r>
              <a:rPr lang="en-US" dirty="0" smtClean="0"/>
              <a:t>(1892 </a:t>
            </a:r>
            <a:r>
              <a:rPr lang="en-US" dirty="0"/>
              <a:t>– </a:t>
            </a:r>
            <a:r>
              <a:rPr lang="en-US" dirty="0" smtClean="0"/>
              <a:t>1971</a:t>
            </a:r>
            <a:r>
              <a:rPr lang="en-US" dirty="0"/>
              <a:t>)</a:t>
            </a:r>
          </a:p>
        </p:txBody>
      </p:sp>
    </p:spTree>
    <p:extLst>
      <p:ext uri="{BB962C8B-B14F-4D97-AF65-F5344CB8AC3E}">
        <p14:creationId xmlns:p14="http://schemas.microsoft.com/office/powerpoint/2010/main" val="30884987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61665"/>
            <a:ext cx="12192000" cy="2340781"/>
          </a:xfrm>
          <a:solidFill>
            <a:srgbClr val="FFFFC1"/>
          </a:solidFill>
        </p:spPr>
        <p:txBody>
          <a:bodyPr>
            <a:normAutofit fontScale="85000" lnSpcReduction="20000"/>
          </a:bodyPr>
          <a:lstStyle/>
          <a:p>
            <a:pPr marL="0" indent="0">
              <a:buNone/>
            </a:pPr>
            <a:endParaRPr lang="en-US" sz="3200" dirty="0" smtClean="0"/>
          </a:p>
          <a:p>
            <a:pPr marL="0">
              <a:spcBef>
                <a:spcPts val="600"/>
              </a:spcBef>
            </a:pPr>
            <a:r>
              <a:rPr lang="en-US" sz="3200" dirty="0" smtClean="0"/>
              <a:t>By 1916, the private investment bank of J.P. Morgan had organized loans</a:t>
            </a:r>
          </a:p>
          <a:p>
            <a:pPr marL="0" indent="0">
              <a:spcBef>
                <a:spcPts val="600"/>
              </a:spcBef>
              <a:buNone/>
            </a:pPr>
            <a:r>
              <a:rPr lang="en-US" sz="3200" dirty="0" smtClean="0"/>
              <a:t>   to Britain and France for a staggering 1.2 billion dollars of war munitions</a:t>
            </a:r>
          </a:p>
          <a:p>
            <a:pPr marL="0">
              <a:spcBef>
                <a:spcPts val="600"/>
              </a:spcBef>
            </a:pPr>
            <a:endParaRPr lang="en-US" sz="3200" dirty="0" smtClean="0"/>
          </a:p>
          <a:p>
            <a:r>
              <a:rPr lang="en-US" sz="3200" dirty="0" smtClean="0"/>
              <a:t>By the 1917 entrance into war by U.S., 5 billion dollars of war supplies and weapons have been exported from the country by Morgan syndicate</a:t>
            </a:r>
            <a:endParaRPr lang="en-US" sz="3200" dirty="0"/>
          </a:p>
        </p:txBody>
      </p:sp>
      <p:pic>
        <p:nvPicPr>
          <p:cNvPr id="11266" name="Picture 2" descr="http://www.loc.gov/rr/scitech/trs/images/SI-2001-11585~P.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918" y="3222647"/>
            <a:ext cx="5029200" cy="3624077"/>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ts3.mm.bing.net/th?id=H.4987312917513866&amp;pid=15.1&amp;H=121&amp;W=16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85035" y="3178359"/>
            <a:ext cx="4855028" cy="368312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0" y="0"/>
            <a:ext cx="12192000" cy="461665"/>
          </a:xfrm>
          <a:prstGeom prst="rect">
            <a:avLst/>
          </a:prstGeom>
          <a:solidFill>
            <a:srgbClr val="FFFF00"/>
          </a:solidFill>
        </p:spPr>
        <p:txBody>
          <a:bodyPr wrap="square">
            <a:spAutoFit/>
          </a:bodyPr>
          <a:lstStyle/>
          <a:p>
            <a:pPr marL="457200" indent="-457200" algn="ctr">
              <a:buFont typeface="+mj-lt"/>
              <a:buAutoNum type="arabicPeriod" startAt="3"/>
            </a:pPr>
            <a:r>
              <a:rPr lang="en-US" sz="2400" b="1" dirty="0">
                <a:latin typeface="Courier New" panose="02070309020205020404" pitchFamily="49" charset="0"/>
                <a:cs typeface="Courier New" panose="02070309020205020404" pitchFamily="49" charset="0"/>
              </a:rPr>
              <a:t>U.S. Sells Arms to Both Sides</a:t>
            </a:r>
          </a:p>
        </p:txBody>
      </p:sp>
    </p:spTree>
    <p:extLst>
      <p:ext uri="{BB962C8B-B14F-4D97-AF65-F5344CB8AC3E}">
        <p14:creationId xmlns:p14="http://schemas.microsoft.com/office/powerpoint/2010/main" val="4220238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461665"/>
            <a:ext cx="12192000" cy="1132114"/>
          </a:xfrm>
          <a:prstGeom prst="rect">
            <a:avLst/>
          </a:prstGeom>
          <a:solidFill>
            <a:srgbClr val="FFD03B"/>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latin typeface="+mn-lt"/>
              </a:rPr>
              <a:t>March 5, 1917   -    confidential dispatch from Walter Hines Page,</a:t>
            </a:r>
          </a:p>
          <a:p>
            <a:r>
              <a:rPr lang="en-US" sz="3200" dirty="0">
                <a:latin typeface="+mn-lt"/>
              </a:rPr>
              <a:t>                                  US Ambassador to London, to Wilson</a:t>
            </a:r>
            <a:r>
              <a:rPr lang="en-US" sz="3200" dirty="0" smtClean="0">
                <a:latin typeface="+mn-lt"/>
              </a:rPr>
              <a:t>:</a:t>
            </a:r>
            <a:endParaRPr lang="en-US" sz="3200" dirty="0">
              <a:latin typeface="+mn-lt"/>
            </a:endParaRPr>
          </a:p>
        </p:txBody>
      </p:sp>
      <p:sp>
        <p:nvSpPr>
          <p:cNvPr id="3" name="TextBox 2"/>
          <p:cNvSpPr txBox="1"/>
          <p:nvPr/>
        </p:nvSpPr>
        <p:spPr>
          <a:xfrm>
            <a:off x="224723" y="2353961"/>
            <a:ext cx="9632730" cy="2677656"/>
          </a:xfrm>
          <a:prstGeom prst="rect">
            <a:avLst/>
          </a:prstGeom>
          <a:solidFill>
            <a:srgbClr val="FFD03B"/>
          </a:solidFill>
        </p:spPr>
        <p:txBody>
          <a:bodyPr wrap="square" rtlCol="0">
            <a:spAutoFit/>
          </a:bodyPr>
          <a:lstStyle/>
          <a:p>
            <a:r>
              <a:rPr lang="en-US" sz="2400" dirty="0" smtClean="0"/>
              <a:t>“I think that the pressure of this approaching crisis has gone beyond the</a:t>
            </a:r>
          </a:p>
          <a:p>
            <a:r>
              <a:rPr lang="en-US" sz="2400" dirty="0" smtClean="0"/>
              <a:t>ability of the Morgan Financial Agency….If we should go to war with</a:t>
            </a:r>
          </a:p>
          <a:p>
            <a:r>
              <a:rPr lang="en-US" sz="2400" dirty="0" smtClean="0"/>
              <a:t>Germany, the greatest help we could give the Allies would be such a credit…</a:t>
            </a:r>
          </a:p>
          <a:p>
            <a:r>
              <a:rPr lang="en-US" sz="2400" dirty="0" smtClean="0"/>
              <a:t>Unless we go to war with Germany our Government, of course, cannot make such a direct grant of credit……”</a:t>
            </a:r>
          </a:p>
          <a:p>
            <a:endParaRPr lang="en-US" sz="2400" dirty="0"/>
          </a:p>
          <a:p>
            <a:r>
              <a:rPr lang="en-US" sz="2400" dirty="0" smtClean="0"/>
              <a:t>He added that the alternative to war was domestic collapse of the US….</a:t>
            </a:r>
            <a:endParaRPr lang="en-US" sz="2400" dirty="0"/>
          </a:p>
        </p:txBody>
      </p:sp>
      <p:sp>
        <p:nvSpPr>
          <p:cNvPr id="5" name="Rectangle 4"/>
          <p:cNvSpPr/>
          <p:nvPr/>
        </p:nvSpPr>
        <p:spPr>
          <a:xfrm>
            <a:off x="5479894" y="5791799"/>
            <a:ext cx="4377559" cy="923330"/>
          </a:xfrm>
          <a:prstGeom prst="rect">
            <a:avLst/>
          </a:prstGeom>
        </p:spPr>
        <p:txBody>
          <a:bodyPr wrap="square">
            <a:spAutoFit/>
          </a:bodyPr>
          <a:lstStyle/>
          <a:p>
            <a:pPr algn="ctr"/>
            <a:r>
              <a:rPr lang="en-US" b="1" dirty="0"/>
              <a:t>Walter Hines Page </a:t>
            </a:r>
            <a:r>
              <a:rPr lang="en-US" b="1" dirty="0" smtClean="0"/>
              <a:t>(1855 </a:t>
            </a:r>
            <a:r>
              <a:rPr lang="en-US" b="1" dirty="0"/>
              <a:t>– </a:t>
            </a:r>
            <a:r>
              <a:rPr lang="en-US" b="1" dirty="0" smtClean="0"/>
              <a:t>1918)</a:t>
            </a:r>
          </a:p>
          <a:p>
            <a:pPr algn="ctr"/>
            <a:r>
              <a:rPr lang="en-US" b="1" dirty="0" smtClean="0"/>
              <a:t>American journalist, publisher, diplomat</a:t>
            </a:r>
          </a:p>
          <a:p>
            <a:pPr algn="ctr"/>
            <a:r>
              <a:rPr lang="en-US" b="1" dirty="0" smtClean="0"/>
              <a:t>U.S. ambassador to U.K. during World War I</a:t>
            </a:r>
            <a:endParaRPr lang="en-US" b="1"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8400" y="3806893"/>
            <a:ext cx="2149368" cy="2908236"/>
          </a:xfrm>
          <a:prstGeom prst="rect">
            <a:avLst/>
          </a:prstGeom>
        </p:spPr>
      </p:pic>
      <p:sp>
        <p:nvSpPr>
          <p:cNvPr id="8" name="Rectangle 7"/>
          <p:cNvSpPr/>
          <p:nvPr/>
        </p:nvSpPr>
        <p:spPr>
          <a:xfrm>
            <a:off x="0" y="0"/>
            <a:ext cx="12192000" cy="461665"/>
          </a:xfrm>
          <a:prstGeom prst="rect">
            <a:avLst/>
          </a:prstGeom>
          <a:solidFill>
            <a:srgbClr val="FFFF00"/>
          </a:solidFill>
        </p:spPr>
        <p:txBody>
          <a:bodyPr wrap="square">
            <a:spAutoFit/>
          </a:bodyPr>
          <a:lstStyle/>
          <a:p>
            <a:pPr marL="457200" indent="-457200" algn="ctr">
              <a:buFont typeface="+mj-lt"/>
              <a:buAutoNum type="arabicPeriod" startAt="3"/>
            </a:pPr>
            <a:r>
              <a:rPr lang="en-US" sz="2400" b="1" dirty="0">
                <a:latin typeface="Courier New" panose="02070309020205020404" pitchFamily="49" charset="0"/>
                <a:cs typeface="Courier New" panose="02070309020205020404" pitchFamily="49" charset="0"/>
              </a:rPr>
              <a:t>U.S. Sells Arms to Both Sides</a:t>
            </a:r>
          </a:p>
        </p:txBody>
      </p:sp>
    </p:spTree>
    <p:extLst>
      <p:ext uri="{BB962C8B-B14F-4D97-AF65-F5344CB8AC3E}">
        <p14:creationId xmlns:p14="http://schemas.microsoft.com/office/powerpoint/2010/main" val="4208261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4013" y="188662"/>
            <a:ext cx="10515600" cy="967729"/>
          </a:xfrm>
          <a:solidFill>
            <a:schemeClr val="accent2">
              <a:lumMod val="60000"/>
              <a:lumOff val="40000"/>
            </a:schemeClr>
          </a:solidFill>
        </p:spPr>
        <p:txBody>
          <a:bodyPr>
            <a:normAutofit/>
          </a:bodyPr>
          <a:lstStyle/>
          <a:p>
            <a:pPr algn="ctr"/>
            <a:r>
              <a:rPr lang="en-US" dirty="0" smtClean="0"/>
              <a:t>THEMES OF LOST SCIENCE OF MONEY BOOK</a:t>
            </a:r>
            <a:endParaRPr lang="en-US" dirty="0"/>
          </a:p>
        </p:txBody>
      </p:sp>
      <p:sp>
        <p:nvSpPr>
          <p:cNvPr id="3" name="Content Placeholder 2"/>
          <p:cNvSpPr>
            <a:spLocks noGrp="1"/>
          </p:cNvSpPr>
          <p:nvPr>
            <p:ph idx="1"/>
          </p:nvPr>
        </p:nvSpPr>
        <p:spPr>
          <a:xfrm>
            <a:off x="1354811" y="1379622"/>
            <a:ext cx="9494004" cy="5301916"/>
          </a:xfrm>
          <a:solidFill>
            <a:schemeClr val="accent2">
              <a:lumMod val="20000"/>
              <a:lumOff val="80000"/>
            </a:schemeClr>
          </a:solidFill>
        </p:spPr>
        <p:txBody>
          <a:bodyPr>
            <a:normAutofit fontScale="85000" lnSpcReduction="10000"/>
          </a:bodyPr>
          <a:lstStyle/>
          <a:p>
            <a:pPr marL="514350" indent="-514350">
              <a:buFont typeface="+mj-lt"/>
              <a:buAutoNum type="arabicPeriod"/>
            </a:pPr>
            <a:r>
              <a:rPr lang="en-US" sz="2400" dirty="0" smtClean="0"/>
              <a:t>Primary importance of the money power (power to create money and regulate it)</a:t>
            </a:r>
          </a:p>
          <a:p>
            <a:pPr marL="514350" indent="-514350">
              <a:buFont typeface="+mj-lt"/>
              <a:buAutoNum type="arabicPeriod"/>
            </a:pPr>
            <a:endParaRPr lang="en-US" sz="2400" dirty="0" smtClean="0"/>
          </a:p>
          <a:p>
            <a:pPr marL="514350" indent="-514350">
              <a:buFont typeface="+mj-lt"/>
              <a:buAutoNum type="arabicPeriod"/>
            </a:pPr>
            <a:r>
              <a:rPr lang="en-US" sz="2400" dirty="0" smtClean="0"/>
              <a:t>Nature of money </a:t>
            </a:r>
            <a:r>
              <a:rPr lang="en-US" sz="2400" u="sng" dirty="0" smtClean="0"/>
              <a:t>purposely</a:t>
            </a:r>
            <a:r>
              <a:rPr lang="en-US" sz="2400" dirty="0" smtClean="0"/>
              <a:t> kept </a:t>
            </a:r>
            <a:r>
              <a:rPr lang="en-US" sz="2400" u="sng" dirty="0" smtClean="0"/>
              <a:t>secret and confused</a:t>
            </a:r>
          </a:p>
          <a:p>
            <a:pPr marL="514350" indent="-514350">
              <a:buFont typeface="+mj-lt"/>
              <a:buAutoNum type="arabicPeriod"/>
            </a:pPr>
            <a:endParaRPr lang="en-US" sz="2400" dirty="0" smtClean="0"/>
          </a:p>
          <a:p>
            <a:pPr marL="514350" indent="-514350">
              <a:buFont typeface="+mj-lt"/>
              <a:buAutoNum type="arabicPeriod"/>
            </a:pPr>
            <a:r>
              <a:rPr lang="en-US" sz="2400" dirty="0" smtClean="0"/>
              <a:t>How a society defines money determines who controls the society</a:t>
            </a:r>
          </a:p>
          <a:p>
            <a:pPr marL="514350" indent="-514350">
              <a:buFont typeface="+mj-lt"/>
              <a:buAutoNum type="arabicPeriod"/>
            </a:pPr>
            <a:endParaRPr lang="en-US" sz="2400" dirty="0" smtClean="0"/>
          </a:p>
          <a:p>
            <a:pPr marL="514350" indent="-514350">
              <a:buFont typeface="+mj-lt"/>
              <a:buAutoNum type="arabicPeriod"/>
            </a:pPr>
            <a:r>
              <a:rPr lang="en-US" sz="2400" dirty="0" smtClean="0"/>
              <a:t>Battle over control of money has raged </a:t>
            </a:r>
            <a:r>
              <a:rPr lang="en-US" sz="2400" u="sng" dirty="0" smtClean="0"/>
              <a:t>for millennia</a:t>
            </a:r>
            <a:r>
              <a:rPr lang="en-US" sz="2400" dirty="0" smtClean="0"/>
              <a:t>:     public vs private</a:t>
            </a:r>
          </a:p>
          <a:p>
            <a:pPr marL="514350" indent="-514350">
              <a:buFont typeface="+mj-lt"/>
              <a:buAutoNum type="arabicPeriod"/>
            </a:pPr>
            <a:endParaRPr lang="en-US" sz="2400" dirty="0" smtClean="0"/>
          </a:p>
          <a:p>
            <a:pPr marL="514350" indent="-514350">
              <a:buFont typeface="+mj-lt"/>
              <a:buAutoNum type="arabicPeriod"/>
            </a:pPr>
            <a:r>
              <a:rPr lang="en-US" sz="2400" dirty="0" smtClean="0"/>
              <a:t>The misuse of the monetary system causes tremendous misery and suffering for the ordinary people.    Will Decker &amp; Martin Dunn, February 2014</a:t>
            </a:r>
          </a:p>
          <a:p>
            <a:pPr marL="514350" indent="-514350">
              <a:buFont typeface="+mj-lt"/>
              <a:buAutoNum type="arabicPeriod"/>
            </a:pPr>
            <a:endParaRPr lang="en-US" sz="2400" dirty="0"/>
          </a:p>
          <a:p>
            <a:pPr marL="514350" indent="-514350">
              <a:buFont typeface="+mj-lt"/>
              <a:buAutoNum type="arabicPeriod"/>
            </a:pPr>
            <a:r>
              <a:rPr lang="en-US" sz="2400" dirty="0" smtClean="0"/>
              <a:t>Whenever the public has owned a significant fraction of the money power, great public benefit has ensued:  Sparta, the Roman Republic, the American Colonies in the 18</a:t>
            </a:r>
            <a:r>
              <a:rPr lang="en-US" sz="2400" baseline="30000" dirty="0" smtClean="0"/>
              <a:t>th</a:t>
            </a:r>
            <a:r>
              <a:rPr lang="en-US" sz="2400" dirty="0" smtClean="0"/>
              <a:t> </a:t>
            </a:r>
            <a:r>
              <a:rPr lang="en-US" sz="2400" dirty="0"/>
              <a:t>century, </a:t>
            </a:r>
            <a:r>
              <a:rPr lang="en-US" sz="2400" dirty="0" smtClean="0"/>
              <a:t>GREENBACKS after the Civil War, Canada </a:t>
            </a:r>
            <a:r>
              <a:rPr lang="en-US" sz="2400" dirty="0"/>
              <a:t>after the Great </a:t>
            </a:r>
            <a:r>
              <a:rPr lang="en-US" sz="2400" dirty="0" smtClean="0"/>
              <a:t>Depression, </a:t>
            </a:r>
            <a:r>
              <a:rPr lang="en-US" sz="2400" dirty="0"/>
              <a:t>British experience after World War II</a:t>
            </a:r>
            <a:r>
              <a:rPr lang="en-US" sz="2400" dirty="0" smtClean="0"/>
              <a:t>.  Martin Dunn, July 2014. </a:t>
            </a:r>
          </a:p>
          <a:p>
            <a:pPr marL="514350" indent="-514350">
              <a:buFont typeface="+mj-lt"/>
              <a:buAutoNum type="arabicPeriod"/>
            </a:pPr>
            <a:endParaRPr lang="en-US" sz="2400" dirty="0" smtClean="0"/>
          </a:p>
          <a:p>
            <a:pPr marL="514350" indent="-514350">
              <a:buFont typeface="+mj-lt"/>
              <a:buAutoNum type="arabicPeriod"/>
            </a:pPr>
            <a:endParaRPr lang="en-US" sz="2400" dirty="0"/>
          </a:p>
        </p:txBody>
      </p:sp>
    </p:spTree>
    <p:extLst>
      <p:ext uri="{BB962C8B-B14F-4D97-AF65-F5344CB8AC3E}">
        <p14:creationId xmlns:p14="http://schemas.microsoft.com/office/powerpoint/2010/main" val="13193166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ts1.mm.bing.net/th?id=H.4782971225375884&amp;pid=15.1&amp;H=160&amp;W=13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7483" y="2346562"/>
            <a:ext cx="3117270" cy="3810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1" y="665932"/>
            <a:ext cx="12192000" cy="1132114"/>
          </a:xfrm>
          <a:prstGeom prst="rect">
            <a:avLst/>
          </a:prstGeom>
          <a:solidFill>
            <a:schemeClr val="accent4">
              <a:lumMod val="40000"/>
              <a:lumOff val="60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smtClean="0"/>
              <a:t>April 1917:    President Wilson, The Peace President,</a:t>
            </a:r>
          </a:p>
          <a:p>
            <a:pPr algn="ctr"/>
            <a:r>
              <a:rPr lang="en-US" sz="3600" b="1" dirty="0" smtClean="0"/>
              <a:t>asks for a declaration of war against Germany</a:t>
            </a:r>
            <a:endParaRPr lang="en-US" sz="3600" b="1" dirty="0"/>
          </a:p>
        </p:txBody>
      </p:sp>
      <p:pic>
        <p:nvPicPr>
          <p:cNvPr id="13316" name="Picture 4" descr="http://ts4.mm.bing.net/th?id=H.5049465365922047&amp;pid=15.1&amp;H=160&amp;W=16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998218"/>
            <a:ext cx="4158340" cy="4158344"/>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http://4.bp.blogspot.com/-yIcsEdPBQf4/TZOGtyUFSPI/AAAAAAAAA4c/vPfCIn3YhsM/s400/Hattie%2527s+Bible+Declaration+of+War+0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1614" y="1928553"/>
            <a:ext cx="3683152" cy="492944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0" y="0"/>
            <a:ext cx="12192000" cy="461665"/>
          </a:xfrm>
          <a:prstGeom prst="rect">
            <a:avLst/>
          </a:prstGeom>
          <a:solidFill>
            <a:srgbClr val="FFFF00"/>
          </a:solidFill>
        </p:spPr>
        <p:txBody>
          <a:bodyPr wrap="square">
            <a:spAutoFit/>
          </a:bodyPr>
          <a:lstStyle/>
          <a:p>
            <a:pPr marL="457200" indent="-457200" algn="ctr">
              <a:buFont typeface="+mj-lt"/>
              <a:buAutoNum type="arabicPeriod" startAt="3"/>
            </a:pPr>
            <a:r>
              <a:rPr lang="en-US" sz="2400" b="1" dirty="0">
                <a:latin typeface="Courier New" panose="02070309020205020404" pitchFamily="49" charset="0"/>
                <a:cs typeface="Courier New" panose="02070309020205020404" pitchFamily="49" charset="0"/>
              </a:rPr>
              <a:t>U.S. Sells Arms to Both Sides</a:t>
            </a:r>
          </a:p>
        </p:txBody>
      </p:sp>
    </p:spTree>
    <p:extLst>
      <p:ext uri="{BB962C8B-B14F-4D97-AF65-F5344CB8AC3E}">
        <p14:creationId xmlns:p14="http://schemas.microsoft.com/office/powerpoint/2010/main" val="37819685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7776" y="1830179"/>
            <a:ext cx="9050903" cy="286232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Warburg</a:t>
            </a:r>
          </a:p>
          <a:p>
            <a:pPr marL="742950" lvl="1" indent="-285750">
              <a:buFont typeface="Arial" panose="020B0604020202020204" pitchFamily="34" charset="0"/>
              <a:buChar char="•"/>
            </a:pPr>
            <a:r>
              <a:rPr lang="en-US" b="1" dirty="0" smtClean="0"/>
              <a:t>Governor, First Federal Reserve Board, 1914-1918</a:t>
            </a:r>
          </a:p>
          <a:p>
            <a:pPr marL="742950" lvl="1" indent="-285750">
              <a:buFont typeface="Arial" panose="020B0604020202020204" pitchFamily="34" charset="0"/>
              <a:buChar char="•"/>
            </a:pPr>
            <a:r>
              <a:rPr lang="en-US" b="1" dirty="0" smtClean="0"/>
              <a:t>Member, Federal Reserve’s Federal Advisory Council, 1918-1927</a:t>
            </a:r>
            <a:endParaRPr lang="en-US" b="1" dirty="0"/>
          </a:p>
          <a:p>
            <a:endParaRPr lang="en-US" dirty="0"/>
          </a:p>
          <a:p>
            <a:r>
              <a:rPr lang="en-US" dirty="0" smtClean="0"/>
              <a:t>Paul Warburg was not only part of the secret Jekyl Island group that secretly wrote the Federal Reserve law.  He later was appointed to its first board of governors from 1914 until 1918, but </a:t>
            </a:r>
          </a:p>
          <a:p>
            <a:r>
              <a:rPr lang="en-US" dirty="0" smtClean="0"/>
              <a:t>resigned in 1918.</a:t>
            </a:r>
          </a:p>
          <a:p>
            <a:endParaRPr lang="en-US" dirty="0"/>
          </a:p>
          <a:p>
            <a:r>
              <a:rPr lang="en-US" dirty="0" smtClean="0"/>
              <a:t>The German Warburg bank was funding the Kaiser’s war, and Max Warburg (Paul’s brother) was head of the German secret police.</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62695" y="1403130"/>
            <a:ext cx="2529305" cy="5454869"/>
          </a:xfrm>
          <a:prstGeom prst="rect">
            <a:avLst/>
          </a:prstGeom>
        </p:spPr>
      </p:pic>
      <p:sp>
        <p:nvSpPr>
          <p:cNvPr id="4" name="Rectangle 3"/>
          <p:cNvSpPr/>
          <p:nvPr/>
        </p:nvSpPr>
        <p:spPr>
          <a:xfrm>
            <a:off x="0" y="0"/>
            <a:ext cx="12192000" cy="461665"/>
          </a:xfrm>
          <a:prstGeom prst="rect">
            <a:avLst/>
          </a:prstGeom>
          <a:solidFill>
            <a:srgbClr val="FFFF00"/>
          </a:solidFill>
        </p:spPr>
        <p:txBody>
          <a:bodyPr wrap="square">
            <a:spAutoFit/>
          </a:bodyPr>
          <a:lstStyle/>
          <a:p>
            <a:pPr marL="457200" indent="-457200" algn="ctr">
              <a:buFont typeface="+mj-lt"/>
              <a:buAutoNum type="arabicPeriod" startAt="3"/>
            </a:pPr>
            <a:r>
              <a:rPr lang="en-US" sz="2400" b="1" dirty="0">
                <a:latin typeface="Courier New" panose="02070309020205020404" pitchFamily="49" charset="0"/>
                <a:cs typeface="Courier New" panose="02070309020205020404" pitchFamily="49" charset="0"/>
              </a:rPr>
              <a:t>U.S. Sells Arms to Both Sides</a:t>
            </a:r>
          </a:p>
        </p:txBody>
      </p:sp>
      <p:sp>
        <p:nvSpPr>
          <p:cNvPr id="5" name="Title 1"/>
          <p:cNvSpPr txBox="1">
            <a:spLocks/>
          </p:cNvSpPr>
          <p:nvPr/>
        </p:nvSpPr>
        <p:spPr>
          <a:xfrm>
            <a:off x="0" y="461665"/>
            <a:ext cx="12192000" cy="619004"/>
          </a:xfrm>
          <a:prstGeom prst="rect">
            <a:avLst/>
          </a:prstGeom>
          <a:solidFill>
            <a:schemeClr val="accent4">
              <a:lumMod val="40000"/>
              <a:lumOff val="60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t>Warburg, the Monetary Reformer</a:t>
            </a:r>
          </a:p>
        </p:txBody>
      </p:sp>
    </p:spTree>
    <p:extLst>
      <p:ext uri="{BB962C8B-B14F-4D97-AF65-F5344CB8AC3E}">
        <p14:creationId xmlns:p14="http://schemas.microsoft.com/office/powerpoint/2010/main" val="41326755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dia-cache-ec0.pinimg.com/736x/68/32/6b/68326b884dc2a54872b828259dc34f6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669" y="1240171"/>
            <a:ext cx="4517898" cy="52341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095416" y="1041092"/>
            <a:ext cx="4298484" cy="3693319"/>
          </a:xfrm>
          <a:prstGeom prst="rect">
            <a:avLst/>
          </a:prstGeom>
          <a:noFill/>
        </p:spPr>
        <p:txBody>
          <a:bodyPr wrap="none" rtlCol="0">
            <a:spAutoFit/>
          </a:bodyPr>
          <a:lstStyle/>
          <a:p>
            <a:r>
              <a:rPr lang="en-US" dirty="0" smtClean="0"/>
              <a:t>                       </a:t>
            </a:r>
            <a:r>
              <a:rPr lang="en-US" u="sng" dirty="0" smtClean="0"/>
              <a:t> JACOB SCHIFF</a:t>
            </a:r>
          </a:p>
          <a:p>
            <a:endParaRPr lang="en-US" u="sng" dirty="0"/>
          </a:p>
          <a:p>
            <a:pPr marL="285750" indent="-285750">
              <a:buFont typeface="Arial" panose="020B0604020202020204" pitchFamily="34" charset="0"/>
              <a:buChar char="•"/>
            </a:pPr>
            <a:r>
              <a:rPr lang="en-US" dirty="0" smtClean="0"/>
              <a:t>Head, KUHN, LOEB &amp; Co.</a:t>
            </a:r>
          </a:p>
          <a:p>
            <a:pPr marL="285750" indent="-285750">
              <a:buFont typeface="Arial" panose="020B0604020202020204" pitchFamily="34" charset="0"/>
              <a:buChar char="•"/>
            </a:pPr>
            <a:r>
              <a:rPr lang="en-US" dirty="0" smtClean="0"/>
              <a:t>daughter married Felix Warburg, brother</a:t>
            </a:r>
          </a:p>
          <a:p>
            <a:r>
              <a:rPr lang="en-US" dirty="0" smtClean="0"/>
              <a:t>      of Paul Warburg</a:t>
            </a:r>
          </a:p>
          <a:p>
            <a:pPr marL="285750" indent="-285750">
              <a:buFont typeface="Arial" panose="020B0604020202020204" pitchFamily="34" charset="0"/>
              <a:buChar char="•"/>
            </a:pPr>
            <a:r>
              <a:rPr lang="en-US" dirty="0" smtClean="0"/>
              <a:t>Paul married the daughter of the other</a:t>
            </a:r>
          </a:p>
          <a:p>
            <a:r>
              <a:rPr lang="en-US" dirty="0"/>
              <a:t> </a:t>
            </a:r>
            <a:r>
              <a:rPr lang="en-US" dirty="0" smtClean="0"/>
              <a:t>     KUHN, LOEB owner, Solomon Loeb</a:t>
            </a:r>
          </a:p>
          <a:p>
            <a:endParaRPr lang="en-US" dirty="0"/>
          </a:p>
          <a:p>
            <a:pPr algn="ctr"/>
            <a:r>
              <a:rPr lang="en-US" dirty="0" smtClean="0"/>
              <a:t>SCHIFF HAD  TWO BROTHERS IN</a:t>
            </a:r>
          </a:p>
          <a:p>
            <a:pPr algn="ctr"/>
            <a:r>
              <a:rPr lang="en-US" dirty="0" smtClean="0"/>
              <a:t>GERMANY DURING THE WAR</a:t>
            </a:r>
          </a:p>
          <a:p>
            <a:pPr algn="ctr"/>
            <a:r>
              <a:rPr lang="en-US" dirty="0" smtClean="0"/>
              <a:t>WHO ALSO WERE ACTIVE</a:t>
            </a:r>
          </a:p>
          <a:p>
            <a:pPr algn="ctr"/>
            <a:r>
              <a:rPr lang="en-US" dirty="0" smtClean="0"/>
              <a:t>AS BANKERS TO THE GERMAN</a:t>
            </a:r>
          </a:p>
          <a:p>
            <a:pPr algn="ctr"/>
            <a:r>
              <a:rPr lang="en-US" dirty="0" smtClean="0"/>
              <a:t>GOVERNMENT.</a:t>
            </a:r>
            <a:endParaRPr lang="en-US" dirty="0"/>
          </a:p>
        </p:txBody>
      </p:sp>
      <p:sp>
        <p:nvSpPr>
          <p:cNvPr id="5" name="TextBox 4"/>
          <p:cNvSpPr txBox="1"/>
          <p:nvPr/>
        </p:nvSpPr>
        <p:spPr>
          <a:xfrm>
            <a:off x="0" y="451206"/>
            <a:ext cx="12192000" cy="461665"/>
          </a:xfrm>
          <a:prstGeom prst="rect">
            <a:avLst/>
          </a:prstGeom>
          <a:solidFill>
            <a:srgbClr val="00B0F0"/>
          </a:solidFill>
        </p:spPr>
        <p:txBody>
          <a:bodyPr wrap="square" rtlCol="0">
            <a:spAutoFit/>
          </a:bodyPr>
          <a:lstStyle/>
          <a:p>
            <a:pPr algn="ctr"/>
            <a:r>
              <a:rPr lang="en-US" sz="2400" b="1" dirty="0" smtClean="0"/>
              <a:t>KUHN, LOEB AND COMPANY</a:t>
            </a:r>
            <a:endParaRPr lang="en-US" sz="2400" b="1" dirty="0"/>
          </a:p>
        </p:txBody>
      </p:sp>
      <p:pic>
        <p:nvPicPr>
          <p:cNvPr id="3074" name="Picture 2" descr="Portrait of Jacob Schiff.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75922" y="1537219"/>
            <a:ext cx="1834055" cy="270106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812924" y="4458657"/>
            <a:ext cx="3379076" cy="2308324"/>
          </a:xfrm>
          <a:prstGeom prst="rect">
            <a:avLst/>
          </a:prstGeom>
          <a:noFill/>
        </p:spPr>
        <p:txBody>
          <a:bodyPr wrap="square" rtlCol="0">
            <a:spAutoFit/>
          </a:bodyPr>
          <a:lstStyle/>
          <a:p>
            <a:r>
              <a:rPr lang="en-US" dirty="0"/>
              <a:t>Schiff served as a director </a:t>
            </a:r>
            <a:r>
              <a:rPr lang="en-US" dirty="0" smtClean="0"/>
              <a:t>of: </a:t>
            </a:r>
          </a:p>
          <a:p>
            <a:r>
              <a:rPr lang="en-US" dirty="0" smtClean="0"/>
              <a:t>Equitable Life Assurance Society</a:t>
            </a:r>
          </a:p>
          <a:p>
            <a:r>
              <a:rPr lang="en-US" dirty="0" smtClean="0"/>
              <a:t>National City Bank of New York</a:t>
            </a:r>
          </a:p>
          <a:p>
            <a:r>
              <a:rPr lang="en-US" dirty="0" smtClean="0"/>
              <a:t>Central Trust Co.</a:t>
            </a:r>
          </a:p>
          <a:p>
            <a:r>
              <a:rPr lang="en-US" dirty="0" smtClean="0"/>
              <a:t> Western Union Telegraph Co.</a:t>
            </a:r>
          </a:p>
          <a:p>
            <a:r>
              <a:rPr lang="en-US" dirty="0" smtClean="0"/>
              <a:t> Union Pacific Railroad</a:t>
            </a:r>
          </a:p>
          <a:p>
            <a:r>
              <a:rPr lang="en-US" dirty="0" smtClean="0"/>
              <a:t> Bond &amp; Mortgage Guarantee Co.</a:t>
            </a:r>
          </a:p>
          <a:p>
            <a:r>
              <a:rPr lang="en-US" dirty="0" smtClean="0"/>
              <a:t> Wells Fargo &amp; Co. </a:t>
            </a:r>
            <a:endParaRPr lang="en-US" dirty="0"/>
          </a:p>
        </p:txBody>
      </p:sp>
      <p:sp>
        <p:nvSpPr>
          <p:cNvPr id="6" name="Rectangle 5"/>
          <p:cNvSpPr/>
          <p:nvPr/>
        </p:nvSpPr>
        <p:spPr>
          <a:xfrm>
            <a:off x="10030950" y="3798600"/>
            <a:ext cx="1524000" cy="369332"/>
          </a:xfrm>
          <a:prstGeom prst="rect">
            <a:avLst/>
          </a:prstGeom>
          <a:solidFill>
            <a:schemeClr val="bg1"/>
          </a:solidFill>
        </p:spPr>
        <p:txBody>
          <a:bodyPr wrap="square">
            <a:spAutoFit/>
          </a:bodyPr>
          <a:lstStyle/>
          <a:p>
            <a:r>
              <a:rPr lang="en-US" dirty="0" smtClean="0"/>
              <a:t>(1847 </a:t>
            </a:r>
            <a:r>
              <a:rPr lang="en-US" dirty="0"/>
              <a:t>– </a:t>
            </a:r>
            <a:r>
              <a:rPr lang="en-US" dirty="0" smtClean="0"/>
              <a:t> </a:t>
            </a:r>
            <a:r>
              <a:rPr lang="en-US" dirty="0"/>
              <a:t>1920)</a:t>
            </a:r>
          </a:p>
        </p:txBody>
      </p:sp>
      <p:sp>
        <p:nvSpPr>
          <p:cNvPr id="10" name="Rectangle 9"/>
          <p:cNvSpPr/>
          <p:nvPr/>
        </p:nvSpPr>
        <p:spPr>
          <a:xfrm>
            <a:off x="0" y="0"/>
            <a:ext cx="12192000" cy="461665"/>
          </a:xfrm>
          <a:prstGeom prst="rect">
            <a:avLst/>
          </a:prstGeom>
          <a:solidFill>
            <a:srgbClr val="FFFF00"/>
          </a:solidFill>
        </p:spPr>
        <p:txBody>
          <a:bodyPr wrap="square">
            <a:spAutoFit/>
          </a:bodyPr>
          <a:lstStyle/>
          <a:p>
            <a:pPr marL="457200" indent="-457200" algn="ctr">
              <a:buFont typeface="+mj-lt"/>
              <a:buAutoNum type="arabicPeriod" startAt="3"/>
            </a:pPr>
            <a:r>
              <a:rPr lang="en-US" sz="2400" b="1" dirty="0">
                <a:latin typeface="Courier New" panose="02070309020205020404" pitchFamily="49" charset="0"/>
                <a:cs typeface="Courier New" panose="02070309020205020404" pitchFamily="49" charset="0"/>
              </a:rPr>
              <a:t>U.S. Sells Arms to Both Sides</a:t>
            </a:r>
          </a:p>
        </p:txBody>
      </p:sp>
    </p:spTree>
    <p:extLst>
      <p:ext uri="{BB962C8B-B14F-4D97-AF65-F5344CB8AC3E}">
        <p14:creationId xmlns:p14="http://schemas.microsoft.com/office/powerpoint/2010/main" val="38322030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62152"/>
          </a:xfrm>
          <a:solidFill>
            <a:srgbClr val="FDB9FA"/>
          </a:solidFill>
        </p:spPr>
        <p:txBody>
          <a:bodyPr>
            <a:normAutofit/>
          </a:bodyPr>
          <a:lstStyle/>
          <a:p>
            <a:pPr marL="742950" indent="-742950" algn="ctr">
              <a:buFont typeface="+mj-lt"/>
              <a:buAutoNum type="arabicPeriod" startAt="4"/>
            </a:pPr>
            <a:r>
              <a:rPr lang="en-US" sz="3600" dirty="0">
                <a:latin typeface="+mn-lt"/>
                <a:cs typeface="Courier New" panose="02070309020205020404" pitchFamily="49" charset="0"/>
              </a:rPr>
              <a:t>WW I Leaves the U.S. in Serious </a:t>
            </a:r>
            <a:r>
              <a:rPr lang="en-US" sz="3600" dirty="0" smtClean="0">
                <a:latin typeface="+mn-lt"/>
                <a:cs typeface="Courier New" panose="02070309020205020404" pitchFamily="49" charset="0"/>
              </a:rPr>
              <a:t>Debt</a:t>
            </a:r>
            <a:endParaRPr lang="en-US" sz="3600" dirty="0">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1146"/>
            <a:ext cx="9416112" cy="3436881"/>
          </a:xfrm>
          <a:prstGeom prst="rect">
            <a:avLst/>
          </a:prstGeom>
        </p:spPr>
      </p:pic>
      <p:sp>
        <p:nvSpPr>
          <p:cNvPr id="5" name="TextBox 4"/>
          <p:cNvSpPr txBox="1"/>
          <p:nvPr/>
        </p:nvSpPr>
        <p:spPr>
          <a:xfrm>
            <a:off x="5439631" y="1691707"/>
            <a:ext cx="4335518" cy="3416320"/>
          </a:xfrm>
          <a:prstGeom prst="rect">
            <a:avLst/>
          </a:prstGeom>
          <a:solidFill>
            <a:schemeClr val="bg1"/>
          </a:solidFill>
        </p:spPr>
        <p:txBody>
          <a:bodyPr wrap="square" rtlCol="0">
            <a:spAutoFit/>
          </a:bodyPr>
          <a:lstStyle/>
          <a:p>
            <a:r>
              <a:rPr lang="en-US" dirty="0" smtClean="0"/>
              <a:t>                                                     </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r>
              <a:rPr lang="en-US" dirty="0" smtClean="0"/>
              <a:t>                                      </a:t>
            </a:r>
          </a:p>
          <a:p>
            <a:endParaRPr lang="en-US" dirty="0"/>
          </a:p>
          <a:p>
            <a:endParaRPr lang="en-US" dirty="0" smtClean="0"/>
          </a:p>
          <a:p>
            <a:r>
              <a:rPr lang="en-US" dirty="0" smtClean="0"/>
              <a:t>                                         </a:t>
            </a:r>
            <a:endParaRPr lang="en-US" dirty="0"/>
          </a:p>
        </p:txBody>
      </p:sp>
      <p:sp>
        <p:nvSpPr>
          <p:cNvPr id="6" name="TextBox 5"/>
          <p:cNvSpPr txBox="1"/>
          <p:nvPr/>
        </p:nvSpPr>
        <p:spPr>
          <a:xfrm>
            <a:off x="4884671" y="2932386"/>
            <a:ext cx="554960" cy="646331"/>
          </a:xfrm>
          <a:prstGeom prst="rect">
            <a:avLst/>
          </a:prstGeom>
          <a:solidFill>
            <a:schemeClr val="bg1"/>
          </a:solidFill>
        </p:spPr>
        <p:txBody>
          <a:bodyPr wrap="none" rtlCol="0">
            <a:spAutoFit/>
          </a:bodyPr>
          <a:lstStyle/>
          <a:p>
            <a:r>
              <a:rPr lang="en-US" dirty="0" smtClean="0"/>
              <a:t>       </a:t>
            </a:r>
          </a:p>
          <a:p>
            <a:endParaRPr lang="en-US" dirty="0"/>
          </a:p>
        </p:txBody>
      </p:sp>
      <p:sp>
        <p:nvSpPr>
          <p:cNvPr id="8" name="Rectangle 7"/>
          <p:cNvSpPr/>
          <p:nvPr/>
        </p:nvSpPr>
        <p:spPr>
          <a:xfrm>
            <a:off x="-15766" y="1721428"/>
            <a:ext cx="12192000" cy="400110"/>
          </a:xfrm>
          <a:prstGeom prst="rect">
            <a:avLst/>
          </a:prstGeom>
          <a:solidFill>
            <a:srgbClr val="FDB9FA"/>
          </a:solidFill>
        </p:spPr>
        <p:txBody>
          <a:bodyPr wrap="square">
            <a:spAutoFit/>
          </a:bodyPr>
          <a:lstStyle/>
          <a:p>
            <a:pPr algn="ctr"/>
            <a:r>
              <a:rPr lang="en-US" sz="2000" dirty="0"/>
              <a:t>Federal Debt Held by the Public (as a percentage of gross domestic product) from 1790 to </a:t>
            </a:r>
            <a:r>
              <a:rPr lang="en-US" sz="2000" dirty="0" smtClean="0"/>
              <a:t>1918</a:t>
            </a:r>
            <a:endParaRPr lang="en-US" sz="2000" dirty="0"/>
          </a:p>
        </p:txBody>
      </p:sp>
      <p:sp>
        <p:nvSpPr>
          <p:cNvPr id="9" name="Rectangle 8"/>
          <p:cNvSpPr/>
          <p:nvPr/>
        </p:nvSpPr>
        <p:spPr>
          <a:xfrm>
            <a:off x="5854791" y="2701902"/>
            <a:ext cx="6096000" cy="923330"/>
          </a:xfrm>
          <a:prstGeom prst="rect">
            <a:avLst/>
          </a:prstGeom>
        </p:spPr>
        <p:txBody>
          <a:bodyPr>
            <a:spAutoFit/>
          </a:bodyPr>
          <a:lstStyle/>
          <a:p>
            <a:r>
              <a:rPr lang="en-US" dirty="0" smtClean="0"/>
              <a:t>The U.S. government debt after the war was a new </a:t>
            </a:r>
            <a:r>
              <a:rPr lang="en-US" dirty="0"/>
              <a:t>record high debt-to-GDP of about 33%, with more than $25 billion in debts, or about $334 billion in today's dollars. </a:t>
            </a:r>
          </a:p>
        </p:txBody>
      </p:sp>
      <p:sp>
        <p:nvSpPr>
          <p:cNvPr id="10" name="TextBox 9"/>
          <p:cNvSpPr txBox="1"/>
          <p:nvPr/>
        </p:nvSpPr>
        <p:spPr>
          <a:xfrm>
            <a:off x="-15766" y="662153"/>
            <a:ext cx="12207766" cy="830997"/>
          </a:xfrm>
          <a:prstGeom prst="rect">
            <a:avLst/>
          </a:prstGeom>
          <a:solidFill>
            <a:srgbClr val="FFE1FF"/>
          </a:solidFill>
        </p:spPr>
        <p:txBody>
          <a:bodyPr wrap="square" rtlCol="0">
            <a:spAutoFit/>
          </a:bodyPr>
          <a:lstStyle/>
          <a:p>
            <a:pPr algn="ctr"/>
            <a:r>
              <a:rPr lang="en-US" sz="2400" dirty="0" smtClean="0"/>
              <a:t>One of the primary objectives of the Money Power was achieved – </a:t>
            </a:r>
          </a:p>
          <a:p>
            <a:pPr algn="ctr"/>
            <a:r>
              <a:rPr lang="en-US" sz="2400" dirty="0" smtClean="0"/>
              <a:t>the U.S. was saddled with an unprecedented debt.</a:t>
            </a:r>
            <a:endParaRPr lang="en-US" sz="24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8461" y="3625232"/>
            <a:ext cx="2801848" cy="3185471"/>
          </a:xfrm>
          <a:prstGeom prst="rect">
            <a:avLst/>
          </a:prstGeom>
        </p:spPr>
      </p:pic>
    </p:spTree>
    <p:extLst>
      <p:ext uri="{BB962C8B-B14F-4D97-AF65-F5344CB8AC3E}">
        <p14:creationId xmlns:p14="http://schemas.microsoft.com/office/powerpoint/2010/main" val="20283241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C000"/>
          </a:solidFill>
        </p:spPr>
        <p:txBody>
          <a:bodyPr wrap="square">
            <a:spAutoFit/>
          </a:bodyPr>
          <a:lstStyle/>
          <a:p>
            <a:pPr marL="457200" indent="-457200">
              <a:buFont typeface="+mj-lt"/>
              <a:buAutoNum type="arabicPeriod" startAt="5"/>
            </a:pPr>
            <a:r>
              <a:rPr lang="en-US" sz="2400" b="1" dirty="0">
                <a:latin typeface="Courier New" panose="02070309020205020404" pitchFamily="49" charset="0"/>
                <a:cs typeface="Courier New" panose="02070309020205020404" pitchFamily="49" charset="0"/>
              </a:rPr>
              <a:t>Bank of England Dictates American Monetary Policy in the 1920’s</a:t>
            </a:r>
          </a:p>
        </p:txBody>
      </p:sp>
      <p:sp>
        <p:nvSpPr>
          <p:cNvPr id="3" name="TextBox 2"/>
          <p:cNvSpPr txBox="1"/>
          <p:nvPr/>
        </p:nvSpPr>
        <p:spPr>
          <a:xfrm>
            <a:off x="2923910" y="2596139"/>
            <a:ext cx="8529145" cy="2031325"/>
          </a:xfrm>
          <a:prstGeom prst="rect">
            <a:avLst/>
          </a:prstGeom>
          <a:solidFill>
            <a:srgbClr val="FFCF9F"/>
          </a:solidFill>
        </p:spPr>
        <p:txBody>
          <a:bodyPr wrap="square" rtlCol="0">
            <a:spAutoFit/>
          </a:bodyPr>
          <a:lstStyle/>
          <a:p>
            <a:r>
              <a:rPr lang="en-US" dirty="0" smtClean="0"/>
              <a:t>“… after W.W. I a close cooperation was established between the Bank of England and … the Federal Reserve Bank of New York …  largely due to the cordial relations existing between Mr. Montagu Norman of the Bank of England and Mr. Benjamin Strong …</a:t>
            </a:r>
          </a:p>
          <a:p>
            <a:r>
              <a:rPr lang="en-US" dirty="0" smtClean="0"/>
              <a:t>On several occasions, the discount rate policy of the Federal Reserve Bank of New York was guided by a desire to help the Bank of England,” wrote monetary historian Paul </a:t>
            </a:r>
            <a:r>
              <a:rPr lang="en-US" dirty="0" err="1" smtClean="0"/>
              <a:t>Einzig</a:t>
            </a:r>
            <a:r>
              <a:rPr lang="en-US" dirty="0" smtClean="0"/>
              <a:t>.</a:t>
            </a:r>
          </a:p>
          <a:p>
            <a:r>
              <a:rPr lang="en-US" dirty="0"/>
              <a:t>	</a:t>
            </a:r>
            <a:r>
              <a:rPr lang="en-US" dirty="0" smtClean="0"/>
              <a:t>      	</a:t>
            </a:r>
            <a:r>
              <a:rPr lang="en-US" sz="1600" i="1" dirty="0" smtClean="0"/>
              <a:t>The Fight for Financial Supremacy</a:t>
            </a:r>
            <a:r>
              <a:rPr lang="en-US" sz="1600" dirty="0" smtClean="0"/>
              <a:t>, pub. 1931, as quoted in </a:t>
            </a:r>
            <a:r>
              <a:rPr lang="en-US" sz="1600" i="1" dirty="0" smtClean="0"/>
              <a:t>LSM</a:t>
            </a:r>
            <a:r>
              <a:rPr lang="en-US" sz="1600" dirty="0" smtClean="0"/>
              <a:t>, pp. 539-440</a:t>
            </a:r>
            <a:endParaRPr lang="en-US" sz="16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063" y="653916"/>
            <a:ext cx="2771405" cy="155772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857" y="4627464"/>
            <a:ext cx="1665107" cy="2104412"/>
          </a:xfrm>
          <a:prstGeom prst="rect">
            <a:avLst/>
          </a:prstGeom>
        </p:spPr>
      </p:pic>
      <p:sp>
        <p:nvSpPr>
          <p:cNvPr id="7" name="Rectangle 6"/>
          <p:cNvSpPr/>
          <p:nvPr/>
        </p:nvSpPr>
        <p:spPr>
          <a:xfrm>
            <a:off x="2011028" y="6054270"/>
            <a:ext cx="2085379" cy="646331"/>
          </a:xfrm>
          <a:prstGeom prst="rect">
            <a:avLst/>
          </a:prstGeom>
        </p:spPr>
        <p:txBody>
          <a:bodyPr wrap="none">
            <a:spAutoFit/>
          </a:bodyPr>
          <a:lstStyle/>
          <a:p>
            <a:pPr algn="ctr"/>
            <a:r>
              <a:rPr lang="en-US" b="1" dirty="0"/>
              <a:t>Benjamin Strong, Jr</a:t>
            </a:r>
            <a:r>
              <a:rPr lang="en-US" b="1" dirty="0" smtClean="0"/>
              <a:t>.</a:t>
            </a:r>
          </a:p>
          <a:p>
            <a:pPr algn="ctr"/>
            <a:r>
              <a:rPr lang="en-US" b="1" dirty="0" smtClean="0"/>
              <a:t>(1872 </a:t>
            </a:r>
            <a:r>
              <a:rPr lang="en-US" b="1" dirty="0"/>
              <a:t>– </a:t>
            </a:r>
            <a:r>
              <a:rPr lang="en-US" b="1" dirty="0" smtClean="0"/>
              <a:t>1928</a:t>
            </a:r>
            <a:r>
              <a:rPr lang="en-US" b="1" dirty="0"/>
              <a:t>)</a:t>
            </a:r>
          </a:p>
        </p:txBody>
      </p:sp>
      <p:sp>
        <p:nvSpPr>
          <p:cNvPr id="8" name="Rectangle 7"/>
          <p:cNvSpPr/>
          <p:nvPr/>
        </p:nvSpPr>
        <p:spPr>
          <a:xfrm>
            <a:off x="2916206" y="786445"/>
            <a:ext cx="2601725" cy="923330"/>
          </a:xfrm>
          <a:prstGeom prst="rect">
            <a:avLst/>
          </a:prstGeom>
        </p:spPr>
        <p:txBody>
          <a:bodyPr wrap="square">
            <a:spAutoFit/>
          </a:bodyPr>
          <a:lstStyle/>
          <a:p>
            <a:pPr algn="ctr"/>
            <a:r>
              <a:rPr lang="en-US" b="1" dirty="0"/>
              <a:t>Montagu Collet Norman</a:t>
            </a:r>
            <a:r>
              <a:rPr lang="en-US" b="1" dirty="0" smtClean="0"/>
              <a:t>,</a:t>
            </a:r>
          </a:p>
          <a:p>
            <a:pPr algn="ctr"/>
            <a:r>
              <a:rPr lang="en-US" b="1" dirty="0" smtClean="0"/>
              <a:t>1st </a:t>
            </a:r>
            <a:r>
              <a:rPr lang="en-US" b="1" dirty="0"/>
              <a:t>Baron </a:t>
            </a:r>
            <a:r>
              <a:rPr lang="en-US" b="1" dirty="0" smtClean="0"/>
              <a:t>Norman</a:t>
            </a:r>
          </a:p>
          <a:p>
            <a:pPr algn="ctr"/>
            <a:r>
              <a:rPr lang="en-US" b="1" dirty="0" smtClean="0"/>
              <a:t>(1871 </a:t>
            </a:r>
            <a:r>
              <a:rPr lang="en-US" b="1" dirty="0"/>
              <a:t>– </a:t>
            </a:r>
            <a:r>
              <a:rPr lang="en-US" b="1" dirty="0" smtClean="0"/>
              <a:t>1950</a:t>
            </a:r>
            <a:r>
              <a:rPr lang="en-US" b="1" dirty="0"/>
              <a:t>)</a:t>
            </a:r>
          </a:p>
        </p:txBody>
      </p:sp>
    </p:spTree>
    <p:extLst>
      <p:ext uri="{BB962C8B-B14F-4D97-AF65-F5344CB8AC3E}">
        <p14:creationId xmlns:p14="http://schemas.microsoft.com/office/powerpoint/2010/main" val="35735884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297" y="1487748"/>
            <a:ext cx="9144000" cy="3600986"/>
          </a:xfrm>
          <a:prstGeom prst="rect">
            <a:avLst/>
          </a:prstGeom>
        </p:spPr>
        <p:txBody>
          <a:bodyPr wrap="square">
            <a:spAutoFit/>
          </a:bodyPr>
          <a:lstStyle/>
          <a:p>
            <a:r>
              <a:rPr lang="en-US" dirty="0">
                <a:latin typeface="Arial" panose="020B0604020202020204" pitchFamily="34" charset="0"/>
              </a:rPr>
              <a:t>"Strong and Norman, intimate friends, spent their holidays together at Bar </a:t>
            </a:r>
            <a:r>
              <a:rPr lang="en-US" dirty="0" err="1">
                <a:latin typeface="Arial" panose="020B0604020202020204" pitchFamily="34" charset="0"/>
              </a:rPr>
              <a:t>Harbour</a:t>
            </a:r>
            <a:r>
              <a:rPr lang="en-US" dirty="0">
                <a:latin typeface="Arial" panose="020B0604020202020204" pitchFamily="34" charset="0"/>
              </a:rPr>
              <a:t> and in the South of France." </a:t>
            </a:r>
            <a:endParaRPr lang="en-US" dirty="0"/>
          </a:p>
          <a:p>
            <a:r>
              <a:rPr lang="en-US" dirty="0"/>
              <a:t> </a:t>
            </a:r>
          </a:p>
          <a:p>
            <a:r>
              <a:rPr lang="en-US" dirty="0" smtClean="0">
                <a:latin typeface="Arial" panose="020B0604020202020204" pitchFamily="34" charset="0"/>
              </a:rPr>
              <a:t>"</a:t>
            </a:r>
            <a:r>
              <a:rPr lang="en-US" dirty="0">
                <a:latin typeface="Arial" panose="020B0604020202020204" pitchFamily="34" charset="0"/>
              </a:rPr>
              <a:t>Norman therefore became Strong’s alter ego. . . . " </a:t>
            </a:r>
            <a:endParaRPr lang="en-US" dirty="0" smtClean="0">
              <a:latin typeface="Arial" panose="020B0604020202020204" pitchFamily="34" charset="0"/>
            </a:endParaRPr>
          </a:p>
          <a:p>
            <a:endParaRPr lang="en-US" dirty="0">
              <a:latin typeface="Arial" panose="020B0604020202020204" pitchFamily="34" charset="0"/>
            </a:endParaRPr>
          </a:p>
          <a:p>
            <a:r>
              <a:rPr lang="en-US" dirty="0" smtClean="0">
                <a:latin typeface="Arial" panose="020B0604020202020204" pitchFamily="34" charset="0"/>
              </a:rPr>
              <a:t>“Strong’s </a:t>
            </a:r>
            <a:r>
              <a:rPr lang="en-US" dirty="0">
                <a:latin typeface="Arial" panose="020B0604020202020204" pitchFamily="34" charset="0"/>
              </a:rPr>
              <a:t>easy money policies on the New York money market from 1925-28 were the fulfillment of his agreement with Norman to keep New York interest rates below </a:t>
            </a:r>
            <a:r>
              <a:rPr lang="en-US" dirty="0" smtClean="0">
                <a:latin typeface="Arial" panose="020B0604020202020204" pitchFamily="34" charset="0"/>
              </a:rPr>
              <a:t>those</a:t>
            </a:r>
          </a:p>
          <a:p>
            <a:r>
              <a:rPr lang="en-US" dirty="0" smtClean="0">
                <a:latin typeface="Arial" panose="020B0604020202020204" pitchFamily="34" charset="0"/>
              </a:rPr>
              <a:t>of </a:t>
            </a:r>
            <a:r>
              <a:rPr lang="en-US" dirty="0">
                <a:latin typeface="Arial" panose="020B0604020202020204" pitchFamily="34" charset="0"/>
              </a:rPr>
              <a:t>London. For the sake of international cooperation, Strong withheld the </a:t>
            </a:r>
            <a:r>
              <a:rPr lang="en-US" dirty="0" smtClean="0">
                <a:latin typeface="Arial" panose="020B0604020202020204" pitchFamily="34" charset="0"/>
              </a:rPr>
              <a:t>steadying</a:t>
            </a:r>
          </a:p>
          <a:p>
            <a:r>
              <a:rPr lang="en-US" dirty="0" smtClean="0">
                <a:latin typeface="Arial" panose="020B0604020202020204" pitchFamily="34" charset="0"/>
              </a:rPr>
              <a:t>hand </a:t>
            </a:r>
            <a:r>
              <a:rPr lang="en-US" dirty="0">
                <a:latin typeface="Arial" panose="020B0604020202020204" pitchFamily="34" charset="0"/>
              </a:rPr>
              <a:t>of high interest rates from New York until it was too late. </a:t>
            </a:r>
            <a:r>
              <a:rPr lang="en-US" dirty="0" smtClean="0">
                <a:latin typeface="Arial" panose="020B0604020202020204" pitchFamily="34" charset="0"/>
              </a:rPr>
              <a:t> Easy </a:t>
            </a:r>
            <a:r>
              <a:rPr lang="en-US" dirty="0">
                <a:latin typeface="Arial" panose="020B0604020202020204" pitchFamily="34" charset="0"/>
              </a:rPr>
              <a:t>money in New York had encouraged the surging American boom of the late 1920s, with its fantastic heights of speculation</a:t>
            </a:r>
            <a:r>
              <a:rPr lang="en-US" dirty="0" smtClean="0">
                <a:latin typeface="Arial" panose="020B0604020202020204" pitchFamily="34" charset="0"/>
              </a:rPr>
              <a:t>.“</a:t>
            </a:r>
          </a:p>
          <a:p>
            <a:endParaRPr lang="en-US" baseline="30000" dirty="0">
              <a:effectLst/>
              <a:latin typeface="Arial" panose="020B0604020202020204" pitchFamily="34" charset="0"/>
            </a:endParaRPr>
          </a:p>
          <a:p>
            <a:r>
              <a:rPr lang="en-US" sz="1600" dirty="0" smtClean="0"/>
              <a:t>			  	          Brian </a:t>
            </a:r>
            <a:r>
              <a:rPr lang="en-US" sz="1600" dirty="0"/>
              <a:t>Johnson, </a:t>
            </a:r>
            <a:r>
              <a:rPr lang="en-US" sz="1600" i="1" dirty="0"/>
              <a:t>The Politics of Money</a:t>
            </a:r>
            <a:r>
              <a:rPr lang="en-US" sz="1600" dirty="0"/>
              <a:t>, </a:t>
            </a:r>
            <a:r>
              <a:rPr lang="en-US" sz="1600" dirty="0" smtClean="0"/>
              <a:t>pub. 1970</a:t>
            </a:r>
            <a:r>
              <a:rPr lang="en-US" sz="1600" dirty="0"/>
              <a:t>, p. 63</a:t>
            </a:r>
            <a:endParaRPr lang="en-US" sz="1600" dirty="0">
              <a:effectLs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1297" y="461665"/>
            <a:ext cx="3000703" cy="6401500"/>
          </a:xfrm>
          <a:prstGeom prst="rect">
            <a:avLst/>
          </a:prstGeom>
        </p:spPr>
      </p:pic>
      <p:sp>
        <p:nvSpPr>
          <p:cNvPr id="5" name="Rectangle 4"/>
          <p:cNvSpPr/>
          <p:nvPr/>
        </p:nvSpPr>
        <p:spPr>
          <a:xfrm>
            <a:off x="0" y="0"/>
            <a:ext cx="12192000" cy="461665"/>
          </a:xfrm>
          <a:prstGeom prst="rect">
            <a:avLst/>
          </a:prstGeom>
          <a:solidFill>
            <a:srgbClr val="FFC000"/>
          </a:solidFill>
        </p:spPr>
        <p:txBody>
          <a:bodyPr wrap="square">
            <a:spAutoFit/>
          </a:bodyPr>
          <a:lstStyle/>
          <a:p>
            <a:pPr marL="457200" indent="-457200">
              <a:buFont typeface="+mj-lt"/>
              <a:buAutoNum type="arabicPeriod" startAt="5"/>
            </a:pPr>
            <a:r>
              <a:rPr lang="en-US" sz="2400" b="1" dirty="0">
                <a:latin typeface="Courier New" panose="02070309020205020404" pitchFamily="49" charset="0"/>
                <a:cs typeface="Courier New" panose="02070309020205020404" pitchFamily="49" charset="0"/>
              </a:rPr>
              <a:t>Bank of England Dictates American Monetary Policy in the 1920’s</a:t>
            </a:r>
          </a:p>
        </p:txBody>
      </p:sp>
    </p:spTree>
    <p:extLst>
      <p:ext uri="{BB962C8B-B14F-4D97-AF65-F5344CB8AC3E}">
        <p14:creationId xmlns:p14="http://schemas.microsoft.com/office/powerpoint/2010/main" val="11175844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C000"/>
          </a:solidFill>
        </p:spPr>
        <p:txBody>
          <a:bodyPr wrap="square">
            <a:spAutoFit/>
          </a:bodyPr>
          <a:lstStyle/>
          <a:p>
            <a:pPr marL="457200" indent="-457200">
              <a:buFont typeface="+mj-lt"/>
              <a:buAutoNum type="arabicPeriod" startAt="5"/>
            </a:pPr>
            <a:r>
              <a:rPr lang="en-US" sz="2400" b="1" dirty="0">
                <a:latin typeface="Courier New" panose="02070309020205020404" pitchFamily="49" charset="0"/>
                <a:cs typeface="Courier New" panose="02070309020205020404" pitchFamily="49" charset="0"/>
              </a:rPr>
              <a:t>Bank of England Dictates American Monetary Policy in the 1920’s</a:t>
            </a:r>
          </a:p>
        </p:txBody>
      </p:sp>
      <p:sp>
        <p:nvSpPr>
          <p:cNvPr id="3" name="TextBox 2"/>
          <p:cNvSpPr txBox="1"/>
          <p:nvPr/>
        </p:nvSpPr>
        <p:spPr>
          <a:xfrm>
            <a:off x="0" y="2099388"/>
            <a:ext cx="12199704" cy="2554545"/>
          </a:xfrm>
          <a:prstGeom prst="rect">
            <a:avLst/>
          </a:prstGeom>
          <a:solidFill>
            <a:srgbClr val="FFCF9F"/>
          </a:solidFill>
        </p:spPr>
        <p:txBody>
          <a:bodyPr wrap="square" rtlCol="0">
            <a:spAutoFit/>
          </a:bodyPr>
          <a:lstStyle/>
          <a:p>
            <a:r>
              <a:rPr lang="en-US" sz="1600" dirty="0" smtClean="0"/>
              <a:t>“It’s pretty clear from their correspondence that Benjamin Strong and Montagu Norman were involved in more than a business relationship for years.  Norman wrote to Strong on September 6, 1928, on learning that Strong was to retire due to illness:</a:t>
            </a:r>
          </a:p>
          <a:p>
            <a:endParaRPr lang="en-US" sz="1600" dirty="0"/>
          </a:p>
          <a:p>
            <a:r>
              <a:rPr lang="en-US" sz="1600" dirty="0" smtClean="0"/>
              <a:t>‘Whatever is to happen to us – wherever you and I are to live – we cannot now separate and ignore these years.  Somehow we must meet and sometimes we must live together… I have a feeling that in one way or another you will still be useful to those whom you have given service and made sacrifices and they are international and almost world wide.  So I believe the best is yet to be.’   (Lester Chandler, </a:t>
            </a:r>
            <a:r>
              <a:rPr lang="en-US" sz="1600" i="1" dirty="0" smtClean="0"/>
              <a:t>Benjamin Strong, Central Banker,</a:t>
            </a:r>
            <a:r>
              <a:rPr lang="en-US" sz="1600" dirty="0" smtClean="0"/>
              <a:t> pub. 1958, pp. 440-60)</a:t>
            </a:r>
          </a:p>
          <a:p>
            <a:endParaRPr lang="en-US" sz="1600" dirty="0"/>
          </a:p>
          <a:p>
            <a:r>
              <a:rPr lang="en-US" sz="1600" dirty="0" smtClean="0"/>
              <a:t>Exactly who were these people that Benjamin Strong had been ‘useful’ to, ‘given service’ and ‘made sacrifices’ to?  These ‘international, almost world wide’ people?  Montagu Norman does not say.  He is certainly not referring to the American public.”    		</a:t>
            </a:r>
            <a:r>
              <a:rPr lang="en-US" sz="1400" dirty="0" err="1" smtClean="0"/>
              <a:t>Zarlenga</a:t>
            </a:r>
            <a:r>
              <a:rPr lang="en-US" sz="1400" dirty="0" smtClean="0"/>
              <a:t>, </a:t>
            </a:r>
            <a:r>
              <a:rPr lang="en-US" sz="1400" i="1" dirty="0" smtClean="0"/>
              <a:t>LSM</a:t>
            </a:r>
            <a:r>
              <a:rPr lang="en-US" sz="1400" dirty="0" smtClean="0"/>
              <a:t>, p. 541</a:t>
            </a:r>
            <a:endParaRPr lang="en-US" sz="1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623" y="520532"/>
            <a:ext cx="2655845" cy="149276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623" y="4712212"/>
            <a:ext cx="1665107" cy="2104412"/>
          </a:xfrm>
          <a:prstGeom prst="rect">
            <a:avLst/>
          </a:prstGeom>
        </p:spPr>
      </p:pic>
      <p:sp>
        <p:nvSpPr>
          <p:cNvPr id="7" name="Rectangle 6"/>
          <p:cNvSpPr/>
          <p:nvPr/>
        </p:nvSpPr>
        <p:spPr>
          <a:xfrm>
            <a:off x="2011028" y="6054270"/>
            <a:ext cx="2085379" cy="646331"/>
          </a:xfrm>
          <a:prstGeom prst="rect">
            <a:avLst/>
          </a:prstGeom>
        </p:spPr>
        <p:txBody>
          <a:bodyPr wrap="none">
            <a:spAutoFit/>
          </a:bodyPr>
          <a:lstStyle/>
          <a:p>
            <a:pPr algn="ctr"/>
            <a:r>
              <a:rPr lang="en-US" b="1" dirty="0"/>
              <a:t>Benjamin Strong, Jr</a:t>
            </a:r>
            <a:r>
              <a:rPr lang="en-US" b="1" dirty="0" smtClean="0"/>
              <a:t>.</a:t>
            </a:r>
          </a:p>
          <a:p>
            <a:pPr algn="ctr"/>
            <a:r>
              <a:rPr lang="en-US" b="1" dirty="0" smtClean="0"/>
              <a:t>(1872 </a:t>
            </a:r>
            <a:r>
              <a:rPr lang="en-US" b="1" dirty="0"/>
              <a:t>– </a:t>
            </a:r>
            <a:r>
              <a:rPr lang="en-US" b="1" dirty="0" smtClean="0"/>
              <a:t>1928</a:t>
            </a:r>
            <a:r>
              <a:rPr lang="en-US" b="1" dirty="0"/>
              <a:t>)</a:t>
            </a:r>
          </a:p>
        </p:txBody>
      </p:sp>
      <p:sp>
        <p:nvSpPr>
          <p:cNvPr id="8" name="Rectangle 7"/>
          <p:cNvSpPr/>
          <p:nvPr/>
        </p:nvSpPr>
        <p:spPr>
          <a:xfrm>
            <a:off x="2916206" y="786445"/>
            <a:ext cx="2601725" cy="923330"/>
          </a:xfrm>
          <a:prstGeom prst="rect">
            <a:avLst/>
          </a:prstGeom>
        </p:spPr>
        <p:txBody>
          <a:bodyPr wrap="square">
            <a:spAutoFit/>
          </a:bodyPr>
          <a:lstStyle/>
          <a:p>
            <a:pPr algn="ctr"/>
            <a:r>
              <a:rPr lang="en-US" b="1" dirty="0"/>
              <a:t>Montagu Collet Norman</a:t>
            </a:r>
            <a:r>
              <a:rPr lang="en-US" b="1" dirty="0" smtClean="0"/>
              <a:t>,</a:t>
            </a:r>
          </a:p>
          <a:p>
            <a:pPr algn="ctr"/>
            <a:r>
              <a:rPr lang="en-US" b="1" dirty="0" smtClean="0"/>
              <a:t>1st </a:t>
            </a:r>
            <a:r>
              <a:rPr lang="en-US" b="1" dirty="0"/>
              <a:t>Baron </a:t>
            </a:r>
            <a:r>
              <a:rPr lang="en-US" b="1" dirty="0" smtClean="0"/>
              <a:t>Norman</a:t>
            </a:r>
          </a:p>
          <a:p>
            <a:pPr algn="ctr"/>
            <a:r>
              <a:rPr lang="en-US" b="1" dirty="0" smtClean="0"/>
              <a:t>(1871 </a:t>
            </a:r>
            <a:r>
              <a:rPr lang="en-US" b="1" dirty="0"/>
              <a:t>– </a:t>
            </a:r>
            <a:r>
              <a:rPr lang="en-US" b="1" dirty="0" smtClean="0"/>
              <a:t>1950</a:t>
            </a:r>
            <a:r>
              <a:rPr lang="en-US" b="1" dirty="0"/>
              <a:t>)</a:t>
            </a:r>
          </a:p>
        </p:txBody>
      </p:sp>
    </p:spTree>
    <p:extLst>
      <p:ext uri="{BB962C8B-B14F-4D97-AF65-F5344CB8AC3E}">
        <p14:creationId xmlns:p14="http://schemas.microsoft.com/office/powerpoint/2010/main" val="18194394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C000"/>
          </a:solidFill>
        </p:spPr>
        <p:txBody>
          <a:bodyPr wrap="square">
            <a:spAutoFit/>
          </a:bodyPr>
          <a:lstStyle/>
          <a:p>
            <a:pPr marL="457200" indent="-457200">
              <a:buFont typeface="+mj-lt"/>
              <a:buAutoNum type="arabicPeriod" startAt="5"/>
            </a:pPr>
            <a:r>
              <a:rPr lang="en-US" sz="2400" b="1" dirty="0">
                <a:latin typeface="Courier New" panose="02070309020205020404" pitchFamily="49" charset="0"/>
                <a:cs typeface="Courier New" panose="02070309020205020404" pitchFamily="49" charset="0"/>
              </a:rPr>
              <a:t>Bank of England Dictates American Monetary Policy in the 1920’s</a:t>
            </a:r>
          </a:p>
        </p:txBody>
      </p:sp>
      <p:sp>
        <p:nvSpPr>
          <p:cNvPr id="3" name="TextBox 2"/>
          <p:cNvSpPr txBox="1"/>
          <p:nvPr/>
        </p:nvSpPr>
        <p:spPr>
          <a:xfrm>
            <a:off x="0" y="461665"/>
            <a:ext cx="12192000" cy="1200329"/>
          </a:xfrm>
          <a:prstGeom prst="rect">
            <a:avLst/>
          </a:prstGeom>
          <a:solidFill>
            <a:srgbClr val="FFCF9F"/>
          </a:solidFill>
        </p:spPr>
        <p:txBody>
          <a:bodyPr wrap="square" rtlCol="0">
            <a:spAutoFit/>
          </a:bodyPr>
          <a:lstStyle/>
          <a:p>
            <a:r>
              <a:rPr lang="en-US" sz="2400" dirty="0" smtClean="0"/>
              <a:t>“In January 1920, the Fed raised its discount rate by 1.25% to 6%.  On June 1, 1920 it was raised again to 7%.   Wholesale prices, which peaked in May 1929, fell 56% by June 1921.  This was the sharpest decline in U.S. history, and led to an unnecessarily severe depression in 1920-21.”  </a:t>
            </a:r>
            <a:endParaRPr lang="en-US" sz="2400" dirty="0"/>
          </a:p>
        </p:txBody>
      </p:sp>
      <p:sp>
        <p:nvSpPr>
          <p:cNvPr id="4" name="Rectangle 3"/>
          <p:cNvSpPr/>
          <p:nvPr/>
        </p:nvSpPr>
        <p:spPr>
          <a:xfrm>
            <a:off x="204953" y="2628155"/>
            <a:ext cx="6637282" cy="2308324"/>
          </a:xfrm>
          <a:prstGeom prst="rect">
            <a:avLst/>
          </a:prstGeom>
          <a:solidFill>
            <a:srgbClr val="FFEEE5"/>
          </a:solidFill>
        </p:spPr>
        <p:txBody>
          <a:bodyPr wrap="square">
            <a:spAutoFit/>
          </a:bodyPr>
          <a:lstStyle/>
          <a:p>
            <a:r>
              <a:rPr lang="en-US" dirty="0"/>
              <a:t>The </a:t>
            </a:r>
            <a:r>
              <a:rPr lang="en-US" dirty="0" smtClean="0"/>
              <a:t>depression </a:t>
            </a:r>
            <a:r>
              <a:rPr lang="en-US" dirty="0"/>
              <a:t>of 1920–21 was characterized by extreme deflation—the largest one-year percentage decline in around 140 years of </a:t>
            </a:r>
            <a:r>
              <a:rPr lang="en-US" dirty="0" smtClean="0"/>
              <a:t>data.    </a:t>
            </a:r>
          </a:p>
          <a:p>
            <a:endParaRPr lang="en-US" dirty="0" smtClean="0"/>
          </a:p>
          <a:p>
            <a:r>
              <a:rPr lang="en-US" dirty="0" smtClean="0"/>
              <a:t>The </a:t>
            </a:r>
            <a:r>
              <a:rPr lang="en-US" dirty="0"/>
              <a:t>drop in wholesale prices was even more </a:t>
            </a:r>
            <a:r>
              <a:rPr lang="en-US" dirty="0" smtClean="0"/>
              <a:t>severe … </a:t>
            </a:r>
            <a:r>
              <a:rPr lang="en-US" dirty="0"/>
              <a:t>the most severe drop since </a:t>
            </a:r>
            <a:r>
              <a:rPr lang="en-US" dirty="0" smtClean="0"/>
              <a:t>the American Revolutionary War.    This </a:t>
            </a:r>
            <a:r>
              <a:rPr lang="en-US" dirty="0"/>
              <a:t>is worse than any year during </a:t>
            </a:r>
            <a:r>
              <a:rPr lang="en-US" dirty="0" smtClean="0"/>
              <a:t>the Great Depression.</a:t>
            </a:r>
          </a:p>
          <a:p>
            <a:r>
              <a:rPr lang="en-US" dirty="0"/>
              <a:t>	</a:t>
            </a:r>
            <a:r>
              <a:rPr lang="en-US" dirty="0" smtClean="0"/>
              <a:t>								</a:t>
            </a:r>
            <a:r>
              <a:rPr lang="en-US" sz="1600" dirty="0" smtClean="0"/>
              <a:t>Wikipedia, </a:t>
            </a:r>
            <a:r>
              <a:rPr lang="en-US" sz="1600" i="1" dirty="0" smtClean="0"/>
              <a:t>Depression of 1920-21</a:t>
            </a:r>
            <a:endParaRPr lang="en-US" sz="1600" i="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0546" y="1829913"/>
            <a:ext cx="4886653" cy="4886653"/>
          </a:xfrm>
          <a:prstGeom prst="rect">
            <a:avLst/>
          </a:prstGeom>
        </p:spPr>
      </p:pic>
    </p:spTree>
    <p:extLst>
      <p:ext uri="{BB962C8B-B14F-4D97-AF65-F5344CB8AC3E}">
        <p14:creationId xmlns:p14="http://schemas.microsoft.com/office/powerpoint/2010/main" val="9815496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830997"/>
          </a:xfrm>
          <a:prstGeom prst="rect">
            <a:avLst/>
          </a:prstGeom>
          <a:solidFill>
            <a:srgbClr val="ADFF93"/>
          </a:solidFill>
        </p:spPr>
        <p:txBody>
          <a:bodyPr wrap="square">
            <a:spAutoFit/>
          </a:bodyPr>
          <a:lstStyle/>
          <a:p>
            <a:pPr marL="457200" indent="-457200" algn="ctr">
              <a:buFont typeface="+mj-lt"/>
              <a:buAutoNum type="arabicPeriod" startAt="6"/>
            </a:pPr>
            <a:r>
              <a:rPr lang="en-US" sz="2400" b="1" dirty="0">
                <a:latin typeface="Courier New" panose="02070309020205020404" pitchFamily="49" charset="0"/>
                <a:cs typeface="Courier New" panose="02070309020205020404" pitchFamily="49" charset="0"/>
              </a:rPr>
              <a:t>The FED Destabilizes America’s Money System</a:t>
            </a:r>
            <a:r>
              <a:rPr lang="en-US" sz="2400" b="1" dirty="0" smtClean="0">
                <a:latin typeface="Courier New" panose="02070309020205020404" pitchFamily="49" charset="0"/>
                <a:cs typeface="Courier New" panose="02070309020205020404" pitchFamily="49" charset="0"/>
              </a:rPr>
              <a:t>:</a:t>
            </a:r>
          </a:p>
          <a:p>
            <a:pPr algn="ctr"/>
            <a:r>
              <a:rPr lang="en-US" sz="2400" b="1" dirty="0" smtClean="0">
                <a:latin typeface="Courier New" panose="02070309020205020404" pitchFamily="49" charset="0"/>
                <a:cs typeface="Courier New" panose="02070309020205020404" pitchFamily="49" charset="0"/>
              </a:rPr>
              <a:t>1920-21 </a:t>
            </a:r>
            <a:r>
              <a:rPr lang="en-US" sz="2400" b="1" dirty="0">
                <a:latin typeface="Courier New" panose="02070309020205020404" pitchFamily="49" charset="0"/>
                <a:cs typeface="Courier New" panose="02070309020205020404" pitchFamily="49" charset="0"/>
              </a:rPr>
              <a:t>Depression</a:t>
            </a:r>
          </a:p>
        </p:txBody>
      </p:sp>
      <p:sp>
        <p:nvSpPr>
          <p:cNvPr id="3" name="TextBox 2"/>
          <p:cNvSpPr txBox="1"/>
          <p:nvPr/>
        </p:nvSpPr>
        <p:spPr>
          <a:xfrm>
            <a:off x="-15766" y="830997"/>
            <a:ext cx="12192000" cy="923330"/>
          </a:xfrm>
          <a:prstGeom prst="rect">
            <a:avLst/>
          </a:prstGeom>
          <a:solidFill>
            <a:srgbClr val="E6FFCD"/>
          </a:solidFill>
        </p:spPr>
        <p:txBody>
          <a:bodyPr wrap="square" rtlCol="0">
            <a:spAutoFit/>
          </a:bodyPr>
          <a:lstStyle/>
          <a:p>
            <a:r>
              <a:rPr lang="en-US" dirty="0" smtClean="0"/>
              <a:t>“The [Federal Reserve System], intended to promote monetary stability, was followed by about 30 years of relatively greater instability in the money stock than any experienced in the pre-Federal Reserve period our data cover…” </a:t>
            </a:r>
          </a:p>
          <a:p>
            <a:r>
              <a:rPr lang="en-US" dirty="0"/>
              <a:t>	</a:t>
            </a:r>
            <a:r>
              <a:rPr lang="en-US" dirty="0" smtClean="0"/>
              <a:t>			                       </a:t>
            </a:r>
            <a:r>
              <a:rPr lang="en-US" sz="1600" dirty="0" smtClean="0"/>
              <a:t>Friedman &amp; Schwartz</a:t>
            </a:r>
            <a:r>
              <a:rPr lang="en-US" sz="1600" i="1" dirty="0" smtClean="0"/>
              <a:t>, A Monetary History of the United States, 1857-1960, </a:t>
            </a:r>
            <a:r>
              <a:rPr lang="en-US" sz="1600" dirty="0" smtClean="0"/>
              <a:t>pub. 1963</a:t>
            </a:r>
            <a:endParaRPr lang="en-US" sz="1600" i="1" dirty="0"/>
          </a:p>
        </p:txBody>
      </p:sp>
      <p:sp>
        <p:nvSpPr>
          <p:cNvPr id="4" name="TextBox 3"/>
          <p:cNvSpPr txBox="1"/>
          <p:nvPr/>
        </p:nvSpPr>
        <p:spPr>
          <a:xfrm>
            <a:off x="173947" y="2979682"/>
            <a:ext cx="6609951" cy="2031325"/>
          </a:xfrm>
          <a:prstGeom prst="rect">
            <a:avLst/>
          </a:prstGeom>
          <a:solidFill>
            <a:srgbClr val="E6FFCD"/>
          </a:solidFill>
        </p:spPr>
        <p:txBody>
          <a:bodyPr wrap="none" rtlCol="0">
            <a:spAutoFit/>
          </a:bodyPr>
          <a:lstStyle/>
          <a:p>
            <a:r>
              <a:rPr lang="en-US" dirty="0" smtClean="0"/>
              <a:t>June, 1914 to April 1917               money stock up 46%</a:t>
            </a:r>
          </a:p>
          <a:p>
            <a:r>
              <a:rPr lang="en-US" dirty="0"/>
              <a:t>	</a:t>
            </a:r>
            <a:r>
              <a:rPr lang="en-US" dirty="0" smtClean="0"/>
              <a:t>		      wholesale prices increase 65%</a:t>
            </a:r>
          </a:p>
          <a:p>
            <a:endParaRPr lang="en-US" dirty="0"/>
          </a:p>
          <a:p>
            <a:r>
              <a:rPr lang="en-US" dirty="0" smtClean="0"/>
              <a:t>April 1917 to May 1920                money stock up another 49%</a:t>
            </a:r>
          </a:p>
          <a:p>
            <a:r>
              <a:rPr lang="en-US" dirty="0"/>
              <a:t> </a:t>
            </a:r>
            <a:r>
              <a:rPr lang="en-US" dirty="0" smtClean="0"/>
              <a:t>    			     wholesale prices up another 55%</a:t>
            </a:r>
          </a:p>
          <a:p>
            <a:endParaRPr lang="en-US" dirty="0"/>
          </a:p>
          <a:p>
            <a:r>
              <a:rPr lang="en-US" dirty="0" smtClean="0"/>
              <a:t>The Fed’s GOLD STANDARD was not an effective limit on inflation.  </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3959" y="2399759"/>
            <a:ext cx="4762500" cy="3448050"/>
          </a:xfrm>
          <a:prstGeom prst="rect">
            <a:avLst/>
          </a:prstGeom>
        </p:spPr>
      </p:pic>
    </p:spTree>
    <p:extLst>
      <p:ext uri="{BB962C8B-B14F-4D97-AF65-F5344CB8AC3E}">
        <p14:creationId xmlns:p14="http://schemas.microsoft.com/office/powerpoint/2010/main" val="39638586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785007"/>
            <a:ext cx="12192000" cy="2031325"/>
          </a:xfrm>
          <a:prstGeom prst="rect">
            <a:avLst/>
          </a:prstGeom>
          <a:solidFill>
            <a:srgbClr val="E6FFCD"/>
          </a:solidFill>
        </p:spPr>
        <p:txBody>
          <a:bodyPr wrap="square" rtlCol="0">
            <a:spAutoFit/>
          </a:bodyPr>
          <a:lstStyle/>
          <a:p>
            <a:r>
              <a:rPr lang="en-US" dirty="0" smtClean="0"/>
              <a:t>“… the biggest lie was that it [Federal Reserve System] would end money panics and business depressions.  We were to have no more bank failures, no more farms seized by mortgage holders, no more factories closing down or unemployment…</a:t>
            </a:r>
          </a:p>
          <a:p>
            <a:endParaRPr lang="en-US" dirty="0"/>
          </a:p>
          <a:p>
            <a:r>
              <a:rPr lang="en-US" dirty="0" smtClean="0"/>
              <a:t>The history of the Federal Reserve System proves that it double-crossed the farmers of America at a secret meeting on May 18, 1920, when it raised the rate to 7% on agricultural paper and precipitated the Agricultural Depression of 1920-21.”</a:t>
            </a:r>
          </a:p>
          <a:p>
            <a:endParaRPr lang="en-US" dirty="0"/>
          </a:p>
          <a:p>
            <a:r>
              <a:rPr lang="en-US" dirty="0" smtClean="0"/>
              <a:t>							</a:t>
            </a:r>
            <a:r>
              <a:rPr lang="en-US" sz="1600" dirty="0" smtClean="0"/>
              <a:t>Eustace Mullins, </a:t>
            </a:r>
            <a:r>
              <a:rPr lang="en-US" sz="1600" i="1" dirty="0" smtClean="0"/>
              <a:t>A Study of the Federal Reserve</a:t>
            </a:r>
            <a:r>
              <a:rPr lang="en-US" sz="1600" dirty="0" smtClean="0"/>
              <a:t>, 1952, p. 30</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187" y="3029767"/>
            <a:ext cx="4987636" cy="3639047"/>
          </a:xfrm>
          <a:prstGeom prst="rect">
            <a:avLst/>
          </a:prstGeom>
        </p:spPr>
      </p:pic>
      <p:sp>
        <p:nvSpPr>
          <p:cNvPr id="9" name="Rectangle 8"/>
          <p:cNvSpPr/>
          <p:nvPr/>
        </p:nvSpPr>
        <p:spPr>
          <a:xfrm>
            <a:off x="0" y="0"/>
            <a:ext cx="12192000" cy="830997"/>
          </a:xfrm>
          <a:prstGeom prst="rect">
            <a:avLst/>
          </a:prstGeom>
          <a:solidFill>
            <a:srgbClr val="ADFF93"/>
          </a:solidFill>
        </p:spPr>
        <p:txBody>
          <a:bodyPr wrap="square">
            <a:spAutoFit/>
          </a:bodyPr>
          <a:lstStyle/>
          <a:p>
            <a:pPr marL="457200" indent="-457200" algn="ctr">
              <a:buFont typeface="+mj-lt"/>
              <a:buAutoNum type="arabicPeriod" startAt="6"/>
            </a:pPr>
            <a:r>
              <a:rPr lang="en-US" sz="2400" b="1" dirty="0">
                <a:latin typeface="Courier New" panose="02070309020205020404" pitchFamily="49" charset="0"/>
                <a:cs typeface="Courier New" panose="02070309020205020404" pitchFamily="49" charset="0"/>
              </a:rPr>
              <a:t>The FED Destabilizes America’s Money System</a:t>
            </a:r>
            <a:r>
              <a:rPr lang="en-US" sz="2400" b="1" dirty="0" smtClean="0">
                <a:latin typeface="Courier New" panose="02070309020205020404" pitchFamily="49" charset="0"/>
                <a:cs typeface="Courier New" panose="02070309020205020404" pitchFamily="49" charset="0"/>
              </a:rPr>
              <a:t>:</a:t>
            </a:r>
          </a:p>
          <a:p>
            <a:pPr algn="ctr"/>
            <a:r>
              <a:rPr lang="en-US" sz="2400" b="1" dirty="0" smtClean="0">
                <a:latin typeface="Courier New" panose="02070309020205020404" pitchFamily="49" charset="0"/>
                <a:cs typeface="Courier New" panose="02070309020205020404" pitchFamily="49" charset="0"/>
              </a:rPr>
              <a:t>1920-21 </a:t>
            </a:r>
            <a:r>
              <a:rPr lang="en-US" sz="2400" b="1" dirty="0">
                <a:latin typeface="Courier New" panose="02070309020205020404" pitchFamily="49" charset="0"/>
                <a:cs typeface="Courier New" panose="02070309020205020404" pitchFamily="49" charset="0"/>
              </a:rPr>
              <a:t>Depression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3334" y="3029767"/>
            <a:ext cx="5934075" cy="4057650"/>
          </a:xfrm>
          <a:prstGeom prst="rect">
            <a:avLst/>
          </a:prstGeom>
        </p:spPr>
      </p:pic>
      <p:sp>
        <p:nvSpPr>
          <p:cNvPr id="3" name="TextBox 2"/>
          <p:cNvSpPr txBox="1"/>
          <p:nvPr/>
        </p:nvSpPr>
        <p:spPr>
          <a:xfrm>
            <a:off x="8539599" y="5490919"/>
            <a:ext cx="2998065" cy="369332"/>
          </a:xfrm>
          <a:prstGeom prst="rect">
            <a:avLst/>
          </a:prstGeom>
          <a:solidFill>
            <a:srgbClr val="BFFF9F"/>
          </a:solidFill>
        </p:spPr>
        <p:txBody>
          <a:bodyPr wrap="none" rtlCol="0">
            <a:spAutoFit/>
          </a:bodyPr>
          <a:lstStyle/>
          <a:p>
            <a:r>
              <a:rPr lang="en-US" dirty="0" smtClean="0"/>
              <a:t>THE FORGOTTEN DEPRESSION</a:t>
            </a:r>
            <a:endParaRPr lang="en-US" dirty="0"/>
          </a:p>
        </p:txBody>
      </p:sp>
      <p:sp>
        <p:nvSpPr>
          <p:cNvPr id="5" name="Left Arrow 4"/>
          <p:cNvSpPr/>
          <p:nvPr/>
        </p:nvSpPr>
        <p:spPr>
          <a:xfrm>
            <a:off x="7561191" y="5623769"/>
            <a:ext cx="978408" cy="236482"/>
          </a:xfrm>
          <a:prstGeom prst="leftArrow">
            <a:avLst/>
          </a:prstGeom>
          <a:solidFill>
            <a:srgbClr val="BFFF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89818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834"/>
            <a:ext cx="12191999" cy="766251"/>
          </a:xfrm>
        </p:spPr>
        <p:txBody>
          <a:bodyPr/>
          <a:lstStyle/>
          <a:p>
            <a:pPr algn="ctr"/>
            <a:r>
              <a:rPr lang="en-US" dirty="0" smtClean="0"/>
              <a:t>PARTS OF PRESENTATION</a:t>
            </a:r>
            <a:endParaRPr lang="en-US" dirty="0"/>
          </a:p>
        </p:txBody>
      </p:sp>
      <p:sp>
        <p:nvSpPr>
          <p:cNvPr id="3" name="Content Placeholder 2"/>
          <p:cNvSpPr>
            <a:spLocks noGrp="1"/>
          </p:cNvSpPr>
          <p:nvPr>
            <p:ph idx="1"/>
          </p:nvPr>
        </p:nvSpPr>
        <p:spPr>
          <a:xfrm>
            <a:off x="-1" y="773085"/>
            <a:ext cx="12191998" cy="5895729"/>
          </a:xfrm>
        </p:spPr>
        <p:txBody>
          <a:bodyPr>
            <a:normAutofit fontScale="92500" lnSpcReduction="10000"/>
          </a:bodyPr>
          <a:lstStyle/>
          <a:p>
            <a:pPr marL="457200" indent="-457200">
              <a:buFont typeface="+mj-lt"/>
              <a:buAutoNum type="arabicPeriod"/>
            </a:pPr>
            <a:r>
              <a:rPr lang="en-US" sz="2400" dirty="0" smtClean="0">
                <a:latin typeface="Courier New" panose="02070309020205020404" pitchFamily="49" charset="0"/>
                <a:cs typeface="Courier New" panose="02070309020205020404" pitchFamily="49" charset="0"/>
              </a:rPr>
              <a:t>Bankers Prefer Ambiguity</a:t>
            </a:r>
          </a:p>
          <a:p>
            <a:pPr marL="457200" indent="-457200">
              <a:buFont typeface="+mj-lt"/>
              <a:buAutoNum type="arabicPeriod"/>
            </a:pPr>
            <a:r>
              <a:rPr lang="en-US" sz="2400" dirty="0" smtClean="0">
                <a:latin typeface="Courier New" panose="02070309020205020404" pitchFamily="49" charset="0"/>
                <a:cs typeface="Courier New" panose="02070309020205020404" pitchFamily="49" charset="0"/>
              </a:rPr>
              <a:t>FED in the “Nick of Time” for World War One</a:t>
            </a:r>
          </a:p>
          <a:p>
            <a:pPr marL="457200" indent="-457200">
              <a:buFont typeface="+mj-lt"/>
              <a:buAutoNum type="arabicPeriod"/>
            </a:pPr>
            <a:r>
              <a:rPr lang="en-US" sz="2400" dirty="0" smtClean="0">
                <a:latin typeface="Courier New" panose="02070309020205020404" pitchFamily="49" charset="0"/>
                <a:cs typeface="Courier New" panose="02070309020205020404" pitchFamily="49" charset="0"/>
              </a:rPr>
              <a:t>U.S. Sells Arms to Both Sides</a:t>
            </a:r>
          </a:p>
          <a:p>
            <a:pPr marL="457200" indent="-457200">
              <a:buFont typeface="+mj-lt"/>
              <a:buAutoNum type="arabicPeriod"/>
            </a:pPr>
            <a:r>
              <a:rPr lang="en-US" sz="2400" dirty="0" smtClean="0">
                <a:latin typeface="Courier New" panose="02070309020205020404" pitchFamily="49" charset="0"/>
                <a:cs typeface="Courier New" panose="02070309020205020404" pitchFamily="49" charset="0"/>
              </a:rPr>
              <a:t>WW I Leaves the U.S. in Serious Debt</a:t>
            </a:r>
          </a:p>
          <a:p>
            <a:pPr marL="457200" indent="-457200">
              <a:buFont typeface="+mj-lt"/>
              <a:buAutoNum type="arabicPeriod"/>
            </a:pPr>
            <a:r>
              <a:rPr lang="en-US" sz="2400" dirty="0">
                <a:latin typeface="Courier New" panose="02070309020205020404" pitchFamily="49" charset="0"/>
                <a:cs typeface="Courier New" panose="02070309020205020404" pitchFamily="49" charset="0"/>
              </a:rPr>
              <a:t>Bank of England Dictates American Monetary Policy in the </a:t>
            </a:r>
            <a:r>
              <a:rPr lang="en-US" sz="2400" dirty="0" smtClean="0">
                <a:latin typeface="Courier New" panose="02070309020205020404" pitchFamily="49" charset="0"/>
                <a:cs typeface="Courier New" panose="02070309020205020404" pitchFamily="49" charset="0"/>
              </a:rPr>
              <a:t>1920’s</a:t>
            </a:r>
          </a:p>
          <a:p>
            <a:pPr marL="457200" indent="-457200">
              <a:buFont typeface="+mj-lt"/>
              <a:buAutoNum type="arabicPeriod"/>
            </a:pPr>
            <a:r>
              <a:rPr lang="en-US" sz="2400" dirty="0" smtClean="0">
                <a:latin typeface="Courier New" panose="02070309020205020404" pitchFamily="49" charset="0"/>
                <a:cs typeface="Courier New" panose="02070309020205020404" pitchFamily="49" charset="0"/>
              </a:rPr>
              <a:t>The FED Destabilizes America’s Money System:  1920-21 Depression</a:t>
            </a:r>
          </a:p>
          <a:p>
            <a:pPr marL="457200" indent="-457200">
              <a:buFont typeface="+mj-lt"/>
              <a:buAutoNum type="arabicPeriod"/>
            </a:pPr>
            <a:r>
              <a:rPr lang="en-US" sz="2400" dirty="0" smtClean="0">
                <a:latin typeface="Courier New" panose="02070309020205020404" pitchFamily="49" charset="0"/>
                <a:cs typeface="Courier New" panose="02070309020205020404" pitchFamily="49" charset="0"/>
              </a:rPr>
              <a:t>The New York Fed Bank Directs Policy</a:t>
            </a:r>
          </a:p>
          <a:p>
            <a:pPr marL="457200" indent="-457200">
              <a:buFont typeface="+mj-lt"/>
              <a:buAutoNum type="arabicPeriod"/>
            </a:pPr>
            <a:r>
              <a:rPr lang="en-US" sz="2400" dirty="0" smtClean="0">
                <a:latin typeface="Courier New" panose="02070309020205020404" pitchFamily="49" charset="0"/>
                <a:cs typeface="Courier New" panose="02070309020205020404" pitchFamily="49" charset="0"/>
              </a:rPr>
              <a:t>What Made the “Roaring Twenties” Roar?</a:t>
            </a:r>
          </a:p>
          <a:p>
            <a:pPr marL="457200" indent="-457200">
              <a:buFont typeface="+mj-lt"/>
              <a:buAutoNum type="arabicPeriod"/>
            </a:pPr>
            <a:r>
              <a:rPr lang="en-US" sz="2400" dirty="0" smtClean="0">
                <a:latin typeface="Courier New" panose="02070309020205020404" pitchFamily="49" charset="0"/>
                <a:cs typeface="Courier New" panose="02070309020205020404" pitchFamily="49" charset="0"/>
              </a:rPr>
              <a:t>England’s Gold Standard Ideology Causes the 1920s Frenzy</a:t>
            </a:r>
          </a:p>
          <a:p>
            <a:pPr marL="457200" indent="-457200">
              <a:buFont typeface="+mj-lt"/>
              <a:buAutoNum type="arabicPeriod"/>
            </a:pPr>
            <a:r>
              <a:rPr lang="en-US" sz="2400" dirty="0" smtClean="0">
                <a:latin typeface="Courier New" panose="02070309020205020404" pitchFamily="49" charset="0"/>
                <a:cs typeface="Courier New" panose="02070309020205020404" pitchFamily="49" charset="0"/>
              </a:rPr>
              <a:t>The Fed Concentrates Money in Too Few Hands</a:t>
            </a:r>
          </a:p>
          <a:p>
            <a:pPr marL="457200" indent="-457200">
              <a:buFont typeface="+mj-lt"/>
              <a:buAutoNum type="arabicPeriod"/>
            </a:pPr>
            <a:r>
              <a:rPr lang="en-US" sz="2400" dirty="0" smtClean="0">
                <a:latin typeface="Courier New" panose="02070309020205020404" pitchFamily="49" charset="0"/>
                <a:cs typeface="Courier New" panose="02070309020205020404" pitchFamily="49" charset="0"/>
              </a:rPr>
              <a:t>The 1929 Stock Market Peak</a:t>
            </a:r>
          </a:p>
          <a:p>
            <a:pPr marL="457200" indent="-457200">
              <a:buFont typeface="+mj-lt"/>
              <a:buAutoNum type="arabicPeriod"/>
            </a:pPr>
            <a:r>
              <a:rPr lang="en-US" sz="2400" dirty="0">
                <a:latin typeface="Courier New" panose="02070309020205020404" pitchFamily="49" charset="0"/>
                <a:cs typeface="Courier New" panose="02070309020205020404" pitchFamily="49" charset="0"/>
              </a:rPr>
              <a:t>Benjamin Strong Was </a:t>
            </a:r>
            <a:r>
              <a:rPr lang="en-US" sz="2400" dirty="0" smtClean="0">
                <a:latin typeface="Courier New" panose="02070309020205020404" pitchFamily="49" charset="0"/>
                <a:cs typeface="Courier New" panose="02070309020205020404" pitchFamily="49" charset="0"/>
              </a:rPr>
              <a:t>Ready</a:t>
            </a:r>
          </a:p>
          <a:p>
            <a:pPr marL="457200" indent="-457200">
              <a:buFont typeface="+mj-lt"/>
              <a:buAutoNum type="arabicPeriod"/>
            </a:pPr>
            <a:r>
              <a:rPr lang="en-US" sz="2400" dirty="0" smtClean="0">
                <a:latin typeface="Courier New" panose="02070309020205020404" pitchFamily="49" charset="0"/>
                <a:cs typeface="Courier New" panose="02070309020205020404" pitchFamily="49" charset="0"/>
              </a:rPr>
              <a:t>The Bankers Were Warned Against “Speculation”</a:t>
            </a:r>
          </a:p>
          <a:p>
            <a:pPr marL="457200" indent="-457200">
              <a:buFont typeface="+mj-lt"/>
              <a:buAutoNum type="arabicPeriod"/>
            </a:pPr>
            <a:r>
              <a:rPr lang="en-US" sz="2400" dirty="0" smtClean="0">
                <a:latin typeface="Courier New" panose="02070309020205020404" pitchFamily="49" charset="0"/>
                <a:cs typeface="Courier New" panose="02070309020205020404" pitchFamily="49" charset="0"/>
              </a:rPr>
              <a:t>Warburg Warns of “The Ultimate Collapse”</a:t>
            </a:r>
          </a:p>
          <a:p>
            <a:pPr marL="457200" indent="-457200">
              <a:buFont typeface="+mj-lt"/>
              <a:buAutoNum type="arabicPeriod"/>
            </a:pPr>
            <a:r>
              <a:rPr lang="en-US" sz="2400" dirty="0" smtClean="0">
                <a:latin typeface="Courier New" panose="02070309020205020404" pitchFamily="49" charset="0"/>
                <a:cs typeface="Courier New" panose="02070309020205020404" pitchFamily="49" charset="0"/>
              </a:rPr>
              <a:t>The Last Straw</a:t>
            </a:r>
            <a:endParaRPr lang="en-US" sz="24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119879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1007808"/>
            <a:ext cx="12192000" cy="5570756"/>
          </a:xfrm>
          <a:prstGeom prst="rect">
            <a:avLst/>
          </a:prstGeom>
          <a:solidFill>
            <a:srgbClr val="D5FFD5"/>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Senator Robert L. Owen, Chairman of the Senate Banking and Currency Committee, testified at the Senate Silver Hearings in 1939 that:</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 the early part of 1920, the farmers were exceedingly prosperous. They were paying off the mortgages and buying a lot of new land, at the instance of the Government--had borrowed money to do it--and then they were bankrupted by a sudden contraction of credit and currency which took place in 1920… Instead of liquidating the excess of credits created by the war through a period of years, the Federal Reserve Board met in a meeting which was not disclosed to the public.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smtClean="0">
              <a:ln>
                <a:noFill/>
              </a:ln>
              <a:solidFill>
                <a:schemeClr val="tx1"/>
              </a:solidFill>
              <a:effectLst/>
            </a:endParaRPr>
          </a:p>
          <a:p>
            <a:pPr lvl="0" eaLnBrk="0" fontAlgn="base" hangingPunct="0">
              <a:spcBef>
                <a:spcPct val="0"/>
              </a:spcBef>
              <a:spcAft>
                <a:spcPct val="0"/>
              </a:spcAft>
            </a:pPr>
            <a:r>
              <a:rPr kumimoji="0" lang="en-US" altLang="en-US"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They met on the 18</a:t>
            </a:r>
            <a:r>
              <a:rPr kumimoji="0" lang="en-US" altLang="en-US" b="0" i="0" u="none" strike="noStrike" cap="none" normalizeH="0" baseline="30000" dirty="0" smtClean="0">
                <a:ln>
                  <a:noFill/>
                </a:ln>
                <a:solidFill>
                  <a:schemeClr val="tx1"/>
                </a:solidFill>
                <a:effectLst/>
                <a:latin typeface="Arial" panose="020B0604020202020204" pitchFamily="34" charset="0"/>
                <a:cs typeface="Arial" panose="020B0604020202020204" pitchFamily="34" charset="0"/>
              </a:rPr>
              <a:t>th</a:t>
            </a:r>
            <a:r>
              <a:rPr kumimoji="0" lang="en-US" altLang="en-US"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of May, 1920, and it was a secret meeting… They spent all day conferring; the minutes made sixty printed pages, and they appear in Senate Document 310 of February 19, 1923. The Class A Directors, the Federal Reserve Advisory Council, were present, but the Class B Directors, who represented business, commerce, and agriculture, were not present. The Class C Directors, representing the people of the United States, were not present and were not invited to be present.</a:t>
            </a:r>
            <a:br>
              <a:rPr kumimoji="0" lang="en-US" altLang="en-US"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br>
            <a:r>
              <a:rPr kumimoji="0" lang="en-US" altLang="en-US"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r>
            <a:br>
              <a:rPr kumimoji="0" lang="en-US" altLang="en-US"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br>
            <a:r>
              <a:rPr kumimoji="0" lang="en-US" altLang="en-US"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Only the big bankers were there, and their work of that day resulted in a contraction of credit which had the effect the next year of reducing the national income fifteen billion dollars, throwing millions of people out of employment, and reducing the value of lands and ranches by twenty billion dollars.“</a:t>
            </a:r>
          </a:p>
          <a:p>
            <a:pPr lvl="0" eaLnBrk="0" fontAlgn="base" hangingPunct="0">
              <a:spcBef>
                <a:spcPct val="0"/>
              </a:spcBef>
              <a:spcAft>
                <a:spcPct val="0"/>
              </a:spcAft>
            </a:pPr>
            <a:r>
              <a:rPr lang="en-US" altLang="en-US" dirty="0">
                <a:latin typeface="Arial" panose="020B0604020202020204" pitchFamily="34" charset="0"/>
                <a:cs typeface="Arial" panose="020B0604020202020204" pitchFamily="34" charset="0"/>
              </a:rPr>
              <a:t>	</a:t>
            </a:r>
            <a:r>
              <a:rPr lang="en-US" altLang="en-US" dirty="0" smtClean="0">
                <a:latin typeface="Arial" panose="020B0604020202020204" pitchFamily="34" charset="0"/>
                <a:cs typeface="Arial" panose="020B0604020202020204" pitchFamily="34" charset="0"/>
              </a:rPr>
              <a:t>						</a:t>
            </a:r>
            <a:r>
              <a:rPr kumimoji="0" lang="en-US" altLang="en-US"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r>
              <a:rPr lang="en-US" sz="1600" dirty="0" smtClean="0"/>
              <a:t>Paul </a:t>
            </a:r>
            <a:r>
              <a:rPr lang="en-US" sz="1600" dirty="0" err="1"/>
              <a:t>Einzig</a:t>
            </a:r>
            <a:r>
              <a:rPr lang="en-US" sz="1600" dirty="0"/>
              <a:t>, </a:t>
            </a:r>
            <a:r>
              <a:rPr lang="en-US" sz="1600" i="1" dirty="0"/>
              <a:t>The Fight For Financial Supremacy</a:t>
            </a:r>
            <a:r>
              <a:rPr lang="en-US" sz="1600" dirty="0"/>
              <a:t>, Macmillan, 1931</a:t>
            </a:r>
            <a:endParaRPr kumimoji="0" lang="en-US" altLang="en-US" sz="3600"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p:nvPr/>
        </p:nvSpPr>
        <p:spPr>
          <a:xfrm>
            <a:off x="0" y="0"/>
            <a:ext cx="12192000" cy="830997"/>
          </a:xfrm>
          <a:prstGeom prst="rect">
            <a:avLst/>
          </a:prstGeom>
          <a:solidFill>
            <a:srgbClr val="ADFF93"/>
          </a:solidFill>
        </p:spPr>
        <p:txBody>
          <a:bodyPr wrap="square">
            <a:spAutoFit/>
          </a:bodyPr>
          <a:lstStyle/>
          <a:p>
            <a:pPr marL="457200" indent="-457200" algn="ctr">
              <a:buFont typeface="+mj-lt"/>
              <a:buAutoNum type="arabicPeriod" startAt="6"/>
            </a:pPr>
            <a:r>
              <a:rPr lang="en-US" sz="2400" b="1" dirty="0">
                <a:latin typeface="Courier New" panose="02070309020205020404" pitchFamily="49" charset="0"/>
                <a:cs typeface="Courier New" panose="02070309020205020404" pitchFamily="49" charset="0"/>
              </a:rPr>
              <a:t>The FED Destabilizes America’s Money System</a:t>
            </a:r>
            <a:r>
              <a:rPr lang="en-US" sz="2400" b="1" dirty="0" smtClean="0">
                <a:latin typeface="Courier New" panose="02070309020205020404" pitchFamily="49" charset="0"/>
                <a:cs typeface="Courier New" panose="02070309020205020404" pitchFamily="49" charset="0"/>
              </a:rPr>
              <a:t>:</a:t>
            </a:r>
          </a:p>
          <a:p>
            <a:pPr algn="ctr"/>
            <a:r>
              <a:rPr lang="en-US" sz="2400" b="1" dirty="0" smtClean="0">
                <a:latin typeface="Courier New" panose="02070309020205020404" pitchFamily="49" charset="0"/>
                <a:cs typeface="Courier New" panose="02070309020205020404" pitchFamily="49" charset="0"/>
              </a:rPr>
              <a:t>1920-21 </a:t>
            </a:r>
            <a:r>
              <a:rPr lang="en-US" sz="2400" b="1" dirty="0">
                <a:latin typeface="Courier New" panose="02070309020205020404" pitchFamily="49" charset="0"/>
                <a:cs typeface="Courier New" panose="02070309020205020404" pitchFamily="49" charset="0"/>
              </a:rPr>
              <a:t>Depression</a:t>
            </a:r>
          </a:p>
        </p:txBody>
      </p:sp>
    </p:spTree>
    <p:extLst>
      <p:ext uri="{BB962C8B-B14F-4D97-AF65-F5344CB8AC3E}">
        <p14:creationId xmlns:p14="http://schemas.microsoft.com/office/powerpoint/2010/main" val="28607807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69306" y="1795687"/>
            <a:ext cx="10022767" cy="5062313"/>
          </a:xfrm>
          <a:prstGeom prst="rect">
            <a:avLst/>
          </a:prstGeom>
        </p:spPr>
      </p:pic>
      <p:sp>
        <p:nvSpPr>
          <p:cNvPr id="7" name="Rectangle 6"/>
          <p:cNvSpPr/>
          <p:nvPr/>
        </p:nvSpPr>
        <p:spPr>
          <a:xfrm>
            <a:off x="0" y="0"/>
            <a:ext cx="12192000" cy="707886"/>
          </a:xfrm>
          <a:prstGeom prst="rect">
            <a:avLst/>
          </a:prstGeom>
          <a:solidFill>
            <a:srgbClr val="ADFF93"/>
          </a:solidFill>
        </p:spPr>
        <p:txBody>
          <a:bodyPr wrap="square">
            <a:spAutoFit/>
          </a:bodyPr>
          <a:lstStyle/>
          <a:p>
            <a:pPr marL="457200" indent="-457200" algn="ctr">
              <a:buFont typeface="+mj-lt"/>
              <a:buAutoNum type="arabicPeriod" startAt="6"/>
            </a:pPr>
            <a:r>
              <a:rPr lang="en-US" sz="2000" b="1" dirty="0">
                <a:latin typeface="Courier New" panose="02070309020205020404" pitchFamily="49" charset="0"/>
                <a:cs typeface="Courier New" panose="02070309020205020404" pitchFamily="49" charset="0"/>
              </a:rPr>
              <a:t>The FED Destabilizes America’s Money System</a:t>
            </a:r>
            <a:r>
              <a:rPr lang="en-US" sz="2000" b="1" dirty="0" smtClean="0">
                <a:latin typeface="Courier New" panose="02070309020205020404" pitchFamily="49" charset="0"/>
                <a:cs typeface="Courier New" panose="02070309020205020404" pitchFamily="49" charset="0"/>
              </a:rPr>
              <a:t>:</a:t>
            </a:r>
          </a:p>
          <a:p>
            <a:pPr algn="ctr"/>
            <a:r>
              <a:rPr lang="en-US" sz="2000" b="1" dirty="0" smtClean="0">
                <a:latin typeface="Courier New" panose="02070309020205020404" pitchFamily="49" charset="0"/>
                <a:cs typeface="Courier New" panose="02070309020205020404" pitchFamily="49" charset="0"/>
              </a:rPr>
              <a:t>1920-21 </a:t>
            </a:r>
            <a:r>
              <a:rPr lang="en-US" sz="2000" b="1" dirty="0">
                <a:latin typeface="Courier New" panose="02070309020205020404" pitchFamily="49" charset="0"/>
                <a:cs typeface="Courier New" panose="02070309020205020404" pitchFamily="49" charset="0"/>
              </a:rPr>
              <a:t>Depression</a:t>
            </a:r>
          </a:p>
        </p:txBody>
      </p:sp>
      <p:sp>
        <p:nvSpPr>
          <p:cNvPr id="6" name="TextBox 5"/>
          <p:cNvSpPr txBox="1"/>
          <p:nvPr/>
        </p:nvSpPr>
        <p:spPr>
          <a:xfrm>
            <a:off x="31531" y="707886"/>
            <a:ext cx="12192000" cy="923330"/>
          </a:xfrm>
          <a:prstGeom prst="rect">
            <a:avLst/>
          </a:prstGeom>
          <a:solidFill>
            <a:srgbClr val="FFC000"/>
          </a:solidFill>
        </p:spPr>
        <p:txBody>
          <a:bodyPr wrap="square" rtlCol="0">
            <a:spAutoFit/>
          </a:bodyPr>
          <a:lstStyle/>
          <a:p>
            <a:r>
              <a:rPr lang="en-US" dirty="0" smtClean="0"/>
              <a:t>THE NEXT SERIES OF SLIDES COME FROM THE CONGRESSIONAL RECORD, REPORTING ON THE SECRET MEETING COMPOSED OF THE FEDERAL RESERVE BOARD, FEDERAL ADVISORY COUNCIL AND CLASS A DIRECTORS OF FEDERAL RESERVE BANKS -- WHICH BROUGHT ON THE DEPRESSION OF 1920   </a:t>
            </a:r>
            <a:r>
              <a:rPr lang="en-US" dirty="0" smtClean="0">
                <a:sym typeface="Wingdings" panose="05000000000000000000" pitchFamily="2" charset="2"/>
              </a:rPr>
              <a:t> </a:t>
            </a:r>
            <a:endParaRPr lang="en-US" dirty="0"/>
          </a:p>
        </p:txBody>
      </p:sp>
    </p:spTree>
    <p:extLst>
      <p:ext uri="{BB962C8B-B14F-4D97-AF65-F5344CB8AC3E}">
        <p14:creationId xmlns:p14="http://schemas.microsoft.com/office/powerpoint/2010/main" val="40616464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15224" y="1148625"/>
            <a:ext cx="10098986" cy="5709375"/>
          </a:xfrm>
          <a:prstGeom prst="rect">
            <a:avLst/>
          </a:prstGeom>
        </p:spPr>
      </p:pic>
      <p:sp>
        <p:nvSpPr>
          <p:cNvPr id="3" name="TextBox 2"/>
          <p:cNvSpPr txBox="1"/>
          <p:nvPr/>
        </p:nvSpPr>
        <p:spPr>
          <a:xfrm>
            <a:off x="6386020" y="6488668"/>
            <a:ext cx="4628190" cy="369332"/>
          </a:xfrm>
          <a:prstGeom prst="rect">
            <a:avLst/>
          </a:prstGeom>
          <a:solidFill>
            <a:schemeClr val="bg1"/>
          </a:solidFill>
        </p:spPr>
        <p:txBody>
          <a:bodyPr wrap="none" rtlCol="0">
            <a:spAutoFit/>
          </a:bodyPr>
          <a:lstStyle/>
          <a:p>
            <a:r>
              <a:rPr lang="en-US" dirty="0" smtClean="0"/>
              <a:t>                                                                                    </a:t>
            </a:r>
            <a:endParaRPr lang="en-US" dirty="0"/>
          </a:p>
        </p:txBody>
      </p:sp>
      <p:sp>
        <p:nvSpPr>
          <p:cNvPr id="6" name="TextBox 5"/>
          <p:cNvSpPr txBox="1"/>
          <p:nvPr/>
        </p:nvSpPr>
        <p:spPr>
          <a:xfrm>
            <a:off x="0" y="653114"/>
            <a:ext cx="12192000" cy="338554"/>
          </a:xfrm>
          <a:prstGeom prst="rect">
            <a:avLst/>
          </a:prstGeom>
          <a:solidFill>
            <a:srgbClr val="E6FFCD"/>
          </a:solidFill>
        </p:spPr>
        <p:txBody>
          <a:bodyPr wrap="square" rtlCol="0">
            <a:spAutoFit/>
          </a:bodyPr>
          <a:lstStyle/>
          <a:p>
            <a:pPr algn="ctr"/>
            <a:r>
              <a:rPr lang="en-US" sz="1600" dirty="0"/>
              <a:t>SECRET </a:t>
            </a:r>
            <a:r>
              <a:rPr lang="en-US" sz="1600" dirty="0" smtClean="0"/>
              <a:t>MEETING: FEDERAL </a:t>
            </a:r>
            <a:r>
              <a:rPr lang="en-US" sz="1600" dirty="0"/>
              <a:t>RESERVE BOARD, FEDERAL ADVISORY </a:t>
            </a:r>
            <a:r>
              <a:rPr lang="en-US" sz="1600" dirty="0" smtClean="0"/>
              <a:t>COUNCIL, CLASS </a:t>
            </a:r>
            <a:r>
              <a:rPr lang="en-US" sz="1600" dirty="0"/>
              <a:t>A DIRECTORS OF FEDERAL RESERVE BANKS</a:t>
            </a:r>
          </a:p>
        </p:txBody>
      </p:sp>
      <p:sp>
        <p:nvSpPr>
          <p:cNvPr id="8" name="Rectangle 7"/>
          <p:cNvSpPr/>
          <p:nvPr/>
        </p:nvSpPr>
        <p:spPr>
          <a:xfrm>
            <a:off x="0" y="0"/>
            <a:ext cx="12192000" cy="646331"/>
          </a:xfrm>
          <a:prstGeom prst="rect">
            <a:avLst/>
          </a:prstGeom>
          <a:solidFill>
            <a:srgbClr val="ADFF93"/>
          </a:solidFill>
        </p:spPr>
        <p:txBody>
          <a:bodyPr wrap="square">
            <a:spAutoFit/>
          </a:bodyPr>
          <a:lstStyle/>
          <a:p>
            <a:pPr marL="457200" indent="-457200" algn="ctr">
              <a:buFont typeface="+mj-lt"/>
              <a:buAutoNum type="arabicPeriod" startAt="6"/>
            </a:pPr>
            <a:r>
              <a:rPr lang="en-US" b="1" dirty="0">
                <a:latin typeface="Courier New" panose="02070309020205020404" pitchFamily="49" charset="0"/>
                <a:cs typeface="Courier New" panose="02070309020205020404" pitchFamily="49" charset="0"/>
              </a:rPr>
              <a:t>The FED Destabilizes America’s Money System</a:t>
            </a:r>
            <a:r>
              <a:rPr lang="en-US" b="1" dirty="0" smtClean="0">
                <a:latin typeface="Courier New" panose="02070309020205020404" pitchFamily="49" charset="0"/>
                <a:cs typeface="Courier New" panose="02070309020205020404" pitchFamily="49" charset="0"/>
              </a:rPr>
              <a:t>:</a:t>
            </a:r>
          </a:p>
          <a:p>
            <a:pPr algn="ctr"/>
            <a:r>
              <a:rPr lang="en-US" b="1" dirty="0" smtClean="0">
                <a:latin typeface="Courier New" panose="02070309020205020404" pitchFamily="49" charset="0"/>
                <a:cs typeface="Courier New" panose="02070309020205020404" pitchFamily="49" charset="0"/>
              </a:rPr>
              <a:t>1920-21 </a:t>
            </a:r>
            <a:r>
              <a:rPr lang="en-US" b="1" dirty="0">
                <a:latin typeface="Courier New" panose="02070309020205020404" pitchFamily="49" charset="0"/>
                <a:cs typeface="Courier New" panose="02070309020205020404" pitchFamily="49" charset="0"/>
              </a:rPr>
              <a:t>Depression</a:t>
            </a:r>
          </a:p>
        </p:txBody>
      </p:sp>
    </p:spTree>
    <p:extLst>
      <p:ext uri="{BB962C8B-B14F-4D97-AF65-F5344CB8AC3E}">
        <p14:creationId xmlns:p14="http://schemas.microsoft.com/office/powerpoint/2010/main" val="38664541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548640"/>
            <a:ext cx="12192000" cy="1323439"/>
          </a:xfrm>
          <a:prstGeom prst="rect">
            <a:avLst/>
          </a:prstGeom>
          <a:noFill/>
        </p:spPr>
        <p:txBody>
          <a:bodyPr wrap="square" rtlCol="0">
            <a:spAutoFit/>
          </a:bodyPr>
          <a:lstStyle/>
          <a:p>
            <a:r>
              <a:rPr lang="en-US" sz="2000" dirty="0" smtClean="0"/>
              <a:t>“In the 1920s John Skelton Williams was the Comptroller of the Currency and an ex-officio member of the Fed Board.  In 1923 he wrote as follows of events in 1920:   ‘When I realized the dangers of the drastic deflation which they were bringing about, I urged and implored them [bankers and their representatives] to put on the brakes before it should be too late</a:t>
            </a:r>
            <a:r>
              <a:rPr lang="en-US" dirty="0" smtClean="0"/>
              <a:t>.”                      </a:t>
            </a:r>
            <a:r>
              <a:rPr lang="en-US" sz="1600" dirty="0" smtClean="0"/>
              <a:t>William Hixson, </a:t>
            </a:r>
            <a:r>
              <a:rPr lang="en-US" sz="1600" i="1" dirty="0" smtClean="0"/>
              <a:t>What’s the Difference Between Bankers and Counterfeiters?</a:t>
            </a:r>
            <a:r>
              <a:rPr lang="en-US" sz="1600" dirty="0" smtClean="0"/>
              <a:t>, pub. 2005, p. 192 </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845" y="1836592"/>
            <a:ext cx="3347605" cy="5021408"/>
          </a:xfrm>
          <a:prstGeom prst="rect">
            <a:avLst/>
          </a:prstGeom>
        </p:spPr>
      </p:pic>
      <p:sp>
        <p:nvSpPr>
          <p:cNvPr id="8" name="TextBox 7"/>
          <p:cNvSpPr txBox="1"/>
          <p:nvPr/>
        </p:nvSpPr>
        <p:spPr>
          <a:xfrm>
            <a:off x="9113581" y="5657671"/>
            <a:ext cx="2266133" cy="1200329"/>
          </a:xfrm>
          <a:prstGeom prst="rect">
            <a:avLst/>
          </a:prstGeom>
          <a:solidFill>
            <a:schemeClr val="bg1"/>
          </a:solidFill>
        </p:spPr>
        <p:txBody>
          <a:bodyPr wrap="none" rtlCol="0">
            <a:spAutoFit/>
          </a:bodyPr>
          <a:lstStyle/>
          <a:p>
            <a:r>
              <a:rPr lang="en-US" dirty="0" smtClean="0"/>
              <a:t>John Skelton Williams</a:t>
            </a:r>
          </a:p>
          <a:p>
            <a:r>
              <a:rPr lang="en-US" dirty="0" smtClean="0"/>
              <a:t>       (1865 </a:t>
            </a:r>
            <a:r>
              <a:rPr lang="en-US" dirty="0"/>
              <a:t>- </a:t>
            </a:r>
            <a:r>
              <a:rPr lang="en-US" dirty="0" smtClean="0"/>
              <a:t>1926</a:t>
            </a:r>
            <a:r>
              <a:rPr lang="en-US" dirty="0"/>
              <a:t>)</a:t>
            </a:r>
            <a:endParaRPr lang="en-US" dirty="0" smtClean="0"/>
          </a:p>
          <a:p>
            <a:r>
              <a:rPr lang="en-US" dirty="0" smtClean="0"/>
              <a:t>Controller of Currency</a:t>
            </a:r>
          </a:p>
          <a:p>
            <a:r>
              <a:rPr lang="en-US" dirty="0" smtClean="0"/>
              <a:t>        (1914-1921)</a:t>
            </a:r>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02341"/>
            <a:ext cx="3254570" cy="2278519"/>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26" y="4472248"/>
            <a:ext cx="3221543" cy="2385752"/>
          </a:xfrm>
          <a:prstGeom prst="rect">
            <a:avLst/>
          </a:prstGeom>
        </p:spPr>
      </p:pic>
      <p:sp>
        <p:nvSpPr>
          <p:cNvPr id="11" name="Rectangle 10"/>
          <p:cNvSpPr/>
          <p:nvPr/>
        </p:nvSpPr>
        <p:spPr>
          <a:xfrm>
            <a:off x="3453313" y="5264465"/>
            <a:ext cx="4920787" cy="1200329"/>
          </a:xfrm>
          <a:prstGeom prst="rect">
            <a:avLst/>
          </a:prstGeom>
        </p:spPr>
        <p:txBody>
          <a:bodyPr wrap="square">
            <a:spAutoFit/>
          </a:bodyPr>
          <a:lstStyle/>
          <a:p>
            <a:r>
              <a:rPr lang="en-US" dirty="0"/>
              <a:t>Heavily mortgaged during World War I, in expectation of continued high prices, many farms were overwhelmed by the postwar collapse of the agricultural commodities market.</a:t>
            </a: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5670" y="2341086"/>
            <a:ext cx="3294888" cy="2628900"/>
          </a:xfrm>
          <a:prstGeom prst="rect">
            <a:avLst/>
          </a:prstGeom>
        </p:spPr>
      </p:pic>
      <p:sp>
        <p:nvSpPr>
          <p:cNvPr id="14" name="Rectangle 13"/>
          <p:cNvSpPr/>
          <p:nvPr/>
        </p:nvSpPr>
        <p:spPr>
          <a:xfrm>
            <a:off x="0" y="0"/>
            <a:ext cx="12192000" cy="646331"/>
          </a:xfrm>
          <a:prstGeom prst="rect">
            <a:avLst/>
          </a:prstGeom>
          <a:solidFill>
            <a:srgbClr val="ADFF93"/>
          </a:solidFill>
        </p:spPr>
        <p:txBody>
          <a:bodyPr wrap="square">
            <a:spAutoFit/>
          </a:bodyPr>
          <a:lstStyle/>
          <a:p>
            <a:pPr marL="457200" indent="-457200" algn="ctr">
              <a:buFont typeface="+mj-lt"/>
              <a:buAutoNum type="arabicPeriod" startAt="6"/>
            </a:pPr>
            <a:r>
              <a:rPr lang="en-US" b="1" dirty="0">
                <a:latin typeface="Courier New" panose="02070309020205020404" pitchFamily="49" charset="0"/>
                <a:cs typeface="Courier New" panose="02070309020205020404" pitchFamily="49" charset="0"/>
              </a:rPr>
              <a:t>The FED Destabilizes America’s Money System</a:t>
            </a:r>
            <a:r>
              <a:rPr lang="en-US" b="1" dirty="0" smtClean="0">
                <a:latin typeface="Courier New" panose="02070309020205020404" pitchFamily="49" charset="0"/>
                <a:cs typeface="Courier New" panose="02070309020205020404" pitchFamily="49" charset="0"/>
              </a:rPr>
              <a:t>:</a:t>
            </a:r>
          </a:p>
          <a:p>
            <a:pPr algn="ctr"/>
            <a:r>
              <a:rPr lang="en-US" b="1" dirty="0" smtClean="0">
                <a:latin typeface="Courier New" panose="02070309020205020404" pitchFamily="49" charset="0"/>
                <a:cs typeface="Courier New" panose="02070309020205020404" pitchFamily="49" charset="0"/>
              </a:rPr>
              <a:t>1920-21 </a:t>
            </a:r>
            <a:r>
              <a:rPr lang="en-US" b="1" dirty="0">
                <a:latin typeface="Courier New" panose="02070309020205020404" pitchFamily="49" charset="0"/>
                <a:cs typeface="Courier New" panose="02070309020205020404" pitchFamily="49" charset="0"/>
              </a:rPr>
              <a:t>Depression</a:t>
            </a:r>
          </a:p>
        </p:txBody>
      </p:sp>
    </p:spTree>
    <p:extLst>
      <p:ext uri="{BB962C8B-B14F-4D97-AF65-F5344CB8AC3E}">
        <p14:creationId xmlns:p14="http://schemas.microsoft.com/office/powerpoint/2010/main" val="14353431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461665"/>
          </a:xfrm>
          <a:prstGeom prst="rect">
            <a:avLst/>
          </a:prstGeom>
          <a:solidFill>
            <a:srgbClr val="C9F3F7"/>
          </a:solidFill>
        </p:spPr>
        <p:txBody>
          <a:bodyPr wrap="square">
            <a:spAutoFit/>
          </a:bodyPr>
          <a:lstStyle/>
          <a:p>
            <a:pPr marL="457200" indent="-457200" algn="ctr">
              <a:buFont typeface="+mj-lt"/>
              <a:buAutoNum type="arabicPeriod" startAt="7"/>
            </a:pPr>
            <a:r>
              <a:rPr lang="en-US" sz="2400" b="1" dirty="0">
                <a:latin typeface="Courier New" panose="02070309020205020404" pitchFamily="49" charset="0"/>
                <a:cs typeface="Courier New" panose="02070309020205020404" pitchFamily="49" charset="0"/>
              </a:rPr>
              <a:t>The New York Fed Bank Directs Policy</a:t>
            </a:r>
          </a:p>
        </p:txBody>
      </p:sp>
      <p:sp>
        <p:nvSpPr>
          <p:cNvPr id="3" name="TextBox 2"/>
          <p:cNvSpPr txBox="1"/>
          <p:nvPr/>
        </p:nvSpPr>
        <p:spPr>
          <a:xfrm>
            <a:off x="0" y="461664"/>
            <a:ext cx="12192000" cy="954107"/>
          </a:xfrm>
          <a:prstGeom prst="rect">
            <a:avLst/>
          </a:prstGeom>
          <a:solidFill>
            <a:srgbClr val="65FFFF"/>
          </a:solidFill>
        </p:spPr>
        <p:txBody>
          <a:bodyPr wrap="square" rtlCol="0">
            <a:spAutoFit/>
          </a:bodyPr>
          <a:lstStyle/>
          <a:p>
            <a:pPr algn="ctr"/>
            <a:r>
              <a:rPr lang="en-US" sz="2800" b="1" dirty="0" smtClean="0"/>
              <a:t>OPEN MARKET OPERATIONS:</a:t>
            </a:r>
          </a:p>
          <a:p>
            <a:pPr algn="ctr"/>
            <a:r>
              <a:rPr lang="en-US" sz="2800" b="1" dirty="0" smtClean="0"/>
              <a:t>The Buying and Selling of Government Securities by Federal Reserve Banks</a:t>
            </a:r>
          </a:p>
        </p:txBody>
      </p:sp>
      <p:sp>
        <p:nvSpPr>
          <p:cNvPr id="4" name="TextBox 3"/>
          <p:cNvSpPr txBox="1"/>
          <p:nvPr/>
        </p:nvSpPr>
        <p:spPr>
          <a:xfrm>
            <a:off x="0" y="1415771"/>
            <a:ext cx="12192000" cy="2308324"/>
          </a:xfrm>
          <a:prstGeom prst="rect">
            <a:avLst/>
          </a:prstGeom>
          <a:solidFill>
            <a:srgbClr val="DDFFFF"/>
          </a:solidFill>
        </p:spPr>
        <p:txBody>
          <a:bodyPr wrap="square" rtlCol="0">
            <a:spAutoFit/>
          </a:bodyPr>
          <a:lstStyle/>
          <a:p>
            <a:r>
              <a:rPr lang="en-US" dirty="0" smtClean="0"/>
              <a:t>“… influential Fed officials, such as the New York Fed’s Governor Strong, believed that changes in discount rates were more</a:t>
            </a:r>
          </a:p>
          <a:p>
            <a:r>
              <a:rPr lang="en-US" dirty="0" smtClean="0"/>
              <a:t>effective and less disruptive if open market operations preceded them.     The greater reliance on open market operations also enhanced the power of the New York Fed because open market purchases by other Reserve Banks were coordinated by the Open Market Investment Committee beginning in 1923 [with NY Fed Bank Governor Strong as head] and carried out in New York City… </a:t>
            </a:r>
          </a:p>
          <a:p>
            <a:r>
              <a:rPr lang="en-US" dirty="0" smtClean="0"/>
              <a:t>New York continued to dictate much of open market policy throughout the 1920’s (Wheelock 1991, p. 72)”</a:t>
            </a:r>
          </a:p>
          <a:p>
            <a:pPr algn="r"/>
            <a:r>
              <a:rPr lang="en-US" b="1" dirty="0"/>
              <a:t>The Fed's Formative Years</a:t>
            </a:r>
          </a:p>
          <a:p>
            <a:pPr algn="r"/>
            <a:r>
              <a:rPr lang="en-US" b="1" dirty="0"/>
              <a:t>1913-1929</a:t>
            </a:r>
            <a:br>
              <a:rPr lang="en-US" b="1" dirty="0"/>
            </a:br>
            <a:r>
              <a:rPr lang="en-US" b="1" dirty="0"/>
              <a:t>by David C. Wheelock, Federal Reserve Bank of St. </a:t>
            </a:r>
            <a:r>
              <a:rPr lang="en-US" b="1" dirty="0" smtClean="0"/>
              <a:t>Louis</a:t>
            </a:r>
            <a:endParaRPr lang="en-US"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518" y="4130567"/>
            <a:ext cx="2960748" cy="1602280"/>
          </a:xfrm>
          <a:prstGeom prst="rect">
            <a:avLst/>
          </a:prstGeom>
        </p:spPr>
      </p:pic>
      <p:sp>
        <p:nvSpPr>
          <p:cNvPr id="6" name="TextBox 5"/>
          <p:cNvSpPr txBox="1"/>
          <p:nvPr/>
        </p:nvSpPr>
        <p:spPr>
          <a:xfrm>
            <a:off x="514360" y="5913166"/>
            <a:ext cx="45719" cy="369332"/>
          </a:xfrm>
          <a:prstGeom prst="rect">
            <a:avLst/>
          </a:prstGeom>
          <a:noFill/>
        </p:spPr>
        <p:txBody>
          <a:bodyPr wrap="square" rtlCol="0">
            <a:spAutoFit/>
          </a:bodyPr>
          <a:lstStyle/>
          <a:p>
            <a:endParaRPr lang="en-US" dirty="0"/>
          </a:p>
        </p:txBody>
      </p:sp>
      <p:sp>
        <p:nvSpPr>
          <p:cNvPr id="7" name="TextBox 6"/>
          <p:cNvSpPr txBox="1"/>
          <p:nvPr/>
        </p:nvSpPr>
        <p:spPr>
          <a:xfrm>
            <a:off x="929105" y="5728500"/>
            <a:ext cx="1437573" cy="369332"/>
          </a:xfrm>
          <a:prstGeom prst="rect">
            <a:avLst/>
          </a:prstGeom>
          <a:noFill/>
        </p:spPr>
        <p:txBody>
          <a:bodyPr wrap="none" rtlCol="0">
            <a:spAutoFit/>
          </a:bodyPr>
          <a:lstStyle/>
          <a:p>
            <a:r>
              <a:rPr lang="en-US" dirty="0" smtClean="0"/>
              <a:t>NY FED BANK</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9356" y="4041820"/>
            <a:ext cx="1925914" cy="987031"/>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5172" y="4062890"/>
            <a:ext cx="2776914" cy="1544659"/>
          </a:xfrm>
          <a:prstGeom prst="rect">
            <a:avLst/>
          </a:prstGeom>
        </p:spPr>
      </p:pic>
      <p:cxnSp>
        <p:nvCxnSpPr>
          <p:cNvPr id="11" name="Straight Arrow Connector 10"/>
          <p:cNvCxnSpPr/>
          <p:nvPr/>
        </p:nvCxnSpPr>
        <p:spPr>
          <a:xfrm>
            <a:off x="3382746" y="4535336"/>
            <a:ext cx="1189254" cy="17837"/>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3449233" y="5464954"/>
            <a:ext cx="5414414" cy="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6872626" y="4517499"/>
            <a:ext cx="2161015" cy="1783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095983" y="4141831"/>
            <a:ext cx="1695657" cy="369332"/>
          </a:xfrm>
          <a:prstGeom prst="rect">
            <a:avLst/>
          </a:prstGeom>
          <a:noFill/>
        </p:spPr>
        <p:txBody>
          <a:bodyPr wrap="none" rtlCol="0">
            <a:spAutoFit/>
          </a:bodyPr>
          <a:lstStyle/>
          <a:p>
            <a:r>
              <a:rPr lang="en-US" dirty="0" smtClean="0"/>
              <a:t>FED BANK SELLS</a:t>
            </a:r>
            <a:endParaRPr lang="en-US" dirty="0"/>
          </a:p>
        </p:txBody>
      </p:sp>
      <p:sp>
        <p:nvSpPr>
          <p:cNvPr id="24" name="TextBox 23"/>
          <p:cNvSpPr txBox="1"/>
          <p:nvPr/>
        </p:nvSpPr>
        <p:spPr>
          <a:xfrm>
            <a:off x="4733896" y="5647193"/>
            <a:ext cx="2856167" cy="369332"/>
          </a:xfrm>
          <a:prstGeom prst="rect">
            <a:avLst/>
          </a:prstGeom>
          <a:noFill/>
        </p:spPr>
        <p:txBody>
          <a:bodyPr wrap="none" rtlCol="0">
            <a:spAutoFit/>
          </a:bodyPr>
          <a:lstStyle/>
          <a:p>
            <a:r>
              <a:rPr lang="en-US" dirty="0" smtClean="0"/>
              <a:t>BANKS’ RESERVES REDUCED </a:t>
            </a:r>
          </a:p>
        </p:txBody>
      </p:sp>
      <p:sp>
        <p:nvSpPr>
          <p:cNvPr id="25" name="TextBox 24"/>
          <p:cNvSpPr txBox="1"/>
          <p:nvPr/>
        </p:nvSpPr>
        <p:spPr>
          <a:xfrm>
            <a:off x="9065172" y="5663043"/>
            <a:ext cx="3124889" cy="1200329"/>
          </a:xfrm>
          <a:prstGeom prst="rect">
            <a:avLst/>
          </a:prstGeom>
          <a:solidFill>
            <a:srgbClr val="C9F3F7"/>
          </a:solidFill>
        </p:spPr>
        <p:txBody>
          <a:bodyPr wrap="square" rtlCol="0">
            <a:spAutoFit/>
          </a:bodyPr>
          <a:lstStyle/>
          <a:p>
            <a:r>
              <a:rPr lang="en-US" b="1" dirty="0" smtClean="0"/>
              <a:t>AND THE REVERSE IS TRUE…</a:t>
            </a:r>
          </a:p>
          <a:p>
            <a:r>
              <a:rPr lang="en-US" b="1" dirty="0" smtClean="0"/>
              <a:t>WHEN FED BANK BUYS GOVT</a:t>
            </a:r>
          </a:p>
          <a:p>
            <a:r>
              <a:rPr lang="en-US" b="1" dirty="0" smtClean="0"/>
              <a:t>BONDS, IT CREATES </a:t>
            </a:r>
            <a:r>
              <a:rPr lang="en-US" b="1" smtClean="0"/>
              <a:t>NEW RESERVES </a:t>
            </a:r>
            <a:r>
              <a:rPr lang="en-US" b="1" dirty="0" smtClean="0"/>
              <a:t>TO PAY FOR THEM</a:t>
            </a:r>
            <a:endParaRPr lang="en-US" b="1" dirty="0"/>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6885" y="5118415"/>
            <a:ext cx="491270" cy="491270"/>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68459" y="5143963"/>
            <a:ext cx="491270" cy="491270"/>
          </a:xfrm>
          <a:prstGeom prst="rect">
            <a:avLst/>
          </a:prstGeom>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15601" y="5171773"/>
            <a:ext cx="491270" cy="491270"/>
          </a:xfrm>
          <a:prstGeom prst="rect">
            <a:avLst/>
          </a:prstGeom>
        </p:spPr>
      </p:pic>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0118" y="5116279"/>
            <a:ext cx="491270" cy="491270"/>
          </a:xfrm>
          <a:prstGeom prst="rect">
            <a:avLst/>
          </a:prstGeom>
        </p:spPr>
      </p:pic>
      <p:sp>
        <p:nvSpPr>
          <p:cNvPr id="12" name="TextBox 11"/>
          <p:cNvSpPr txBox="1"/>
          <p:nvPr/>
        </p:nvSpPr>
        <p:spPr>
          <a:xfrm>
            <a:off x="6872626" y="4029953"/>
            <a:ext cx="1991021" cy="523220"/>
          </a:xfrm>
          <a:prstGeom prst="rect">
            <a:avLst/>
          </a:prstGeom>
          <a:noFill/>
        </p:spPr>
        <p:txBody>
          <a:bodyPr wrap="square" rtlCol="0">
            <a:spAutoFit/>
          </a:bodyPr>
          <a:lstStyle/>
          <a:p>
            <a:r>
              <a:rPr lang="en-US" sz="1400" dirty="0" smtClean="0"/>
              <a:t>TO COMMERCIAL BANK</a:t>
            </a:r>
          </a:p>
          <a:p>
            <a:r>
              <a:rPr lang="en-US" sz="1400" dirty="0" smtClean="0"/>
              <a:t>OR ITS CUSTOMER</a:t>
            </a:r>
            <a:endParaRPr lang="en-US" sz="1400" dirty="0"/>
          </a:p>
        </p:txBody>
      </p:sp>
    </p:spTree>
    <p:extLst>
      <p:ext uri="{BB962C8B-B14F-4D97-AF65-F5344CB8AC3E}">
        <p14:creationId xmlns:p14="http://schemas.microsoft.com/office/powerpoint/2010/main" val="7837367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7825" y="6129042"/>
            <a:ext cx="719959" cy="728958"/>
          </a:xfrm>
          <a:prstGeom prst="rect">
            <a:avLst/>
          </a:prstGeom>
        </p:spPr>
      </p:pic>
      <p:sp>
        <p:nvSpPr>
          <p:cNvPr id="2" name="Rectangle 1"/>
          <p:cNvSpPr/>
          <p:nvPr/>
        </p:nvSpPr>
        <p:spPr>
          <a:xfrm>
            <a:off x="0" y="-1"/>
            <a:ext cx="12192000" cy="461665"/>
          </a:xfrm>
          <a:prstGeom prst="rect">
            <a:avLst/>
          </a:prstGeom>
          <a:solidFill>
            <a:srgbClr val="CFE4F1"/>
          </a:solidFill>
        </p:spPr>
        <p:txBody>
          <a:bodyPr wrap="square">
            <a:spAutoFit/>
          </a:bodyPr>
          <a:lstStyle/>
          <a:p>
            <a:pPr marL="457200" indent="-457200" algn="ctr">
              <a:buFont typeface="+mj-lt"/>
              <a:buAutoNum type="arabicPeriod" startAt="7"/>
            </a:pPr>
            <a:r>
              <a:rPr lang="en-US" sz="2400" b="1" dirty="0">
                <a:latin typeface="Courier New" panose="02070309020205020404" pitchFamily="49" charset="0"/>
                <a:cs typeface="Courier New" panose="02070309020205020404" pitchFamily="49" charset="0"/>
              </a:rPr>
              <a:t>The New York Fed Bank Directs Policy</a:t>
            </a:r>
          </a:p>
        </p:txBody>
      </p:sp>
      <p:sp>
        <p:nvSpPr>
          <p:cNvPr id="3" name="TextBox 2"/>
          <p:cNvSpPr txBox="1"/>
          <p:nvPr/>
        </p:nvSpPr>
        <p:spPr>
          <a:xfrm>
            <a:off x="0" y="1318052"/>
            <a:ext cx="12192000" cy="1754326"/>
          </a:xfrm>
          <a:prstGeom prst="rect">
            <a:avLst/>
          </a:prstGeom>
          <a:solidFill>
            <a:srgbClr val="DDFFFF"/>
          </a:solidFill>
        </p:spPr>
        <p:txBody>
          <a:bodyPr wrap="square" rtlCol="0">
            <a:spAutoFit/>
          </a:bodyPr>
          <a:lstStyle/>
          <a:p>
            <a:r>
              <a:rPr lang="en-US" dirty="0" smtClean="0"/>
              <a:t>“Denoting where power rested in the Federal Reserve System of 1922, on May 25, 1922, George Harrison, second in command</a:t>
            </a:r>
          </a:p>
          <a:p>
            <a:r>
              <a:rPr lang="en-US" dirty="0" smtClean="0"/>
              <a:t>at the New York Fed, wrote to the heads of the other regional Federal Reserve banks, advising them that:  ‘Governor Strong has today suggested that Mr. Matteson of this bank act as the operating secretary of the [open market] committee, and has advised each of the banks by telegram that if there is no objection to that appointment the committee will commence functioning tomorrow.’   The letter further notes that ‘This whole program was reported to the Federal Reserve Board at the luncheon…’ ”   </a:t>
            </a:r>
          </a:p>
          <a:p>
            <a:r>
              <a:rPr lang="en-US" dirty="0"/>
              <a:t> </a:t>
            </a:r>
            <a:r>
              <a:rPr lang="en-US" dirty="0" smtClean="0"/>
              <a:t>            </a:t>
            </a:r>
            <a:r>
              <a:rPr lang="en-US" sz="1600" dirty="0" smtClean="0"/>
              <a:t>wallstreetonparade.com, Dec 9, 2013, by Pam Martens, “New Documents Show How Power Moved to Wall Street, Via the New York Fed”</a:t>
            </a:r>
            <a:endParaRPr lang="en-US" dirty="0"/>
          </a:p>
        </p:txBody>
      </p:sp>
      <p:sp>
        <p:nvSpPr>
          <p:cNvPr id="4" name="TextBox 3"/>
          <p:cNvSpPr txBox="1"/>
          <p:nvPr/>
        </p:nvSpPr>
        <p:spPr>
          <a:xfrm>
            <a:off x="0" y="461664"/>
            <a:ext cx="12192000" cy="954107"/>
          </a:xfrm>
          <a:prstGeom prst="rect">
            <a:avLst/>
          </a:prstGeom>
          <a:solidFill>
            <a:srgbClr val="65FFFF"/>
          </a:solidFill>
        </p:spPr>
        <p:txBody>
          <a:bodyPr wrap="square" rtlCol="0">
            <a:spAutoFit/>
          </a:bodyPr>
          <a:lstStyle/>
          <a:p>
            <a:pPr algn="ctr"/>
            <a:r>
              <a:rPr lang="en-US" sz="2800" b="1" dirty="0" smtClean="0"/>
              <a:t>OPEN MARKET OPERATIONS:</a:t>
            </a:r>
          </a:p>
          <a:p>
            <a:pPr algn="ctr"/>
            <a:r>
              <a:rPr lang="en-US" sz="2800" b="1" dirty="0" smtClean="0"/>
              <a:t>The Buying and Selling of Government Securities by Federal Reserve Banks</a:t>
            </a:r>
          </a:p>
        </p:txBody>
      </p:sp>
      <p:sp>
        <p:nvSpPr>
          <p:cNvPr id="6" name="Rectangle 5"/>
          <p:cNvSpPr/>
          <p:nvPr/>
        </p:nvSpPr>
        <p:spPr>
          <a:xfrm>
            <a:off x="7981184" y="3211922"/>
            <a:ext cx="3984842" cy="3046988"/>
          </a:xfrm>
          <a:prstGeom prst="rect">
            <a:avLst/>
          </a:prstGeom>
          <a:solidFill>
            <a:srgbClr val="DDFFFF"/>
          </a:solidFill>
        </p:spPr>
        <p:txBody>
          <a:bodyPr wrap="square">
            <a:spAutoFit/>
          </a:bodyPr>
          <a:lstStyle/>
          <a:p>
            <a:r>
              <a:rPr lang="en-US" sz="1600" dirty="0" smtClean="0"/>
              <a:t>2,562,973     NEW YORK             in millions of $    </a:t>
            </a:r>
          </a:p>
          <a:p>
            <a:r>
              <a:rPr lang="en-US" sz="1600" dirty="0"/>
              <a:t> </a:t>
            </a:r>
            <a:r>
              <a:rPr lang="en-US" sz="1600" dirty="0" smtClean="0"/>
              <a:t>  550,427     SAN FRANCISCO</a:t>
            </a:r>
            <a:endParaRPr lang="en-US" sz="1600" dirty="0"/>
          </a:p>
          <a:p>
            <a:r>
              <a:rPr lang="en-US" sz="1600" dirty="0"/>
              <a:t> </a:t>
            </a:r>
            <a:r>
              <a:rPr lang="en-US" sz="1600" dirty="0" smtClean="0"/>
              <a:t>  264,430     RICHMOND</a:t>
            </a:r>
          </a:p>
          <a:p>
            <a:r>
              <a:rPr lang="en-US" sz="1600" dirty="0" smtClean="0"/>
              <a:t>   254,944     ATLANTA</a:t>
            </a:r>
            <a:endParaRPr lang="en-US" sz="1600" dirty="0"/>
          </a:p>
          <a:p>
            <a:r>
              <a:rPr lang="en-US" sz="1600" dirty="0" smtClean="0"/>
              <a:t>   173,624     CHICAGO</a:t>
            </a:r>
            <a:endParaRPr lang="en-US" sz="1600" dirty="0"/>
          </a:p>
          <a:p>
            <a:r>
              <a:rPr lang="en-US" sz="1600" dirty="0" smtClean="0"/>
              <a:t>   164,166     DALLAS</a:t>
            </a:r>
            <a:endParaRPr lang="en-US" sz="1600" dirty="0"/>
          </a:p>
          <a:p>
            <a:r>
              <a:rPr lang="en-US" sz="1600" dirty="0" smtClean="0"/>
              <a:t>    128,551       CLEVELAND</a:t>
            </a:r>
            <a:endParaRPr lang="en-US" sz="1600" dirty="0"/>
          </a:p>
          <a:p>
            <a:r>
              <a:rPr lang="en-US" sz="1600" dirty="0" smtClean="0"/>
              <a:t>    125,114       PHILADELPHIA</a:t>
            </a:r>
            <a:endParaRPr lang="en-US" sz="1600" dirty="0"/>
          </a:p>
          <a:p>
            <a:r>
              <a:rPr lang="en-US" sz="1600" dirty="0" smtClean="0"/>
              <a:t>    113,425       BOSTON</a:t>
            </a:r>
          </a:p>
          <a:p>
            <a:r>
              <a:rPr lang="en-US" sz="1600" dirty="0"/>
              <a:t> </a:t>
            </a:r>
            <a:r>
              <a:rPr lang="en-US" sz="1600" dirty="0" smtClean="0"/>
              <a:t>     69,050       KANSAS CITY</a:t>
            </a:r>
          </a:p>
          <a:p>
            <a:r>
              <a:rPr lang="en-US" sz="1600" dirty="0" smtClean="0"/>
              <a:t>      54,917       ST LOUIS</a:t>
            </a:r>
          </a:p>
          <a:p>
            <a:r>
              <a:rPr lang="en-US" sz="1600" dirty="0"/>
              <a:t> </a:t>
            </a:r>
            <a:r>
              <a:rPr lang="en-US" sz="1600" dirty="0" smtClean="0"/>
              <a:t>     34,267       MINNEAPOLIS</a:t>
            </a:r>
          </a:p>
        </p:txBody>
      </p:sp>
      <p:sp>
        <p:nvSpPr>
          <p:cNvPr id="9" name="Rectangle 8"/>
          <p:cNvSpPr/>
          <p:nvPr/>
        </p:nvSpPr>
        <p:spPr>
          <a:xfrm>
            <a:off x="184755" y="4021099"/>
            <a:ext cx="4986334" cy="923330"/>
          </a:xfrm>
          <a:prstGeom prst="rect">
            <a:avLst/>
          </a:prstGeom>
          <a:solidFill>
            <a:srgbClr val="30CFE0"/>
          </a:solidFill>
        </p:spPr>
        <p:txBody>
          <a:bodyPr wrap="square">
            <a:spAutoFit/>
          </a:bodyPr>
          <a:lstStyle/>
          <a:p>
            <a:r>
              <a:rPr lang="en-US" dirty="0"/>
              <a:t>Total </a:t>
            </a:r>
            <a:r>
              <a:rPr lang="en-US" dirty="0" smtClean="0"/>
              <a:t>assets of the Federal Reserve System</a:t>
            </a:r>
          </a:p>
          <a:p>
            <a:r>
              <a:rPr lang="en-US" dirty="0" smtClean="0"/>
              <a:t>as of March 18, 2015</a:t>
            </a:r>
          </a:p>
          <a:p>
            <a:r>
              <a:rPr lang="en-US" dirty="0"/>
              <a:t>	</a:t>
            </a:r>
            <a:r>
              <a:rPr lang="en-US" dirty="0" smtClean="0"/>
              <a:t>=                    4,495,888 millions of dollars</a:t>
            </a:r>
            <a:endParaRPr lang="en-US" dirty="0"/>
          </a:p>
        </p:txBody>
      </p:sp>
      <p:sp>
        <p:nvSpPr>
          <p:cNvPr id="10" name="Right Arrow 9"/>
          <p:cNvSpPr/>
          <p:nvPr/>
        </p:nvSpPr>
        <p:spPr>
          <a:xfrm>
            <a:off x="5395641" y="4021099"/>
            <a:ext cx="2360991" cy="923329"/>
          </a:xfrm>
          <a:prstGeom prst="rightArrow">
            <a:avLst/>
          </a:prstGeom>
          <a:solidFill>
            <a:srgbClr val="30CFE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DISTRIBUTED IN THE</a:t>
            </a:r>
          </a:p>
          <a:p>
            <a:pPr algn="ctr"/>
            <a:r>
              <a:rPr lang="en-US" dirty="0" smtClean="0">
                <a:solidFill>
                  <a:schemeClr val="tx1"/>
                </a:solidFill>
              </a:rPr>
              <a:t>12 FED BANKS </a:t>
            </a:r>
            <a:endParaRPr lang="en-US" dirty="0">
              <a:solidFill>
                <a:schemeClr val="tx1"/>
              </a:solidFill>
            </a:endParaRPr>
          </a:p>
        </p:txBody>
      </p:sp>
      <p:sp>
        <p:nvSpPr>
          <p:cNvPr id="11" name="Oval Callout 10"/>
          <p:cNvSpPr/>
          <p:nvPr/>
        </p:nvSpPr>
        <p:spPr>
          <a:xfrm rot="538833">
            <a:off x="2488736" y="5069529"/>
            <a:ext cx="4968354" cy="1455157"/>
          </a:xfrm>
          <a:prstGeom prst="wedgeEllipseCallout">
            <a:avLst/>
          </a:prstGeom>
          <a:solidFill>
            <a:srgbClr val="C1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WHICH BANK</a:t>
            </a:r>
          </a:p>
          <a:p>
            <a:pPr algn="ctr"/>
            <a:r>
              <a:rPr lang="en-US" dirty="0" smtClean="0">
                <a:solidFill>
                  <a:schemeClr val="tx1"/>
                </a:solidFill>
              </a:rPr>
              <a:t>CALLS THE SHOTS?</a:t>
            </a:r>
            <a:endParaRPr lang="en-US" dirty="0">
              <a:solidFill>
                <a:schemeClr val="tx1"/>
              </a:solidFill>
            </a:endParaRPr>
          </a:p>
        </p:txBody>
      </p:sp>
    </p:spTree>
    <p:extLst>
      <p:ext uri="{BB962C8B-B14F-4D97-AF65-F5344CB8AC3E}">
        <p14:creationId xmlns:p14="http://schemas.microsoft.com/office/powerpoint/2010/main" val="11125588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567558"/>
          </a:xfrm>
          <a:solidFill>
            <a:srgbClr val="E9BDFF"/>
          </a:solidFill>
        </p:spPr>
        <p:txBody>
          <a:bodyPr>
            <a:noAutofit/>
          </a:bodyPr>
          <a:lstStyle/>
          <a:p>
            <a:pPr marL="742950" indent="-742950" algn="ctr">
              <a:buFont typeface="+mj-lt"/>
              <a:buAutoNum type="arabicPeriod" startAt="8"/>
            </a:pPr>
            <a:r>
              <a:rPr lang="en-US" sz="3200" b="1" dirty="0">
                <a:latin typeface="Courier New" panose="02070309020205020404" pitchFamily="49" charset="0"/>
                <a:cs typeface="Courier New" panose="02070309020205020404" pitchFamily="49" charset="0"/>
              </a:rPr>
              <a:t>What Made the “Roaring Twenties” Roar</a:t>
            </a:r>
            <a:r>
              <a:rPr lang="en-US" sz="3200" b="1" dirty="0" smtClean="0">
                <a:latin typeface="Courier New" panose="02070309020205020404" pitchFamily="49" charset="0"/>
                <a:cs typeface="Courier New" panose="02070309020205020404" pitchFamily="49" charset="0"/>
              </a:rPr>
              <a:t>?</a:t>
            </a:r>
            <a:endParaRPr lang="en-US" sz="3200" b="1" dirty="0"/>
          </a:p>
        </p:txBody>
      </p:sp>
      <p:sp>
        <p:nvSpPr>
          <p:cNvPr id="3" name="TextBox 2"/>
          <p:cNvSpPr txBox="1"/>
          <p:nvPr/>
        </p:nvSpPr>
        <p:spPr>
          <a:xfrm>
            <a:off x="0" y="567559"/>
            <a:ext cx="12191999" cy="584775"/>
          </a:xfrm>
          <a:prstGeom prst="rect">
            <a:avLst/>
          </a:prstGeom>
          <a:solidFill>
            <a:srgbClr val="FFEEE5"/>
          </a:solidFill>
        </p:spPr>
        <p:txBody>
          <a:bodyPr wrap="square" rtlCol="0">
            <a:spAutoFit/>
          </a:bodyPr>
          <a:lstStyle/>
          <a:p>
            <a:pPr algn="ctr"/>
            <a:r>
              <a:rPr lang="en-US" sz="3200" b="1" dirty="0" smtClean="0"/>
              <a:t>The U.S. government did not fuel the 1920’s.</a:t>
            </a:r>
            <a:endParaRPr lang="en-US" sz="3200" b="1" dirty="0"/>
          </a:p>
        </p:txBody>
      </p:sp>
      <p:sp>
        <p:nvSpPr>
          <p:cNvPr id="7" name="TextBox 6"/>
          <p:cNvSpPr txBox="1"/>
          <p:nvPr/>
        </p:nvSpPr>
        <p:spPr>
          <a:xfrm>
            <a:off x="4792718" y="1876096"/>
            <a:ext cx="1120820" cy="646331"/>
          </a:xfrm>
          <a:prstGeom prst="rect">
            <a:avLst/>
          </a:prstGeom>
          <a:noFill/>
        </p:spPr>
        <p:txBody>
          <a:bodyPr wrap="none" rtlCol="0">
            <a:spAutoFit/>
          </a:bodyPr>
          <a:lstStyle/>
          <a:p>
            <a:r>
              <a:rPr lang="en-US" sz="3600" b="1" dirty="0" smtClean="0"/>
              <a:t>1920</a:t>
            </a:r>
            <a:endParaRPr lang="en-US" sz="3600" b="1" dirty="0"/>
          </a:p>
        </p:txBody>
      </p:sp>
      <p:sp>
        <p:nvSpPr>
          <p:cNvPr id="11" name="TextBox 10"/>
          <p:cNvSpPr txBox="1"/>
          <p:nvPr/>
        </p:nvSpPr>
        <p:spPr>
          <a:xfrm>
            <a:off x="7845972" y="1876097"/>
            <a:ext cx="1120820" cy="646331"/>
          </a:xfrm>
          <a:prstGeom prst="rect">
            <a:avLst/>
          </a:prstGeom>
          <a:noFill/>
        </p:spPr>
        <p:txBody>
          <a:bodyPr wrap="none" rtlCol="0">
            <a:spAutoFit/>
          </a:bodyPr>
          <a:lstStyle/>
          <a:p>
            <a:r>
              <a:rPr lang="en-US" sz="3600" b="1" dirty="0" smtClean="0"/>
              <a:t>1929</a:t>
            </a:r>
            <a:endParaRPr lang="en-US" sz="3600" b="1" dirty="0"/>
          </a:p>
        </p:txBody>
      </p:sp>
      <p:sp>
        <p:nvSpPr>
          <p:cNvPr id="13" name="TextBox 12"/>
          <p:cNvSpPr txBox="1"/>
          <p:nvPr/>
        </p:nvSpPr>
        <p:spPr>
          <a:xfrm>
            <a:off x="536027" y="3078796"/>
            <a:ext cx="3417474" cy="707886"/>
          </a:xfrm>
          <a:prstGeom prst="rect">
            <a:avLst/>
          </a:prstGeom>
          <a:noFill/>
        </p:spPr>
        <p:txBody>
          <a:bodyPr wrap="none" rtlCol="0">
            <a:spAutoFit/>
          </a:bodyPr>
          <a:lstStyle/>
          <a:p>
            <a:r>
              <a:rPr lang="en-US" sz="2000" b="1" dirty="0" smtClean="0"/>
              <a:t>GOVERNMENT EXPENDITURES</a:t>
            </a:r>
          </a:p>
          <a:p>
            <a:r>
              <a:rPr lang="en-US" sz="2000" b="1" dirty="0" smtClean="0"/>
              <a:t>(as % of national income)</a:t>
            </a:r>
            <a:endParaRPr lang="en-US" sz="2000" b="1" dirty="0"/>
          </a:p>
        </p:txBody>
      </p:sp>
      <p:sp>
        <p:nvSpPr>
          <p:cNvPr id="14" name="TextBox 13"/>
          <p:cNvSpPr txBox="1"/>
          <p:nvPr/>
        </p:nvSpPr>
        <p:spPr>
          <a:xfrm>
            <a:off x="536027" y="4098300"/>
            <a:ext cx="3356625" cy="400110"/>
          </a:xfrm>
          <a:prstGeom prst="rect">
            <a:avLst/>
          </a:prstGeom>
          <a:noFill/>
        </p:spPr>
        <p:txBody>
          <a:bodyPr wrap="none" rtlCol="0">
            <a:spAutoFit/>
          </a:bodyPr>
          <a:lstStyle/>
          <a:p>
            <a:r>
              <a:rPr lang="en-US" sz="2000" b="1" dirty="0" smtClean="0"/>
              <a:t>FEDERAL GOVERNMENT DEBT</a:t>
            </a:r>
            <a:endParaRPr lang="en-US" sz="2000" b="1" dirty="0"/>
          </a:p>
        </p:txBody>
      </p:sp>
      <p:sp>
        <p:nvSpPr>
          <p:cNvPr id="15" name="TextBox 14"/>
          <p:cNvSpPr txBox="1"/>
          <p:nvPr/>
        </p:nvSpPr>
        <p:spPr>
          <a:xfrm>
            <a:off x="5038779" y="3017241"/>
            <a:ext cx="628698" cy="523220"/>
          </a:xfrm>
          <a:prstGeom prst="rect">
            <a:avLst/>
          </a:prstGeom>
          <a:noFill/>
        </p:spPr>
        <p:txBody>
          <a:bodyPr wrap="none" rtlCol="0">
            <a:spAutoFit/>
          </a:bodyPr>
          <a:lstStyle/>
          <a:p>
            <a:r>
              <a:rPr lang="en-US" sz="2800" b="1" dirty="0" smtClean="0"/>
              <a:t>8%</a:t>
            </a:r>
            <a:endParaRPr lang="en-US" sz="2800" b="1" dirty="0"/>
          </a:p>
        </p:txBody>
      </p:sp>
      <p:sp>
        <p:nvSpPr>
          <p:cNvPr id="16" name="TextBox 15"/>
          <p:cNvSpPr txBox="1"/>
          <p:nvPr/>
        </p:nvSpPr>
        <p:spPr>
          <a:xfrm>
            <a:off x="8092033" y="2984581"/>
            <a:ext cx="628698" cy="523220"/>
          </a:xfrm>
          <a:prstGeom prst="rect">
            <a:avLst/>
          </a:prstGeom>
          <a:noFill/>
        </p:spPr>
        <p:txBody>
          <a:bodyPr wrap="none" rtlCol="0">
            <a:spAutoFit/>
          </a:bodyPr>
          <a:lstStyle/>
          <a:p>
            <a:r>
              <a:rPr lang="en-US" sz="2800" b="1" dirty="0" smtClean="0"/>
              <a:t>4%</a:t>
            </a:r>
            <a:endParaRPr lang="en-US" sz="2800" b="1" dirty="0"/>
          </a:p>
        </p:txBody>
      </p:sp>
      <p:sp>
        <p:nvSpPr>
          <p:cNvPr id="17" name="TextBox 16"/>
          <p:cNvSpPr txBox="1"/>
          <p:nvPr/>
        </p:nvSpPr>
        <p:spPr>
          <a:xfrm>
            <a:off x="5038779" y="4098300"/>
            <a:ext cx="1850186" cy="523220"/>
          </a:xfrm>
          <a:prstGeom prst="rect">
            <a:avLst/>
          </a:prstGeom>
          <a:noFill/>
        </p:spPr>
        <p:txBody>
          <a:bodyPr wrap="none" rtlCol="0">
            <a:spAutoFit/>
          </a:bodyPr>
          <a:lstStyle/>
          <a:p>
            <a:r>
              <a:rPr lang="en-US" sz="2800" b="1" dirty="0" smtClean="0"/>
              <a:t>24.3 Billion</a:t>
            </a:r>
            <a:endParaRPr lang="en-US" sz="2800" b="1" dirty="0"/>
          </a:p>
        </p:txBody>
      </p:sp>
      <p:sp>
        <p:nvSpPr>
          <p:cNvPr id="19" name="TextBox 18"/>
          <p:cNvSpPr txBox="1"/>
          <p:nvPr/>
        </p:nvSpPr>
        <p:spPr>
          <a:xfrm>
            <a:off x="7845972" y="4098300"/>
            <a:ext cx="1850186" cy="523220"/>
          </a:xfrm>
          <a:prstGeom prst="rect">
            <a:avLst/>
          </a:prstGeom>
          <a:noFill/>
        </p:spPr>
        <p:txBody>
          <a:bodyPr wrap="none" rtlCol="0">
            <a:spAutoFit/>
          </a:bodyPr>
          <a:lstStyle/>
          <a:p>
            <a:r>
              <a:rPr lang="en-US" sz="2800" b="1" dirty="0" smtClean="0"/>
              <a:t>16.9 Billion</a:t>
            </a:r>
            <a:endParaRPr lang="en-US" sz="2800" b="1" dirty="0"/>
          </a:p>
        </p:txBody>
      </p:sp>
    </p:spTree>
    <p:extLst>
      <p:ext uri="{BB962C8B-B14F-4D97-AF65-F5344CB8AC3E}">
        <p14:creationId xmlns:p14="http://schemas.microsoft.com/office/powerpoint/2010/main" val="197972865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567558"/>
          </a:xfrm>
          <a:solidFill>
            <a:srgbClr val="E9BDFF"/>
          </a:solidFill>
        </p:spPr>
        <p:txBody>
          <a:bodyPr>
            <a:noAutofit/>
          </a:bodyPr>
          <a:lstStyle/>
          <a:p>
            <a:pPr marL="742950" indent="-742950" algn="ctr">
              <a:buFont typeface="+mj-lt"/>
              <a:buAutoNum type="arabicPeriod" startAt="8"/>
            </a:pPr>
            <a:r>
              <a:rPr lang="en-US" sz="3200" b="1" dirty="0">
                <a:latin typeface="Courier New" panose="02070309020205020404" pitchFamily="49" charset="0"/>
                <a:cs typeface="Courier New" panose="02070309020205020404" pitchFamily="49" charset="0"/>
              </a:rPr>
              <a:t>What Made the “Roaring Twenties” Roar</a:t>
            </a:r>
            <a:r>
              <a:rPr lang="en-US" sz="3200" b="1" dirty="0" smtClean="0">
                <a:latin typeface="Courier New" panose="02070309020205020404" pitchFamily="49" charset="0"/>
                <a:cs typeface="Courier New" panose="02070309020205020404" pitchFamily="49" charset="0"/>
              </a:rPr>
              <a:t>?</a:t>
            </a:r>
            <a:endParaRPr lang="en-US" sz="3200" b="1" dirty="0"/>
          </a:p>
        </p:txBody>
      </p:sp>
      <p:sp>
        <p:nvSpPr>
          <p:cNvPr id="3" name="TextBox 2"/>
          <p:cNvSpPr txBox="1"/>
          <p:nvPr/>
        </p:nvSpPr>
        <p:spPr>
          <a:xfrm>
            <a:off x="0" y="567559"/>
            <a:ext cx="12191999" cy="1569660"/>
          </a:xfrm>
          <a:prstGeom prst="rect">
            <a:avLst/>
          </a:prstGeom>
          <a:solidFill>
            <a:srgbClr val="FFEEE5"/>
          </a:solidFill>
        </p:spPr>
        <p:txBody>
          <a:bodyPr wrap="square" rtlCol="0">
            <a:spAutoFit/>
          </a:bodyPr>
          <a:lstStyle/>
          <a:p>
            <a:pPr algn="ctr"/>
            <a:r>
              <a:rPr lang="en-US" sz="3200" b="1" dirty="0" smtClean="0"/>
              <a:t>The banks fueled the 1920’s:  </a:t>
            </a:r>
          </a:p>
          <a:p>
            <a:pPr algn="ctr"/>
            <a:r>
              <a:rPr lang="en-US" sz="3200" b="1" dirty="0" smtClean="0"/>
              <a:t>Banks abandoned ‘real bills’ policy of commercial loans</a:t>
            </a:r>
          </a:p>
          <a:p>
            <a:pPr algn="ctr"/>
            <a:r>
              <a:rPr lang="en-US" sz="3200" b="1" dirty="0" smtClean="0"/>
              <a:t>and financed the financial bubble from 1921 to 1929</a:t>
            </a:r>
            <a:endParaRPr lang="en-US" sz="32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109" y="2585545"/>
            <a:ext cx="1755800" cy="2750754"/>
          </a:xfrm>
          <a:prstGeom prst="rect">
            <a:avLst/>
          </a:prstGeom>
        </p:spPr>
      </p:pic>
      <p:sp>
        <p:nvSpPr>
          <p:cNvPr id="5" name="TextBox 4"/>
          <p:cNvSpPr txBox="1"/>
          <p:nvPr/>
        </p:nvSpPr>
        <p:spPr>
          <a:xfrm>
            <a:off x="646385" y="5896302"/>
            <a:ext cx="3058511" cy="830997"/>
          </a:xfrm>
          <a:prstGeom prst="rect">
            <a:avLst/>
          </a:prstGeom>
          <a:noFill/>
        </p:spPr>
        <p:txBody>
          <a:bodyPr wrap="square" rtlCol="0">
            <a:spAutoFit/>
          </a:bodyPr>
          <a:lstStyle/>
          <a:p>
            <a:r>
              <a:rPr lang="en-US" dirty="0" smtClean="0"/>
              <a:t>LOANS FOR </a:t>
            </a:r>
            <a:r>
              <a:rPr lang="en-US" sz="2400" dirty="0" smtClean="0"/>
              <a:t>SECURITIES</a:t>
            </a:r>
          </a:p>
          <a:p>
            <a:r>
              <a:rPr lang="en-US" sz="2400" dirty="0" smtClean="0"/>
              <a:t>increased 121%</a:t>
            </a:r>
            <a:endParaRPr lang="en-US" sz="2400" dirty="0"/>
          </a:p>
        </p:txBody>
      </p:sp>
      <p:sp>
        <p:nvSpPr>
          <p:cNvPr id="7" name="TextBox 6"/>
          <p:cNvSpPr txBox="1"/>
          <p:nvPr/>
        </p:nvSpPr>
        <p:spPr>
          <a:xfrm>
            <a:off x="4645571" y="5896302"/>
            <a:ext cx="3158359" cy="830997"/>
          </a:xfrm>
          <a:prstGeom prst="rect">
            <a:avLst/>
          </a:prstGeom>
          <a:noFill/>
        </p:spPr>
        <p:txBody>
          <a:bodyPr wrap="square" rtlCol="0">
            <a:spAutoFit/>
          </a:bodyPr>
          <a:lstStyle/>
          <a:p>
            <a:r>
              <a:rPr lang="en-US" dirty="0" smtClean="0"/>
              <a:t>LOANS FOR </a:t>
            </a:r>
            <a:r>
              <a:rPr lang="en-US" sz="2400" dirty="0" smtClean="0"/>
              <a:t>REAL ESTATE</a:t>
            </a:r>
          </a:p>
          <a:p>
            <a:r>
              <a:rPr lang="en-US" sz="2400" dirty="0" smtClean="0"/>
              <a:t>increased 178%</a:t>
            </a:r>
            <a:endParaRPr lang="en-US" sz="2400" dirty="0"/>
          </a:p>
        </p:txBody>
      </p:sp>
      <p:sp>
        <p:nvSpPr>
          <p:cNvPr id="8" name="TextBox 7"/>
          <p:cNvSpPr txBox="1"/>
          <p:nvPr/>
        </p:nvSpPr>
        <p:spPr>
          <a:xfrm>
            <a:off x="8791902" y="5896302"/>
            <a:ext cx="3252953" cy="830997"/>
          </a:xfrm>
          <a:prstGeom prst="rect">
            <a:avLst/>
          </a:prstGeom>
          <a:noFill/>
        </p:spPr>
        <p:txBody>
          <a:bodyPr wrap="square" rtlCol="0">
            <a:spAutoFit/>
          </a:bodyPr>
          <a:lstStyle/>
          <a:p>
            <a:r>
              <a:rPr lang="en-US" dirty="0" smtClean="0"/>
              <a:t>LOANS FOR </a:t>
            </a:r>
            <a:r>
              <a:rPr lang="en-US" sz="2400" dirty="0" smtClean="0"/>
              <a:t>INVESTMENTS</a:t>
            </a:r>
          </a:p>
          <a:p>
            <a:r>
              <a:rPr lang="en-US" sz="2400" dirty="0" smtClean="0"/>
              <a:t>increased 67%</a:t>
            </a:r>
            <a:endParaRPr lang="en-US" sz="2400"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0364" y="2478799"/>
            <a:ext cx="1914525" cy="285750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1262" y="2625862"/>
            <a:ext cx="2167758" cy="2563374"/>
          </a:xfrm>
          <a:prstGeom prst="rect">
            <a:avLst/>
          </a:prstGeom>
        </p:spPr>
      </p:pic>
    </p:spTree>
    <p:extLst>
      <p:ext uri="{BB962C8B-B14F-4D97-AF65-F5344CB8AC3E}">
        <p14:creationId xmlns:p14="http://schemas.microsoft.com/office/powerpoint/2010/main" val="1241177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567558"/>
          </a:xfrm>
          <a:solidFill>
            <a:srgbClr val="E9BDFF"/>
          </a:solidFill>
        </p:spPr>
        <p:txBody>
          <a:bodyPr>
            <a:noAutofit/>
          </a:bodyPr>
          <a:lstStyle/>
          <a:p>
            <a:pPr marL="742950" indent="-742950" algn="ctr">
              <a:buFont typeface="+mj-lt"/>
              <a:buAutoNum type="arabicPeriod" startAt="8"/>
            </a:pPr>
            <a:r>
              <a:rPr lang="en-US" sz="3200" b="1" dirty="0">
                <a:latin typeface="Courier New" panose="02070309020205020404" pitchFamily="49" charset="0"/>
                <a:cs typeface="Courier New" panose="02070309020205020404" pitchFamily="49" charset="0"/>
              </a:rPr>
              <a:t>What Made the “Roaring Twenties” Roar</a:t>
            </a:r>
            <a:r>
              <a:rPr lang="en-US" sz="3200" b="1" dirty="0" smtClean="0">
                <a:latin typeface="Courier New" panose="02070309020205020404" pitchFamily="49" charset="0"/>
                <a:cs typeface="Courier New" panose="02070309020205020404" pitchFamily="49" charset="0"/>
              </a:rPr>
              <a:t>?</a:t>
            </a:r>
            <a:endParaRPr lang="en-US" sz="3200" b="1" dirty="0"/>
          </a:p>
        </p:txBody>
      </p:sp>
      <p:sp>
        <p:nvSpPr>
          <p:cNvPr id="3" name="TextBox 2"/>
          <p:cNvSpPr txBox="1"/>
          <p:nvPr/>
        </p:nvSpPr>
        <p:spPr>
          <a:xfrm>
            <a:off x="0" y="567559"/>
            <a:ext cx="12191999" cy="584775"/>
          </a:xfrm>
          <a:prstGeom prst="rect">
            <a:avLst/>
          </a:prstGeom>
          <a:solidFill>
            <a:srgbClr val="FFEEE5"/>
          </a:solidFill>
        </p:spPr>
        <p:txBody>
          <a:bodyPr wrap="square" rtlCol="0">
            <a:spAutoFit/>
          </a:bodyPr>
          <a:lstStyle/>
          <a:p>
            <a:pPr algn="ctr"/>
            <a:r>
              <a:rPr lang="en-US" sz="3200" b="1" dirty="0" smtClean="0"/>
              <a:t>The banks fueled the 1920’s</a:t>
            </a:r>
            <a:endParaRPr lang="en-US" sz="2800" b="1" dirty="0"/>
          </a:p>
        </p:txBody>
      </p:sp>
      <p:sp>
        <p:nvSpPr>
          <p:cNvPr id="6" name="TextBox 5"/>
          <p:cNvSpPr txBox="1"/>
          <p:nvPr/>
        </p:nvSpPr>
        <p:spPr>
          <a:xfrm>
            <a:off x="1" y="1168099"/>
            <a:ext cx="12191999" cy="646331"/>
          </a:xfrm>
          <a:prstGeom prst="rect">
            <a:avLst/>
          </a:prstGeom>
          <a:solidFill>
            <a:srgbClr val="FBFBD1"/>
          </a:solidFill>
        </p:spPr>
        <p:txBody>
          <a:bodyPr wrap="square" rtlCol="0">
            <a:spAutoFit/>
          </a:bodyPr>
          <a:lstStyle/>
          <a:p>
            <a:pPr algn="ctr"/>
            <a:r>
              <a:rPr lang="en-US" i="1" dirty="0" smtClean="0"/>
              <a:t>THE PECORA INVESTIGATION: Stock Exchange Practices and the Causes of the 1929 Wall Street Crash</a:t>
            </a:r>
            <a:r>
              <a:rPr lang="en-US" dirty="0" smtClean="0"/>
              <a:t>,</a:t>
            </a:r>
          </a:p>
          <a:p>
            <a:pPr algn="ctr"/>
            <a:r>
              <a:rPr lang="en-US" dirty="0" smtClean="0"/>
              <a:t>U.S. Senate Committee on Banking and Currency, 1934</a:t>
            </a:r>
            <a:endParaRPr lang="en-US" dirty="0"/>
          </a:p>
        </p:txBody>
      </p:sp>
      <p:sp>
        <p:nvSpPr>
          <p:cNvPr id="11" name="TextBox 10"/>
          <p:cNvSpPr txBox="1"/>
          <p:nvPr/>
        </p:nvSpPr>
        <p:spPr>
          <a:xfrm>
            <a:off x="1" y="1911869"/>
            <a:ext cx="8891751" cy="5016758"/>
          </a:xfrm>
          <a:prstGeom prst="rect">
            <a:avLst/>
          </a:prstGeom>
          <a:noFill/>
        </p:spPr>
        <p:txBody>
          <a:bodyPr wrap="square" rtlCol="0">
            <a:spAutoFit/>
          </a:bodyPr>
          <a:lstStyle/>
          <a:p>
            <a:pPr algn="ctr"/>
            <a:r>
              <a:rPr lang="en-US" sz="1600" dirty="0" smtClean="0"/>
              <a:t>NATIONAL CITY CO. (INVESTMENT CO. FOR NATIONAL CITY BANK)</a:t>
            </a:r>
          </a:p>
          <a:p>
            <a:endParaRPr lang="en-US" sz="1600" dirty="0" smtClean="0"/>
          </a:p>
          <a:p>
            <a:r>
              <a:rPr lang="en-US" sz="1600" dirty="0" smtClean="0"/>
              <a:t>“Commercial banks not only played a vital part in securities transactions by the extension of credit to carry on these activities, but directly engaged, in circumvention of the law, through the medium of their investment affiliates, in securities and other transactions prohibited to commercial banks…   p. 156</a:t>
            </a:r>
          </a:p>
          <a:p>
            <a:endParaRPr lang="en-US" sz="1600" dirty="0"/>
          </a:p>
          <a:p>
            <a:r>
              <a:rPr lang="en-US" sz="1600" dirty="0" smtClean="0"/>
              <a:t>Since the National City Bank was forbidden from owning stock in the investment company, the law was circumvented by having the officers and shareholders of the bank own all the stock of the investment company. ..   p. 156</a:t>
            </a:r>
          </a:p>
          <a:p>
            <a:endParaRPr lang="en-US" sz="1600" dirty="0"/>
          </a:p>
          <a:p>
            <a:r>
              <a:rPr lang="en-US" sz="1600" dirty="0" smtClean="0"/>
              <a:t>Commercial banks found a fertile field among its depositors for purchasers of security issues which their investment affiliates were sponsoring… These depositors were then sold securities in which the affiliates had a pecuniary interest [without any adequate disclosure of the interest of the investment affiliate in these securities]...  p. 163 </a:t>
            </a:r>
          </a:p>
          <a:p>
            <a:endParaRPr lang="en-US" sz="1600" dirty="0"/>
          </a:p>
          <a:p>
            <a:r>
              <a:rPr lang="en-US" sz="1600" dirty="0" smtClean="0"/>
              <a:t>MR. PECORA:  I have before me what is described as the annual report of the National City Co… for the year ended December 31, 1929…    on the last page thereof appears this statement:  ‘…69 district and representative offices were in operation at the year end, all served either directly or indirectly by our private-wire system of 11,386 miles.  Sales facilities are also available at 26 of the bank’s Greater New York City branches, each connected with our home office by private line, telephone, or teletype service.’ “</a:t>
            </a:r>
            <a:endParaRPr lang="en-US" sz="1600" dirty="0"/>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5628" y="2270234"/>
            <a:ext cx="3421117" cy="3421117"/>
          </a:xfrm>
          <a:prstGeom prst="rect">
            <a:avLst/>
          </a:prstGeom>
        </p:spPr>
      </p:pic>
      <p:sp>
        <p:nvSpPr>
          <p:cNvPr id="13" name="TextBox 12"/>
          <p:cNvSpPr txBox="1"/>
          <p:nvPr/>
        </p:nvSpPr>
        <p:spPr>
          <a:xfrm>
            <a:off x="9396248" y="5986823"/>
            <a:ext cx="1859933" cy="646331"/>
          </a:xfrm>
          <a:prstGeom prst="rect">
            <a:avLst/>
          </a:prstGeom>
          <a:noFill/>
        </p:spPr>
        <p:txBody>
          <a:bodyPr wrap="none" rtlCol="0">
            <a:spAutoFit/>
          </a:bodyPr>
          <a:lstStyle/>
          <a:p>
            <a:r>
              <a:rPr lang="en-US" dirty="0" smtClean="0"/>
              <a:t>Deposit money or</a:t>
            </a:r>
          </a:p>
          <a:p>
            <a:r>
              <a:rPr lang="en-US" dirty="0" smtClean="0"/>
              <a:t>buy securities?</a:t>
            </a:r>
            <a:endParaRPr lang="en-US" dirty="0"/>
          </a:p>
        </p:txBody>
      </p:sp>
    </p:spTree>
    <p:extLst>
      <p:ext uri="{BB962C8B-B14F-4D97-AF65-F5344CB8AC3E}">
        <p14:creationId xmlns:p14="http://schemas.microsoft.com/office/powerpoint/2010/main" val="8855481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567558"/>
          </a:xfrm>
          <a:solidFill>
            <a:srgbClr val="E9BDFF"/>
          </a:solidFill>
        </p:spPr>
        <p:txBody>
          <a:bodyPr>
            <a:noAutofit/>
          </a:bodyPr>
          <a:lstStyle/>
          <a:p>
            <a:pPr marL="742950" indent="-742950" algn="ctr">
              <a:buFont typeface="+mj-lt"/>
              <a:buAutoNum type="arabicPeriod" startAt="8"/>
            </a:pPr>
            <a:r>
              <a:rPr lang="en-US" sz="3200" b="1" dirty="0">
                <a:latin typeface="Courier New" panose="02070309020205020404" pitchFamily="49" charset="0"/>
                <a:cs typeface="Courier New" panose="02070309020205020404" pitchFamily="49" charset="0"/>
              </a:rPr>
              <a:t>What Made the “Roaring Twenties” Roar</a:t>
            </a:r>
            <a:r>
              <a:rPr lang="en-US" sz="3200" b="1" dirty="0" smtClean="0">
                <a:latin typeface="Courier New" panose="02070309020205020404" pitchFamily="49" charset="0"/>
                <a:cs typeface="Courier New" panose="02070309020205020404" pitchFamily="49" charset="0"/>
              </a:rPr>
              <a:t>?</a:t>
            </a:r>
            <a:endParaRPr lang="en-US" sz="3200" b="1" dirty="0"/>
          </a:p>
        </p:txBody>
      </p:sp>
      <p:sp>
        <p:nvSpPr>
          <p:cNvPr id="3" name="TextBox 2"/>
          <p:cNvSpPr txBox="1"/>
          <p:nvPr/>
        </p:nvSpPr>
        <p:spPr>
          <a:xfrm>
            <a:off x="0" y="567559"/>
            <a:ext cx="12191999" cy="584775"/>
          </a:xfrm>
          <a:prstGeom prst="rect">
            <a:avLst/>
          </a:prstGeom>
          <a:solidFill>
            <a:srgbClr val="FFEEE5"/>
          </a:solidFill>
        </p:spPr>
        <p:txBody>
          <a:bodyPr wrap="square" rtlCol="0">
            <a:spAutoFit/>
          </a:bodyPr>
          <a:lstStyle/>
          <a:p>
            <a:pPr algn="ctr"/>
            <a:r>
              <a:rPr lang="en-US" sz="3200" b="1" dirty="0" smtClean="0"/>
              <a:t>The banks fueled the 1920’s</a:t>
            </a:r>
            <a:endParaRPr lang="en-US" sz="2800" b="1" dirty="0"/>
          </a:p>
        </p:txBody>
      </p:sp>
      <p:sp>
        <p:nvSpPr>
          <p:cNvPr id="6" name="TextBox 5"/>
          <p:cNvSpPr txBox="1"/>
          <p:nvPr/>
        </p:nvSpPr>
        <p:spPr>
          <a:xfrm>
            <a:off x="8655270" y="1168099"/>
            <a:ext cx="3536730" cy="1477328"/>
          </a:xfrm>
          <a:prstGeom prst="rect">
            <a:avLst/>
          </a:prstGeom>
          <a:solidFill>
            <a:srgbClr val="FBFBD1"/>
          </a:solidFill>
        </p:spPr>
        <p:txBody>
          <a:bodyPr wrap="square" rtlCol="0">
            <a:spAutoFit/>
          </a:bodyPr>
          <a:lstStyle/>
          <a:p>
            <a:pPr algn="r"/>
            <a:r>
              <a:rPr lang="en-US" i="1" dirty="0" smtClean="0"/>
              <a:t>THE PECORA INVESTIGATION: Stock Exchange Practices and the Causes of the 1929 Wall Street Crash</a:t>
            </a:r>
            <a:r>
              <a:rPr lang="en-US" dirty="0" smtClean="0"/>
              <a:t>,</a:t>
            </a:r>
          </a:p>
          <a:p>
            <a:pPr algn="ctr"/>
            <a:r>
              <a:rPr lang="en-US" dirty="0" smtClean="0"/>
              <a:t>U.S. Senate Committee on Banking and Currency, 1934</a:t>
            </a:r>
            <a:endParaRPr lang="en-US" dirty="0"/>
          </a:p>
        </p:txBody>
      </p:sp>
      <p:sp>
        <p:nvSpPr>
          <p:cNvPr id="11" name="TextBox 10"/>
          <p:cNvSpPr txBox="1"/>
          <p:nvPr/>
        </p:nvSpPr>
        <p:spPr>
          <a:xfrm>
            <a:off x="0" y="1168099"/>
            <a:ext cx="8891751" cy="4031873"/>
          </a:xfrm>
          <a:prstGeom prst="rect">
            <a:avLst/>
          </a:prstGeom>
          <a:noFill/>
        </p:spPr>
        <p:txBody>
          <a:bodyPr wrap="square" rtlCol="0">
            <a:spAutoFit/>
          </a:bodyPr>
          <a:lstStyle/>
          <a:p>
            <a:pPr algn="ctr"/>
            <a:r>
              <a:rPr lang="en-US" sz="1600" dirty="0" smtClean="0"/>
              <a:t>CHASE SECURITIES CO (INVESTMENT CO. FOR CHASE NATIONAL BANK)</a:t>
            </a:r>
          </a:p>
          <a:p>
            <a:pPr algn="ctr"/>
            <a:r>
              <a:rPr lang="en-US" sz="1600" dirty="0" smtClean="0"/>
              <a:t>Albert H. Wiggin, Chairman, Chase National Bank</a:t>
            </a:r>
          </a:p>
          <a:p>
            <a:endParaRPr lang="en-US" sz="1600" dirty="0" smtClean="0"/>
          </a:p>
          <a:p>
            <a:r>
              <a:rPr lang="en-US" sz="1600" dirty="0" smtClean="0"/>
              <a:t>“SENATOR ADAMS:  Mr. Wiggin, is it not a rather remarkable result in these two [Chase Securities Co] syndicate operations … the stock showed a variation which ran from $483 to over $800?</a:t>
            </a:r>
          </a:p>
          <a:p>
            <a:endParaRPr lang="en-US" sz="1600" dirty="0"/>
          </a:p>
          <a:p>
            <a:r>
              <a:rPr lang="en-US" sz="1600" dirty="0" smtClean="0"/>
              <a:t>MR. WIGGIN:  Well, you understand, Senator, they did not buy a big amount and then wait till the end.  They just traded in and out all the time.</a:t>
            </a:r>
          </a:p>
          <a:p>
            <a:endParaRPr lang="en-US" sz="1600" dirty="0"/>
          </a:p>
          <a:p>
            <a:r>
              <a:rPr lang="en-US" sz="1600" dirty="0" smtClean="0"/>
              <a:t>MR. PECORA:  … the transactions that were consummated by these two accounts which had the same syndicate members involved buying and selling at virtually the same time… Is  that not a scheme for ‘churning the market’, and producing an activity that would stimulate the prices?</a:t>
            </a:r>
          </a:p>
          <a:p>
            <a:endParaRPr lang="en-US" sz="1600" dirty="0"/>
          </a:p>
          <a:p>
            <a:r>
              <a:rPr lang="en-US" sz="1600" dirty="0" smtClean="0"/>
              <a:t>MR. WIGGIN: 	 I think the market was a God-given market.</a:t>
            </a:r>
          </a:p>
          <a:p>
            <a:r>
              <a:rPr lang="en-US" sz="1600" dirty="0" smtClean="0"/>
              <a:t>MR. PECORA: 	 God-given market, did you say?</a:t>
            </a:r>
          </a:p>
          <a:p>
            <a:r>
              <a:rPr lang="en-US" sz="1600" dirty="0" smtClean="0"/>
              <a:t>SENATOR COUZENS:  	That is a new one.</a:t>
            </a:r>
            <a:endParaRPr lang="en-US"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9180" y="2972294"/>
            <a:ext cx="2448909" cy="2393251"/>
          </a:xfrm>
          <a:prstGeom prst="rect">
            <a:avLst/>
          </a:prstGeom>
        </p:spPr>
      </p:pic>
      <p:sp>
        <p:nvSpPr>
          <p:cNvPr id="5" name="Rectangle 4"/>
          <p:cNvSpPr/>
          <p:nvPr/>
        </p:nvSpPr>
        <p:spPr>
          <a:xfrm>
            <a:off x="9320048" y="5692412"/>
            <a:ext cx="2207172" cy="646331"/>
          </a:xfrm>
          <a:prstGeom prst="rect">
            <a:avLst/>
          </a:prstGeom>
        </p:spPr>
        <p:txBody>
          <a:bodyPr wrap="square">
            <a:spAutoFit/>
          </a:bodyPr>
          <a:lstStyle/>
          <a:p>
            <a:pPr algn="ctr"/>
            <a:r>
              <a:rPr lang="en-US" b="1" dirty="0"/>
              <a:t>Albert Henry </a:t>
            </a:r>
            <a:r>
              <a:rPr lang="en-US" b="1" dirty="0" smtClean="0"/>
              <a:t>Wiggin</a:t>
            </a:r>
          </a:p>
          <a:p>
            <a:pPr algn="ctr"/>
            <a:r>
              <a:rPr lang="en-US" dirty="0" smtClean="0"/>
              <a:t>(1868 – 1951</a:t>
            </a:r>
            <a:r>
              <a:rPr lang="en-US" dirty="0"/>
              <a:t>)</a:t>
            </a:r>
          </a:p>
        </p:txBody>
      </p:sp>
    </p:spTree>
    <p:extLst>
      <p:ext uri="{BB962C8B-B14F-4D97-AF65-F5344CB8AC3E}">
        <p14:creationId xmlns:p14="http://schemas.microsoft.com/office/powerpoint/2010/main" val="23803386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5462" y="3316818"/>
            <a:ext cx="3214501" cy="1877122"/>
          </a:xfrm>
          <a:prstGeom prst="rect">
            <a:avLst/>
          </a:prstGeom>
        </p:spPr>
      </p:pic>
      <p:sp>
        <p:nvSpPr>
          <p:cNvPr id="2" name="Title 1"/>
          <p:cNvSpPr>
            <a:spLocks noGrp="1"/>
          </p:cNvSpPr>
          <p:nvPr>
            <p:ph type="title"/>
          </p:nvPr>
        </p:nvSpPr>
        <p:spPr>
          <a:xfrm>
            <a:off x="0" y="1"/>
            <a:ext cx="12192000" cy="693682"/>
          </a:xfrm>
          <a:solidFill>
            <a:srgbClr val="D1FFE8"/>
          </a:solidFill>
        </p:spPr>
        <p:txBody>
          <a:bodyPr>
            <a:normAutofit/>
          </a:bodyPr>
          <a:lstStyle/>
          <a:p>
            <a:pPr marL="742950" indent="-742950" algn="ctr">
              <a:buFont typeface="+mj-lt"/>
              <a:buAutoNum type="arabicPeriod"/>
            </a:pPr>
            <a:r>
              <a:rPr lang="en-US" sz="3600" b="1" dirty="0">
                <a:latin typeface="Courier New" panose="02070309020205020404" pitchFamily="49" charset="0"/>
                <a:cs typeface="Courier New" panose="02070309020205020404" pitchFamily="49" charset="0"/>
              </a:rPr>
              <a:t>Bankers Prefer </a:t>
            </a:r>
            <a:r>
              <a:rPr lang="en-US" sz="3600" b="1" dirty="0" smtClean="0">
                <a:latin typeface="Courier New" panose="02070309020205020404" pitchFamily="49" charset="0"/>
                <a:cs typeface="Courier New" panose="02070309020205020404" pitchFamily="49" charset="0"/>
              </a:rPr>
              <a:t>Ambiguity</a:t>
            </a:r>
            <a:endParaRPr lang="en-US" sz="3600" b="1" dirty="0"/>
          </a:p>
        </p:txBody>
      </p:sp>
      <p:sp>
        <p:nvSpPr>
          <p:cNvPr id="3" name="Content Placeholder 2"/>
          <p:cNvSpPr>
            <a:spLocks noGrp="1"/>
          </p:cNvSpPr>
          <p:nvPr>
            <p:ph idx="1"/>
          </p:nvPr>
        </p:nvSpPr>
        <p:spPr>
          <a:xfrm>
            <a:off x="0" y="693683"/>
            <a:ext cx="12192000" cy="536027"/>
          </a:xfrm>
          <a:solidFill>
            <a:srgbClr val="E5FFE5"/>
          </a:solidFill>
        </p:spPr>
        <p:txBody>
          <a:bodyPr>
            <a:normAutofit/>
          </a:bodyPr>
          <a:lstStyle/>
          <a:p>
            <a:pPr marL="0" indent="0" algn="ctr">
              <a:buNone/>
            </a:pPr>
            <a:r>
              <a:rPr lang="en-US" dirty="0" smtClean="0"/>
              <a:t>The Federal Reserve Bill was poorly defined and ambiguous.</a:t>
            </a:r>
            <a:endParaRPr lang="en-US" dirty="0"/>
          </a:p>
        </p:txBody>
      </p:sp>
      <p:sp>
        <p:nvSpPr>
          <p:cNvPr id="4" name="TextBox 3"/>
          <p:cNvSpPr txBox="1"/>
          <p:nvPr/>
        </p:nvSpPr>
        <p:spPr>
          <a:xfrm>
            <a:off x="0" y="1702675"/>
            <a:ext cx="5060731" cy="4801314"/>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The Fed supposedly arose from Aldrich’s National Monetary Commission, which didn’t define money anywhere in its 48 reports</a:t>
            </a:r>
          </a:p>
          <a:p>
            <a:r>
              <a:rPr lang="en-US" sz="2400" dirty="0" smtClean="0"/>
              <a:t>    on banking 1909 – 1911</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smtClean="0"/>
              <a:t>Publicly, the Fed touted gold-backed paper money, moving far away from the advanced Greenback concept.</a:t>
            </a:r>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Privately, the FED included credit as money, in the ‘real bills’ concept.</a:t>
            </a:r>
          </a:p>
          <a:p>
            <a:pPr marL="285750" indent="-285750">
              <a:buFont typeface="Arial" panose="020B0604020202020204" pitchFamily="34" charset="0"/>
              <a:buChar char="•"/>
            </a:pP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01913" y="1229710"/>
            <a:ext cx="4573289" cy="2002221"/>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4421" y="5707304"/>
            <a:ext cx="1921982" cy="106134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00899" y="5762485"/>
            <a:ext cx="1921981" cy="1061342"/>
          </a:xfrm>
          <a:prstGeom prst="rect">
            <a:avLst/>
          </a:prstGeom>
        </p:spPr>
      </p:pic>
      <p:sp>
        <p:nvSpPr>
          <p:cNvPr id="10" name="TextBox 9"/>
          <p:cNvSpPr txBox="1"/>
          <p:nvPr/>
        </p:nvSpPr>
        <p:spPr>
          <a:xfrm>
            <a:off x="4284446" y="5030207"/>
            <a:ext cx="3623108" cy="369332"/>
          </a:xfrm>
          <a:prstGeom prst="rect">
            <a:avLst/>
          </a:prstGeom>
          <a:solidFill>
            <a:schemeClr val="bg1"/>
          </a:solidFill>
        </p:spPr>
        <p:txBody>
          <a:bodyPr wrap="none" rtlCol="0">
            <a:spAutoFit/>
          </a:bodyPr>
          <a:lstStyle/>
          <a:p>
            <a:r>
              <a:rPr lang="en-US" dirty="0" smtClean="0"/>
              <a:t>                                                                 </a:t>
            </a:r>
            <a:endParaRPr lang="en-US" dirty="0"/>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48367" y="5278827"/>
            <a:ext cx="1990567" cy="1099216"/>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82659" y="3526802"/>
            <a:ext cx="1921981" cy="1061342"/>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53299" y="1351277"/>
            <a:ext cx="1921981" cy="1061342"/>
          </a:xfrm>
          <a:prstGeom prst="rect">
            <a:avLst/>
          </a:prstGeom>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9028" y="2402344"/>
            <a:ext cx="1921981" cy="1061342"/>
          </a:xfrm>
          <a:prstGeom prst="rect">
            <a:avLst/>
          </a:prstGeom>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6169" y="3840585"/>
            <a:ext cx="1921981" cy="1061342"/>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7157" y="2768921"/>
            <a:ext cx="1921981" cy="1061342"/>
          </a:xfrm>
          <a:prstGeom prst="rect">
            <a:avLst/>
          </a:prstGeom>
        </p:spPr>
      </p:pic>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14471" y="1200631"/>
            <a:ext cx="1921981" cy="1061342"/>
          </a:xfrm>
          <a:prstGeom prst="rect">
            <a:avLst/>
          </a:prstGeom>
        </p:spPr>
      </p:pic>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0962" y="277633"/>
            <a:ext cx="1921981" cy="1061342"/>
          </a:xfrm>
          <a:prstGeom prst="rect">
            <a:avLst/>
          </a:prstGeom>
        </p:spPr>
      </p:pic>
    </p:spTree>
    <p:extLst>
      <p:ext uri="{BB962C8B-B14F-4D97-AF65-F5344CB8AC3E}">
        <p14:creationId xmlns:p14="http://schemas.microsoft.com/office/powerpoint/2010/main" val="584657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77916"/>
          </a:xfrm>
          <a:solidFill>
            <a:srgbClr val="C1FFFF"/>
          </a:solidFill>
        </p:spPr>
        <p:txBody>
          <a:bodyPr>
            <a:noAutofit/>
          </a:bodyPr>
          <a:lstStyle/>
          <a:p>
            <a:pPr marL="514350" indent="-514350" algn="ctr">
              <a:buFont typeface="+mj-lt"/>
              <a:buAutoNum type="arabicPeriod" startAt="9"/>
            </a:pPr>
            <a:r>
              <a:rPr lang="en-US" sz="3200" b="1"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England’s </a:t>
            </a:r>
            <a:r>
              <a:rPr lang="en-US" sz="2400" b="1" dirty="0">
                <a:latin typeface="Courier New" panose="02070309020205020404" pitchFamily="49" charset="0"/>
                <a:cs typeface="Courier New" panose="02070309020205020404" pitchFamily="49" charset="0"/>
              </a:rPr>
              <a:t>Gold Standard Ideology Causes the 1920s Frenzy</a:t>
            </a:r>
          </a:p>
        </p:txBody>
      </p:sp>
      <p:sp>
        <p:nvSpPr>
          <p:cNvPr id="3" name="Rectangle 2"/>
          <p:cNvSpPr/>
          <p:nvPr/>
        </p:nvSpPr>
        <p:spPr>
          <a:xfrm>
            <a:off x="0" y="677917"/>
            <a:ext cx="12192000" cy="523220"/>
          </a:xfrm>
          <a:prstGeom prst="rect">
            <a:avLst/>
          </a:prstGeom>
          <a:solidFill>
            <a:srgbClr val="DDFFFF"/>
          </a:solidFill>
        </p:spPr>
        <p:txBody>
          <a:bodyPr wrap="square">
            <a:spAutoFit/>
          </a:bodyPr>
          <a:lstStyle/>
          <a:p>
            <a:pPr algn="ctr"/>
            <a:r>
              <a:rPr lang="en-US" sz="2800" dirty="0" smtClean="0"/>
              <a:t>England returns to Gold Standard in 1925</a:t>
            </a:r>
            <a:endParaRPr lang="en-US" sz="2800" dirty="0"/>
          </a:p>
        </p:txBody>
      </p:sp>
      <p:sp>
        <p:nvSpPr>
          <p:cNvPr id="4" name="TextBox 3"/>
          <p:cNvSpPr txBox="1"/>
          <p:nvPr/>
        </p:nvSpPr>
        <p:spPr>
          <a:xfrm>
            <a:off x="0" y="1201137"/>
            <a:ext cx="12192000" cy="1754326"/>
          </a:xfrm>
          <a:prstGeom prst="rect">
            <a:avLst/>
          </a:prstGeom>
          <a:solidFill>
            <a:srgbClr val="DDFFFF"/>
          </a:solidFill>
        </p:spPr>
        <p:txBody>
          <a:bodyPr wrap="square" rtlCol="0">
            <a:spAutoFit/>
          </a:bodyPr>
          <a:lstStyle/>
          <a:p>
            <a:r>
              <a:rPr lang="en-US" dirty="0" smtClean="0"/>
              <a:t>“The British pound had been heavily inflated during WW 1, with over 5 billion pounds in new debt created.   The cost of living index rose from 100 in 1914 to over 276 in 1920.</a:t>
            </a:r>
          </a:p>
          <a:p>
            <a:endParaRPr lang="en-US" dirty="0"/>
          </a:p>
          <a:p>
            <a:r>
              <a:rPr lang="en-US" dirty="0" smtClean="0"/>
              <a:t>Yet in 1925 the Bank of England made the pound convertible into gold at pre-war parity levels and paid out gold for paper at the old rate, which was not realistic; in fact it was perverse.”</a:t>
            </a:r>
          </a:p>
          <a:p>
            <a:r>
              <a:rPr lang="en-US" dirty="0"/>
              <a:t>	</a:t>
            </a:r>
            <a:r>
              <a:rPr lang="en-US" dirty="0" smtClean="0"/>
              <a:t>								</a:t>
            </a:r>
            <a:r>
              <a:rPr lang="en-US" dirty="0" err="1" smtClean="0"/>
              <a:t>Zarlenga</a:t>
            </a:r>
            <a:r>
              <a:rPr lang="en-US" dirty="0" smtClean="0"/>
              <a:t>, </a:t>
            </a:r>
            <a:r>
              <a:rPr lang="en-US" i="1" dirty="0" smtClean="0"/>
              <a:t>LSM</a:t>
            </a:r>
            <a:r>
              <a:rPr lang="en-US" dirty="0" smtClean="0"/>
              <a:t>, pp. 542-543</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0276" y="3836400"/>
            <a:ext cx="1524000" cy="1133475"/>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52" y="5179384"/>
            <a:ext cx="1524000" cy="1524000"/>
          </a:xfrm>
          <a:prstGeom prst="rect">
            <a:avLst/>
          </a:prstGeom>
        </p:spPr>
      </p:pic>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2676" y="3988800"/>
            <a:ext cx="1524000" cy="1133475"/>
          </a:xfrm>
          <a:prstGeom prst="rect">
            <a:avLst/>
          </a:prstGeom>
        </p:spPr>
      </p:pic>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5076" y="4141200"/>
            <a:ext cx="1524000" cy="1133475"/>
          </a:xfrm>
          <a:prstGeom prst="rect">
            <a:avLst/>
          </a:prstGeom>
        </p:spPr>
      </p:pic>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7476" y="4293600"/>
            <a:ext cx="1524000" cy="1133475"/>
          </a:xfrm>
          <a:prstGeom prst="rect">
            <a:avLst/>
          </a:prstGeom>
        </p:spPr>
      </p:pic>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9876" y="4446000"/>
            <a:ext cx="1524000" cy="1133475"/>
          </a:xfrm>
          <a:prstGeom prst="rect">
            <a:avLst/>
          </a:prstGeom>
        </p:spPr>
      </p:pic>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2276" y="4598400"/>
            <a:ext cx="1524000" cy="1133475"/>
          </a:xfrm>
          <a:prstGeom prst="rect">
            <a:avLst/>
          </a:prstGeom>
        </p:spPr>
      </p:pic>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4676" y="4750800"/>
            <a:ext cx="1524000" cy="1133475"/>
          </a:xfrm>
          <a:prstGeom prst="rect">
            <a:avLst/>
          </a:prstGeom>
        </p:spPr>
      </p:pic>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7076" y="4903200"/>
            <a:ext cx="1524000" cy="1133475"/>
          </a:xfrm>
          <a:prstGeom prst="rect">
            <a:avLst/>
          </a:prstGeom>
        </p:spPr>
      </p:pic>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9476" y="5055600"/>
            <a:ext cx="1524000" cy="1133475"/>
          </a:xfrm>
          <a:prstGeom prst="rect">
            <a:avLst/>
          </a:prstGeom>
        </p:spPr>
      </p:pic>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1876" y="5208000"/>
            <a:ext cx="1524000" cy="1133475"/>
          </a:xfrm>
          <a:prstGeom prst="rect">
            <a:avLst/>
          </a:prstGeom>
        </p:spPr>
      </p:pic>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6539" y="3726862"/>
            <a:ext cx="1524000" cy="1133475"/>
          </a:xfrm>
          <a:prstGeom prst="rect">
            <a:avLst/>
          </a:prstGeom>
        </p:spPr>
      </p:pic>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8939" y="3879262"/>
            <a:ext cx="1524000" cy="1133475"/>
          </a:xfrm>
          <a:prstGeom prst="rect">
            <a:avLst/>
          </a:prstGeom>
        </p:spPr>
      </p:pic>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1339" y="4031662"/>
            <a:ext cx="1524000" cy="1133475"/>
          </a:xfrm>
          <a:prstGeom prst="rect">
            <a:avLst/>
          </a:prstGeom>
        </p:spPr>
      </p:pic>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3739" y="4184062"/>
            <a:ext cx="1524000" cy="1133475"/>
          </a:xfrm>
          <a:prstGeom prst="rect">
            <a:avLst/>
          </a:prstGeom>
        </p:spPr>
      </p:pic>
      <p:pic>
        <p:nvPicPr>
          <p:cNvPr id="23" name="Pictur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6139" y="4336462"/>
            <a:ext cx="1524000" cy="1133475"/>
          </a:xfrm>
          <a:prstGeom prst="rect">
            <a:avLst/>
          </a:prstGeom>
        </p:spPr>
      </p:pic>
      <p:pic>
        <p:nvPicPr>
          <p:cNvPr id="24" name="Picture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8539" y="4488862"/>
            <a:ext cx="1524000" cy="1133475"/>
          </a:xfrm>
          <a:prstGeom prst="rect">
            <a:avLst/>
          </a:prstGeom>
        </p:spPr>
      </p:pic>
      <p:pic>
        <p:nvPicPr>
          <p:cNvPr id="25" name="Picture 2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0939" y="4641262"/>
            <a:ext cx="1524000" cy="1133475"/>
          </a:xfrm>
          <a:prstGeom prst="rect">
            <a:avLst/>
          </a:prstGeom>
        </p:spPr>
      </p:pic>
      <p:pic>
        <p:nvPicPr>
          <p:cNvPr id="26" name="Picture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3339" y="4793662"/>
            <a:ext cx="1524000" cy="1133475"/>
          </a:xfrm>
          <a:prstGeom prst="rect">
            <a:avLst/>
          </a:prstGeom>
        </p:spPr>
      </p:pic>
      <p:pic>
        <p:nvPicPr>
          <p:cNvPr id="27" name="Picture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5739" y="4946062"/>
            <a:ext cx="1524000" cy="1133475"/>
          </a:xfrm>
          <a:prstGeom prst="rect">
            <a:avLst/>
          </a:prstGeom>
        </p:spPr>
      </p:pic>
      <p:pic>
        <p:nvPicPr>
          <p:cNvPr id="28" name="Picture 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8139" y="5098462"/>
            <a:ext cx="1524000" cy="1133475"/>
          </a:xfrm>
          <a:prstGeom prst="rect">
            <a:avLst/>
          </a:prstGeom>
        </p:spPr>
      </p:pic>
      <p:pic>
        <p:nvPicPr>
          <p:cNvPr id="29" name="Picture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9560" y="3422062"/>
            <a:ext cx="1524000" cy="1133475"/>
          </a:xfrm>
          <a:prstGeom prst="rect">
            <a:avLst/>
          </a:prstGeom>
        </p:spPr>
      </p:pic>
      <p:pic>
        <p:nvPicPr>
          <p:cNvPr id="30" name="Picture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1960" y="3574462"/>
            <a:ext cx="1524000" cy="1133475"/>
          </a:xfrm>
          <a:prstGeom prst="rect">
            <a:avLst/>
          </a:prstGeom>
        </p:spPr>
      </p:pic>
      <p:pic>
        <p:nvPicPr>
          <p:cNvPr id="31" name="Pictur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4360" y="3726862"/>
            <a:ext cx="1524000" cy="1133475"/>
          </a:xfrm>
          <a:prstGeom prst="rect">
            <a:avLst/>
          </a:prstGeom>
        </p:spPr>
      </p:pic>
      <p:pic>
        <p:nvPicPr>
          <p:cNvPr id="32" name="Picture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6760" y="3879262"/>
            <a:ext cx="1524000" cy="1133475"/>
          </a:xfrm>
          <a:prstGeom prst="rect">
            <a:avLst/>
          </a:prstGeom>
        </p:spPr>
      </p:pic>
      <p:pic>
        <p:nvPicPr>
          <p:cNvPr id="33" name="Picture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9160" y="4031662"/>
            <a:ext cx="1524000" cy="1133475"/>
          </a:xfrm>
          <a:prstGeom prst="rect">
            <a:avLst/>
          </a:prstGeom>
        </p:spPr>
      </p:pic>
      <p:pic>
        <p:nvPicPr>
          <p:cNvPr id="34" name="Picture 3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1560" y="4184062"/>
            <a:ext cx="1524000" cy="1133475"/>
          </a:xfrm>
          <a:prstGeom prst="rect">
            <a:avLst/>
          </a:prstGeom>
        </p:spPr>
      </p:pic>
      <p:pic>
        <p:nvPicPr>
          <p:cNvPr id="35" name="Picture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3960" y="4336462"/>
            <a:ext cx="1524000" cy="1133475"/>
          </a:xfrm>
          <a:prstGeom prst="rect">
            <a:avLst/>
          </a:prstGeom>
        </p:spPr>
      </p:pic>
      <p:pic>
        <p:nvPicPr>
          <p:cNvPr id="36" name="Picture 3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6360" y="4488862"/>
            <a:ext cx="1524000" cy="1133475"/>
          </a:xfrm>
          <a:prstGeom prst="rect">
            <a:avLst/>
          </a:prstGeom>
        </p:spPr>
      </p:pic>
      <p:pic>
        <p:nvPicPr>
          <p:cNvPr id="37" name="Picture 3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8760" y="4641262"/>
            <a:ext cx="1524000" cy="1133475"/>
          </a:xfrm>
          <a:prstGeom prst="rect">
            <a:avLst/>
          </a:prstGeom>
        </p:spPr>
      </p:pic>
      <p:pic>
        <p:nvPicPr>
          <p:cNvPr id="38" name="Picture 3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1160" y="4793662"/>
            <a:ext cx="1524000" cy="1133475"/>
          </a:xfrm>
          <a:prstGeom prst="rect">
            <a:avLst/>
          </a:prstGeom>
        </p:spPr>
      </p:pic>
      <p:pic>
        <p:nvPicPr>
          <p:cNvPr id="39" name="Picture 3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8698" y="2922000"/>
            <a:ext cx="1384557" cy="1029764"/>
          </a:xfrm>
          <a:prstGeom prst="rect">
            <a:avLst/>
          </a:prstGeom>
        </p:spPr>
      </p:pic>
      <p:pic>
        <p:nvPicPr>
          <p:cNvPr id="40" name="Picture 3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41098" y="3074400"/>
            <a:ext cx="1384557" cy="1029764"/>
          </a:xfrm>
          <a:prstGeom prst="rect">
            <a:avLst/>
          </a:prstGeom>
        </p:spPr>
      </p:pic>
      <p:pic>
        <p:nvPicPr>
          <p:cNvPr id="41" name="Picture 4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93498" y="3226800"/>
            <a:ext cx="1384557" cy="1029764"/>
          </a:xfrm>
          <a:prstGeom prst="rect">
            <a:avLst/>
          </a:prstGeom>
        </p:spPr>
      </p:pic>
      <p:pic>
        <p:nvPicPr>
          <p:cNvPr id="42" name="Picture 4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45898" y="3379200"/>
            <a:ext cx="1384557" cy="1029764"/>
          </a:xfrm>
          <a:prstGeom prst="rect">
            <a:avLst/>
          </a:prstGeom>
        </p:spPr>
      </p:pic>
      <p:pic>
        <p:nvPicPr>
          <p:cNvPr id="43" name="Picture 4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8298" y="3531600"/>
            <a:ext cx="1384557" cy="1029764"/>
          </a:xfrm>
          <a:prstGeom prst="rect">
            <a:avLst/>
          </a:prstGeom>
        </p:spPr>
      </p:pic>
      <p:pic>
        <p:nvPicPr>
          <p:cNvPr id="44" name="Picture 4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976" y="3436882"/>
            <a:ext cx="1384557" cy="1029764"/>
          </a:xfrm>
          <a:prstGeom prst="rect">
            <a:avLst/>
          </a:prstGeom>
        </p:spPr>
      </p:pic>
      <p:pic>
        <p:nvPicPr>
          <p:cNvPr id="45" name="Picture 4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03098" y="3836400"/>
            <a:ext cx="1384557" cy="1029764"/>
          </a:xfrm>
          <a:prstGeom prst="rect">
            <a:avLst/>
          </a:prstGeom>
        </p:spPr>
      </p:pic>
      <p:pic>
        <p:nvPicPr>
          <p:cNvPr id="46" name="Picture 4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5498" y="3988800"/>
            <a:ext cx="1384557" cy="1029764"/>
          </a:xfrm>
          <a:prstGeom prst="rect">
            <a:avLst/>
          </a:prstGeom>
        </p:spPr>
      </p:pic>
      <p:pic>
        <p:nvPicPr>
          <p:cNvPr id="47" name="Picture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7898" y="4141200"/>
            <a:ext cx="1384557" cy="1029764"/>
          </a:xfrm>
          <a:prstGeom prst="rect">
            <a:avLst/>
          </a:prstGeom>
        </p:spPr>
      </p:pic>
      <p:pic>
        <p:nvPicPr>
          <p:cNvPr id="48" name="Picture 4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0298" y="4293600"/>
            <a:ext cx="1384557" cy="1029764"/>
          </a:xfrm>
          <a:prstGeom prst="rect">
            <a:avLst/>
          </a:prstGeom>
        </p:spPr>
      </p:pic>
      <p:pic>
        <p:nvPicPr>
          <p:cNvPr id="49" name="Picture 4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738" y="4598400"/>
            <a:ext cx="475154" cy="828549"/>
          </a:xfrm>
          <a:prstGeom prst="rect">
            <a:avLst/>
          </a:prstGeom>
        </p:spPr>
      </p:pic>
    </p:spTree>
    <p:extLst>
      <p:ext uri="{BB962C8B-B14F-4D97-AF65-F5344CB8AC3E}">
        <p14:creationId xmlns:p14="http://schemas.microsoft.com/office/powerpoint/2010/main" val="41003024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77916"/>
          </a:xfrm>
          <a:solidFill>
            <a:srgbClr val="C1FFFF"/>
          </a:solidFill>
        </p:spPr>
        <p:txBody>
          <a:bodyPr>
            <a:noAutofit/>
          </a:bodyPr>
          <a:lstStyle/>
          <a:p>
            <a:pPr marL="514350" indent="-514350" algn="ctr">
              <a:buFont typeface="+mj-lt"/>
              <a:buAutoNum type="arabicPeriod" startAt="9"/>
            </a:pPr>
            <a:r>
              <a:rPr lang="en-US" sz="3200" b="1"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England’s </a:t>
            </a:r>
            <a:r>
              <a:rPr lang="en-US" sz="2400" b="1" dirty="0">
                <a:latin typeface="Courier New" panose="02070309020205020404" pitchFamily="49" charset="0"/>
                <a:cs typeface="Courier New" panose="02070309020205020404" pitchFamily="49" charset="0"/>
              </a:rPr>
              <a:t>Gold Standard Ideology Causes the 1920s Frenzy</a:t>
            </a:r>
          </a:p>
        </p:txBody>
      </p:sp>
      <p:sp>
        <p:nvSpPr>
          <p:cNvPr id="3" name="Rectangle 2"/>
          <p:cNvSpPr/>
          <p:nvPr/>
        </p:nvSpPr>
        <p:spPr>
          <a:xfrm>
            <a:off x="0" y="677917"/>
            <a:ext cx="12192000" cy="523220"/>
          </a:xfrm>
          <a:prstGeom prst="rect">
            <a:avLst/>
          </a:prstGeom>
          <a:solidFill>
            <a:srgbClr val="DDFFFF"/>
          </a:solidFill>
        </p:spPr>
        <p:txBody>
          <a:bodyPr wrap="square">
            <a:spAutoFit/>
          </a:bodyPr>
          <a:lstStyle/>
          <a:p>
            <a:pPr algn="ctr"/>
            <a:r>
              <a:rPr lang="en-US" sz="2800" dirty="0" smtClean="0"/>
              <a:t>England returns to Gold Standard in 1925</a:t>
            </a:r>
            <a:endParaRPr lang="en-US" sz="2800" dirty="0"/>
          </a:p>
        </p:txBody>
      </p:sp>
      <p:sp>
        <p:nvSpPr>
          <p:cNvPr id="4" name="TextBox 3"/>
          <p:cNvSpPr txBox="1"/>
          <p:nvPr/>
        </p:nvSpPr>
        <p:spPr>
          <a:xfrm>
            <a:off x="0" y="1201137"/>
            <a:ext cx="12192000" cy="2308324"/>
          </a:xfrm>
          <a:prstGeom prst="rect">
            <a:avLst/>
          </a:prstGeom>
          <a:solidFill>
            <a:srgbClr val="DDFFFF"/>
          </a:solidFill>
        </p:spPr>
        <p:txBody>
          <a:bodyPr wrap="square" rtlCol="0">
            <a:spAutoFit/>
          </a:bodyPr>
          <a:lstStyle/>
          <a:p>
            <a:r>
              <a:rPr lang="en-US" dirty="0" smtClean="0"/>
              <a:t>March 16, 1926 – George Seay, Governor of the Federal Reserve Bank of Richmond, testifying before the House Banking and Currency Committee:</a:t>
            </a:r>
          </a:p>
          <a:p>
            <a:endParaRPr lang="en-US" dirty="0"/>
          </a:p>
          <a:p>
            <a:r>
              <a:rPr lang="en-US" dirty="0" smtClean="0"/>
              <a:t>“A verbal understanding, confirmed by correspondence, extended Great Britain a two hundred million dollar gold loan or credit.  </a:t>
            </a:r>
          </a:p>
          <a:p>
            <a:r>
              <a:rPr lang="en-US" dirty="0" smtClean="0"/>
              <a:t>All negotiations were conducted between Benjamin Strong, Governor of the Federal Reserve Bank of New York, and Mr. Montagu </a:t>
            </a:r>
          </a:p>
          <a:p>
            <a:r>
              <a:rPr lang="en-US" dirty="0" smtClean="0"/>
              <a:t>Norman, Governor of the Bank of England.  The purpose of this loan was to help England get back on the gold standard, and the loan was to be met by investment of Federal Reserve funds in bills of exchange and foreign securities.”</a:t>
            </a:r>
          </a:p>
          <a:p>
            <a:r>
              <a:rPr lang="en-US" dirty="0"/>
              <a:t>	</a:t>
            </a:r>
            <a:r>
              <a:rPr lang="en-US" dirty="0" smtClean="0"/>
              <a:t>								Mullins, A Study of the Federal Reserve</a:t>
            </a:r>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3826" y="3509461"/>
            <a:ext cx="4492516" cy="3324461"/>
          </a:xfrm>
          <a:prstGeom prst="rect">
            <a:avLst/>
          </a:prstGeom>
        </p:spPr>
      </p:pic>
      <p:pic>
        <p:nvPicPr>
          <p:cNvPr id="51" name="Picture 5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628" y="3478683"/>
            <a:ext cx="1524000" cy="1847850"/>
          </a:xfrm>
          <a:prstGeom prst="rect">
            <a:avLst/>
          </a:prstGeom>
        </p:spPr>
      </p:pic>
      <p:sp>
        <p:nvSpPr>
          <p:cNvPr id="52" name="Curved Up Arrow 51"/>
          <p:cNvSpPr/>
          <p:nvPr/>
        </p:nvSpPr>
        <p:spPr>
          <a:xfrm rot="411691">
            <a:off x="1313668" y="5574432"/>
            <a:ext cx="6132634" cy="905006"/>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0" name="Left Arrow 49"/>
          <p:cNvSpPr/>
          <p:nvPr/>
        </p:nvSpPr>
        <p:spPr>
          <a:xfrm rot="1245632">
            <a:off x="1787919" y="4930963"/>
            <a:ext cx="2428447" cy="484632"/>
          </a:xfrm>
          <a:prstGeom prst="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59133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77916"/>
          </a:xfrm>
          <a:solidFill>
            <a:srgbClr val="C1FFFF"/>
          </a:solidFill>
        </p:spPr>
        <p:txBody>
          <a:bodyPr>
            <a:noAutofit/>
          </a:bodyPr>
          <a:lstStyle/>
          <a:p>
            <a:pPr marL="514350" indent="-514350" algn="ctr">
              <a:buFont typeface="+mj-lt"/>
              <a:buAutoNum type="arabicPeriod" startAt="9"/>
            </a:pPr>
            <a:r>
              <a:rPr lang="en-US" sz="3200" b="1"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England’s </a:t>
            </a:r>
            <a:r>
              <a:rPr lang="en-US" sz="2400" b="1" dirty="0">
                <a:latin typeface="Courier New" panose="02070309020205020404" pitchFamily="49" charset="0"/>
                <a:cs typeface="Courier New" panose="02070309020205020404" pitchFamily="49" charset="0"/>
              </a:rPr>
              <a:t>Gold Standard Ideology Causes the 1920s Frenzy</a:t>
            </a:r>
          </a:p>
        </p:txBody>
      </p:sp>
      <p:sp>
        <p:nvSpPr>
          <p:cNvPr id="3" name="Rectangle 2"/>
          <p:cNvSpPr/>
          <p:nvPr/>
        </p:nvSpPr>
        <p:spPr>
          <a:xfrm>
            <a:off x="0" y="677917"/>
            <a:ext cx="12192000" cy="523220"/>
          </a:xfrm>
          <a:prstGeom prst="rect">
            <a:avLst/>
          </a:prstGeom>
          <a:solidFill>
            <a:srgbClr val="DDFFFF"/>
          </a:solidFill>
        </p:spPr>
        <p:txBody>
          <a:bodyPr wrap="square">
            <a:spAutoFit/>
          </a:bodyPr>
          <a:lstStyle/>
          <a:p>
            <a:pPr algn="ctr"/>
            <a:r>
              <a:rPr lang="en-US" sz="2800" dirty="0" smtClean="0"/>
              <a:t>England returns to Gold Standard in 1925</a:t>
            </a:r>
            <a:endParaRPr lang="en-US" sz="2800" dirty="0"/>
          </a:p>
        </p:txBody>
      </p:sp>
      <p:sp>
        <p:nvSpPr>
          <p:cNvPr id="7" name="Rectangle 6"/>
          <p:cNvSpPr/>
          <p:nvPr/>
        </p:nvSpPr>
        <p:spPr>
          <a:xfrm>
            <a:off x="186559" y="1879053"/>
            <a:ext cx="11818882" cy="2585323"/>
          </a:xfrm>
          <a:prstGeom prst="rect">
            <a:avLst/>
          </a:prstGeom>
        </p:spPr>
        <p:txBody>
          <a:bodyPr wrap="square">
            <a:spAutoFit/>
          </a:bodyPr>
          <a:lstStyle/>
          <a:p>
            <a:r>
              <a:rPr lang="en-US" dirty="0" smtClean="0">
                <a:latin typeface="Times New Roman" panose="02020603050405020304" pitchFamily="18" charset="0"/>
              </a:rPr>
              <a:t>“In </a:t>
            </a:r>
            <a:r>
              <a:rPr lang="en-US" dirty="0">
                <a:latin typeface="Times New Roman" panose="02020603050405020304" pitchFamily="18" charset="0"/>
              </a:rPr>
              <a:t>1924, with the object of creating money conditions in </a:t>
            </a:r>
            <a:r>
              <a:rPr lang="en-US" dirty="0" smtClean="0">
                <a:latin typeface="Times New Roman" panose="02020603050405020304" pitchFamily="18" charset="0"/>
              </a:rPr>
              <a:t>the international </a:t>
            </a:r>
            <a:r>
              <a:rPr lang="en-US" dirty="0">
                <a:latin typeface="Times New Roman" panose="02020603050405020304" pitchFamily="18" charset="0"/>
              </a:rPr>
              <a:t>markets favorable to the efforts of Great Britain</a:t>
            </a:r>
          </a:p>
          <a:p>
            <a:r>
              <a:rPr lang="en-US" dirty="0">
                <a:latin typeface="Times New Roman" panose="02020603050405020304" pitchFamily="18" charset="0"/>
              </a:rPr>
              <a:t>and a number of lesser European countries to return to the </a:t>
            </a:r>
            <a:r>
              <a:rPr lang="en-US" dirty="0" smtClean="0">
                <a:latin typeface="Times New Roman" panose="02020603050405020304" pitchFamily="18" charset="0"/>
              </a:rPr>
              <a:t>gold standard</a:t>
            </a:r>
            <a:r>
              <a:rPr lang="en-US" dirty="0">
                <a:latin typeface="Times New Roman" panose="02020603050405020304" pitchFamily="18" charset="0"/>
              </a:rPr>
              <a:t>, the Federal Reserve System embarked on its famous</a:t>
            </a:r>
          </a:p>
          <a:p>
            <a:r>
              <a:rPr lang="en-US" dirty="0" smtClean="0">
                <a:latin typeface="Times New Roman" panose="02020603050405020304" pitchFamily="18" charset="0"/>
              </a:rPr>
              <a:t>‘easy credit’ </a:t>
            </a:r>
            <a:r>
              <a:rPr lang="en-US" dirty="0">
                <a:latin typeface="Times New Roman" panose="02020603050405020304" pitchFamily="18" charset="0"/>
              </a:rPr>
              <a:t>policy, by reducing the rate at which it lent </a:t>
            </a:r>
            <a:r>
              <a:rPr lang="en-US" dirty="0" smtClean="0">
                <a:latin typeface="Times New Roman" panose="02020603050405020304" pitchFamily="18" charset="0"/>
              </a:rPr>
              <a:t>to member </a:t>
            </a:r>
            <a:r>
              <a:rPr lang="en-US" dirty="0">
                <a:latin typeface="Times New Roman" panose="02020603050405020304" pitchFamily="18" charset="0"/>
              </a:rPr>
              <a:t>banks (the rediscount rate) and by forcing Reserve</a:t>
            </a:r>
          </a:p>
          <a:p>
            <a:r>
              <a:rPr lang="en-US" dirty="0">
                <a:latin typeface="Times New Roman" panose="02020603050405020304" pitchFamily="18" charset="0"/>
              </a:rPr>
              <a:t>Bank credit into the banking system by heavy open </a:t>
            </a:r>
            <a:r>
              <a:rPr lang="en-US" dirty="0" smtClean="0">
                <a:latin typeface="Times New Roman" panose="02020603050405020304" pitchFamily="18" charset="0"/>
              </a:rPr>
              <a:t>market operations.</a:t>
            </a:r>
          </a:p>
          <a:p>
            <a:endParaRPr lang="en-US" dirty="0">
              <a:latin typeface="Times New Roman" panose="02020603050405020304" pitchFamily="18" charset="0"/>
            </a:endParaRPr>
          </a:p>
          <a:p>
            <a:r>
              <a:rPr lang="en-US" dirty="0" smtClean="0">
                <a:latin typeface="Times New Roman" panose="02020603050405020304" pitchFamily="18" charset="0"/>
              </a:rPr>
              <a:t>As </a:t>
            </a:r>
            <a:r>
              <a:rPr lang="en-US" dirty="0">
                <a:latin typeface="Times New Roman" panose="02020603050405020304" pitchFamily="18" charset="0"/>
              </a:rPr>
              <a:t>a result, between the end of 1923 and the </a:t>
            </a:r>
            <a:r>
              <a:rPr lang="en-US" dirty="0" smtClean="0">
                <a:latin typeface="Times New Roman" panose="02020603050405020304" pitchFamily="18" charset="0"/>
              </a:rPr>
              <a:t>end of </a:t>
            </a:r>
            <a:r>
              <a:rPr lang="en-US" dirty="0">
                <a:latin typeface="Times New Roman" panose="02020603050405020304" pitchFamily="18" charset="0"/>
              </a:rPr>
              <a:t>1927, $548,000,000 of Federal Reserve credit had </a:t>
            </a:r>
            <a:r>
              <a:rPr lang="en-US" dirty="0" smtClean="0">
                <a:latin typeface="Times New Roman" panose="02020603050405020304" pitchFamily="18" charset="0"/>
              </a:rPr>
              <a:t>been forced </a:t>
            </a:r>
            <a:r>
              <a:rPr lang="en-US" dirty="0">
                <a:latin typeface="Times New Roman" panose="02020603050405020304" pitchFamily="18" charset="0"/>
              </a:rPr>
              <a:t>into the banking system by purchases of bills and securities</a:t>
            </a:r>
            <a:r>
              <a:rPr lang="en-US" dirty="0" smtClean="0">
                <a:latin typeface="Times New Roman" panose="02020603050405020304" pitchFamily="18" charset="0"/>
              </a:rPr>
              <a:t>.    This </a:t>
            </a:r>
            <a:r>
              <a:rPr lang="en-US" dirty="0">
                <a:latin typeface="Times New Roman" panose="02020603050405020304" pitchFamily="18" charset="0"/>
              </a:rPr>
              <a:t>amount must be multiplied many times to </a:t>
            </a:r>
            <a:r>
              <a:rPr lang="en-US" dirty="0" smtClean="0">
                <a:latin typeface="Times New Roman" panose="02020603050405020304" pitchFamily="18" charset="0"/>
              </a:rPr>
              <a:t>appreciate its </a:t>
            </a:r>
            <a:r>
              <a:rPr lang="en-US" dirty="0">
                <a:latin typeface="Times New Roman" panose="02020603050405020304" pitchFamily="18" charset="0"/>
              </a:rPr>
              <a:t>effect on the credit power of the banking system</a:t>
            </a:r>
            <a:r>
              <a:rPr lang="en-US" dirty="0" smtClean="0">
                <a:latin typeface="Times New Roman" panose="02020603050405020304" pitchFamily="18" charset="0"/>
              </a:rPr>
              <a:t>.”</a:t>
            </a:r>
          </a:p>
          <a:p>
            <a:r>
              <a:rPr lang="en-US" dirty="0" smtClean="0">
                <a:latin typeface="Times New Roman" panose="02020603050405020304" pitchFamily="18" charset="0"/>
              </a:rPr>
              <a:t>								</a:t>
            </a:r>
            <a:r>
              <a:rPr lang="en-US" sz="1600" dirty="0" smtClean="0">
                <a:latin typeface="Times New Roman" panose="02020603050405020304" pitchFamily="18" charset="0"/>
              </a:rPr>
              <a:t>Elgin Groseclose, </a:t>
            </a:r>
            <a:r>
              <a:rPr lang="en-US" sz="1600" i="1" dirty="0" smtClean="0">
                <a:latin typeface="Times New Roman" panose="02020603050405020304" pitchFamily="18" charset="0"/>
              </a:rPr>
              <a:t>Money and Man</a:t>
            </a:r>
            <a:r>
              <a:rPr lang="en-US" sz="1600" dirty="0" smtClean="0">
                <a:latin typeface="Times New Roman" panose="02020603050405020304" pitchFamily="18" charset="0"/>
              </a:rPr>
              <a:t>, p. 220</a:t>
            </a:r>
            <a:endParaRPr lang="en-US" dirty="0"/>
          </a:p>
        </p:txBody>
      </p:sp>
    </p:spTree>
    <p:extLst>
      <p:ext uri="{BB962C8B-B14F-4D97-AF65-F5344CB8AC3E}">
        <p14:creationId xmlns:p14="http://schemas.microsoft.com/office/powerpoint/2010/main" val="317775680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77916"/>
          </a:xfrm>
          <a:solidFill>
            <a:srgbClr val="C1FFFF"/>
          </a:solidFill>
        </p:spPr>
        <p:txBody>
          <a:bodyPr>
            <a:noAutofit/>
          </a:bodyPr>
          <a:lstStyle/>
          <a:p>
            <a:pPr marL="514350" indent="-514350" algn="ctr">
              <a:buFont typeface="+mj-lt"/>
              <a:buAutoNum type="arabicPeriod" startAt="9"/>
            </a:pPr>
            <a:r>
              <a:rPr lang="en-US" sz="3200" b="1"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England’s </a:t>
            </a:r>
            <a:r>
              <a:rPr lang="en-US" sz="2400" b="1" dirty="0">
                <a:latin typeface="Courier New" panose="02070309020205020404" pitchFamily="49" charset="0"/>
                <a:cs typeface="Courier New" panose="02070309020205020404" pitchFamily="49" charset="0"/>
              </a:rPr>
              <a:t>Gold Standard Ideology Causes the 1920s Frenzy</a:t>
            </a:r>
          </a:p>
        </p:txBody>
      </p:sp>
      <p:sp>
        <p:nvSpPr>
          <p:cNvPr id="3" name="Rectangle 2"/>
          <p:cNvSpPr/>
          <p:nvPr/>
        </p:nvSpPr>
        <p:spPr>
          <a:xfrm>
            <a:off x="0" y="677917"/>
            <a:ext cx="12192000" cy="523220"/>
          </a:xfrm>
          <a:prstGeom prst="rect">
            <a:avLst/>
          </a:prstGeom>
          <a:solidFill>
            <a:srgbClr val="DDFFFF"/>
          </a:solidFill>
        </p:spPr>
        <p:txBody>
          <a:bodyPr wrap="square">
            <a:spAutoFit/>
          </a:bodyPr>
          <a:lstStyle/>
          <a:p>
            <a:pPr algn="ctr"/>
            <a:r>
              <a:rPr lang="en-US" sz="2800" dirty="0" smtClean="0"/>
              <a:t>England returns to Gold Standard in 1925</a:t>
            </a:r>
            <a:endParaRPr lang="en-US" sz="28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083" y="1201137"/>
            <a:ext cx="3453573" cy="5656863"/>
          </a:xfrm>
          <a:prstGeom prst="rect">
            <a:avLst/>
          </a:prstGeom>
        </p:spPr>
      </p:pic>
      <p:sp>
        <p:nvSpPr>
          <p:cNvPr id="6" name="TextBox 5"/>
          <p:cNvSpPr txBox="1"/>
          <p:nvPr/>
        </p:nvSpPr>
        <p:spPr>
          <a:xfrm>
            <a:off x="3753119" y="1784458"/>
            <a:ext cx="8670450" cy="3600986"/>
          </a:xfrm>
          <a:prstGeom prst="rect">
            <a:avLst/>
          </a:prstGeom>
          <a:noFill/>
        </p:spPr>
        <p:txBody>
          <a:bodyPr wrap="none" rtlCol="0">
            <a:spAutoFit/>
          </a:bodyPr>
          <a:lstStyle/>
          <a:p>
            <a:r>
              <a:rPr lang="en-US" sz="2000" dirty="0" smtClean="0"/>
              <a:t>“… the Federal Reserve System supported the Bank of England </a:t>
            </a:r>
            <a:r>
              <a:rPr lang="en-US" sz="2000" b="1" dirty="0" smtClean="0"/>
              <a:t>by keeping</a:t>
            </a:r>
          </a:p>
          <a:p>
            <a:r>
              <a:rPr lang="en-US" sz="2000" b="1" dirty="0" smtClean="0"/>
              <a:t>interest rates low in America, encouraging the export of gold to Europe</a:t>
            </a:r>
            <a:r>
              <a:rPr lang="en-US" sz="2000" dirty="0" smtClean="0"/>
              <a:t>.  </a:t>
            </a:r>
          </a:p>
          <a:p>
            <a:r>
              <a:rPr lang="en-US" sz="2000" dirty="0" smtClean="0"/>
              <a:t>However, the U.S. money supply became progressively more leveraged,</a:t>
            </a:r>
          </a:p>
          <a:p>
            <a:r>
              <a:rPr lang="en-US" sz="2000" dirty="0" smtClean="0"/>
              <a:t>being based on smaller reserves, and the low interest rates helped to fuel</a:t>
            </a:r>
          </a:p>
          <a:p>
            <a:r>
              <a:rPr lang="en-US" sz="2000" dirty="0" smtClean="0"/>
              <a:t>the stock market bubble, driving prices up to unrealistic levels, from which a</a:t>
            </a:r>
          </a:p>
          <a:p>
            <a:r>
              <a:rPr lang="en-US" sz="2000" dirty="0" smtClean="0"/>
              <a:t>collapse was likely.”                        			          </a:t>
            </a:r>
            <a:r>
              <a:rPr lang="en-US" sz="1600" i="1" dirty="0" err="1" smtClean="0"/>
              <a:t>Zarlenga</a:t>
            </a:r>
            <a:r>
              <a:rPr lang="en-US" sz="1600" i="1" dirty="0" smtClean="0"/>
              <a:t>, LSM, p. 543</a:t>
            </a:r>
            <a:endParaRPr lang="en-US" i="1" dirty="0" smtClean="0"/>
          </a:p>
          <a:p>
            <a:endParaRPr lang="en-US" i="1" dirty="0"/>
          </a:p>
          <a:p>
            <a:r>
              <a:rPr lang="en-US" dirty="0" smtClean="0"/>
              <a:t>“In the autumn of 1926 a group of bankers… [met] in a Washington hotel.   One asked if</a:t>
            </a:r>
          </a:p>
          <a:p>
            <a:r>
              <a:rPr lang="en-US" dirty="0" smtClean="0"/>
              <a:t>the low discount rates of the system were not likely to encourage speculation.  ‘Yes’ </a:t>
            </a:r>
          </a:p>
          <a:p>
            <a:r>
              <a:rPr lang="en-US" dirty="0" smtClean="0"/>
              <a:t>replied the famous banker, ‘they will, but that cannot be helped.  It is the price we </a:t>
            </a:r>
          </a:p>
          <a:p>
            <a:r>
              <a:rPr lang="en-US" dirty="0" smtClean="0"/>
              <a:t>must pay for helping Europe.’  “</a:t>
            </a:r>
          </a:p>
          <a:p>
            <a:r>
              <a:rPr lang="en-US" dirty="0" smtClean="0"/>
              <a:t>                                  </a:t>
            </a:r>
            <a:r>
              <a:rPr lang="en-US" sz="1600" dirty="0" smtClean="0"/>
              <a:t>H. Parker Willis as quoted by Mullins, </a:t>
            </a:r>
            <a:r>
              <a:rPr lang="en-US" sz="1600" i="1" dirty="0" smtClean="0"/>
              <a:t>The Federal Reserve Conspiracy</a:t>
            </a:r>
            <a:r>
              <a:rPr lang="en-US" sz="1600" dirty="0" smtClean="0"/>
              <a:t>, p. 95</a:t>
            </a:r>
            <a:endParaRPr lang="en-US" sz="1600" dirty="0"/>
          </a:p>
        </p:txBody>
      </p:sp>
    </p:spTree>
    <p:extLst>
      <p:ext uri="{BB962C8B-B14F-4D97-AF65-F5344CB8AC3E}">
        <p14:creationId xmlns:p14="http://schemas.microsoft.com/office/powerpoint/2010/main" val="6625557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77916"/>
          </a:xfrm>
          <a:solidFill>
            <a:srgbClr val="C1FFFF"/>
          </a:solidFill>
        </p:spPr>
        <p:txBody>
          <a:bodyPr>
            <a:noAutofit/>
          </a:bodyPr>
          <a:lstStyle/>
          <a:p>
            <a:pPr marL="514350" indent="-514350" algn="ctr">
              <a:buFont typeface="+mj-lt"/>
              <a:buAutoNum type="arabicPeriod" startAt="9"/>
            </a:pPr>
            <a:r>
              <a:rPr lang="en-US" sz="3200" b="1"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England’s </a:t>
            </a:r>
            <a:r>
              <a:rPr lang="en-US" sz="2400" b="1" dirty="0">
                <a:latin typeface="Courier New" panose="02070309020205020404" pitchFamily="49" charset="0"/>
                <a:cs typeface="Courier New" panose="02070309020205020404" pitchFamily="49" charset="0"/>
              </a:rPr>
              <a:t>Gold Standard Ideology Causes the 1920s Frenzy</a:t>
            </a:r>
          </a:p>
        </p:txBody>
      </p:sp>
      <p:sp>
        <p:nvSpPr>
          <p:cNvPr id="3" name="Rectangle 2"/>
          <p:cNvSpPr/>
          <p:nvPr/>
        </p:nvSpPr>
        <p:spPr>
          <a:xfrm>
            <a:off x="0" y="677917"/>
            <a:ext cx="12192000" cy="523220"/>
          </a:xfrm>
          <a:prstGeom prst="rect">
            <a:avLst/>
          </a:prstGeom>
          <a:solidFill>
            <a:srgbClr val="DDFFFF"/>
          </a:solidFill>
        </p:spPr>
        <p:txBody>
          <a:bodyPr wrap="square">
            <a:spAutoFit/>
          </a:bodyPr>
          <a:lstStyle/>
          <a:p>
            <a:pPr algn="ctr"/>
            <a:r>
              <a:rPr lang="en-US" sz="2800" dirty="0" smtClean="0"/>
              <a:t>England returns to Gold Standard in 1925</a:t>
            </a:r>
            <a:endParaRPr lang="en-US" sz="2800" dirty="0"/>
          </a:p>
        </p:txBody>
      </p:sp>
      <p:sp>
        <p:nvSpPr>
          <p:cNvPr id="6" name="TextBox 5"/>
          <p:cNvSpPr txBox="1"/>
          <p:nvPr/>
        </p:nvSpPr>
        <p:spPr>
          <a:xfrm>
            <a:off x="0" y="1201137"/>
            <a:ext cx="12192000" cy="523220"/>
          </a:xfrm>
          <a:prstGeom prst="rect">
            <a:avLst/>
          </a:prstGeom>
          <a:solidFill>
            <a:srgbClr val="EFFFFA"/>
          </a:solidFill>
        </p:spPr>
        <p:txBody>
          <a:bodyPr wrap="square" rtlCol="0">
            <a:spAutoFit/>
          </a:bodyPr>
          <a:lstStyle/>
          <a:p>
            <a:pPr algn="ctr"/>
            <a:r>
              <a:rPr lang="en-US" sz="2800" dirty="0" smtClean="0"/>
              <a:t>House Stabilization Hearings of 1928</a:t>
            </a:r>
            <a:endParaRPr lang="en-US" sz="2800" dirty="0"/>
          </a:p>
        </p:txBody>
      </p:sp>
      <p:sp>
        <p:nvSpPr>
          <p:cNvPr id="9" name="TextBox 8"/>
          <p:cNvSpPr txBox="1"/>
          <p:nvPr/>
        </p:nvSpPr>
        <p:spPr>
          <a:xfrm>
            <a:off x="8224" y="1724357"/>
            <a:ext cx="9192324" cy="5078313"/>
          </a:xfrm>
          <a:prstGeom prst="rect">
            <a:avLst/>
          </a:prstGeom>
          <a:noFill/>
        </p:spPr>
        <p:txBody>
          <a:bodyPr wrap="square" rtlCol="0">
            <a:spAutoFit/>
          </a:bodyPr>
          <a:lstStyle/>
          <a:p>
            <a:r>
              <a:rPr lang="en-US" dirty="0" smtClean="0"/>
              <a:t>From the Hearings:</a:t>
            </a:r>
          </a:p>
          <a:p>
            <a:r>
              <a:rPr lang="en-US" dirty="0" smtClean="0"/>
              <a:t>GOVERNOR ADOLPH MILLER:  … The Federal Reserve Board last summer, 1927, set out by a policy of open-market purchases, followed in course by reduction on the discount rate at the Reserve Banks, to ease the credit situation and to cheapen the cost of money.  The official reasons for that departure in credit policy were that it would help to stabilize international exchange and stimulate the exportation of gold.</a:t>
            </a:r>
          </a:p>
          <a:p>
            <a:endParaRPr lang="en-US" dirty="0" smtClean="0"/>
          </a:p>
          <a:p>
            <a:r>
              <a:rPr lang="en-US" dirty="0" smtClean="0"/>
              <a:t>CHAIRMAN MCFADDEN: … where did the suggestions come from that caused this decision of the change of rates last summer?</a:t>
            </a:r>
          </a:p>
          <a:p>
            <a:r>
              <a:rPr lang="en-US" dirty="0" smtClean="0"/>
              <a:t>GOVERNOR ADOLPH MILLER:  The three largest central banks in Europe had sent representatives to this country.  There were the Governor of the Bank of England, Mr. Montagu Norman, the President of the German </a:t>
            </a:r>
            <a:r>
              <a:rPr lang="en-US" dirty="0" err="1" smtClean="0"/>
              <a:t>Reichsbank</a:t>
            </a:r>
            <a:r>
              <a:rPr lang="en-US" dirty="0" smtClean="0"/>
              <a:t>, Mr. Hjalmar Schacht, and Professor </a:t>
            </a:r>
            <a:r>
              <a:rPr lang="en-US" dirty="0" err="1" smtClean="0"/>
              <a:t>Rist</a:t>
            </a:r>
            <a:r>
              <a:rPr lang="en-US" dirty="0" smtClean="0"/>
              <a:t>, Deputy Governor of the Bank of France.  These gentlemen were in conference with officials of the Federal</a:t>
            </a:r>
          </a:p>
          <a:p>
            <a:r>
              <a:rPr lang="en-US" dirty="0" smtClean="0"/>
              <a:t>Reserve Bank of New York…   They were therefore desirous of seeing an easy money market in New York and lower rates…</a:t>
            </a:r>
          </a:p>
          <a:p>
            <a:endParaRPr lang="en-US" dirty="0" smtClean="0"/>
          </a:p>
          <a:p>
            <a:r>
              <a:rPr lang="en-US" dirty="0" smtClean="0"/>
              <a:t>MR. STEAGALL:  Is it true that that action stabilized the European currencies and upset ours?</a:t>
            </a:r>
          </a:p>
          <a:p>
            <a:r>
              <a:rPr lang="en-US" dirty="0" smtClean="0"/>
              <a:t>GOVERNOR ADOLPH MILLER:  Yes, that is what it was intended to do.</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0189" y="2494817"/>
            <a:ext cx="2991452" cy="3537392"/>
          </a:xfrm>
          <a:prstGeom prst="rect">
            <a:avLst/>
          </a:prstGeom>
        </p:spPr>
      </p:pic>
    </p:spTree>
    <p:extLst>
      <p:ext uri="{BB962C8B-B14F-4D97-AF65-F5344CB8AC3E}">
        <p14:creationId xmlns:p14="http://schemas.microsoft.com/office/powerpoint/2010/main" val="223537401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77916"/>
          </a:xfrm>
          <a:solidFill>
            <a:srgbClr val="C1FFFF"/>
          </a:solidFill>
        </p:spPr>
        <p:txBody>
          <a:bodyPr>
            <a:noAutofit/>
          </a:bodyPr>
          <a:lstStyle/>
          <a:p>
            <a:pPr marL="514350" indent="-514350" algn="ctr">
              <a:buFont typeface="+mj-lt"/>
              <a:buAutoNum type="arabicPeriod" startAt="9"/>
            </a:pPr>
            <a:r>
              <a:rPr lang="en-US" sz="3200" b="1"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England’s </a:t>
            </a:r>
            <a:r>
              <a:rPr lang="en-US" sz="2400" b="1" dirty="0">
                <a:latin typeface="Courier New" panose="02070309020205020404" pitchFamily="49" charset="0"/>
                <a:cs typeface="Courier New" panose="02070309020205020404" pitchFamily="49" charset="0"/>
              </a:rPr>
              <a:t>Gold Standard Ideology Causes the 1920s Frenzy</a:t>
            </a:r>
          </a:p>
        </p:txBody>
      </p:sp>
      <p:sp>
        <p:nvSpPr>
          <p:cNvPr id="3" name="Rectangle 2"/>
          <p:cNvSpPr/>
          <p:nvPr/>
        </p:nvSpPr>
        <p:spPr>
          <a:xfrm>
            <a:off x="0" y="677917"/>
            <a:ext cx="12192000" cy="523220"/>
          </a:xfrm>
          <a:prstGeom prst="rect">
            <a:avLst/>
          </a:prstGeom>
          <a:solidFill>
            <a:srgbClr val="DDFFFF"/>
          </a:solidFill>
        </p:spPr>
        <p:txBody>
          <a:bodyPr wrap="square">
            <a:spAutoFit/>
          </a:bodyPr>
          <a:lstStyle/>
          <a:p>
            <a:pPr algn="ctr"/>
            <a:r>
              <a:rPr lang="en-US" sz="2800" dirty="0" smtClean="0"/>
              <a:t>England returns to Gold Standard in 1925</a:t>
            </a:r>
            <a:endParaRPr lang="en-US" sz="2800" dirty="0"/>
          </a:p>
        </p:txBody>
      </p:sp>
      <p:sp>
        <p:nvSpPr>
          <p:cNvPr id="9" name="TextBox 8"/>
          <p:cNvSpPr txBox="1"/>
          <p:nvPr/>
        </p:nvSpPr>
        <p:spPr>
          <a:xfrm>
            <a:off x="1499838" y="1413971"/>
            <a:ext cx="9192324" cy="1477328"/>
          </a:xfrm>
          <a:prstGeom prst="rect">
            <a:avLst/>
          </a:prstGeom>
          <a:noFill/>
        </p:spPr>
        <p:txBody>
          <a:bodyPr wrap="square" rtlCol="0">
            <a:spAutoFit/>
          </a:bodyPr>
          <a:lstStyle/>
          <a:p>
            <a:r>
              <a:rPr lang="en-US" dirty="0" smtClean="0"/>
              <a:t>“So the American currency was destabilized to help the Bank of England fulfill its gold obligations…  </a:t>
            </a:r>
            <a:r>
              <a:rPr lang="en-US" b="1" dirty="0" smtClean="0"/>
              <a:t>The testimony reveals that the ‘automatic gold standard’ was a myth, and that back then the Federal Reserve System’s power really resided in the New York Fed.  The European Bankers spent two weeks there, and not even one full day in Washington, DC.</a:t>
            </a:r>
            <a:r>
              <a:rPr lang="en-US" dirty="0" smtClean="0"/>
              <a:t>”</a:t>
            </a:r>
          </a:p>
          <a:p>
            <a:pPr algn="r"/>
            <a:r>
              <a:rPr lang="en-US" sz="1600" dirty="0" err="1" smtClean="0"/>
              <a:t>Zarlenga</a:t>
            </a:r>
            <a:r>
              <a:rPr lang="en-US" sz="1600" dirty="0" smtClean="0"/>
              <a:t>, </a:t>
            </a:r>
            <a:r>
              <a:rPr lang="en-US" sz="1600" i="1" dirty="0" smtClean="0"/>
              <a:t>LSM</a:t>
            </a:r>
            <a:r>
              <a:rPr lang="en-US" sz="1600" dirty="0" smtClean="0"/>
              <a:t>, p. 544</a:t>
            </a:r>
            <a:endParaRPr lang="en-US" sz="16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1378" y="3165316"/>
            <a:ext cx="3673367" cy="350835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151830">
            <a:off x="2808377" y="4941942"/>
            <a:ext cx="2640543" cy="1439096"/>
          </a:xfrm>
          <a:prstGeom prst="rect">
            <a:avLst/>
          </a:prstGeom>
        </p:spPr>
      </p:pic>
    </p:spTree>
    <p:extLst>
      <p:ext uri="{BB962C8B-B14F-4D97-AF65-F5344CB8AC3E}">
        <p14:creationId xmlns:p14="http://schemas.microsoft.com/office/powerpoint/2010/main" val="17543456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9FBF"/>
          </a:solidFill>
        </p:spPr>
        <p:txBody>
          <a:bodyPr wrap="square">
            <a:spAutoFit/>
          </a:bodyPr>
          <a:lstStyle/>
          <a:p>
            <a:pPr algn="ctr"/>
            <a:r>
              <a:rPr lang="en-US" sz="2400"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10.</a:t>
            </a:r>
            <a:r>
              <a:rPr lang="en-US" sz="2400"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The </a:t>
            </a:r>
            <a:r>
              <a:rPr lang="en-US" sz="2400" b="1" dirty="0">
                <a:latin typeface="Courier New" panose="02070309020205020404" pitchFamily="49" charset="0"/>
                <a:cs typeface="Courier New" panose="02070309020205020404" pitchFamily="49" charset="0"/>
              </a:rPr>
              <a:t>Fed Concentrates Money in Too Few Hands</a:t>
            </a:r>
          </a:p>
        </p:txBody>
      </p:sp>
      <p:sp>
        <p:nvSpPr>
          <p:cNvPr id="3" name="TextBox 2"/>
          <p:cNvSpPr txBox="1"/>
          <p:nvPr/>
        </p:nvSpPr>
        <p:spPr>
          <a:xfrm>
            <a:off x="0" y="461665"/>
            <a:ext cx="12192000" cy="830997"/>
          </a:xfrm>
          <a:prstGeom prst="rect">
            <a:avLst/>
          </a:prstGeom>
          <a:solidFill>
            <a:srgbClr val="FFDDEE"/>
          </a:solidFill>
        </p:spPr>
        <p:txBody>
          <a:bodyPr wrap="square" rtlCol="0">
            <a:spAutoFit/>
          </a:bodyPr>
          <a:lstStyle/>
          <a:p>
            <a:pPr algn="ctr"/>
            <a:r>
              <a:rPr lang="en-US" sz="2400" dirty="0" smtClean="0"/>
              <a:t>After World War I ended,</a:t>
            </a:r>
          </a:p>
          <a:p>
            <a:pPr algn="ctr"/>
            <a:r>
              <a:rPr lang="en-US" sz="2400" dirty="0" smtClean="0"/>
              <a:t> credit creation (new money) ended up concentrated in the hands of the wealthy.</a:t>
            </a:r>
            <a:endParaRPr lang="en-US" sz="2400" dirty="0"/>
          </a:p>
        </p:txBody>
      </p:sp>
      <p:sp>
        <p:nvSpPr>
          <p:cNvPr id="5" name="TextBox 4"/>
          <p:cNvSpPr txBox="1"/>
          <p:nvPr/>
        </p:nvSpPr>
        <p:spPr>
          <a:xfrm>
            <a:off x="306492" y="1754327"/>
            <a:ext cx="8948475" cy="1661993"/>
          </a:xfrm>
          <a:prstGeom prst="rect">
            <a:avLst/>
          </a:prstGeom>
          <a:solidFill>
            <a:srgbClr val="FFCCFF"/>
          </a:solidFill>
        </p:spPr>
        <p:txBody>
          <a:bodyPr wrap="none" rtlCol="0">
            <a:spAutoFit/>
          </a:bodyPr>
          <a:lstStyle/>
          <a:p>
            <a:pPr algn="ctr"/>
            <a:r>
              <a:rPr lang="en-US" sz="4800" b="1" dirty="0" smtClean="0"/>
              <a:t>1929</a:t>
            </a:r>
          </a:p>
          <a:p>
            <a:pPr algn="ctr"/>
            <a:r>
              <a:rPr lang="en-US" sz="4800" b="1" dirty="0" smtClean="0"/>
              <a:t>1%</a:t>
            </a:r>
            <a:r>
              <a:rPr lang="en-US" sz="3200" b="1" dirty="0" smtClean="0"/>
              <a:t> of the population owned </a:t>
            </a:r>
            <a:r>
              <a:rPr lang="en-US" sz="5400" b="1" dirty="0" smtClean="0"/>
              <a:t>36%</a:t>
            </a:r>
            <a:r>
              <a:rPr lang="en-US" sz="3200" b="1" dirty="0" smtClean="0"/>
              <a:t> of the wealth</a:t>
            </a:r>
            <a:endParaRPr lang="en-US" sz="3200"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13706" y="1292662"/>
            <a:ext cx="2378294" cy="5565338"/>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70941" y="3877985"/>
            <a:ext cx="4202824" cy="2801883"/>
          </a:xfrm>
          <a:prstGeom prst="rect">
            <a:avLst/>
          </a:prstGeom>
        </p:spPr>
      </p:pic>
    </p:spTree>
    <p:extLst>
      <p:ext uri="{BB962C8B-B14F-4D97-AF65-F5344CB8AC3E}">
        <p14:creationId xmlns:p14="http://schemas.microsoft.com/office/powerpoint/2010/main" val="211550725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12" y="923330"/>
            <a:ext cx="3925614" cy="3925614"/>
          </a:xfrm>
          <a:prstGeom prst="rect">
            <a:avLst/>
          </a:prstGeom>
        </p:spPr>
      </p:pic>
      <p:sp>
        <p:nvSpPr>
          <p:cNvPr id="8" name="TextBox 7"/>
          <p:cNvSpPr txBox="1"/>
          <p:nvPr/>
        </p:nvSpPr>
        <p:spPr>
          <a:xfrm>
            <a:off x="0" y="4615428"/>
            <a:ext cx="4453465" cy="369332"/>
          </a:xfrm>
          <a:prstGeom prst="rect">
            <a:avLst/>
          </a:prstGeom>
          <a:solidFill>
            <a:schemeClr val="bg1"/>
          </a:solidFill>
        </p:spPr>
        <p:txBody>
          <a:bodyPr wrap="square" rtlCol="0">
            <a:spAutoFit/>
          </a:bodyPr>
          <a:lstStyle/>
          <a:p>
            <a:pPr algn="ctr"/>
            <a:r>
              <a:rPr lang="en-US" dirty="0" smtClean="0"/>
              <a:t>NEW STOCK ISSUES</a:t>
            </a:r>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8198" y="1014054"/>
            <a:ext cx="4441389" cy="3416168"/>
          </a:xfrm>
          <a:prstGeom prst="rect">
            <a:avLst/>
          </a:prstGeom>
        </p:spPr>
      </p:pic>
      <p:sp>
        <p:nvSpPr>
          <p:cNvPr id="10" name="TextBox 9"/>
          <p:cNvSpPr txBox="1"/>
          <p:nvPr/>
        </p:nvSpPr>
        <p:spPr>
          <a:xfrm>
            <a:off x="5020040" y="4615429"/>
            <a:ext cx="2316533" cy="369332"/>
          </a:xfrm>
          <a:prstGeom prst="rect">
            <a:avLst/>
          </a:prstGeom>
          <a:noFill/>
        </p:spPr>
        <p:txBody>
          <a:bodyPr wrap="none" rtlCol="0">
            <a:spAutoFit/>
          </a:bodyPr>
          <a:lstStyle/>
          <a:p>
            <a:pPr algn="ctr"/>
            <a:r>
              <a:rPr lang="en-US" dirty="0" smtClean="0"/>
              <a:t>STOCK MARKET SHARE</a:t>
            </a:r>
          </a:p>
        </p:txBody>
      </p:sp>
      <p:pic>
        <p:nvPicPr>
          <p:cNvPr id="12" name="Picture 11"/>
          <p:cNvPicPr>
            <a:picLocks noChangeAspect="1"/>
          </p:cNvPicPr>
          <p:nvPr/>
        </p:nvPicPr>
        <p:blipFill>
          <a:blip r:embed="rId4"/>
          <a:stretch>
            <a:fillRect/>
          </a:stretch>
        </p:blipFill>
        <p:spPr>
          <a:xfrm>
            <a:off x="8359587" y="1384996"/>
            <a:ext cx="3752112" cy="2817618"/>
          </a:xfrm>
          <a:prstGeom prst="rect">
            <a:avLst/>
          </a:prstGeom>
        </p:spPr>
      </p:pic>
      <p:sp>
        <p:nvSpPr>
          <p:cNvPr id="13" name="TextBox 12"/>
          <p:cNvSpPr txBox="1"/>
          <p:nvPr/>
        </p:nvSpPr>
        <p:spPr>
          <a:xfrm>
            <a:off x="8359587" y="4217727"/>
            <a:ext cx="3752112" cy="923330"/>
          </a:xfrm>
          <a:prstGeom prst="rect">
            <a:avLst/>
          </a:prstGeom>
          <a:noFill/>
        </p:spPr>
        <p:txBody>
          <a:bodyPr wrap="square" rtlCol="0">
            <a:spAutoFit/>
          </a:bodyPr>
          <a:lstStyle/>
          <a:p>
            <a:pPr algn="ctr"/>
            <a:r>
              <a:rPr lang="en-US" dirty="0" smtClean="0"/>
              <a:t>OFFICE BUILDING BONDS</a:t>
            </a:r>
          </a:p>
          <a:p>
            <a:r>
              <a:rPr lang="en-US" dirty="0" smtClean="0"/>
              <a:t>1928-1931     CHRYSLER BUILDING</a:t>
            </a:r>
          </a:p>
          <a:p>
            <a:r>
              <a:rPr lang="en-US" dirty="0" smtClean="0"/>
              <a:t>1930-1931     EMPIRE STATE BUILDING</a:t>
            </a:r>
          </a:p>
        </p:txBody>
      </p:sp>
      <p:sp>
        <p:nvSpPr>
          <p:cNvPr id="2" name="Rectangle 1"/>
          <p:cNvSpPr/>
          <p:nvPr/>
        </p:nvSpPr>
        <p:spPr>
          <a:xfrm>
            <a:off x="0" y="0"/>
            <a:ext cx="12192000" cy="461665"/>
          </a:xfrm>
          <a:prstGeom prst="rect">
            <a:avLst/>
          </a:prstGeom>
          <a:solidFill>
            <a:srgbClr val="FF9FBF"/>
          </a:solidFill>
        </p:spPr>
        <p:txBody>
          <a:bodyPr wrap="square">
            <a:spAutoFit/>
          </a:bodyPr>
          <a:lstStyle/>
          <a:p>
            <a:pPr algn="ctr"/>
            <a:r>
              <a:rPr lang="en-US" sz="2400"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10.</a:t>
            </a:r>
            <a:r>
              <a:rPr lang="en-US" sz="2400"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The </a:t>
            </a:r>
            <a:r>
              <a:rPr lang="en-US" sz="2400" b="1" dirty="0">
                <a:latin typeface="Courier New" panose="02070309020205020404" pitchFamily="49" charset="0"/>
                <a:cs typeface="Courier New" panose="02070309020205020404" pitchFamily="49" charset="0"/>
              </a:rPr>
              <a:t>Fed Concentrates Money in Too Few Hands</a:t>
            </a:r>
          </a:p>
        </p:txBody>
      </p:sp>
      <p:sp>
        <p:nvSpPr>
          <p:cNvPr id="3" name="TextBox 2"/>
          <p:cNvSpPr txBox="1"/>
          <p:nvPr/>
        </p:nvSpPr>
        <p:spPr>
          <a:xfrm>
            <a:off x="0" y="461665"/>
            <a:ext cx="12192000" cy="830997"/>
          </a:xfrm>
          <a:prstGeom prst="rect">
            <a:avLst/>
          </a:prstGeom>
          <a:solidFill>
            <a:srgbClr val="FFDDEE"/>
          </a:solidFill>
        </p:spPr>
        <p:txBody>
          <a:bodyPr wrap="square" rtlCol="0">
            <a:spAutoFit/>
          </a:bodyPr>
          <a:lstStyle/>
          <a:p>
            <a:pPr algn="ctr"/>
            <a:r>
              <a:rPr lang="en-US" sz="2400" dirty="0" smtClean="0"/>
              <a:t>The allocation of loans by commercial banks went disproportionately to speculate on:</a:t>
            </a:r>
          </a:p>
          <a:p>
            <a:pPr algn="ctr"/>
            <a:r>
              <a:rPr lang="en-US" sz="2400" dirty="0" smtClean="0"/>
              <a:t>1) new stock issues   2) the stock market   3) office building construction</a:t>
            </a:r>
            <a:endParaRPr lang="en-US" sz="2400" dirty="0"/>
          </a:p>
        </p:txBody>
      </p:sp>
      <p:sp>
        <p:nvSpPr>
          <p:cNvPr id="5" name="TextBox 4"/>
          <p:cNvSpPr txBox="1"/>
          <p:nvPr/>
        </p:nvSpPr>
        <p:spPr>
          <a:xfrm>
            <a:off x="373412" y="5169966"/>
            <a:ext cx="11609788" cy="1661993"/>
          </a:xfrm>
          <a:prstGeom prst="rect">
            <a:avLst/>
          </a:prstGeom>
          <a:noFill/>
        </p:spPr>
        <p:txBody>
          <a:bodyPr wrap="square" rtlCol="0">
            <a:spAutoFit/>
          </a:bodyPr>
          <a:lstStyle/>
          <a:p>
            <a:r>
              <a:rPr lang="en-US" dirty="0" smtClean="0">
                <a:latin typeface="Times New Roman" panose="02020603050405020304" pitchFamily="18" charset="0"/>
              </a:rPr>
              <a:t>“Between …1921 </a:t>
            </a:r>
            <a:r>
              <a:rPr lang="en-US" dirty="0">
                <a:latin typeface="Times New Roman" panose="02020603050405020304" pitchFamily="18" charset="0"/>
              </a:rPr>
              <a:t>and </a:t>
            </a:r>
            <a:r>
              <a:rPr lang="en-US" dirty="0" smtClean="0">
                <a:latin typeface="Times New Roman" panose="02020603050405020304" pitchFamily="18" charset="0"/>
              </a:rPr>
              <a:t>…1929</a:t>
            </a:r>
            <a:r>
              <a:rPr lang="en-US" dirty="0">
                <a:latin typeface="Times New Roman" panose="02020603050405020304" pitchFamily="18" charset="0"/>
              </a:rPr>
              <a:t>, total loans and investments of member banks </a:t>
            </a:r>
            <a:r>
              <a:rPr lang="en-US" dirty="0" smtClean="0">
                <a:latin typeface="Times New Roman" panose="02020603050405020304" pitchFamily="18" charset="0"/>
              </a:rPr>
              <a:t>increased from </a:t>
            </a:r>
            <a:r>
              <a:rPr lang="en-US" sz="2400" dirty="0" smtClean="0">
                <a:solidFill>
                  <a:srgbClr val="0070C0"/>
                </a:solidFill>
                <a:latin typeface="Times New Roman" panose="02020603050405020304" pitchFamily="18" charset="0"/>
              </a:rPr>
              <a:t>$24 billion </a:t>
            </a:r>
            <a:endParaRPr lang="en-US" dirty="0" smtClean="0">
              <a:solidFill>
                <a:srgbClr val="0070C0"/>
              </a:solidFill>
              <a:latin typeface="Times New Roman" panose="02020603050405020304" pitchFamily="18" charset="0"/>
            </a:endParaRPr>
          </a:p>
          <a:p>
            <a:r>
              <a:rPr lang="en-US" dirty="0" smtClean="0">
                <a:latin typeface="Times New Roman" panose="02020603050405020304" pitchFamily="18" charset="0"/>
              </a:rPr>
              <a:t>to almost </a:t>
            </a:r>
            <a:r>
              <a:rPr lang="en-US" sz="2400" dirty="0" smtClean="0">
                <a:solidFill>
                  <a:srgbClr val="0070C0"/>
                </a:solidFill>
                <a:latin typeface="Times New Roman" panose="02020603050405020304" pitchFamily="18" charset="0"/>
              </a:rPr>
              <a:t>$36 billion</a:t>
            </a:r>
            <a:r>
              <a:rPr lang="en-US" dirty="0" smtClean="0">
                <a:latin typeface="Times New Roman" panose="02020603050405020304" pitchFamily="18" charset="0"/>
              </a:rPr>
              <a:t>.   Ordinary </a:t>
            </a:r>
            <a:r>
              <a:rPr lang="en-US" dirty="0">
                <a:latin typeface="Times New Roman" panose="02020603050405020304" pitchFamily="18" charset="0"/>
              </a:rPr>
              <a:t>commercial loans, which traditionally should form the major portion of the </a:t>
            </a:r>
            <a:r>
              <a:rPr lang="en-US" dirty="0" smtClean="0">
                <a:latin typeface="Times New Roman" panose="02020603050405020304" pitchFamily="18" charset="0"/>
              </a:rPr>
              <a:t>assets</a:t>
            </a:r>
          </a:p>
          <a:p>
            <a:r>
              <a:rPr lang="en-US" dirty="0" smtClean="0">
                <a:latin typeface="Times New Roman" panose="02020603050405020304" pitchFamily="18" charset="0"/>
              </a:rPr>
              <a:t>of </a:t>
            </a:r>
            <a:r>
              <a:rPr lang="en-US" dirty="0">
                <a:latin typeface="Times New Roman" panose="02020603050405020304" pitchFamily="18" charset="0"/>
              </a:rPr>
              <a:t>deposit banks, fell from one-half to one-third the </a:t>
            </a:r>
            <a:r>
              <a:rPr lang="en-US" dirty="0" smtClean="0">
                <a:latin typeface="Times New Roman" panose="02020603050405020304" pitchFamily="18" charset="0"/>
              </a:rPr>
              <a:t>total.   It </a:t>
            </a:r>
            <a:r>
              <a:rPr lang="en-US" dirty="0">
                <a:latin typeface="Times New Roman" panose="02020603050405020304" pitchFamily="18" charset="0"/>
              </a:rPr>
              <a:t>is a remarkable fact that these loans were actually less in the boom year of 1929 than in the depression year of 1921 in spite of a rise of nearly 80 per cent in industrial </a:t>
            </a:r>
            <a:r>
              <a:rPr lang="en-US" dirty="0" smtClean="0">
                <a:latin typeface="Times New Roman" panose="02020603050405020304" pitchFamily="18" charset="0"/>
              </a:rPr>
              <a:t>production.“										</a:t>
            </a:r>
            <a:r>
              <a:rPr lang="en-US" sz="1600" dirty="0" smtClean="0">
                <a:latin typeface="Times New Roman" panose="02020603050405020304" pitchFamily="18" charset="0"/>
              </a:rPr>
              <a:t>Groseclose, </a:t>
            </a:r>
            <a:r>
              <a:rPr lang="en-US" sz="1600" i="1" dirty="0" smtClean="0">
                <a:latin typeface="Times New Roman" panose="02020603050405020304" pitchFamily="18" charset="0"/>
              </a:rPr>
              <a:t>Money and Man</a:t>
            </a:r>
            <a:r>
              <a:rPr lang="en-US" sz="1600" dirty="0" smtClean="0">
                <a:latin typeface="Times New Roman" panose="02020603050405020304" pitchFamily="18" charset="0"/>
              </a:rPr>
              <a:t>, p. 222   </a:t>
            </a:r>
            <a:endParaRPr lang="en-US" sz="1600" dirty="0"/>
          </a:p>
        </p:txBody>
      </p:sp>
    </p:spTree>
    <p:extLst>
      <p:ext uri="{BB962C8B-B14F-4D97-AF65-F5344CB8AC3E}">
        <p14:creationId xmlns:p14="http://schemas.microsoft.com/office/powerpoint/2010/main" val="390578201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9FBF"/>
          </a:solidFill>
        </p:spPr>
        <p:txBody>
          <a:bodyPr wrap="square">
            <a:spAutoFit/>
          </a:bodyPr>
          <a:lstStyle/>
          <a:p>
            <a:pPr algn="ctr"/>
            <a:r>
              <a:rPr lang="en-US" sz="2400"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10.</a:t>
            </a:r>
            <a:r>
              <a:rPr lang="en-US" sz="2400"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The </a:t>
            </a:r>
            <a:r>
              <a:rPr lang="en-US" sz="2400" b="1" dirty="0">
                <a:latin typeface="Courier New" panose="02070309020205020404" pitchFamily="49" charset="0"/>
                <a:cs typeface="Courier New" panose="02070309020205020404" pitchFamily="49" charset="0"/>
              </a:rPr>
              <a:t>Fed Concentrates Money in Too Few Hands</a:t>
            </a:r>
          </a:p>
        </p:txBody>
      </p:sp>
      <p:sp>
        <p:nvSpPr>
          <p:cNvPr id="3" name="TextBox 2"/>
          <p:cNvSpPr txBox="1"/>
          <p:nvPr/>
        </p:nvSpPr>
        <p:spPr>
          <a:xfrm>
            <a:off x="0" y="461665"/>
            <a:ext cx="12192000" cy="461665"/>
          </a:xfrm>
          <a:prstGeom prst="rect">
            <a:avLst/>
          </a:prstGeom>
          <a:solidFill>
            <a:srgbClr val="FFDDEE"/>
          </a:solidFill>
        </p:spPr>
        <p:txBody>
          <a:bodyPr wrap="square" rtlCol="0">
            <a:spAutoFit/>
          </a:bodyPr>
          <a:lstStyle/>
          <a:p>
            <a:pPr algn="ctr"/>
            <a:r>
              <a:rPr lang="en-US" sz="2400" dirty="0" smtClean="0"/>
              <a:t>New Stock Issues Speculation</a:t>
            </a:r>
            <a:endParaRPr lang="en-US"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12" y="1292662"/>
            <a:ext cx="2056933" cy="2056933"/>
          </a:xfrm>
          <a:prstGeom prst="rect">
            <a:avLst/>
          </a:prstGeom>
        </p:spPr>
      </p:pic>
      <p:sp>
        <p:nvSpPr>
          <p:cNvPr id="8" name="TextBox 7"/>
          <p:cNvSpPr txBox="1"/>
          <p:nvPr/>
        </p:nvSpPr>
        <p:spPr>
          <a:xfrm>
            <a:off x="35705" y="3164929"/>
            <a:ext cx="2128345" cy="369332"/>
          </a:xfrm>
          <a:prstGeom prst="rect">
            <a:avLst/>
          </a:prstGeom>
          <a:solidFill>
            <a:schemeClr val="bg1"/>
          </a:solidFill>
        </p:spPr>
        <p:txBody>
          <a:bodyPr wrap="square" rtlCol="0">
            <a:spAutoFit/>
          </a:bodyPr>
          <a:lstStyle/>
          <a:p>
            <a:pPr algn="ctr"/>
            <a:r>
              <a:rPr lang="en-US" dirty="0" smtClean="0"/>
              <a:t>NEW STOCK ISSUES</a:t>
            </a:r>
            <a:endParaRPr lang="en-US" dirty="0"/>
          </a:p>
        </p:txBody>
      </p:sp>
      <p:sp>
        <p:nvSpPr>
          <p:cNvPr id="5" name="TextBox 4"/>
          <p:cNvSpPr txBox="1"/>
          <p:nvPr/>
        </p:nvSpPr>
        <p:spPr>
          <a:xfrm>
            <a:off x="2458042" y="1292662"/>
            <a:ext cx="9475671" cy="2585323"/>
          </a:xfrm>
          <a:prstGeom prst="rect">
            <a:avLst/>
          </a:prstGeom>
          <a:noFill/>
        </p:spPr>
        <p:txBody>
          <a:bodyPr wrap="none" rtlCol="0">
            <a:spAutoFit/>
          </a:bodyPr>
          <a:lstStyle/>
          <a:p>
            <a:r>
              <a:rPr lang="en-US" dirty="0" smtClean="0"/>
              <a:t>Commercial banks were key to the issue of new stock in the following ways:</a:t>
            </a:r>
          </a:p>
          <a:p>
            <a:endParaRPr lang="en-US" dirty="0"/>
          </a:p>
          <a:p>
            <a:r>
              <a:rPr lang="en-US" dirty="0" smtClean="0"/>
              <a:t>1.  Loaned short-term to corporations planning to expand with new stock issues</a:t>
            </a:r>
          </a:p>
          <a:p>
            <a:endParaRPr lang="en-US" dirty="0"/>
          </a:p>
          <a:p>
            <a:pPr marL="342900" indent="-342900">
              <a:buAutoNum type="arabicPeriod" startAt="2"/>
            </a:pPr>
            <a:r>
              <a:rPr lang="en-US" dirty="0" smtClean="0"/>
              <a:t>Loaned to investment bankers, </a:t>
            </a:r>
            <a:r>
              <a:rPr lang="en-US" dirty="0" smtClean="0">
                <a:latin typeface="Times New Roman" panose="02020603050405020304" pitchFamily="18" charset="0"/>
              </a:rPr>
              <a:t> </a:t>
            </a:r>
            <a:r>
              <a:rPr lang="en-US" dirty="0">
                <a:latin typeface="Times New Roman" panose="02020603050405020304" pitchFamily="18" charset="0"/>
              </a:rPr>
              <a:t>against the deposit of other securities </a:t>
            </a:r>
            <a:r>
              <a:rPr lang="en-US" dirty="0" smtClean="0">
                <a:latin typeface="Times New Roman" panose="02020603050405020304" pitchFamily="18" charset="0"/>
              </a:rPr>
              <a:t>held by the investment</a:t>
            </a:r>
          </a:p>
          <a:p>
            <a:r>
              <a:rPr lang="en-US" dirty="0">
                <a:latin typeface="Times New Roman" panose="02020603050405020304" pitchFamily="18" charset="0"/>
              </a:rPr>
              <a:t> </a:t>
            </a:r>
            <a:r>
              <a:rPr lang="en-US" dirty="0" smtClean="0">
                <a:latin typeface="Times New Roman" panose="02020603050405020304" pitchFamily="18" charset="0"/>
              </a:rPr>
              <a:t>     banker, the sum necessary to </a:t>
            </a:r>
            <a:r>
              <a:rPr lang="en-US" dirty="0">
                <a:latin typeface="Times New Roman" panose="02020603050405020304" pitchFamily="18" charset="0"/>
              </a:rPr>
              <a:t>purchase the issue of stocks, and is repaid upon their </a:t>
            </a:r>
            <a:r>
              <a:rPr lang="en-US" dirty="0" smtClean="0">
                <a:latin typeface="Times New Roman" panose="02020603050405020304" pitchFamily="18" charset="0"/>
              </a:rPr>
              <a:t>sale</a:t>
            </a:r>
          </a:p>
          <a:p>
            <a:endParaRPr lang="en-US" dirty="0">
              <a:latin typeface="Times New Roman" panose="02020603050405020304" pitchFamily="18" charset="0"/>
            </a:endParaRPr>
          </a:p>
          <a:p>
            <a:pPr marL="342900" indent="-342900">
              <a:buFont typeface="+mj-lt"/>
              <a:buAutoNum type="arabicPeriod" startAt="3"/>
            </a:pPr>
            <a:r>
              <a:rPr lang="en-US" dirty="0" smtClean="0">
                <a:latin typeface="Times New Roman" panose="02020603050405020304" pitchFamily="18" charset="0"/>
              </a:rPr>
              <a:t>Loaned to investor (or his broker)  the money to purchase the new issues, </a:t>
            </a:r>
            <a:r>
              <a:rPr lang="en-US" dirty="0">
                <a:latin typeface="Times New Roman" panose="02020603050405020304" pitchFamily="18" charset="0"/>
              </a:rPr>
              <a:t>secured by the </a:t>
            </a:r>
            <a:r>
              <a:rPr lang="en-US" dirty="0" smtClean="0">
                <a:latin typeface="Times New Roman" panose="02020603050405020304" pitchFamily="18" charset="0"/>
              </a:rPr>
              <a:t>deposit</a:t>
            </a:r>
          </a:p>
          <a:p>
            <a:r>
              <a:rPr lang="en-US" dirty="0">
                <a:latin typeface="Times New Roman" panose="02020603050405020304" pitchFamily="18" charset="0"/>
              </a:rPr>
              <a:t> </a:t>
            </a:r>
            <a:r>
              <a:rPr lang="en-US" dirty="0" smtClean="0">
                <a:latin typeface="Times New Roman" panose="02020603050405020304" pitchFamily="18" charset="0"/>
              </a:rPr>
              <a:t>      </a:t>
            </a:r>
            <a:r>
              <a:rPr lang="en-US" dirty="0">
                <a:latin typeface="Times New Roman" panose="02020603050405020304" pitchFamily="18" charset="0"/>
              </a:rPr>
              <a:t>of the purchased </a:t>
            </a:r>
            <a:r>
              <a:rPr lang="en-US" dirty="0" smtClean="0">
                <a:latin typeface="Times New Roman" panose="02020603050405020304" pitchFamily="18" charset="0"/>
              </a:rPr>
              <a:t>securities.</a:t>
            </a:r>
            <a:endParaRPr lang="en-US" dirty="0"/>
          </a:p>
        </p:txBody>
      </p:sp>
      <p:sp>
        <p:nvSpPr>
          <p:cNvPr id="6" name="TextBox 5"/>
          <p:cNvSpPr txBox="1"/>
          <p:nvPr/>
        </p:nvSpPr>
        <p:spPr>
          <a:xfrm>
            <a:off x="246693" y="5283167"/>
            <a:ext cx="11540403" cy="1477328"/>
          </a:xfrm>
          <a:prstGeom prst="rect">
            <a:avLst/>
          </a:prstGeom>
          <a:solidFill>
            <a:srgbClr val="F6D6F2"/>
          </a:solidFill>
        </p:spPr>
        <p:txBody>
          <a:bodyPr wrap="none" rtlCol="0">
            <a:spAutoFit/>
          </a:bodyPr>
          <a:lstStyle/>
          <a:p>
            <a:r>
              <a:rPr lang="en-US" dirty="0" smtClean="0"/>
              <a:t>“</a:t>
            </a:r>
            <a:r>
              <a:rPr lang="en-US" dirty="0"/>
              <a:t>Not only did the commercial banks assist the process of security speculation by financing the investment banker and the</a:t>
            </a:r>
          </a:p>
          <a:p>
            <a:r>
              <a:rPr lang="en-US" dirty="0"/>
              <a:t>pseudo-investor, but they purchased large blocks of bonds outright. ..Between 1921 and 1929, member</a:t>
            </a:r>
          </a:p>
          <a:p>
            <a:r>
              <a:rPr lang="en-US" dirty="0"/>
              <a:t>banks' holdings of securities, aside from United States Government securities, increased from $3,507,000,000 to</a:t>
            </a:r>
          </a:p>
          <a:p>
            <a:r>
              <a:rPr lang="en-US" dirty="0"/>
              <a:t>$5,921,000,000. The result was to convert many a bank from the status of a commercial credit institution to </a:t>
            </a:r>
            <a:r>
              <a:rPr lang="en-US" dirty="0" smtClean="0"/>
              <a:t>that</a:t>
            </a:r>
          </a:p>
          <a:p>
            <a:r>
              <a:rPr lang="en-US" dirty="0" smtClean="0"/>
              <a:t>of </a:t>
            </a:r>
            <a:r>
              <a:rPr lang="en-US" dirty="0"/>
              <a:t>an investment </a:t>
            </a:r>
            <a:r>
              <a:rPr lang="en-US" dirty="0" smtClean="0"/>
              <a:t>company.”     				 *</a:t>
            </a:r>
            <a:r>
              <a:rPr lang="en-US" sz="1600" dirty="0" smtClean="0"/>
              <a:t>Elgin Groseclose, </a:t>
            </a:r>
            <a:r>
              <a:rPr lang="en-US" sz="1600" i="1" dirty="0" smtClean="0"/>
              <a:t>Money and Man</a:t>
            </a:r>
            <a:r>
              <a:rPr lang="en-US" sz="1600" dirty="0" smtClean="0"/>
              <a:t>, pub. 1934, p. 224  </a:t>
            </a:r>
            <a:endParaRPr lang="en-US" sz="1600" dirty="0"/>
          </a:p>
        </p:txBody>
      </p:sp>
      <p:sp>
        <p:nvSpPr>
          <p:cNvPr id="9" name="Rectangle 8"/>
          <p:cNvSpPr/>
          <p:nvPr/>
        </p:nvSpPr>
        <p:spPr>
          <a:xfrm>
            <a:off x="212938" y="4041967"/>
            <a:ext cx="11607915" cy="1077218"/>
          </a:xfrm>
          <a:prstGeom prst="rect">
            <a:avLst/>
          </a:prstGeom>
          <a:solidFill>
            <a:srgbClr val="F6D6F2"/>
          </a:solidFill>
        </p:spPr>
        <p:txBody>
          <a:bodyPr wrap="square">
            <a:spAutoFit/>
          </a:bodyPr>
          <a:lstStyle/>
          <a:p>
            <a:r>
              <a:rPr lang="en-US" sz="1600" dirty="0" smtClean="0">
                <a:latin typeface="Times New Roman" panose="02020603050405020304" pitchFamily="18" charset="0"/>
              </a:rPr>
              <a:t>AVERAGE ANNUAL VOLUME OF NEW STOCK ISSUES*	</a:t>
            </a:r>
            <a:r>
              <a:rPr lang="en-US" sz="1600" u="sng" dirty="0" smtClean="0">
                <a:latin typeface="Times New Roman" panose="02020603050405020304" pitchFamily="18" charset="0"/>
              </a:rPr>
              <a:t>YEARS</a:t>
            </a:r>
            <a:r>
              <a:rPr lang="en-US" sz="1600" dirty="0" smtClean="0">
                <a:latin typeface="Times New Roman" panose="02020603050405020304" pitchFamily="18" charset="0"/>
              </a:rPr>
              <a:t>		          </a:t>
            </a:r>
            <a:r>
              <a:rPr lang="en-US" sz="1600" u="sng" dirty="0" smtClean="0">
                <a:latin typeface="Times New Roman" panose="02020603050405020304" pitchFamily="18" charset="0"/>
              </a:rPr>
              <a:t>AVERAGE</a:t>
            </a:r>
          </a:p>
          <a:p>
            <a:r>
              <a:rPr lang="en-US" sz="1600" dirty="0">
                <a:latin typeface="Times New Roman" panose="02020603050405020304" pitchFamily="18" charset="0"/>
              </a:rPr>
              <a:t>	</a:t>
            </a:r>
            <a:r>
              <a:rPr lang="en-US" sz="1600" dirty="0" smtClean="0">
                <a:latin typeface="Times New Roman" panose="02020603050405020304" pitchFamily="18" charset="0"/>
              </a:rPr>
              <a:t>					1920-1924		         4.3 Billion $</a:t>
            </a:r>
          </a:p>
          <a:p>
            <a:r>
              <a:rPr lang="en-US" sz="1600" dirty="0">
                <a:latin typeface="Times New Roman" panose="02020603050405020304" pitchFamily="18" charset="0"/>
              </a:rPr>
              <a:t>	</a:t>
            </a:r>
            <a:r>
              <a:rPr lang="en-US" sz="1600" dirty="0" smtClean="0">
                <a:latin typeface="Times New Roman" panose="02020603050405020304" pitchFamily="18" charset="0"/>
              </a:rPr>
              <a:t>					1925-1929		         7.7 Billion $</a:t>
            </a:r>
          </a:p>
          <a:p>
            <a:r>
              <a:rPr lang="en-US" sz="1600" dirty="0">
                <a:latin typeface="Times New Roman" panose="02020603050405020304" pitchFamily="18" charset="0"/>
              </a:rPr>
              <a:t>	</a:t>
            </a:r>
            <a:r>
              <a:rPr lang="en-US" sz="1600" dirty="0" smtClean="0">
                <a:latin typeface="Times New Roman" panose="02020603050405020304" pitchFamily="18" charset="0"/>
              </a:rPr>
              <a:t>					1929 alone		       10.0 Billion $	</a:t>
            </a:r>
            <a:endParaRPr lang="en-US" sz="1600" dirty="0"/>
          </a:p>
        </p:txBody>
      </p:sp>
    </p:spTree>
    <p:extLst>
      <p:ext uri="{BB962C8B-B14F-4D97-AF65-F5344CB8AC3E}">
        <p14:creationId xmlns:p14="http://schemas.microsoft.com/office/powerpoint/2010/main" val="16605025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44" y="3990258"/>
            <a:ext cx="2864516" cy="1593387"/>
          </a:xfrm>
          <a:prstGeom prst="rect">
            <a:avLst/>
          </a:prstGeom>
        </p:spPr>
      </p:pic>
      <p:sp>
        <p:nvSpPr>
          <p:cNvPr id="2" name="Rectangle 1"/>
          <p:cNvSpPr/>
          <p:nvPr/>
        </p:nvSpPr>
        <p:spPr>
          <a:xfrm>
            <a:off x="0" y="0"/>
            <a:ext cx="12192000" cy="461665"/>
          </a:xfrm>
          <a:prstGeom prst="rect">
            <a:avLst/>
          </a:prstGeom>
          <a:solidFill>
            <a:srgbClr val="FF9FBF"/>
          </a:solidFill>
        </p:spPr>
        <p:txBody>
          <a:bodyPr wrap="square">
            <a:spAutoFit/>
          </a:bodyPr>
          <a:lstStyle/>
          <a:p>
            <a:pPr algn="ctr"/>
            <a:r>
              <a:rPr lang="en-US" sz="2400"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10.</a:t>
            </a:r>
            <a:r>
              <a:rPr lang="en-US" sz="2400"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The </a:t>
            </a:r>
            <a:r>
              <a:rPr lang="en-US" sz="2400" b="1" dirty="0">
                <a:latin typeface="Courier New" panose="02070309020205020404" pitchFamily="49" charset="0"/>
                <a:cs typeface="Courier New" panose="02070309020205020404" pitchFamily="49" charset="0"/>
              </a:rPr>
              <a:t>Fed Concentrates Money in Too Few Hands</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03186"/>
            <a:ext cx="2611992" cy="2009057"/>
          </a:xfrm>
          <a:prstGeom prst="rect">
            <a:avLst/>
          </a:prstGeom>
        </p:spPr>
      </p:pic>
      <p:sp>
        <p:nvSpPr>
          <p:cNvPr id="10" name="TextBox 9"/>
          <p:cNvSpPr txBox="1"/>
          <p:nvPr/>
        </p:nvSpPr>
        <p:spPr>
          <a:xfrm>
            <a:off x="484360" y="3312243"/>
            <a:ext cx="1643270" cy="369332"/>
          </a:xfrm>
          <a:prstGeom prst="rect">
            <a:avLst/>
          </a:prstGeom>
          <a:noFill/>
        </p:spPr>
        <p:txBody>
          <a:bodyPr wrap="none" rtlCol="0">
            <a:spAutoFit/>
          </a:bodyPr>
          <a:lstStyle/>
          <a:p>
            <a:pPr algn="ctr"/>
            <a:r>
              <a:rPr lang="en-US" dirty="0" smtClean="0"/>
              <a:t>STOCK MARKET</a:t>
            </a:r>
          </a:p>
        </p:txBody>
      </p:sp>
      <p:sp>
        <p:nvSpPr>
          <p:cNvPr id="6" name="TextBox 5"/>
          <p:cNvSpPr txBox="1"/>
          <p:nvPr/>
        </p:nvSpPr>
        <p:spPr>
          <a:xfrm>
            <a:off x="0" y="461665"/>
            <a:ext cx="12192000" cy="461665"/>
          </a:xfrm>
          <a:prstGeom prst="rect">
            <a:avLst/>
          </a:prstGeom>
          <a:solidFill>
            <a:srgbClr val="FFDDEE"/>
          </a:solidFill>
        </p:spPr>
        <p:txBody>
          <a:bodyPr wrap="square" rtlCol="0">
            <a:spAutoFit/>
          </a:bodyPr>
          <a:lstStyle/>
          <a:p>
            <a:pPr algn="ctr"/>
            <a:r>
              <a:rPr lang="en-US" sz="2400" dirty="0" smtClean="0"/>
              <a:t>Stock Market Speculation</a:t>
            </a:r>
            <a:endParaRPr lang="en-US" sz="2400" dirty="0"/>
          </a:p>
        </p:txBody>
      </p:sp>
      <p:sp>
        <p:nvSpPr>
          <p:cNvPr id="4" name="Rectangle 3"/>
          <p:cNvSpPr/>
          <p:nvPr/>
        </p:nvSpPr>
        <p:spPr>
          <a:xfrm>
            <a:off x="3096352" y="1678409"/>
            <a:ext cx="8791903" cy="3108543"/>
          </a:xfrm>
          <a:prstGeom prst="rect">
            <a:avLst/>
          </a:prstGeom>
        </p:spPr>
        <p:txBody>
          <a:bodyPr wrap="square">
            <a:spAutoFit/>
          </a:bodyPr>
          <a:lstStyle/>
          <a:p>
            <a:pPr marL="285750" indent="-285750">
              <a:buFont typeface="Arial" panose="020B0604020202020204" pitchFamily="34" charset="0"/>
              <a:buChar char="•"/>
            </a:pPr>
            <a:r>
              <a:rPr lang="en-US" dirty="0" smtClean="0">
                <a:latin typeface="Times New Roman" panose="02020603050405020304" pitchFamily="18" charset="0"/>
              </a:rPr>
              <a:t>“From </a:t>
            </a:r>
            <a:r>
              <a:rPr lang="en-US" dirty="0">
                <a:latin typeface="Times New Roman" panose="02020603050405020304" pitchFamily="18" charset="0"/>
              </a:rPr>
              <a:t>1922 to 1929, the ratio of loans on securities to total loans and investments of reporting member banks advanced from 25 per cent to somewhat more than 43 per cent</a:t>
            </a:r>
            <a:r>
              <a:rPr lang="en-US" dirty="0" smtClean="0">
                <a:latin typeface="Times New Roman" panose="02020603050405020304" pitchFamily="18" charset="0"/>
              </a:rPr>
              <a:t>;</a:t>
            </a:r>
          </a:p>
          <a:p>
            <a:pPr marL="285750" indent="-285750">
              <a:buFont typeface="Arial" panose="020B0604020202020204" pitchFamily="34" charset="0"/>
              <a:buChar char="•"/>
            </a:pPr>
            <a:endParaRPr lang="en-US" dirty="0" smtClean="0">
              <a:latin typeface="Times New Roman" panose="02020603050405020304" pitchFamily="18" charset="0"/>
            </a:endParaRPr>
          </a:p>
          <a:p>
            <a:pPr marL="285750" indent="-285750">
              <a:buFont typeface="Arial" panose="020B0604020202020204" pitchFamily="34" charset="0"/>
              <a:buChar char="•"/>
            </a:pPr>
            <a:r>
              <a:rPr lang="en-US" dirty="0" smtClean="0">
                <a:latin typeface="Times New Roman" panose="02020603050405020304" pitchFamily="18" charset="0"/>
              </a:rPr>
              <a:t>while </a:t>
            </a:r>
            <a:r>
              <a:rPr lang="en-US" dirty="0">
                <a:latin typeface="Times New Roman" panose="02020603050405020304" pitchFamily="18" charset="0"/>
              </a:rPr>
              <a:t>from 1924 to 1929, the prices of industrial common stocks more than tripled, their index numbers, according to the compilations of the Standard Statistics Company, rising from 65.6 to 216.1 in September, 1929</a:t>
            </a:r>
            <a:r>
              <a:rPr lang="en-US" dirty="0" smtClean="0">
                <a:latin typeface="Times New Roman" panose="02020603050405020304" pitchFamily="18" charset="0"/>
              </a:rPr>
              <a:t>.</a:t>
            </a:r>
          </a:p>
          <a:p>
            <a:pPr marL="285750" indent="-285750">
              <a:buFont typeface="Arial" panose="020B0604020202020204" pitchFamily="34" charset="0"/>
              <a:buChar char="•"/>
            </a:pPr>
            <a:endParaRPr lang="en-US" dirty="0" smtClean="0">
              <a:latin typeface="Times New Roman" panose="02020603050405020304" pitchFamily="18" charset="0"/>
            </a:endParaRPr>
          </a:p>
          <a:p>
            <a:pPr marL="285750" indent="-285750">
              <a:buFont typeface="Arial" panose="020B0604020202020204" pitchFamily="34" charset="0"/>
              <a:buChar char="•"/>
            </a:pPr>
            <a:r>
              <a:rPr lang="en-US" dirty="0" smtClean="0">
                <a:latin typeface="Times New Roman" panose="02020603050405020304" pitchFamily="18" charset="0"/>
              </a:rPr>
              <a:t>On </a:t>
            </a:r>
            <a:r>
              <a:rPr lang="en-US" dirty="0">
                <a:latin typeface="Times New Roman" panose="02020603050405020304" pitchFamily="18" charset="0"/>
              </a:rPr>
              <a:t>September 30, 1929, New York banks and trust companies alone had over seven billion dollars loaned to New York Stock Exchange brokers to finance security speculation</a:t>
            </a:r>
            <a:r>
              <a:rPr lang="en-US" dirty="0" smtClean="0">
                <a:latin typeface="Times New Roman" panose="02020603050405020304" pitchFamily="18" charset="0"/>
              </a:rPr>
              <a:t>.”		</a:t>
            </a:r>
            <a:r>
              <a:rPr lang="en-US" sz="1600" dirty="0" smtClean="0">
                <a:latin typeface="Times New Roman" panose="02020603050405020304" pitchFamily="18" charset="0"/>
              </a:rPr>
              <a:t>	</a:t>
            </a:r>
          </a:p>
          <a:p>
            <a:pPr lvl="8"/>
            <a:r>
              <a:rPr lang="en-US" sz="1600" dirty="0">
                <a:latin typeface="Times New Roman" panose="02020603050405020304" pitchFamily="18" charset="0"/>
              </a:rPr>
              <a:t>	</a:t>
            </a:r>
            <a:r>
              <a:rPr lang="en-US" sz="1600" dirty="0" smtClean="0">
                <a:latin typeface="Times New Roman" panose="02020603050405020304" pitchFamily="18" charset="0"/>
              </a:rPr>
              <a:t>	Groseclose, </a:t>
            </a:r>
            <a:r>
              <a:rPr lang="en-US" sz="1600" i="1" dirty="0" smtClean="0">
                <a:latin typeface="Times New Roman" panose="02020603050405020304" pitchFamily="18" charset="0"/>
              </a:rPr>
              <a:t>Money and Man</a:t>
            </a:r>
            <a:r>
              <a:rPr lang="en-US" sz="1600" dirty="0" smtClean="0">
                <a:latin typeface="Times New Roman" panose="02020603050405020304" pitchFamily="18" charset="0"/>
              </a:rPr>
              <a:t>, p. 223</a:t>
            </a:r>
            <a:endParaRPr lang="en-US" sz="1600" dirty="0"/>
          </a:p>
        </p:txBody>
      </p:sp>
    </p:spTree>
    <p:extLst>
      <p:ext uri="{BB962C8B-B14F-4D97-AF65-F5344CB8AC3E}">
        <p14:creationId xmlns:p14="http://schemas.microsoft.com/office/powerpoint/2010/main" val="33062168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93682"/>
          </a:xfrm>
          <a:solidFill>
            <a:srgbClr val="D1FFE8"/>
          </a:solidFill>
        </p:spPr>
        <p:txBody>
          <a:bodyPr>
            <a:normAutofit/>
          </a:bodyPr>
          <a:lstStyle/>
          <a:p>
            <a:pPr marL="742950" indent="-742950" algn="ctr">
              <a:buFont typeface="+mj-lt"/>
              <a:buAutoNum type="arabicPeriod"/>
            </a:pPr>
            <a:r>
              <a:rPr lang="en-US" sz="3600" b="1" dirty="0">
                <a:latin typeface="Courier New" panose="02070309020205020404" pitchFamily="49" charset="0"/>
                <a:cs typeface="Courier New" panose="02070309020205020404" pitchFamily="49" charset="0"/>
              </a:rPr>
              <a:t>Bankers Prefer </a:t>
            </a:r>
            <a:r>
              <a:rPr lang="en-US" sz="3600" b="1" dirty="0" smtClean="0">
                <a:latin typeface="Courier New" panose="02070309020205020404" pitchFamily="49" charset="0"/>
                <a:cs typeface="Courier New" panose="02070309020205020404" pitchFamily="49" charset="0"/>
              </a:rPr>
              <a:t>Ambiguity</a:t>
            </a:r>
            <a:endParaRPr lang="en-US" sz="3600" b="1" dirty="0"/>
          </a:p>
        </p:txBody>
      </p:sp>
      <p:sp>
        <p:nvSpPr>
          <p:cNvPr id="3" name="Content Placeholder 2"/>
          <p:cNvSpPr>
            <a:spLocks noGrp="1"/>
          </p:cNvSpPr>
          <p:nvPr>
            <p:ph idx="1"/>
          </p:nvPr>
        </p:nvSpPr>
        <p:spPr>
          <a:xfrm>
            <a:off x="0" y="693683"/>
            <a:ext cx="12192000" cy="1000357"/>
          </a:xfrm>
          <a:solidFill>
            <a:srgbClr val="E5FFE5"/>
          </a:solidFill>
        </p:spPr>
        <p:txBody>
          <a:bodyPr>
            <a:normAutofit/>
          </a:bodyPr>
          <a:lstStyle/>
          <a:p>
            <a:pPr marL="0" indent="0" algn="ctr">
              <a:buNone/>
            </a:pPr>
            <a:r>
              <a:rPr lang="en-US" dirty="0" smtClean="0"/>
              <a:t>The Federal Reserve Bill was poorly defined and ambiguous.</a:t>
            </a:r>
          </a:p>
          <a:p>
            <a:pPr marL="0" indent="0" algn="ctr">
              <a:buNone/>
            </a:pPr>
            <a:r>
              <a:rPr lang="en-US" dirty="0" smtClean="0"/>
              <a:t>The 12 Fed Banks were there to help their member banks.</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1942" y="2002221"/>
            <a:ext cx="5843783" cy="4675026"/>
          </a:xfrm>
          <a:prstGeom prst="rect">
            <a:avLst/>
          </a:prstGeom>
        </p:spPr>
      </p:pic>
      <p:sp>
        <p:nvSpPr>
          <p:cNvPr id="11" name="TextBox 10"/>
          <p:cNvSpPr txBox="1"/>
          <p:nvPr/>
        </p:nvSpPr>
        <p:spPr>
          <a:xfrm>
            <a:off x="172584" y="2387722"/>
            <a:ext cx="5923416" cy="3508653"/>
          </a:xfrm>
          <a:prstGeom prst="rect">
            <a:avLst/>
          </a:prstGeom>
          <a:solidFill>
            <a:srgbClr val="E5FFE5"/>
          </a:solidFill>
        </p:spPr>
        <p:txBody>
          <a:bodyPr wrap="none" rtlCol="0">
            <a:spAutoFit/>
          </a:bodyPr>
          <a:lstStyle/>
          <a:p>
            <a:r>
              <a:rPr lang="en-US" dirty="0" smtClean="0"/>
              <a:t>“Interestingly, the original Federal Reserve Act failed</a:t>
            </a:r>
          </a:p>
          <a:p>
            <a:r>
              <a:rPr lang="en-US" dirty="0" smtClean="0"/>
              <a:t>to distribute authority within the System clearly…</a:t>
            </a:r>
          </a:p>
          <a:p>
            <a:endParaRPr lang="en-US" dirty="0"/>
          </a:p>
          <a:p>
            <a:r>
              <a:rPr lang="en-US" dirty="0" smtClean="0"/>
              <a:t>Charles Hamlin, a member of the Federal Reserve Board</a:t>
            </a:r>
          </a:p>
          <a:p>
            <a:r>
              <a:rPr lang="en-US" dirty="0" smtClean="0"/>
              <a:t>from the System’s inception, testifying before the U.S.</a:t>
            </a:r>
          </a:p>
          <a:p>
            <a:r>
              <a:rPr lang="en-US" dirty="0" smtClean="0"/>
              <a:t>Senate Banking Committee stated, ‘As a matter of fact,</a:t>
            </a:r>
          </a:p>
          <a:p>
            <a:r>
              <a:rPr lang="en-US" dirty="0" smtClean="0"/>
              <a:t>each one of those Federal Reserve banks essentially is a</a:t>
            </a:r>
          </a:p>
          <a:p>
            <a:r>
              <a:rPr lang="en-US" dirty="0" smtClean="0"/>
              <a:t>central bank with autonomy of its own.  It has practically</a:t>
            </a:r>
          </a:p>
          <a:p>
            <a:r>
              <a:rPr lang="en-US" dirty="0" smtClean="0"/>
              <a:t>all the powers that any central bank in Europe has.’ “</a:t>
            </a:r>
          </a:p>
          <a:p>
            <a:endParaRPr lang="en-US" dirty="0" smtClean="0"/>
          </a:p>
          <a:p>
            <a:pPr algn="r"/>
            <a:r>
              <a:rPr lang="en-US" sz="1400" dirty="0" smtClean="0"/>
              <a:t>Federal Reserve Bank of San Francisco</a:t>
            </a:r>
          </a:p>
          <a:p>
            <a:pPr algn="r"/>
            <a:r>
              <a:rPr lang="en-US" sz="1400" dirty="0" smtClean="0"/>
              <a:t>Historical Papers Series,</a:t>
            </a:r>
          </a:p>
          <a:p>
            <a:pPr algn="r"/>
            <a:r>
              <a:rPr lang="en-US" sz="1400" dirty="0" smtClean="0"/>
              <a:t> “Twelfth District Policymaking:   The Early Years”</a:t>
            </a:r>
            <a:endParaRPr lang="en-US" dirty="0"/>
          </a:p>
        </p:txBody>
      </p:sp>
      <p:sp>
        <p:nvSpPr>
          <p:cNvPr id="12" name="TextBox 11"/>
          <p:cNvSpPr txBox="1"/>
          <p:nvPr/>
        </p:nvSpPr>
        <p:spPr>
          <a:xfrm>
            <a:off x="9157136" y="4430111"/>
            <a:ext cx="2064475" cy="954107"/>
          </a:xfrm>
          <a:prstGeom prst="rect">
            <a:avLst/>
          </a:prstGeom>
          <a:solidFill>
            <a:schemeClr val="bg1"/>
          </a:solidFill>
        </p:spPr>
        <p:txBody>
          <a:bodyPr wrap="none" rtlCol="0">
            <a:spAutoFit/>
          </a:bodyPr>
          <a:lstStyle/>
          <a:p>
            <a:pPr algn="ctr"/>
            <a:r>
              <a:rPr lang="en-US" sz="1400" dirty="0" smtClean="0"/>
              <a:t>CHARLES HAMLIN</a:t>
            </a:r>
          </a:p>
          <a:p>
            <a:pPr algn="ctr"/>
            <a:r>
              <a:rPr lang="en-US" sz="1400" dirty="0" smtClean="0"/>
              <a:t>(1861 </a:t>
            </a:r>
            <a:r>
              <a:rPr lang="en-US" sz="1400" dirty="0"/>
              <a:t>– </a:t>
            </a:r>
            <a:r>
              <a:rPr lang="en-US" sz="1400" dirty="0" smtClean="0"/>
              <a:t>1938)</a:t>
            </a:r>
          </a:p>
          <a:p>
            <a:pPr algn="ctr"/>
            <a:r>
              <a:rPr lang="en-US" sz="1400" dirty="0" smtClean="0"/>
              <a:t>First Chairman, Fed Board</a:t>
            </a:r>
          </a:p>
          <a:p>
            <a:pPr algn="ctr"/>
            <a:r>
              <a:rPr lang="en-US" sz="1400" dirty="0" smtClean="0"/>
              <a:t>(1914-1916)</a:t>
            </a:r>
            <a:endParaRPr lang="en-US" sz="1400" dirty="0"/>
          </a:p>
        </p:txBody>
      </p:sp>
    </p:spTree>
    <p:extLst>
      <p:ext uri="{BB962C8B-B14F-4D97-AF65-F5344CB8AC3E}">
        <p14:creationId xmlns:p14="http://schemas.microsoft.com/office/powerpoint/2010/main" val="221326291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FF9FBF"/>
          </a:solidFill>
        </p:spPr>
        <p:txBody>
          <a:bodyPr wrap="square">
            <a:spAutoFit/>
          </a:bodyPr>
          <a:lstStyle/>
          <a:p>
            <a:pPr algn="ctr"/>
            <a:r>
              <a:rPr lang="en-US" sz="2400"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10.</a:t>
            </a:r>
            <a:r>
              <a:rPr lang="en-US" sz="2400"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The </a:t>
            </a:r>
            <a:r>
              <a:rPr lang="en-US" sz="2400" b="1" dirty="0">
                <a:latin typeface="Courier New" panose="02070309020205020404" pitchFamily="49" charset="0"/>
                <a:cs typeface="Courier New" panose="02070309020205020404" pitchFamily="49" charset="0"/>
              </a:rPr>
              <a:t>Fed Concentrates Money in Too Few Hands</a:t>
            </a:r>
          </a:p>
        </p:txBody>
      </p:sp>
      <p:sp>
        <p:nvSpPr>
          <p:cNvPr id="3" name="TextBox 2"/>
          <p:cNvSpPr txBox="1"/>
          <p:nvPr/>
        </p:nvSpPr>
        <p:spPr>
          <a:xfrm>
            <a:off x="0" y="461665"/>
            <a:ext cx="12192000" cy="461665"/>
          </a:xfrm>
          <a:prstGeom prst="rect">
            <a:avLst/>
          </a:prstGeom>
          <a:solidFill>
            <a:srgbClr val="FFDDEE"/>
          </a:solidFill>
        </p:spPr>
        <p:txBody>
          <a:bodyPr wrap="square" rtlCol="0">
            <a:spAutoFit/>
          </a:bodyPr>
          <a:lstStyle/>
          <a:p>
            <a:pPr algn="ctr"/>
            <a:r>
              <a:rPr lang="en-US" sz="2400" dirty="0" smtClean="0"/>
              <a:t>Office Building Construction Speculation</a:t>
            </a:r>
            <a:endParaRPr lang="en-US" sz="2400" dirty="0"/>
          </a:p>
        </p:txBody>
      </p:sp>
      <p:pic>
        <p:nvPicPr>
          <p:cNvPr id="12" name="Picture 11"/>
          <p:cNvPicPr>
            <a:picLocks noChangeAspect="1"/>
          </p:cNvPicPr>
          <p:nvPr/>
        </p:nvPicPr>
        <p:blipFill>
          <a:blip r:embed="rId2"/>
          <a:stretch>
            <a:fillRect/>
          </a:stretch>
        </p:blipFill>
        <p:spPr>
          <a:xfrm>
            <a:off x="110357" y="3854617"/>
            <a:ext cx="3920939" cy="2944398"/>
          </a:xfrm>
          <a:prstGeom prst="rect">
            <a:avLst/>
          </a:prstGeom>
        </p:spPr>
      </p:pic>
      <p:sp>
        <p:nvSpPr>
          <p:cNvPr id="4" name="Rectangle 3"/>
          <p:cNvSpPr/>
          <p:nvPr/>
        </p:nvSpPr>
        <p:spPr>
          <a:xfrm>
            <a:off x="1077310" y="923330"/>
            <a:ext cx="10336924" cy="3323987"/>
          </a:xfrm>
          <a:prstGeom prst="rect">
            <a:avLst/>
          </a:prstGeom>
        </p:spPr>
        <p:txBody>
          <a:bodyPr wrap="square">
            <a:spAutoFit/>
          </a:bodyPr>
          <a:lstStyle/>
          <a:p>
            <a:r>
              <a:rPr lang="en-US" dirty="0" smtClean="0"/>
              <a:t>“New </a:t>
            </a:r>
            <a:r>
              <a:rPr lang="en-US" dirty="0"/>
              <a:t>York and Chicago were the primary focus of the real estate run-up. More office buildings taller than 70 meters were constructed in New York between 1922 and 1931 than in any other ten-year period before or since, according to the </a:t>
            </a:r>
            <a:r>
              <a:rPr lang="en-US" dirty="0" smtClean="0"/>
              <a:t>authors’ research.</a:t>
            </a:r>
          </a:p>
          <a:p>
            <a:endParaRPr lang="en-US" dirty="0"/>
          </a:p>
          <a:p>
            <a:r>
              <a:rPr lang="en-US" dirty="0" smtClean="0"/>
              <a:t>These </a:t>
            </a:r>
            <a:r>
              <a:rPr lang="en-US" dirty="0"/>
              <a:t>235 tall buildings represented more than an architectural movement; </a:t>
            </a:r>
            <a:r>
              <a:rPr lang="en-US" dirty="0" smtClean="0"/>
              <a:t> they </a:t>
            </a:r>
            <a:r>
              <a:rPr lang="en-US" dirty="0"/>
              <a:t>were largely the manifestation of a widespread financial phenomenon</a:t>
            </a:r>
            <a:r>
              <a:rPr lang="en-US" dirty="0" smtClean="0"/>
              <a:t>.   </a:t>
            </a:r>
            <a:r>
              <a:rPr lang="en-US" dirty="0"/>
              <a:t>That is, the speculative construction meant building for the express purpose of maximizing rents in buildings with multiple tenants in order to turn a profit. Before that time, office buildings were financed and built by companies primarily for their own use. </a:t>
            </a:r>
            <a:r>
              <a:rPr lang="en-US" dirty="0" smtClean="0"/>
              <a:t>“    </a:t>
            </a:r>
          </a:p>
          <a:p>
            <a:endParaRPr lang="en-US" dirty="0"/>
          </a:p>
          <a:p>
            <a:pPr algn="r"/>
            <a:r>
              <a:rPr lang="en-US" sz="1600" dirty="0" smtClean="0"/>
              <a:t>	by </a:t>
            </a:r>
            <a:r>
              <a:rPr lang="en-US" sz="1600" dirty="0"/>
              <a:t>Frank </a:t>
            </a:r>
            <a:r>
              <a:rPr lang="en-US" sz="1600" dirty="0" err="1" smtClean="0"/>
              <a:t>Byrt</a:t>
            </a:r>
            <a:r>
              <a:rPr lang="en-US" sz="1600" dirty="0" smtClean="0"/>
              <a:t>,  www.nber.org, discussing ‘</a:t>
            </a:r>
            <a:r>
              <a:rPr lang="en-US" sz="1600" i="1" dirty="0" smtClean="0"/>
              <a:t>Securitization </a:t>
            </a:r>
            <a:r>
              <a:rPr lang="en-US" sz="1600" i="1" dirty="0"/>
              <a:t>in the </a:t>
            </a:r>
            <a:r>
              <a:rPr lang="en-US" sz="1600" i="1" dirty="0" smtClean="0"/>
              <a:t>1920s’</a:t>
            </a:r>
            <a:r>
              <a:rPr lang="en-US" sz="1600" b="1" dirty="0" smtClean="0"/>
              <a:t> </a:t>
            </a:r>
          </a:p>
          <a:p>
            <a:pPr algn="r"/>
            <a:r>
              <a:rPr lang="en-US" sz="1600" b="1" dirty="0"/>
              <a:t>	</a:t>
            </a:r>
            <a:r>
              <a:rPr lang="en-US" sz="1600" dirty="0" smtClean="0"/>
              <a:t>(National Bureau of Economic Research Working </a:t>
            </a:r>
            <a:r>
              <a:rPr lang="en-US" sz="1600" dirty="0"/>
              <a:t>Paper No</a:t>
            </a:r>
            <a:r>
              <a:rPr lang="en-US" sz="1600" dirty="0" smtClean="0"/>
              <a:t>. 15650, Jan. 2010</a:t>
            </a:r>
          </a:p>
          <a:p>
            <a:pPr algn="r"/>
            <a:r>
              <a:rPr lang="en-US" sz="1600" dirty="0"/>
              <a:t>	</a:t>
            </a:r>
            <a:r>
              <a:rPr lang="en-US" sz="1600" dirty="0" smtClean="0"/>
              <a:t> by William Goetzmann and Frank Newman).    </a:t>
            </a:r>
            <a:endParaRPr lang="en-US" sz="1600" dirty="0"/>
          </a:p>
        </p:txBody>
      </p:sp>
      <p:sp>
        <p:nvSpPr>
          <p:cNvPr id="6" name="Rectangle 5"/>
          <p:cNvSpPr/>
          <p:nvPr/>
        </p:nvSpPr>
        <p:spPr>
          <a:xfrm>
            <a:off x="4303986" y="4919008"/>
            <a:ext cx="7888014" cy="1938992"/>
          </a:xfrm>
          <a:prstGeom prst="rect">
            <a:avLst/>
          </a:prstGeom>
          <a:solidFill>
            <a:srgbClr val="B9DCFF"/>
          </a:solidFill>
        </p:spPr>
        <p:txBody>
          <a:bodyPr wrap="square">
            <a:spAutoFit/>
          </a:bodyPr>
          <a:lstStyle/>
          <a:p>
            <a:pPr algn="ctr"/>
            <a:r>
              <a:rPr lang="en-US" dirty="0" smtClean="0"/>
              <a:t>METEORIC </a:t>
            </a:r>
            <a:r>
              <a:rPr lang="en-US" dirty="0"/>
              <a:t>INCREASE IN HOME </a:t>
            </a:r>
            <a:r>
              <a:rPr lang="en-US" dirty="0" smtClean="0"/>
              <a:t>PRICES      </a:t>
            </a:r>
          </a:p>
          <a:p>
            <a:r>
              <a:rPr lang="en-US" dirty="0" smtClean="0"/>
              <a:t>“Between </a:t>
            </a:r>
            <a:r>
              <a:rPr lang="en-US" dirty="0"/>
              <a:t>January 1919 and September 1925, for example, the average nominal value of a building permit in Miami grew from $89,000 to $7,993,500, or 8,881 percent (Vanderblue 1927). </a:t>
            </a:r>
            <a:r>
              <a:rPr lang="en-US" dirty="0" smtClean="0"/>
              <a:t>“</a:t>
            </a:r>
          </a:p>
          <a:p>
            <a:pPr algn="r"/>
            <a:r>
              <a:rPr lang="en-US" sz="1600" dirty="0" smtClean="0"/>
              <a:t>                          quoted in NBER No. 15650 by Goetzmann and Newman,</a:t>
            </a:r>
          </a:p>
          <a:p>
            <a:pPr algn="r"/>
            <a:r>
              <a:rPr lang="en-US" sz="1600" dirty="0" smtClean="0"/>
              <a:t>Homer Vanderblue, “The </a:t>
            </a:r>
            <a:r>
              <a:rPr lang="en-US" sz="1600" dirty="0"/>
              <a:t>Florida Land </a:t>
            </a:r>
            <a:r>
              <a:rPr lang="en-US" sz="1600" dirty="0" smtClean="0"/>
              <a:t>Boom”, </a:t>
            </a:r>
            <a:r>
              <a:rPr lang="en-US" sz="1600" i="1" dirty="0"/>
              <a:t>The Journal of Land &amp; Public </a:t>
            </a:r>
            <a:r>
              <a:rPr lang="en-US" sz="1600" i="1" dirty="0" smtClean="0"/>
              <a:t>Utility Economics</a:t>
            </a:r>
            <a:r>
              <a:rPr lang="en-US" sz="1600" dirty="0"/>
              <a:t>, </a:t>
            </a:r>
            <a:r>
              <a:rPr lang="en-US" sz="1600" dirty="0" smtClean="0"/>
              <a:t>1927, Vol</a:t>
            </a:r>
            <a:r>
              <a:rPr lang="en-US" sz="1600" dirty="0"/>
              <a:t>. 3, No. 3 (August): 252- 269.</a:t>
            </a:r>
            <a:r>
              <a:rPr lang="en-US" sz="1600" dirty="0" smtClean="0"/>
              <a:t> </a:t>
            </a:r>
            <a:endParaRPr lang="en-US" sz="1600" dirty="0"/>
          </a:p>
        </p:txBody>
      </p:sp>
    </p:spTree>
    <p:extLst>
      <p:ext uri="{BB962C8B-B14F-4D97-AF65-F5344CB8AC3E}">
        <p14:creationId xmlns:p14="http://schemas.microsoft.com/office/powerpoint/2010/main" val="125548047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461665"/>
          </a:xfrm>
          <a:prstGeom prst="rect">
            <a:avLst/>
          </a:prstGeom>
          <a:solidFill>
            <a:srgbClr val="B9DCFF"/>
          </a:solidFill>
        </p:spPr>
        <p:txBody>
          <a:bodyPr wrap="square">
            <a:spAutoFit/>
          </a:bodyPr>
          <a:lstStyle/>
          <a:p>
            <a:pPr marL="457200" indent="-457200" algn="ctr">
              <a:buFont typeface="+mj-lt"/>
              <a:buAutoNum type="arabicPeriod" startAt="11"/>
            </a:pPr>
            <a:r>
              <a:rPr lang="en-US" sz="2400" b="1" dirty="0" smtClean="0">
                <a:latin typeface="Courier New" panose="02070309020205020404" pitchFamily="49" charset="0"/>
                <a:cs typeface="Courier New" panose="02070309020205020404" pitchFamily="49" charset="0"/>
              </a:rPr>
              <a:t>  The </a:t>
            </a:r>
            <a:r>
              <a:rPr lang="en-US" sz="2400" b="1" dirty="0">
                <a:latin typeface="Courier New" panose="02070309020205020404" pitchFamily="49" charset="0"/>
                <a:cs typeface="Courier New" panose="02070309020205020404" pitchFamily="49" charset="0"/>
              </a:rPr>
              <a:t>1929 Stock Market Peak</a:t>
            </a:r>
          </a:p>
        </p:txBody>
      </p:sp>
      <p:sp>
        <p:nvSpPr>
          <p:cNvPr id="3" name="TextBox 2"/>
          <p:cNvSpPr txBox="1"/>
          <p:nvPr/>
        </p:nvSpPr>
        <p:spPr>
          <a:xfrm>
            <a:off x="0" y="461665"/>
            <a:ext cx="12192000" cy="1200329"/>
          </a:xfrm>
          <a:prstGeom prst="rect">
            <a:avLst/>
          </a:prstGeom>
          <a:solidFill>
            <a:srgbClr val="DDFFF4"/>
          </a:solidFill>
        </p:spPr>
        <p:txBody>
          <a:bodyPr wrap="square" rtlCol="0">
            <a:spAutoFit/>
          </a:bodyPr>
          <a:lstStyle/>
          <a:p>
            <a:pPr algn="ctr"/>
            <a:r>
              <a:rPr lang="en-US" sz="2400" dirty="0" smtClean="0"/>
              <a:t>“By early 1929 the more informed bankers were getting out of the market.</a:t>
            </a:r>
          </a:p>
          <a:p>
            <a:pPr algn="ctr"/>
            <a:r>
              <a:rPr lang="en-US" sz="2400" dirty="0" smtClean="0"/>
              <a:t>Until then, they had reassured Congress and the country that all was well.”</a:t>
            </a:r>
          </a:p>
          <a:p>
            <a:pPr algn="ctr"/>
            <a:r>
              <a:rPr lang="en-US" sz="2400" dirty="0"/>
              <a:t>	</a:t>
            </a:r>
            <a:r>
              <a:rPr lang="en-US" sz="2400" dirty="0" smtClean="0"/>
              <a:t>									</a:t>
            </a:r>
            <a:r>
              <a:rPr lang="en-US" dirty="0" err="1" smtClean="0"/>
              <a:t>Zarlenga</a:t>
            </a:r>
            <a:r>
              <a:rPr lang="en-US" dirty="0" smtClean="0"/>
              <a:t>, </a:t>
            </a:r>
            <a:r>
              <a:rPr lang="en-US" i="1" dirty="0" smtClean="0"/>
              <a:t>LSM</a:t>
            </a:r>
            <a:r>
              <a:rPr lang="en-US" dirty="0" smtClean="0"/>
              <a:t>, p. 545</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078" y="2481939"/>
            <a:ext cx="2368774" cy="2163981"/>
          </a:xfrm>
          <a:prstGeom prst="rect">
            <a:avLst/>
          </a:prstGeom>
        </p:spPr>
      </p:pic>
      <p:sp>
        <p:nvSpPr>
          <p:cNvPr id="5" name="TextBox 4"/>
          <p:cNvSpPr txBox="1"/>
          <p:nvPr/>
        </p:nvSpPr>
        <p:spPr>
          <a:xfrm>
            <a:off x="599090" y="2238703"/>
            <a:ext cx="8222700" cy="2123658"/>
          </a:xfrm>
          <a:prstGeom prst="rect">
            <a:avLst/>
          </a:prstGeom>
          <a:solidFill>
            <a:srgbClr val="DDFFF4"/>
          </a:solidFill>
        </p:spPr>
        <p:txBody>
          <a:bodyPr wrap="none" rtlCol="0">
            <a:spAutoFit/>
          </a:bodyPr>
          <a:lstStyle/>
          <a:p>
            <a:pPr algn="ctr"/>
            <a:r>
              <a:rPr lang="en-US" sz="2400" dirty="0" smtClean="0"/>
              <a:t>March, 1928, Senate Committee</a:t>
            </a:r>
          </a:p>
          <a:p>
            <a:endParaRPr lang="en-US" dirty="0"/>
          </a:p>
          <a:p>
            <a:r>
              <a:rPr lang="en-US" dirty="0" smtClean="0"/>
              <a:t>COMMITTEE:  Do you think the brokers’ loans are too high?</a:t>
            </a:r>
          </a:p>
          <a:p>
            <a:endParaRPr lang="en-US" dirty="0"/>
          </a:p>
          <a:p>
            <a:r>
              <a:rPr lang="en-US" dirty="0" smtClean="0"/>
              <a:t>ROY A. YOUNG, GOVERNOR OF THE FEDERAL RESERVE BOARD:</a:t>
            </a:r>
          </a:p>
          <a:p>
            <a:r>
              <a:rPr lang="en-US" dirty="0"/>
              <a:t>	</a:t>
            </a:r>
            <a:r>
              <a:rPr lang="en-US" dirty="0" smtClean="0"/>
              <a:t>       I am not prepared to say whether brokers’ loans are too high or too low,</a:t>
            </a:r>
          </a:p>
          <a:p>
            <a:r>
              <a:rPr lang="en-US" dirty="0"/>
              <a:t>	</a:t>
            </a:r>
            <a:r>
              <a:rPr lang="en-US" dirty="0" smtClean="0"/>
              <a:t>       but I am sure they are safely and conservatively made.	</a:t>
            </a:r>
            <a:endParaRPr lang="en-US" dirty="0"/>
          </a:p>
        </p:txBody>
      </p:sp>
      <p:sp>
        <p:nvSpPr>
          <p:cNvPr id="6" name="TextBox 5"/>
          <p:cNvSpPr txBox="1"/>
          <p:nvPr/>
        </p:nvSpPr>
        <p:spPr>
          <a:xfrm>
            <a:off x="599090" y="5139559"/>
            <a:ext cx="8081636" cy="1200329"/>
          </a:xfrm>
          <a:prstGeom prst="rect">
            <a:avLst/>
          </a:prstGeom>
          <a:solidFill>
            <a:srgbClr val="DDFFF4"/>
          </a:solidFill>
        </p:spPr>
        <p:txBody>
          <a:bodyPr wrap="none" rtlCol="0">
            <a:spAutoFit/>
          </a:bodyPr>
          <a:lstStyle/>
          <a:p>
            <a:r>
              <a:rPr lang="en-US" dirty="0" smtClean="0"/>
              <a:t>Secretary of the Treasury Mellon – assured the country that they were not too high.</a:t>
            </a:r>
          </a:p>
          <a:p>
            <a:endParaRPr lang="en-US" dirty="0"/>
          </a:p>
          <a:p>
            <a:r>
              <a:rPr lang="en-US" dirty="0" smtClean="0"/>
              <a:t>President Coolidge, using material supplied him by the Federal Reserve Board, made</a:t>
            </a:r>
          </a:p>
          <a:p>
            <a:r>
              <a:rPr lang="en-US" dirty="0" smtClean="0"/>
              <a:t>a plain statement to the country that they were not too high. </a:t>
            </a: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43140" y="3910048"/>
            <a:ext cx="1524000" cy="1066800"/>
          </a:xfrm>
          <a:prstGeom prst="rect">
            <a:avLst/>
          </a:prstGeom>
        </p:spPr>
      </p:pic>
    </p:spTree>
    <p:extLst>
      <p:ext uri="{BB962C8B-B14F-4D97-AF65-F5344CB8AC3E}">
        <p14:creationId xmlns:p14="http://schemas.microsoft.com/office/powerpoint/2010/main" val="7780353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461665"/>
          </a:xfrm>
          <a:prstGeom prst="rect">
            <a:avLst/>
          </a:prstGeom>
          <a:solidFill>
            <a:srgbClr val="FFC000"/>
          </a:solidFill>
        </p:spPr>
        <p:txBody>
          <a:bodyPr wrap="square">
            <a:spAutoFit/>
          </a:bodyPr>
          <a:lstStyle/>
          <a:p>
            <a:pPr marL="457200" indent="-457200" algn="ctr">
              <a:buFont typeface="+mj-lt"/>
              <a:buAutoNum type="arabicPeriod" startAt="12"/>
            </a:pPr>
            <a:r>
              <a:rPr lang="en-US" sz="2400" b="1" dirty="0">
                <a:latin typeface="Courier New" panose="02070309020205020404" pitchFamily="49" charset="0"/>
                <a:cs typeface="Courier New" panose="02070309020205020404" pitchFamily="49" charset="0"/>
              </a:rPr>
              <a:t>Benjamin Strong Was Ready</a:t>
            </a:r>
          </a:p>
        </p:txBody>
      </p:sp>
      <p:sp>
        <p:nvSpPr>
          <p:cNvPr id="3" name="TextBox 2"/>
          <p:cNvSpPr txBox="1"/>
          <p:nvPr/>
        </p:nvSpPr>
        <p:spPr>
          <a:xfrm>
            <a:off x="4181292" y="855802"/>
            <a:ext cx="7935309" cy="2585323"/>
          </a:xfrm>
          <a:prstGeom prst="rect">
            <a:avLst/>
          </a:prstGeom>
          <a:noFill/>
        </p:spPr>
        <p:txBody>
          <a:bodyPr wrap="square" rtlCol="0">
            <a:spAutoFit/>
          </a:bodyPr>
          <a:lstStyle/>
          <a:p>
            <a:r>
              <a:rPr lang="en-US" dirty="0" smtClean="0"/>
              <a:t>“Until 1928, the New </a:t>
            </a:r>
            <a:r>
              <a:rPr lang="en-US" dirty="0" smtClean="0"/>
              <a:t>York [Fed] </a:t>
            </a:r>
            <a:r>
              <a:rPr lang="en-US" dirty="0" smtClean="0"/>
              <a:t>Bank was the prime mover in Federal Reserve policy both at home and abroad, and Benjamin Strong, its governor from its inception, was the dominant figure in the Federal Reserve System.  Strong represented the System in its dealings with central banks abroad in a period when each of the great central banks seemed to be personified by a single outstanding individual – the Bank of England by Montagu Norman, the Bank of France by Emile Moreau, the German </a:t>
            </a:r>
            <a:r>
              <a:rPr lang="en-US" dirty="0" err="1" smtClean="0"/>
              <a:t>Reichsbank</a:t>
            </a:r>
            <a:r>
              <a:rPr lang="en-US" dirty="0" smtClean="0"/>
              <a:t> by Hjalmar Schacht.”		            		</a:t>
            </a:r>
          </a:p>
          <a:p>
            <a:r>
              <a:rPr lang="en-US" dirty="0" smtClean="0"/>
              <a:t>                   </a:t>
            </a:r>
            <a:r>
              <a:rPr lang="en-US" sz="1600" dirty="0" smtClean="0"/>
              <a:t>Friedman &amp; Schwartz, </a:t>
            </a:r>
            <a:r>
              <a:rPr lang="en-US" sz="1600" i="1" dirty="0" smtClean="0"/>
              <a:t>A Monetary History of the United States 1867-1960</a:t>
            </a:r>
            <a:r>
              <a:rPr lang="en-US" sz="1600" dirty="0" smtClean="0"/>
              <a:t>, p. 412 </a:t>
            </a:r>
            <a:endParaRPr lang="en-US" sz="1600" dirty="0"/>
          </a:p>
        </p:txBody>
      </p:sp>
      <p:sp>
        <p:nvSpPr>
          <p:cNvPr id="7" name="TextBox 6"/>
          <p:cNvSpPr txBox="1"/>
          <p:nvPr/>
        </p:nvSpPr>
        <p:spPr>
          <a:xfrm>
            <a:off x="4124975" y="4148562"/>
            <a:ext cx="7984880" cy="1754326"/>
          </a:xfrm>
          <a:prstGeom prst="rect">
            <a:avLst/>
          </a:prstGeom>
          <a:noFill/>
        </p:spPr>
        <p:txBody>
          <a:bodyPr wrap="square" rtlCol="0">
            <a:spAutoFit/>
          </a:bodyPr>
          <a:lstStyle/>
          <a:p>
            <a:r>
              <a:rPr lang="en-US" dirty="0" smtClean="0"/>
              <a:t>“One of the directors of the New York </a:t>
            </a:r>
            <a:r>
              <a:rPr lang="en-US" dirty="0" smtClean="0"/>
              <a:t>[Fed] Bank </a:t>
            </a:r>
            <a:r>
              <a:rPr lang="en-US" dirty="0" smtClean="0"/>
              <a:t>recalled … that he had once asked Strong, ‘why the authority for Federal reserve banks to purchase Government securities had been inserted in the Federal Reserve Act and that Governor Strong had replied that it was there to use.  Governor Strong had said further that if this power were used in a big way, it would stop any panic which might confront us.’ “</a:t>
            </a:r>
          </a:p>
          <a:p>
            <a:r>
              <a:rPr lang="en-US" dirty="0"/>
              <a:t> </a:t>
            </a:r>
            <a:r>
              <a:rPr lang="en-US" dirty="0" smtClean="0"/>
              <a:t>                                             </a:t>
            </a:r>
            <a:r>
              <a:rPr lang="en-US" sz="1600" dirty="0" smtClean="0"/>
              <a:t>Friedman &amp; Schwartz, from </a:t>
            </a:r>
            <a:r>
              <a:rPr lang="en-US" sz="1600" i="1" dirty="0" smtClean="0"/>
              <a:t>Harrison,  Notes, Vol. II, Apr. 4, 1932</a:t>
            </a:r>
            <a:endParaRPr lang="en-US" sz="1600" i="1"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1664"/>
            <a:ext cx="4042830" cy="6396335"/>
          </a:xfrm>
          <a:prstGeom prst="rect">
            <a:avLst/>
          </a:prstGeom>
        </p:spPr>
      </p:pic>
    </p:spTree>
    <p:extLst>
      <p:ext uri="{BB962C8B-B14F-4D97-AF65-F5344CB8AC3E}">
        <p14:creationId xmlns:p14="http://schemas.microsoft.com/office/powerpoint/2010/main" val="3103207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461665"/>
          </a:xfrm>
          <a:prstGeom prst="rect">
            <a:avLst/>
          </a:prstGeom>
          <a:solidFill>
            <a:srgbClr val="FFC000"/>
          </a:solidFill>
        </p:spPr>
        <p:txBody>
          <a:bodyPr wrap="square">
            <a:spAutoFit/>
          </a:bodyPr>
          <a:lstStyle/>
          <a:p>
            <a:pPr marL="457200" indent="-457200" algn="ctr">
              <a:buFont typeface="+mj-lt"/>
              <a:buAutoNum type="arabicPeriod" startAt="12"/>
            </a:pPr>
            <a:r>
              <a:rPr lang="en-US" sz="2400" b="1" dirty="0">
                <a:latin typeface="Courier New" panose="02070309020205020404" pitchFamily="49" charset="0"/>
                <a:cs typeface="Courier New" panose="02070309020205020404" pitchFamily="49" charset="0"/>
              </a:rPr>
              <a:t>Benjamin Strong Was Ready</a:t>
            </a:r>
          </a:p>
        </p:txBody>
      </p:sp>
      <p:sp>
        <p:nvSpPr>
          <p:cNvPr id="3" name="TextBox 2"/>
          <p:cNvSpPr txBox="1"/>
          <p:nvPr/>
        </p:nvSpPr>
        <p:spPr>
          <a:xfrm>
            <a:off x="0" y="703543"/>
            <a:ext cx="12192000" cy="1323439"/>
          </a:xfrm>
          <a:prstGeom prst="rect">
            <a:avLst/>
          </a:prstGeom>
          <a:solidFill>
            <a:srgbClr val="FFDE9B"/>
          </a:solidFill>
        </p:spPr>
        <p:txBody>
          <a:bodyPr wrap="square" rtlCol="0">
            <a:spAutoFit/>
          </a:bodyPr>
          <a:lstStyle/>
          <a:p>
            <a:r>
              <a:rPr lang="en-US" sz="2000" dirty="0" smtClean="0"/>
              <a:t>“Irving Fisher said, ‘Governor Strong died in 1928.  I thoroughly believe that if he had lived and his policies had been</a:t>
            </a:r>
          </a:p>
          <a:p>
            <a:r>
              <a:rPr lang="en-US" sz="2000" dirty="0" smtClean="0"/>
              <a:t>continued, we might have had the stock market crash in a milder form, but after the crash there would not have been the great industrial depression.’  “   </a:t>
            </a:r>
          </a:p>
          <a:p>
            <a:r>
              <a:rPr lang="en-US" sz="2000" dirty="0"/>
              <a:t>	</a:t>
            </a:r>
            <a:r>
              <a:rPr lang="en-US" sz="2000" dirty="0" smtClean="0"/>
              <a:t>	                   </a:t>
            </a:r>
            <a:r>
              <a:rPr lang="en-US" sz="1400" i="1" dirty="0" smtClean="0"/>
              <a:t>Annals of the American Academy of Political and Social Science</a:t>
            </a:r>
            <a:r>
              <a:rPr lang="en-US" sz="1400" dirty="0" smtClean="0"/>
              <a:t>, Philadelphia, 1934, p. 151 as quoted in Friedman &amp; Schwartz</a:t>
            </a:r>
            <a:endParaRPr lang="en-US" sz="14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268861"/>
            <a:ext cx="3547241" cy="4589139"/>
          </a:xfrm>
          <a:prstGeom prst="rect">
            <a:avLst/>
          </a:prstGeom>
        </p:spPr>
      </p:pic>
      <p:sp>
        <p:nvSpPr>
          <p:cNvPr id="6" name="TextBox 5"/>
          <p:cNvSpPr txBox="1"/>
          <p:nvPr/>
        </p:nvSpPr>
        <p:spPr>
          <a:xfrm>
            <a:off x="3547241" y="2268861"/>
            <a:ext cx="8644759" cy="4431983"/>
          </a:xfrm>
          <a:prstGeom prst="rect">
            <a:avLst/>
          </a:prstGeom>
          <a:solidFill>
            <a:srgbClr val="FFF9E1"/>
          </a:solidFill>
        </p:spPr>
        <p:txBody>
          <a:bodyPr wrap="square" rtlCol="0">
            <a:spAutoFit/>
          </a:bodyPr>
          <a:lstStyle/>
          <a:p>
            <a:r>
              <a:rPr lang="en-US" dirty="0" smtClean="0"/>
              <a:t>“In one of his last letters on System policy…  he spoke of the necessity of an easy money</a:t>
            </a:r>
          </a:p>
          <a:p>
            <a:r>
              <a:rPr lang="en-US" dirty="0" smtClean="0"/>
              <a:t>policy to anticipate the approach of the ‘breaking point’ … feared…:</a:t>
            </a:r>
          </a:p>
          <a:p>
            <a:endParaRPr lang="en-US" dirty="0"/>
          </a:p>
          <a:p>
            <a:r>
              <a:rPr lang="en-US" dirty="0" smtClean="0"/>
              <a:t>‘Here is where I fear the consequences of hesitation or differences of opinion within the </a:t>
            </a:r>
          </a:p>
          <a:p>
            <a:r>
              <a:rPr lang="en-US" dirty="0" smtClean="0"/>
              <a:t>System…  If the System is unwilling to do it, then I presume the New York </a:t>
            </a:r>
            <a:r>
              <a:rPr lang="en-US" dirty="0" smtClean="0"/>
              <a:t>[Fed] Bank </a:t>
            </a:r>
            <a:r>
              <a:rPr lang="en-US" dirty="0" smtClean="0"/>
              <a:t>must do it alone, despite the tradition which we have helped to create and maintain, that no extensive open-market operations should be conducted by individual banks.  An emergency presents the possible need for emergency measures.’   “</a:t>
            </a:r>
          </a:p>
          <a:p>
            <a:endParaRPr lang="en-US" dirty="0"/>
          </a:p>
          <a:p>
            <a:r>
              <a:rPr lang="en-US" sz="1600" dirty="0" smtClean="0"/>
              <a:t>          Friedman &amp; Schwartz, referencing Chandler, </a:t>
            </a:r>
            <a:r>
              <a:rPr lang="en-US" sz="1600" i="1" dirty="0" smtClean="0"/>
              <a:t>Benjamin Strong, Central Banker</a:t>
            </a:r>
            <a:r>
              <a:rPr lang="en-US" sz="1600" dirty="0" smtClean="0"/>
              <a:t>, pub. 1958, p. 460</a:t>
            </a:r>
          </a:p>
          <a:p>
            <a:endParaRPr lang="en-US" sz="1600" dirty="0"/>
          </a:p>
          <a:p>
            <a:r>
              <a:rPr lang="en-US" dirty="0" smtClean="0"/>
              <a:t>“Strong’s correspondence of August 1928…   ‘… the very existence of the Federal Reserve System is a safeguard against anything like a calamity growing out of money rates… we [have] the power to deal with such an emergency instantly by flooding the street with money … the country is well aware of this.’  “</a:t>
            </a:r>
          </a:p>
          <a:p>
            <a:r>
              <a:rPr lang="en-US" sz="1600" dirty="0"/>
              <a:t>	</a:t>
            </a:r>
            <a:r>
              <a:rPr lang="en-US" sz="1600" dirty="0" smtClean="0"/>
              <a:t>	                                               </a:t>
            </a:r>
            <a:r>
              <a:rPr lang="en-US" sz="1400" dirty="0" err="1" smtClean="0"/>
              <a:t>Zarlenga</a:t>
            </a:r>
            <a:r>
              <a:rPr lang="en-US" sz="1400" dirty="0" smtClean="0"/>
              <a:t>, </a:t>
            </a:r>
            <a:r>
              <a:rPr lang="en-US" sz="1400" i="1" dirty="0" smtClean="0"/>
              <a:t>LSM</a:t>
            </a:r>
            <a:r>
              <a:rPr lang="en-US" sz="1400" dirty="0" smtClean="0"/>
              <a:t>, pp. 546-547 referencing Chandler, pp. 460-462</a:t>
            </a:r>
            <a:endParaRPr lang="en-US" sz="1400" dirty="0"/>
          </a:p>
        </p:txBody>
      </p:sp>
    </p:spTree>
    <p:extLst>
      <p:ext uri="{BB962C8B-B14F-4D97-AF65-F5344CB8AC3E}">
        <p14:creationId xmlns:p14="http://schemas.microsoft.com/office/powerpoint/2010/main" val="3322112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461665"/>
          </a:xfrm>
          <a:prstGeom prst="rect">
            <a:avLst/>
          </a:prstGeom>
          <a:solidFill>
            <a:srgbClr val="FFC000"/>
          </a:solidFill>
        </p:spPr>
        <p:txBody>
          <a:bodyPr wrap="square">
            <a:spAutoFit/>
          </a:bodyPr>
          <a:lstStyle/>
          <a:p>
            <a:pPr marL="457200" indent="-457200" algn="ctr">
              <a:buFont typeface="+mj-lt"/>
              <a:buAutoNum type="arabicPeriod" startAt="12"/>
            </a:pPr>
            <a:r>
              <a:rPr lang="en-US" sz="2400" b="1" dirty="0">
                <a:latin typeface="Courier New" panose="02070309020205020404" pitchFamily="49" charset="0"/>
                <a:cs typeface="Courier New" panose="02070309020205020404" pitchFamily="49" charset="0"/>
              </a:rPr>
              <a:t>Benjamin Strong Was Ready</a:t>
            </a:r>
          </a:p>
        </p:txBody>
      </p:sp>
      <p:sp>
        <p:nvSpPr>
          <p:cNvPr id="3" name="TextBox 2"/>
          <p:cNvSpPr txBox="1"/>
          <p:nvPr/>
        </p:nvSpPr>
        <p:spPr>
          <a:xfrm>
            <a:off x="0" y="461664"/>
            <a:ext cx="12192000" cy="1200329"/>
          </a:xfrm>
          <a:prstGeom prst="rect">
            <a:avLst/>
          </a:prstGeom>
          <a:solidFill>
            <a:srgbClr val="FFDE9B"/>
          </a:solidFill>
        </p:spPr>
        <p:txBody>
          <a:bodyPr wrap="square" rtlCol="0">
            <a:spAutoFit/>
          </a:bodyPr>
          <a:lstStyle/>
          <a:p>
            <a:r>
              <a:rPr lang="en-US" sz="2400" dirty="0" smtClean="0"/>
              <a:t>“Unfortunately, Strong became ill on a trip to see Montagu Norman and died at age 56, before the crash.  Remember that it was Strong and Warburg, among all the high officials in the system, who really understood the nature of the power they wielded.”	                      </a:t>
            </a:r>
            <a:r>
              <a:rPr lang="en-US" sz="2000" dirty="0" smtClean="0"/>
              <a:t>  </a:t>
            </a:r>
            <a:r>
              <a:rPr lang="en-US" dirty="0" err="1" smtClean="0"/>
              <a:t>Zarlenga</a:t>
            </a:r>
            <a:r>
              <a:rPr lang="en-US" dirty="0" smtClean="0"/>
              <a:t>, </a:t>
            </a:r>
            <a:r>
              <a:rPr lang="en-US" i="1" dirty="0" smtClean="0"/>
              <a:t>LSM</a:t>
            </a:r>
            <a:r>
              <a:rPr lang="en-US" dirty="0" smtClean="0"/>
              <a:t>, p. 547</a:t>
            </a:r>
            <a:endParaRPr lang="en-US" sz="1200" dirty="0"/>
          </a:p>
        </p:txBody>
      </p:sp>
      <p:sp>
        <p:nvSpPr>
          <p:cNvPr id="6" name="TextBox 5"/>
          <p:cNvSpPr txBox="1"/>
          <p:nvPr/>
        </p:nvSpPr>
        <p:spPr>
          <a:xfrm>
            <a:off x="0" y="1953550"/>
            <a:ext cx="12192000" cy="1692771"/>
          </a:xfrm>
          <a:prstGeom prst="rect">
            <a:avLst/>
          </a:prstGeom>
          <a:solidFill>
            <a:srgbClr val="FFF9E1"/>
          </a:solidFill>
        </p:spPr>
        <p:txBody>
          <a:bodyPr wrap="square" rtlCol="0">
            <a:spAutoFit/>
          </a:bodyPr>
          <a:lstStyle/>
          <a:p>
            <a:r>
              <a:rPr lang="en-US" dirty="0" smtClean="0"/>
              <a:t>Chandler says in Strong’s biography:</a:t>
            </a:r>
          </a:p>
          <a:p>
            <a:endParaRPr lang="en-US" sz="1400" dirty="0"/>
          </a:p>
          <a:p>
            <a:r>
              <a:rPr lang="en-US" dirty="0" smtClean="0"/>
              <a:t>“Strong’s death left the System with no center of enterprising and acceptable leadership.  The Federal Reserve Board was determined that the New York </a:t>
            </a:r>
            <a:r>
              <a:rPr lang="en-US" dirty="0" smtClean="0"/>
              <a:t>[Fed] Bank </a:t>
            </a:r>
            <a:r>
              <a:rPr lang="en-US" dirty="0" smtClean="0"/>
              <a:t>should no longer play that role.  But the Board itself could not play the role in an enterprising way…   most of the other Reserve Banks… were reluctant to follow the leadership of the Board, … they still thought of it as primarily a supervisory and review body</a:t>
            </a:r>
            <a:r>
              <a:rPr lang="en-US" sz="1400" smtClean="0"/>
              <a:t>.”   </a:t>
            </a:r>
            <a:r>
              <a:rPr lang="en-US" sz="1400" dirty="0" smtClean="0"/>
              <a:t>				 Chandler, </a:t>
            </a:r>
            <a:r>
              <a:rPr lang="en-US" sz="1400" i="1" dirty="0" smtClean="0"/>
              <a:t>Benjamin Strong, Central Banker</a:t>
            </a:r>
            <a:r>
              <a:rPr lang="en-US" sz="1400" dirty="0" smtClean="0"/>
              <a:t>, p. 465</a:t>
            </a:r>
            <a:endParaRPr lang="en-US" sz="1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2649" y="3829449"/>
            <a:ext cx="3121737" cy="3028551"/>
          </a:xfrm>
          <a:prstGeom prst="rect">
            <a:avLst/>
          </a:prstGeom>
        </p:spPr>
      </p:pic>
    </p:spTree>
    <p:extLst>
      <p:ext uri="{BB962C8B-B14F-4D97-AF65-F5344CB8AC3E}">
        <p14:creationId xmlns:p14="http://schemas.microsoft.com/office/powerpoint/2010/main" val="42129205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461665"/>
          </a:xfrm>
          <a:prstGeom prst="rect">
            <a:avLst/>
          </a:prstGeom>
          <a:solidFill>
            <a:srgbClr val="FFFF00"/>
          </a:solidFill>
        </p:spPr>
        <p:txBody>
          <a:bodyPr wrap="square">
            <a:spAutoFit/>
          </a:bodyPr>
          <a:lstStyle/>
          <a:p>
            <a:pPr marL="457200" indent="-457200" algn="ctr">
              <a:buFont typeface="+mj-lt"/>
              <a:buAutoNum type="arabicPeriod" startAt="13"/>
            </a:pPr>
            <a:r>
              <a:rPr lang="en-US" sz="2400" b="1" dirty="0" smtClean="0">
                <a:latin typeface="Courier New" panose="02070309020205020404" pitchFamily="49" charset="0"/>
                <a:cs typeface="Courier New" panose="02070309020205020404" pitchFamily="49" charset="0"/>
              </a:rPr>
              <a:t>  </a:t>
            </a:r>
            <a:r>
              <a:rPr lang="en-US" sz="2400" b="1" dirty="0">
                <a:latin typeface="Courier New" panose="02070309020205020404" pitchFamily="49" charset="0"/>
                <a:cs typeface="Courier New" panose="02070309020205020404" pitchFamily="49" charset="0"/>
              </a:rPr>
              <a:t>The Bankers Were Warned Against “Speculation”</a:t>
            </a:r>
          </a:p>
        </p:txBody>
      </p:sp>
      <p:sp>
        <p:nvSpPr>
          <p:cNvPr id="3" name="TextBox 2"/>
          <p:cNvSpPr txBox="1"/>
          <p:nvPr/>
        </p:nvSpPr>
        <p:spPr>
          <a:xfrm>
            <a:off x="0" y="461665"/>
            <a:ext cx="12192000" cy="461665"/>
          </a:xfrm>
          <a:prstGeom prst="rect">
            <a:avLst/>
          </a:prstGeom>
          <a:solidFill>
            <a:srgbClr val="FFFF93"/>
          </a:solidFill>
        </p:spPr>
        <p:txBody>
          <a:bodyPr wrap="square" rtlCol="0">
            <a:spAutoFit/>
          </a:bodyPr>
          <a:lstStyle/>
          <a:p>
            <a:pPr algn="ctr"/>
            <a:r>
              <a:rPr lang="en-US" sz="2400" b="1" dirty="0" smtClean="0"/>
              <a:t>1929 - The Federal Reserve Board Begins to Issue Warnings</a:t>
            </a:r>
            <a:endParaRPr lang="en-US" b="1" dirty="0"/>
          </a:p>
        </p:txBody>
      </p:sp>
      <p:sp>
        <p:nvSpPr>
          <p:cNvPr id="5" name="TextBox 4"/>
          <p:cNvSpPr txBox="1"/>
          <p:nvPr/>
        </p:nvSpPr>
        <p:spPr>
          <a:xfrm>
            <a:off x="52551" y="2242205"/>
            <a:ext cx="5428595" cy="2862322"/>
          </a:xfrm>
          <a:prstGeom prst="rect">
            <a:avLst/>
          </a:prstGeom>
          <a:solidFill>
            <a:srgbClr val="FFFF93"/>
          </a:solidFill>
        </p:spPr>
        <p:txBody>
          <a:bodyPr wrap="square" rtlCol="0">
            <a:spAutoFit/>
          </a:bodyPr>
          <a:lstStyle/>
          <a:p>
            <a:r>
              <a:rPr lang="en-US" sz="2000" dirty="0" smtClean="0"/>
              <a:t>“On </a:t>
            </a:r>
            <a:r>
              <a:rPr lang="en-US" sz="2000" dirty="0"/>
              <a:t>February 2, 1929, the Reserve </a:t>
            </a:r>
            <a:r>
              <a:rPr lang="en-US" sz="2000" dirty="0" smtClean="0"/>
              <a:t>Board …   issued </a:t>
            </a:r>
            <a:r>
              <a:rPr lang="en-US" sz="2000" dirty="0"/>
              <a:t>a statement to </a:t>
            </a:r>
            <a:r>
              <a:rPr lang="en-US" sz="2000" dirty="0" smtClean="0"/>
              <a:t>individual </a:t>
            </a:r>
            <a:r>
              <a:rPr lang="en-US" sz="2000" dirty="0"/>
              <a:t>Reserve </a:t>
            </a:r>
            <a:r>
              <a:rPr lang="en-US" sz="2000" dirty="0" smtClean="0"/>
              <a:t>banks …    insisted </a:t>
            </a:r>
            <a:r>
              <a:rPr lang="en-US" sz="2000" dirty="0"/>
              <a:t>that Federal Reserve credit </a:t>
            </a:r>
            <a:r>
              <a:rPr lang="en-US" sz="2000" dirty="0" smtClean="0"/>
              <a:t>not  </a:t>
            </a:r>
            <a:r>
              <a:rPr lang="en-US" sz="2000" dirty="0"/>
              <a:t>be used </a:t>
            </a:r>
            <a:r>
              <a:rPr lang="en-US" sz="2000" dirty="0" smtClean="0"/>
              <a:t>for speculative purposes.”	</a:t>
            </a:r>
            <a:r>
              <a:rPr lang="en-US" sz="1600" dirty="0" smtClean="0"/>
              <a:t>                    </a:t>
            </a:r>
            <a:r>
              <a:rPr lang="en-US" sz="1400" dirty="0" smtClean="0"/>
              <a:t>wallstreetwhiz.com</a:t>
            </a:r>
          </a:p>
          <a:p>
            <a:endParaRPr lang="en-US" sz="2000" dirty="0"/>
          </a:p>
          <a:p>
            <a:r>
              <a:rPr lang="en-US" sz="2000" dirty="0" smtClean="0"/>
              <a:t>“On February 6, 1929 … the Board warned the system’s member banks that their purpose was not to finance speculation in the stock market through loans on securities.”          </a:t>
            </a:r>
            <a:r>
              <a:rPr lang="en-US" sz="1400" dirty="0" err="1" smtClean="0"/>
              <a:t>Zarlenga</a:t>
            </a:r>
            <a:r>
              <a:rPr lang="en-US" sz="1400" dirty="0" smtClean="0"/>
              <a:t>, </a:t>
            </a:r>
            <a:r>
              <a:rPr lang="en-US" sz="1400" i="1" dirty="0" smtClean="0"/>
              <a:t>LSM,</a:t>
            </a:r>
            <a:r>
              <a:rPr lang="en-US" sz="1400" dirty="0" smtClean="0"/>
              <a:t> p. 546</a:t>
            </a:r>
            <a:endParaRPr lang="en-US" sz="1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49465" y="1182414"/>
            <a:ext cx="6642536" cy="5486399"/>
          </a:xfrm>
          <a:prstGeom prst="rect">
            <a:avLst/>
          </a:prstGeom>
        </p:spPr>
      </p:pic>
    </p:spTree>
    <p:extLst>
      <p:ext uri="{BB962C8B-B14F-4D97-AF65-F5344CB8AC3E}">
        <p14:creationId xmlns:p14="http://schemas.microsoft.com/office/powerpoint/2010/main" val="2254337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5864" y="1893165"/>
            <a:ext cx="9156137" cy="4964836"/>
          </a:xfrm>
          <a:prstGeom prst="rect">
            <a:avLst/>
          </a:prstGeom>
        </p:spPr>
      </p:pic>
      <p:sp>
        <p:nvSpPr>
          <p:cNvPr id="3" name="TextBox 2"/>
          <p:cNvSpPr txBox="1"/>
          <p:nvPr/>
        </p:nvSpPr>
        <p:spPr>
          <a:xfrm>
            <a:off x="0" y="946582"/>
            <a:ext cx="12192000" cy="923330"/>
          </a:xfrm>
          <a:prstGeom prst="rect">
            <a:avLst/>
          </a:prstGeom>
          <a:solidFill>
            <a:srgbClr val="FFFF93"/>
          </a:solidFill>
        </p:spPr>
        <p:txBody>
          <a:bodyPr wrap="square" rtlCol="0">
            <a:spAutoFit/>
          </a:bodyPr>
          <a:lstStyle/>
          <a:p>
            <a:r>
              <a:rPr lang="en-US" dirty="0" smtClean="0">
                <a:latin typeface="Times New Roman" panose="02020603050405020304" pitchFamily="18" charset="0"/>
              </a:rPr>
              <a:t>“…when </a:t>
            </a:r>
            <a:r>
              <a:rPr lang="en-US" dirty="0">
                <a:latin typeface="Times New Roman" panose="02020603050405020304" pitchFamily="18" charset="0"/>
              </a:rPr>
              <a:t>the Reserve authorities began to shake their fingers </a:t>
            </a:r>
            <a:r>
              <a:rPr lang="en-US" dirty="0" smtClean="0">
                <a:latin typeface="Times New Roman" panose="02020603050405020304" pitchFamily="18" charset="0"/>
              </a:rPr>
              <a:t>in warning, </a:t>
            </a:r>
            <a:r>
              <a:rPr lang="en-US" dirty="0">
                <a:latin typeface="Times New Roman" panose="02020603050405020304" pitchFamily="18" charset="0"/>
              </a:rPr>
              <a:t>the head of the largest </a:t>
            </a:r>
            <a:r>
              <a:rPr lang="en-US" dirty="0" smtClean="0">
                <a:latin typeface="Times New Roman" panose="02020603050405020304" pitchFamily="18" charset="0"/>
              </a:rPr>
              <a:t>American bank [New York Fed] </a:t>
            </a:r>
            <a:r>
              <a:rPr lang="en-US" dirty="0">
                <a:latin typeface="Times New Roman" panose="02020603050405020304" pitchFamily="18" charset="0"/>
              </a:rPr>
              <a:t>replied </a:t>
            </a:r>
            <a:r>
              <a:rPr lang="en-US" dirty="0" smtClean="0">
                <a:latin typeface="Times New Roman" panose="02020603050405020304" pitchFamily="18" charset="0"/>
              </a:rPr>
              <a:t>by thumbing </a:t>
            </a:r>
            <a:r>
              <a:rPr lang="en-US" dirty="0">
                <a:latin typeface="Times New Roman" panose="02020603050405020304" pitchFamily="18" charset="0"/>
              </a:rPr>
              <a:t>his nose and announcing that his institution </a:t>
            </a:r>
            <a:r>
              <a:rPr lang="en-US" dirty="0" smtClean="0">
                <a:latin typeface="Times New Roman" panose="02020603050405020304" pitchFamily="18" charset="0"/>
              </a:rPr>
              <a:t>would continue </a:t>
            </a:r>
            <a:r>
              <a:rPr lang="en-US" dirty="0">
                <a:latin typeface="Times New Roman" panose="02020603050405020304" pitchFamily="18" charset="0"/>
              </a:rPr>
              <a:t>to support the security markets, and had </a:t>
            </a:r>
            <a:r>
              <a:rPr lang="en-US" dirty="0" smtClean="0">
                <a:latin typeface="Times New Roman" panose="02020603050405020304" pitchFamily="18" charset="0"/>
              </a:rPr>
              <a:t>twenty-five million </a:t>
            </a:r>
            <a:r>
              <a:rPr lang="en-US" dirty="0">
                <a:latin typeface="Times New Roman" panose="02020603050405020304" pitchFamily="18" charset="0"/>
              </a:rPr>
              <a:t>dollars to lend</a:t>
            </a:r>
            <a:r>
              <a:rPr lang="en-US" dirty="0" smtClean="0">
                <a:latin typeface="Times New Roman" panose="02020603050405020304" pitchFamily="18" charset="0"/>
              </a:rPr>
              <a:t>.”			 			                  </a:t>
            </a:r>
            <a:r>
              <a:rPr lang="en-US" sz="1600" dirty="0" smtClean="0">
                <a:latin typeface="Times New Roman" panose="02020603050405020304" pitchFamily="18" charset="0"/>
              </a:rPr>
              <a:t>Elgin </a:t>
            </a:r>
            <a:r>
              <a:rPr lang="en-US" sz="1600" dirty="0" err="1" smtClean="0">
                <a:latin typeface="Times New Roman" panose="02020603050405020304" pitchFamily="18" charset="0"/>
              </a:rPr>
              <a:t>Groseclose</a:t>
            </a:r>
            <a:r>
              <a:rPr lang="en-US" sz="1600" dirty="0" smtClean="0">
                <a:latin typeface="Times New Roman" panose="02020603050405020304" pitchFamily="18" charset="0"/>
              </a:rPr>
              <a:t>, </a:t>
            </a:r>
            <a:r>
              <a:rPr lang="en-US" sz="1600" i="1" dirty="0" smtClean="0">
                <a:latin typeface="Times New Roman" panose="02020603050405020304" pitchFamily="18" charset="0"/>
              </a:rPr>
              <a:t>Man and Money</a:t>
            </a:r>
            <a:r>
              <a:rPr lang="en-US" sz="1600" dirty="0" smtClean="0">
                <a:latin typeface="Times New Roman" panose="02020603050405020304" pitchFamily="18" charset="0"/>
              </a:rPr>
              <a:t>, p. 221</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396" y="2837818"/>
            <a:ext cx="1587719" cy="2212222"/>
          </a:xfrm>
          <a:prstGeom prst="rect">
            <a:avLst/>
          </a:prstGeom>
        </p:spPr>
      </p:pic>
      <p:sp>
        <p:nvSpPr>
          <p:cNvPr id="5" name="Rectangle 4"/>
          <p:cNvSpPr/>
          <p:nvPr/>
        </p:nvSpPr>
        <p:spPr>
          <a:xfrm>
            <a:off x="0" y="5279282"/>
            <a:ext cx="2834494" cy="738664"/>
          </a:xfrm>
          <a:prstGeom prst="rect">
            <a:avLst/>
          </a:prstGeom>
        </p:spPr>
        <p:txBody>
          <a:bodyPr wrap="none">
            <a:spAutoFit/>
          </a:bodyPr>
          <a:lstStyle/>
          <a:p>
            <a:pPr algn="ctr"/>
            <a:r>
              <a:rPr lang="en-US" sz="1400" dirty="0"/>
              <a:t>George Leslie </a:t>
            </a:r>
            <a:r>
              <a:rPr lang="en-US" sz="1400" dirty="0" smtClean="0"/>
              <a:t>Harrison</a:t>
            </a:r>
          </a:p>
          <a:p>
            <a:pPr algn="ctr"/>
            <a:r>
              <a:rPr lang="en-US" sz="1400" dirty="0" smtClean="0"/>
              <a:t>(1887 </a:t>
            </a:r>
            <a:r>
              <a:rPr lang="en-US" sz="1400" dirty="0"/>
              <a:t>– </a:t>
            </a:r>
            <a:r>
              <a:rPr lang="en-US" sz="1400" dirty="0" smtClean="0"/>
              <a:t>1958)</a:t>
            </a:r>
          </a:p>
          <a:p>
            <a:pPr algn="ctr"/>
            <a:r>
              <a:rPr lang="en-US" sz="1400" dirty="0" smtClean="0"/>
              <a:t>President, New York FRB, 1928-1940</a:t>
            </a:r>
            <a:endParaRPr lang="en-US" sz="1400" dirty="0"/>
          </a:p>
        </p:txBody>
      </p:sp>
      <p:sp>
        <p:nvSpPr>
          <p:cNvPr id="6" name="Rectangle 5"/>
          <p:cNvSpPr/>
          <p:nvPr/>
        </p:nvSpPr>
        <p:spPr>
          <a:xfrm>
            <a:off x="0" y="-1"/>
            <a:ext cx="12192000" cy="461665"/>
          </a:xfrm>
          <a:prstGeom prst="rect">
            <a:avLst/>
          </a:prstGeom>
          <a:solidFill>
            <a:srgbClr val="FFFF00"/>
          </a:solidFill>
        </p:spPr>
        <p:txBody>
          <a:bodyPr wrap="square">
            <a:spAutoFit/>
          </a:bodyPr>
          <a:lstStyle/>
          <a:p>
            <a:pPr marL="457200" indent="-457200" algn="ctr">
              <a:buFont typeface="+mj-lt"/>
              <a:buAutoNum type="arabicPeriod" startAt="13"/>
            </a:pPr>
            <a:r>
              <a:rPr lang="en-US" sz="2400" b="1" dirty="0" smtClean="0">
                <a:latin typeface="Courier New" panose="02070309020205020404" pitchFamily="49" charset="0"/>
                <a:cs typeface="Courier New" panose="02070309020205020404" pitchFamily="49" charset="0"/>
              </a:rPr>
              <a:t>  </a:t>
            </a:r>
            <a:r>
              <a:rPr lang="en-US" sz="2400" b="1" dirty="0">
                <a:latin typeface="Courier New" panose="02070309020205020404" pitchFamily="49" charset="0"/>
                <a:cs typeface="Courier New" panose="02070309020205020404" pitchFamily="49" charset="0"/>
              </a:rPr>
              <a:t>The Bankers Were Warned Against “Speculation”</a:t>
            </a:r>
          </a:p>
        </p:txBody>
      </p:sp>
      <p:sp>
        <p:nvSpPr>
          <p:cNvPr id="7" name="TextBox 6"/>
          <p:cNvSpPr txBox="1"/>
          <p:nvPr/>
        </p:nvSpPr>
        <p:spPr>
          <a:xfrm>
            <a:off x="0" y="461665"/>
            <a:ext cx="12192000" cy="461665"/>
          </a:xfrm>
          <a:prstGeom prst="rect">
            <a:avLst/>
          </a:prstGeom>
          <a:solidFill>
            <a:srgbClr val="FFFF93"/>
          </a:solidFill>
        </p:spPr>
        <p:txBody>
          <a:bodyPr wrap="square" rtlCol="0">
            <a:spAutoFit/>
          </a:bodyPr>
          <a:lstStyle/>
          <a:p>
            <a:pPr algn="ctr"/>
            <a:r>
              <a:rPr lang="en-US" sz="2400" b="1" dirty="0" smtClean="0"/>
              <a:t>1929 - The Federal Reserve Board Begins to Issue Warnings</a:t>
            </a:r>
            <a:endParaRPr lang="en-US" b="1" dirty="0"/>
          </a:p>
        </p:txBody>
      </p:sp>
    </p:spTree>
    <p:extLst>
      <p:ext uri="{BB962C8B-B14F-4D97-AF65-F5344CB8AC3E}">
        <p14:creationId xmlns:p14="http://schemas.microsoft.com/office/powerpoint/2010/main" val="42908131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61665"/>
          </a:xfrm>
          <a:prstGeom prst="rect">
            <a:avLst/>
          </a:prstGeom>
          <a:solidFill>
            <a:srgbClr val="ADFF93"/>
          </a:solidFill>
        </p:spPr>
        <p:txBody>
          <a:bodyPr wrap="square">
            <a:spAutoFit/>
          </a:bodyPr>
          <a:lstStyle/>
          <a:p>
            <a:pPr marL="457200" indent="-457200" algn="ctr">
              <a:buFont typeface="+mj-lt"/>
              <a:buAutoNum type="arabicPeriod" startAt="14"/>
            </a:pPr>
            <a:r>
              <a:rPr lang="en-US" sz="2400" b="1" dirty="0">
                <a:latin typeface="Courier New" panose="02070309020205020404" pitchFamily="49" charset="0"/>
                <a:cs typeface="Courier New" panose="02070309020205020404" pitchFamily="49" charset="0"/>
              </a:rPr>
              <a:t>Warburg Warns of “The Ultimate Collapse”</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6500" y="508000"/>
            <a:ext cx="4635500" cy="6350000"/>
          </a:xfrm>
          <a:prstGeom prst="rect">
            <a:avLst/>
          </a:prstGeom>
        </p:spPr>
      </p:pic>
      <p:sp>
        <p:nvSpPr>
          <p:cNvPr id="4" name="TextBox 3"/>
          <p:cNvSpPr txBox="1"/>
          <p:nvPr/>
        </p:nvSpPr>
        <p:spPr>
          <a:xfrm>
            <a:off x="110359" y="977462"/>
            <a:ext cx="7550465" cy="2000548"/>
          </a:xfrm>
          <a:prstGeom prst="rect">
            <a:avLst/>
          </a:prstGeom>
          <a:noFill/>
        </p:spPr>
        <p:txBody>
          <a:bodyPr wrap="none" rtlCol="0">
            <a:spAutoFit/>
          </a:bodyPr>
          <a:lstStyle/>
          <a:p>
            <a:r>
              <a:rPr lang="en-US" dirty="0" smtClean="0"/>
              <a:t>“Paul Warburg… Writing in a March 1929 annual report to the stockholders</a:t>
            </a:r>
          </a:p>
          <a:p>
            <a:r>
              <a:rPr lang="en-US" dirty="0" smtClean="0"/>
              <a:t>of his International Acceptance Bank:</a:t>
            </a:r>
          </a:p>
          <a:p>
            <a:endParaRPr lang="en-US" dirty="0"/>
          </a:p>
          <a:p>
            <a:r>
              <a:rPr lang="en-US" dirty="0" smtClean="0"/>
              <a:t>‘If the orgies of unrestrained speculation are permitted to spread, the</a:t>
            </a:r>
          </a:p>
          <a:p>
            <a:r>
              <a:rPr lang="en-US" dirty="0" smtClean="0"/>
              <a:t>ultimate collapse is certain not only to affect the speculators themselves</a:t>
            </a:r>
          </a:p>
          <a:p>
            <a:r>
              <a:rPr lang="en-US" dirty="0" smtClean="0"/>
              <a:t>but to bring about a general depression involving the whole country.’  “</a:t>
            </a:r>
          </a:p>
          <a:p>
            <a:r>
              <a:rPr lang="en-US" sz="1600" dirty="0" smtClean="0"/>
              <a:t>						</a:t>
            </a:r>
            <a:r>
              <a:rPr lang="en-US" sz="1600" dirty="0" err="1" smtClean="0"/>
              <a:t>Zarlenga</a:t>
            </a:r>
            <a:r>
              <a:rPr lang="en-US" sz="1600" dirty="0" smtClean="0"/>
              <a:t>, </a:t>
            </a:r>
            <a:r>
              <a:rPr lang="en-US" sz="1600" i="1" dirty="0" smtClean="0"/>
              <a:t>LSM,</a:t>
            </a:r>
            <a:r>
              <a:rPr lang="en-US" sz="1600" dirty="0" smtClean="0"/>
              <a:t> p. 547 </a:t>
            </a:r>
            <a:endParaRPr lang="en-US" sz="1600" dirty="0"/>
          </a:p>
        </p:txBody>
      </p:sp>
      <p:sp>
        <p:nvSpPr>
          <p:cNvPr id="5" name="TextBox 4"/>
          <p:cNvSpPr txBox="1"/>
          <p:nvPr/>
        </p:nvSpPr>
        <p:spPr>
          <a:xfrm>
            <a:off x="430122" y="4214186"/>
            <a:ext cx="6696257" cy="2308324"/>
          </a:xfrm>
          <a:prstGeom prst="rect">
            <a:avLst/>
          </a:prstGeom>
          <a:noFill/>
        </p:spPr>
        <p:txBody>
          <a:bodyPr wrap="none" rtlCol="0">
            <a:spAutoFit/>
          </a:bodyPr>
          <a:lstStyle/>
          <a:p>
            <a:r>
              <a:rPr lang="en-US" dirty="0" smtClean="0"/>
              <a:t>“While insiders like Warburg were predicting the ‘ultimate collapse’</a:t>
            </a:r>
          </a:p>
          <a:p>
            <a:r>
              <a:rPr lang="en-US" dirty="0" smtClean="0"/>
              <a:t>as early as February and March 1929, the stock market went its</a:t>
            </a:r>
          </a:p>
          <a:p>
            <a:r>
              <a:rPr lang="en-US" dirty="0" smtClean="0"/>
              <a:t>merry way, reaching a peak in August…</a:t>
            </a:r>
          </a:p>
          <a:p>
            <a:endParaRPr lang="en-US" dirty="0"/>
          </a:p>
          <a:p>
            <a:r>
              <a:rPr lang="en-US" dirty="0" smtClean="0"/>
              <a:t>The last straw was when the Federal Reserve Bank of New York raised</a:t>
            </a:r>
          </a:p>
          <a:p>
            <a:r>
              <a:rPr lang="en-US" dirty="0" smtClean="0"/>
              <a:t>its discount rate to 6% on August 6, 1929.</a:t>
            </a:r>
          </a:p>
          <a:p>
            <a:endParaRPr lang="en-US" dirty="0"/>
          </a:p>
          <a:p>
            <a:r>
              <a:rPr lang="en-US" dirty="0" smtClean="0"/>
              <a:t>				                   </a:t>
            </a:r>
            <a:r>
              <a:rPr lang="en-US" sz="1600" dirty="0" err="1" smtClean="0"/>
              <a:t>Zarlenga</a:t>
            </a:r>
            <a:r>
              <a:rPr lang="en-US" sz="1600" dirty="0" smtClean="0"/>
              <a:t>, </a:t>
            </a:r>
            <a:r>
              <a:rPr lang="en-US" sz="1600" i="1" dirty="0" smtClean="0"/>
              <a:t>LSM</a:t>
            </a:r>
            <a:r>
              <a:rPr lang="en-US" sz="1600" dirty="0" smtClean="0"/>
              <a:t>, p. 547 </a:t>
            </a:r>
            <a:endParaRPr lang="en-US" sz="1600" dirty="0"/>
          </a:p>
        </p:txBody>
      </p:sp>
      <p:sp>
        <p:nvSpPr>
          <p:cNvPr id="6" name="Rectangle 5"/>
          <p:cNvSpPr/>
          <p:nvPr/>
        </p:nvSpPr>
        <p:spPr>
          <a:xfrm>
            <a:off x="1" y="3452167"/>
            <a:ext cx="7660823" cy="461665"/>
          </a:xfrm>
          <a:prstGeom prst="rect">
            <a:avLst/>
          </a:prstGeom>
          <a:solidFill>
            <a:srgbClr val="ADFF93"/>
          </a:solidFill>
        </p:spPr>
        <p:txBody>
          <a:bodyPr wrap="square">
            <a:spAutoFit/>
          </a:bodyPr>
          <a:lstStyle/>
          <a:p>
            <a:pPr marL="457200" indent="-457200" algn="ctr">
              <a:buFont typeface="+mj-lt"/>
              <a:buAutoNum type="arabicPeriod" startAt="15"/>
            </a:pPr>
            <a:r>
              <a:rPr lang="en-US" sz="2400" b="1" dirty="0" smtClean="0">
                <a:latin typeface="Courier New" panose="02070309020205020404" pitchFamily="49" charset="0"/>
                <a:cs typeface="Courier New" panose="02070309020205020404" pitchFamily="49" charset="0"/>
              </a:rPr>
              <a:t> The Last Straw</a:t>
            </a:r>
            <a:endParaRPr lang="en-US" sz="2400"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3210539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35471" y="1456841"/>
            <a:ext cx="1406154" cy="707886"/>
          </a:xfrm>
          <a:prstGeom prst="rect">
            <a:avLst/>
          </a:prstGeom>
          <a:noFill/>
        </p:spPr>
        <p:txBody>
          <a:bodyPr wrap="none" rtlCol="0">
            <a:spAutoFit/>
          </a:bodyPr>
          <a:lstStyle/>
          <a:p>
            <a:r>
              <a:rPr lang="en-US" sz="4000" dirty="0" smtClean="0"/>
              <a:t>Q &amp; A</a:t>
            </a:r>
            <a:endParaRPr lang="en-US" sz="4000" dirty="0"/>
          </a:p>
        </p:txBody>
      </p:sp>
      <p:sp>
        <p:nvSpPr>
          <p:cNvPr id="4" name="TextBox 3"/>
          <p:cNvSpPr txBox="1"/>
          <p:nvPr/>
        </p:nvSpPr>
        <p:spPr>
          <a:xfrm>
            <a:off x="1782305" y="3316637"/>
            <a:ext cx="7784632" cy="1200329"/>
          </a:xfrm>
          <a:prstGeom prst="rect">
            <a:avLst/>
          </a:prstGeom>
          <a:noFill/>
        </p:spPr>
        <p:txBody>
          <a:bodyPr wrap="none" rtlCol="0">
            <a:spAutoFit/>
          </a:bodyPr>
          <a:lstStyle/>
          <a:p>
            <a:pPr algn="ctr"/>
            <a:r>
              <a:rPr lang="en-US" dirty="0" smtClean="0"/>
              <a:t>WILL DECKER’S CONCLUSION:   </a:t>
            </a:r>
          </a:p>
          <a:p>
            <a:endParaRPr lang="en-US" dirty="0"/>
          </a:p>
          <a:p>
            <a:pPr algn="ctr"/>
            <a:r>
              <a:rPr lang="en-US" b="1" dirty="0" smtClean="0"/>
              <a:t>THE CONTROL OF MONEY -- WITHOUT CONTROL FROM THE PUBLIC -- LEADS TO</a:t>
            </a:r>
          </a:p>
          <a:p>
            <a:pPr algn="ctr"/>
            <a:r>
              <a:rPr lang="en-US" dirty="0" smtClean="0">
                <a:solidFill>
                  <a:srgbClr val="0070C0"/>
                </a:solidFill>
              </a:rPr>
              <a:t>CORRUPTION … USURPATION …  SLAVERY. </a:t>
            </a:r>
            <a:endParaRPr lang="en-US" dirty="0">
              <a:solidFill>
                <a:srgbClr val="0070C0"/>
              </a:solidFill>
            </a:endParaRPr>
          </a:p>
        </p:txBody>
      </p:sp>
    </p:spTree>
    <p:extLst>
      <p:ext uri="{BB962C8B-B14F-4D97-AF65-F5344CB8AC3E}">
        <p14:creationId xmlns:p14="http://schemas.microsoft.com/office/powerpoint/2010/main" val="36030517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93682"/>
          </a:xfrm>
          <a:solidFill>
            <a:srgbClr val="D1FFE8"/>
          </a:solidFill>
        </p:spPr>
        <p:txBody>
          <a:bodyPr>
            <a:normAutofit/>
          </a:bodyPr>
          <a:lstStyle/>
          <a:p>
            <a:pPr marL="742950" indent="-742950" algn="ctr">
              <a:buFont typeface="+mj-lt"/>
              <a:buAutoNum type="arabicPeriod"/>
            </a:pPr>
            <a:r>
              <a:rPr lang="en-US" sz="3600" b="1" dirty="0">
                <a:latin typeface="Courier New" panose="02070309020205020404" pitchFamily="49" charset="0"/>
                <a:cs typeface="Courier New" panose="02070309020205020404" pitchFamily="49" charset="0"/>
              </a:rPr>
              <a:t>Bankers Prefer </a:t>
            </a:r>
            <a:r>
              <a:rPr lang="en-US" sz="3600" b="1" dirty="0" smtClean="0">
                <a:latin typeface="Courier New" panose="02070309020205020404" pitchFamily="49" charset="0"/>
                <a:cs typeface="Courier New" panose="02070309020205020404" pitchFamily="49" charset="0"/>
              </a:rPr>
              <a:t>Ambiguity</a:t>
            </a:r>
            <a:endParaRPr lang="en-US" sz="3600" b="1" dirty="0"/>
          </a:p>
        </p:txBody>
      </p:sp>
      <p:sp>
        <p:nvSpPr>
          <p:cNvPr id="3" name="Content Placeholder 2"/>
          <p:cNvSpPr>
            <a:spLocks noGrp="1"/>
          </p:cNvSpPr>
          <p:nvPr>
            <p:ph idx="1"/>
          </p:nvPr>
        </p:nvSpPr>
        <p:spPr>
          <a:xfrm>
            <a:off x="0" y="693683"/>
            <a:ext cx="12192000" cy="1000357"/>
          </a:xfrm>
          <a:solidFill>
            <a:srgbClr val="E5FFE5"/>
          </a:solidFill>
        </p:spPr>
        <p:txBody>
          <a:bodyPr>
            <a:normAutofit/>
          </a:bodyPr>
          <a:lstStyle/>
          <a:p>
            <a:pPr marL="0" indent="0" algn="ctr">
              <a:buNone/>
            </a:pPr>
            <a:r>
              <a:rPr lang="en-US" dirty="0" smtClean="0"/>
              <a:t>The Federal Reserve Bill was poorly defined and ambiguous.</a:t>
            </a:r>
          </a:p>
          <a:p>
            <a:pPr marL="0" indent="0" algn="ctr">
              <a:buNone/>
            </a:pPr>
            <a:r>
              <a:rPr lang="en-US" dirty="0" smtClean="0"/>
              <a:t>The 12 Fed Banks were there to help their member banks.</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1942" y="2002221"/>
            <a:ext cx="5843783" cy="4675026"/>
          </a:xfrm>
          <a:prstGeom prst="rect">
            <a:avLst/>
          </a:prstGeom>
        </p:spPr>
      </p:pic>
      <p:sp>
        <p:nvSpPr>
          <p:cNvPr id="11" name="TextBox 10"/>
          <p:cNvSpPr txBox="1"/>
          <p:nvPr/>
        </p:nvSpPr>
        <p:spPr>
          <a:xfrm>
            <a:off x="172586" y="2002221"/>
            <a:ext cx="5675322" cy="4647426"/>
          </a:xfrm>
          <a:prstGeom prst="rect">
            <a:avLst/>
          </a:prstGeom>
          <a:solidFill>
            <a:srgbClr val="E5FFE5"/>
          </a:solidFill>
        </p:spPr>
        <p:txBody>
          <a:bodyPr wrap="square" rtlCol="0">
            <a:spAutoFit/>
          </a:bodyPr>
          <a:lstStyle/>
          <a:p>
            <a:r>
              <a:rPr lang="en-US" sz="2000" dirty="0" smtClean="0"/>
              <a:t>“</a:t>
            </a:r>
            <a:r>
              <a:rPr lang="en-US" sz="2000" dirty="0"/>
              <a:t>The following quotation is from the Minneapolis </a:t>
            </a:r>
            <a:r>
              <a:rPr lang="en-US" sz="2000" dirty="0" smtClean="0"/>
              <a:t>Fed's 1921 </a:t>
            </a:r>
            <a:r>
              <a:rPr lang="en-US" sz="2000" dirty="0"/>
              <a:t>Annual Report</a:t>
            </a:r>
            <a:r>
              <a:rPr lang="en-US" sz="2000" dirty="0" smtClean="0"/>
              <a:t>:</a:t>
            </a:r>
          </a:p>
          <a:p>
            <a:endParaRPr lang="en-US" sz="2000" dirty="0"/>
          </a:p>
          <a:p>
            <a:r>
              <a:rPr lang="en-US" sz="2000" dirty="0" smtClean="0"/>
              <a:t>	‘More </a:t>
            </a:r>
            <a:r>
              <a:rPr lang="en-US" sz="2000" dirty="0"/>
              <a:t>than seven years have </a:t>
            </a:r>
            <a:r>
              <a:rPr lang="en-US" sz="2000" dirty="0" smtClean="0"/>
              <a:t>elapsed since </a:t>
            </a:r>
            <a:r>
              <a:rPr lang="en-US" sz="2000" dirty="0"/>
              <a:t>the establishment of the Federal Reserve Banks</a:t>
            </a:r>
            <a:r>
              <a:rPr lang="en-US" sz="2000" dirty="0" smtClean="0"/>
              <a:t>, but </a:t>
            </a:r>
            <a:r>
              <a:rPr lang="en-US" sz="2000" dirty="0"/>
              <a:t>there is still a surprising lack of knowledge of </a:t>
            </a:r>
            <a:r>
              <a:rPr lang="en-US" sz="2000" dirty="0" smtClean="0"/>
              <a:t>what they </a:t>
            </a:r>
            <a:r>
              <a:rPr lang="en-US" sz="2000" dirty="0"/>
              <a:t>really are and of what their proper functions are</a:t>
            </a:r>
            <a:r>
              <a:rPr lang="en-US" sz="2000" dirty="0" smtClean="0"/>
              <a:t>, not </a:t>
            </a:r>
            <a:r>
              <a:rPr lang="en-US" sz="2000" dirty="0"/>
              <a:t>only on the part of the public at large, but </a:t>
            </a:r>
            <a:r>
              <a:rPr lang="en-US" sz="2000" dirty="0" smtClean="0"/>
              <a:t>among business </a:t>
            </a:r>
            <a:r>
              <a:rPr lang="en-US" sz="2000" dirty="0"/>
              <a:t>men and bankers as well</a:t>
            </a:r>
            <a:r>
              <a:rPr lang="en-US" sz="2000" dirty="0" smtClean="0"/>
              <a:t>.’   “</a:t>
            </a:r>
          </a:p>
          <a:p>
            <a:endParaRPr lang="en-US" sz="2000" dirty="0"/>
          </a:p>
          <a:p>
            <a:pPr algn="r"/>
            <a:r>
              <a:rPr lang="en-US" sz="2000" dirty="0" smtClean="0"/>
              <a:t>Federal Reserve Bank of Minneapolis,</a:t>
            </a:r>
          </a:p>
          <a:p>
            <a:pPr algn="r"/>
            <a:r>
              <a:rPr lang="en-US" sz="2000" dirty="0" smtClean="0"/>
              <a:t>article “Lender of More Than Last Resort”,</a:t>
            </a:r>
          </a:p>
          <a:p>
            <a:pPr algn="r"/>
            <a:r>
              <a:rPr lang="en-US" sz="2000" dirty="0" smtClean="0"/>
              <a:t>pub. 12/1/2002</a:t>
            </a:r>
          </a:p>
          <a:p>
            <a:endParaRPr lang="en-US" dirty="0" smtClean="0"/>
          </a:p>
          <a:p>
            <a:pPr algn="r"/>
            <a:endParaRPr lang="en-US" dirty="0"/>
          </a:p>
        </p:txBody>
      </p:sp>
      <p:sp>
        <p:nvSpPr>
          <p:cNvPr id="12" name="TextBox 11"/>
          <p:cNvSpPr txBox="1"/>
          <p:nvPr/>
        </p:nvSpPr>
        <p:spPr>
          <a:xfrm>
            <a:off x="9157136" y="4430111"/>
            <a:ext cx="2064475" cy="954107"/>
          </a:xfrm>
          <a:prstGeom prst="rect">
            <a:avLst/>
          </a:prstGeom>
          <a:solidFill>
            <a:schemeClr val="bg1"/>
          </a:solidFill>
        </p:spPr>
        <p:txBody>
          <a:bodyPr wrap="none" rtlCol="0">
            <a:spAutoFit/>
          </a:bodyPr>
          <a:lstStyle/>
          <a:p>
            <a:pPr algn="ctr"/>
            <a:r>
              <a:rPr lang="en-US" sz="1400" dirty="0" smtClean="0"/>
              <a:t>CHARLES HAMLIN</a:t>
            </a:r>
          </a:p>
          <a:p>
            <a:pPr algn="ctr"/>
            <a:r>
              <a:rPr lang="en-US" sz="1400" dirty="0" smtClean="0"/>
              <a:t>(1861 </a:t>
            </a:r>
            <a:r>
              <a:rPr lang="en-US" sz="1400" dirty="0"/>
              <a:t>– </a:t>
            </a:r>
            <a:r>
              <a:rPr lang="en-US" sz="1400" dirty="0" smtClean="0"/>
              <a:t>1938)</a:t>
            </a:r>
          </a:p>
          <a:p>
            <a:pPr algn="ctr"/>
            <a:r>
              <a:rPr lang="en-US" sz="1400" dirty="0" smtClean="0"/>
              <a:t>First Chairman, Fed Board</a:t>
            </a:r>
          </a:p>
          <a:p>
            <a:pPr algn="ctr"/>
            <a:r>
              <a:rPr lang="en-US" sz="1400" dirty="0" smtClean="0"/>
              <a:t>(1914-1916)</a:t>
            </a:r>
            <a:endParaRPr lang="en-US" sz="1400" dirty="0"/>
          </a:p>
        </p:txBody>
      </p:sp>
    </p:spTree>
    <p:extLst>
      <p:ext uri="{BB962C8B-B14F-4D97-AF65-F5344CB8AC3E}">
        <p14:creationId xmlns:p14="http://schemas.microsoft.com/office/powerpoint/2010/main" val="1443442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92032"/>
            <a:ext cx="5243462" cy="2765968"/>
          </a:xfrm>
          <a:prstGeom prst="rect">
            <a:avLst/>
          </a:prstGeom>
        </p:spPr>
      </p:pic>
      <p:sp>
        <p:nvSpPr>
          <p:cNvPr id="2" name="Title 1"/>
          <p:cNvSpPr>
            <a:spLocks noGrp="1"/>
          </p:cNvSpPr>
          <p:nvPr>
            <p:ph type="title"/>
          </p:nvPr>
        </p:nvSpPr>
        <p:spPr>
          <a:xfrm>
            <a:off x="0" y="1"/>
            <a:ext cx="12192000" cy="693682"/>
          </a:xfrm>
          <a:solidFill>
            <a:srgbClr val="D1FFE8"/>
          </a:solidFill>
        </p:spPr>
        <p:txBody>
          <a:bodyPr>
            <a:normAutofit/>
          </a:bodyPr>
          <a:lstStyle/>
          <a:p>
            <a:pPr marL="742950" indent="-742950" algn="ctr">
              <a:buFont typeface="+mj-lt"/>
              <a:buAutoNum type="arabicPeriod"/>
            </a:pPr>
            <a:r>
              <a:rPr lang="en-US" sz="3600" b="1" dirty="0">
                <a:latin typeface="Courier New" panose="02070309020205020404" pitchFamily="49" charset="0"/>
                <a:cs typeface="Courier New" panose="02070309020205020404" pitchFamily="49" charset="0"/>
              </a:rPr>
              <a:t>Bankers Prefer </a:t>
            </a:r>
            <a:r>
              <a:rPr lang="en-US" sz="3600" b="1" dirty="0" smtClean="0">
                <a:latin typeface="Courier New" panose="02070309020205020404" pitchFamily="49" charset="0"/>
                <a:cs typeface="Courier New" panose="02070309020205020404" pitchFamily="49" charset="0"/>
              </a:rPr>
              <a:t>Ambiguity</a:t>
            </a:r>
            <a:endParaRPr lang="en-US" sz="3600" b="1" dirty="0"/>
          </a:p>
        </p:txBody>
      </p:sp>
      <p:sp>
        <p:nvSpPr>
          <p:cNvPr id="3" name="Content Placeholder 2"/>
          <p:cNvSpPr>
            <a:spLocks noGrp="1"/>
          </p:cNvSpPr>
          <p:nvPr>
            <p:ph idx="1"/>
          </p:nvPr>
        </p:nvSpPr>
        <p:spPr>
          <a:xfrm>
            <a:off x="0" y="693683"/>
            <a:ext cx="12192000" cy="536027"/>
          </a:xfrm>
          <a:solidFill>
            <a:srgbClr val="E5FFE5"/>
          </a:solidFill>
        </p:spPr>
        <p:txBody>
          <a:bodyPr>
            <a:normAutofit/>
          </a:bodyPr>
          <a:lstStyle/>
          <a:p>
            <a:pPr marL="0" indent="0" algn="ctr">
              <a:buNone/>
            </a:pPr>
            <a:r>
              <a:rPr lang="en-US" dirty="0" smtClean="0"/>
              <a:t>The Federal Reserve Bill was poorly defined and ambiguous.</a:t>
            </a:r>
            <a:endParaRPr lang="en-US" dirty="0"/>
          </a:p>
        </p:txBody>
      </p:sp>
      <p:sp>
        <p:nvSpPr>
          <p:cNvPr id="11" name="TextBox 10"/>
          <p:cNvSpPr txBox="1"/>
          <p:nvPr/>
        </p:nvSpPr>
        <p:spPr>
          <a:xfrm>
            <a:off x="-15766" y="1229710"/>
            <a:ext cx="12207766" cy="2862322"/>
          </a:xfrm>
          <a:prstGeom prst="rect">
            <a:avLst/>
          </a:prstGeom>
          <a:solidFill>
            <a:srgbClr val="E5FFE5"/>
          </a:solidFill>
        </p:spPr>
        <p:txBody>
          <a:bodyPr wrap="square" rtlCol="0">
            <a:spAutoFit/>
          </a:bodyPr>
          <a:lstStyle/>
          <a:p>
            <a:pPr>
              <a:spcAft>
                <a:spcPts val="1200"/>
              </a:spcAft>
            </a:pPr>
            <a:r>
              <a:rPr lang="en-US" dirty="0" smtClean="0"/>
              <a:t>“The Reserve Banks</a:t>
            </a:r>
          </a:p>
          <a:p>
            <a:r>
              <a:rPr lang="en-US" dirty="0"/>
              <a:t>	</a:t>
            </a:r>
            <a:r>
              <a:rPr lang="en-US" dirty="0" smtClean="0"/>
              <a:t>appointed a majority of directors from within their district,</a:t>
            </a:r>
          </a:p>
          <a:p>
            <a:r>
              <a:rPr lang="en-US" dirty="0"/>
              <a:t>	</a:t>
            </a:r>
            <a:r>
              <a:rPr lang="en-US" dirty="0" smtClean="0"/>
              <a:t>they could set their own discount rate** and bankers’ acceptance buying rate**</a:t>
            </a:r>
          </a:p>
          <a:p>
            <a:r>
              <a:rPr lang="en-US" dirty="0"/>
              <a:t> </a:t>
            </a:r>
            <a:r>
              <a:rPr lang="en-US" dirty="0" smtClean="0"/>
              <a:t>  		(subject to the Federal Reserve Board’s approval),</a:t>
            </a:r>
          </a:p>
          <a:p>
            <a:r>
              <a:rPr lang="en-US" dirty="0"/>
              <a:t>	</a:t>
            </a:r>
            <a:r>
              <a:rPr lang="en-US" dirty="0" smtClean="0"/>
              <a:t>and they could engage in open market operations** as they saw fit.” </a:t>
            </a:r>
          </a:p>
          <a:p>
            <a:endParaRPr lang="en-US" dirty="0" smtClean="0"/>
          </a:p>
          <a:p>
            <a:r>
              <a:rPr lang="en-US" sz="2000" dirty="0" smtClean="0"/>
              <a:t>[** Note to readers:  all of these processes create money out of nothing]</a:t>
            </a:r>
            <a:r>
              <a:rPr lang="en-US" sz="1400" b="1" dirty="0" smtClean="0"/>
              <a:t>                                          Federal Reserve Bank of San Francisco</a:t>
            </a:r>
          </a:p>
          <a:p>
            <a:pPr algn="r"/>
            <a:r>
              <a:rPr lang="en-US" sz="1400" b="1" dirty="0" smtClean="0"/>
              <a:t>Historical Papers Series,  “Twelfth District Policymaking:   The Early Years”</a:t>
            </a:r>
          </a:p>
          <a:p>
            <a:pPr algn="r"/>
            <a:r>
              <a:rPr lang="en-US" sz="1400" b="1" dirty="0" smtClean="0"/>
              <a:t>(References:  Timberlake, </a:t>
            </a:r>
            <a:r>
              <a:rPr lang="en-US" sz="1400" b="1" i="1" dirty="0" smtClean="0"/>
              <a:t>The Origins of Central Banking in the United States</a:t>
            </a:r>
            <a:r>
              <a:rPr lang="en-US" sz="1400" b="1" dirty="0" smtClean="0"/>
              <a:t>, pub. 1978</a:t>
            </a:r>
          </a:p>
          <a:p>
            <a:pPr algn="r"/>
            <a:r>
              <a:rPr lang="en-US" sz="1400" b="1" dirty="0" smtClean="0"/>
              <a:t>&amp; Wheelock, </a:t>
            </a:r>
            <a:r>
              <a:rPr lang="en-US" sz="1400" b="1" i="1" dirty="0" smtClean="0"/>
              <a:t>The Strategy and Consistency of Federal Reserve Monetary Policy, 1923-1933</a:t>
            </a:r>
            <a:r>
              <a:rPr lang="en-US" sz="1400" b="1" dirty="0" smtClean="0"/>
              <a:t>, pub. 1991)</a:t>
            </a:r>
            <a:endParaRPr lang="en-US" b="1" dirty="0"/>
          </a:p>
        </p:txBody>
      </p:sp>
      <p:sp>
        <p:nvSpPr>
          <p:cNvPr id="9" name="TextBox 8"/>
          <p:cNvSpPr txBox="1"/>
          <p:nvPr/>
        </p:nvSpPr>
        <p:spPr>
          <a:xfrm>
            <a:off x="6304443" y="5891533"/>
            <a:ext cx="5685852" cy="923330"/>
          </a:xfrm>
          <a:prstGeom prst="rect">
            <a:avLst/>
          </a:prstGeom>
          <a:solidFill>
            <a:srgbClr val="FDB9FA"/>
          </a:solidFill>
        </p:spPr>
        <p:txBody>
          <a:bodyPr wrap="none" rtlCol="0">
            <a:spAutoFit/>
          </a:bodyPr>
          <a:lstStyle/>
          <a:p>
            <a:r>
              <a:rPr lang="en-US" dirty="0" smtClean="0"/>
              <a:t>These 12 Federal Reserve banks are separate corporations,</a:t>
            </a:r>
          </a:p>
          <a:p>
            <a:r>
              <a:rPr lang="en-US" dirty="0" smtClean="0"/>
              <a:t>owned by their member commercial banks,</a:t>
            </a:r>
          </a:p>
          <a:p>
            <a:r>
              <a:rPr lang="en-US" dirty="0" smtClean="0"/>
              <a:t>which receive 6% annual dividend on their shares.</a:t>
            </a:r>
            <a:endParaRPr lang="en-US" dirty="0"/>
          </a:p>
        </p:txBody>
      </p:sp>
      <p:sp>
        <p:nvSpPr>
          <p:cNvPr id="13" name="TextBox 12"/>
          <p:cNvSpPr txBox="1"/>
          <p:nvPr/>
        </p:nvSpPr>
        <p:spPr>
          <a:xfrm>
            <a:off x="7604959" y="4147076"/>
            <a:ext cx="1542410" cy="1754326"/>
          </a:xfrm>
          <a:prstGeom prst="rect">
            <a:avLst/>
          </a:prstGeom>
          <a:solidFill>
            <a:srgbClr val="FDB9FA"/>
          </a:solidFill>
        </p:spPr>
        <p:txBody>
          <a:bodyPr wrap="none" rtlCol="0">
            <a:spAutoFit/>
          </a:bodyPr>
          <a:lstStyle/>
          <a:p>
            <a:r>
              <a:rPr lang="en-US" dirty="0" smtClean="0"/>
              <a:t>BOSTON</a:t>
            </a:r>
          </a:p>
          <a:p>
            <a:r>
              <a:rPr lang="en-US" dirty="0" smtClean="0"/>
              <a:t>NEW YORK</a:t>
            </a:r>
          </a:p>
          <a:p>
            <a:r>
              <a:rPr lang="en-US" dirty="0" smtClean="0"/>
              <a:t>PHILADELPHIA</a:t>
            </a:r>
          </a:p>
          <a:p>
            <a:r>
              <a:rPr lang="en-US" dirty="0" smtClean="0"/>
              <a:t>CLEVELAND</a:t>
            </a:r>
          </a:p>
          <a:p>
            <a:r>
              <a:rPr lang="en-US" dirty="0" smtClean="0"/>
              <a:t>RICHMOND</a:t>
            </a:r>
          </a:p>
          <a:p>
            <a:r>
              <a:rPr lang="en-US" dirty="0" smtClean="0"/>
              <a:t>ATLANTA</a:t>
            </a:r>
            <a:endParaRPr lang="en-US" dirty="0"/>
          </a:p>
        </p:txBody>
      </p:sp>
      <p:sp>
        <p:nvSpPr>
          <p:cNvPr id="15" name="TextBox 14"/>
          <p:cNvSpPr txBox="1"/>
          <p:nvPr/>
        </p:nvSpPr>
        <p:spPr>
          <a:xfrm>
            <a:off x="9147369" y="4142142"/>
            <a:ext cx="1697388" cy="1754326"/>
          </a:xfrm>
          <a:prstGeom prst="rect">
            <a:avLst/>
          </a:prstGeom>
          <a:solidFill>
            <a:srgbClr val="FDB9FA"/>
          </a:solidFill>
        </p:spPr>
        <p:txBody>
          <a:bodyPr wrap="none" rtlCol="0">
            <a:spAutoFit/>
          </a:bodyPr>
          <a:lstStyle/>
          <a:p>
            <a:r>
              <a:rPr lang="en-US" dirty="0" smtClean="0"/>
              <a:t>CHICAGO</a:t>
            </a:r>
          </a:p>
          <a:p>
            <a:r>
              <a:rPr lang="en-US" dirty="0" smtClean="0"/>
              <a:t>ST. LOUIS</a:t>
            </a:r>
          </a:p>
          <a:p>
            <a:r>
              <a:rPr lang="en-US" dirty="0" smtClean="0"/>
              <a:t>MINNEAPOLIS</a:t>
            </a:r>
          </a:p>
          <a:p>
            <a:r>
              <a:rPr lang="en-US" dirty="0" smtClean="0"/>
              <a:t>KANSAS CITY</a:t>
            </a:r>
          </a:p>
          <a:p>
            <a:r>
              <a:rPr lang="en-US" dirty="0" smtClean="0"/>
              <a:t>DALLAS</a:t>
            </a:r>
          </a:p>
          <a:p>
            <a:r>
              <a:rPr lang="en-US" dirty="0" smtClean="0"/>
              <a:t>SAN FRANCISCO</a:t>
            </a:r>
            <a:endParaRPr lang="en-US" dirty="0"/>
          </a:p>
        </p:txBody>
      </p:sp>
    </p:spTree>
    <p:extLst>
      <p:ext uri="{BB962C8B-B14F-4D97-AF65-F5344CB8AC3E}">
        <p14:creationId xmlns:p14="http://schemas.microsoft.com/office/powerpoint/2010/main" val="38806829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8580" y="1229710"/>
            <a:ext cx="12220580" cy="461665"/>
          </a:xfrm>
          <a:prstGeom prst="rect">
            <a:avLst/>
          </a:prstGeom>
          <a:solidFill>
            <a:srgbClr val="DDFFF4"/>
          </a:solidFill>
        </p:spPr>
        <p:txBody>
          <a:bodyPr wrap="square" rtlCol="0">
            <a:spAutoFit/>
          </a:bodyPr>
          <a:lstStyle/>
          <a:p>
            <a:pPr algn="ctr"/>
            <a:r>
              <a:rPr lang="en-US" sz="2400" b="1" dirty="0" smtClean="0"/>
              <a:t>From the original bill of 1913</a:t>
            </a:r>
          </a:p>
        </p:txBody>
      </p:sp>
      <p:sp>
        <p:nvSpPr>
          <p:cNvPr id="7" name="Content Placeholder 2"/>
          <p:cNvSpPr>
            <a:spLocks noGrp="1"/>
          </p:cNvSpPr>
          <p:nvPr>
            <p:ph idx="1"/>
          </p:nvPr>
        </p:nvSpPr>
        <p:spPr>
          <a:xfrm>
            <a:off x="0" y="693683"/>
            <a:ext cx="12192000" cy="536027"/>
          </a:xfrm>
          <a:solidFill>
            <a:srgbClr val="E5FFE5"/>
          </a:solidFill>
        </p:spPr>
        <p:txBody>
          <a:bodyPr>
            <a:normAutofit/>
          </a:bodyPr>
          <a:lstStyle/>
          <a:p>
            <a:pPr marL="0" indent="0" algn="ctr">
              <a:buNone/>
            </a:pPr>
            <a:r>
              <a:rPr lang="en-US" dirty="0" smtClean="0"/>
              <a:t>The Federal Reserve Bill was poorly defined and ambiguous.</a:t>
            </a:r>
            <a:endParaRPr lang="en-US" dirty="0"/>
          </a:p>
        </p:txBody>
      </p:sp>
      <p:sp>
        <p:nvSpPr>
          <p:cNvPr id="3" name="TextBox 2"/>
          <p:cNvSpPr txBox="1"/>
          <p:nvPr/>
        </p:nvSpPr>
        <p:spPr>
          <a:xfrm>
            <a:off x="0" y="1672832"/>
            <a:ext cx="12192000" cy="1938992"/>
          </a:xfrm>
          <a:prstGeom prst="rect">
            <a:avLst/>
          </a:prstGeom>
          <a:solidFill>
            <a:srgbClr val="DDFFF4"/>
          </a:solidFill>
        </p:spPr>
        <p:txBody>
          <a:bodyPr wrap="square" rtlCol="0">
            <a:spAutoFit/>
          </a:bodyPr>
          <a:lstStyle/>
          <a:p>
            <a:r>
              <a:rPr lang="en-US" sz="2000" dirty="0" smtClean="0">
                <a:latin typeface="Times New Roman" panose="02020603050405020304" pitchFamily="18" charset="0"/>
                <a:ea typeface="Times New Roman" panose="02020603050405020304" pitchFamily="18" charset="0"/>
              </a:rPr>
              <a:t>“… </a:t>
            </a:r>
            <a:r>
              <a:rPr lang="en-US" sz="2000" dirty="0">
                <a:latin typeface="Times New Roman" panose="02020603050405020304" pitchFamily="18" charset="0"/>
                <a:ea typeface="Times New Roman" panose="02020603050405020304" pitchFamily="18" charset="0"/>
              </a:rPr>
              <a:t>any Federal reserve bank may </a:t>
            </a:r>
            <a:r>
              <a:rPr lang="en-US" sz="2000" dirty="0" smtClean="0">
                <a:latin typeface="Times New Roman" panose="02020603050405020304" pitchFamily="18" charset="0"/>
                <a:ea typeface="Times New Roman" panose="02020603050405020304" pitchFamily="18" charset="0"/>
              </a:rPr>
              <a:t>discount** </a:t>
            </a:r>
            <a:r>
              <a:rPr lang="en-US" sz="2000" dirty="0">
                <a:latin typeface="Times New Roman" panose="02020603050405020304" pitchFamily="18" charset="0"/>
                <a:ea typeface="Times New Roman" panose="02020603050405020304" pitchFamily="18" charset="0"/>
              </a:rPr>
              <a:t>notes, drafts, and bills of exchange arising out of actual commercial transactions; that is, notes, drafts, and bills of exchange issued or drawn for agricultural, industrial, or commercial purposes…</a:t>
            </a:r>
          </a:p>
          <a:p>
            <a:endParaRPr lang="en-US" sz="2000" dirty="0">
              <a:latin typeface="Times New Roman" panose="02020603050405020304" pitchFamily="18" charset="0"/>
            </a:endParaRPr>
          </a:p>
          <a:p>
            <a:r>
              <a:rPr lang="en-US" sz="2000" dirty="0"/>
              <a:t>Any Federal reserve bank may </a:t>
            </a:r>
            <a:r>
              <a:rPr lang="en-US" sz="2000" dirty="0" smtClean="0"/>
              <a:t>discount** </a:t>
            </a:r>
            <a:r>
              <a:rPr lang="en-US" sz="2000" dirty="0"/>
              <a:t>acceptances which are based on the importation or exportation of goods and which have a maturity at time of discount of not more than three </a:t>
            </a:r>
            <a:r>
              <a:rPr lang="en-US" sz="2000" dirty="0" smtClean="0"/>
              <a:t>months…</a:t>
            </a:r>
            <a:endParaRPr lang="en-US" sz="2000" dirty="0"/>
          </a:p>
        </p:txBody>
      </p:sp>
      <p:sp>
        <p:nvSpPr>
          <p:cNvPr id="13" name="Title 1"/>
          <p:cNvSpPr>
            <a:spLocks noGrp="1"/>
          </p:cNvSpPr>
          <p:nvPr>
            <p:ph type="title"/>
          </p:nvPr>
        </p:nvSpPr>
        <p:spPr>
          <a:xfrm>
            <a:off x="-28580" y="22461"/>
            <a:ext cx="12192000" cy="693682"/>
          </a:xfrm>
          <a:solidFill>
            <a:srgbClr val="D1FFE8"/>
          </a:solidFill>
        </p:spPr>
        <p:txBody>
          <a:bodyPr>
            <a:normAutofit/>
          </a:bodyPr>
          <a:lstStyle/>
          <a:p>
            <a:pPr marL="742950" indent="-742950" algn="ctr">
              <a:buFont typeface="+mj-lt"/>
              <a:buAutoNum type="arabicPeriod"/>
            </a:pPr>
            <a:r>
              <a:rPr lang="en-US" sz="3600" b="1" dirty="0">
                <a:latin typeface="Courier New" panose="02070309020205020404" pitchFamily="49" charset="0"/>
                <a:cs typeface="Courier New" panose="02070309020205020404" pitchFamily="49" charset="0"/>
              </a:rPr>
              <a:t>Bankers Prefer </a:t>
            </a:r>
            <a:r>
              <a:rPr lang="en-US" sz="3600" b="1" dirty="0" smtClean="0">
                <a:latin typeface="Courier New" panose="02070309020205020404" pitchFamily="49" charset="0"/>
                <a:cs typeface="Courier New" panose="02070309020205020404" pitchFamily="49" charset="0"/>
              </a:rPr>
              <a:t>Ambiguity</a:t>
            </a:r>
            <a:endParaRPr lang="en-US" sz="3600" b="1" dirty="0"/>
          </a:p>
        </p:txBody>
      </p:sp>
      <p:sp>
        <p:nvSpPr>
          <p:cNvPr id="4" name="TextBox 3"/>
          <p:cNvSpPr txBox="1"/>
          <p:nvPr/>
        </p:nvSpPr>
        <p:spPr>
          <a:xfrm>
            <a:off x="252248" y="4445876"/>
            <a:ext cx="45719" cy="369332"/>
          </a:xfrm>
          <a:prstGeom prst="rect">
            <a:avLst/>
          </a:prstGeom>
          <a:noFill/>
        </p:spPr>
        <p:txBody>
          <a:bodyPr wrap="square" rtlCol="0">
            <a:spAutoFit/>
          </a:bodyPr>
          <a:lstStyle/>
          <a:p>
            <a:endParaRPr lang="en-US" dirty="0"/>
          </a:p>
        </p:txBody>
      </p:sp>
      <p:sp>
        <p:nvSpPr>
          <p:cNvPr id="5" name="TextBox 4"/>
          <p:cNvSpPr txBox="1"/>
          <p:nvPr/>
        </p:nvSpPr>
        <p:spPr>
          <a:xfrm>
            <a:off x="826901" y="4445876"/>
            <a:ext cx="5062308" cy="1200329"/>
          </a:xfrm>
          <a:prstGeom prst="rect">
            <a:avLst/>
          </a:prstGeom>
          <a:solidFill>
            <a:srgbClr val="F6D6F2"/>
          </a:solidFill>
        </p:spPr>
        <p:txBody>
          <a:bodyPr wrap="square" rtlCol="0">
            <a:spAutoFit/>
          </a:bodyPr>
          <a:lstStyle/>
          <a:p>
            <a:r>
              <a:rPr lang="en-US" dirty="0" smtClean="0"/>
              <a:t>** = make credit money out of nothing (accounting entries) and put in the account of the borrower, i.e. agricultural, industrial, or commercial business or importer or exporter.</a:t>
            </a:r>
            <a:endParaRPr lang="en-US"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3311" y="3611824"/>
            <a:ext cx="3426372" cy="3268887"/>
          </a:xfrm>
          <a:prstGeom prst="rect">
            <a:avLst/>
          </a:prstGeom>
        </p:spPr>
      </p:pic>
    </p:spTree>
    <p:extLst>
      <p:ext uri="{BB962C8B-B14F-4D97-AF65-F5344CB8AC3E}">
        <p14:creationId xmlns:p14="http://schemas.microsoft.com/office/powerpoint/2010/main" val="1544070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2870" y="1220707"/>
            <a:ext cx="12220580" cy="461665"/>
          </a:xfrm>
          <a:prstGeom prst="rect">
            <a:avLst/>
          </a:prstGeom>
          <a:solidFill>
            <a:srgbClr val="D1FFE8"/>
          </a:solidFill>
        </p:spPr>
        <p:txBody>
          <a:bodyPr wrap="square" rtlCol="0">
            <a:spAutoFit/>
          </a:bodyPr>
          <a:lstStyle/>
          <a:p>
            <a:pPr algn="ctr"/>
            <a:r>
              <a:rPr lang="en-US" sz="2400" b="1" dirty="0" smtClean="0"/>
              <a:t>How ‘REAL BILLS’ (Short-term Business Loans) Worked</a:t>
            </a:r>
          </a:p>
        </p:txBody>
      </p:sp>
      <p:sp>
        <p:nvSpPr>
          <p:cNvPr id="7" name="Content Placeholder 2"/>
          <p:cNvSpPr>
            <a:spLocks noGrp="1"/>
          </p:cNvSpPr>
          <p:nvPr>
            <p:ph idx="1"/>
          </p:nvPr>
        </p:nvSpPr>
        <p:spPr>
          <a:xfrm>
            <a:off x="0" y="693683"/>
            <a:ext cx="12192000" cy="536027"/>
          </a:xfrm>
          <a:solidFill>
            <a:srgbClr val="E5FFE5"/>
          </a:solidFill>
        </p:spPr>
        <p:txBody>
          <a:bodyPr>
            <a:normAutofit/>
          </a:bodyPr>
          <a:lstStyle/>
          <a:p>
            <a:pPr marL="0" indent="0" algn="ctr">
              <a:buNone/>
            </a:pPr>
            <a:r>
              <a:rPr lang="en-US" dirty="0" smtClean="0"/>
              <a:t>The Federal Reserve Bill was poorly defined and ambiguous.</a:t>
            </a:r>
            <a:endParaRPr lang="en-US" dirty="0"/>
          </a:p>
        </p:txBody>
      </p:sp>
      <p:sp>
        <p:nvSpPr>
          <p:cNvPr id="3" name="TextBox 2"/>
          <p:cNvSpPr txBox="1"/>
          <p:nvPr/>
        </p:nvSpPr>
        <p:spPr>
          <a:xfrm>
            <a:off x="0" y="2098245"/>
            <a:ext cx="12192000" cy="2862322"/>
          </a:xfrm>
          <a:prstGeom prst="rect">
            <a:avLst/>
          </a:prstGeom>
          <a:noFill/>
        </p:spPr>
        <p:txBody>
          <a:bodyPr wrap="square" rtlCol="0">
            <a:spAutoFit/>
          </a:bodyPr>
          <a:lstStyle/>
          <a:p>
            <a:r>
              <a:rPr lang="en-US" sz="2000" dirty="0" smtClean="0"/>
              <a:t>Step #1:  Commercial banks make loans </a:t>
            </a:r>
            <a:r>
              <a:rPr lang="en-US" sz="2000" dirty="0"/>
              <a:t>to commercial </a:t>
            </a:r>
            <a:r>
              <a:rPr lang="en-US" sz="2000" dirty="0" smtClean="0"/>
              <a:t>businesses (</a:t>
            </a:r>
            <a:r>
              <a:rPr lang="en-US" sz="2000" dirty="0"/>
              <a:t>create money from thin </a:t>
            </a:r>
            <a:r>
              <a:rPr lang="en-US" sz="2000" dirty="0" smtClean="0"/>
              <a:t>air).  Loans for 90 days or less.    The </a:t>
            </a:r>
            <a:r>
              <a:rPr lang="en-US" sz="2000" dirty="0"/>
              <a:t>loans were backed by business inventories (the "</a:t>
            </a:r>
            <a:r>
              <a:rPr lang="en-US" sz="2000" dirty="0" smtClean="0"/>
              <a:t>real“ in </a:t>
            </a:r>
            <a:r>
              <a:rPr lang="en-US" sz="2000" dirty="0"/>
              <a:t>real bills). </a:t>
            </a:r>
            <a:r>
              <a:rPr lang="en-US" sz="2000" dirty="0" smtClean="0"/>
              <a:t> </a:t>
            </a:r>
          </a:p>
          <a:p>
            <a:endParaRPr lang="en-US" sz="2000" dirty="0"/>
          </a:p>
          <a:p>
            <a:r>
              <a:rPr lang="en-US" sz="2000" dirty="0" smtClean="0"/>
              <a:t>Step #2:  Using their commercial loans as collateral, member </a:t>
            </a:r>
            <a:r>
              <a:rPr lang="en-US" sz="2000" dirty="0"/>
              <a:t>commercial banks could borrow </a:t>
            </a:r>
            <a:r>
              <a:rPr lang="en-US" sz="2000" dirty="0" smtClean="0"/>
              <a:t>from </a:t>
            </a:r>
            <a:r>
              <a:rPr lang="en-US" sz="2000" dirty="0"/>
              <a:t>the </a:t>
            </a:r>
            <a:r>
              <a:rPr lang="en-US" sz="2000" dirty="0" smtClean="0"/>
              <a:t>Fed.  This was called ‘access to the Fed’s Discount Window’.   The Fed Bank would create reserve money out of thin air and loan it to the member bank.</a:t>
            </a:r>
          </a:p>
          <a:p>
            <a:endParaRPr lang="en-US" sz="2000" dirty="0"/>
          </a:p>
          <a:p>
            <a:r>
              <a:rPr lang="en-US" sz="2000" dirty="0" smtClean="0"/>
              <a:t>This was the legalization of ‘credit’ or accounting money, created out of thin air.</a:t>
            </a:r>
          </a:p>
          <a:p>
            <a:r>
              <a:rPr lang="en-US" sz="2000" dirty="0" smtClean="0"/>
              <a:t>This was believed to give ‘elasticity’ to the money supply.</a:t>
            </a:r>
            <a:endParaRPr lang="en-US" sz="2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40" y="5404226"/>
            <a:ext cx="2587369" cy="1453773"/>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0752" y="5293778"/>
            <a:ext cx="2077607" cy="1564221"/>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3480" y="4510690"/>
            <a:ext cx="2948542" cy="2382422"/>
          </a:xfrm>
          <a:prstGeom prst="rect">
            <a:avLst/>
          </a:prstGeom>
        </p:spPr>
      </p:pic>
      <p:sp>
        <p:nvSpPr>
          <p:cNvPr id="13" name="Title 1"/>
          <p:cNvSpPr>
            <a:spLocks noGrp="1"/>
          </p:cNvSpPr>
          <p:nvPr>
            <p:ph type="title"/>
          </p:nvPr>
        </p:nvSpPr>
        <p:spPr>
          <a:xfrm>
            <a:off x="-28580" y="22461"/>
            <a:ext cx="12192000" cy="693682"/>
          </a:xfrm>
          <a:solidFill>
            <a:srgbClr val="D1FFE8"/>
          </a:solidFill>
        </p:spPr>
        <p:txBody>
          <a:bodyPr>
            <a:normAutofit/>
          </a:bodyPr>
          <a:lstStyle/>
          <a:p>
            <a:pPr marL="742950" indent="-742950" algn="ctr">
              <a:buFont typeface="+mj-lt"/>
              <a:buAutoNum type="arabicPeriod"/>
            </a:pPr>
            <a:r>
              <a:rPr lang="en-US" sz="3600" b="1" dirty="0">
                <a:latin typeface="Courier New" panose="02070309020205020404" pitchFamily="49" charset="0"/>
                <a:cs typeface="Courier New" panose="02070309020205020404" pitchFamily="49" charset="0"/>
              </a:rPr>
              <a:t>Bankers Prefer </a:t>
            </a:r>
            <a:r>
              <a:rPr lang="en-US" sz="3600" b="1" dirty="0" smtClean="0">
                <a:latin typeface="Courier New" panose="02070309020205020404" pitchFamily="49" charset="0"/>
                <a:cs typeface="Courier New" panose="02070309020205020404" pitchFamily="49" charset="0"/>
              </a:rPr>
              <a:t>Ambiguity</a:t>
            </a:r>
            <a:endParaRPr lang="en-US" sz="3600" b="1" dirty="0"/>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4215" y="5422519"/>
            <a:ext cx="1753511" cy="1435480"/>
          </a:xfrm>
          <a:prstGeom prst="rect">
            <a:avLst/>
          </a:prstGeom>
        </p:spPr>
      </p:pic>
    </p:spTree>
    <p:extLst>
      <p:ext uri="{BB962C8B-B14F-4D97-AF65-F5344CB8AC3E}">
        <p14:creationId xmlns:p14="http://schemas.microsoft.com/office/powerpoint/2010/main" val="11613265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6873</TotalTime>
  <Words>6672</Words>
  <Application>Microsoft Office PowerPoint</Application>
  <PresentationFormat>Widescreen</PresentationFormat>
  <Paragraphs>607</Paragraphs>
  <Slides>58</Slides>
  <Notes>4</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7" baseType="lpstr">
      <vt:lpstr>Arial</vt:lpstr>
      <vt:lpstr>Calibri</vt:lpstr>
      <vt:lpstr>Calibri Light</vt:lpstr>
      <vt:lpstr>Courier New</vt:lpstr>
      <vt:lpstr>GillSansMT</vt:lpstr>
      <vt:lpstr>Times New Roman</vt:lpstr>
      <vt:lpstr>Wingdings</vt:lpstr>
      <vt:lpstr>Office Theme</vt:lpstr>
      <vt:lpstr>Visio.Drawing.11</vt:lpstr>
      <vt:lpstr>    The Lost Science of Money   </vt:lpstr>
      <vt:lpstr>THEMES OF LOST SCIENCE OF MONEY BOOK</vt:lpstr>
      <vt:lpstr>PARTS OF PRESENTATION</vt:lpstr>
      <vt:lpstr>Bankers Prefer Ambiguity</vt:lpstr>
      <vt:lpstr>Bankers Prefer Ambiguity</vt:lpstr>
      <vt:lpstr>Bankers Prefer Ambiguity</vt:lpstr>
      <vt:lpstr>Bankers Prefer Ambiguity</vt:lpstr>
      <vt:lpstr>Bankers Prefer Ambiguity</vt:lpstr>
      <vt:lpstr>Bankers Prefer Ambiguity</vt:lpstr>
      <vt:lpstr>FED in the “Nick of Time” for World War One</vt:lpstr>
      <vt:lpstr>FED in the “Nick of Time” for World War One</vt:lpstr>
      <vt:lpstr>FED in the “Nick of Time” for World War One</vt:lpstr>
      <vt:lpstr>PowerPoint Presentation</vt:lpstr>
      <vt:lpstr>PowerPoint Presentation</vt:lpstr>
      <vt:lpstr>FED in the “Nick of Time” for World War One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WW I Leaves the U.S. in Serious Debt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Made the “Roaring Twenties” Roar?</vt:lpstr>
      <vt:lpstr>What Made the “Roaring Twenties” Roar?</vt:lpstr>
      <vt:lpstr>What Made the “Roaring Twenties” Roar?</vt:lpstr>
      <vt:lpstr>What Made the “Roaring Twenties” Roar?</vt:lpstr>
      <vt:lpstr> England’s Gold Standard Ideology Causes the 1920s Frenzy</vt:lpstr>
      <vt:lpstr> England’s Gold Standard Ideology Causes the 1920s Frenzy</vt:lpstr>
      <vt:lpstr> England’s Gold Standard Ideology Causes the 1920s Frenzy</vt:lpstr>
      <vt:lpstr> England’s Gold Standard Ideology Causes the 1920s Frenzy</vt:lpstr>
      <vt:lpstr> England’s Gold Standard Ideology Causes the 1920s Frenzy</vt:lpstr>
      <vt:lpstr> England’s Gold Standard Ideology Causes the 1920s Frenzy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 2 CHAPTER 18</dc:title>
  <dc:creator>Sue Peters</dc:creator>
  <cp:lastModifiedBy>Sue Peters</cp:lastModifiedBy>
  <cp:revision>812</cp:revision>
  <dcterms:created xsi:type="dcterms:W3CDTF">2015-01-20T02:13:25Z</dcterms:created>
  <dcterms:modified xsi:type="dcterms:W3CDTF">2015-04-02T03:21:43Z</dcterms:modified>
</cp:coreProperties>
</file>