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69" r:id="rId2"/>
    <p:sldId id="273" r:id="rId3"/>
    <p:sldId id="274" r:id="rId4"/>
    <p:sldId id="370" r:id="rId5"/>
    <p:sldId id="373" r:id="rId6"/>
    <p:sldId id="371" r:id="rId7"/>
    <p:sldId id="372" r:id="rId8"/>
    <p:sldId id="374" r:id="rId9"/>
    <p:sldId id="375" r:id="rId10"/>
    <p:sldId id="377" r:id="rId11"/>
    <p:sldId id="376" r:id="rId12"/>
    <p:sldId id="378" r:id="rId13"/>
    <p:sldId id="379" r:id="rId14"/>
    <p:sldId id="380" r:id="rId15"/>
    <p:sldId id="381" r:id="rId16"/>
    <p:sldId id="382" r:id="rId17"/>
    <p:sldId id="383" r:id="rId18"/>
    <p:sldId id="384" r:id="rId19"/>
    <p:sldId id="385" r:id="rId20"/>
    <p:sldId id="386" r:id="rId21"/>
    <p:sldId id="387" r:id="rId22"/>
    <p:sldId id="388" r:id="rId23"/>
    <p:sldId id="390" r:id="rId24"/>
    <p:sldId id="391" r:id="rId25"/>
    <p:sldId id="392" r:id="rId26"/>
    <p:sldId id="393" r:id="rId27"/>
    <p:sldId id="397" r:id="rId28"/>
    <p:sldId id="398" r:id="rId29"/>
    <p:sldId id="394" r:id="rId30"/>
    <p:sldId id="396" r:id="rId31"/>
    <p:sldId id="3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BE6"/>
    <a:srgbClr val="FFD5AB"/>
    <a:srgbClr val="DBB7FF"/>
    <a:srgbClr val="FFB66D"/>
    <a:srgbClr val="FFC000"/>
    <a:srgbClr val="89FF89"/>
    <a:srgbClr val="FFFFCC"/>
    <a:srgbClr val="E5FFFE"/>
    <a:srgbClr val="B3FFFF"/>
    <a:srgbClr val="81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434" autoAdjust="0"/>
  </p:normalViewPr>
  <p:slideViewPr>
    <p:cSldViewPr snapToGrid="0">
      <p:cViewPr varScale="1">
        <p:scale>
          <a:sx n="61" d="100"/>
          <a:sy n="61" d="100"/>
        </p:scale>
        <p:origin x="7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6/7/2015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224716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59851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39FC-D0DD-4455-BC25-C7EFE9265554}" type="datetimeFigureOut">
              <a:rPr lang="en-US" smtClean="0"/>
              <a:t>6/7/2015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39FC-D0DD-4455-BC25-C7EFE9265554}" type="datetimeFigureOut">
              <a:rPr lang="en-US" smtClean="0"/>
              <a:t>6/7/2015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39FC-D0DD-4455-BC25-C7EFE9265554}" type="datetimeFigureOut">
              <a:rPr lang="en-US" smtClean="0"/>
              <a:t>6/7/2015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6/7/2015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6/7/2015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6/7/2015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6/7/2015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en.wikipedia.org/wiki/Horace_Greeley"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partacus-educational.com/GERfascist.htm" TargetMode="External"/><Relationship Id="rId13" Type="http://schemas.openxmlformats.org/officeDocument/2006/relationships/hyperlink" Target="http://spartacus-educational.com/GERvoegler.htm" TargetMode="External"/><Relationship Id="rId18" Type="http://schemas.openxmlformats.org/officeDocument/2006/relationships/hyperlink" Target="http://spartacus-educational.com/FWWhindenburg.htm" TargetMode="External"/><Relationship Id="rId26" Type="http://schemas.openxmlformats.org/officeDocument/2006/relationships/hyperlink" Target="http://spartacus-educational.com/FWWgermanA.htm" TargetMode="External"/><Relationship Id="rId3" Type="http://schemas.openxmlformats.org/officeDocument/2006/relationships/hyperlink" Target="http://spartacus-educational.com/USAgreeley.htm" TargetMode="External"/><Relationship Id="rId21" Type="http://schemas.openxmlformats.org/officeDocument/2006/relationships/hyperlink" Target="http://spartacus-educational.com/TUkeynes.htm" TargetMode="External"/><Relationship Id="rId7" Type="http://schemas.openxmlformats.org/officeDocument/2006/relationships/hyperlink" Target="http://spartacus-educational.com/GERyoung.htm" TargetMode="External"/><Relationship Id="rId12" Type="http://schemas.openxmlformats.org/officeDocument/2006/relationships/hyperlink" Target="http://spartacus-educational.com/GERnazi.htm" TargetMode="External"/><Relationship Id="rId17" Type="http://schemas.openxmlformats.org/officeDocument/2006/relationships/hyperlink" Target="http://spartacus-educational.com/GERkirdorf.htm" TargetMode="External"/><Relationship Id="rId25" Type="http://schemas.openxmlformats.org/officeDocument/2006/relationships/hyperlink" Target="http://spartacus-educational.com/GERstreicher.htm" TargetMode="External"/><Relationship Id="rId33" Type="http://schemas.openxmlformats.org/officeDocument/2006/relationships/image" Target="../media/image35.jpeg"/><Relationship Id="rId2" Type="http://schemas.openxmlformats.org/officeDocument/2006/relationships/hyperlink" Target="http://spartacus-educational.com/USA.htm" TargetMode="External"/><Relationship Id="rId16" Type="http://schemas.openxmlformats.org/officeDocument/2006/relationships/hyperlink" Target="http://spartacus-educational.com/GERthyssen.htm" TargetMode="External"/><Relationship Id="rId20" Type="http://schemas.openxmlformats.org/officeDocument/2006/relationships/hyperlink" Target="http://spartacus-educational.com/USArooseveltF.htm" TargetMode="External"/><Relationship Id="rId29" Type="http://schemas.openxmlformats.org/officeDocument/2006/relationships/hyperlink" Target="http://spartacus-educational.com/GERwitzleben.htm" TargetMode="External"/><Relationship Id="rId1" Type="http://schemas.openxmlformats.org/officeDocument/2006/relationships/slideLayout" Target="../slideLayouts/slideLayout7.xml"/><Relationship Id="rId6" Type="http://schemas.openxmlformats.org/officeDocument/2006/relationships/hyperlink" Target="http://spartacus-educational.com/GERinflation.htm" TargetMode="External"/><Relationship Id="rId11" Type="http://schemas.openxmlformats.org/officeDocument/2006/relationships/hyperlink" Target="http://spartacus-educational.com/GERhitler.htm" TargetMode="External"/><Relationship Id="rId24" Type="http://schemas.openxmlformats.org/officeDocument/2006/relationships/hyperlink" Target="http://spartacus-educational.com/GERjews.htm" TargetMode="External"/><Relationship Id="rId32" Type="http://schemas.openxmlformats.org/officeDocument/2006/relationships/hyperlink" Target="http://spartacus-educational.com/2WWnuremberg.htm" TargetMode="External"/><Relationship Id="rId5" Type="http://schemas.openxmlformats.org/officeDocument/2006/relationships/hyperlink" Target="http://spartacus-educational.com/FWW.htm" TargetMode="External"/><Relationship Id="rId15" Type="http://schemas.openxmlformats.org/officeDocument/2006/relationships/hyperlink" Target="http://spartacus-educational.com/FWWkruppA.htm" TargetMode="External"/><Relationship Id="rId23" Type="http://schemas.openxmlformats.org/officeDocument/2006/relationships/hyperlink" Target="http://spartacus-educational.com/RussiaSU.htm" TargetMode="External"/><Relationship Id="rId28" Type="http://schemas.openxmlformats.org/officeDocument/2006/relationships/hyperlink" Target="http://spartacus-educational.com/GERdohnanyi.htm" TargetMode="External"/><Relationship Id="rId10" Type="http://schemas.openxmlformats.org/officeDocument/2006/relationships/hyperlink" Target="http://spartacus-educational.com/2WWgoring.htm" TargetMode="External"/><Relationship Id="rId19" Type="http://schemas.openxmlformats.org/officeDocument/2006/relationships/hyperlink" Target="http://spartacus-educational.com/GERenabling.htm" TargetMode="External"/><Relationship Id="rId31" Type="http://schemas.openxmlformats.org/officeDocument/2006/relationships/hyperlink" Target="http://spartacus-educational.com/GERdachau.htm" TargetMode="External"/><Relationship Id="rId4" Type="http://schemas.openxmlformats.org/officeDocument/2006/relationships/hyperlink" Target="http://spartacus-educational.com/USAslavery.htm" TargetMode="External"/><Relationship Id="rId9" Type="http://schemas.openxmlformats.org/officeDocument/2006/relationships/hyperlink" Target="http://spartacus-educational.com/GERmein.htm" TargetMode="External"/><Relationship Id="rId14" Type="http://schemas.openxmlformats.org/officeDocument/2006/relationships/hyperlink" Target="http://spartacus-educational.com/FWWkrupp.htm" TargetMode="External"/><Relationship Id="rId22" Type="http://schemas.openxmlformats.org/officeDocument/2006/relationships/hyperlink" Target="http://spartacus-educational.com/USAnewdeal.htm" TargetMode="External"/><Relationship Id="rId27" Type="http://schemas.openxmlformats.org/officeDocument/2006/relationships/hyperlink" Target="http://spartacus-educational.com/2WW.htm" TargetMode="External"/><Relationship Id="rId30" Type="http://schemas.openxmlformats.org/officeDocument/2006/relationships/hyperlink" Target="http://spartacus-educational.com/GERjuly.ht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_s6MoaWlpg6A/TC_Tl039SJI/AAAAAAAAAMk/wXfQR1iH9iE/s1600/maxwell_fig0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03586"/>
            <a:ext cx="6905297" cy="575441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526924" y="1112599"/>
            <a:ext cx="5665075" cy="1614835"/>
          </a:xfrm>
          <a:solidFill>
            <a:srgbClr val="33CCFF"/>
          </a:solidFill>
        </p:spPr>
        <p:txBody>
          <a:bodyPr>
            <a:normAutofit/>
          </a:bodyPr>
          <a:lstStyle/>
          <a:p>
            <a:r>
              <a:rPr lang="en-US" sz="2800" b="1" dirty="0" smtClean="0"/>
              <a:t>CHAPTER 21 – Part 1</a:t>
            </a:r>
          </a:p>
          <a:p>
            <a:r>
              <a:rPr lang="en-US" sz="2800" b="1" dirty="0" smtClean="0"/>
              <a:t>GERMANY’S 1923 HYPER-INFLATION</a:t>
            </a:r>
          </a:p>
          <a:p>
            <a:r>
              <a:rPr lang="en-US" sz="2800" b="1" dirty="0" smtClean="0"/>
              <a:t> UNDER A PRIVATE CENTRAL BANK</a:t>
            </a:r>
          </a:p>
        </p:txBody>
      </p:sp>
      <p:sp>
        <p:nvSpPr>
          <p:cNvPr id="4" name="Title 3"/>
          <p:cNvSpPr>
            <a:spLocks noGrp="1"/>
          </p:cNvSpPr>
          <p:nvPr>
            <p:ph type="ctrTitle"/>
          </p:nvPr>
        </p:nvSpPr>
        <p:spPr>
          <a:xfrm>
            <a:off x="0" y="9013"/>
            <a:ext cx="12192000" cy="1094573"/>
          </a:xfrm>
          <a:solidFill>
            <a:srgbClr val="66FFFF"/>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sz="4900" b="1" dirty="0"/>
              <a:t/>
            </a:r>
            <a:br>
              <a:rPr lang="en-US" sz="4900" b="1" dirty="0"/>
            </a:br>
            <a:r>
              <a:rPr lang="en-US" sz="4000" b="1" dirty="0" smtClean="0"/>
              <a:t>The </a:t>
            </a:r>
            <a:r>
              <a:rPr lang="en-US" sz="4000" b="1" dirty="0"/>
              <a:t>Lost Science of Money</a:t>
            </a:r>
            <a:br>
              <a:rPr lang="en-US" sz="4000" b="1" dirty="0"/>
            </a:br>
            <a:r>
              <a:rPr lang="en-US" sz="4000" dirty="0"/>
              <a:t>		</a:t>
            </a:r>
            <a:endParaRPr lang="en-US" sz="4900"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pic>
        <p:nvPicPr>
          <p:cNvPr id="3076" name="Picture 4" descr="http://2.bp.blogspot.com/-JO2exDbHaRE/TibrtsGwUhI/AAAAAAAAArA/6cd_eQgIb00/s1600/Weimar_Republic_hyperinfl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924" y="2736447"/>
            <a:ext cx="5673490" cy="413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64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madefrom.com/history/wp-content/uploads/sites/6/2014/08/treaty-of-versaill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66" y="1334513"/>
            <a:ext cx="11164067" cy="51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523220"/>
          </a:xfrm>
          <a:prstGeom prst="rect">
            <a:avLst/>
          </a:prstGeom>
          <a:solidFill>
            <a:srgbClr val="AAFF8F"/>
          </a:solidFill>
        </p:spPr>
        <p:txBody>
          <a:bodyPr wrap="square">
            <a:spAutoFit/>
          </a:bodyPr>
          <a:lstStyle/>
          <a:p>
            <a:pPr marL="457200" indent="-457200" algn="ctr">
              <a:buFont typeface="+mj-lt"/>
              <a:buAutoNum type="arabicPeriod" startAt="4"/>
            </a:pPr>
            <a:r>
              <a:rPr lang="en-US" sz="2800" b="1" dirty="0">
                <a:latin typeface="Courier New" panose="02070309020205020404" pitchFamily="49" charset="0"/>
                <a:cs typeface="Courier New" panose="02070309020205020404" pitchFamily="49" charset="0"/>
              </a:rPr>
              <a:t>THE TREATY OF VERSAILLES, 1919</a:t>
            </a:r>
          </a:p>
        </p:txBody>
      </p:sp>
      <p:sp>
        <p:nvSpPr>
          <p:cNvPr id="2" name="TextBox 1"/>
          <p:cNvSpPr txBox="1"/>
          <p:nvPr/>
        </p:nvSpPr>
        <p:spPr>
          <a:xfrm>
            <a:off x="6873766" y="2585545"/>
            <a:ext cx="4635062" cy="646331"/>
          </a:xfrm>
          <a:prstGeom prst="rect">
            <a:avLst/>
          </a:prstGeom>
          <a:solidFill>
            <a:schemeClr val="bg1"/>
          </a:solidFill>
        </p:spPr>
        <p:txBody>
          <a:bodyPr wrap="square" rtlCol="0">
            <a:spAutoFit/>
          </a:bodyPr>
          <a:lstStyle/>
          <a:p>
            <a:r>
              <a:rPr lang="en-US" dirty="0" smtClean="0"/>
              <a:t>Pay 1.7 billion marks a year in foreign exchange</a:t>
            </a:r>
          </a:p>
          <a:p>
            <a:r>
              <a:rPr lang="en-US" dirty="0" smtClean="0"/>
              <a:t>for 59 years, until 1933.</a:t>
            </a:r>
            <a:endParaRPr lang="en-US" dirty="0"/>
          </a:p>
        </p:txBody>
      </p:sp>
    </p:spTree>
    <p:extLst>
      <p:ext uri="{BB962C8B-B14F-4D97-AF65-F5344CB8AC3E}">
        <p14:creationId xmlns:p14="http://schemas.microsoft.com/office/powerpoint/2010/main" val="944475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reatyversailles.files.wordpress.com/2011/05/c-0002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872"/>
            <a:ext cx="8166538" cy="63141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12192000" cy="523220"/>
          </a:xfrm>
          <a:prstGeom prst="rect">
            <a:avLst/>
          </a:prstGeom>
          <a:solidFill>
            <a:srgbClr val="AAFF8F"/>
          </a:solidFill>
        </p:spPr>
        <p:txBody>
          <a:bodyPr wrap="square">
            <a:spAutoFit/>
          </a:bodyPr>
          <a:lstStyle/>
          <a:p>
            <a:pPr marL="457200" indent="-457200" algn="ctr">
              <a:buFont typeface="+mj-lt"/>
              <a:buAutoNum type="arabicPeriod" startAt="4"/>
            </a:pPr>
            <a:r>
              <a:rPr lang="en-US" sz="2800" b="1" dirty="0">
                <a:latin typeface="Courier New" panose="02070309020205020404" pitchFamily="49" charset="0"/>
                <a:cs typeface="Courier New" panose="02070309020205020404" pitchFamily="49" charset="0"/>
              </a:rPr>
              <a:t>THE TREATY OF VERSAILLES, 1919</a:t>
            </a:r>
          </a:p>
        </p:txBody>
      </p:sp>
      <p:sp>
        <p:nvSpPr>
          <p:cNvPr id="3" name="TextBox 2"/>
          <p:cNvSpPr txBox="1"/>
          <p:nvPr/>
        </p:nvSpPr>
        <p:spPr>
          <a:xfrm>
            <a:off x="8166538" y="1355834"/>
            <a:ext cx="4025462" cy="1477328"/>
          </a:xfrm>
          <a:prstGeom prst="rect">
            <a:avLst/>
          </a:prstGeom>
          <a:solidFill>
            <a:srgbClr val="AAFF8F"/>
          </a:solidFill>
        </p:spPr>
        <p:txBody>
          <a:bodyPr wrap="square" rtlCol="0">
            <a:spAutoFit/>
          </a:bodyPr>
          <a:lstStyle/>
          <a:p>
            <a:r>
              <a:rPr lang="en-US" dirty="0" smtClean="0"/>
              <a:t>Lord Lothian (another member of the</a:t>
            </a:r>
          </a:p>
          <a:p>
            <a:r>
              <a:rPr lang="en-US" dirty="0" smtClean="0"/>
              <a:t>Anglo American Establishment) was</a:t>
            </a:r>
          </a:p>
          <a:p>
            <a:r>
              <a:rPr lang="en-US" dirty="0" smtClean="0"/>
              <a:t>the co-author of the Treaty of Versailles “and it would not provide for a just peace.”                             </a:t>
            </a:r>
            <a:r>
              <a:rPr lang="en-US" sz="1400" dirty="0" err="1" smtClean="0"/>
              <a:t>Zarlenga</a:t>
            </a:r>
            <a:r>
              <a:rPr lang="en-US" sz="1400" i="1" dirty="0" smtClean="0"/>
              <a:t>, LSM</a:t>
            </a:r>
            <a:r>
              <a:rPr lang="en-US" sz="1400" dirty="0" smtClean="0"/>
              <a:t>, p. 578</a:t>
            </a:r>
            <a:endParaRPr lang="en-US" dirty="0"/>
          </a:p>
        </p:txBody>
      </p:sp>
      <p:sp>
        <p:nvSpPr>
          <p:cNvPr id="4" name="TextBox 3"/>
          <p:cNvSpPr txBox="1"/>
          <p:nvPr/>
        </p:nvSpPr>
        <p:spPr>
          <a:xfrm>
            <a:off x="8166538" y="3939118"/>
            <a:ext cx="4025462" cy="646331"/>
          </a:xfrm>
          <a:prstGeom prst="rect">
            <a:avLst/>
          </a:prstGeom>
          <a:solidFill>
            <a:srgbClr val="AAFF8F"/>
          </a:solidFill>
        </p:spPr>
        <p:txBody>
          <a:bodyPr wrap="square" rtlCol="0">
            <a:spAutoFit/>
          </a:bodyPr>
          <a:lstStyle/>
          <a:p>
            <a:r>
              <a:rPr lang="en-US" dirty="0" smtClean="0"/>
              <a:t>American experts resigned in protest to its provisions.</a:t>
            </a:r>
            <a:endParaRPr lang="en-US" dirty="0"/>
          </a:p>
        </p:txBody>
      </p:sp>
    </p:spTree>
    <p:extLst>
      <p:ext uri="{BB962C8B-B14F-4D97-AF65-F5344CB8AC3E}">
        <p14:creationId xmlns:p14="http://schemas.microsoft.com/office/powerpoint/2010/main" val="680098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AAFF8F"/>
          </a:solidFill>
        </p:spPr>
        <p:txBody>
          <a:bodyPr wrap="square">
            <a:spAutoFit/>
          </a:bodyPr>
          <a:lstStyle/>
          <a:p>
            <a:pPr marL="457200" indent="-457200" algn="ctr">
              <a:buFont typeface="+mj-lt"/>
              <a:buAutoNum type="arabicPeriod" startAt="4"/>
            </a:pPr>
            <a:r>
              <a:rPr lang="en-US" sz="2800" b="1" dirty="0">
                <a:latin typeface="Courier New" panose="02070309020205020404" pitchFamily="49" charset="0"/>
                <a:cs typeface="Courier New" panose="02070309020205020404" pitchFamily="49" charset="0"/>
              </a:rPr>
              <a:t>THE TREATY OF VERSAILLES, 1919</a:t>
            </a:r>
          </a:p>
        </p:txBody>
      </p:sp>
      <p:sp>
        <p:nvSpPr>
          <p:cNvPr id="3" name="TextBox 2"/>
          <p:cNvSpPr txBox="1"/>
          <p:nvPr/>
        </p:nvSpPr>
        <p:spPr>
          <a:xfrm>
            <a:off x="15766" y="523220"/>
            <a:ext cx="12192000" cy="2215991"/>
          </a:xfrm>
          <a:prstGeom prst="rect">
            <a:avLst/>
          </a:prstGeom>
          <a:solidFill>
            <a:srgbClr val="D9FFD9"/>
          </a:solidFill>
        </p:spPr>
        <p:txBody>
          <a:bodyPr wrap="square" rtlCol="0">
            <a:spAutoFit/>
          </a:bodyPr>
          <a:lstStyle/>
          <a:p>
            <a:r>
              <a:rPr lang="en-US" sz="2000" dirty="0" smtClean="0"/>
              <a:t>Francisco Nitti, the Prime Minister of Italy, wrote:</a:t>
            </a:r>
          </a:p>
          <a:p>
            <a:r>
              <a:rPr lang="en-US" sz="2000" dirty="0" smtClean="0"/>
              <a:t>“…It will remain forever a terrible precedent in modern history that, against all pledges, all precedents and all traditions, the representatives of Germany were never even heard; nothing was left to them but to sign a treaty at a moment when famine and exhaustion and threat of revolution made it impossible not to sign…  In the old canon law of the Church it was laid down that every one must have a hearing, even the devil…  the new society of nations, did not even obey the precepts which the dark Middle Ages held sacred on behalf of the accused.”     </a:t>
            </a:r>
          </a:p>
          <a:p>
            <a:r>
              <a:rPr lang="en-US" dirty="0" smtClean="0"/>
              <a:t>                                                     Francisco Nitti, </a:t>
            </a:r>
            <a:r>
              <a:rPr lang="en-US" i="1" dirty="0" smtClean="0"/>
              <a:t>The Wreck of Europe</a:t>
            </a:r>
            <a:r>
              <a:rPr lang="en-US" dirty="0" smtClean="0"/>
              <a:t>, as quoted by Francis Nielsen, </a:t>
            </a:r>
            <a:r>
              <a:rPr lang="en-US" i="1" dirty="0" smtClean="0"/>
              <a:t>The Makes of War</a:t>
            </a:r>
            <a:r>
              <a:rPr lang="en-US" dirty="0" smtClean="0"/>
              <a:t>, 1950, p. 151</a:t>
            </a:r>
            <a:endParaRPr lang="en-US" dirty="0"/>
          </a:p>
        </p:txBody>
      </p:sp>
      <p:pic>
        <p:nvPicPr>
          <p:cNvPr id="10242" name="Picture 2" descr="http://images.slideplayer.com/1/238247/slides/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6" y="2739210"/>
            <a:ext cx="5491717" cy="411878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jameshistory12.weebly.com/uploads/1/3/5/8/13585404/8773870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990" y="3125458"/>
            <a:ext cx="5718552" cy="325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348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B7ECFF"/>
          </a:solidFill>
        </p:spPr>
        <p:txBody>
          <a:bodyPr wrap="square">
            <a:spAutoFit/>
          </a:bodyPr>
          <a:lstStyle/>
          <a:p>
            <a:pPr marL="457200" indent="-457200" algn="ctr">
              <a:buFont typeface="+mj-lt"/>
              <a:buAutoNum type="arabicPeriod" startAt="5"/>
            </a:pPr>
            <a:r>
              <a:rPr lang="en-US" sz="2400" b="1" dirty="0">
                <a:latin typeface="Courier New" panose="02070309020205020404" pitchFamily="49" charset="0"/>
                <a:cs typeface="Courier New" panose="02070309020205020404" pitchFamily="49" charset="0"/>
              </a:rPr>
              <a:t>GERMANY’S 1923 HYPER-INFLATION BY A PRIVATE CENTRAL BANK</a:t>
            </a:r>
          </a:p>
        </p:txBody>
      </p:sp>
      <p:sp>
        <p:nvSpPr>
          <p:cNvPr id="3" name="TextBox 2"/>
          <p:cNvSpPr txBox="1"/>
          <p:nvPr/>
        </p:nvSpPr>
        <p:spPr>
          <a:xfrm>
            <a:off x="0" y="461664"/>
            <a:ext cx="12192000" cy="830997"/>
          </a:xfrm>
          <a:prstGeom prst="rect">
            <a:avLst/>
          </a:prstGeom>
          <a:solidFill>
            <a:srgbClr val="B7ECFF"/>
          </a:solidFill>
        </p:spPr>
        <p:txBody>
          <a:bodyPr wrap="square" rtlCol="0">
            <a:spAutoFit/>
          </a:bodyPr>
          <a:lstStyle/>
          <a:p>
            <a:r>
              <a:rPr lang="en-US" sz="2400" dirty="0" smtClean="0"/>
              <a:t>“…the 1</a:t>
            </a:r>
            <a:r>
              <a:rPr lang="en-US" sz="2400" baseline="30000" dirty="0" smtClean="0"/>
              <a:t>st</a:t>
            </a:r>
            <a:r>
              <a:rPr lang="en-US" sz="2400" dirty="0" smtClean="0"/>
              <a:t> World War seriously damaged but didn’t destroy Germany’s money system.  That came under the occupying forces.” 							</a:t>
            </a:r>
            <a:r>
              <a:rPr lang="en-US" dirty="0" err="1" smtClean="0"/>
              <a:t>Zarlenga</a:t>
            </a:r>
            <a:r>
              <a:rPr lang="en-US" dirty="0" smtClean="0"/>
              <a:t>, </a:t>
            </a:r>
            <a:r>
              <a:rPr lang="en-US" i="1" dirty="0" smtClean="0"/>
              <a:t>LSM</a:t>
            </a:r>
            <a:r>
              <a:rPr lang="en-US" dirty="0" smtClean="0"/>
              <a:t>, p. 579</a:t>
            </a:r>
            <a:endParaRPr lang="en-US" dirty="0"/>
          </a:p>
        </p:txBody>
      </p:sp>
      <p:sp>
        <p:nvSpPr>
          <p:cNvPr id="4" name="TextBox 3"/>
          <p:cNvSpPr txBox="1"/>
          <p:nvPr/>
        </p:nvSpPr>
        <p:spPr>
          <a:xfrm>
            <a:off x="4808760" y="1292661"/>
            <a:ext cx="7383240" cy="3416320"/>
          </a:xfrm>
          <a:prstGeom prst="rect">
            <a:avLst/>
          </a:prstGeom>
          <a:solidFill>
            <a:srgbClr val="E7F9FF"/>
          </a:solidFill>
        </p:spPr>
        <p:txBody>
          <a:bodyPr wrap="none" rtlCol="0">
            <a:spAutoFit/>
          </a:bodyPr>
          <a:lstStyle/>
          <a:p>
            <a:r>
              <a:rPr lang="en-US" dirty="0" smtClean="0"/>
              <a:t>			Dec. 1914		Nov. 7, 1918</a:t>
            </a:r>
          </a:p>
          <a:p>
            <a:endParaRPr lang="en-US" dirty="0"/>
          </a:p>
          <a:p>
            <a:r>
              <a:rPr lang="en-US" dirty="0" smtClean="0"/>
              <a:t>GERMANY’S		7.2 billion marks		28.4 billion marks</a:t>
            </a:r>
          </a:p>
          <a:p>
            <a:r>
              <a:rPr lang="en-US" dirty="0" smtClean="0"/>
              <a:t>MONEY SUPPLY</a:t>
            </a:r>
          </a:p>
          <a:p>
            <a:endParaRPr lang="en-US" dirty="0" smtClean="0"/>
          </a:p>
          <a:p>
            <a:r>
              <a:rPr lang="en-US" dirty="0"/>
              <a:t>	</a:t>
            </a:r>
            <a:r>
              <a:rPr lang="en-US" dirty="0" smtClean="0"/>
              <a:t>		1913			late 1918</a:t>
            </a:r>
          </a:p>
          <a:p>
            <a:endParaRPr lang="en-US" dirty="0"/>
          </a:p>
          <a:p>
            <a:r>
              <a:rPr lang="en-US" dirty="0" smtClean="0"/>
              <a:t>INDEX OF			100			234</a:t>
            </a:r>
          </a:p>
          <a:p>
            <a:r>
              <a:rPr lang="en-US" dirty="0" smtClean="0"/>
              <a:t>WHOLESALE PRICES</a:t>
            </a:r>
          </a:p>
          <a:p>
            <a:endParaRPr lang="en-US" dirty="0"/>
          </a:p>
          <a:p>
            <a:r>
              <a:rPr lang="en-US" dirty="0" smtClean="0"/>
              <a:t>INDEX OF			100			248</a:t>
            </a:r>
          </a:p>
          <a:p>
            <a:r>
              <a:rPr lang="en-US" dirty="0" smtClean="0"/>
              <a:t>WORKMEN’S WAGES</a:t>
            </a:r>
            <a:endParaRPr lang="en-US" dirty="0"/>
          </a:p>
        </p:txBody>
      </p:sp>
      <p:pic>
        <p:nvPicPr>
          <p:cNvPr id="11266" name="Picture 2" descr="http://www.lbi.org/wp-content/uploads/2013/11/09a-oppenheimer-textile-factory-19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292661"/>
            <a:ext cx="3137338" cy="25599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794410"/>
            <a:ext cx="3167021" cy="646331"/>
          </a:xfrm>
          <a:prstGeom prst="rect">
            <a:avLst/>
          </a:prstGeom>
        </p:spPr>
        <p:txBody>
          <a:bodyPr wrap="none">
            <a:spAutoFit/>
          </a:bodyPr>
          <a:lstStyle/>
          <a:p>
            <a:r>
              <a:rPr lang="en-US" dirty="0"/>
              <a:t>Employees of the </a:t>
            </a:r>
            <a:r>
              <a:rPr lang="en-US" dirty="0" smtClean="0"/>
              <a:t>Oppenheimer</a:t>
            </a:r>
          </a:p>
          <a:p>
            <a:r>
              <a:rPr lang="en-US" dirty="0" smtClean="0"/>
              <a:t>Textile </a:t>
            </a:r>
            <a:r>
              <a:rPr lang="en-US" dirty="0"/>
              <a:t>business in 1913.</a:t>
            </a:r>
          </a:p>
        </p:txBody>
      </p:sp>
      <p:pic>
        <p:nvPicPr>
          <p:cNvPr id="11270" name="Picture 6" descr="http://i.ebayimg.com/00/s/ODQxWDEwMDA=/z/fUoAAOxykYtSJmFe/$%28KGrHqZHJEUFIfd%28hhYeBSJmFdS2tw%7E%7E60_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440741"/>
            <a:ext cx="3421117" cy="24015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55312" y="5539977"/>
            <a:ext cx="2706895" cy="646331"/>
          </a:xfrm>
          <a:prstGeom prst="rect">
            <a:avLst/>
          </a:prstGeom>
          <a:noFill/>
        </p:spPr>
        <p:txBody>
          <a:bodyPr wrap="none" rtlCol="0">
            <a:spAutoFit/>
          </a:bodyPr>
          <a:lstStyle/>
          <a:p>
            <a:r>
              <a:rPr lang="en-US" dirty="0" smtClean="0"/>
              <a:t>GERMAN DEMOBILIZING</a:t>
            </a:r>
          </a:p>
          <a:p>
            <a:r>
              <a:rPr lang="en-US" dirty="0" smtClean="0"/>
              <a:t>PROJECTILE FACTORY, 1919</a:t>
            </a:r>
            <a:endParaRPr lang="en-US" dirty="0"/>
          </a:p>
        </p:txBody>
      </p:sp>
    </p:spTree>
    <p:extLst>
      <p:ext uri="{BB962C8B-B14F-4D97-AF65-F5344CB8AC3E}">
        <p14:creationId xmlns:p14="http://schemas.microsoft.com/office/powerpoint/2010/main" val="1045274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B7ECFF"/>
          </a:solidFill>
        </p:spPr>
        <p:txBody>
          <a:bodyPr wrap="square">
            <a:spAutoFit/>
          </a:bodyPr>
          <a:lstStyle/>
          <a:p>
            <a:pPr marL="457200" indent="-457200" algn="ctr">
              <a:buFont typeface="+mj-lt"/>
              <a:buAutoNum type="arabicPeriod" startAt="5"/>
            </a:pPr>
            <a:r>
              <a:rPr lang="en-US" sz="2400" b="1" dirty="0">
                <a:latin typeface="Courier New" panose="02070309020205020404" pitchFamily="49" charset="0"/>
                <a:cs typeface="Courier New" panose="02070309020205020404" pitchFamily="49" charset="0"/>
              </a:rPr>
              <a:t>GERMANY’S 1923 HYPER-INFLATION BY A PRIVATE CENTRAL BANK</a:t>
            </a:r>
          </a:p>
        </p:txBody>
      </p:sp>
      <p:sp>
        <p:nvSpPr>
          <p:cNvPr id="3" name="TextBox 2"/>
          <p:cNvSpPr txBox="1"/>
          <p:nvPr/>
        </p:nvSpPr>
        <p:spPr>
          <a:xfrm>
            <a:off x="0" y="461664"/>
            <a:ext cx="12192000" cy="1692771"/>
          </a:xfrm>
          <a:prstGeom prst="rect">
            <a:avLst/>
          </a:prstGeom>
          <a:solidFill>
            <a:srgbClr val="B7ECFF"/>
          </a:solidFill>
        </p:spPr>
        <p:txBody>
          <a:bodyPr wrap="square" rtlCol="0">
            <a:spAutoFit/>
          </a:bodyPr>
          <a:lstStyle/>
          <a:p>
            <a:r>
              <a:rPr lang="en-US" sz="2400" dirty="0" smtClean="0"/>
              <a:t>This hyperinflation is used to blame government, implying the government was responsible for the actions of the Central Bank.</a:t>
            </a:r>
          </a:p>
          <a:p>
            <a:endParaRPr lang="en-US" sz="2400" dirty="0"/>
          </a:p>
          <a:p>
            <a:pPr algn="ctr"/>
            <a:r>
              <a:rPr lang="en-US" sz="3200" b="1" u="sng" dirty="0" smtClean="0"/>
              <a:t>But the Central Bank by 1922-23 was controlled by private bankers.</a:t>
            </a:r>
            <a:endParaRPr lang="en-US" sz="3200" b="1" u="sng" dirty="0"/>
          </a:p>
        </p:txBody>
      </p:sp>
      <p:pic>
        <p:nvPicPr>
          <p:cNvPr id="12290" name="Picture 2" descr="http://www.holocaustresearchproject.org/economics/images/Reichsba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4480"/>
            <a:ext cx="5155324" cy="40121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9054" y="6366669"/>
            <a:ext cx="4673395" cy="369332"/>
          </a:xfrm>
          <a:prstGeom prst="rect">
            <a:avLst/>
          </a:prstGeom>
          <a:solidFill>
            <a:srgbClr val="E7F9FF"/>
          </a:solidFill>
        </p:spPr>
        <p:txBody>
          <a:bodyPr wrap="none" rtlCol="0">
            <a:spAutoFit/>
          </a:bodyPr>
          <a:lstStyle/>
          <a:p>
            <a:r>
              <a:rPr lang="en-US" b="1" dirty="0" smtClean="0"/>
              <a:t>REICHBANK, GERMAN’S CENTRAL BANK, 1924</a:t>
            </a:r>
            <a:endParaRPr lang="en-US" b="1" dirty="0"/>
          </a:p>
        </p:txBody>
      </p:sp>
      <p:sp>
        <p:nvSpPr>
          <p:cNvPr id="9" name="TextBox 8"/>
          <p:cNvSpPr txBox="1"/>
          <p:nvPr/>
        </p:nvSpPr>
        <p:spPr>
          <a:xfrm>
            <a:off x="5738648" y="2758966"/>
            <a:ext cx="45719" cy="369332"/>
          </a:xfrm>
          <a:prstGeom prst="rect">
            <a:avLst/>
          </a:prstGeom>
          <a:noFill/>
        </p:spPr>
        <p:txBody>
          <a:bodyPr wrap="square" rtlCol="0">
            <a:spAutoFit/>
          </a:bodyPr>
          <a:lstStyle/>
          <a:p>
            <a:endParaRPr lang="en-US" dirty="0"/>
          </a:p>
        </p:txBody>
      </p:sp>
      <p:sp>
        <p:nvSpPr>
          <p:cNvPr id="10" name="TextBox 9"/>
          <p:cNvSpPr txBox="1"/>
          <p:nvPr/>
        </p:nvSpPr>
        <p:spPr>
          <a:xfrm>
            <a:off x="5155324" y="3088849"/>
            <a:ext cx="7036676" cy="2277547"/>
          </a:xfrm>
          <a:prstGeom prst="rect">
            <a:avLst/>
          </a:prstGeom>
          <a:solidFill>
            <a:srgbClr val="E7F9FF"/>
          </a:solidFill>
        </p:spPr>
        <p:txBody>
          <a:bodyPr wrap="square" rtlCol="0">
            <a:spAutoFit/>
          </a:bodyPr>
          <a:lstStyle/>
          <a:p>
            <a:r>
              <a:rPr lang="en-US" dirty="0" smtClean="0"/>
              <a:t>“The foreign experts delegated by the League of Nations to guide the economic recovery of Germany wanted a more free-market orientation for the German central bank.”                          </a:t>
            </a:r>
            <a:r>
              <a:rPr lang="en-US" sz="1600" dirty="0" err="1" smtClean="0"/>
              <a:t>Zarlenga</a:t>
            </a:r>
            <a:r>
              <a:rPr lang="en-US" sz="1600" dirty="0" smtClean="0"/>
              <a:t>, </a:t>
            </a:r>
            <a:r>
              <a:rPr lang="en-US" sz="1600" i="1" dirty="0" smtClean="0"/>
              <a:t>LSM</a:t>
            </a:r>
            <a:r>
              <a:rPr lang="en-US" sz="1600" dirty="0" smtClean="0"/>
              <a:t>, pp. 579-580</a:t>
            </a:r>
          </a:p>
          <a:p>
            <a:endParaRPr lang="en-US" dirty="0" smtClean="0"/>
          </a:p>
          <a:p>
            <a:r>
              <a:rPr lang="en-US" dirty="0" smtClean="0"/>
              <a:t>“On May 26, 1922, the law establishing the independence of the Reichsbank and withdrawing from the Chancellor of the Reich any influence on the conduct of the Bank’s business was promulgated.”</a:t>
            </a:r>
          </a:p>
          <a:p>
            <a:r>
              <a:rPr lang="en-US" sz="1600" dirty="0" smtClean="0"/>
              <a:t>                                         Hjalmar Schacht, </a:t>
            </a:r>
            <a:r>
              <a:rPr lang="en-US" sz="1600" i="1" dirty="0" smtClean="0"/>
              <a:t>Stabilization of the Mark</a:t>
            </a:r>
            <a:r>
              <a:rPr lang="en-US" sz="1600" dirty="0" smtClean="0"/>
              <a:t>, 1927, pp. 46-51 </a:t>
            </a:r>
            <a:endParaRPr lang="en-US" sz="1600" dirty="0"/>
          </a:p>
        </p:txBody>
      </p:sp>
    </p:spTree>
    <p:extLst>
      <p:ext uri="{BB962C8B-B14F-4D97-AF65-F5344CB8AC3E}">
        <p14:creationId xmlns:p14="http://schemas.microsoft.com/office/powerpoint/2010/main" val="3307718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185214"/>
          </a:xfrm>
          <a:prstGeom prst="rect">
            <a:avLst/>
          </a:prstGeom>
          <a:solidFill>
            <a:srgbClr val="FFC000"/>
          </a:solidFill>
        </p:spPr>
        <p:txBody>
          <a:bodyPr wrap="square">
            <a:spAutoFit/>
          </a:bodyPr>
          <a:lstStyle/>
          <a:p>
            <a:pPr marL="457200" indent="-457200" algn="ctr">
              <a:buFont typeface="+mj-lt"/>
              <a:buAutoNum type="arabicPeriod" startAt="6"/>
            </a:pPr>
            <a:r>
              <a:rPr lang="en-US" sz="3200" b="1" dirty="0">
                <a:latin typeface="Courier New" panose="02070309020205020404" pitchFamily="49" charset="0"/>
                <a:cs typeface="Courier New" panose="02070309020205020404" pitchFamily="49" charset="0"/>
              </a:rPr>
              <a:t>HOW IS A CURRENCY DESTROYED</a:t>
            </a:r>
            <a:r>
              <a:rPr lang="en-US" sz="3200" b="1" dirty="0" smtClean="0">
                <a:latin typeface="Courier New" panose="02070309020205020404" pitchFamily="49" charset="0"/>
                <a:cs typeface="Courier New" panose="02070309020205020404" pitchFamily="49" charset="0"/>
              </a:rPr>
              <a:t>?</a:t>
            </a:r>
          </a:p>
          <a:p>
            <a:pPr marL="457200" indent="-457200" algn="ctr">
              <a:buFont typeface="+mj-lt"/>
              <a:buAutoNum type="arabicPeriod" startAt="6"/>
            </a:pPr>
            <a:endParaRPr lang="en-US" sz="3200" b="1" dirty="0">
              <a:latin typeface="Courier New" panose="02070309020205020404" pitchFamily="49" charset="0"/>
              <a:cs typeface="Courier New" panose="02070309020205020404" pitchFamily="49" charset="0"/>
            </a:endParaRPr>
          </a:p>
          <a:p>
            <a:pPr algn="ctr"/>
            <a:r>
              <a:rPr lang="en-US" sz="3200" b="1" dirty="0" smtClean="0">
                <a:latin typeface="Courier New" panose="02070309020205020404" pitchFamily="49" charset="0"/>
                <a:cs typeface="Courier New" panose="02070309020205020404" pitchFamily="49" charset="0"/>
              </a:rPr>
              <a:t>ANSWER:  BY ISSUING, NOT JUST TOO MUCH,</a:t>
            </a:r>
          </a:p>
          <a:p>
            <a:pPr algn="ctr"/>
            <a:r>
              <a:rPr lang="en-US" sz="3200" b="1" dirty="0" smtClean="0">
                <a:latin typeface="Courier New" panose="02070309020205020404" pitchFamily="49" charset="0"/>
                <a:cs typeface="Courier New" panose="02070309020205020404" pitchFamily="49" charset="0"/>
              </a:rPr>
              <a:t>BUT </a:t>
            </a:r>
            <a:r>
              <a:rPr lang="en-US" sz="4000" b="1" dirty="0" smtClean="0">
                <a:latin typeface="Courier New" panose="02070309020205020404" pitchFamily="49" charset="0"/>
                <a:cs typeface="Courier New" panose="02070309020205020404" pitchFamily="49" charset="0"/>
              </a:rPr>
              <a:t>FAR</a:t>
            </a:r>
            <a:r>
              <a:rPr lang="en-US" sz="3200" b="1" dirty="0" smtClean="0">
                <a:latin typeface="Courier New" panose="02070309020205020404" pitchFamily="49" charset="0"/>
                <a:cs typeface="Courier New" panose="02070309020205020404" pitchFamily="49" charset="0"/>
              </a:rPr>
              <a:t> </a:t>
            </a:r>
            <a:r>
              <a:rPr lang="en-US" sz="4000" b="1" dirty="0" smtClean="0">
                <a:latin typeface="Courier New" panose="02070309020205020404" pitchFamily="49" charset="0"/>
                <a:cs typeface="Courier New" panose="02070309020205020404" pitchFamily="49" charset="0"/>
              </a:rPr>
              <a:t>TOO MUCH </a:t>
            </a:r>
            <a:r>
              <a:rPr lang="en-US" sz="3200" b="1" dirty="0" smtClean="0">
                <a:latin typeface="Courier New" panose="02070309020205020404" pitchFamily="49" charset="0"/>
                <a:cs typeface="Courier New" panose="02070309020205020404" pitchFamily="49" charset="0"/>
              </a:rPr>
              <a:t>OF THE CURRENCY. </a:t>
            </a:r>
            <a:endParaRPr lang="en-US" sz="3200" b="1" dirty="0">
              <a:latin typeface="Courier New" panose="02070309020205020404" pitchFamily="49" charset="0"/>
              <a:cs typeface="Courier New" panose="02070309020205020404" pitchFamily="49" charset="0"/>
            </a:endParaRPr>
          </a:p>
        </p:txBody>
      </p:sp>
      <p:pic>
        <p:nvPicPr>
          <p:cNvPr id="1026" name="Picture 2" descr="http://www.sonofthesouth.net/revolutionary-war/colonies/new-york-harb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52" y="3885611"/>
            <a:ext cx="3940265" cy="26328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4952" y="2415541"/>
            <a:ext cx="2996526" cy="1200329"/>
          </a:xfrm>
          <a:prstGeom prst="rect">
            <a:avLst/>
          </a:prstGeom>
          <a:solidFill>
            <a:srgbClr val="FFDEBD"/>
          </a:solidFill>
        </p:spPr>
        <p:txBody>
          <a:bodyPr wrap="none" rtlCol="0">
            <a:spAutoFit/>
          </a:bodyPr>
          <a:lstStyle/>
          <a:p>
            <a:r>
              <a:rPr lang="en-US" dirty="0" smtClean="0"/>
              <a:t>BRITISH SHIPS IN N.Y. HARBOR</a:t>
            </a:r>
          </a:p>
          <a:p>
            <a:r>
              <a:rPr lang="en-US" dirty="0" smtClean="0"/>
              <a:t>COUNTERFEITED COLONIAL</a:t>
            </a:r>
          </a:p>
          <a:p>
            <a:r>
              <a:rPr lang="en-US" dirty="0" smtClean="0"/>
              <a:t>CONTINENTAL CURRENCY –</a:t>
            </a:r>
          </a:p>
          <a:p>
            <a:r>
              <a:rPr lang="en-US" dirty="0" smtClean="0"/>
              <a:t>ECONOMIC WAR</a:t>
            </a:r>
            <a:endParaRPr lang="en-US" dirty="0"/>
          </a:p>
        </p:txBody>
      </p:sp>
      <p:pic>
        <p:nvPicPr>
          <p:cNvPr id="1028" name="Picture 4" descr="http://numismaclub.com/imgs/a/e/u/u/l/french_assignats__300_livres_assignat_portrait_type___epoch_counterfeit_type______1_thumb2_lg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683" y="2877206"/>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45217" y="2415541"/>
            <a:ext cx="3763466" cy="923330"/>
          </a:xfrm>
          <a:prstGeom prst="rect">
            <a:avLst/>
          </a:prstGeom>
          <a:solidFill>
            <a:srgbClr val="FFDEBD"/>
          </a:solidFill>
        </p:spPr>
        <p:txBody>
          <a:bodyPr wrap="none" rtlCol="0">
            <a:spAutoFit/>
          </a:bodyPr>
          <a:lstStyle/>
          <a:p>
            <a:r>
              <a:rPr lang="en-US" dirty="0" smtClean="0"/>
              <a:t>BRITISH IN LONDON COUNTERFEITED</a:t>
            </a:r>
          </a:p>
          <a:p>
            <a:r>
              <a:rPr lang="en-US" dirty="0" smtClean="0"/>
              <a:t>FRENCH REVOLUTIONARY CURRENCY</a:t>
            </a:r>
          </a:p>
          <a:p>
            <a:r>
              <a:rPr lang="en-US" dirty="0" smtClean="0"/>
              <a:t>CALLED ASSIGNATS – ECONOMIC WAR</a:t>
            </a:r>
            <a:endParaRPr lang="en-US" dirty="0"/>
          </a:p>
        </p:txBody>
      </p:sp>
      <p:pic>
        <p:nvPicPr>
          <p:cNvPr id="1032" name="Picture 8" descr="http://www.coins.nd.edu/ColCurrency/CurrencyImages/CC/CC-05-10-75-$7.obv.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76874"/>
            <a:ext cx="1885950" cy="13811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howandknow.com/wp-content/uploads/2012/08/French_Revolu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1251" y="4442983"/>
            <a:ext cx="3407432" cy="24150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17-us2.ixquick.com/cgi-bin/serveimage?url=http%3A%2F%2Fts2.mm.bing.net%2Fth%3Fid%3DJN.zjzhfCzrDBlixtXKVe2nBw%26pid%3D15.1%26H%3D120%26W%3D160&amp;sp=31255f13f33f4ca33c84fb0933f7d0c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7561" y="3854668"/>
            <a:ext cx="4004439" cy="30033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68115" y="2632895"/>
            <a:ext cx="3489866" cy="646331"/>
          </a:xfrm>
          <a:prstGeom prst="rect">
            <a:avLst/>
          </a:prstGeom>
          <a:solidFill>
            <a:srgbClr val="FFDEBD"/>
          </a:solidFill>
        </p:spPr>
        <p:txBody>
          <a:bodyPr wrap="none" rtlCol="0">
            <a:spAutoFit/>
          </a:bodyPr>
          <a:lstStyle/>
          <a:p>
            <a:r>
              <a:rPr lang="en-US" dirty="0" smtClean="0"/>
              <a:t>What was the cause of the German</a:t>
            </a:r>
          </a:p>
          <a:p>
            <a:r>
              <a:rPr lang="en-US" dirty="0" smtClean="0"/>
              <a:t>hyperinflation of 1922-23?    </a:t>
            </a:r>
            <a:endParaRPr lang="en-US" dirty="0"/>
          </a:p>
        </p:txBody>
      </p:sp>
      <p:sp>
        <p:nvSpPr>
          <p:cNvPr id="8" name="TextBox 7"/>
          <p:cNvSpPr txBox="1"/>
          <p:nvPr/>
        </p:nvSpPr>
        <p:spPr>
          <a:xfrm>
            <a:off x="8218471" y="6488668"/>
            <a:ext cx="4029373" cy="369332"/>
          </a:xfrm>
          <a:prstGeom prst="rect">
            <a:avLst/>
          </a:prstGeom>
          <a:noFill/>
        </p:spPr>
        <p:txBody>
          <a:bodyPr wrap="none" rtlCol="0">
            <a:spAutoFit/>
          </a:bodyPr>
          <a:lstStyle/>
          <a:p>
            <a:r>
              <a:rPr lang="en-US" b="1" dirty="0" smtClean="0"/>
              <a:t>WOMAN LIGHTING STOVE WITH MARKS</a:t>
            </a:r>
            <a:endParaRPr lang="en-US" b="1" dirty="0"/>
          </a:p>
        </p:txBody>
      </p:sp>
    </p:spTree>
    <p:extLst>
      <p:ext uri="{BB962C8B-B14F-4D97-AF65-F5344CB8AC3E}">
        <p14:creationId xmlns:p14="http://schemas.microsoft.com/office/powerpoint/2010/main" val="747340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a:solidFill>
            <a:srgbClr val="FFC000"/>
          </a:solidFill>
        </p:spPr>
        <p:txBody>
          <a:bodyPr wrap="square">
            <a:spAutoFit/>
          </a:bodyPr>
          <a:lstStyle/>
          <a:p>
            <a:pPr marL="457200" indent="-457200" algn="ctr">
              <a:buFont typeface="+mj-lt"/>
              <a:buAutoNum type="arabicPeriod" startAt="6"/>
            </a:pPr>
            <a:r>
              <a:rPr lang="en-US" sz="3200" b="1" dirty="0">
                <a:latin typeface="Courier New" panose="02070309020205020404" pitchFamily="49" charset="0"/>
                <a:cs typeface="Courier New" panose="02070309020205020404" pitchFamily="49" charset="0"/>
              </a:rPr>
              <a:t>HOW IS A CURRENCY DESTROYED</a:t>
            </a:r>
            <a:r>
              <a:rPr lang="en-US" sz="3200" b="1" dirty="0" smtClean="0">
                <a:latin typeface="Courier New" panose="02070309020205020404" pitchFamily="49" charset="0"/>
                <a:cs typeface="Courier New" panose="02070309020205020404" pitchFamily="49" charset="0"/>
              </a:rPr>
              <a:t>?</a:t>
            </a:r>
          </a:p>
          <a:p>
            <a:pPr algn="ctr"/>
            <a:r>
              <a:rPr lang="en-US" sz="3200" b="1" dirty="0" smtClean="0">
                <a:latin typeface="Courier New" panose="02070309020205020404" pitchFamily="49" charset="0"/>
                <a:cs typeface="Courier New" panose="02070309020205020404" pitchFamily="49" charset="0"/>
              </a:rPr>
              <a:t>THE HYPERINFLATION</a:t>
            </a:r>
            <a:endParaRPr lang="en-US" sz="3200" b="1" dirty="0">
              <a:latin typeface="Courier New" panose="02070309020205020404" pitchFamily="49" charset="0"/>
              <a:cs typeface="Courier New" panose="02070309020205020404" pitchFamily="49" charset="0"/>
            </a:endParaRPr>
          </a:p>
        </p:txBody>
      </p:sp>
      <p:sp>
        <p:nvSpPr>
          <p:cNvPr id="3" name="TextBox 2"/>
          <p:cNvSpPr txBox="1"/>
          <p:nvPr/>
        </p:nvSpPr>
        <p:spPr>
          <a:xfrm>
            <a:off x="5656654" y="1226897"/>
            <a:ext cx="5841664" cy="3139321"/>
          </a:xfrm>
          <a:prstGeom prst="rect">
            <a:avLst/>
          </a:prstGeom>
          <a:solidFill>
            <a:srgbClr val="FFDEBD"/>
          </a:solidFill>
        </p:spPr>
        <p:txBody>
          <a:bodyPr wrap="none" rtlCol="0">
            <a:spAutoFit/>
          </a:bodyPr>
          <a:lstStyle/>
          <a:p>
            <a:r>
              <a:rPr lang="en-US" dirty="0" smtClean="0"/>
              <a:t>			MARKS               DOLLARS</a:t>
            </a:r>
          </a:p>
          <a:p>
            <a:endParaRPr lang="en-US" dirty="0"/>
          </a:p>
          <a:p>
            <a:r>
              <a:rPr lang="en-US" dirty="0" smtClean="0"/>
              <a:t>JULY 1922		     300		1</a:t>
            </a:r>
          </a:p>
          <a:p>
            <a:endParaRPr lang="en-US" dirty="0"/>
          </a:p>
          <a:p>
            <a:r>
              <a:rPr lang="en-US" dirty="0" smtClean="0"/>
              <a:t>NOV 1922		  9,000		1</a:t>
            </a:r>
          </a:p>
          <a:p>
            <a:endParaRPr lang="en-US" dirty="0"/>
          </a:p>
          <a:p>
            <a:r>
              <a:rPr lang="en-US" dirty="0" smtClean="0"/>
              <a:t>JAN 1923			49,000		1</a:t>
            </a:r>
          </a:p>
          <a:p>
            <a:endParaRPr lang="en-US" dirty="0"/>
          </a:p>
          <a:p>
            <a:r>
              <a:rPr lang="en-US" dirty="0" smtClean="0"/>
              <a:t>JULY 1923		1.1 MILLION	1</a:t>
            </a:r>
          </a:p>
          <a:p>
            <a:endParaRPr lang="en-US" dirty="0"/>
          </a:p>
          <a:p>
            <a:r>
              <a:rPr lang="en-US" dirty="0" smtClean="0"/>
              <a:t>NOV 1923		2.5 TRILLION	1	</a:t>
            </a:r>
            <a:endParaRPr lang="en-US" dirty="0"/>
          </a:p>
        </p:txBody>
      </p:sp>
      <p:pic>
        <p:nvPicPr>
          <p:cNvPr id="2050" name="Picture 2" descr="http://www.tagesspiegel.de/images/inflatio_bild/9084198/2-format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515898"/>
            <a:ext cx="3121572" cy="23421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warrelics.eu/forum/attachments/imperial-germany-austro-hungary/433027d1354996540-imperial-german-bank-notes-hyperinflation-19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7218"/>
            <a:ext cx="4700204" cy="34468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conicphotos.files.wordpress.com/2011/08/img_0142.png?w=700&amp;amph=5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1573" y="4524034"/>
            <a:ext cx="2871311" cy="23339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50022" y="4809786"/>
            <a:ext cx="5928867" cy="1754326"/>
          </a:xfrm>
          <a:prstGeom prst="rect">
            <a:avLst/>
          </a:prstGeom>
          <a:noFill/>
        </p:spPr>
        <p:txBody>
          <a:bodyPr wrap="none" rtlCol="0">
            <a:spAutoFit/>
          </a:bodyPr>
          <a:lstStyle/>
          <a:p>
            <a:r>
              <a:rPr lang="en-US" dirty="0" smtClean="0"/>
              <a:t>“The private Reichsbank printing presses had been unable</a:t>
            </a:r>
          </a:p>
          <a:p>
            <a:r>
              <a:rPr lang="en-US" dirty="0" smtClean="0"/>
              <a:t>to keep up and other private parties were given the authority</a:t>
            </a:r>
          </a:p>
          <a:p>
            <a:r>
              <a:rPr lang="en-US" dirty="0" smtClean="0"/>
              <a:t>to issue money.   Schacht estimated that about half the</a:t>
            </a:r>
          </a:p>
          <a:p>
            <a:r>
              <a:rPr lang="en-US" dirty="0" smtClean="0"/>
              <a:t>money in circulation was private money from other than</a:t>
            </a:r>
          </a:p>
          <a:p>
            <a:r>
              <a:rPr lang="en-US" dirty="0" smtClean="0"/>
              <a:t>Reichsbank sources.”                                     </a:t>
            </a:r>
            <a:r>
              <a:rPr lang="en-US" sz="1600" dirty="0" err="1" smtClean="0"/>
              <a:t>Zarlenga</a:t>
            </a:r>
            <a:r>
              <a:rPr lang="en-US" sz="1600" dirty="0" smtClean="0"/>
              <a:t>, </a:t>
            </a:r>
            <a:r>
              <a:rPr lang="en-US" sz="1600" i="1" dirty="0" smtClean="0"/>
              <a:t>LSM</a:t>
            </a:r>
            <a:r>
              <a:rPr lang="en-US" sz="1600" dirty="0" smtClean="0"/>
              <a:t>, p. 581</a:t>
            </a:r>
          </a:p>
          <a:p>
            <a:endParaRPr lang="en-US" dirty="0"/>
          </a:p>
        </p:txBody>
      </p:sp>
    </p:spTree>
    <p:extLst>
      <p:ext uri="{BB962C8B-B14F-4D97-AF65-F5344CB8AC3E}">
        <p14:creationId xmlns:p14="http://schemas.microsoft.com/office/powerpoint/2010/main" val="1295620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FF00"/>
          </a:solidFill>
        </p:spPr>
        <p:txBody>
          <a:bodyPr wrap="square">
            <a:spAutoFit/>
          </a:bodyPr>
          <a:lstStyle/>
          <a:p>
            <a:pPr marL="342900" indent="-342900" algn="ctr">
              <a:buFont typeface="+mj-lt"/>
              <a:buAutoNum type="arabicPeriod" startAt="7"/>
            </a:pPr>
            <a:r>
              <a:rPr lang="en-US" sz="2800" b="1" dirty="0">
                <a:latin typeface="Courier New" panose="02070309020205020404" pitchFamily="49" charset="0"/>
                <a:cs typeface="Courier New" panose="02070309020205020404" pitchFamily="49" charset="0"/>
              </a:rPr>
              <a:t>CAUSE OF THE INFLATION: </a:t>
            </a:r>
            <a:r>
              <a:rPr lang="en-US" sz="2800" b="1" dirty="0" smtClean="0">
                <a:latin typeface="Courier New" panose="02070309020205020404" pitchFamily="49" charset="0"/>
                <a:cs typeface="Courier New" panose="02070309020205020404" pitchFamily="49" charset="0"/>
              </a:rPr>
              <a:t>SCHACHT TELLS THE TRUTH</a:t>
            </a:r>
            <a:endParaRPr lang="en-US" sz="2800" b="1" dirty="0">
              <a:latin typeface="Courier New" panose="02070309020205020404" pitchFamily="49" charset="0"/>
              <a:cs typeface="Courier New" panose="02070309020205020404" pitchFamily="49"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0331"/>
            <a:ext cx="4791744" cy="12574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2428"/>
            <a:ext cx="5172797" cy="2867425"/>
          </a:xfrm>
          <a:prstGeom prst="rect">
            <a:avLst/>
          </a:prstGeom>
        </p:spPr>
      </p:pic>
      <p:sp>
        <p:nvSpPr>
          <p:cNvPr id="7" name="TextBox 6"/>
          <p:cNvSpPr txBox="1"/>
          <p:nvPr/>
        </p:nvSpPr>
        <p:spPr>
          <a:xfrm>
            <a:off x="5291958" y="1421978"/>
            <a:ext cx="6617389" cy="4154984"/>
          </a:xfrm>
          <a:prstGeom prst="rect">
            <a:avLst/>
          </a:prstGeom>
          <a:solidFill>
            <a:srgbClr val="FFFF00"/>
          </a:solidFill>
        </p:spPr>
        <p:txBody>
          <a:bodyPr wrap="none" rtlCol="0">
            <a:spAutoFit/>
          </a:bodyPr>
          <a:lstStyle/>
          <a:p>
            <a:r>
              <a:rPr lang="en-US" sz="2400" dirty="0" smtClean="0"/>
              <a:t>Schacht’s first explanation was to blame the actions</a:t>
            </a:r>
          </a:p>
          <a:p>
            <a:r>
              <a:rPr lang="en-US" sz="2400" dirty="0" smtClean="0"/>
              <a:t>of the private bank on the government, assuming</a:t>
            </a:r>
          </a:p>
          <a:p>
            <a:r>
              <a:rPr lang="en-US" sz="2400" dirty="0" smtClean="0"/>
              <a:t>making new issues available for government</a:t>
            </a:r>
          </a:p>
          <a:p>
            <a:r>
              <a:rPr lang="en-US" sz="2400" dirty="0" smtClean="0"/>
              <a:t>expenditures:</a:t>
            </a:r>
          </a:p>
          <a:p>
            <a:endParaRPr lang="en-US" sz="2400" dirty="0"/>
          </a:p>
          <a:p>
            <a:r>
              <a:rPr lang="en-US" sz="2400" dirty="0" smtClean="0"/>
              <a:t>     “…because the point at issue was the survival of</a:t>
            </a:r>
          </a:p>
          <a:p>
            <a:r>
              <a:rPr lang="en-US" sz="2400" dirty="0" smtClean="0"/>
              <a:t>the Reich, the Reichsbank did not regard itself</a:t>
            </a:r>
          </a:p>
          <a:p>
            <a:r>
              <a:rPr lang="en-US" sz="2400" dirty="0" smtClean="0"/>
              <a:t>justified in refusing even after the passing in 1922</a:t>
            </a:r>
          </a:p>
          <a:p>
            <a:r>
              <a:rPr lang="en-US" sz="2400" dirty="0" smtClean="0"/>
              <a:t>of the law which gave it formal autonomy.” </a:t>
            </a:r>
          </a:p>
          <a:p>
            <a:endParaRPr lang="en-US" sz="2400" dirty="0"/>
          </a:p>
          <a:p>
            <a:r>
              <a:rPr lang="en-US" sz="2400" dirty="0" smtClean="0"/>
              <a:t>                               </a:t>
            </a:r>
            <a:r>
              <a:rPr lang="en-US" sz="2000" dirty="0" smtClean="0"/>
              <a:t>Schacht, </a:t>
            </a:r>
            <a:r>
              <a:rPr lang="en-US" sz="2000" i="1" dirty="0" smtClean="0"/>
              <a:t>The Magic of Money</a:t>
            </a:r>
            <a:r>
              <a:rPr lang="en-US" sz="2000" dirty="0" smtClean="0"/>
              <a:t>, pp. 65-66</a:t>
            </a:r>
            <a:endParaRPr lang="en-US" sz="2400" dirty="0"/>
          </a:p>
        </p:txBody>
      </p:sp>
    </p:spTree>
    <p:extLst>
      <p:ext uri="{BB962C8B-B14F-4D97-AF65-F5344CB8AC3E}">
        <p14:creationId xmlns:p14="http://schemas.microsoft.com/office/powerpoint/2010/main" val="2363771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FF00"/>
          </a:solidFill>
        </p:spPr>
        <p:txBody>
          <a:bodyPr wrap="square">
            <a:spAutoFit/>
          </a:bodyPr>
          <a:lstStyle/>
          <a:p>
            <a:pPr marL="342900" indent="-342900" algn="ctr">
              <a:buFont typeface="+mj-lt"/>
              <a:buAutoNum type="arabicPeriod" startAt="7"/>
            </a:pPr>
            <a:r>
              <a:rPr lang="en-US" sz="2800" b="1" dirty="0">
                <a:latin typeface="Courier New" panose="02070309020205020404" pitchFamily="49" charset="0"/>
                <a:cs typeface="Courier New" panose="02070309020205020404" pitchFamily="49" charset="0"/>
              </a:rPr>
              <a:t>CAUSE OF THE INFLATION: </a:t>
            </a:r>
            <a:r>
              <a:rPr lang="en-US" sz="2800" b="1" dirty="0" smtClean="0">
                <a:latin typeface="Courier New" panose="02070309020205020404" pitchFamily="49" charset="0"/>
                <a:cs typeface="Courier New" panose="02070309020205020404" pitchFamily="49" charset="0"/>
              </a:rPr>
              <a:t>SCHACHT TELLS THE TRUTH</a:t>
            </a:r>
            <a:endParaRPr lang="en-US" sz="2800" b="1" dirty="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2428"/>
            <a:ext cx="5172797" cy="2867425"/>
          </a:xfrm>
          <a:prstGeom prst="rect">
            <a:avLst/>
          </a:prstGeom>
        </p:spPr>
      </p:pic>
      <p:sp>
        <p:nvSpPr>
          <p:cNvPr id="7" name="TextBox 6"/>
          <p:cNvSpPr txBox="1"/>
          <p:nvPr/>
        </p:nvSpPr>
        <p:spPr>
          <a:xfrm>
            <a:off x="5612915" y="1142428"/>
            <a:ext cx="6404382" cy="5632311"/>
          </a:xfrm>
          <a:prstGeom prst="rect">
            <a:avLst/>
          </a:prstGeom>
          <a:solidFill>
            <a:srgbClr val="FFFF00"/>
          </a:solidFill>
        </p:spPr>
        <p:txBody>
          <a:bodyPr wrap="none" rtlCol="0">
            <a:spAutoFit/>
          </a:bodyPr>
          <a:lstStyle/>
          <a:p>
            <a:r>
              <a:rPr lang="en-US" sz="2400" dirty="0"/>
              <a:t>But he proceeded to let the cat out of the bag</a:t>
            </a:r>
            <a:r>
              <a:rPr lang="en-US" sz="2400" dirty="0" smtClean="0"/>
              <a:t>:</a:t>
            </a:r>
          </a:p>
          <a:p>
            <a:r>
              <a:rPr lang="en-US" sz="2400" dirty="0" smtClean="0"/>
              <a:t>the private Reichsbank had made lavish loans</a:t>
            </a:r>
          </a:p>
          <a:p>
            <a:r>
              <a:rPr lang="en-US" sz="2400" dirty="0" smtClean="0"/>
              <a:t>to speculators selling the mark short and driving</a:t>
            </a:r>
          </a:p>
          <a:p>
            <a:r>
              <a:rPr lang="en-US" sz="2400" dirty="0" smtClean="0"/>
              <a:t>down its value to nothing! </a:t>
            </a:r>
          </a:p>
          <a:p>
            <a:endParaRPr lang="en-US" sz="2400" dirty="0"/>
          </a:p>
          <a:p>
            <a:r>
              <a:rPr lang="en-US" sz="2400" dirty="0" smtClean="0"/>
              <a:t>“In previous years such speculation had been </a:t>
            </a:r>
          </a:p>
          <a:p>
            <a:r>
              <a:rPr lang="en-US" sz="2400" dirty="0" smtClean="0"/>
              <a:t>carried on either with loans which the Reichsbank</a:t>
            </a:r>
          </a:p>
          <a:p>
            <a:r>
              <a:rPr lang="en-US" sz="2400" dirty="0" smtClean="0"/>
              <a:t>granted lavishly, or with emergency money which</a:t>
            </a:r>
          </a:p>
          <a:p>
            <a:r>
              <a:rPr lang="en-US" sz="2400" dirty="0" smtClean="0"/>
              <a:t>one printed oneself, and then exchanged for</a:t>
            </a:r>
          </a:p>
          <a:p>
            <a:r>
              <a:rPr lang="en-US" sz="2400" dirty="0" smtClean="0"/>
              <a:t>Reichsmarks…</a:t>
            </a:r>
          </a:p>
          <a:p>
            <a:endParaRPr lang="en-US" sz="2400" dirty="0"/>
          </a:p>
          <a:p>
            <a:r>
              <a:rPr lang="en-US" sz="2400" dirty="0" smtClean="0"/>
              <a:t>The loans formerly easily obtained from the</a:t>
            </a:r>
          </a:p>
          <a:p>
            <a:r>
              <a:rPr lang="en-US" sz="2400" dirty="0" smtClean="0"/>
              <a:t>Reichsbank were no longer granted…”</a:t>
            </a:r>
          </a:p>
          <a:p>
            <a:endParaRPr lang="en-US" sz="2400" dirty="0"/>
          </a:p>
          <a:p>
            <a:r>
              <a:rPr lang="en-US" sz="2000" dirty="0" smtClean="0"/>
              <a:t>                                        Schacht, </a:t>
            </a:r>
            <a:r>
              <a:rPr lang="en-US" sz="2000" i="1" dirty="0" smtClean="0"/>
              <a:t>The Magic of Money</a:t>
            </a:r>
            <a:r>
              <a:rPr lang="en-US" sz="2000" dirty="0" smtClean="0"/>
              <a:t>, p. 70</a:t>
            </a:r>
            <a:endParaRPr lang="en-US" sz="1600" dirty="0"/>
          </a:p>
        </p:txBody>
      </p:sp>
      <p:pic>
        <p:nvPicPr>
          <p:cNvPr id="1026" name="Picture 2" descr="http://www.johnpence.com/visuals/painters/thomas/images/c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36" y="3210402"/>
            <a:ext cx="4872861" cy="36295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328595">
            <a:off x="3222916" y="2870294"/>
            <a:ext cx="1651158" cy="461665"/>
          </a:xfrm>
          <a:prstGeom prst="rect">
            <a:avLst/>
          </a:prstGeom>
          <a:solidFill>
            <a:srgbClr val="FFFF00"/>
          </a:solidFill>
        </p:spPr>
        <p:txBody>
          <a:bodyPr wrap="none" rtlCol="0">
            <a:spAutoFit/>
          </a:bodyPr>
          <a:lstStyle/>
          <a:p>
            <a:r>
              <a:rPr lang="en-US" sz="2400" dirty="0" smtClean="0">
                <a:latin typeface="Arial Black" panose="020B0A04020102020204" pitchFamily="34" charset="0"/>
              </a:rPr>
              <a:t>PRIVATE</a:t>
            </a:r>
            <a:endParaRPr lang="en-US" sz="2400" dirty="0">
              <a:latin typeface="Arial Black" panose="020B0A04020102020204" pitchFamily="34" charset="0"/>
            </a:endParaRPr>
          </a:p>
        </p:txBody>
      </p:sp>
    </p:spTree>
    <p:extLst>
      <p:ext uri="{BB962C8B-B14F-4D97-AF65-F5344CB8AC3E}">
        <p14:creationId xmlns:p14="http://schemas.microsoft.com/office/powerpoint/2010/main" val="3598400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FF00"/>
          </a:solidFill>
        </p:spPr>
        <p:txBody>
          <a:bodyPr wrap="square">
            <a:spAutoFit/>
          </a:bodyPr>
          <a:lstStyle/>
          <a:p>
            <a:pPr marL="342900" indent="-342900" algn="ctr">
              <a:buFont typeface="+mj-lt"/>
              <a:buAutoNum type="arabicPeriod" startAt="7"/>
            </a:pPr>
            <a:r>
              <a:rPr lang="en-US" sz="2800" b="1" dirty="0">
                <a:latin typeface="Courier New" panose="02070309020205020404" pitchFamily="49" charset="0"/>
                <a:cs typeface="Courier New" panose="02070309020205020404" pitchFamily="49" charset="0"/>
              </a:rPr>
              <a:t>CAUSE OF THE INFLATION: </a:t>
            </a:r>
            <a:r>
              <a:rPr lang="en-US" sz="2800" b="1" dirty="0" smtClean="0">
                <a:latin typeface="Courier New" panose="02070309020205020404" pitchFamily="49" charset="0"/>
                <a:cs typeface="Courier New" panose="02070309020205020404" pitchFamily="49" charset="0"/>
              </a:rPr>
              <a:t>SCHACHT TELLS THE TRUTH</a:t>
            </a:r>
            <a:endParaRPr lang="en-US" sz="2800" b="1" dirty="0">
              <a:latin typeface="Courier New" panose="02070309020205020404" pitchFamily="49" charset="0"/>
              <a:cs typeface="Courier New" panose="02070309020205020404" pitchFamily="49" charset="0"/>
            </a:endParaRPr>
          </a:p>
        </p:txBody>
      </p:sp>
      <p:sp>
        <p:nvSpPr>
          <p:cNvPr id="3" name="TextBox 2"/>
          <p:cNvSpPr txBox="1"/>
          <p:nvPr/>
        </p:nvSpPr>
        <p:spPr>
          <a:xfrm>
            <a:off x="0" y="523220"/>
            <a:ext cx="12192000" cy="3416320"/>
          </a:xfrm>
          <a:prstGeom prst="rect">
            <a:avLst/>
          </a:prstGeom>
          <a:solidFill>
            <a:srgbClr val="FFFFAF"/>
          </a:solidFill>
        </p:spPr>
        <p:txBody>
          <a:bodyPr wrap="square" rtlCol="0">
            <a:spAutoFit/>
          </a:bodyPr>
          <a:lstStyle/>
          <a:p>
            <a:pPr algn="ctr"/>
            <a:r>
              <a:rPr lang="en-US" sz="2400" b="1" dirty="0" smtClean="0"/>
              <a:t>CURRENCY SPECULATION ON A LARGE SCALE SHOULD NOT BE LEGITIMATE:</a:t>
            </a:r>
          </a:p>
          <a:p>
            <a:pPr algn="ctr"/>
            <a:r>
              <a:rPr lang="en-US" sz="2400" b="1" dirty="0" smtClean="0"/>
              <a:t>THE SPECULATOR IS ‘CREATING MARKS’ BY SELLING SHORT</a:t>
            </a:r>
          </a:p>
          <a:p>
            <a:pPr algn="ctr"/>
            <a:r>
              <a:rPr lang="en-US" sz="2400" b="1" dirty="0" smtClean="0"/>
              <a:t>(SELLING WHAT HE DOES NOT HAVE)</a:t>
            </a:r>
          </a:p>
          <a:p>
            <a:pPr algn="ctr"/>
            <a:endParaRPr lang="en-US" sz="2400" b="1" dirty="0"/>
          </a:p>
          <a:p>
            <a:pPr algn="ctr"/>
            <a:r>
              <a:rPr lang="en-US" sz="2400" b="1" dirty="0" smtClean="0"/>
              <a:t>THIS DRIVES THE VALUE OF THE CURRENCY DOWN</a:t>
            </a:r>
          </a:p>
          <a:p>
            <a:pPr algn="ctr"/>
            <a:endParaRPr lang="en-US" sz="2400" b="1" dirty="0"/>
          </a:p>
          <a:p>
            <a:pPr algn="ctr"/>
            <a:r>
              <a:rPr lang="en-US" sz="2400" b="1" dirty="0" smtClean="0"/>
              <a:t>                           THE SPECULATOR CAN THEN BUY IT BACK CHEAPER,</a:t>
            </a:r>
          </a:p>
          <a:p>
            <a:pPr algn="ctr"/>
            <a:r>
              <a:rPr lang="en-US" sz="2400" b="1" dirty="0"/>
              <a:t> </a:t>
            </a:r>
            <a:r>
              <a:rPr lang="en-US" sz="2400" b="1" dirty="0" smtClean="0"/>
              <a:t>                           PAY BACK HIS MARGIN LOAN,</a:t>
            </a:r>
          </a:p>
          <a:p>
            <a:pPr algn="ctr"/>
            <a:r>
              <a:rPr lang="en-US" sz="2400" b="1" dirty="0"/>
              <a:t> </a:t>
            </a:r>
            <a:r>
              <a:rPr lang="en-US" sz="2400" b="1" dirty="0" smtClean="0"/>
              <a:t>                                                   AND POCKET THE PROFIT </a:t>
            </a:r>
            <a:endParaRPr lang="en-US" sz="2400" b="1" dirty="0"/>
          </a:p>
        </p:txBody>
      </p:sp>
      <p:pic>
        <p:nvPicPr>
          <p:cNvPr id="2050" name="Picture 2" descr="https://s3-eu5.ixquick.com/cgi-bin/serveimage?url=http%3A%2F%2Fts1.mm.bing.net%2Fth%3Fid%3DJN.CHRQPOJ2FJolESUJgUtGwg%26pid%3D15.1%26H%3D206%26W%3D160&amp;sp=29acec672837adaa9024dae918c42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18783"/>
            <a:ext cx="3358056" cy="4347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13604" y="4462760"/>
            <a:ext cx="8522846" cy="1477328"/>
          </a:xfrm>
          <a:prstGeom prst="rect">
            <a:avLst/>
          </a:prstGeom>
          <a:solidFill>
            <a:srgbClr val="FFFF33"/>
          </a:solidFill>
        </p:spPr>
        <p:txBody>
          <a:bodyPr wrap="none" rtlCol="0">
            <a:spAutoFit/>
          </a:bodyPr>
          <a:lstStyle/>
          <a:p>
            <a:r>
              <a:rPr lang="en-US" dirty="0" smtClean="0"/>
              <a:t>“This kind of currency speculation is at the expense of the producers and working people</a:t>
            </a:r>
          </a:p>
          <a:p>
            <a:r>
              <a:rPr lang="en-US" dirty="0" smtClean="0"/>
              <a:t>whose lives and enterprises are dependent on that currency…</a:t>
            </a:r>
          </a:p>
          <a:p>
            <a:endParaRPr lang="en-US" dirty="0"/>
          </a:p>
          <a:p>
            <a:r>
              <a:rPr lang="en-US" dirty="0" smtClean="0"/>
              <a:t>Currency speculation in such large amounts should be viewed as a form of aggression,</a:t>
            </a:r>
          </a:p>
          <a:p>
            <a:r>
              <a:rPr lang="en-US" dirty="0" smtClean="0"/>
              <a:t>no less harmful than dropping bombs on the country in question.”       </a:t>
            </a:r>
            <a:r>
              <a:rPr lang="en-US" sz="1600" dirty="0" err="1" smtClean="0"/>
              <a:t>Zarlenga</a:t>
            </a:r>
            <a:r>
              <a:rPr lang="en-US" sz="1600" dirty="0" smtClean="0"/>
              <a:t>, </a:t>
            </a:r>
            <a:r>
              <a:rPr lang="en-US" sz="1600" i="1" dirty="0" smtClean="0"/>
              <a:t>LSM</a:t>
            </a:r>
            <a:r>
              <a:rPr lang="en-US" sz="1600" dirty="0" smtClean="0"/>
              <a:t>, p. 581</a:t>
            </a:r>
            <a:endParaRPr lang="en-US" sz="1600" dirty="0"/>
          </a:p>
        </p:txBody>
      </p:sp>
    </p:spTree>
    <p:extLst>
      <p:ext uri="{BB962C8B-B14F-4D97-AF65-F5344CB8AC3E}">
        <p14:creationId xmlns:p14="http://schemas.microsoft.com/office/powerpoint/2010/main" val="2133400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379622"/>
            <a:ext cx="9494004" cy="5301916"/>
          </a:xfrm>
          <a:solidFill>
            <a:schemeClr val="accent2">
              <a:lumMod val="20000"/>
              <a:lumOff val="80000"/>
            </a:schemeClr>
          </a:solidFill>
        </p:spPr>
        <p:txBody>
          <a:bodyPr>
            <a:normAutofit fontScale="850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people.    Will Decker &amp; Martin Dunn, 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Sparta, the Roman Republic, the American Colonies in the 18</a:t>
            </a:r>
            <a:r>
              <a:rPr lang="en-US" sz="2400" baseline="30000" dirty="0" smtClean="0"/>
              <a:t>th</a:t>
            </a:r>
            <a:r>
              <a:rPr lang="en-US" sz="2400" dirty="0" smtClean="0"/>
              <a:t> </a:t>
            </a:r>
            <a:r>
              <a:rPr lang="en-US" sz="2400" dirty="0"/>
              <a:t>century, </a:t>
            </a:r>
            <a:r>
              <a:rPr lang="en-US" sz="2400" dirty="0" smtClean="0"/>
              <a:t>GREENBACKS after the Civil War, Canada </a:t>
            </a:r>
            <a:r>
              <a:rPr lang="en-US" sz="2400" dirty="0"/>
              <a:t>after the Great </a:t>
            </a:r>
            <a:r>
              <a:rPr lang="en-US" sz="2400" dirty="0" smtClean="0"/>
              <a:t>Depression, </a:t>
            </a:r>
            <a:r>
              <a:rPr lang="en-US" sz="2400" dirty="0"/>
              <a:t>British experience after World War II</a:t>
            </a:r>
            <a:r>
              <a:rPr lang="en-US" sz="2400" dirty="0" smtClean="0"/>
              <a:t>.  Martin Dunn, July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131931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FF00"/>
          </a:solidFill>
        </p:spPr>
        <p:txBody>
          <a:bodyPr wrap="square">
            <a:spAutoFit/>
          </a:bodyPr>
          <a:lstStyle/>
          <a:p>
            <a:pPr marL="342900" indent="-342900" algn="ctr">
              <a:buFont typeface="+mj-lt"/>
              <a:buAutoNum type="arabicPeriod" startAt="7"/>
            </a:pPr>
            <a:r>
              <a:rPr lang="en-US" sz="2800" b="1" dirty="0">
                <a:latin typeface="Courier New" panose="02070309020205020404" pitchFamily="49" charset="0"/>
                <a:cs typeface="Courier New" panose="02070309020205020404" pitchFamily="49" charset="0"/>
              </a:rPr>
              <a:t>CAUSE OF THE INFLATION: </a:t>
            </a:r>
            <a:r>
              <a:rPr lang="en-US" sz="2800" b="1" dirty="0" smtClean="0">
                <a:latin typeface="Courier New" panose="02070309020205020404" pitchFamily="49" charset="0"/>
                <a:cs typeface="Courier New" panose="02070309020205020404" pitchFamily="49" charset="0"/>
              </a:rPr>
              <a:t>SCHACHT TELLS THE TRUTH</a:t>
            </a:r>
            <a:endParaRPr lang="en-US" sz="2800" b="1" dirty="0">
              <a:latin typeface="Courier New" panose="02070309020205020404" pitchFamily="49" charset="0"/>
              <a:cs typeface="Courier New" panose="02070309020205020404" pitchFamily="49" charset="0"/>
            </a:endParaRPr>
          </a:p>
        </p:txBody>
      </p:sp>
      <p:sp>
        <p:nvSpPr>
          <p:cNvPr id="3" name="TextBox 2"/>
          <p:cNvSpPr txBox="1"/>
          <p:nvPr/>
        </p:nvSpPr>
        <p:spPr>
          <a:xfrm>
            <a:off x="0" y="1421854"/>
            <a:ext cx="3263462" cy="3416320"/>
          </a:xfrm>
          <a:prstGeom prst="rect">
            <a:avLst/>
          </a:prstGeom>
          <a:solidFill>
            <a:srgbClr val="FFFFAF"/>
          </a:solidFill>
        </p:spPr>
        <p:txBody>
          <a:bodyPr wrap="square" rtlCol="0">
            <a:spAutoFit/>
          </a:bodyPr>
          <a:lstStyle/>
          <a:p>
            <a:r>
              <a:rPr lang="en-US" sz="2400" b="1" dirty="0" smtClean="0"/>
              <a:t>‘Thus it was a privately owned and privately controlled central bank, that made loans to private speculators,                           enabling them to speculate against the nation’s currency.”</a:t>
            </a:r>
          </a:p>
          <a:p>
            <a:r>
              <a:rPr lang="en-US" sz="2400" b="1" dirty="0"/>
              <a:t> </a:t>
            </a:r>
            <a:r>
              <a:rPr lang="en-US" sz="2400" b="1" dirty="0" smtClean="0"/>
              <a:t>             </a:t>
            </a:r>
            <a:r>
              <a:rPr lang="en-US" b="1" dirty="0" err="1" smtClean="0"/>
              <a:t>Zarlenga</a:t>
            </a:r>
            <a:r>
              <a:rPr lang="en-US" b="1" dirty="0" smtClean="0"/>
              <a:t>, </a:t>
            </a:r>
            <a:r>
              <a:rPr lang="en-US" b="1" i="1" dirty="0" smtClean="0"/>
              <a:t>LSM</a:t>
            </a:r>
            <a:r>
              <a:rPr lang="en-US" b="1" dirty="0" smtClean="0"/>
              <a:t>, p. 587</a:t>
            </a:r>
            <a:endParaRPr lang="en-US" b="1" dirty="0"/>
          </a:p>
        </p:txBody>
      </p:sp>
      <p:pic>
        <p:nvPicPr>
          <p:cNvPr id="4102" name="Picture 6" descr="http://images-01.delcampe-static.net/img_large/auction/000/071/417/013_001.jpg?v=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103" y="683834"/>
            <a:ext cx="9038897" cy="581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35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00EBE6"/>
          </a:solidFill>
        </p:spPr>
        <p:txBody>
          <a:bodyPr wrap="square">
            <a:spAutoFit/>
          </a:bodyPr>
          <a:lstStyle/>
          <a:p>
            <a:pPr marL="342900" indent="-342900" algn="ctr">
              <a:buFont typeface="+mj-lt"/>
              <a:buAutoNum type="arabicPeriod" startAt="8"/>
            </a:pPr>
            <a:r>
              <a:rPr lang="en-US" sz="2800" b="1" dirty="0">
                <a:latin typeface="Courier New" panose="02070309020205020404" pitchFamily="49" charset="0"/>
                <a:cs typeface="Courier New" panose="02070309020205020404" pitchFamily="49" charset="0"/>
              </a:rPr>
              <a:t>STABILIZING THE MONETARY SITUATION: THE RENTENMARK</a:t>
            </a:r>
          </a:p>
        </p:txBody>
      </p:sp>
      <p:pic>
        <p:nvPicPr>
          <p:cNvPr id="5122" name="Picture 2" descr="http://banknoteindex.com/images/notes/submitted/63223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62" y="529530"/>
            <a:ext cx="11761076" cy="63284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84180" y="447350"/>
            <a:ext cx="4589718" cy="523220"/>
          </a:xfrm>
          <a:prstGeom prst="rect">
            <a:avLst/>
          </a:prstGeom>
          <a:solidFill>
            <a:srgbClr val="FFFF00"/>
          </a:solidFill>
        </p:spPr>
        <p:txBody>
          <a:bodyPr wrap="none" rtlCol="0">
            <a:spAutoFit/>
          </a:bodyPr>
          <a:lstStyle/>
          <a:p>
            <a:r>
              <a:rPr lang="en-US" sz="2800" dirty="0" smtClean="0"/>
              <a:t>THE RENTENMARK CURRENCY</a:t>
            </a:r>
            <a:endParaRPr lang="en-US" sz="2800" dirty="0"/>
          </a:p>
        </p:txBody>
      </p:sp>
    </p:spTree>
    <p:extLst>
      <p:ext uri="{BB962C8B-B14F-4D97-AF65-F5344CB8AC3E}">
        <p14:creationId xmlns:p14="http://schemas.microsoft.com/office/powerpoint/2010/main" val="2483942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18554"/>
            <a:ext cx="12192000" cy="1200329"/>
          </a:xfrm>
          <a:prstGeom prst="rect">
            <a:avLst/>
          </a:prstGeom>
          <a:solidFill>
            <a:srgbClr val="B3FFFF"/>
          </a:solidFill>
        </p:spPr>
        <p:txBody>
          <a:bodyPr wrap="square" rtlCol="0">
            <a:spAutoFit/>
          </a:bodyPr>
          <a:lstStyle/>
          <a:p>
            <a:r>
              <a:rPr lang="en-US" sz="2400" dirty="0" smtClean="0"/>
              <a:t>November, 1923:   Schacht became the government’s Commissioner of the Currency,  a new position created to stabilize the currency.   </a:t>
            </a:r>
            <a:r>
              <a:rPr lang="en-US" sz="2400" u="sng" dirty="0" smtClean="0"/>
              <a:t>The government now actively exercised monetary control.</a:t>
            </a:r>
            <a:endParaRPr lang="en-US" sz="2400" u="sng" dirty="0"/>
          </a:p>
        </p:txBody>
      </p:sp>
      <p:sp>
        <p:nvSpPr>
          <p:cNvPr id="4" name="TextBox 3"/>
          <p:cNvSpPr txBox="1"/>
          <p:nvPr/>
        </p:nvSpPr>
        <p:spPr>
          <a:xfrm>
            <a:off x="5029200" y="2979683"/>
            <a:ext cx="45719" cy="369332"/>
          </a:xfrm>
          <a:prstGeom prst="rect">
            <a:avLst/>
          </a:prstGeom>
          <a:noFill/>
        </p:spPr>
        <p:txBody>
          <a:bodyPr wrap="square" rtlCol="0">
            <a:spAutoFit/>
          </a:bodyPr>
          <a:lstStyle/>
          <a:p>
            <a:endParaRPr lang="en-US" dirty="0"/>
          </a:p>
        </p:txBody>
      </p:sp>
      <p:sp>
        <p:nvSpPr>
          <p:cNvPr id="5" name="TextBox 4"/>
          <p:cNvSpPr txBox="1"/>
          <p:nvPr/>
        </p:nvSpPr>
        <p:spPr>
          <a:xfrm>
            <a:off x="145113" y="2520500"/>
            <a:ext cx="6232634" cy="3139321"/>
          </a:xfrm>
          <a:prstGeom prst="rect">
            <a:avLst/>
          </a:prstGeom>
          <a:solidFill>
            <a:srgbClr val="E5FFFE"/>
          </a:solidFill>
        </p:spPr>
        <p:txBody>
          <a:bodyPr wrap="square" rtlCol="0">
            <a:spAutoFit/>
          </a:bodyPr>
          <a:lstStyle/>
          <a:p>
            <a:r>
              <a:rPr lang="en-US" dirty="0" smtClean="0"/>
              <a:t>November 15, 1923:   Schacht put into circulation a new currency, the RENTENMARK.  By not over-issuing this currency, Schacht hoped to contract the legal currency and establish confidence in it:</a:t>
            </a:r>
          </a:p>
          <a:p>
            <a:endParaRPr lang="en-US" dirty="0" smtClean="0"/>
          </a:p>
          <a:p>
            <a:r>
              <a:rPr lang="en-US" dirty="0" smtClean="0"/>
              <a:t>The Rentenmark:</a:t>
            </a:r>
            <a:endParaRPr lang="en-US" dirty="0"/>
          </a:p>
          <a:p>
            <a:pPr marL="342900" indent="-342900">
              <a:buFont typeface="+mj-lt"/>
              <a:buAutoNum type="arabicPeriod"/>
            </a:pPr>
            <a:r>
              <a:rPr lang="en-US" dirty="0" smtClean="0"/>
              <a:t>was not legal tender</a:t>
            </a:r>
          </a:p>
          <a:p>
            <a:pPr marL="342900" indent="-342900">
              <a:buFont typeface="+mj-lt"/>
              <a:buAutoNum type="arabicPeriod"/>
            </a:pPr>
            <a:r>
              <a:rPr lang="en-US" dirty="0" smtClean="0"/>
              <a:t>could not be used for international payments or transferred to foreigners (this crushed currency speculation)</a:t>
            </a:r>
          </a:p>
          <a:p>
            <a:pPr marL="342900" indent="-342900">
              <a:buFont typeface="+mj-lt"/>
              <a:buAutoNum type="arabicPeriod"/>
            </a:pPr>
            <a:r>
              <a:rPr lang="en-US" dirty="0" smtClean="0"/>
              <a:t>was not fixed in value to the fallen Reichsmark</a:t>
            </a:r>
          </a:p>
          <a:p>
            <a:pPr marL="342900" indent="-342900">
              <a:buFont typeface="+mj-lt"/>
              <a:buAutoNum type="arabicPeriod"/>
            </a:pPr>
            <a:r>
              <a:rPr lang="en-US" dirty="0" smtClean="0"/>
              <a:t>had its value set arbitrarily at $1 = 4.2 trillion Rentenmarks</a:t>
            </a:r>
            <a:endParaRPr lang="en-US" dirty="0"/>
          </a:p>
        </p:txBody>
      </p:sp>
      <p:pic>
        <p:nvPicPr>
          <p:cNvPr id="6146" name="Picture 2" descr="http://realbanknotes.com/upload/103/Germany_p172_50_Rentenmark_1934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747" y="2575938"/>
            <a:ext cx="5588280" cy="30284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91871" y="5793167"/>
            <a:ext cx="4560031" cy="646331"/>
          </a:xfrm>
          <a:prstGeom prst="rect">
            <a:avLst/>
          </a:prstGeom>
          <a:solidFill>
            <a:srgbClr val="E5FFFE"/>
          </a:solidFill>
        </p:spPr>
        <p:txBody>
          <a:bodyPr wrap="none" rtlCol="0">
            <a:spAutoFit/>
          </a:bodyPr>
          <a:lstStyle/>
          <a:p>
            <a:r>
              <a:rPr lang="en-US" dirty="0" smtClean="0"/>
              <a:t>HOPEFULLY, THE PUBLIC WOULD SLOWLY GAIN</a:t>
            </a:r>
          </a:p>
          <a:p>
            <a:r>
              <a:rPr lang="en-US" dirty="0" smtClean="0"/>
              <a:t>CONFIDENCE IN THE NEW CURRENCY</a:t>
            </a:r>
            <a:endParaRPr lang="en-US" dirty="0"/>
          </a:p>
        </p:txBody>
      </p:sp>
      <p:sp>
        <p:nvSpPr>
          <p:cNvPr id="8" name="Rectangle 7"/>
          <p:cNvSpPr/>
          <p:nvPr/>
        </p:nvSpPr>
        <p:spPr>
          <a:xfrm>
            <a:off x="3224" y="0"/>
            <a:ext cx="12192000" cy="523220"/>
          </a:xfrm>
          <a:prstGeom prst="rect">
            <a:avLst/>
          </a:prstGeom>
          <a:solidFill>
            <a:srgbClr val="00EBE6"/>
          </a:solidFill>
        </p:spPr>
        <p:txBody>
          <a:bodyPr wrap="square">
            <a:spAutoFit/>
          </a:bodyPr>
          <a:lstStyle/>
          <a:p>
            <a:pPr marL="342900" indent="-342900" algn="ctr">
              <a:buFont typeface="+mj-lt"/>
              <a:buAutoNum type="arabicPeriod" startAt="8"/>
            </a:pPr>
            <a:r>
              <a:rPr lang="en-US" sz="2800" b="1" dirty="0">
                <a:latin typeface="Courier New" panose="02070309020205020404" pitchFamily="49" charset="0"/>
                <a:cs typeface="Courier New" panose="02070309020205020404" pitchFamily="49" charset="0"/>
              </a:rPr>
              <a:t>STABILIZING THE MONETARY SITUATION: THE RENTENMARK</a:t>
            </a:r>
          </a:p>
        </p:txBody>
      </p:sp>
    </p:spTree>
    <p:extLst>
      <p:ext uri="{BB962C8B-B14F-4D97-AF65-F5344CB8AC3E}">
        <p14:creationId xmlns:p14="http://schemas.microsoft.com/office/powerpoint/2010/main" val="2058718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89FF89"/>
          </a:solidFill>
        </p:spPr>
        <p:txBody>
          <a:bodyPr wrap="square">
            <a:spAutoFit/>
          </a:bodyPr>
          <a:lstStyle/>
          <a:p>
            <a:pPr marL="457200" indent="-457200" algn="ctr">
              <a:buFont typeface="+mj-lt"/>
              <a:buAutoNum type="arabicPeriod" startAt="9"/>
            </a:pPr>
            <a:r>
              <a:rPr lang="en-US" sz="2400" b="1" dirty="0">
                <a:latin typeface="Courier New" panose="02070309020205020404" pitchFamily="49" charset="0"/>
                <a:cs typeface="Courier New" panose="02070309020205020404" pitchFamily="49" charset="0"/>
              </a:rPr>
              <a:t>SCHACHT IN CHARGE:  THE GOVERNMENT STABILIZES THE CURRENCY</a:t>
            </a:r>
          </a:p>
        </p:txBody>
      </p:sp>
      <p:sp>
        <p:nvSpPr>
          <p:cNvPr id="3" name="TextBox 2"/>
          <p:cNvSpPr txBox="1"/>
          <p:nvPr/>
        </p:nvSpPr>
        <p:spPr>
          <a:xfrm>
            <a:off x="0" y="434599"/>
            <a:ext cx="12192000" cy="830997"/>
          </a:xfrm>
          <a:prstGeom prst="rect">
            <a:avLst/>
          </a:prstGeom>
          <a:solidFill>
            <a:srgbClr val="89FF89"/>
          </a:solidFill>
        </p:spPr>
        <p:txBody>
          <a:bodyPr wrap="square" rtlCol="0">
            <a:spAutoFit/>
          </a:bodyPr>
          <a:lstStyle/>
          <a:p>
            <a:r>
              <a:rPr lang="en-US" sz="2000" dirty="0" smtClean="0"/>
              <a:t>Schacht, </a:t>
            </a:r>
            <a:r>
              <a:rPr lang="en-US" sz="2000" i="1" dirty="0" smtClean="0"/>
              <a:t>The Magic of Money</a:t>
            </a:r>
            <a:r>
              <a:rPr lang="en-US" sz="2000" dirty="0" smtClean="0"/>
              <a:t>, 1967, p. 68:   </a:t>
            </a:r>
            <a:r>
              <a:rPr lang="en-US" sz="2400" dirty="0" smtClean="0"/>
              <a:t>“The invention of the Rentenmark did not stabilize the Mark; the battle for stabilization continued for a year, passing through many a difficult phase.”</a:t>
            </a:r>
            <a:endParaRPr lang="en-US" sz="2400" dirty="0"/>
          </a:p>
        </p:txBody>
      </p:sp>
      <p:sp>
        <p:nvSpPr>
          <p:cNvPr id="4" name="TextBox 3"/>
          <p:cNvSpPr txBox="1"/>
          <p:nvPr/>
        </p:nvSpPr>
        <p:spPr>
          <a:xfrm>
            <a:off x="5029200" y="2979683"/>
            <a:ext cx="45719" cy="369332"/>
          </a:xfrm>
          <a:prstGeom prst="rect">
            <a:avLst/>
          </a:prstGeom>
          <a:noFill/>
        </p:spPr>
        <p:txBody>
          <a:bodyPr wrap="square" rtlCol="0">
            <a:spAutoFit/>
          </a:bodyPr>
          <a:lstStyle/>
          <a:p>
            <a:endParaRPr lang="en-US" dirty="0"/>
          </a:p>
        </p:txBody>
      </p:sp>
      <p:sp>
        <p:nvSpPr>
          <p:cNvPr id="5" name="TextBox 4"/>
          <p:cNvSpPr txBox="1"/>
          <p:nvPr/>
        </p:nvSpPr>
        <p:spPr>
          <a:xfrm>
            <a:off x="331075" y="1373474"/>
            <a:ext cx="5628290" cy="5324535"/>
          </a:xfrm>
          <a:prstGeom prst="rect">
            <a:avLst/>
          </a:prstGeom>
          <a:solidFill>
            <a:srgbClr val="FFFFCC"/>
          </a:solidFill>
        </p:spPr>
        <p:txBody>
          <a:bodyPr wrap="square" rtlCol="0">
            <a:spAutoFit/>
          </a:bodyPr>
          <a:lstStyle/>
          <a:p>
            <a:pPr algn="ctr"/>
            <a:r>
              <a:rPr lang="en-US" dirty="0" smtClean="0"/>
              <a:t>ISSUE #1</a:t>
            </a:r>
          </a:p>
          <a:p>
            <a:pPr algn="ctr"/>
            <a:r>
              <a:rPr lang="en-US" dirty="0" smtClean="0"/>
              <a:t>THE PRIVATE ISSUERS OF EMERGENCY MONEY</a:t>
            </a:r>
          </a:p>
          <a:p>
            <a:endParaRPr lang="en-US" dirty="0"/>
          </a:p>
          <a:p>
            <a:r>
              <a:rPr lang="en-US" dirty="0" smtClean="0"/>
              <a:t>“While before the war the presses of the Reichsbank had printed all banknotes, in 1923 133 additional printing firms … were needed to supply the demand…</a:t>
            </a:r>
          </a:p>
          <a:p>
            <a:endParaRPr lang="en-US" dirty="0"/>
          </a:p>
          <a:p>
            <a:r>
              <a:rPr lang="en-US" dirty="0" smtClean="0"/>
              <a:t>[The Reichsbank] often had to ask the provinces, municipalities and individual large concerns to print and put into circulation their own emergency money.</a:t>
            </a:r>
          </a:p>
          <a:p>
            <a:endParaRPr lang="en-US" dirty="0"/>
          </a:p>
          <a:p>
            <a:r>
              <a:rPr lang="en-US" dirty="0" smtClean="0"/>
              <a:t>…by the end of 1923 there was as much emergency money as Reichsbank money.</a:t>
            </a:r>
          </a:p>
          <a:p>
            <a:endParaRPr lang="en-US" dirty="0"/>
          </a:p>
          <a:p>
            <a:r>
              <a:rPr lang="en-US" dirty="0" smtClean="0"/>
              <a:t>The result of issuing these emergency notes was that the Reichsbank lost control over the circulation of money and also stopped presiding over the credit system.”</a:t>
            </a:r>
          </a:p>
          <a:p>
            <a:r>
              <a:rPr lang="en-US" dirty="0" smtClean="0"/>
              <a:t>			                                                            </a:t>
            </a:r>
          </a:p>
          <a:p>
            <a:r>
              <a:rPr lang="en-US" sz="1600" dirty="0" smtClean="0"/>
              <a:t>                                                 Schacht, </a:t>
            </a:r>
            <a:r>
              <a:rPr lang="en-US" sz="1600" i="1" dirty="0" smtClean="0"/>
              <a:t>The Magic of Money</a:t>
            </a:r>
            <a:r>
              <a:rPr lang="en-US" sz="1600" dirty="0" smtClean="0"/>
              <a:t>, p. 668</a:t>
            </a:r>
            <a:endParaRPr lang="en-US" sz="1600" dirty="0"/>
          </a:p>
        </p:txBody>
      </p:sp>
      <p:sp>
        <p:nvSpPr>
          <p:cNvPr id="7" name="TextBox 6"/>
          <p:cNvSpPr txBox="1"/>
          <p:nvPr/>
        </p:nvSpPr>
        <p:spPr>
          <a:xfrm>
            <a:off x="6096000" y="2569780"/>
            <a:ext cx="5738648" cy="2308324"/>
          </a:xfrm>
          <a:prstGeom prst="rect">
            <a:avLst/>
          </a:prstGeom>
          <a:noFill/>
        </p:spPr>
        <p:txBody>
          <a:bodyPr wrap="square" rtlCol="0">
            <a:spAutoFit/>
          </a:bodyPr>
          <a:lstStyle/>
          <a:p>
            <a:pPr algn="ctr"/>
            <a:r>
              <a:rPr lang="en-US" dirty="0" smtClean="0"/>
              <a:t>November 17, 1923</a:t>
            </a:r>
          </a:p>
          <a:p>
            <a:pPr algn="ctr"/>
            <a:r>
              <a:rPr lang="en-US" dirty="0" smtClean="0"/>
              <a:t>A Decree</a:t>
            </a:r>
          </a:p>
          <a:p>
            <a:pPr algn="ctr"/>
            <a:endParaRPr lang="en-US" dirty="0"/>
          </a:p>
          <a:p>
            <a:r>
              <a:rPr lang="en-US" dirty="0" smtClean="0"/>
              <a:t>The Reichsbank would not accept any emergency money after November 22.</a:t>
            </a:r>
          </a:p>
          <a:p>
            <a:endParaRPr lang="en-US" dirty="0"/>
          </a:p>
          <a:p>
            <a:r>
              <a:rPr lang="en-US" dirty="0" smtClean="0"/>
              <a:t>Holders of emergency notes had 4 days to redeem them from safe deposits of the Reichsbank.</a:t>
            </a:r>
            <a:endParaRPr lang="en-US" dirty="0"/>
          </a:p>
        </p:txBody>
      </p:sp>
    </p:spTree>
    <p:extLst>
      <p:ext uri="{BB962C8B-B14F-4D97-AF65-F5344CB8AC3E}">
        <p14:creationId xmlns:p14="http://schemas.microsoft.com/office/powerpoint/2010/main" val="2146572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89FF89"/>
          </a:solidFill>
        </p:spPr>
        <p:txBody>
          <a:bodyPr wrap="square">
            <a:spAutoFit/>
          </a:bodyPr>
          <a:lstStyle/>
          <a:p>
            <a:pPr marL="457200" indent="-457200" algn="ctr">
              <a:buFont typeface="+mj-lt"/>
              <a:buAutoNum type="arabicPeriod" startAt="9"/>
            </a:pPr>
            <a:r>
              <a:rPr lang="en-US" sz="2400" b="1" dirty="0">
                <a:latin typeface="Courier New" panose="02070309020205020404" pitchFamily="49" charset="0"/>
                <a:cs typeface="Courier New" panose="02070309020205020404" pitchFamily="49" charset="0"/>
              </a:rPr>
              <a:t>SCHACHT IN CHARGE:  THE GOVERNMENT STABILIZES THE CURRENCY</a:t>
            </a:r>
          </a:p>
        </p:txBody>
      </p:sp>
      <p:sp>
        <p:nvSpPr>
          <p:cNvPr id="4" name="TextBox 3"/>
          <p:cNvSpPr txBox="1"/>
          <p:nvPr/>
        </p:nvSpPr>
        <p:spPr>
          <a:xfrm>
            <a:off x="5029200" y="2979683"/>
            <a:ext cx="45719" cy="369332"/>
          </a:xfrm>
          <a:prstGeom prst="rect">
            <a:avLst/>
          </a:prstGeom>
          <a:noFill/>
        </p:spPr>
        <p:txBody>
          <a:bodyPr wrap="square" rtlCol="0">
            <a:spAutoFit/>
          </a:bodyPr>
          <a:lstStyle/>
          <a:p>
            <a:endParaRPr lang="en-US" dirty="0"/>
          </a:p>
        </p:txBody>
      </p:sp>
      <p:sp>
        <p:nvSpPr>
          <p:cNvPr id="5" name="TextBox 4"/>
          <p:cNvSpPr txBox="1"/>
          <p:nvPr/>
        </p:nvSpPr>
        <p:spPr>
          <a:xfrm>
            <a:off x="581748" y="1554449"/>
            <a:ext cx="5361852" cy="4524315"/>
          </a:xfrm>
          <a:prstGeom prst="rect">
            <a:avLst/>
          </a:prstGeom>
          <a:solidFill>
            <a:srgbClr val="FFFFCC"/>
          </a:solidFill>
        </p:spPr>
        <p:txBody>
          <a:bodyPr wrap="square" rtlCol="0">
            <a:spAutoFit/>
          </a:bodyPr>
          <a:lstStyle/>
          <a:p>
            <a:pPr algn="ctr"/>
            <a:r>
              <a:rPr lang="en-US" dirty="0" smtClean="0"/>
              <a:t>ISSUE #2</a:t>
            </a:r>
          </a:p>
          <a:p>
            <a:pPr algn="ctr"/>
            <a:r>
              <a:rPr lang="en-US" dirty="0" smtClean="0"/>
              <a:t>CURRENCY SPECULATORS AGAIN!</a:t>
            </a:r>
          </a:p>
          <a:p>
            <a:pPr algn="ctr"/>
            <a:endParaRPr lang="en-US" dirty="0"/>
          </a:p>
          <a:p>
            <a:r>
              <a:rPr lang="en-US" dirty="0" smtClean="0"/>
              <a:t>Dec 1923 – trade was accepting Rentenmarks and Reichsmarks on equal terms</a:t>
            </a:r>
          </a:p>
          <a:p>
            <a:endParaRPr lang="en-US" dirty="0"/>
          </a:p>
          <a:p>
            <a:r>
              <a:rPr lang="en-US" dirty="0" smtClean="0"/>
              <a:t>Dec 1923 – April 1924 – Reichsbank granted credits to business  (went from 609 million to 2 billion) – commodity prices were up and </a:t>
            </a:r>
            <a:r>
              <a:rPr lang="en-US" dirty="0" err="1" smtClean="0"/>
              <a:t>Reichbank’s</a:t>
            </a:r>
            <a:r>
              <a:rPr lang="en-US" dirty="0" smtClean="0"/>
              <a:t> foreign reserves were down</a:t>
            </a:r>
          </a:p>
          <a:p>
            <a:endParaRPr lang="en-US" dirty="0"/>
          </a:p>
          <a:p>
            <a:r>
              <a:rPr lang="en-US" dirty="0" smtClean="0"/>
              <a:t>Speculators began to hoard foreign exchange – they were getting Rentenmark loans from German banks to buy foreign currencies, and </a:t>
            </a:r>
            <a:r>
              <a:rPr lang="en-US" u="sng" dirty="0" smtClean="0"/>
              <a:t>these banks were ignoring the law forbidding loans of Rentenmarks to buy foreign exchange</a:t>
            </a:r>
            <a:endParaRPr lang="en-US" u="sng" dirty="0"/>
          </a:p>
        </p:txBody>
      </p:sp>
      <p:sp>
        <p:nvSpPr>
          <p:cNvPr id="8" name="TextBox 7"/>
          <p:cNvSpPr txBox="1"/>
          <p:nvPr/>
        </p:nvSpPr>
        <p:spPr>
          <a:xfrm>
            <a:off x="0" y="461665"/>
            <a:ext cx="12192000" cy="461665"/>
          </a:xfrm>
          <a:prstGeom prst="rect">
            <a:avLst/>
          </a:prstGeom>
          <a:solidFill>
            <a:srgbClr val="89FF89"/>
          </a:solidFill>
        </p:spPr>
        <p:txBody>
          <a:bodyPr wrap="square" rtlCol="0">
            <a:spAutoFit/>
          </a:bodyPr>
          <a:lstStyle/>
          <a:p>
            <a:pPr algn="ctr"/>
            <a:r>
              <a:rPr lang="en-US" sz="2400" b="1" dirty="0" smtClean="0"/>
              <a:t>December, 1923:   Schacht made President of the Reichsbank</a:t>
            </a:r>
            <a:endParaRPr lang="en-US" sz="2400" b="1" dirty="0"/>
          </a:p>
        </p:txBody>
      </p:sp>
      <p:pic>
        <p:nvPicPr>
          <p:cNvPr id="7170" name="Picture 2" descr="http://media-cache-ec0.pinimg.com/736x/60/b4/b6/60b4b64a2e39edb47e5623d25cda5f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334" y="923330"/>
            <a:ext cx="4221666" cy="59346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34474" y="6078764"/>
            <a:ext cx="1735860" cy="646331"/>
          </a:xfrm>
          <a:prstGeom prst="rect">
            <a:avLst/>
          </a:prstGeom>
        </p:spPr>
        <p:txBody>
          <a:bodyPr wrap="none">
            <a:spAutoFit/>
          </a:bodyPr>
          <a:lstStyle/>
          <a:p>
            <a:r>
              <a:rPr lang="en-US" b="1" dirty="0" smtClean="0"/>
              <a:t>Hjalmar Schacht</a:t>
            </a:r>
          </a:p>
          <a:p>
            <a:r>
              <a:rPr lang="en-US" b="1" dirty="0" smtClean="0"/>
              <a:t>(1877</a:t>
            </a:r>
            <a:r>
              <a:rPr lang="en-US" b="1" dirty="0"/>
              <a:t> – </a:t>
            </a:r>
            <a:r>
              <a:rPr lang="en-US" b="1" dirty="0" smtClean="0"/>
              <a:t>1970</a:t>
            </a:r>
            <a:r>
              <a:rPr lang="en-US" b="1" dirty="0"/>
              <a:t>) </a:t>
            </a:r>
          </a:p>
        </p:txBody>
      </p:sp>
    </p:spTree>
    <p:extLst>
      <p:ext uri="{BB962C8B-B14F-4D97-AF65-F5344CB8AC3E}">
        <p14:creationId xmlns:p14="http://schemas.microsoft.com/office/powerpoint/2010/main" val="2891595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89FF89"/>
          </a:solidFill>
        </p:spPr>
        <p:txBody>
          <a:bodyPr wrap="square">
            <a:spAutoFit/>
          </a:bodyPr>
          <a:lstStyle/>
          <a:p>
            <a:pPr marL="457200" indent="-457200" algn="ctr">
              <a:buFont typeface="+mj-lt"/>
              <a:buAutoNum type="arabicPeriod" startAt="9"/>
            </a:pPr>
            <a:r>
              <a:rPr lang="en-US" sz="2400" b="1" dirty="0">
                <a:latin typeface="Courier New" panose="02070309020205020404" pitchFamily="49" charset="0"/>
                <a:cs typeface="Courier New" panose="02070309020205020404" pitchFamily="49" charset="0"/>
              </a:rPr>
              <a:t>SCHACHT IN CHARGE:  THE GOVERNMENT STABILIZES THE CURRENCY</a:t>
            </a:r>
          </a:p>
        </p:txBody>
      </p:sp>
      <p:sp>
        <p:nvSpPr>
          <p:cNvPr id="4" name="TextBox 3"/>
          <p:cNvSpPr txBox="1"/>
          <p:nvPr/>
        </p:nvSpPr>
        <p:spPr>
          <a:xfrm>
            <a:off x="5029200" y="2979683"/>
            <a:ext cx="45719" cy="369332"/>
          </a:xfrm>
          <a:prstGeom prst="rect">
            <a:avLst/>
          </a:prstGeom>
          <a:noFill/>
        </p:spPr>
        <p:txBody>
          <a:bodyPr wrap="square" rtlCol="0">
            <a:spAutoFit/>
          </a:bodyPr>
          <a:lstStyle/>
          <a:p>
            <a:endParaRPr lang="en-US" dirty="0"/>
          </a:p>
        </p:txBody>
      </p:sp>
      <p:sp>
        <p:nvSpPr>
          <p:cNvPr id="5" name="TextBox 4"/>
          <p:cNvSpPr txBox="1"/>
          <p:nvPr/>
        </p:nvSpPr>
        <p:spPr>
          <a:xfrm>
            <a:off x="156078" y="1176076"/>
            <a:ext cx="7600555" cy="5632311"/>
          </a:xfrm>
          <a:prstGeom prst="rect">
            <a:avLst/>
          </a:prstGeom>
          <a:solidFill>
            <a:srgbClr val="FFFFCC"/>
          </a:solidFill>
        </p:spPr>
        <p:txBody>
          <a:bodyPr wrap="square" rtlCol="0">
            <a:spAutoFit/>
          </a:bodyPr>
          <a:lstStyle/>
          <a:p>
            <a:pPr algn="ctr"/>
            <a:r>
              <a:rPr lang="en-US" dirty="0" smtClean="0"/>
              <a:t>March, 1924 – Schacht and Reichsbank crushes currency speculation</a:t>
            </a:r>
          </a:p>
          <a:p>
            <a:endParaRPr lang="en-US" dirty="0"/>
          </a:p>
          <a:p>
            <a:r>
              <a:rPr lang="en-US" dirty="0" smtClean="0"/>
              <a:t>At first, Schacht used reminders and exhortations, but these did not stop the banks making these speculative loans.    The Reichsbank then took drastic measures:</a:t>
            </a:r>
          </a:p>
          <a:p>
            <a:endParaRPr lang="en-US" dirty="0" smtClean="0"/>
          </a:p>
          <a:p>
            <a:pPr marL="342900" indent="-342900">
              <a:buAutoNum type="arabicPeriod"/>
            </a:pPr>
            <a:r>
              <a:rPr lang="en-US" dirty="0" smtClean="0"/>
              <a:t>these banks were denied use of the Reichsbank’s clearing facilities</a:t>
            </a:r>
          </a:p>
          <a:p>
            <a:pPr marL="342900" indent="-342900">
              <a:buAutoNum type="arabicPeriod"/>
            </a:pPr>
            <a:r>
              <a:rPr lang="en-US" dirty="0" smtClean="0"/>
              <a:t>The Reichsbank refused to discount their bills of exchange until they complied (how a central bank gives loans to its banking members)</a:t>
            </a:r>
          </a:p>
          <a:p>
            <a:pPr marL="342900" indent="-342900">
              <a:buAutoNum type="arabicPeriod"/>
            </a:pPr>
            <a:endParaRPr lang="en-US" dirty="0"/>
          </a:p>
          <a:p>
            <a:r>
              <a:rPr lang="en-US" dirty="0" smtClean="0"/>
              <a:t>April - May, 1924</a:t>
            </a:r>
          </a:p>
          <a:p>
            <a:endParaRPr lang="en-US" dirty="0"/>
          </a:p>
          <a:p>
            <a:r>
              <a:rPr lang="en-US" dirty="0" smtClean="0"/>
              <a:t>The Reichsbank decreed that there would be no new credit (suspended all new discounting of bills of exchange).</a:t>
            </a:r>
          </a:p>
          <a:p>
            <a:endParaRPr lang="en-US" dirty="0"/>
          </a:p>
          <a:p>
            <a:r>
              <a:rPr lang="en-US" dirty="0" smtClean="0"/>
              <a:t>Speculators had to exchange dollars for Reichsmarks in order to pay for their dollars – foreign exchange flowed into </a:t>
            </a:r>
            <a:r>
              <a:rPr lang="en-US" smtClean="0"/>
              <a:t>the Reichsbank.</a:t>
            </a:r>
            <a:endParaRPr lang="en-US" dirty="0" smtClean="0"/>
          </a:p>
          <a:p>
            <a:endParaRPr lang="en-US" dirty="0"/>
          </a:p>
          <a:p>
            <a:r>
              <a:rPr lang="en-US" dirty="0" smtClean="0"/>
              <a:t>The wholesale price index was reduced from 124 in April  to 115 in June.   The credit restriction worked.</a:t>
            </a:r>
            <a:endParaRPr lang="en-US" dirty="0"/>
          </a:p>
        </p:txBody>
      </p:sp>
      <p:sp>
        <p:nvSpPr>
          <p:cNvPr id="8" name="TextBox 7"/>
          <p:cNvSpPr txBox="1"/>
          <p:nvPr/>
        </p:nvSpPr>
        <p:spPr>
          <a:xfrm>
            <a:off x="0" y="461665"/>
            <a:ext cx="12192000" cy="461665"/>
          </a:xfrm>
          <a:prstGeom prst="rect">
            <a:avLst/>
          </a:prstGeom>
          <a:solidFill>
            <a:srgbClr val="89FF89"/>
          </a:solidFill>
        </p:spPr>
        <p:txBody>
          <a:bodyPr wrap="square" rtlCol="0">
            <a:spAutoFit/>
          </a:bodyPr>
          <a:lstStyle/>
          <a:p>
            <a:pPr algn="ctr"/>
            <a:r>
              <a:rPr lang="en-US" sz="2400" b="1" dirty="0" smtClean="0"/>
              <a:t>March-May 1924:   Schacht crushes currency speculation</a:t>
            </a:r>
            <a:endParaRPr lang="en-US" sz="2400" b="1" dirty="0"/>
          </a:p>
        </p:txBody>
      </p:sp>
      <p:pic>
        <p:nvPicPr>
          <p:cNvPr id="7170" name="Picture 2" descr="http://media-cache-ec0.pinimg.com/736x/60/b4/b6/60b4b64a2e39edb47e5623d25cda5f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334" y="923330"/>
            <a:ext cx="4221666" cy="59346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189398" y="6162056"/>
            <a:ext cx="1735860" cy="646331"/>
          </a:xfrm>
          <a:prstGeom prst="rect">
            <a:avLst/>
          </a:prstGeom>
          <a:solidFill>
            <a:schemeClr val="bg1"/>
          </a:solidFill>
        </p:spPr>
        <p:txBody>
          <a:bodyPr wrap="none">
            <a:spAutoFit/>
          </a:bodyPr>
          <a:lstStyle/>
          <a:p>
            <a:r>
              <a:rPr lang="en-US" b="1" dirty="0" smtClean="0"/>
              <a:t>Hjalmar Schacht</a:t>
            </a:r>
          </a:p>
          <a:p>
            <a:r>
              <a:rPr lang="en-US" b="1" dirty="0" smtClean="0"/>
              <a:t>(1877</a:t>
            </a:r>
            <a:r>
              <a:rPr lang="en-US" b="1" dirty="0"/>
              <a:t> – </a:t>
            </a:r>
            <a:r>
              <a:rPr lang="en-US" b="1" dirty="0" smtClean="0"/>
              <a:t>1970</a:t>
            </a:r>
            <a:r>
              <a:rPr lang="en-US" b="1" dirty="0"/>
              <a:t>) </a:t>
            </a:r>
          </a:p>
        </p:txBody>
      </p:sp>
    </p:spTree>
    <p:extLst>
      <p:ext uri="{BB962C8B-B14F-4D97-AF65-F5344CB8AC3E}">
        <p14:creationId xmlns:p14="http://schemas.microsoft.com/office/powerpoint/2010/main" val="2877267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89FF89"/>
          </a:solidFill>
        </p:spPr>
        <p:txBody>
          <a:bodyPr wrap="square">
            <a:spAutoFit/>
          </a:bodyPr>
          <a:lstStyle/>
          <a:p>
            <a:pPr marL="457200" indent="-457200" algn="ctr">
              <a:buFont typeface="+mj-lt"/>
              <a:buAutoNum type="arabicPeriod" startAt="9"/>
            </a:pPr>
            <a:r>
              <a:rPr lang="en-US" sz="2400" b="1" dirty="0">
                <a:latin typeface="Courier New" panose="02070309020205020404" pitchFamily="49" charset="0"/>
                <a:cs typeface="Courier New" panose="02070309020205020404" pitchFamily="49" charset="0"/>
              </a:rPr>
              <a:t>SCHACHT IN CHARGE:  THE GOVERNMENT STABILIZES THE CURRENCY</a:t>
            </a:r>
          </a:p>
        </p:txBody>
      </p:sp>
      <p:sp>
        <p:nvSpPr>
          <p:cNvPr id="4" name="TextBox 3"/>
          <p:cNvSpPr txBox="1"/>
          <p:nvPr/>
        </p:nvSpPr>
        <p:spPr>
          <a:xfrm>
            <a:off x="5029200" y="2979683"/>
            <a:ext cx="45719" cy="369332"/>
          </a:xfrm>
          <a:prstGeom prst="rect">
            <a:avLst/>
          </a:prstGeom>
          <a:noFill/>
        </p:spPr>
        <p:txBody>
          <a:bodyPr wrap="square" rtlCol="0">
            <a:spAutoFit/>
          </a:bodyPr>
          <a:lstStyle/>
          <a:p>
            <a:endParaRPr lang="en-US" dirty="0"/>
          </a:p>
        </p:txBody>
      </p:sp>
      <p:sp>
        <p:nvSpPr>
          <p:cNvPr id="5" name="TextBox 4"/>
          <p:cNvSpPr txBox="1"/>
          <p:nvPr/>
        </p:nvSpPr>
        <p:spPr>
          <a:xfrm>
            <a:off x="184890" y="1825521"/>
            <a:ext cx="7600555" cy="2308324"/>
          </a:xfrm>
          <a:prstGeom prst="rect">
            <a:avLst/>
          </a:prstGeom>
          <a:solidFill>
            <a:srgbClr val="FFFFCC"/>
          </a:solidFill>
        </p:spPr>
        <p:txBody>
          <a:bodyPr wrap="square" rtlCol="0">
            <a:spAutoFit/>
          </a:bodyPr>
          <a:lstStyle/>
          <a:p>
            <a:pPr algn="ctr"/>
            <a:r>
              <a:rPr lang="en-US" dirty="0" smtClean="0"/>
              <a:t>The Currency Contraction was brutal!</a:t>
            </a:r>
          </a:p>
          <a:p>
            <a:pPr algn="ctr"/>
            <a:endParaRPr lang="en-US" dirty="0"/>
          </a:p>
          <a:p>
            <a:pPr algn="ctr"/>
            <a:r>
              <a:rPr lang="en-US" dirty="0" smtClean="0"/>
              <a:t>Overdraft charges rose from 40% to 80%!</a:t>
            </a:r>
          </a:p>
          <a:p>
            <a:pPr algn="ctr"/>
            <a:endParaRPr lang="en-US" dirty="0"/>
          </a:p>
          <a:p>
            <a:pPr algn="ctr"/>
            <a:r>
              <a:rPr lang="en-US" dirty="0" smtClean="0"/>
              <a:t>By the end of 1924,  merchants and others were treating the </a:t>
            </a:r>
            <a:r>
              <a:rPr lang="en-US" dirty="0" err="1" smtClean="0"/>
              <a:t>Rentenmark</a:t>
            </a:r>
            <a:r>
              <a:rPr lang="en-US" dirty="0" smtClean="0"/>
              <a:t> and old </a:t>
            </a:r>
            <a:r>
              <a:rPr lang="en-US" dirty="0" err="1" smtClean="0"/>
              <a:t>Reichsmark</a:t>
            </a:r>
            <a:r>
              <a:rPr lang="en-US" dirty="0" smtClean="0"/>
              <a:t> as equal.</a:t>
            </a:r>
          </a:p>
          <a:p>
            <a:pPr algn="ctr"/>
            <a:endParaRPr lang="en-US" dirty="0"/>
          </a:p>
          <a:p>
            <a:pPr algn="ctr"/>
            <a:r>
              <a:rPr lang="en-US" dirty="0" smtClean="0"/>
              <a:t>Schacht converted the </a:t>
            </a:r>
            <a:r>
              <a:rPr lang="en-US" dirty="0" err="1" smtClean="0"/>
              <a:t>Rentenmarks</a:t>
            </a:r>
            <a:r>
              <a:rPr lang="en-US" dirty="0" smtClean="0"/>
              <a:t> into </a:t>
            </a:r>
            <a:r>
              <a:rPr lang="en-US" dirty="0" err="1" smtClean="0"/>
              <a:t>Reichsmarks</a:t>
            </a:r>
            <a:r>
              <a:rPr lang="en-US" dirty="0" smtClean="0"/>
              <a:t>.</a:t>
            </a:r>
            <a:endParaRPr lang="en-US" dirty="0"/>
          </a:p>
        </p:txBody>
      </p:sp>
      <p:sp>
        <p:nvSpPr>
          <p:cNvPr id="8" name="TextBox 7"/>
          <p:cNvSpPr txBox="1"/>
          <p:nvPr/>
        </p:nvSpPr>
        <p:spPr>
          <a:xfrm>
            <a:off x="0" y="461665"/>
            <a:ext cx="12192000" cy="461665"/>
          </a:xfrm>
          <a:prstGeom prst="rect">
            <a:avLst/>
          </a:prstGeom>
          <a:solidFill>
            <a:srgbClr val="89FF89"/>
          </a:solidFill>
        </p:spPr>
        <p:txBody>
          <a:bodyPr wrap="square" rtlCol="0">
            <a:spAutoFit/>
          </a:bodyPr>
          <a:lstStyle/>
          <a:p>
            <a:pPr algn="ctr"/>
            <a:r>
              <a:rPr lang="en-US" sz="2400" b="1" dirty="0" smtClean="0"/>
              <a:t>December, 1924:   Schacht converts </a:t>
            </a:r>
            <a:r>
              <a:rPr lang="en-US" sz="2400" b="1" dirty="0" err="1" smtClean="0"/>
              <a:t>Rentenmarks</a:t>
            </a:r>
            <a:r>
              <a:rPr lang="en-US" sz="2400" b="1" dirty="0" smtClean="0"/>
              <a:t> into </a:t>
            </a:r>
            <a:r>
              <a:rPr lang="en-US" sz="2400" b="1" dirty="0" err="1" smtClean="0"/>
              <a:t>Reichsmarks</a:t>
            </a:r>
            <a:endParaRPr lang="en-US" sz="2400" b="1" dirty="0"/>
          </a:p>
        </p:txBody>
      </p:sp>
      <p:pic>
        <p:nvPicPr>
          <p:cNvPr id="7170" name="Picture 2" descr="http://media-cache-ec0.pinimg.com/736x/60/b4/b6/60b4b64a2e39edb47e5623d25cda5f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334" y="923330"/>
            <a:ext cx="4221666" cy="59346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189398" y="6162056"/>
            <a:ext cx="1735860" cy="646331"/>
          </a:xfrm>
          <a:prstGeom prst="rect">
            <a:avLst/>
          </a:prstGeom>
          <a:solidFill>
            <a:schemeClr val="bg1"/>
          </a:solidFill>
        </p:spPr>
        <p:txBody>
          <a:bodyPr wrap="none">
            <a:spAutoFit/>
          </a:bodyPr>
          <a:lstStyle/>
          <a:p>
            <a:r>
              <a:rPr lang="en-US" b="1" dirty="0" smtClean="0"/>
              <a:t>Hjalmar Schacht</a:t>
            </a:r>
          </a:p>
          <a:p>
            <a:r>
              <a:rPr lang="en-US" b="1" dirty="0" smtClean="0"/>
              <a:t>(1877</a:t>
            </a:r>
            <a:r>
              <a:rPr lang="en-US" b="1" dirty="0"/>
              <a:t> – </a:t>
            </a:r>
            <a:r>
              <a:rPr lang="en-US" b="1" dirty="0" smtClean="0"/>
              <a:t>1970</a:t>
            </a:r>
            <a:r>
              <a:rPr lang="en-US" b="1" dirty="0"/>
              <a:t>) </a:t>
            </a:r>
          </a:p>
        </p:txBody>
      </p:sp>
    </p:spTree>
    <p:extLst>
      <p:ext uri="{BB962C8B-B14F-4D97-AF65-F5344CB8AC3E}">
        <p14:creationId xmlns:p14="http://schemas.microsoft.com/office/powerpoint/2010/main" val="733669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4775"/>
          </a:xfrm>
          <a:prstGeom prst="rect">
            <a:avLst/>
          </a:prstGeom>
          <a:solidFill>
            <a:srgbClr val="00EBE6"/>
          </a:solidFill>
        </p:spPr>
        <p:txBody>
          <a:bodyPr wrap="square">
            <a:spAutoFit/>
          </a:bodyPr>
          <a:lstStyle/>
          <a:p>
            <a:pPr marL="342900" indent="-342900" algn="ctr">
              <a:buFont typeface="+mj-lt"/>
              <a:buAutoNum type="arabicPeriod" startAt="10"/>
            </a:pPr>
            <a:r>
              <a:rPr lang="en-US" sz="3200" b="1" dirty="0" smtClean="0">
                <a:latin typeface="Courier New" panose="02070309020205020404" pitchFamily="49" charset="0"/>
                <a:cs typeface="Courier New" panose="02070309020205020404" pitchFamily="49" charset="0"/>
              </a:rPr>
              <a:t>  WHO </a:t>
            </a:r>
            <a:r>
              <a:rPr lang="en-US" sz="3200" b="1" dirty="0">
                <a:latin typeface="Courier New" panose="02070309020205020404" pitchFamily="49" charset="0"/>
                <a:cs typeface="Courier New" panose="02070309020205020404" pitchFamily="49" charset="0"/>
              </a:rPr>
              <a:t>WAS HJALMAR SCHACHT?</a:t>
            </a:r>
            <a:endParaRPr lang="en-US" sz="3200" b="1" dirty="0"/>
          </a:p>
        </p:txBody>
      </p:sp>
      <p:sp>
        <p:nvSpPr>
          <p:cNvPr id="3" name="TextBox 2"/>
          <p:cNvSpPr txBox="1"/>
          <p:nvPr/>
        </p:nvSpPr>
        <p:spPr>
          <a:xfrm>
            <a:off x="0" y="584774"/>
            <a:ext cx="12192000" cy="400110"/>
          </a:xfrm>
          <a:prstGeom prst="rect">
            <a:avLst/>
          </a:prstGeom>
          <a:solidFill>
            <a:srgbClr val="00EBE6"/>
          </a:solidFill>
        </p:spPr>
        <p:txBody>
          <a:bodyPr wrap="square" rtlCol="0">
            <a:spAutoFit/>
          </a:bodyPr>
          <a:lstStyle/>
          <a:p>
            <a:pPr algn="ctr"/>
            <a:r>
              <a:rPr lang="en-US" sz="2000" b="1" dirty="0" smtClean="0"/>
              <a:t>Why did the banker Schacht give the details of the true cause of the hyper-inflation – 44 years later?</a:t>
            </a:r>
            <a:endParaRPr lang="en-US" sz="2000" b="1" dirty="0"/>
          </a:p>
        </p:txBody>
      </p:sp>
      <p:sp>
        <p:nvSpPr>
          <p:cNvPr id="4" name="Rectangle 3"/>
          <p:cNvSpPr/>
          <p:nvPr/>
        </p:nvSpPr>
        <p:spPr>
          <a:xfrm>
            <a:off x="2453530" y="1069353"/>
            <a:ext cx="6327501" cy="646331"/>
          </a:xfrm>
          <a:prstGeom prst="rect">
            <a:avLst/>
          </a:prstGeom>
        </p:spPr>
        <p:txBody>
          <a:bodyPr wrap="none">
            <a:spAutoFit/>
          </a:bodyPr>
          <a:lstStyle/>
          <a:p>
            <a:r>
              <a:rPr lang="en-US" sz="3600" b="1" dirty="0"/>
              <a:t>Hjalmar Horace Greeley Schacht</a:t>
            </a:r>
            <a:endParaRPr lang="en-US" sz="3600" dirty="0"/>
          </a:p>
        </p:txBody>
      </p:sp>
      <p:sp>
        <p:nvSpPr>
          <p:cNvPr id="5" name="Rectangle 4"/>
          <p:cNvSpPr/>
          <p:nvPr/>
        </p:nvSpPr>
        <p:spPr>
          <a:xfrm>
            <a:off x="1481959" y="1800153"/>
            <a:ext cx="8276896" cy="3970318"/>
          </a:xfrm>
          <a:prstGeom prst="rect">
            <a:avLst/>
          </a:prstGeom>
        </p:spPr>
        <p:txBody>
          <a:bodyPr wrap="square">
            <a:spAutoFit/>
          </a:bodyPr>
          <a:lstStyle/>
          <a:p>
            <a:r>
              <a:rPr lang="en-US" dirty="0"/>
              <a:t>Schacht was born in </a:t>
            </a:r>
            <a:r>
              <a:rPr lang="en-US" dirty="0" err="1" smtClean="0"/>
              <a:t>Tingleff</a:t>
            </a:r>
            <a:r>
              <a:rPr lang="en-US" dirty="0" smtClean="0"/>
              <a:t>, Schleswig-Holstein, Prussia, Germany Empire, now in Denmark, to William </a:t>
            </a:r>
            <a:r>
              <a:rPr lang="en-US" dirty="0"/>
              <a:t>Leonhard Ludwig Maximillian Schacht and baroness </a:t>
            </a:r>
            <a:r>
              <a:rPr lang="en-US" dirty="0" err="1"/>
              <a:t>Constanze</a:t>
            </a:r>
            <a:r>
              <a:rPr lang="en-US" dirty="0"/>
              <a:t> Justine Sophie von Eggers, a native of Denmark. </a:t>
            </a:r>
            <a:endParaRPr lang="en-US" dirty="0" smtClean="0"/>
          </a:p>
          <a:p>
            <a:endParaRPr lang="en-US" dirty="0"/>
          </a:p>
          <a:p>
            <a:r>
              <a:rPr lang="en-US" dirty="0" smtClean="0"/>
              <a:t>His </a:t>
            </a:r>
            <a:r>
              <a:rPr lang="en-US" dirty="0"/>
              <a:t>parents, who had spent years in the United States, originally decided on the name Horace Greeley Schacht, in honor of the American journalist </a:t>
            </a:r>
            <a:r>
              <a:rPr lang="en-US" dirty="0">
                <a:hlinkClick r:id="rId2" tooltip="Horace Greeley"/>
              </a:rPr>
              <a:t>Horace Greeley</a:t>
            </a:r>
            <a:r>
              <a:rPr lang="en-US" dirty="0" smtClean="0"/>
              <a:t>.   His father returned to Germany as </a:t>
            </a:r>
            <a:r>
              <a:rPr lang="en-US" smtClean="0"/>
              <a:t>a newspaper editor.</a:t>
            </a:r>
            <a:endParaRPr lang="en-US" dirty="0" smtClean="0"/>
          </a:p>
          <a:p>
            <a:endParaRPr lang="en-US" dirty="0"/>
          </a:p>
          <a:p>
            <a:r>
              <a:rPr lang="en-US" dirty="0" smtClean="0"/>
              <a:t>However</a:t>
            </a:r>
            <a:r>
              <a:rPr lang="en-US" dirty="0"/>
              <a:t>, they yielded to the insistence of the Schacht family grandmother, who firmly believed the child's given name should be Danish</a:t>
            </a:r>
            <a:r>
              <a:rPr lang="en-US" dirty="0" smtClean="0"/>
              <a:t>.</a:t>
            </a:r>
          </a:p>
          <a:p>
            <a:endParaRPr lang="en-US" dirty="0"/>
          </a:p>
          <a:p>
            <a:r>
              <a:rPr lang="en-US" dirty="0" smtClean="0"/>
              <a:t> </a:t>
            </a:r>
            <a:r>
              <a:rPr lang="en-US" dirty="0"/>
              <a:t>Schacht studied medicine</a:t>
            </a:r>
            <a:r>
              <a:rPr lang="en-US" dirty="0" smtClean="0"/>
              <a:t>, philology </a:t>
            </a:r>
            <a:r>
              <a:rPr lang="en-US" dirty="0"/>
              <a:t>and </a:t>
            </a:r>
            <a:r>
              <a:rPr lang="en-US" dirty="0" smtClean="0"/>
              <a:t>political science </a:t>
            </a:r>
            <a:r>
              <a:rPr lang="en-US" dirty="0"/>
              <a:t>before earning a doctorate in philosophy in 1899 – his thesis was on </a:t>
            </a:r>
            <a:r>
              <a:rPr lang="en-US" dirty="0" smtClean="0"/>
              <a:t>mercantilism, demonstrating how they were aware of the quantity aspect of money from the 1500s and 1600s.</a:t>
            </a:r>
            <a:endParaRPr lang="en-US" dirty="0"/>
          </a:p>
        </p:txBody>
      </p:sp>
    </p:spTree>
    <p:extLst>
      <p:ext uri="{BB962C8B-B14F-4D97-AF65-F5344CB8AC3E}">
        <p14:creationId xmlns:p14="http://schemas.microsoft.com/office/powerpoint/2010/main" val="2818238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6483" y="11508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smtClean="0">
                <a:ln>
                  <a:noFill/>
                </a:ln>
                <a:solidFill>
                  <a:schemeClr val="tx1"/>
                </a:solidFill>
                <a:effectLst/>
                <a:latin typeface="Arial" panose="020B0604020202020204" pitchFamily="34" charset="0"/>
              </a:rPr>
              <a:t>Hjalmar Schacht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rPr>
              <a:t>  </a:t>
            </a:r>
            <a:r>
              <a:rPr kumimoji="0" lang="en-US" altLang="en-US" sz="14300" b="0"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Hjalmar Horace Greeley Schacht, the son of a salesman, was born in </a:t>
            </a:r>
            <a:r>
              <a:rPr kumimoji="0" lang="en-US" altLang="en-US" sz="1800" b="0" i="0" u="none" strike="noStrike" cap="none" normalizeH="0" baseline="0" dirty="0" err="1" smtClean="0">
                <a:ln>
                  <a:noFill/>
                </a:ln>
                <a:solidFill>
                  <a:schemeClr val="tx1"/>
                </a:solidFill>
                <a:effectLst/>
                <a:latin typeface="Arial" panose="020B0604020202020204" pitchFamily="34" charset="0"/>
              </a:rPr>
              <a:t>Tinglev</a:t>
            </a:r>
            <a:r>
              <a:rPr kumimoji="0" lang="en-US" altLang="en-US" sz="1800" b="0" i="0" u="none" strike="noStrike" cap="none" normalizeH="0" baseline="0" dirty="0" smtClean="0">
                <a:ln>
                  <a:noFill/>
                </a:ln>
                <a:solidFill>
                  <a:schemeClr val="tx1"/>
                </a:solidFill>
                <a:effectLst/>
                <a:latin typeface="Arial" panose="020B0604020202020204" pitchFamily="34" charset="0"/>
              </a:rPr>
              <a:t>, Germany, on 22nd January, 1877. His father had lived in the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
              </a:rPr>
              <a:t>United States</a:t>
            </a:r>
            <a:r>
              <a:rPr kumimoji="0" lang="en-US" altLang="en-US" sz="1800" b="0" i="0" u="none" strike="noStrike" cap="none" normalizeH="0" baseline="0" dirty="0" smtClean="0">
                <a:ln>
                  <a:noFill/>
                </a:ln>
                <a:solidFill>
                  <a:schemeClr val="tx1"/>
                </a:solidFill>
                <a:effectLst/>
                <a:latin typeface="Arial" panose="020B0604020202020204" pitchFamily="34" charset="0"/>
              </a:rPr>
              <a:t> and named his son after the radical journalist,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a:rPr>
              <a:t>Horace Greeley</a:t>
            </a:r>
            <a:r>
              <a:rPr kumimoji="0" lang="en-US" altLang="en-US" sz="1800" b="0" i="0" u="none" strike="noStrike" cap="none" normalizeH="0" baseline="0" dirty="0" smtClean="0">
                <a:ln>
                  <a:noFill/>
                </a:ln>
                <a:solidFill>
                  <a:schemeClr val="tx1"/>
                </a:solidFill>
                <a:effectLst/>
                <a:latin typeface="Arial" panose="020B0604020202020204" pitchFamily="34" charset="0"/>
              </a:rPr>
              <a:t> and a prominent campaigner in America against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4"/>
              </a:rPr>
              <a:t>slavery</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Schacht studied medicine in Kiel, philology in Munich and political science Berlin before taking a degree in economics in 1899.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He joined the Dresdner Bank and during the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5"/>
              </a:rPr>
              <a:t>First World War</a:t>
            </a:r>
            <a:r>
              <a:rPr kumimoji="0" lang="en-US" altLang="en-US" sz="1800" b="0" i="0" u="none" strike="noStrike" cap="none" normalizeH="0" baseline="0" dirty="0" smtClean="0">
                <a:ln>
                  <a:noFill/>
                </a:ln>
                <a:solidFill>
                  <a:schemeClr val="tx1"/>
                </a:solidFill>
                <a:effectLst/>
                <a:latin typeface="Arial" panose="020B0604020202020204" pitchFamily="34" charset="0"/>
              </a:rPr>
              <a:t> was financial consultant for the German occupation government in Belgium. In 1916 he became a director of the German National Bank.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In 1923 he became Reich currency commissioner and was praised for bringing Germany's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6"/>
              </a:rPr>
              <a:t>inflation</a:t>
            </a:r>
            <a:r>
              <a:rPr kumimoji="0" lang="en-US" altLang="en-US" sz="1800" b="0" i="0" u="none" strike="noStrike" cap="none" normalizeH="0" baseline="0" dirty="0" smtClean="0">
                <a:ln>
                  <a:noFill/>
                </a:ln>
                <a:solidFill>
                  <a:schemeClr val="tx1"/>
                </a:solidFill>
                <a:effectLst/>
                <a:latin typeface="Arial" panose="020B0604020202020204" pitchFamily="34" charset="0"/>
              </a:rPr>
              <a:t> under control. Schacht was rewarded by being appointed president of the </a:t>
            </a:r>
            <a:r>
              <a:rPr kumimoji="0" lang="en-US" altLang="en-US" sz="1800" b="0" i="0" u="none" strike="noStrike" cap="none" normalizeH="0" baseline="0" dirty="0" err="1" smtClean="0">
                <a:ln>
                  <a:noFill/>
                </a:ln>
                <a:solidFill>
                  <a:schemeClr val="tx1"/>
                </a:solidFill>
                <a:effectLst/>
                <a:latin typeface="Arial" panose="020B0604020202020204" pitchFamily="34" charset="0"/>
              </a:rPr>
              <a:t>Reichsbank</a:t>
            </a:r>
            <a:r>
              <a:rPr kumimoji="0" lang="en-US" altLang="en-US" sz="1800" b="0" i="0" u="none" strike="noStrike" cap="none" normalizeH="0" baseline="0" dirty="0" smtClean="0">
                <a:ln>
                  <a:noFill/>
                </a:ln>
                <a:solidFill>
                  <a:schemeClr val="tx1"/>
                </a:solidFill>
                <a:effectLst/>
                <a:latin typeface="Arial" panose="020B0604020202020204" pitchFamily="34" charset="0"/>
              </a:rPr>
              <a:t>. In 1929 he headed the German delegation that negotiated the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7"/>
              </a:rPr>
              <a:t>Young Plan</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Schacht developed right-wing political ideas and in 1930 was converted to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8"/>
              </a:rPr>
              <a:t>fascism</a:t>
            </a:r>
            <a:r>
              <a:rPr kumimoji="0" lang="en-US" altLang="en-US" sz="1800" b="0" i="0" u="none" strike="noStrike" cap="none" normalizeH="0" baseline="0" dirty="0" smtClean="0">
                <a:ln>
                  <a:noFill/>
                </a:ln>
                <a:solidFill>
                  <a:schemeClr val="tx1"/>
                </a:solidFill>
                <a:effectLst/>
                <a:latin typeface="Arial" panose="020B0604020202020204" pitchFamily="34" charset="0"/>
              </a:rPr>
              <a:t> after reading </a:t>
            </a:r>
            <a:r>
              <a:rPr kumimoji="0" lang="en-US" altLang="en-US" sz="1800" b="0" i="1" u="none" strike="noStrike" cap="none" normalizeH="0" baseline="0" dirty="0" smtClean="0">
                <a:ln>
                  <a:noFill/>
                </a:ln>
                <a:solidFill>
                  <a:schemeClr val="tx1"/>
                </a:solidFill>
                <a:effectLst/>
                <a:latin typeface="Arial" panose="020B0604020202020204" pitchFamily="34" charset="0"/>
                <a:hlinkClick r:id="rId9"/>
              </a:rPr>
              <a:t>Mein </a:t>
            </a:r>
            <a:r>
              <a:rPr kumimoji="0" lang="en-US" altLang="en-US" sz="1800" b="0" i="1" u="none" strike="noStrike" cap="none" normalizeH="0" baseline="0" dirty="0" err="1" smtClean="0">
                <a:ln>
                  <a:noFill/>
                </a:ln>
                <a:solidFill>
                  <a:schemeClr val="tx1"/>
                </a:solidFill>
                <a:effectLst/>
                <a:latin typeface="Arial" panose="020B0604020202020204" pitchFamily="34" charset="0"/>
                <a:hlinkClick r:id="rId9"/>
              </a:rPr>
              <a:t>Kampf</a:t>
            </a:r>
            <a:r>
              <a:rPr kumimoji="0" lang="en-US" altLang="en-US" sz="1800" b="0" i="0" u="none" strike="noStrike" cap="none" normalizeH="0" baseline="0" dirty="0" smtClean="0">
                <a:ln>
                  <a:noFill/>
                </a:ln>
                <a:solidFill>
                  <a:schemeClr val="tx1"/>
                </a:solidFill>
                <a:effectLst/>
                <a:latin typeface="Arial" panose="020B0604020202020204" pitchFamily="34" charset="0"/>
              </a:rPr>
              <a:t>. In January, 1931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0"/>
              </a:rPr>
              <a:t>Hermann Goering</a:t>
            </a:r>
            <a:r>
              <a:rPr kumimoji="0" lang="en-US" altLang="en-US" sz="1800" b="0" i="0" u="none" strike="noStrike" cap="none" normalizeH="0" baseline="0" dirty="0" smtClean="0">
                <a:ln>
                  <a:noFill/>
                </a:ln>
                <a:solidFill>
                  <a:schemeClr val="tx1"/>
                </a:solidFill>
                <a:effectLst/>
                <a:latin typeface="Arial" panose="020B0604020202020204" pitchFamily="34" charset="0"/>
              </a:rPr>
              <a:t> arranged a meeting with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1"/>
              </a:rPr>
              <a:t>Adolf Hitler</a:t>
            </a:r>
            <a:r>
              <a:rPr kumimoji="0" lang="en-US" altLang="en-US" sz="1800" b="0" i="0" u="none" strike="noStrike" cap="none" normalizeH="0" baseline="0" dirty="0" smtClean="0">
                <a:ln>
                  <a:noFill/>
                </a:ln>
                <a:solidFill>
                  <a:schemeClr val="tx1"/>
                </a:solidFill>
                <a:effectLst/>
                <a:latin typeface="Arial" panose="020B0604020202020204" pitchFamily="34" charset="0"/>
              </a:rPr>
              <a:t>. Schacht agreed to raise funds for the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2"/>
              </a:rPr>
              <a:t>Nazi Party</a:t>
            </a:r>
            <a:r>
              <a:rPr kumimoji="0" lang="en-US" altLang="en-US" sz="1800" b="0" i="0" u="none" strike="noStrike" cap="none" normalizeH="0" baseline="0" dirty="0" smtClean="0">
                <a:ln>
                  <a:noFill/>
                </a:ln>
                <a:solidFill>
                  <a:schemeClr val="tx1"/>
                </a:solidFill>
                <a:effectLst/>
                <a:latin typeface="Arial" panose="020B0604020202020204" pitchFamily="34" charset="0"/>
              </a:rPr>
              <a:t>. Schacht, who had good contacts with Germany's industrialists persuaded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3"/>
              </a:rPr>
              <a:t>Albert </a:t>
            </a:r>
            <a:r>
              <a:rPr kumimoji="0" lang="en-US" altLang="en-US" sz="1800" b="0" i="0" u="none" strike="noStrike" cap="none" normalizeH="0" baseline="0" dirty="0" err="1" smtClean="0">
                <a:ln>
                  <a:noFill/>
                </a:ln>
                <a:solidFill>
                  <a:schemeClr val="tx1"/>
                </a:solidFill>
                <a:effectLst/>
                <a:latin typeface="Arial" panose="020B0604020202020204" pitchFamily="34" charset="0"/>
                <a:hlinkClick r:id="rId13"/>
              </a:rPr>
              <a:t>Voegler</a:t>
            </a:r>
            <a:r>
              <a:rPr kumimoji="0" lang="en-US" altLang="en-US" sz="1800" b="0" i="0" u="none" strike="noStrike" cap="none" normalizeH="0" baseline="0" dirty="0" smtClean="0">
                <a:ln>
                  <a:noFill/>
                </a:ln>
                <a:solidFill>
                  <a:schemeClr val="tx1"/>
                </a:solidFill>
                <a:effectLst/>
                <a:latin typeface="Arial" panose="020B0604020202020204" pitchFamily="34" charset="0"/>
              </a:rPr>
              <a:t> (United Steel Works)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4"/>
              </a:rPr>
              <a:t>Gustav Krupp</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0" i="0" u="none" strike="noStrike" cap="none" normalizeH="0" baseline="0" dirty="0" err="1" smtClean="0">
                <a:ln>
                  <a:noFill/>
                </a:ln>
                <a:solidFill>
                  <a:schemeClr val="tx1"/>
                </a:solidFill>
                <a:effectLst/>
                <a:latin typeface="Arial" panose="020B0604020202020204" pitchFamily="34" charset="0"/>
                <a:hlinkClick r:id="rId15"/>
              </a:rPr>
              <a:t>Alfried</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5"/>
              </a:rPr>
              <a:t> Krupp</a:t>
            </a:r>
            <a:r>
              <a:rPr kumimoji="0" lang="en-US" altLang="en-US" sz="1800" b="0" i="0" u="none" strike="noStrike" cap="none" normalizeH="0" baseline="0" dirty="0" smtClean="0">
                <a:ln>
                  <a:noFill/>
                </a:ln>
                <a:solidFill>
                  <a:schemeClr val="tx1"/>
                </a:solidFill>
                <a:effectLst/>
                <a:latin typeface="Arial" panose="020B0604020202020204" pitchFamily="34" charset="0"/>
              </a:rPr>
              <a:t> to join people such as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6"/>
              </a:rPr>
              <a:t>Fritz </a:t>
            </a:r>
            <a:r>
              <a:rPr kumimoji="0" lang="en-US" altLang="en-US" sz="1800" b="0" i="0" u="none" strike="noStrike" cap="none" normalizeH="0" baseline="0" dirty="0" err="1" smtClean="0">
                <a:ln>
                  <a:noFill/>
                </a:ln>
                <a:solidFill>
                  <a:schemeClr val="tx1"/>
                </a:solidFill>
                <a:effectLst/>
                <a:latin typeface="Arial" panose="020B0604020202020204" pitchFamily="34" charset="0"/>
                <a:hlinkClick r:id="rId16"/>
              </a:rPr>
              <a:t>Thyssen</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7"/>
              </a:rPr>
              <a:t>Emile </a:t>
            </a:r>
            <a:r>
              <a:rPr kumimoji="0" lang="en-US" altLang="en-US" sz="1800" b="0" i="0" u="none" strike="noStrike" cap="none" normalizeH="0" baseline="0" dirty="0" err="1" smtClean="0">
                <a:ln>
                  <a:noFill/>
                </a:ln>
                <a:solidFill>
                  <a:schemeClr val="tx1"/>
                </a:solidFill>
                <a:effectLst/>
                <a:latin typeface="Arial" panose="020B0604020202020204" pitchFamily="34" charset="0"/>
                <a:hlinkClick r:id="rId17"/>
              </a:rPr>
              <a:t>Kirdorf</a:t>
            </a:r>
            <a:r>
              <a:rPr kumimoji="0" lang="en-US" altLang="en-US" sz="1800" b="0" i="0" u="none" strike="noStrike" cap="none" normalizeH="0" baseline="0" dirty="0" smtClean="0">
                <a:ln>
                  <a:noFill/>
                </a:ln>
                <a:solidFill>
                  <a:schemeClr val="tx1"/>
                </a:solidFill>
                <a:effectLst/>
                <a:latin typeface="Arial" panose="020B0604020202020204" pitchFamily="34" charset="0"/>
              </a:rPr>
              <a:t>, Carl </a:t>
            </a:r>
            <a:r>
              <a:rPr kumimoji="0" lang="en-US" altLang="en-US" sz="1800" b="0" i="0" u="none" strike="noStrike" cap="none" normalizeH="0" baseline="0" dirty="0" err="1" smtClean="0">
                <a:ln>
                  <a:noFill/>
                </a:ln>
                <a:solidFill>
                  <a:schemeClr val="tx1"/>
                </a:solidFill>
                <a:effectLst/>
                <a:latin typeface="Arial" panose="020B0604020202020204" pitchFamily="34" charset="0"/>
              </a:rPr>
              <a:t>Bechstein</a:t>
            </a:r>
            <a:r>
              <a:rPr kumimoji="0" lang="en-US" altLang="en-US" sz="1800" b="0" i="0" u="none" strike="noStrike" cap="none" normalizeH="0" baseline="0" dirty="0" smtClean="0">
                <a:ln>
                  <a:noFill/>
                </a:ln>
                <a:solidFill>
                  <a:schemeClr val="tx1"/>
                </a:solidFill>
                <a:effectLst/>
                <a:latin typeface="Arial" panose="020B0604020202020204" pitchFamily="34" charset="0"/>
              </a:rPr>
              <a:t> and Hugo </a:t>
            </a:r>
            <a:r>
              <a:rPr kumimoji="0" lang="en-US" altLang="en-US" sz="1800" b="0" i="0" u="none" strike="noStrike" cap="none" normalizeH="0" baseline="0" dirty="0" err="1" smtClean="0">
                <a:ln>
                  <a:noFill/>
                </a:ln>
                <a:solidFill>
                  <a:schemeClr val="tx1"/>
                </a:solidFill>
                <a:effectLst/>
                <a:latin typeface="Arial" panose="020B0604020202020204" pitchFamily="34" charset="0"/>
              </a:rPr>
              <a:t>Bruckmann</a:t>
            </a:r>
            <a:r>
              <a:rPr kumimoji="0" lang="en-US" altLang="en-US" sz="1800" b="0" i="0" u="none" strike="noStrike" cap="none" normalizeH="0" baseline="0" dirty="0" smtClean="0">
                <a:ln>
                  <a:noFill/>
                </a:ln>
                <a:solidFill>
                  <a:schemeClr val="tx1"/>
                </a:solidFill>
                <a:effectLst/>
                <a:latin typeface="Arial" panose="020B0604020202020204" pitchFamily="34" charset="0"/>
              </a:rPr>
              <a:t> in providing money for the party.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In November, 1932, Schacht organized the letter signed by Germany's leading industrialists that urged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8"/>
              </a:rPr>
              <a:t>Paul von Hindenburg</a:t>
            </a:r>
            <a:r>
              <a:rPr kumimoji="0" lang="en-US" altLang="en-US" sz="1800" b="0" i="0" u="none" strike="noStrike" cap="none" normalizeH="0" baseline="0" dirty="0" smtClean="0">
                <a:ln>
                  <a:noFill/>
                </a:ln>
                <a:solidFill>
                  <a:schemeClr val="tx1"/>
                </a:solidFill>
                <a:effectLst/>
                <a:latin typeface="Arial" panose="020B0604020202020204" pitchFamily="34" charset="0"/>
              </a:rPr>
              <a:t> to appoint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1"/>
              </a:rPr>
              <a:t>Adolf Hitler</a:t>
            </a:r>
            <a:r>
              <a:rPr kumimoji="0" lang="en-US" altLang="en-US" sz="1800" b="0" i="0" u="none" strike="noStrike" cap="none" normalizeH="0" baseline="0" dirty="0" smtClean="0">
                <a:ln>
                  <a:noFill/>
                </a:ln>
                <a:solidFill>
                  <a:schemeClr val="tx1"/>
                </a:solidFill>
                <a:effectLst/>
                <a:latin typeface="Arial" panose="020B0604020202020204" pitchFamily="34" charset="0"/>
              </a:rPr>
              <a:t> as chancellor. This was successful and on 20th February, 1933, Schacht arranged a meeting of the Association of German Industrialists that raised 3 million marks for the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2"/>
              </a:rPr>
              <a:t>Nazi Party</a:t>
            </a:r>
            <a:r>
              <a:rPr kumimoji="0" lang="en-US" altLang="en-US" sz="1800" b="0" i="0" u="none" strike="noStrike" cap="none" normalizeH="0" baseline="0" dirty="0" smtClean="0">
                <a:ln>
                  <a:noFill/>
                </a:ln>
                <a:solidFill>
                  <a:schemeClr val="tx1"/>
                </a:solidFill>
                <a:effectLst/>
                <a:latin typeface="Arial" panose="020B0604020202020204" pitchFamily="34" charset="0"/>
              </a:rPr>
              <a:t> in the forthcoming election.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After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1"/>
              </a:rPr>
              <a:t>Adolf Hitler</a:t>
            </a:r>
            <a:r>
              <a:rPr kumimoji="0" lang="en-US" altLang="en-US" sz="1800" b="0" i="0" u="none" strike="noStrike" cap="none" normalizeH="0" baseline="0" dirty="0" smtClean="0">
                <a:ln>
                  <a:noFill/>
                </a:ln>
                <a:solidFill>
                  <a:schemeClr val="tx1"/>
                </a:solidFill>
                <a:effectLst/>
                <a:latin typeface="Arial" panose="020B0604020202020204" pitchFamily="34" charset="0"/>
              </a:rPr>
              <a:t> passed his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9"/>
              </a:rPr>
              <a:t>Enabling Bill</a:t>
            </a:r>
            <a:r>
              <a:rPr kumimoji="0" lang="en-US" altLang="en-US" sz="1800" b="0" i="0" u="none" strike="noStrike" cap="none" normalizeH="0" baseline="0" dirty="0" smtClean="0">
                <a:ln>
                  <a:noFill/>
                </a:ln>
                <a:solidFill>
                  <a:schemeClr val="tx1"/>
                </a:solidFill>
                <a:effectLst/>
                <a:latin typeface="Arial" panose="020B0604020202020204" pitchFamily="34" charset="0"/>
              </a:rPr>
              <a:t> Schacht toured the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
              </a:rPr>
              <a:t>United States</a:t>
            </a:r>
            <a:r>
              <a:rPr kumimoji="0" lang="en-US" altLang="en-US" sz="1800" b="0" i="0" u="none" strike="noStrike" cap="none" normalizeH="0" baseline="0" dirty="0" smtClean="0">
                <a:ln>
                  <a:noFill/>
                </a:ln>
                <a:solidFill>
                  <a:schemeClr val="tx1"/>
                </a:solidFill>
                <a:effectLst/>
                <a:latin typeface="Arial" panose="020B0604020202020204" pitchFamily="34" charset="0"/>
              </a:rPr>
              <a:t> where he made forty speeches, appeared on radio and wrote several articles for American newsletters where he claimed that Hitler would soon return Germany to democracy. He met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0"/>
              </a:rPr>
              <a:t>Franklin D. Roosevelt</a:t>
            </a:r>
            <a:r>
              <a:rPr kumimoji="0" lang="en-US" altLang="en-US" sz="1800" b="0" i="0" u="none" strike="noStrike" cap="none" normalizeH="0" baseline="0" dirty="0" smtClean="0">
                <a:ln>
                  <a:noFill/>
                </a:ln>
                <a:solidFill>
                  <a:schemeClr val="tx1"/>
                </a:solidFill>
                <a:effectLst/>
                <a:latin typeface="Arial" panose="020B0604020202020204" pitchFamily="34" charset="0"/>
              </a:rPr>
              <a:t> but made a bad impression on the president who later described him as "extremely arrogant".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In August, 1934, Hitler appointed Schacht as his minister of economics. Deeply influenced by the economic ideas of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1"/>
              </a:rPr>
              <a:t>John Maynard Keynes</a:t>
            </a:r>
            <a:r>
              <a:rPr kumimoji="0" lang="en-US" altLang="en-US" sz="1800" b="0" i="0" u="none" strike="noStrike" cap="none" normalizeH="0" baseline="0" dirty="0" smtClean="0">
                <a:ln>
                  <a:noFill/>
                </a:ln>
                <a:solidFill>
                  <a:schemeClr val="tx1"/>
                </a:solidFill>
                <a:effectLst/>
                <a:latin typeface="Arial" panose="020B0604020202020204" pitchFamily="34" charset="0"/>
              </a:rPr>
              <a:t> and Roosevelt's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2"/>
              </a:rPr>
              <a:t>New Deal</a:t>
            </a:r>
            <a:r>
              <a:rPr kumimoji="0" lang="en-US" altLang="en-US" sz="1800" b="0" i="0" u="none" strike="noStrike" cap="none" normalizeH="0" baseline="0" dirty="0" smtClean="0">
                <a:ln>
                  <a:noFill/>
                </a:ln>
                <a:solidFill>
                  <a:schemeClr val="tx1"/>
                </a:solidFill>
                <a:effectLst/>
                <a:latin typeface="Arial" panose="020B0604020202020204" pitchFamily="34" charset="0"/>
              </a:rPr>
              <a:t>, Schacht encouraged Hitler to introduce a </a:t>
            </a:r>
            <a:r>
              <a:rPr kumimoji="0" lang="en-US" altLang="en-US" sz="1800" b="0" i="0" u="none" strike="noStrike" cap="none" normalizeH="0" baseline="0" dirty="0" err="1" smtClean="0">
                <a:ln>
                  <a:noFill/>
                </a:ln>
                <a:solidFill>
                  <a:schemeClr val="tx1"/>
                </a:solidFill>
                <a:effectLst/>
                <a:latin typeface="Arial" panose="020B0604020202020204" pitchFamily="34" charset="0"/>
              </a:rPr>
              <a:t>programme</a:t>
            </a:r>
            <a:r>
              <a:rPr kumimoji="0" lang="en-US" altLang="en-US" sz="1800" b="0" i="0" u="none" strike="noStrike" cap="none" normalizeH="0" baseline="0" dirty="0" smtClean="0">
                <a:ln>
                  <a:noFill/>
                </a:ln>
                <a:solidFill>
                  <a:schemeClr val="tx1"/>
                </a:solidFill>
                <a:effectLst/>
                <a:latin typeface="Arial" panose="020B0604020202020204" pitchFamily="34" charset="0"/>
              </a:rPr>
              <a:t> of public works, including the building of the </a:t>
            </a:r>
            <a:r>
              <a:rPr kumimoji="0" lang="en-US" altLang="en-US" sz="1800" b="0" i="0" u="none" strike="noStrike" cap="none" normalizeH="0" baseline="0" dirty="0" err="1" smtClean="0">
                <a:ln>
                  <a:noFill/>
                </a:ln>
                <a:solidFill>
                  <a:schemeClr val="tx1"/>
                </a:solidFill>
                <a:effectLst/>
                <a:latin typeface="Arial" panose="020B0604020202020204" pitchFamily="34" charset="0"/>
              </a:rPr>
              <a:t>Autobahnen</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Schacht also introduced the New Plan which rigorously controlled everything that was imported into Germany. This involved negotiating a series of bilateral trade agreements including one with the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3"/>
              </a:rPr>
              <a:t>Soviet Union</a:t>
            </a:r>
            <a:r>
              <a:rPr kumimoji="0" lang="en-US" altLang="en-US" sz="1800" b="0" i="0" u="none" strike="noStrike" cap="none" normalizeH="0" baseline="0" dirty="0" smtClean="0">
                <a:ln>
                  <a:noFill/>
                </a:ln>
                <a:solidFill>
                  <a:schemeClr val="tx1"/>
                </a:solidFill>
                <a:effectLst/>
                <a:latin typeface="Arial" panose="020B0604020202020204" pitchFamily="34" charset="0"/>
              </a:rPr>
              <a:t> in 1935.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Like other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2"/>
              </a:rPr>
              <a:t>Nazis</a:t>
            </a:r>
            <a:r>
              <a:rPr kumimoji="0" lang="en-US" altLang="en-US" sz="1800" b="0" i="0" u="none" strike="noStrike" cap="none" normalizeH="0" baseline="0" dirty="0" smtClean="0">
                <a:ln>
                  <a:noFill/>
                </a:ln>
                <a:solidFill>
                  <a:schemeClr val="tx1"/>
                </a:solidFill>
                <a:effectLst/>
                <a:latin typeface="Arial" panose="020B0604020202020204" pitchFamily="34" charset="0"/>
              </a:rPr>
              <a:t> Schacht was extremely hostile to Germany's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4"/>
              </a:rPr>
              <a:t>Jewish</a:t>
            </a:r>
            <a:r>
              <a:rPr kumimoji="0" lang="en-US" altLang="en-US" sz="1800" b="0" i="0" u="none" strike="noStrike" cap="none" normalizeH="0" baseline="0" dirty="0" smtClean="0">
                <a:ln>
                  <a:noFill/>
                </a:ln>
                <a:solidFill>
                  <a:schemeClr val="tx1"/>
                </a:solidFill>
                <a:effectLst/>
                <a:latin typeface="Arial" panose="020B0604020202020204" pitchFamily="34" charset="0"/>
              </a:rPr>
              <a:t> population. In one speech he argued that "the Jews must realize that their influence in Germany has disappeared for all time." In 1934 he arranged with the World Zionist Organization, a deal where German Jews could pay 15,000 </a:t>
            </a:r>
            <a:r>
              <a:rPr kumimoji="0" lang="en-US" altLang="en-US" sz="1800" b="0" i="0" u="none" strike="noStrike" cap="none" normalizeH="0" baseline="0" dirty="0" err="1" smtClean="0">
                <a:ln>
                  <a:noFill/>
                </a:ln>
                <a:solidFill>
                  <a:schemeClr val="tx1"/>
                </a:solidFill>
                <a:effectLst/>
                <a:latin typeface="Arial" panose="020B0604020202020204" pitchFamily="34" charset="0"/>
              </a:rPr>
              <a:t>reichmarks</a:t>
            </a:r>
            <a:r>
              <a:rPr kumimoji="0" lang="en-US" altLang="en-US" sz="1800" b="0" i="0" u="none" strike="noStrike" cap="none" normalizeH="0" baseline="0" dirty="0" smtClean="0">
                <a:ln>
                  <a:noFill/>
                </a:ln>
                <a:solidFill>
                  <a:schemeClr val="tx1"/>
                </a:solidFill>
                <a:effectLst/>
                <a:latin typeface="Arial" panose="020B0604020202020204" pitchFamily="34" charset="0"/>
              </a:rPr>
              <a:t> to emigrate to Palestine. It is estimated that over the next four years over 170,000 reached Palestine under this agreement.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Schacht disagreed with what he called "unlawful activities" against Jews and in August, 1935 made a speech denouncing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5"/>
              </a:rPr>
              <a:t>Julius </a:t>
            </a:r>
            <a:r>
              <a:rPr kumimoji="0" lang="en-US" altLang="en-US" sz="1800" b="0" i="0" u="none" strike="noStrike" cap="none" normalizeH="0" baseline="0" dirty="0" err="1" smtClean="0">
                <a:ln>
                  <a:noFill/>
                </a:ln>
                <a:solidFill>
                  <a:schemeClr val="tx1"/>
                </a:solidFill>
                <a:effectLst/>
                <a:latin typeface="Arial" panose="020B0604020202020204" pitchFamily="34" charset="0"/>
                <a:hlinkClick r:id="rId25"/>
              </a:rPr>
              <a:t>Streicher</a:t>
            </a:r>
            <a:r>
              <a:rPr kumimoji="0" lang="en-US" altLang="en-US" sz="1800" b="0" i="0" u="none" strike="noStrike" cap="none" normalizeH="0" baseline="0" dirty="0" smtClean="0">
                <a:ln>
                  <a:noFill/>
                </a:ln>
                <a:solidFill>
                  <a:schemeClr val="tx1"/>
                </a:solidFill>
                <a:effectLst/>
                <a:latin typeface="Arial" panose="020B0604020202020204" pitchFamily="34" charset="0"/>
              </a:rPr>
              <a:t> and the articles he had been writing in </a:t>
            </a:r>
            <a:r>
              <a:rPr kumimoji="0" lang="en-US" altLang="en-US" sz="1800" b="0" i="1" u="none" strike="noStrike" cap="none" normalizeH="0" baseline="0" dirty="0" smtClean="0">
                <a:ln>
                  <a:noFill/>
                </a:ln>
                <a:solidFill>
                  <a:schemeClr val="tx1"/>
                </a:solidFill>
                <a:effectLst/>
                <a:latin typeface="Arial" panose="020B0604020202020204" pitchFamily="34" charset="0"/>
              </a:rPr>
              <a:t>Der </a:t>
            </a:r>
            <a:r>
              <a:rPr kumimoji="0" lang="en-US" altLang="en-US" sz="1800" b="0" i="1" u="none" strike="noStrike" cap="none" normalizeH="0" baseline="0" dirty="0" err="1" smtClean="0">
                <a:ln>
                  <a:noFill/>
                </a:ln>
                <a:solidFill>
                  <a:schemeClr val="tx1"/>
                </a:solidFill>
                <a:effectLst/>
                <a:latin typeface="Arial" panose="020B0604020202020204" pitchFamily="34" charset="0"/>
              </a:rPr>
              <a:t>Stuermer</a:t>
            </a:r>
            <a:r>
              <a:rPr kumimoji="0" lang="en-US" altLang="en-US" sz="1800" b="0" i="0" u="none" strike="noStrike" cap="none" normalizeH="0" baseline="0" dirty="0" smtClean="0">
                <a:ln>
                  <a:noFill/>
                </a:ln>
                <a:solidFill>
                  <a:schemeClr val="tx1"/>
                </a:solidFill>
                <a:effectLst/>
                <a:latin typeface="Arial" panose="020B0604020202020204" pitchFamily="34" charset="0"/>
              </a:rPr>
              <a:t>. He pointed out that Jews had fought bravely in the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6"/>
              </a:rPr>
              <a:t>German Army</a:t>
            </a:r>
            <a:r>
              <a:rPr kumimoji="0" lang="en-US" altLang="en-US" sz="1800" b="0" i="0" u="none" strike="noStrike" cap="none" normalizeH="0" baseline="0" dirty="0" smtClean="0">
                <a:ln>
                  <a:noFill/>
                </a:ln>
                <a:solidFill>
                  <a:schemeClr val="tx1"/>
                </a:solidFill>
                <a:effectLst/>
                <a:latin typeface="Arial" panose="020B0604020202020204" pitchFamily="34" charset="0"/>
              </a:rPr>
              <a:t> in the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5"/>
              </a:rPr>
              <a:t>First World War</a:t>
            </a:r>
            <a:r>
              <a:rPr kumimoji="0" lang="en-US" altLang="en-US" sz="1800" b="0" i="0" u="none" strike="noStrike" cap="none" normalizeH="0" baseline="0" dirty="0" smtClean="0">
                <a:ln>
                  <a:noFill/>
                </a:ln>
                <a:solidFill>
                  <a:schemeClr val="tx1"/>
                </a:solidFill>
                <a:effectLst/>
                <a:latin typeface="Arial" panose="020B0604020202020204" pitchFamily="34" charset="0"/>
              </a:rPr>
              <a:t> and deserved to be treated fairly.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Schacht also had doubts about the large amounts of money being spent on armaments. He warned Hitler that he was building armed forces far beyond the country's economic capacity. He found it increasingly difficult working under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10"/>
              </a:rPr>
              <a:t>Hermann Goering</a:t>
            </a:r>
            <a:r>
              <a:rPr kumimoji="0" lang="en-US" altLang="en-US" sz="1800" b="0" i="0" u="none" strike="noStrike" cap="none" normalizeH="0" baseline="0" dirty="0" smtClean="0">
                <a:ln>
                  <a:noFill/>
                </a:ln>
                <a:solidFill>
                  <a:schemeClr val="tx1"/>
                </a:solidFill>
                <a:effectLst/>
                <a:latin typeface="Arial" panose="020B0604020202020204" pitchFamily="34" charset="0"/>
              </a:rPr>
              <a:t> who fully supported the government's policy on military spending. As Goering told Schacht "If the Fuehrer wishes it then two times two are five."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In November, 1937, Schacht resigned as minister of economics. However, he remained as President of the </a:t>
            </a:r>
            <a:r>
              <a:rPr kumimoji="0" lang="en-US" altLang="en-US" sz="1800" b="0" i="0" u="none" strike="noStrike" cap="none" normalizeH="0" baseline="0" dirty="0" err="1" smtClean="0">
                <a:ln>
                  <a:noFill/>
                </a:ln>
                <a:solidFill>
                  <a:schemeClr val="tx1"/>
                </a:solidFill>
                <a:effectLst/>
                <a:latin typeface="Arial" panose="020B0604020202020204" pitchFamily="34" charset="0"/>
              </a:rPr>
              <a:t>Reichsbank</a:t>
            </a:r>
            <a:r>
              <a:rPr kumimoji="0" lang="en-US" altLang="en-US" sz="1800" b="0" i="0" u="none" strike="noStrike" cap="none" normalizeH="0" baseline="0" dirty="0" smtClean="0">
                <a:ln>
                  <a:noFill/>
                </a:ln>
                <a:solidFill>
                  <a:schemeClr val="tx1"/>
                </a:solidFill>
                <a:effectLst/>
                <a:latin typeface="Arial" panose="020B0604020202020204" pitchFamily="34" charset="0"/>
              </a:rPr>
              <a:t> where he continued to oppose excessive expenditures for armaments. Hitler eventually removed Schacht from power in January, 1939.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During the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7"/>
              </a:rPr>
              <a:t>Second World War</a:t>
            </a:r>
            <a:r>
              <a:rPr kumimoji="0" lang="en-US" altLang="en-US" sz="1800" b="0" i="0" u="none" strike="noStrike" cap="none" normalizeH="0" baseline="0" dirty="0" smtClean="0">
                <a:ln>
                  <a:noFill/>
                </a:ln>
                <a:solidFill>
                  <a:schemeClr val="tx1"/>
                </a:solidFill>
                <a:effectLst/>
                <a:latin typeface="Arial" panose="020B0604020202020204" pitchFamily="34" charset="0"/>
              </a:rPr>
              <a:t> he was approached by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8"/>
              </a:rPr>
              <a:t>Hans </a:t>
            </a:r>
            <a:r>
              <a:rPr kumimoji="0" lang="en-US" altLang="en-US" sz="1800" b="0" i="0" u="none" strike="noStrike" cap="none" normalizeH="0" baseline="0" dirty="0" err="1" smtClean="0">
                <a:ln>
                  <a:noFill/>
                </a:ln>
                <a:solidFill>
                  <a:schemeClr val="tx1"/>
                </a:solidFill>
                <a:effectLst/>
                <a:latin typeface="Arial" panose="020B0604020202020204" pitchFamily="34" charset="0"/>
                <a:hlinkClick r:id="rId28"/>
              </a:rPr>
              <a:t>Dohnanyi</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9"/>
              </a:rPr>
              <a:t>Erwin von </a:t>
            </a:r>
            <a:r>
              <a:rPr kumimoji="0" lang="en-US" altLang="en-US" sz="1800" b="0" i="0" u="none" strike="noStrike" cap="none" normalizeH="0" baseline="0" dirty="0" err="1" smtClean="0">
                <a:ln>
                  <a:noFill/>
                </a:ln>
                <a:solidFill>
                  <a:schemeClr val="tx1"/>
                </a:solidFill>
                <a:effectLst/>
                <a:latin typeface="Arial" panose="020B0604020202020204" pitchFamily="34" charset="0"/>
                <a:hlinkClick r:id="rId29"/>
              </a:rPr>
              <a:t>Witzleben</a:t>
            </a:r>
            <a:r>
              <a:rPr kumimoji="0" lang="en-US" altLang="en-US" sz="1800" b="0" i="0" u="none" strike="noStrike" cap="none" normalizeH="0" baseline="0" dirty="0" smtClean="0">
                <a:ln>
                  <a:noFill/>
                </a:ln>
                <a:solidFill>
                  <a:schemeClr val="tx1"/>
                </a:solidFill>
                <a:effectLst/>
                <a:latin typeface="Arial" panose="020B0604020202020204" pitchFamily="34" charset="0"/>
              </a:rPr>
              <a:t> to become involved in plots against Hitler. Schacht refused but in 1944 he was arrested and charged with being involved in the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0"/>
              </a:rPr>
              <a:t>July Plot</a:t>
            </a:r>
            <a:r>
              <a:rPr kumimoji="0" lang="en-US" altLang="en-US" sz="1800" b="0" i="0" u="none" strike="noStrike" cap="none" normalizeH="0" baseline="0" dirty="0" smtClean="0">
                <a:ln>
                  <a:noFill/>
                </a:ln>
                <a:solidFill>
                  <a:schemeClr val="tx1"/>
                </a:solidFill>
                <a:effectLst/>
                <a:latin typeface="Arial" panose="020B0604020202020204" pitchFamily="34" charset="0"/>
              </a:rPr>
              <a:t>. He was sent to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1"/>
              </a:rPr>
              <a:t>Dachau Concentration Camp</a:t>
            </a:r>
            <a:r>
              <a:rPr kumimoji="0" lang="en-US" altLang="en-US" sz="1800" b="0" i="0" u="none" strike="noStrike" cap="none" normalizeH="0" baseline="0" dirty="0" smtClean="0">
                <a:ln>
                  <a:noFill/>
                </a:ln>
                <a:solidFill>
                  <a:schemeClr val="tx1"/>
                </a:solidFill>
                <a:effectLst/>
                <a:latin typeface="Arial" panose="020B0604020202020204" pitchFamily="34" charset="0"/>
              </a:rPr>
              <a:t> but was still alive at the end of the war.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Arrested by the Allies he was accused of crimes against humanity at the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2"/>
              </a:rPr>
              <a:t>Nuremberg War Crimes Trial</a:t>
            </a:r>
            <a:r>
              <a:rPr kumimoji="0" lang="en-US" altLang="en-US" sz="1800" b="0" i="0" u="none" strike="noStrike" cap="none" normalizeH="0" baseline="0" dirty="0" smtClean="0">
                <a:ln>
                  <a:noFill/>
                </a:ln>
                <a:solidFill>
                  <a:schemeClr val="tx1"/>
                </a:solidFill>
                <a:effectLst/>
                <a:latin typeface="Arial" panose="020B0604020202020204" pitchFamily="34" charset="0"/>
              </a:rPr>
              <a:t>. He was found not guilty but the German government had him re-arrested and charged him with other offences. He was sentenced to eight years imprisonment but he was freed on 2nd September, 1948.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On his release he formed his own bank in Dusseldorf. He also advised several foreign governments including Gamal Nasser in Egypt. Hjalmar Schacht died in Munich on 4th June, 1970.</a:t>
            </a:r>
          </a:p>
        </p:txBody>
      </p:sp>
      <p:pic>
        <p:nvPicPr>
          <p:cNvPr id="4098" name="Picture 2" descr="Hjalmar Schacht : Nazi Germany"/>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0946" y="-4424418"/>
            <a:ext cx="15621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09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4775"/>
            <a:ext cx="5959366" cy="3662541"/>
          </a:xfrm>
          <a:prstGeom prst="rect">
            <a:avLst/>
          </a:prstGeom>
        </p:spPr>
        <p:txBody>
          <a:bodyPr wrap="square">
            <a:spAutoFit/>
          </a:bodyPr>
          <a:lstStyle/>
          <a:p>
            <a:r>
              <a:rPr lang="en-US" sz="2000" dirty="0" smtClean="0"/>
              <a:t>“The </a:t>
            </a:r>
            <a:r>
              <a:rPr lang="en-US" sz="2000" dirty="0"/>
              <a:t>1924 Dawes Plan, forged in Paris by a group of economic experts under the chairmanship of American banker Charles G. Dawes, had proven a giant step towards German stability. </a:t>
            </a:r>
            <a:r>
              <a:rPr lang="en-US" sz="2000" dirty="0" smtClean="0"/>
              <a:t> It </a:t>
            </a:r>
            <a:r>
              <a:rPr lang="en-US" sz="2000" dirty="0"/>
              <a:t>provided a loan of 200 million 1924 dollars to the German government for industrial recovery. It also </a:t>
            </a:r>
            <a:r>
              <a:rPr lang="en-US" sz="2000" dirty="0" smtClean="0"/>
              <a:t>alleviated the awful burden of Germany’s reparations payments to Allied nations.   </a:t>
            </a:r>
            <a:r>
              <a:rPr lang="en-US" sz="2000" dirty="0"/>
              <a:t>Although the total amount was not reduced, it was made payable in 2.5 billion mark annual installments over an indefinite period of </a:t>
            </a:r>
            <a:r>
              <a:rPr lang="en-US" sz="2000" dirty="0" smtClean="0"/>
              <a:t>time.”</a:t>
            </a:r>
          </a:p>
          <a:p>
            <a:r>
              <a:rPr lang="en-US" sz="1600" dirty="0" smtClean="0"/>
              <a:t>     Stephen </a:t>
            </a:r>
            <a:r>
              <a:rPr lang="en-US" sz="1600" dirty="0" err="1" smtClean="0"/>
              <a:t>Zarlenga</a:t>
            </a:r>
            <a:r>
              <a:rPr lang="en-US" sz="1600" dirty="0" smtClean="0"/>
              <a:t>, “Germany's </a:t>
            </a:r>
            <a:r>
              <a:rPr lang="en-US" sz="1600" dirty="0"/>
              <a:t>1923 Hyperinflation</a:t>
            </a:r>
            <a:r>
              <a:rPr lang="en-US" sz="1600" dirty="0" smtClean="0"/>
              <a:t>:  A </a:t>
            </a:r>
            <a:r>
              <a:rPr lang="en-US" sz="1600" dirty="0"/>
              <a:t>"Private" </a:t>
            </a:r>
            <a:r>
              <a:rPr lang="en-US" sz="1600" dirty="0" smtClean="0"/>
              <a:t>Affair”, The Barnes Review, </a:t>
            </a:r>
            <a:r>
              <a:rPr lang="en-US" sz="1600" dirty="0"/>
              <a:t>July-Aug. 1999, pp. 61-67</a:t>
            </a:r>
            <a:r>
              <a:rPr lang="en-US" sz="1600" dirty="0" smtClean="0"/>
              <a:t>. </a:t>
            </a:r>
            <a:endParaRPr lang="en-US" sz="1600" dirty="0"/>
          </a:p>
        </p:txBody>
      </p:sp>
      <p:sp>
        <p:nvSpPr>
          <p:cNvPr id="3" name="Rectangle 2"/>
          <p:cNvSpPr/>
          <p:nvPr/>
        </p:nvSpPr>
        <p:spPr>
          <a:xfrm>
            <a:off x="0" y="0"/>
            <a:ext cx="12192000" cy="584775"/>
          </a:xfrm>
          <a:prstGeom prst="rect">
            <a:avLst/>
          </a:prstGeom>
          <a:solidFill>
            <a:srgbClr val="DBB7FF"/>
          </a:solidFill>
        </p:spPr>
        <p:txBody>
          <a:bodyPr wrap="square">
            <a:spAutoFit/>
          </a:bodyPr>
          <a:lstStyle/>
          <a:p>
            <a:pPr marL="457200" indent="-457200" algn="ctr">
              <a:buFont typeface="+mj-lt"/>
              <a:buAutoNum type="arabicPeriod" startAt="11"/>
            </a:pPr>
            <a:r>
              <a:rPr lang="en-US" sz="3200" b="1" dirty="0">
                <a:latin typeface="Courier New" panose="02070309020205020404" pitchFamily="49" charset="0"/>
                <a:cs typeface="Courier New" panose="02070309020205020404" pitchFamily="49" charset="0"/>
              </a:rPr>
              <a:t>THE DAWES PLAN</a:t>
            </a:r>
          </a:p>
        </p:txBody>
      </p:sp>
      <p:sp>
        <p:nvSpPr>
          <p:cNvPr id="4" name="Rectangle 3"/>
          <p:cNvSpPr/>
          <p:nvPr/>
        </p:nvSpPr>
        <p:spPr>
          <a:xfrm>
            <a:off x="95414" y="4832091"/>
            <a:ext cx="5503806" cy="923330"/>
          </a:xfrm>
          <a:prstGeom prst="rect">
            <a:avLst/>
          </a:prstGeom>
          <a:solidFill>
            <a:srgbClr val="DBB7FF"/>
          </a:solidFill>
        </p:spPr>
        <p:txBody>
          <a:bodyPr wrap="square">
            <a:spAutoFit/>
          </a:bodyPr>
          <a:lstStyle/>
          <a:p>
            <a:r>
              <a:rPr lang="en-US" dirty="0"/>
              <a:t>The Dawes Plan relied on capital lent to Germany by a consortium of American investment banks, led by </a:t>
            </a:r>
            <a:r>
              <a:rPr lang="en-US" dirty="0" smtClean="0"/>
              <a:t>the J.P. Morgan &amp; Co. under </a:t>
            </a:r>
            <a:r>
              <a:rPr lang="en-US" dirty="0"/>
              <a:t>supervision by the US State </a:t>
            </a:r>
            <a:r>
              <a:rPr lang="en-US" dirty="0" smtClean="0"/>
              <a:t>Dept.</a:t>
            </a:r>
            <a:endParaRPr lang="en-US" dirty="0"/>
          </a:p>
        </p:txBody>
      </p:sp>
      <p:pic>
        <p:nvPicPr>
          <p:cNvPr id="1028" name="Picture 4" descr="https://lh3.googleusercontent.com/-GPM_MJ8U6k8/TWwRtnnMNkI/AAAAAAAAByI/3zfRVDkvtZo/s1600/Slid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219" y="1396139"/>
            <a:ext cx="6497367" cy="50134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5414" y="6086408"/>
            <a:ext cx="5503805" cy="646331"/>
          </a:xfrm>
          <a:prstGeom prst="rect">
            <a:avLst/>
          </a:prstGeom>
          <a:solidFill>
            <a:srgbClr val="DBB7FF"/>
          </a:solidFill>
        </p:spPr>
        <p:txBody>
          <a:bodyPr wrap="square">
            <a:spAutoFit/>
          </a:bodyPr>
          <a:lstStyle/>
          <a:p>
            <a:r>
              <a:rPr lang="en-US" dirty="0"/>
              <a:t>The German railways, the National Bank and many industries were </a:t>
            </a:r>
            <a:r>
              <a:rPr lang="en-US" dirty="0" smtClean="0"/>
              <a:t>mortgaged </a:t>
            </a:r>
            <a:r>
              <a:rPr lang="en-US" dirty="0"/>
              <a:t>as securities for the </a:t>
            </a:r>
            <a:r>
              <a:rPr lang="en-US" dirty="0" smtClean="0"/>
              <a:t> </a:t>
            </a:r>
            <a:r>
              <a:rPr lang="en-US" dirty="0"/>
              <a:t>loans.</a:t>
            </a:r>
          </a:p>
        </p:txBody>
      </p:sp>
    </p:spTree>
    <p:extLst>
      <p:ext uri="{BB962C8B-B14F-4D97-AF65-F5344CB8AC3E}">
        <p14:creationId xmlns:p14="http://schemas.microsoft.com/office/powerpoint/2010/main" val="33010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1" y="773085"/>
            <a:ext cx="12191998" cy="6084915"/>
          </a:xfrm>
        </p:spPr>
        <p:txBody>
          <a:bodyPr>
            <a:normAutofit/>
          </a:bodyPr>
          <a:lstStyle/>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INTRODUCTION</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EMERGING GERMANY - BAGHDAD RAILWAY</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ZIMMERN’S ‘THE ECONOMIC WEAPON’:  THE ECONOMIC SIEGE</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TREATY OF VERSAILLES, 1919</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GERMANY’S 1923 HYPER-INFLATION BY A PRIVATE CENTRAL BANK</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HOW IS A CURRENCY DESTROYED? - TOO MANY GERMAN MARKS ISSUED</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CAUSE OF THE INFLATION: SCHACHT</a:t>
            </a:r>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TELLS THE TRUTH</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STABILIZING THE MONETARY SITUATION: THE RENTENMARK</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SCHACHT IN CHARGE:  THE GOVERNMENT STABILIZES THE CURRENCY</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WHO WAS HJALMAR SCHACHT?</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DAWES PLAN</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FOREIGN LOANS USED CAREFULLY</a:t>
            </a: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1987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C000"/>
          </a:solidFill>
        </p:spPr>
        <p:txBody>
          <a:bodyPr wrap="square">
            <a:spAutoFit/>
          </a:bodyPr>
          <a:lstStyle/>
          <a:p>
            <a:pPr marL="457200" indent="-457200" algn="ctr">
              <a:buFont typeface="+mj-lt"/>
              <a:buAutoNum type="arabicPeriod" startAt="12"/>
            </a:pPr>
            <a:r>
              <a:rPr lang="en-US" sz="2800" b="1" dirty="0">
                <a:latin typeface="Courier New" panose="02070309020205020404" pitchFamily="49" charset="0"/>
                <a:cs typeface="Courier New" panose="02070309020205020404" pitchFamily="49" charset="0"/>
              </a:rPr>
              <a:t>FOREIGN LOANS USED CAREFULLY</a:t>
            </a:r>
          </a:p>
        </p:txBody>
      </p:sp>
      <p:sp>
        <p:nvSpPr>
          <p:cNvPr id="3" name="TextBox 2"/>
          <p:cNvSpPr txBox="1"/>
          <p:nvPr/>
        </p:nvSpPr>
        <p:spPr>
          <a:xfrm>
            <a:off x="1" y="523220"/>
            <a:ext cx="12192000" cy="1569660"/>
          </a:xfrm>
          <a:prstGeom prst="rect">
            <a:avLst/>
          </a:prstGeom>
          <a:solidFill>
            <a:srgbClr val="FFD5AB"/>
          </a:solidFill>
        </p:spPr>
        <p:txBody>
          <a:bodyPr wrap="square" rtlCol="0">
            <a:spAutoFit/>
          </a:bodyPr>
          <a:lstStyle/>
          <a:p>
            <a:r>
              <a:rPr lang="en-US" sz="2400" dirty="0" smtClean="0"/>
              <a:t>“After the Dawes Plan loan to the </a:t>
            </a:r>
            <a:r>
              <a:rPr lang="en-US" sz="2400" dirty="0" err="1" smtClean="0"/>
              <a:t>Reichsbank</a:t>
            </a:r>
            <a:r>
              <a:rPr lang="en-US" sz="2400" dirty="0" smtClean="0"/>
              <a:t> came through in 1924, foreign credits began to pour in…   [Schacht] was against the loans and insisted that any foreign borrowings only be to finance production, not luxury or consumption.  This policy, from 1924 to 1929, resulted in Germany establishing Europe’s most modern factory system of the period.”    </a:t>
            </a:r>
            <a:r>
              <a:rPr lang="en-US" sz="2000" dirty="0" err="1" smtClean="0"/>
              <a:t>Zarlenga</a:t>
            </a:r>
            <a:r>
              <a:rPr lang="en-US" sz="2000" dirty="0" smtClean="0"/>
              <a:t>, </a:t>
            </a:r>
            <a:r>
              <a:rPr lang="en-US" sz="2000" i="1" dirty="0" smtClean="0"/>
              <a:t>LSM</a:t>
            </a:r>
            <a:r>
              <a:rPr lang="en-US" sz="2000" dirty="0" smtClean="0"/>
              <a:t>, p. 589</a:t>
            </a:r>
            <a:endParaRPr lang="en-US" sz="2000" dirty="0"/>
          </a:p>
        </p:txBody>
      </p:sp>
      <p:sp>
        <p:nvSpPr>
          <p:cNvPr id="4" name="TextBox 3"/>
          <p:cNvSpPr txBox="1"/>
          <p:nvPr/>
        </p:nvSpPr>
        <p:spPr>
          <a:xfrm>
            <a:off x="0" y="2619508"/>
            <a:ext cx="12192000" cy="1200329"/>
          </a:xfrm>
          <a:prstGeom prst="rect">
            <a:avLst/>
          </a:prstGeom>
          <a:solidFill>
            <a:srgbClr val="FFD5AB"/>
          </a:solidFill>
        </p:spPr>
        <p:txBody>
          <a:bodyPr wrap="square" rtlCol="0">
            <a:spAutoFit/>
          </a:bodyPr>
          <a:lstStyle/>
          <a:p>
            <a:pPr algn="ctr"/>
            <a:r>
              <a:rPr lang="en-US" dirty="0" smtClean="0"/>
              <a:t>In 1930 Schacht resigned from the Presidency of the </a:t>
            </a:r>
            <a:r>
              <a:rPr lang="en-US" dirty="0" err="1" smtClean="0"/>
              <a:t>Reichsbank</a:t>
            </a:r>
            <a:r>
              <a:rPr lang="en-US" dirty="0" smtClean="0"/>
              <a:t>, in protest over some Allies economic rulings.</a:t>
            </a:r>
          </a:p>
          <a:p>
            <a:pPr algn="ctr"/>
            <a:endParaRPr lang="en-US" dirty="0"/>
          </a:p>
          <a:p>
            <a:pPr algn="ctr"/>
            <a:r>
              <a:rPr lang="en-US" dirty="0" smtClean="0"/>
              <a:t>In 1933 Schacht was re-appointed the bank’s President, when the National Socialists came to power.   </a:t>
            </a:r>
          </a:p>
          <a:p>
            <a:pPr algn="ctr"/>
            <a:r>
              <a:rPr lang="en-US" dirty="0" smtClean="0"/>
              <a:t>This appointment reassured German big business and foreign bankers.</a:t>
            </a:r>
            <a:endParaRPr lang="en-US" dirty="0"/>
          </a:p>
        </p:txBody>
      </p:sp>
      <p:pic>
        <p:nvPicPr>
          <p:cNvPr id="3074" name="Picture 2" descr="Emblem of the National Socialist German Workers' Par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078" y="4346465"/>
            <a:ext cx="3170949" cy="20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8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603051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1077218"/>
          </a:xfrm>
          <a:prstGeom prst="rect">
            <a:avLst/>
          </a:prstGeom>
          <a:solidFill>
            <a:srgbClr val="FFFF00"/>
          </a:solidFill>
        </p:spPr>
        <p:txBody>
          <a:bodyPr wrap="square" rtlCol="0">
            <a:spAutoFit/>
          </a:bodyPr>
          <a:lstStyle/>
          <a:p>
            <a:pPr algn="ctr"/>
            <a:r>
              <a:rPr lang="en-US" sz="3200" dirty="0" smtClean="0"/>
              <a:t>1.  INTRODUCTION</a:t>
            </a:r>
          </a:p>
          <a:p>
            <a:pPr algn="ctr"/>
            <a:r>
              <a:rPr lang="en-US" sz="3200" dirty="0" smtClean="0"/>
              <a:t>PRIVATE MONEY ATTACKS GOVERNMENT</a:t>
            </a:r>
            <a:endParaRPr lang="en-US" sz="3200" dirty="0"/>
          </a:p>
        </p:txBody>
      </p:sp>
      <p:sp>
        <p:nvSpPr>
          <p:cNvPr id="3" name="TextBox 2"/>
          <p:cNvSpPr txBox="1"/>
          <p:nvPr/>
        </p:nvSpPr>
        <p:spPr>
          <a:xfrm>
            <a:off x="0" y="1077218"/>
            <a:ext cx="12191999" cy="1323439"/>
          </a:xfrm>
          <a:prstGeom prst="rect">
            <a:avLst/>
          </a:prstGeom>
          <a:noFill/>
        </p:spPr>
        <p:txBody>
          <a:bodyPr wrap="square" rtlCol="0">
            <a:spAutoFit/>
          </a:bodyPr>
          <a:lstStyle/>
          <a:p>
            <a:r>
              <a:rPr lang="en-US" sz="2000" dirty="0" smtClean="0"/>
              <a:t>“The German hyper-inflation is used to promote the idea that only private bankers can be trusted to control society’s money system…    When the monetary facts are actually examined, it becomes clear that these private banking elements were deeply involved in the speculation that helped to bring down the Reichsmark…    This was not stopped until the government repeatedly took decisive action against them.”                         </a:t>
            </a:r>
            <a:r>
              <a:rPr lang="en-US" sz="2000" dirty="0" err="1" smtClean="0"/>
              <a:t>Zarlenga</a:t>
            </a:r>
            <a:r>
              <a:rPr lang="en-US" sz="2000" dirty="0" smtClean="0"/>
              <a:t>, </a:t>
            </a:r>
            <a:r>
              <a:rPr lang="en-US" i="1" dirty="0" smtClean="0"/>
              <a:t>LSM</a:t>
            </a:r>
            <a:r>
              <a:rPr lang="en-US" sz="2000" dirty="0" smtClean="0"/>
              <a:t>, p. 575</a:t>
            </a:r>
            <a:endParaRPr lang="en-US" sz="2000" dirty="0"/>
          </a:p>
        </p:txBody>
      </p:sp>
      <p:pic>
        <p:nvPicPr>
          <p:cNvPr id="4100" name="Picture 4" descr="https://s15-us2.ixquick.com/cgi-bin/serveimage?url=http%3A%2F%2Fts1.mm.bing.net%2Fth%3Fid%3DJN.JIzFBIf2EYsZhgW843%252fD6g%26pid%3D15.1%26H%3D109%26W%3D160&amp;sp=aeb815c166f6136075c47d4c31c1bf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912" y="3067707"/>
            <a:ext cx="5193461" cy="353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685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1/1f/German_Confederation_%281815%29.svg/450px-German_Confederation_%281815%2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290" y="1252793"/>
            <a:ext cx="4796905" cy="48608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65893" y="6166122"/>
            <a:ext cx="6050887" cy="584775"/>
          </a:xfrm>
          <a:prstGeom prst="rect">
            <a:avLst/>
          </a:prstGeom>
        </p:spPr>
        <p:txBody>
          <a:bodyPr wrap="none">
            <a:spAutoFit/>
          </a:bodyPr>
          <a:lstStyle/>
          <a:p>
            <a:r>
              <a:rPr lang="en-US" sz="3200" dirty="0"/>
              <a:t>The German Confederation in 1815</a:t>
            </a:r>
          </a:p>
        </p:txBody>
      </p:sp>
      <p:sp>
        <p:nvSpPr>
          <p:cNvPr id="4" name="Rectangle 3"/>
          <p:cNvSpPr/>
          <p:nvPr/>
        </p:nvSpPr>
        <p:spPr>
          <a:xfrm>
            <a:off x="0" y="-1"/>
            <a:ext cx="12192000" cy="1200329"/>
          </a:xfrm>
          <a:prstGeom prst="rect">
            <a:avLst/>
          </a:prstGeom>
          <a:solidFill>
            <a:srgbClr val="FFFF00"/>
          </a:solidFill>
        </p:spPr>
        <p:txBody>
          <a:bodyPr wrap="square">
            <a:spAutoFit/>
          </a:bodyPr>
          <a:lstStyle/>
          <a:p>
            <a:pPr marL="457200" indent="-457200" algn="ctr">
              <a:buFont typeface="+mj-lt"/>
              <a:buAutoNum type="arabicPeriod" startAt="2"/>
            </a:pPr>
            <a:r>
              <a:rPr lang="en-US" sz="2400" b="1" dirty="0">
                <a:latin typeface="Courier New" panose="02070309020205020404" pitchFamily="49" charset="0"/>
                <a:cs typeface="Courier New" panose="02070309020205020404" pitchFamily="49" charset="0"/>
              </a:rPr>
              <a:t>EMERGING GERMANY - BAGHDAD </a:t>
            </a:r>
            <a:r>
              <a:rPr lang="en-US" sz="2400" b="1" dirty="0" smtClean="0">
                <a:latin typeface="Courier New" panose="02070309020205020404" pitchFamily="49" charset="0"/>
                <a:cs typeface="Courier New" panose="02070309020205020404" pitchFamily="49" charset="0"/>
              </a:rPr>
              <a:t>RAILWAY:</a:t>
            </a:r>
          </a:p>
          <a:p>
            <a:pPr algn="ctr"/>
            <a:r>
              <a:rPr lang="en-US" sz="2400" b="1" dirty="0" smtClean="0">
                <a:latin typeface="Courier New" panose="02070309020205020404" pitchFamily="49" charset="0"/>
                <a:cs typeface="Courier New" panose="02070309020205020404" pitchFamily="49" charset="0"/>
              </a:rPr>
              <a:t>GERMANY CENTRALIZED LATE IN EUROPE</a:t>
            </a:r>
          </a:p>
          <a:p>
            <a:pPr algn="ctr"/>
            <a:r>
              <a:rPr lang="en-US" sz="2400" b="1" dirty="0" smtClean="0">
                <a:latin typeface="Courier New" panose="02070309020205020404" pitchFamily="49" charset="0"/>
                <a:cs typeface="Courier New" panose="02070309020205020404" pitchFamily="49" charset="0"/>
              </a:rPr>
              <a:t>BY 1815 GERMANY HAD THE GERMAN FEDERATION</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67698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200329"/>
          </a:xfrm>
          <a:prstGeom prst="rect">
            <a:avLst/>
          </a:prstGeom>
          <a:solidFill>
            <a:srgbClr val="FFFF00"/>
          </a:solidFill>
        </p:spPr>
        <p:txBody>
          <a:bodyPr wrap="square">
            <a:spAutoFit/>
          </a:bodyPr>
          <a:lstStyle/>
          <a:p>
            <a:pPr marL="457200" indent="-457200" algn="ctr">
              <a:buFont typeface="+mj-lt"/>
              <a:buAutoNum type="arabicPeriod" startAt="2"/>
            </a:pPr>
            <a:r>
              <a:rPr lang="en-US" sz="2400" b="1" dirty="0">
                <a:latin typeface="Courier New" panose="02070309020205020404" pitchFamily="49" charset="0"/>
                <a:cs typeface="Courier New" panose="02070309020205020404" pitchFamily="49" charset="0"/>
              </a:rPr>
              <a:t>EMERGING GERMANY - BAGHDAD </a:t>
            </a:r>
            <a:r>
              <a:rPr lang="en-US" sz="2400" b="1" dirty="0" smtClean="0">
                <a:latin typeface="Courier New" panose="02070309020205020404" pitchFamily="49" charset="0"/>
                <a:cs typeface="Courier New" panose="02070309020205020404" pitchFamily="49" charset="0"/>
              </a:rPr>
              <a:t>RAILWAY:</a:t>
            </a:r>
          </a:p>
          <a:p>
            <a:pPr algn="ctr"/>
            <a:r>
              <a:rPr lang="en-US" sz="2400" b="1" dirty="0" smtClean="0">
                <a:latin typeface="Courier New" panose="02070309020205020404" pitchFamily="49" charset="0"/>
                <a:cs typeface="Courier New" panose="02070309020205020404" pitchFamily="49" charset="0"/>
              </a:rPr>
              <a:t>GERMANY BEGAN TO ECONOMICALLY COMPETE WITH BRITAIN</a:t>
            </a:r>
          </a:p>
          <a:p>
            <a:pPr algn="ctr"/>
            <a:r>
              <a:rPr lang="en-US" sz="2400" b="1" dirty="0" smtClean="0">
                <a:latin typeface="Courier New" panose="02070309020205020404" pitchFamily="49" charset="0"/>
                <a:cs typeface="Courier New" panose="02070309020205020404" pitchFamily="49" charset="0"/>
              </a:rPr>
              <a:t>AND OTHER WEALTHY NATIONS IN THE 20</a:t>
            </a:r>
            <a:r>
              <a:rPr lang="en-US" sz="2400" b="1" baseline="30000" dirty="0" smtClean="0">
                <a:latin typeface="Courier New" panose="02070309020205020404" pitchFamily="49" charset="0"/>
                <a:cs typeface="Courier New" panose="02070309020205020404" pitchFamily="49" charset="0"/>
              </a:rPr>
              <a:t>TH</a:t>
            </a:r>
            <a:r>
              <a:rPr lang="en-US" sz="2400" b="1" dirty="0" smtClean="0">
                <a:latin typeface="Courier New" panose="02070309020205020404" pitchFamily="49" charset="0"/>
                <a:cs typeface="Courier New" panose="02070309020205020404" pitchFamily="49" charset="0"/>
              </a:rPr>
              <a:t> CENTURY</a:t>
            </a:r>
            <a:endParaRPr lang="en-US" sz="2400" b="1" dirty="0">
              <a:latin typeface="Courier New" panose="02070309020205020404" pitchFamily="49" charset="0"/>
              <a:cs typeface="Courier New" panose="02070309020205020404" pitchFamily="49" charset="0"/>
            </a:endParaRPr>
          </a:p>
        </p:txBody>
      </p:sp>
      <p:pic>
        <p:nvPicPr>
          <p:cNvPr id="1026" name="Picture 2" descr="http://3.bp.blogspot.com/-EY7LokCvgfI/TjxQoD7k9uI/AAAAAAAAJKY/76aF3ZxsdaU/s1600/orient+express+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86" y="1233091"/>
            <a:ext cx="7153275" cy="42386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7269" y="5896303"/>
            <a:ext cx="45719" cy="369332"/>
          </a:xfrm>
          <a:prstGeom prst="rect">
            <a:avLst/>
          </a:prstGeom>
          <a:noFill/>
        </p:spPr>
        <p:txBody>
          <a:bodyPr wrap="square" rtlCol="0">
            <a:spAutoFit/>
          </a:bodyPr>
          <a:lstStyle/>
          <a:p>
            <a:endParaRPr lang="en-US" dirty="0"/>
          </a:p>
        </p:txBody>
      </p:sp>
      <p:sp>
        <p:nvSpPr>
          <p:cNvPr id="4" name="TextBox 3"/>
          <p:cNvSpPr txBox="1"/>
          <p:nvPr/>
        </p:nvSpPr>
        <p:spPr>
          <a:xfrm>
            <a:off x="1616760" y="6012311"/>
            <a:ext cx="9841156" cy="461665"/>
          </a:xfrm>
          <a:prstGeom prst="rect">
            <a:avLst/>
          </a:prstGeom>
          <a:solidFill>
            <a:srgbClr val="FFFF00"/>
          </a:solidFill>
        </p:spPr>
        <p:txBody>
          <a:bodyPr wrap="none" rtlCol="0">
            <a:spAutoFit/>
          </a:bodyPr>
          <a:lstStyle/>
          <a:p>
            <a:r>
              <a:rPr lang="en-US" sz="2400" b="1" dirty="0" smtClean="0"/>
              <a:t>THE ORIENT EXPRESS ALREADY CONNECTED GERMANY TO ISTANBUL, 1883+</a:t>
            </a:r>
            <a:endParaRPr lang="en-US" sz="2400" b="1" dirty="0"/>
          </a:p>
        </p:txBody>
      </p:sp>
      <p:pic>
        <p:nvPicPr>
          <p:cNvPr id="1028" name="Picture 4" descr="http://4.bp.blogspot.com/-z7Nc5xkvQVk/Tk-rPi7lcbI/AAAAAAAAJOY/B6v_lxAo9eU/s640/vintage-orient-express-posters-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892" y="1237555"/>
            <a:ext cx="30861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826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61665"/>
          </a:xfrm>
          <a:prstGeom prst="rect">
            <a:avLst/>
          </a:prstGeom>
          <a:solidFill>
            <a:srgbClr val="FFFF00"/>
          </a:solidFill>
        </p:spPr>
        <p:txBody>
          <a:bodyPr wrap="square">
            <a:spAutoFit/>
          </a:bodyPr>
          <a:lstStyle/>
          <a:p>
            <a:pPr marL="457200" indent="-457200" algn="ctr">
              <a:buFont typeface="+mj-lt"/>
              <a:buAutoNum type="arabicPeriod" startAt="2"/>
            </a:pPr>
            <a:r>
              <a:rPr lang="en-US" sz="2400" b="1" dirty="0">
                <a:latin typeface="Courier New" panose="02070309020205020404" pitchFamily="49" charset="0"/>
                <a:cs typeface="Courier New" panose="02070309020205020404" pitchFamily="49" charset="0"/>
              </a:rPr>
              <a:t>EMERGING GERMANY - BAGHDAD RAILWAY</a:t>
            </a:r>
          </a:p>
        </p:txBody>
      </p:sp>
      <p:sp>
        <p:nvSpPr>
          <p:cNvPr id="3" name="TextBox 2"/>
          <p:cNvSpPr txBox="1"/>
          <p:nvPr/>
        </p:nvSpPr>
        <p:spPr>
          <a:xfrm>
            <a:off x="1797269" y="5896303"/>
            <a:ext cx="45719" cy="369332"/>
          </a:xfrm>
          <a:prstGeom prst="rect">
            <a:avLst/>
          </a:prstGeom>
          <a:noFill/>
        </p:spPr>
        <p:txBody>
          <a:bodyPr wrap="square" rtlCol="0">
            <a:spAutoFit/>
          </a:bodyPr>
          <a:lstStyle/>
          <a:p>
            <a:endParaRPr lang="en-US" dirty="0"/>
          </a:p>
        </p:txBody>
      </p:sp>
      <p:sp>
        <p:nvSpPr>
          <p:cNvPr id="4" name="TextBox 3"/>
          <p:cNvSpPr txBox="1"/>
          <p:nvPr/>
        </p:nvSpPr>
        <p:spPr>
          <a:xfrm>
            <a:off x="788276" y="6437382"/>
            <a:ext cx="7551876" cy="400110"/>
          </a:xfrm>
          <a:prstGeom prst="rect">
            <a:avLst/>
          </a:prstGeom>
          <a:solidFill>
            <a:srgbClr val="FFFF00"/>
          </a:solidFill>
        </p:spPr>
        <p:txBody>
          <a:bodyPr wrap="none" rtlCol="0">
            <a:spAutoFit/>
          </a:bodyPr>
          <a:lstStyle/>
          <a:p>
            <a:r>
              <a:rPr lang="en-US" sz="2000" b="1" dirty="0" smtClean="0"/>
              <a:t>THE BERLIN-BAGHDAD RAILWAY WAS FINANCED BY DEUTSCHE BANK.</a:t>
            </a:r>
            <a:endParaRPr lang="en-US" sz="2000" b="1" dirty="0"/>
          </a:p>
        </p:txBody>
      </p:sp>
      <p:pic>
        <p:nvPicPr>
          <p:cNvPr id="2050" name="Picture 2" descr="http://freepages.military.rootsweb.ancestry.com/~worldwarone/WWI/TheGeographyOfTheGreatWar/images/Figure5-Pag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0214"/>
            <a:ext cx="8627156" cy="58561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27156" y="2222966"/>
            <a:ext cx="3564844" cy="1200329"/>
          </a:xfrm>
          <a:prstGeom prst="rect">
            <a:avLst/>
          </a:prstGeom>
          <a:solidFill>
            <a:srgbClr val="FFFF00"/>
          </a:solidFill>
        </p:spPr>
        <p:txBody>
          <a:bodyPr wrap="square">
            <a:spAutoFit/>
          </a:bodyPr>
          <a:lstStyle/>
          <a:p>
            <a:r>
              <a:rPr lang="en-US" b="1" dirty="0" smtClean="0"/>
              <a:t>Begun in 1903, by </a:t>
            </a:r>
            <a:r>
              <a:rPr lang="en-US" b="1" dirty="0"/>
              <a:t>the outbreak of World War I, the </a:t>
            </a:r>
            <a:r>
              <a:rPr lang="en-US" b="1" dirty="0" smtClean="0"/>
              <a:t>BERLIN-BAGHDAD railway </a:t>
            </a:r>
            <a:r>
              <a:rPr lang="en-US" b="1" dirty="0"/>
              <a:t>was still </a:t>
            </a:r>
            <a:r>
              <a:rPr lang="en-US" b="1" dirty="0" smtClean="0"/>
              <a:t>600 miles  </a:t>
            </a:r>
            <a:r>
              <a:rPr lang="en-US" b="1" dirty="0"/>
              <a:t>away from its intended </a:t>
            </a:r>
            <a:r>
              <a:rPr lang="en-US" b="1" dirty="0" smtClean="0"/>
              <a:t>objective</a:t>
            </a:r>
            <a:r>
              <a:rPr lang="en-US" b="1" dirty="0"/>
              <a:t>.</a:t>
            </a:r>
          </a:p>
        </p:txBody>
      </p:sp>
    </p:spTree>
    <p:extLst>
      <p:ext uri="{BB962C8B-B14F-4D97-AF65-F5344CB8AC3E}">
        <p14:creationId xmlns:p14="http://schemas.microsoft.com/office/powerpoint/2010/main" val="2397957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70380" y="461665"/>
            <a:ext cx="3883572" cy="44931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461665"/>
          </a:xfrm>
          <a:prstGeom prst="rect">
            <a:avLst/>
          </a:prstGeom>
          <a:solidFill>
            <a:srgbClr val="D6C1FF"/>
          </a:solidFill>
        </p:spPr>
        <p:txBody>
          <a:bodyPr wrap="square">
            <a:spAutoFit/>
          </a:bodyPr>
          <a:lstStyle/>
          <a:p>
            <a:pPr marL="457200" indent="-457200" algn="ctr">
              <a:buFont typeface="+mj-lt"/>
              <a:buAutoNum type="arabicPeriod" startAt="3"/>
            </a:pPr>
            <a:r>
              <a:rPr lang="en-US" sz="2400" b="1" dirty="0">
                <a:latin typeface="Courier New" panose="02070309020205020404" pitchFamily="49" charset="0"/>
                <a:cs typeface="Courier New" panose="02070309020205020404" pitchFamily="49" charset="0"/>
              </a:rPr>
              <a:t>ZIMMERN’S ‘THE ECONOMIC WEAPON’:  THE ECONOMIC </a:t>
            </a:r>
            <a:r>
              <a:rPr lang="en-US" sz="2400" b="1" dirty="0" smtClean="0">
                <a:latin typeface="Courier New" panose="02070309020205020404" pitchFamily="49" charset="0"/>
                <a:cs typeface="Courier New" panose="02070309020205020404" pitchFamily="49" charset="0"/>
              </a:rPr>
              <a:t>SIEGE</a:t>
            </a:r>
            <a:endParaRPr lang="en-US" sz="2400" b="1" dirty="0">
              <a:latin typeface="Courier New" panose="02070309020205020404" pitchFamily="49" charset="0"/>
              <a:cs typeface="Courier New" panose="02070309020205020404" pitchFamily="49" charset="0"/>
            </a:endParaRPr>
          </a:p>
        </p:txBody>
      </p:sp>
      <p:pic>
        <p:nvPicPr>
          <p:cNvPr id="4098" name="Picture 2" descr="http://education.mnhs.org/sites/default/files/styles/nl_large_image/public/images/nl/14-2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91" y="1749972"/>
            <a:ext cx="5754772" cy="51080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18132" y="5047171"/>
            <a:ext cx="4598276" cy="1754326"/>
          </a:xfrm>
          <a:prstGeom prst="rect">
            <a:avLst/>
          </a:prstGeom>
          <a:solidFill>
            <a:srgbClr val="ECD9FF"/>
          </a:solidFill>
        </p:spPr>
        <p:txBody>
          <a:bodyPr wrap="square">
            <a:spAutoFit/>
          </a:bodyPr>
          <a:lstStyle/>
          <a:p>
            <a:r>
              <a:rPr lang="en-US" dirty="0" smtClean="0">
                <a:latin typeface="Arial" panose="020B0604020202020204" pitchFamily="34" charset="0"/>
              </a:rPr>
              <a:t>“What </a:t>
            </a:r>
            <a:r>
              <a:rPr lang="en-US" dirty="0">
                <a:latin typeface="Arial" panose="020B0604020202020204" pitchFamily="34" charset="0"/>
              </a:rPr>
              <a:t>is the economic </a:t>
            </a:r>
            <a:r>
              <a:rPr lang="en-US" dirty="0" smtClean="0">
                <a:latin typeface="Arial" panose="020B0604020202020204" pitchFamily="34" charset="0"/>
              </a:rPr>
              <a:t>situation? </a:t>
            </a:r>
            <a:r>
              <a:rPr lang="en-US" dirty="0">
                <a:latin typeface="Arial" panose="020B0604020202020204" pitchFamily="34" charset="0"/>
              </a:rPr>
              <a:t>It can be stated in a </a:t>
            </a:r>
            <a:r>
              <a:rPr lang="en-US" dirty="0" smtClean="0">
                <a:latin typeface="Arial" panose="020B0604020202020204" pitchFamily="34" charset="0"/>
              </a:rPr>
              <a:t>sentence:    The </a:t>
            </a:r>
            <a:r>
              <a:rPr lang="en-US" dirty="0">
                <a:latin typeface="Arial" panose="020B0604020202020204" pitchFamily="34" charset="0"/>
              </a:rPr>
              <a:t>Central Powers are </a:t>
            </a:r>
            <a:r>
              <a:rPr lang="en-US" dirty="0" smtClean="0">
                <a:latin typeface="Arial" panose="020B0604020202020204" pitchFamily="34" charset="0"/>
              </a:rPr>
              <a:t>being </a:t>
            </a:r>
            <a:r>
              <a:rPr lang="en-US" dirty="0">
                <a:latin typeface="Arial" panose="020B0604020202020204" pitchFamily="34" charset="0"/>
              </a:rPr>
              <a:t>besieged by </a:t>
            </a:r>
            <a:r>
              <a:rPr lang="en-US" dirty="0" smtClean="0">
                <a:latin typeface="Arial" panose="020B0604020202020204" pitchFamily="34" charset="0"/>
              </a:rPr>
              <a:t>practically </a:t>
            </a:r>
            <a:r>
              <a:rPr lang="en-US" dirty="0">
                <a:latin typeface="Arial" panose="020B0604020202020204" pitchFamily="34" charset="0"/>
              </a:rPr>
              <a:t>the entire </a:t>
            </a:r>
            <a:r>
              <a:rPr lang="en-US" dirty="0" smtClean="0">
                <a:latin typeface="Arial" panose="020B0604020202020204" pitchFamily="34" charset="0"/>
              </a:rPr>
              <a:t>world </a:t>
            </a:r>
            <a:r>
              <a:rPr lang="en-US" dirty="0">
                <a:latin typeface="Arial" panose="020B0604020202020204" pitchFamily="34" charset="0"/>
              </a:rPr>
              <a:t>and they have no means at their </a:t>
            </a:r>
          </a:p>
          <a:p>
            <a:r>
              <a:rPr lang="en-US" dirty="0">
                <a:latin typeface="Arial" panose="020B0604020202020204" pitchFamily="34" charset="0"/>
              </a:rPr>
              <a:t>disposal for bringing the siege to an </a:t>
            </a:r>
            <a:r>
              <a:rPr lang="en-US" dirty="0" smtClean="0">
                <a:latin typeface="Arial" panose="020B0604020202020204" pitchFamily="34" charset="0"/>
              </a:rPr>
              <a:t>end.”</a:t>
            </a:r>
          </a:p>
          <a:p>
            <a:r>
              <a:rPr lang="en-US" dirty="0" err="1" smtClean="0">
                <a:effectLst/>
                <a:latin typeface="Arial" panose="020B0604020202020204" pitchFamily="34" charset="0"/>
              </a:rPr>
              <a:t>Zimmern</a:t>
            </a:r>
            <a:r>
              <a:rPr lang="en-US" dirty="0" smtClean="0">
                <a:effectLst/>
                <a:latin typeface="Arial" panose="020B0604020202020204" pitchFamily="34" charset="0"/>
              </a:rPr>
              <a:t>, “The Economic Weapon”, p. 4</a:t>
            </a:r>
            <a:endParaRPr lang="en-US" dirty="0">
              <a:effectLst/>
              <a:latin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506" y="698195"/>
            <a:ext cx="3191320" cy="4020111"/>
          </a:xfrm>
          <a:prstGeom prst="rect">
            <a:avLst/>
          </a:prstGeom>
          <a:solidFill>
            <a:srgbClr val="FFFF00"/>
          </a:solidFill>
        </p:spPr>
      </p:pic>
      <p:sp>
        <p:nvSpPr>
          <p:cNvPr id="6" name="TextBox 5"/>
          <p:cNvSpPr txBox="1"/>
          <p:nvPr/>
        </p:nvSpPr>
        <p:spPr>
          <a:xfrm>
            <a:off x="0" y="553998"/>
            <a:ext cx="7118132" cy="707886"/>
          </a:xfrm>
          <a:prstGeom prst="rect">
            <a:avLst/>
          </a:prstGeom>
          <a:solidFill>
            <a:srgbClr val="ECD9FF"/>
          </a:solidFill>
        </p:spPr>
        <p:txBody>
          <a:bodyPr wrap="square" rtlCol="0">
            <a:spAutoFit/>
          </a:bodyPr>
          <a:lstStyle/>
          <a:p>
            <a:r>
              <a:rPr lang="en-US" sz="2000" dirty="0" smtClean="0"/>
              <a:t>A.E. </a:t>
            </a:r>
            <a:r>
              <a:rPr lang="en-US" sz="2000" dirty="0" err="1" smtClean="0"/>
              <a:t>Zimmern</a:t>
            </a:r>
            <a:r>
              <a:rPr lang="en-US" sz="2000" dirty="0" smtClean="0"/>
              <a:t> was identified by Professor Carroll Quigley, “Tragedy and Hope” as part of the Anglo-American establishment.</a:t>
            </a:r>
            <a:endParaRPr lang="en-US" sz="2000" dirty="0"/>
          </a:p>
        </p:txBody>
      </p:sp>
    </p:spTree>
    <p:extLst>
      <p:ext uri="{BB962C8B-B14F-4D97-AF65-F5344CB8AC3E}">
        <p14:creationId xmlns:p14="http://schemas.microsoft.com/office/powerpoint/2010/main" val="978340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vetfriends.com/militarypics/images/large/World%20War%201%20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94" y="2989982"/>
            <a:ext cx="5155323" cy="38680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461665"/>
          </a:xfrm>
          <a:prstGeom prst="rect">
            <a:avLst/>
          </a:prstGeom>
          <a:solidFill>
            <a:srgbClr val="D6C1FF"/>
          </a:solidFill>
        </p:spPr>
        <p:txBody>
          <a:bodyPr wrap="square">
            <a:spAutoFit/>
          </a:bodyPr>
          <a:lstStyle/>
          <a:p>
            <a:pPr marL="457200" indent="-457200" algn="ctr">
              <a:buFont typeface="+mj-lt"/>
              <a:buAutoNum type="arabicPeriod" startAt="3"/>
            </a:pPr>
            <a:r>
              <a:rPr lang="en-US" sz="2400" b="1" dirty="0">
                <a:latin typeface="Courier New" panose="02070309020205020404" pitchFamily="49" charset="0"/>
                <a:cs typeface="Courier New" panose="02070309020205020404" pitchFamily="49" charset="0"/>
              </a:rPr>
              <a:t>ZIMMERN’S ‘THE ECONOMIC WEAPON’:  THE ECONOMIC </a:t>
            </a:r>
            <a:r>
              <a:rPr lang="en-US" sz="2400" b="1" dirty="0" smtClean="0">
                <a:latin typeface="Courier New" panose="02070309020205020404" pitchFamily="49" charset="0"/>
                <a:cs typeface="Courier New" panose="02070309020205020404" pitchFamily="49" charset="0"/>
              </a:rPr>
              <a:t>SIEGE</a:t>
            </a:r>
            <a:endParaRPr lang="en-US" sz="2400" b="1" dirty="0">
              <a:latin typeface="Courier New" panose="02070309020205020404" pitchFamily="49" charset="0"/>
              <a:cs typeface="Courier New" panose="02070309020205020404" pitchFamily="49" charset="0"/>
            </a:endParaRPr>
          </a:p>
        </p:txBody>
      </p:sp>
      <p:sp>
        <p:nvSpPr>
          <p:cNvPr id="2" name="TextBox 1"/>
          <p:cNvSpPr txBox="1"/>
          <p:nvPr/>
        </p:nvSpPr>
        <p:spPr>
          <a:xfrm>
            <a:off x="0" y="461665"/>
            <a:ext cx="12192000" cy="2554545"/>
          </a:xfrm>
          <a:prstGeom prst="rect">
            <a:avLst/>
          </a:prstGeom>
          <a:noFill/>
        </p:spPr>
        <p:txBody>
          <a:bodyPr wrap="square" rtlCol="0">
            <a:spAutoFit/>
          </a:bodyPr>
          <a:lstStyle/>
          <a:p>
            <a:r>
              <a:rPr lang="en-US" sz="2000" dirty="0" err="1" smtClean="0"/>
              <a:t>Zimmern</a:t>
            </a:r>
            <a:r>
              <a:rPr lang="en-US" sz="2000" dirty="0" smtClean="0"/>
              <a:t> -- concerning the end of World War 1 and the ‘peace’:   </a:t>
            </a:r>
          </a:p>
          <a:p>
            <a:endParaRPr lang="en-US" sz="2000" dirty="0"/>
          </a:p>
          <a:p>
            <a:r>
              <a:rPr lang="en-US" sz="2000" dirty="0" smtClean="0"/>
              <a:t>“But without raw materials there can be no industrial employment; and demobilization without employment ready to hand for the disbanded soldier spells social disorder…”</a:t>
            </a:r>
          </a:p>
          <a:p>
            <a:endParaRPr lang="en-US" sz="2000" dirty="0"/>
          </a:p>
          <a:p>
            <a:r>
              <a:rPr lang="en-US" sz="2000" dirty="0" smtClean="0"/>
              <a:t>“The whole civilized world will be faced… with the prospect of a shortage, if not a famine… some will have to go short.   Who more naturally than Germany?...  It will come about almost of itself unless special provision is made in the peace.” </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1" y="2695904"/>
            <a:ext cx="5549461" cy="4162095"/>
          </a:xfrm>
          <a:prstGeom prst="rect">
            <a:avLst/>
          </a:prstGeom>
        </p:spPr>
      </p:pic>
    </p:spTree>
    <p:extLst>
      <p:ext uri="{BB962C8B-B14F-4D97-AF65-F5344CB8AC3E}">
        <p14:creationId xmlns:p14="http://schemas.microsoft.com/office/powerpoint/2010/main" val="4184544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7595</TotalTime>
  <Words>3456</Words>
  <Application>Microsoft Office PowerPoint</Application>
  <PresentationFormat>Widescreen</PresentationFormat>
  <Paragraphs>292</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Calibri Light</vt:lpstr>
      <vt:lpstr>Courier New</vt:lpstr>
      <vt:lpstr>Office Theme</vt:lpstr>
      <vt:lpstr>    The Lost Science of Money   </vt:lpstr>
      <vt:lpstr>THEMES OF LOST SCIENCE OF MONEY BOOK</vt:lpstr>
      <vt:lpstr>PARTS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 Peters</cp:lastModifiedBy>
  <cp:revision>901</cp:revision>
  <dcterms:created xsi:type="dcterms:W3CDTF">2015-01-20T02:13:25Z</dcterms:created>
  <dcterms:modified xsi:type="dcterms:W3CDTF">2015-06-07T18:34:45Z</dcterms:modified>
</cp:coreProperties>
</file>