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9" r:id="rId2"/>
    <p:sldId id="273" r:id="rId3"/>
    <p:sldId id="274" r:id="rId4"/>
    <p:sldId id="370" r:id="rId5"/>
    <p:sldId id="374" r:id="rId6"/>
    <p:sldId id="371" r:id="rId7"/>
    <p:sldId id="376" r:id="rId8"/>
    <p:sldId id="377" r:id="rId9"/>
    <p:sldId id="378" r:id="rId10"/>
    <p:sldId id="379" r:id="rId11"/>
    <p:sldId id="380" r:id="rId12"/>
    <p:sldId id="394" r:id="rId13"/>
    <p:sldId id="381" r:id="rId14"/>
    <p:sldId id="382" r:id="rId15"/>
    <p:sldId id="375" r:id="rId16"/>
    <p:sldId id="383" r:id="rId17"/>
    <p:sldId id="384" r:id="rId18"/>
    <p:sldId id="385" r:id="rId19"/>
    <p:sldId id="393" r:id="rId20"/>
    <p:sldId id="386" r:id="rId21"/>
    <p:sldId id="387" r:id="rId22"/>
    <p:sldId id="389" r:id="rId23"/>
    <p:sldId id="388" r:id="rId24"/>
    <p:sldId id="390" r:id="rId25"/>
    <p:sldId id="391" r:id="rId26"/>
    <p:sldId id="392" r:id="rId27"/>
    <p:sldId id="396" r:id="rId28"/>
    <p:sldId id="395" r:id="rId29"/>
    <p:sldId id="397" r:id="rId30"/>
    <p:sldId id="398" r:id="rId31"/>
    <p:sldId id="3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FF"/>
    <a:srgbClr val="37FFFF"/>
    <a:srgbClr val="D0FFC1"/>
    <a:srgbClr val="69FF69"/>
    <a:srgbClr val="FFD28F"/>
    <a:srgbClr val="EECDFF"/>
    <a:srgbClr val="DE9BFF"/>
    <a:srgbClr val="FFFFC9"/>
    <a:srgbClr val="FFFF9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6/21/2015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6/21/2015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6/21/2015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6/21/2015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6/21/2015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6/21/2015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6/21/2015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6/21/2015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6/21/2015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germanhistorydocs.ghi-dc.org/sub_image.cfm?image_id=2025"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Frankfurt_am_Main"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s6MoaWlpg6A/TC_Tl039SJI/AAAAAAAAAMk/wXfQR1iH9iE/s1600/maxwell_fig0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03586"/>
            <a:ext cx="6905297" cy="575441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526924" y="1112599"/>
            <a:ext cx="5665075" cy="1614835"/>
          </a:xfrm>
          <a:solidFill>
            <a:srgbClr val="33CCFF"/>
          </a:solidFill>
        </p:spPr>
        <p:txBody>
          <a:bodyPr>
            <a:normAutofit/>
          </a:bodyPr>
          <a:lstStyle/>
          <a:p>
            <a:r>
              <a:rPr lang="en-US" sz="2800" b="1" dirty="0" smtClean="0"/>
              <a:t>CHAPTER 21 – Part 2</a:t>
            </a:r>
          </a:p>
          <a:p>
            <a:r>
              <a:rPr lang="en-US" sz="2800" b="1" dirty="0" smtClean="0"/>
              <a:t>GERMANY’S 1923 HYPER-INFLATION</a:t>
            </a:r>
          </a:p>
          <a:p>
            <a:r>
              <a:rPr lang="en-US" sz="2800" b="1" dirty="0" smtClean="0"/>
              <a:t> UNDER A PRIVATE CENTRAL BANK</a:t>
            </a:r>
          </a:p>
        </p:txBody>
      </p:sp>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3076" name="Picture 4" descr="http://2.bp.blogspot.com/-JO2exDbHaRE/TibrtsGwUhI/AAAAAAAAArA/6cd_eQgIb00/s1600/Weimar_Republic_hyperinfl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924" y="2736447"/>
            <a:ext cx="5673490" cy="413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C000"/>
          </a:solidFill>
        </p:spPr>
        <p:txBody>
          <a:bodyPr wrap="square">
            <a:spAutoFit/>
          </a:body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  H.S</a:t>
            </a:r>
            <a:r>
              <a:rPr lang="en-US" sz="2800" b="1" dirty="0">
                <a:latin typeface="Courier New" panose="02070309020205020404" pitchFamily="49" charset="0"/>
                <a:cs typeface="Courier New" panose="02070309020205020404" pitchFamily="49" charset="0"/>
              </a:rPr>
              <a:t>. Chamberlain Promotes Racism</a:t>
            </a:r>
          </a:p>
        </p:txBody>
      </p:sp>
      <p:pic>
        <p:nvPicPr>
          <p:cNvPr id="2050" name="Picture 2" descr="5652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834" y="516965"/>
            <a:ext cx="3978166" cy="6341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12" y="2916045"/>
            <a:ext cx="7848611" cy="1620657"/>
          </a:xfrm>
          <a:prstGeom prst="rect">
            <a:avLst/>
          </a:prstGeom>
          <a:solidFill>
            <a:srgbClr val="FFC000"/>
          </a:solidFill>
        </p:spPr>
      </p:pic>
      <p:sp>
        <p:nvSpPr>
          <p:cNvPr id="5" name="TextBox 4"/>
          <p:cNvSpPr txBox="1"/>
          <p:nvPr/>
        </p:nvSpPr>
        <p:spPr>
          <a:xfrm>
            <a:off x="182612" y="2813484"/>
            <a:ext cx="1127232" cy="369332"/>
          </a:xfrm>
          <a:prstGeom prst="rect">
            <a:avLst/>
          </a:prstGeom>
          <a:solidFill>
            <a:schemeClr val="bg1"/>
          </a:solidFill>
        </p:spPr>
        <p:txBody>
          <a:bodyPr wrap="none" rtlCol="0">
            <a:spAutoFit/>
          </a:bodyPr>
          <a:lstStyle/>
          <a:p>
            <a:r>
              <a:rPr lang="en-US" dirty="0" smtClean="0"/>
              <a:t>                “</a:t>
            </a:r>
            <a:endParaRPr lang="en-US" dirty="0"/>
          </a:p>
        </p:txBody>
      </p:sp>
      <p:sp>
        <p:nvSpPr>
          <p:cNvPr id="6" name="TextBox 5"/>
          <p:cNvSpPr txBox="1"/>
          <p:nvPr/>
        </p:nvSpPr>
        <p:spPr>
          <a:xfrm>
            <a:off x="2686359" y="4170497"/>
            <a:ext cx="5620449" cy="369332"/>
          </a:xfrm>
          <a:prstGeom prst="rect">
            <a:avLst/>
          </a:prstGeom>
          <a:solidFill>
            <a:schemeClr val="bg1"/>
          </a:solidFill>
        </p:spPr>
        <p:txBody>
          <a:bodyPr wrap="none" rtlCol="0">
            <a:spAutoFit/>
          </a:bodyPr>
          <a:lstStyle/>
          <a:p>
            <a:r>
              <a:rPr lang="en-US" dirty="0" smtClean="0"/>
              <a:t>“                                                                                                     </a:t>
            </a:r>
            <a:endParaRPr lang="en-US" dirty="0"/>
          </a:p>
        </p:txBody>
      </p:sp>
      <p:sp>
        <p:nvSpPr>
          <p:cNvPr id="2" name="TextBox 1"/>
          <p:cNvSpPr txBox="1"/>
          <p:nvPr/>
        </p:nvSpPr>
        <p:spPr>
          <a:xfrm>
            <a:off x="282527" y="2172267"/>
            <a:ext cx="7378558" cy="461665"/>
          </a:xfrm>
          <a:prstGeom prst="rect">
            <a:avLst/>
          </a:prstGeom>
          <a:solidFill>
            <a:srgbClr val="FFC000"/>
          </a:solidFill>
        </p:spPr>
        <p:txBody>
          <a:bodyPr wrap="none" rtlCol="0">
            <a:spAutoFit/>
          </a:bodyPr>
          <a:lstStyle/>
          <a:p>
            <a:r>
              <a:rPr lang="en-US" sz="2400" dirty="0" smtClean="0"/>
              <a:t>H.S. Chamberlain, Foundations of the Nineteenth Century</a:t>
            </a:r>
            <a:endParaRPr lang="en-US" sz="2400" dirty="0"/>
          </a:p>
        </p:txBody>
      </p:sp>
    </p:spTree>
    <p:extLst>
      <p:ext uri="{BB962C8B-B14F-4D97-AF65-F5344CB8AC3E}">
        <p14:creationId xmlns:p14="http://schemas.microsoft.com/office/powerpoint/2010/main" val="930978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00EBE6"/>
          </a:solidFill>
        </p:spPr>
        <p:txBody>
          <a:bodyPr wrap="square">
            <a:spAutoFit/>
          </a:bodyPr>
          <a:lstStyle/>
          <a:p>
            <a:pPr marL="457200" indent="-457200" algn="ctr">
              <a:buFont typeface="+mj-lt"/>
              <a:buAutoNum type="arabicPeriod" startAt="3"/>
            </a:pPr>
            <a:r>
              <a:rPr lang="en-US" sz="2800" b="1" dirty="0">
                <a:latin typeface="Courier New" panose="02070309020205020404" pitchFamily="49" charset="0"/>
                <a:cs typeface="Courier New" panose="02070309020205020404" pitchFamily="49" charset="0"/>
              </a:rPr>
              <a:t>Schacht Battles Feder</a:t>
            </a:r>
          </a:p>
        </p:txBody>
      </p:sp>
      <p:sp>
        <p:nvSpPr>
          <p:cNvPr id="3" name="TextBox 2"/>
          <p:cNvSpPr txBox="1"/>
          <p:nvPr/>
        </p:nvSpPr>
        <p:spPr>
          <a:xfrm>
            <a:off x="0" y="523219"/>
            <a:ext cx="12192000" cy="707886"/>
          </a:xfrm>
          <a:prstGeom prst="rect">
            <a:avLst/>
          </a:prstGeom>
          <a:solidFill>
            <a:srgbClr val="AFFFFF"/>
          </a:solidFill>
        </p:spPr>
        <p:txBody>
          <a:bodyPr wrap="square" rtlCol="0">
            <a:spAutoFit/>
          </a:bodyPr>
          <a:lstStyle/>
          <a:p>
            <a:r>
              <a:rPr lang="en-US" sz="2000" dirty="0" smtClean="0"/>
              <a:t>Hitler and the National Socialists came to power January 30, 1933.   On March 17, 1933, Schacht was re-appointed head of the Reichsbank, “partly to reassure German big business and foreign bankers.”     </a:t>
            </a:r>
            <a:r>
              <a:rPr lang="en-US" dirty="0" err="1" smtClean="0"/>
              <a:t>Zarlenga</a:t>
            </a:r>
            <a:r>
              <a:rPr lang="en-US" i="1" dirty="0" smtClean="0"/>
              <a:t>, LSM</a:t>
            </a:r>
            <a:r>
              <a:rPr lang="en-US" dirty="0" smtClean="0"/>
              <a:t>, p. 592 </a:t>
            </a:r>
            <a:endParaRPr lang="en-US" sz="1400" dirty="0"/>
          </a:p>
        </p:txBody>
      </p:sp>
      <p:sp>
        <p:nvSpPr>
          <p:cNvPr id="4" name="TextBox 3"/>
          <p:cNvSpPr txBox="1"/>
          <p:nvPr/>
        </p:nvSpPr>
        <p:spPr>
          <a:xfrm>
            <a:off x="695688" y="1423249"/>
            <a:ext cx="5707117" cy="3754874"/>
          </a:xfrm>
          <a:prstGeom prst="rect">
            <a:avLst/>
          </a:prstGeom>
          <a:solidFill>
            <a:srgbClr val="D5FFFF"/>
          </a:solidFill>
        </p:spPr>
        <p:txBody>
          <a:bodyPr wrap="square" rtlCol="0">
            <a:spAutoFit/>
          </a:bodyPr>
          <a:lstStyle/>
          <a:p>
            <a:r>
              <a:rPr lang="en-US" sz="2000" dirty="0" smtClean="0"/>
              <a:t>Schacht battled against </a:t>
            </a:r>
            <a:r>
              <a:rPr lang="en-US" sz="2000" dirty="0" err="1" smtClean="0"/>
              <a:t>Feder’s</a:t>
            </a:r>
            <a:r>
              <a:rPr lang="en-US" sz="2000" dirty="0" smtClean="0"/>
              <a:t> unorthodox ideas in the party:</a:t>
            </a:r>
          </a:p>
          <a:p>
            <a:endParaRPr lang="en-US" sz="2000" dirty="0"/>
          </a:p>
          <a:p>
            <a:r>
              <a:rPr lang="en-US" sz="2000" dirty="0" smtClean="0"/>
              <a:t>“National Socialist agitators led by Gottfried Feder had carried on a vicious campaign against private banking and against our entire currency system.  Nationalisation of banks, abolition of bondage to interest payments, and introduction of state Giro ‘Feder’ money, these were the high-sounding phrases of a pressure group which aimed at the overthrow of our money and banking system.”                                                </a:t>
            </a:r>
          </a:p>
          <a:p>
            <a:r>
              <a:rPr lang="en-US" sz="1600" dirty="0" smtClean="0"/>
              <a:t>     Hjalmar Schacht, </a:t>
            </a:r>
            <a:r>
              <a:rPr lang="en-US" sz="1600" i="1" dirty="0" smtClean="0"/>
              <a:t>The Magic of Money</a:t>
            </a:r>
            <a:r>
              <a:rPr lang="en-US" sz="1600" dirty="0" smtClean="0"/>
              <a:t>, p. 49, pub. 1967</a:t>
            </a:r>
            <a:endParaRPr lang="en-US" sz="1600" dirty="0"/>
          </a:p>
        </p:txBody>
      </p:sp>
      <p:pic>
        <p:nvPicPr>
          <p:cNvPr id="1026" name="Picture 2" descr="http://thule-italia.org/ThuleItaliaEditrice/wp-content/uploads/2011/06/programma-nsdap-linea_6_marzo_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076" y="1330101"/>
            <a:ext cx="4328182" cy="5356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687" y="5542181"/>
            <a:ext cx="5707117" cy="923330"/>
          </a:xfrm>
          <a:prstGeom prst="rect">
            <a:avLst/>
          </a:prstGeom>
          <a:solidFill>
            <a:srgbClr val="D5FFFF"/>
          </a:solidFill>
        </p:spPr>
        <p:txBody>
          <a:bodyPr wrap="square" rtlCol="0">
            <a:spAutoFit/>
          </a:bodyPr>
          <a:lstStyle/>
          <a:p>
            <a:r>
              <a:rPr lang="en-US" dirty="0" smtClean="0"/>
              <a:t>Schacht won the battle and in 1934 Feder was put out to pasture as Under Secretary in the Ministry of Economic Affairs.</a:t>
            </a:r>
            <a:endParaRPr lang="en-US" dirty="0"/>
          </a:p>
        </p:txBody>
      </p:sp>
    </p:spTree>
    <p:extLst>
      <p:ext uri="{BB962C8B-B14F-4D97-AF65-F5344CB8AC3E}">
        <p14:creationId xmlns:p14="http://schemas.microsoft.com/office/powerpoint/2010/main" val="795515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00EBE6"/>
          </a:solidFill>
        </p:spPr>
        <p:txBody>
          <a:bodyPr wrap="square">
            <a:spAutoFit/>
          </a:bodyPr>
          <a:lstStyle/>
          <a:p>
            <a:pPr marL="457200" indent="-457200" algn="ctr">
              <a:buFont typeface="+mj-lt"/>
              <a:buAutoNum type="arabicPeriod" startAt="3"/>
            </a:pPr>
            <a:r>
              <a:rPr lang="en-US" sz="2800" b="1" dirty="0">
                <a:latin typeface="Courier New" panose="02070309020205020404" pitchFamily="49" charset="0"/>
                <a:cs typeface="Courier New" panose="02070309020205020404" pitchFamily="49" charset="0"/>
              </a:rPr>
              <a:t>Schacht Battles Feder</a:t>
            </a:r>
          </a:p>
        </p:txBody>
      </p:sp>
      <p:sp>
        <p:nvSpPr>
          <p:cNvPr id="3" name="TextBox 2"/>
          <p:cNvSpPr txBox="1"/>
          <p:nvPr/>
        </p:nvSpPr>
        <p:spPr>
          <a:xfrm>
            <a:off x="0" y="523219"/>
            <a:ext cx="12192000" cy="584775"/>
          </a:xfrm>
          <a:prstGeom prst="rect">
            <a:avLst/>
          </a:prstGeom>
          <a:solidFill>
            <a:srgbClr val="AFFFFF"/>
          </a:solidFill>
        </p:spPr>
        <p:txBody>
          <a:bodyPr wrap="square" rtlCol="0">
            <a:spAutoFit/>
          </a:bodyPr>
          <a:lstStyle/>
          <a:p>
            <a:pPr algn="ctr"/>
            <a:r>
              <a:rPr lang="en-US" sz="3200" dirty="0" smtClean="0"/>
              <a:t>Schacht  as Reichsbank President</a:t>
            </a:r>
            <a:endParaRPr lang="en-US" sz="3200" dirty="0"/>
          </a:p>
        </p:txBody>
      </p:sp>
      <p:sp>
        <p:nvSpPr>
          <p:cNvPr id="5" name="TextBox 4"/>
          <p:cNvSpPr txBox="1"/>
          <p:nvPr/>
        </p:nvSpPr>
        <p:spPr>
          <a:xfrm>
            <a:off x="31531" y="1631214"/>
            <a:ext cx="5139559" cy="4678204"/>
          </a:xfrm>
          <a:prstGeom prst="rect">
            <a:avLst/>
          </a:prstGeom>
          <a:noFill/>
        </p:spPr>
        <p:txBody>
          <a:bodyPr wrap="square" rtlCol="0">
            <a:spAutoFit/>
          </a:bodyPr>
          <a:lstStyle/>
          <a:p>
            <a:r>
              <a:rPr lang="en-US" sz="2000" dirty="0" smtClean="0"/>
              <a:t>“I was persuaded to accept office as Reichsbank president not by the need to regulate the foreign debts, but by the desperate plight of the six and a half million unemployed, which, if left unsolved, would without a doubt have resulted in Germany turning to communism.</a:t>
            </a:r>
          </a:p>
          <a:p>
            <a:endParaRPr lang="en-US" sz="2000" dirty="0"/>
          </a:p>
          <a:p>
            <a:r>
              <a:rPr lang="en-US" sz="2000" dirty="0" smtClean="0"/>
              <a:t>My taking up office followed upon a discussion of fundamentals with Hitler.  The starting-point of this discussion was the axiom that the creation of work for the six and a half million unemployed must be the first and highest priority.  This required a great deal of money.”	</a:t>
            </a:r>
            <a:r>
              <a:rPr lang="en-US" dirty="0" smtClean="0"/>
              <a:t>				Schacht, </a:t>
            </a:r>
            <a:r>
              <a:rPr lang="en-US" i="1" dirty="0" smtClean="0"/>
              <a:t>The Magic of Money</a:t>
            </a:r>
            <a:r>
              <a:rPr lang="en-US" dirty="0" smtClean="0"/>
              <a:t>, p. 131 </a:t>
            </a:r>
            <a:endParaRPr lang="en-US" dirty="0"/>
          </a:p>
        </p:txBody>
      </p:sp>
      <p:pic>
        <p:nvPicPr>
          <p:cNvPr id="3074" name="Picture 2" descr="http://www.annefrankguide.net/en-US/content/werklozen-duits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693" y="1631213"/>
            <a:ext cx="6577707" cy="454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9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523220"/>
          </a:xfrm>
          <a:prstGeom prst="rect">
            <a:avLst/>
          </a:prstGeom>
          <a:solidFill>
            <a:srgbClr val="D889FF"/>
          </a:solidFill>
        </p:spPr>
        <p:txBody>
          <a:bodyPr wrap="square" rtlCol="0">
            <a:spAutoFit/>
          </a:bodyPr>
          <a:lstStyle/>
          <a:p>
            <a:pPr marL="342900" indent="-342900" algn="ctr">
              <a:buFont typeface="+mj-lt"/>
              <a:buAutoNum type="arabicPeriod" startAt="4"/>
            </a:pPr>
            <a:r>
              <a:rPr lang="en-US" sz="2800" dirty="0" smtClean="0"/>
              <a:t>But Feder Money Worked Well</a:t>
            </a:r>
            <a:endParaRPr lang="en-US" sz="2800" dirty="0"/>
          </a:p>
        </p:txBody>
      </p:sp>
      <p:sp>
        <p:nvSpPr>
          <p:cNvPr id="4" name="TextBox 3"/>
          <p:cNvSpPr txBox="1"/>
          <p:nvPr/>
        </p:nvSpPr>
        <p:spPr>
          <a:xfrm>
            <a:off x="236482" y="725213"/>
            <a:ext cx="5644056" cy="1631216"/>
          </a:xfrm>
          <a:prstGeom prst="rect">
            <a:avLst/>
          </a:prstGeom>
          <a:solidFill>
            <a:srgbClr val="EAC1FF"/>
          </a:solidFill>
        </p:spPr>
        <p:txBody>
          <a:bodyPr wrap="square" rtlCol="0">
            <a:spAutoFit/>
          </a:bodyPr>
          <a:lstStyle/>
          <a:p>
            <a:r>
              <a:rPr lang="en-US" sz="2000" dirty="0" smtClean="0"/>
              <a:t>Germany’s foreign exchange and gold reserves had dropped:</a:t>
            </a:r>
            <a:endParaRPr lang="en-US" sz="2000" dirty="0"/>
          </a:p>
          <a:p>
            <a:r>
              <a:rPr lang="en-US" sz="2000" dirty="0" smtClean="0"/>
              <a:t>	late 1929	2.6 Billion marks</a:t>
            </a:r>
          </a:p>
          <a:p>
            <a:r>
              <a:rPr lang="en-US" sz="2000" dirty="0"/>
              <a:t>	</a:t>
            </a:r>
            <a:r>
              <a:rPr lang="en-US" sz="2000" dirty="0" smtClean="0"/>
              <a:t>late 1933	   409 Million marks</a:t>
            </a:r>
          </a:p>
          <a:p>
            <a:r>
              <a:rPr lang="en-US" sz="2000" dirty="0"/>
              <a:t>	</a:t>
            </a:r>
            <a:r>
              <a:rPr lang="en-US" sz="2000" dirty="0" smtClean="0"/>
              <a:t>late 1934	     83 Million marks</a:t>
            </a:r>
            <a:endParaRPr lang="en-US" sz="2000" dirty="0"/>
          </a:p>
        </p:txBody>
      </p:sp>
      <p:sp>
        <p:nvSpPr>
          <p:cNvPr id="5" name="TextBox 4"/>
          <p:cNvSpPr txBox="1"/>
          <p:nvPr/>
        </p:nvSpPr>
        <p:spPr>
          <a:xfrm>
            <a:off x="6306205" y="725213"/>
            <a:ext cx="5544207" cy="1631216"/>
          </a:xfrm>
          <a:prstGeom prst="rect">
            <a:avLst/>
          </a:prstGeom>
          <a:solidFill>
            <a:srgbClr val="EAC1FF"/>
          </a:solidFill>
        </p:spPr>
        <p:txBody>
          <a:bodyPr wrap="square" rtlCol="0">
            <a:spAutoFit/>
          </a:bodyPr>
          <a:lstStyle/>
          <a:p>
            <a:r>
              <a:rPr lang="en-US" sz="2000" dirty="0" smtClean="0"/>
              <a:t>“According to classical economic theory, Germany was broke and would have to borrow, but Germany was to demonstrate that ‘classical’ monetary theory is not very accurate.”  						          </a:t>
            </a:r>
            <a:r>
              <a:rPr lang="en-US" dirty="0" err="1" smtClean="0"/>
              <a:t>Zarlenga</a:t>
            </a:r>
            <a:r>
              <a:rPr lang="en-US" dirty="0" smtClean="0"/>
              <a:t>, </a:t>
            </a:r>
            <a:r>
              <a:rPr lang="en-US" i="1" dirty="0" smtClean="0"/>
              <a:t>LSM</a:t>
            </a:r>
            <a:r>
              <a:rPr lang="en-US" dirty="0" smtClean="0"/>
              <a:t>, 594 </a:t>
            </a:r>
            <a:endParaRPr lang="en-US" dirty="0"/>
          </a:p>
        </p:txBody>
      </p:sp>
      <p:pic>
        <p:nvPicPr>
          <p:cNvPr id="2050" name="Picture 2" descr="http://www.drawshop.com/graphics/149/watermarks/RF-Graphic-from-DrawShop-Men-in-front-of-an-empty-bank-vault-74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91" y="2844208"/>
            <a:ext cx="4069584" cy="3665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aiU9EmZeKA8/T-aiIu6nqjI/AAAAAAAAAYk/4QhSBNPQbD0/s400/How+Much+Can+I+Borrow+Butt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871" y="269979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28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523220"/>
          </a:xfrm>
          <a:prstGeom prst="rect">
            <a:avLst/>
          </a:prstGeom>
          <a:solidFill>
            <a:srgbClr val="D889FF"/>
          </a:solidFill>
        </p:spPr>
        <p:txBody>
          <a:bodyPr wrap="square" rtlCol="0">
            <a:spAutoFit/>
          </a:bodyPr>
          <a:lstStyle/>
          <a:p>
            <a:pPr marL="342900" indent="-342900" algn="ctr">
              <a:buFont typeface="+mj-lt"/>
              <a:buAutoNum type="arabicPeriod" startAt="4"/>
            </a:pPr>
            <a:r>
              <a:rPr lang="en-US" sz="2800" dirty="0" smtClean="0"/>
              <a:t>But Feder Money Worked Well</a:t>
            </a:r>
            <a:endParaRPr lang="en-US" sz="2800" dirty="0"/>
          </a:p>
        </p:txBody>
      </p:sp>
      <p:sp>
        <p:nvSpPr>
          <p:cNvPr id="2" name="TextBox 1"/>
          <p:cNvSpPr txBox="1"/>
          <p:nvPr/>
        </p:nvSpPr>
        <p:spPr>
          <a:xfrm>
            <a:off x="0" y="523218"/>
            <a:ext cx="12192000" cy="1200329"/>
          </a:xfrm>
          <a:prstGeom prst="rect">
            <a:avLst/>
          </a:prstGeom>
          <a:solidFill>
            <a:srgbClr val="FFB7FF"/>
          </a:solidFill>
        </p:spPr>
        <p:txBody>
          <a:bodyPr wrap="square" rtlCol="0">
            <a:spAutoFit/>
          </a:bodyPr>
          <a:lstStyle/>
          <a:p>
            <a:pPr algn="ctr"/>
            <a:r>
              <a:rPr lang="en-US" sz="2400" b="1" dirty="0" smtClean="0"/>
              <a:t>GERMANY DECIDES TO USE ALTERNATIVES TO GOLD:</a:t>
            </a:r>
          </a:p>
          <a:p>
            <a:pPr algn="ctr"/>
            <a:r>
              <a:rPr lang="en-US" sz="2400" b="1" dirty="0" smtClean="0"/>
              <a:t>THE REINHARDT PROGRAM – MAY 1, 1933</a:t>
            </a:r>
          </a:p>
          <a:p>
            <a:pPr algn="ctr"/>
            <a:r>
              <a:rPr lang="en-US" sz="2400" b="1" dirty="0" smtClean="0"/>
              <a:t>‘GERMANY’S NEW DEAL’</a:t>
            </a:r>
            <a:endParaRPr lang="en-US" sz="2400" b="1" dirty="0"/>
          </a:p>
        </p:txBody>
      </p:sp>
      <p:sp>
        <p:nvSpPr>
          <p:cNvPr id="6" name="TextBox 5"/>
          <p:cNvSpPr txBox="1"/>
          <p:nvPr/>
        </p:nvSpPr>
        <p:spPr>
          <a:xfrm>
            <a:off x="2144109" y="1861422"/>
            <a:ext cx="8387255" cy="1477328"/>
          </a:xfrm>
          <a:prstGeom prst="rect">
            <a:avLst/>
          </a:prstGeom>
          <a:solidFill>
            <a:srgbClr val="FFB7FF"/>
          </a:solidFill>
        </p:spPr>
        <p:txBody>
          <a:bodyPr wrap="square" rtlCol="0">
            <a:spAutoFit/>
          </a:bodyPr>
          <a:lstStyle/>
          <a:p>
            <a:r>
              <a:rPr lang="en-US" dirty="0" smtClean="0"/>
              <a:t>A 4-YEAR ALL-OUT EFFORT TO END UNEMPLOYMENT, OUTLINED BY HITLER:</a:t>
            </a:r>
          </a:p>
          <a:p>
            <a:pPr marL="1257300" lvl="2" indent="-342900">
              <a:buAutoNum type="arabicPeriod"/>
            </a:pPr>
            <a:r>
              <a:rPr lang="en-US" dirty="0" smtClean="0"/>
              <a:t>Spend 1 billion marks of “employment creation bills”</a:t>
            </a:r>
          </a:p>
          <a:p>
            <a:pPr marL="1257300" lvl="2" indent="-342900">
              <a:buAutoNum type="arabicPeriod"/>
            </a:pPr>
            <a:r>
              <a:rPr lang="en-US" dirty="0" smtClean="0"/>
              <a:t>Tax benefits for industry, agriculture, and employment of domestic help</a:t>
            </a:r>
          </a:p>
          <a:p>
            <a:pPr marL="1257300" lvl="2" indent="-342900">
              <a:buAutoNum type="arabicPeriod"/>
            </a:pPr>
            <a:r>
              <a:rPr lang="en-US" dirty="0" smtClean="0"/>
              <a:t>Marriage bonus loans up to 1,000 marks</a:t>
            </a:r>
          </a:p>
          <a:p>
            <a:pPr marL="1257300" lvl="2" indent="-342900">
              <a:buAutoNum type="arabicPeriod"/>
            </a:pPr>
            <a:r>
              <a:rPr lang="en-US" dirty="0" smtClean="0"/>
              <a:t>Government control of money and credit markets, under Schacht</a:t>
            </a:r>
            <a:endParaRPr lang="en-US" dirty="0"/>
          </a:p>
        </p:txBody>
      </p:sp>
      <p:pic>
        <p:nvPicPr>
          <p:cNvPr id="3074" name="Picture 2" descr="Workers marching to work on building an autobahn, shovels on their shoul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9" y="3867997"/>
            <a:ext cx="3514538" cy="2598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930s German Workers Photographic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7" y="3476625"/>
            <a:ext cx="45053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98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217"/>
            <a:ext cx="3972479" cy="21434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91532" cy="4601217"/>
          </a:xfrm>
          <a:prstGeom prst="rect">
            <a:avLst/>
          </a:prstGeom>
        </p:spPr>
      </p:pic>
      <p:sp>
        <p:nvSpPr>
          <p:cNvPr id="5" name="TextBox 4"/>
          <p:cNvSpPr txBox="1"/>
          <p:nvPr/>
        </p:nvSpPr>
        <p:spPr>
          <a:xfrm>
            <a:off x="4114800" y="-1"/>
            <a:ext cx="8077200" cy="523220"/>
          </a:xfrm>
          <a:prstGeom prst="rect">
            <a:avLst/>
          </a:prstGeom>
          <a:solidFill>
            <a:srgbClr val="D889FF"/>
          </a:solidFill>
        </p:spPr>
        <p:txBody>
          <a:bodyPr wrap="square" rtlCol="0">
            <a:spAutoFit/>
          </a:bodyPr>
          <a:lstStyle/>
          <a:p>
            <a:pPr marL="342900" indent="-342900" algn="ctr">
              <a:buFont typeface="+mj-lt"/>
              <a:buAutoNum type="arabicPeriod" startAt="4"/>
            </a:pPr>
            <a:r>
              <a:rPr lang="en-US" sz="2800" dirty="0" smtClean="0"/>
              <a:t>But Feder Money Worked Well</a:t>
            </a:r>
            <a:endParaRPr lang="en-US" sz="2800" dirty="0"/>
          </a:p>
        </p:txBody>
      </p:sp>
      <p:pic>
        <p:nvPicPr>
          <p:cNvPr id="6" name="Picture 2" descr="http://www.german-architecture.info/GERMANY/TEN/Autobahn-%286%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928" y="523220"/>
            <a:ext cx="4414727" cy="633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55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523220"/>
          </a:xfrm>
          <a:prstGeom prst="rect">
            <a:avLst/>
          </a:prstGeom>
          <a:solidFill>
            <a:srgbClr val="D889FF"/>
          </a:solidFill>
        </p:spPr>
        <p:txBody>
          <a:bodyPr wrap="square" rtlCol="0">
            <a:spAutoFit/>
          </a:bodyPr>
          <a:lstStyle/>
          <a:p>
            <a:pPr marL="342900" indent="-342900" algn="ctr">
              <a:buFont typeface="+mj-lt"/>
              <a:buAutoNum type="arabicPeriod" startAt="4"/>
            </a:pPr>
            <a:r>
              <a:rPr lang="en-US" sz="2800" dirty="0" smtClean="0"/>
              <a:t>But Feder Money Worked Well</a:t>
            </a:r>
            <a:endParaRPr lang="en-US" sz="2800" dirty="0"/>
          </a:p>
        </p:txBody>
      </p:sp>
      <p:sp>
        <p:nvSpPr>
          <p:cNvPr id="6" name="TextBox 5"/>
          <p:cNvSpPr txBox="1"/>
          <p:nvPr/>
        </p:nvSpPr>
        <p:spPr>
          <a:xfrm>
            <a:off x="0" y="523218"/>
            <a:ext cx="12192000" cy="2062103"/>
          </a:xfrm>
          <a:prstGeom prst="rect">
            <a:avLst/>
          </a:prstGeom>
          <a:solidFill>
            <a:srgbClr val="EAC1FF"/>
          </a:solidFill>
        </p:spPr>
        <p:txBody>
          <a:bodyPr wrap="square" rtlCol="0">
            <a:spAutoFit/>
          </a:bodyPr>
          <a:lstStyle/>
          <a:p>
            <a:pPr lvl="8"/>
            <a:r>
              <a:rPr lang="en-US" sz="2800" dirty="0" smtClean="0"/>
              <a:t>Employment Creation Bills</a:t>
            </a:r>
          </a:p>
          <a:p>
            <a:pPr lvl="8"/>
            <a:r>
              <a:rPr lang="en-US" dirty="0" smtClean="0"/>
              <a:t>aka, </a:t>
            </a:r>
            <a:r>
              <a:rPr lang="en-US" dirty="0" err="1" smtClean="0"/>
              <a:t>Feder</a:t>
            </a:r>
            <a:r>
              <a:rPr lang="en-US" dirty="0" smtClean="0"/>
              <a:t> Money</a:t>
            </a:r>
          </a:p>
          <a:p>
            <a:pPr lvl="8"/>
            <a:r>
              <a:rPr lang="en-US" dirty="0" smtClean="0"/>
              <a:t>aka, Work Drafts (</a:t>
            </a:r>
            <a:r>
              <a:rPr lang="en-US" dirty="0" err="1" smtClean="0"/>
              <a:t>Arbeits-Schatzanwersungen</a:t>
            </a:r>
            <a:r>
              <a:rPr lang="en-US" dirty="0" smtClean="0"/>
              <a:t>)</a:t>
            </a:r>
          </a:p>
          <a:p>
            <a:pPr lvl="8"/>
            <a:r>
              <a:rPr lang="en-US" dirty="0" smtClean="0"/>
              <a:t>aka, MEFO bills (commodity bills)</a:t>
            </a:r>
          </a:p>
          <a:p>
            <a:pPr algn="ctr"/>
            <a:endParaRPr lang="en-US" dirty="0"/>
          </a:p>
          <a:p>
            <a:pPr algn="ctr"/>
            <a:r>
              <a:rPr lang="en-US" sz="2800" dirty="0" smtClean="0"/>
              <a:t>WHAT WERE THEY?</a:t>
            </a:r>
            <a:endParaRPr lang="en-US" sz="2800" dirty="0"/>
          </a:p>
        </p:txBody>
      </p:sp>
      <p:sp>
        <p:nvSpPr>
          <p:cNvPr id="7" name="TextBox 6"/>
          <p:cNvSpPr txBox="1"/>
          <p:nvPr/>
        </p:nvSpPr>
        <p:spPr>
          <a:xfrm>
            <a:off x="0" y="2610683"/>
            <a:ext cx="12192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MEFO bills of exchange were a pure bookkeeping operation and there were no actual paper certificates. They circulated between MEFO, the Reichsbank, commercial banks and manufacturers, not in the wider economy</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were negotiable certificates, issued by government, designated to pay for specific infrastructure projects.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were paid out to employers who equipped a factory with new machines or someone who had his house repainted,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bills paid 4½ % interest to their owners:  therefore, banks and others held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served as bills of exchange, </a:t>
            </a:r>
            <a:r>
              <a:rPr lang="en-US" dirty="0"/>
              <a:t>convertible </a:t>
            </a:r>
            <a:r>
              <a:rPr lang="en-US" dirty="0" smtClean="0"/>
              <a:t>into </a:t>
            </a:r>
            <a:r>
              <a:rPr lang="en-US" dirty="0" err="1" smtClean="0"/>
              <a:t>Reichsmarks</a:t>
            </a:r>
            <a:r>
              <a:rPr lang="en-US" dirty="0" smtClean="0"/>
              <a:t> </a:t>
            </a:r>
            <a:r>
              <a:rPr lang="en-US" dirty="0"/>
              <a:t>upon demand</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were re-discounted (exchanged from commercial banks for bank reserves) by the Reichsbank, and became part of the money supply.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range of issued amounts range from  15 billion marks to 3 billion marks.</a:t>
            </a:r>
            <a:endParaRPr lang="en-US" dirty="0"/>
          </a:p>
        </p:txBody>
      </p:sp>
    </p:spTree>
    <p:extLst>
      <p:ext uri="{BB962C8B-B14F-4D97-AF65-F5344CB8AC3E}">
        <p14:creationId xmlns:p14="http://schemas.microsoft.com/office/powerpoint/2010/main" val="2169618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523220"/>
          </a:xfrm>
          <a:prstGeom prst="rect">
            <a:avLst/>
          </a:prstGeom>
          <a:solidFill>
            <a:srgbClr val="D889FF"/>
          </a:solidFill>
        </p:spPr>
        <p:txBody>
          <a:bodyPr wrap="square" rtlCol="0">
            <a:spAutoFit/>
          </a:bodyPr>
          <a:lstStyle/>
          <a:p>
            <a:pPr marL="342900" indent="-342900" algn="ctr">
              <a:buFont typeface="+mj-lt"/>
              <a:buAutoNum type="arabicPeriod" startAt="4"/>
            </a:pPr>
            <a:r>
              <a:rPr lang="en-US" sz="2800" dirty="0" smtClean="0"/>
              <a:t>But Feder Money Worked Well</a:t>
            </a:r>
            <a:endParaRPr lang="en-US" sz="2800" dirty="0"/>
          </a:p>
        </p:txBody>
      </p:sp>
      <p:sp>
        <p:nvSpPr>
          <p:cNvPr id="2" name="TextBox 1"/>
          <p:cNvSpPr txBox="1"/>
          <p:nvPr/>
        </p:nvSpPr>
        <p:spPr>
          <a:xfrm>
            <a:off x="4885832" y="1311495"/>
            <a:ext cx="7036676" cy="3231654"/>
          </a:xfrm>
          <a:prstGeom prst="rect">
            <a:avLst/>
          </a:prstGeom>
          <a:solidFill>
            <a:srgbClr val="FFFF00"/>
          </a:solidFill>
        </p:spPr>
        <p:txBody>
          <a:bodyPr wrap="square" rtlCol="0">
            <a:spAutoFit/>
          </a:bodyPr>
          <a:lstStyle/>
          <a:p>
            <a:r>
              <a:rPr lang="en-US" sz="2400" dirty="0" smtClean="0"/>
              <a:t>“Thus Germany did not take the full step and create a German equivalent to the American Greenback.  The Greenbacks themselves were money, had no interest payments due on them and did not add to any national debt.  These German infrastructure bills were a form of debt certificate, promising to pay money; they paid interest and did add to Germany’s national debt</a:t>
            </a:r>
            <a:r>
              <a:rPr lang="en-US" dirty="0" smtClean="0"/>
              <a:t>.”   										</a:t>
            </a:r>
            <a:r>
              <a:rPr lang="en-US" dirty="0" err="1" smtClean="0"/>
              <a:t>Zarlenga</a:t>
            </a:r>
            <a:r>
              <a:rPr lang="en-US" dirty="0" smtClean="0"/>
              <a:t>, </a:t>
            </a:r>
            <a:r>
              <a:rPr lang="en-US" i="1" dirty="0" smtClean="0"/>
              <a:t>LSM</a:t>
            </a:r>
            <a:r>
              <a:rPr lang="en-US" dirty="0" smtClean="0"/>
              <a:t>, p. 595</a:t>
            </a:r>
            <a:endParaRPr lang="en-US" dirty="0"/>
          </a:p>
        </p:txBody>
      </p:sp>
      <p:pic>
        <p:nvPicPr>
          <p:cNvPr id="1026" name="Picture 2" descr="Unemployed Men Standing in Front of the Berlin Employment Office (June 22, 1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219"/>
            <a:ext cx="4379858" cy="63476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002002143"/>
              </p:ext>
            </p:extLst>
          </p:nvPr>
        </p:nvGraphicFramePr>
        <p:xfrm>
          <a:off x="2754121" y="5331425"/>
          <a:ext cx="3757448" cy="1428750"/>
        </p:xfrm>
        <a:graphic>
          <a:graphicData uri="http://schemas.openxmlformats.org/drawingml/2006/table">
            <a:tbl>
              <a:tblPr/>
              <a:tblGrid>
                <a:gridCol w="1778219"/>
                <a:gridCol w="1979229"/>
              </a:tblGrid>
              <a:tr h="730540">
                <a:tc>
                  <a:txBody>
                    <a:bodyPr/>
                    <a:lstStyle/>
                    <a:p>
                      <a:endParaRPr lang="en-US" dirty="0"/>
                    </a:p>
                  </a:txBody>
                  <a:tcPr marL="28575" marR="28575" marT="28575" marB="28575">
                    <a:lnL>
                      <a:noFill/>
                    </a:lnL>
                    <a:lnR>
                      <a:noFill/>
                    </a:lnR>
                    <a:lnT>
                      <a:noFill/>
                    </a:lnT>
                    <a:lnB>
                      <a:noFill/>
                    </a:lnB>
                  </a:tcPr>
                </a:tc>
                <a:tc>
                  <a:txBody>
                    <a:bodyPr/>
                    <a:lstStyle/>
                    <a:p>
                      <a:r>
                        <a:rPr lang="en-US" dirty="0">
                          <a:hlinkClick r:id="rId3"/>
                        </a:rPr>
                        <a:t>Unemployed Men Standing in Front of the Berlin Employment Office (June 22, 1933)</a:t>
                      </a:r>
                      <a:endParaRPr lang="en-US" dirty="0"/>
                    </a:p>
                  </a:txBody>
                  <a:tcPr marL="28575" marR="28575" marT="28575" marB="28575">
                    <a:lnL>
                      <a:noFill/>
                    </a:lnL>
                    <a:lnR>
                      <a:noFill/>
                    </a:lnR>
                    <a:lnT>
                      <a:noFill/>
                    </a:lnT>
                    <a:lnB>
                      <a:noFill/>
                    </a:lnB>
                  </a:tcPr>
                </a:tc>
              </a:tr>
            </a:tbl>
          </a:graphicData>
        </a:graphic>
      </p:graphicFrame>
    </p:spTree>
    <p:extLst>
      <p:ext uri="{BB962C8B-B14F-4D97-AF65-F5344CB8AC3E}">
        <p14:creationId xmlns:p14="http://schemas.microsoft.com/office/powerpoint/2010/main" val="4255102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4902853"/>
            <a:ext cx="7344106" cy="461665"/>
          </a:xfrm>
          <a:prstGeom prst="rect">
            <a:avLst/>
          </a:prstGeom>
          <a:solidFill>
            <a:srgbClr val="EECDFF"/>
          </a:solidFill>
        </p:spPr>
        <p:txBody>
          <a:bodyPr wrap="square" rtlCol="0">
            <a:spAutoFit/>
          </a:bodyPr>
          <a:lstStyle/>
          <a:p>
            <a:r>
              <a:rPr lang="en-US" sz="2400" b="1" dirty="0" smtClean="0"/>
              <a:t>#3</a:t>
            </a:r>
            <a:r>
              <a:rPr lang="en-US" sz="2400" dirty="0" smtClean="0"/>
              <a:t>   </a:t>
            </a:r>
            <a:r>
              <a:rPr lang="en-US" sz="2000" dirty="0" smtClean="0"/>
              <a:t>THOUSANDS OF KILOMETERS OF AUTOBAHN CONSTRUCTION.</a:t>
            </a:r>
            <a:endParaRPr lang="en-US" sz="2400" dirty="0"/>
          </a:p>
        </p:txBody>
      </p:sp>
      <p:sp>
        <p:nvSpPr>
          <p:cNvPr id="5" name="TextBox 4"/>
          <p:cNvSpPr txBox="1"/>
          <p:nvPr/>
        </p:nvSpPr>
        <p:spPr>
          <a:xfrm>
            <a:off x="0" y="-1"/>
            <a:ext cx="12192000" cy="523220"/>
          </a:xfrm>
          <a:prstGeom prst="rect">
            <a:avLst/>
          </a:prstGeom>
          <a:solidFill>
            <a:srgbClr val="DE9BFF"/>
          </a:solidFill>
        </p:spPr>
        <p:txBody>
          <a:bodyPr wrap="square" rtlCol="0">
            <a:spAutoFit/>
          </a:bodyPr>
          <a:lstStyle/>
          <a:p>
            <a:pPr marL="342900" indent="-342900" algn="ctr">
              <a:buFont typeface="+mj-lt"/>
              <a:buAutoNum type="arabicPeriod" startAt="4"/>
            </a:pPr>
            <a:r>
              <a:rPr lang="en-US" sz="2800" dirty="0" smtClean="0"/>
              <a:t>But Feder Money Worked Well</a:t>
            </a:r>
            <a:endParaRPr lang="en-US" sz="2800" dirty="0"/>
          </a:p>
        </p:txBody>
      </p:sp>
      <p:sp>
        <p:nvSpPr>
          <p:cNvPr id="3" name="TextBox 2"/>
          <p:cNvSpPr txBox="1"/>
          <p:nvPr/>
        </p:nvSpPr>
        <p:spPr>
          <a:xfrm>
            <a:off x="-1" y="523219"/>
            <a:ext cx="12192000" cy="646331"/>
          </a:xfrm>
          <a:prstGeom prst="rect">
            <a:avLst/>
          </a:prstGeom>
          <a:solidFill>
            <a:srgbClr val="DE9BFF"/>
          </a:solidFill>
        </p:spPr>
        <p:txBody>
          <a:bodyPr wrap="square" rtlCol="0">
            <a:spAutoFit/>
          </a:bodyPr>
          <a:lstStyle/>
          <a:p>
            <a:pPr algn="ctr"/>
            <a:r>
              <a:rPr lang="en-US" sz="3600" dirty="0" smtClean="0"/>
              <a:t>THE INFRASTRUCTURE BILLS HAD DRAMATIC EFFECTS.</a:t>
            </a:r>
            <a:endParaRPr lang="en-US" sz="3600" dirty="0"/>
          </a:p>
        </p:txBody>
      </p:sp>
      <p:sp>
        <p:nvSpPr>
          <p:cNvPr id="4" name="TextBox 3"/>
          <p:cNvSpPr txBox="1"/>
          <p:nvPr/>
        </p:nvSpPr>
        <p:spPr>
          <a:xfrm>
            <a:off x="-1" y="1454137"/>
            <a:ext cx="7367753" cy="923330"/>
          </a:xfrm>
          <a:prstGeom prst="rect">
            <a:avLst/>
          </a:prstGeom>
          <a:solidFill>
            <a:srgbClr val="EECDFF"/>
          </a:solidFill>
        </p:spPr>
        <p:txBody>
          <a:bodyPr wrap="square" rtlCol="0">
            <a:spAutoFit/>
          </a:bodyPr>
          <a:lstStyle/>
          <a:p>
            <a:r>
              <a:rPr lang="en-US" b="1" dirty="0" smtClean="0"/>
              <a:t>#1</a:t>
            </a:r>
            <a:r>
              <a:rPr lang="en-US" dirty="0" smtClean="0"/>
              <a:t>   		        </a:t>
            </a:r>
            <a:r>
              <a:rPr lang="en-US" u="sng" dirty="0" smtClean="0"/>
              <a:t>YEAR	</a:t>
            </a:r>
            <a:r>
              <a:rPr lang="en-US" dirty="0" smtClean="0"/>
              <a:t>		</a:t>
            </a:r>
            <a:r>
              <a:rPr lang="en-US" u="sng" dirty="0" smtClean="0"/>
              <a:t>UNEMPLOYMENT</a:t>
            </a:r>
          </a:p>
          <a:p>
            <a:r>
              <a:rPr lang="en-US" dirty="0"/>
              <a:t>	</a:t>
            </a:r>
            <a:r>
              <a:rPr lang="en-US" dirty="0" smtClean="0"/>
              <a:t>	        1933			   6 MILLION</a:t>
            </a:r>
          </a:p>
          <a:p>
            <a:r>
              <a:rPr lang="en-US" dirty="0"/>
              <a:t>	</a:t>
            </a:r>
            <a:r>
              <a:rPr lang="en-US" dirty="0" smtClean="0"/>
              <a:t>	END 1936		   1 MILLION</a:t>
            </a:r>
            <a:endParaRPr lang="en-US" dirty="0"/>
          </a:p>
        </p:txBody>
      </p:sp>
      <p:sp>
        <p:nvSpPr>
          <p:cNvPr id="8" name="TextBox 7"/>
          <p:cNvSpPr txBox="1"/>
          <p:nvPr/>
        </p:nvSpPr>
        <p:spPr>
          <a:xfrm>
            <a:off x="-1" y="2834791"/>
            <a:ext cx="7367753" cy="1754326"/>
          </a:xfrm>
          <a:prstGeom prst="rect">
            <a:avLst/>
          </a:prstGeom>
          <a:solidFill>
            <a:srgbClr val="EECDFF"/>
          </a:solidFill>
        </p:spPr>
        <p:txBody>
          <a:bodyPr wrap="square" rtlCol="0">
            <a:spAutoFit/>
          </a:bodyPr>
          <a:lstStyle/>
          <a:p>
            <a:r>
              <a:rPr lang="en-US" b="1" dirty="0" smtClean="0"/>
              <a:t>#2</a:t>
            </a:r>
            <a:r>
              <a:rPr lang="en-US" dirty="0" smtClean="0"/>
              <a:t>   SPENT, NOT ON WARFARE AND DESTRUCTION, BUT FOR PUBLIC</a:t>
            </a:r>
          </a:p>
          <a:p>
            <a:r>
              <a:rPr lang="en-US" dirty="0"/>
              <a:t> </a:t>
            </a:r>
            <a:r>
              <a:rPr lang="en-US" dirty="0" smtClean="0"/>
              <a:t>      WORKS, ESPECIALLY CONSTRUCTION OF NEW MIDDLE CLASS HOUSING.</a:t>
            </a:r>
          </a:p>
          <a:p>
            <a:endParaRPr lang="en-US" dirty="0"/>
          </a:p>
          <a:p>
            <a:r>
              <a:rPr lang="en-US" dirty="0" smtClean="0"/>
              <a:t>		         YEAR	          DWELLINGS BUILT</a:t>
            </a:r>
          </a:p>
          <a:p>
            <a:r>
              <a:rPr lang="en-US" dirty="0"/>
              <a:t>	</a:t>
            </a:r>
            <a:r>
              <a:rPr lang="en-US" dirty="0" smtClean="0"/>
              <a:t>	         1932	                141,265</a:t>
            </a:r>
          </a:p>
          <a:p>
            <a:r>
              <a:rPr lang="en-US" dirty="0"/>
              <a:t>	</a:t>
            </a:r>
            <a:r>
              <a:rPr lang="en-US" dirty="0" smtClean="0"/>
              <a:t>	         1934	                283,995	</a:t>
            </a:r>
            <a:endParaRPr lang="en-US" dirty="0"/>
          </a:p>
        </p:txBody>
      </p:sp>
      <p:pic>
        <p:nvPicPr>
          <p:cNvPr id="1026" name="Picture 2" descr="http://www.german-architecture.info/GERMANY/TEN/Autobahn-%289%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752" y="1169550"/>
            <a:ext cx="4800600" cy="568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9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523220"/>
          </a:xfrm>
          <a:prstGeom prst="rect">
            <a:avLst/>
          </a:prstGeom>
          <a:solidFill>
            <a:srgbClr val="D889FF"/>
          </a:solidFill>
        </p:spPr>
        <p:txBody>
          <a:bodyPr wrap="square" rtlCol="0">
            <a:spAutoFit/>
          </a:bodyPr>
          <a:lstStyle/>
          <a:p>
            <a:pPr marL="342900" indent="-342900" algn="ctr">
              <a:buFont typeface="+mj-lt"/>
              <a:buAutoNum type="arabicPeriod" startAt="4"/>
            </a:pPr>
            <a:r>
              <a:rPr lang="en-US" sz="2800" b="1" dirty="0" smtClean="0"/>
              <a:t>But Feder Money Worked Well</a:t>
            </a:r>
            <a:endParaRPr lang="en-US" sz="2800" b="1" dirty="0"/>
          </a:p>
        </p:txBody>
      </p:sp>
      <p:pic>
        <p:nvPicPr>
          <p:cNvPr id="7" name="Picture 2" descr="https://s3-eu5.ixquick.com/cgi-bin/serveimage?url=http%3A%2F%2Fmedia-cache-ec0.pinimg.com%2F736x%2Fb8%2F65%2F08%2Fb865088a9cbb8b195d7b74d21eca4d10.jpg&amp;sp=e319dffaaffefb2e275de8e60add06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27" y="2179186"/>
            <a:ext cx="11315521" cy="3546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523219"/>
            <a:ext cx="12192001" cy="1384995"/>
          </a:xfrm>
          <a:prstGeom prst="rect">
            <a:avLst/>
          </a:prstGeom>
          <a:solidFill>
            <a:srgbClr val="D889FF"/>
          </a:solidFill>
        </p:spPr>
        <p:txBody>
          <a:bodyPr wrap="square" rtlCol="0">
            <a:spAutoFit/>
          </a:bodyPr>
          <a:lstStyle/>
          <a:p>
            <a:r>
              <a:rPr lang="en-US" sz="2800" b="1" dirty="0" smtClean="0"/>
              <a:t>“Thus it can be argued that the cause of Hitler’s immense popularity among Germans was that he temporarily rescued German from  English economic theory</a:t>
            </a:r>
            <a:r>
              <a:rPr lang="en-US" sz="2000" b="1" dirty="0" smtClean="0"/>
              <a:t>.”    </a:t>
            </a:r>
            <a:r>
              <a:rPr lang="en-US" sz="2000" dirty="0" smtClean="0"/>
              <a:t>									</a:t>
            </a:r>
            <a:r>
              <a:rPr lang="en-US" sz="2000" dirty="0" err="1" smtClean="0"/>
              <a:t>Zarlenga</a:t>
            </a:r>
            <a:r>
              <a:rPr lang="en-US" sz="2000" dirty="0" smtClean="0"/>
              <a:t>, </a:t>
            </a:r>
            <a:r>
              <a:rPr lang="en-US" sz="2000" i="1" dirty="0" smtClean="0"/>
              <a:t>LSM</a:t>
            </a:r>
            <a:r>
              <a:rPr lang="en-US" sz="2000" dirty="0" smtClean="0"/>
              <a:t>, p. 595</a:t>
            </a:r>
            <a:endParaRPr lang="en-US" sz="2800" dirty="0"/>
          </a:p>
        </p:txBody>
      </p:sp>
      <p:sp>
        <p:nvSpPr>
          <p:cNvPr id="2" name="TextBox 1"/>
          <p:cNvSpPr txBox="1"/>
          <p:nvPr/>
        </p:nvSpPr>
        <p:spPr>
          <a:xfrm>
            <a:off x="774189" y="6211613"/>
            <a:ext cx="10643619" cy="461665"/>
          </a:xfrm>
          <a:prstGeom prst="rect">
            <a:avLst/>
          </a:prstGeom>
          <a:solidFill>
            <a:srgbClr val="EECDFF"/>
          </a:solidFill>
        </p:spPr>
        <p:txBody>
          <a:bodyPr wrap="none" rtlCol="0">
            <a:spAutoFit/>
          </a:bodyPr>
          <a:lstStyle/>
          <a:p>
            <a:r>
              <a:rPr lang="en-US" sz="2400" dirty="0" smtClean="0"/>
              <a:t>Common sense tells us there is something wrong with the system and its apologists.</a:t>
            </a:r>
            <a:endParaRPr lang="en-US" sz="2400" dirty="0"/>
          </a:p>
        </p:txBody>
      </p:sp>
      <p:sp>
        <p:nvSpPr>
          <p:cNvPr id="3" name="TextBox 2"/>
          <p:cNvSpPr txBox="1"/>
          <p:nvPr/>
        </p:nvSpPr>
        <p:spPr>
          <a:xfrm>
            <a:off x="3641834" y="2900855"/>
            <a:ext cx="1340495" cy="369332"/>
          </a:xfrm>
          <a:prstGeom prst="rect">
            <a:avLst/>
          </a:prstGeom>
          <a:solidFill>
            <a:schemeClr val="accent2"/>
          </a:solidFill>
        </p:spPr>
        <p:txBody>
          <a:bodyPr wrap="none" rtlCol="0">
            <a:spAutoFit/>
          </a:bodyPr>
          <a:lstStyle/>
          <a:p>
            <a:r>
              <a:rPr lang="en-US" dirty="0" smtClean="0"/>
              <a:t>ECONOMIST</a:t>
            </a:r>
            <a:endParaRPr lang="en-US" dirty="0"/>
          </a:p>
        </p:txBody>
      </p:sp>
      <p:sp>
        <p:nvSpPr>
          <p:cNvPr id="9" name="TextBox 8"/>
          <p:cNvSpPr txBox="1"/>
          <p:nvPr/>
        </p:nvSpPr>
        <p:spPr>
          <a:xfrm>
            <a:off x="6493816" y="3400510"/>
            <a:ext cx="854721" cy="369332"/>
          </a:xfrm>
          <a:prstGeom prst="rect">
            <a:avLst/>
          </a:prstGeom>
          <a:solidFill>
            <a:schemeClr val="accent2"/>
          </a:solidFill>
        </p:spPr>
        <p:txBody>
          <a:bodyPr wrap="none" rtlCol="0">
            <a:spAutoFit/>
          </a:bodyPr>
          <a:lstStyle/>
          <a:p>
            <a:r>
              <a:rPr lang="en-US" dirty="0" smtClean="0"/>
              <a:t>PUBLIC</a:t>
            </a:r>
            <a:endParaRPr lang="en-US" dirty="0"/>
          </a:p>
        </p:txBody>
      </p:sp>
    </p:spTree>
    <p:extLst>
      <p:ext uri="{BB962C8B-B14F-4D97-AF65-F5344CB8AC3E}">
        <p14:creationId xmlns:p14="http://schemas.microsoft.com/office/powerpoint/2010/main" val="2077952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79FF79"/>
          </a:solidFill>
        </p:spPr>
        <p:txBody>
          <a:bodyPr wrap="square">
            <a:spAutoFit/>
          </a:bodyPr>
          <a:lstStyle/>
          <a:p>
            <a:pPr marL="457200" indent="-457200" algn="ctr">
              <a:buFont typeface="+mj-lt"/>
              <a:buAutoNum type="arabicPeriod" startAt="5"/>
            </a:pPr>
            <a:r>
              <a:rPr lang="en-US" sz="2400" b="1" dirty="0">
                <a:latin typeface="Courier New" panose="02070309020205020404" pitchFamily="49" charset="0"/>
                <a:cs typeface="Courier New" panose="02070309020205020404" pitchFamily="49" charset="0"/>
              </a:rPr>
              <a:t>Employment-Creation</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Bills Threatened “Vested Interests”</a:t>
            </a:r>
          </a:p>
        </p:txBody>
      </p:sp>
      <p:sp>
        <p:nvSpPr>
          <p:cNvPr id="4" name="TextBox 3"/>
          <p:cNvSpPr txBox="1"/>
          <p:nvPr/>
        </p:nvSpPr>
        <p:spPr>
          <a:xfrm>
            <a:off x="0" y="461665"/>
            <a:ext cx="12192000" cy="1569660"/>
          </a:xfrm>
          <a:prstGeom prst="rect">
            <a:avLst/>
          </a:prstGeom>
          <a:solidFill>
            <a:srgbClr val="B3FFCC"/>
          </a:solidFill>
        </p:spPr>
        <p:txBody>
          <a:bodyPr wrap="square" rtlCol="0">
            <a:spAutoFit/>
          </a:bodyPr>
          <a:lstStyle/>
          <a:p>
            <a:r>
              <a:rPr lang="en-US" sz="2400" dirty="0" smtClean="0"/>
              <a:t>“… in many other countries gold is an important asset.  These countries would not look with favor upon the displacement of gold as a monetary metal; and even in the event of political changes resulting from the war, these vested interests will remain…”  </a:t>
            </a:r>
          </a:p>
          <a:p>
            <a:r>
              <a:rPr lang="en-US" sz="2400" dirty="0"/>
              <a:t>	</a:t>
            </a:r>
            <a:r>
              <a:rPr lang="en-US" sz="2400" dirty="0" smtClean="0"/>
              <a:t>					</a:t>
            </a:r>
            <a:r>
              <a:rPr lang="en-US" dirty="0" smtClean="0"/>
              <a:t>Robert de Fremery, </a:t>
            </a:r>
            <a:r>
              <a:rPr lang="en-US" i="1" dirty="0" smtClean="0"/>
              <a:t>Money and Freedom</a:t>
            </a:r>
            <a:r>
              <a:rPr lang="en-US" dirty="0" smtClean="0"/>
              <a:t>, pp. 117-8, self-published</a:t>
            </a:r>
            <a:endParaRPr lang="en-US" dirty="0"/>
          </a:p>
        </p:txBody>
      </p:sp>
      <p:sp>
        <p:nvSpPr>
          <p:cNvPr id="5" name="TextBox 4"/>
          <p:cNvSpPr txBox="1"/>
          <p:nvPr/>
        </p:nvSpPr>
        <p:spPr>
          <a:xfrm>
            <a:off x="835573" y="2492990"/>
            <a:ext cx="4382814" cy="3416320"/>
          </a:xfrm>
          <a:prstGeom prst="rect">
            <a:avLst/>
          </a:prstGeom>
          <a:solidFill>
            <a:srgbClr val="B3FFCC"/>
          </a:solidFill>
        </p:spPr>
        <p:txBody>
          <a:bodyPr wrap="square" rtlCol="0">
            <a:spAutoFit/>
          </a:bodyPr>
          <a:lstStyle/>
          <a:p>
            <a:r>
              <a:rPr lang="en-US" sz="2400" dirty="0" smtClean="0"/>
              <a:t>“The reader will notice that these ‘vested interest’ countries were the ones that warred with ‘goldless’ Germany.   De Fremery thought this could have been one of the causes of the Second World War.”    									</a:t>
            </a:r>
            <a:r>
              <a:rPr lang="en-US" dirty="0" err="1" smtClean="0"/>
              <a:t>Zarlenga</a:t>
            </a:r>
            <a:r>
              <a:rPr lang="en-US" dirty="0" smtClean="0"/>
              <a:t>, </a:t>
            </a:r>
            <a:r>
              <a:rPr lang="en-US" i="1" dirty="0" smtClean="0"/>
              <a:t>LSM</a:t>
            </a:r>
            <a:r>
              <a:rPr lang="en-US" dirty="0" smtClean="0"/>
              <a:t>, p. 596</a:t>
            </a:r>
            <a:endParaRPr lang="en-US" dirty="0"/>
          </a:p>
        </p:txBody>
      </p:sp>
      <p:pic>
        <p:nvPicPr>
          <p:cNvPr id="2050" name="Picture 2" descr="https://s16-us2.ixquick.com/cgi-bin/serveimage?url=http://www.andrewclem.com/War/Maps/Europe_1939.gif&amp;sp=37f8175f4af5b5008bcd026b467e1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379" y="2209562"/>
            <a:ext cx="4981904" cy="452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5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845D"/>
          </a:solidFill>
        </p:spPr>
        <p:txBody>
          <a:bodyPr wrap="square">
            <a:spAutoFit/>
          </a:bodyPr>
          <a:lstStyle/>
          <a:p>
            <a:pPr marL="457200" indent="-457200" algn="ctr">
              <a:buFont typeface="+mj-lt"/>
              <a:buAutoNum type="arabicPeriod" startAt="6"/>
            </a:pPr>
            <a:r>
              <a:rPr lang="en-US" sz="2800" b="1" dirty="0">
                <a:latin typeface="Courier New" panose="02070309020205020404" pitchFamily="49" charset="0"/>
                <a:cs typeface="Courier New" panose="02070309020205020404" pitchFamily="49" charset="0"/>
              </a:rPr>
              <a:t>Schacht Ate Some Crow Over </a:t>
            </a:r>
            <a:r>
              <a:rPr lang="en-US" sz="2800" b="1" dirty="0" err="1">
                <a:latin typeface="Courier New" panose="02070309020205020404" pitchFamily="49" charset="0"/>
                <a:cs typeface="Courier New" panose="02070309020205020404" pitchFamily="49" charset="0"/>
              </a:rPr>
              <a:t>Feder</a:t>
            </a:r>
            <a:r>
              <a:rPr lang="en-US" sz="2800" b="1" dirty="0">
                <a:latin typeface="Courier New" panose="02070309020205020404" pitchFamily="49" charset="0"/>
                <a:cs typeface="Courier New" panose="02070309020205020404" pitchFamily="49" charset="0"/>
              </a:rPr>
              <a:t> Money</a:t>
            </a:r>
          </a:p>
        </p:txBody>
      </p:sp>
      <p:sp>
        <p:nvSpPr>
          <p:cNvPr id="3" name="TextBox 2"/>
          <p:cNvSpPr txBox="1"/>
          <p:nvPr/>
        </p:nvSpPr>
        <p:spPr>
          <a:xfrm>
            <a:off x="0" y="523219"/>
            <a:ext cx="12192000" cy="3693319"/>
          </a:xfrm>
          <a:prstGeom prst="rect">
            <a:avLst/>
          </a:prstGeom>
          <a:solidFill>
            <a:srgbClr val="FFAD93"/>
          </a:solidFill>
        </p:spPr>
        <p:txBody>
          <a:bodyPr wrap="square" rtlCol="0">
            <a:spAutoFit/>
          </a:bodyPr>
          <a:lstStyle/>
          <a:p>
            <a:pPr algn="ctr"/>
            <a:r>
              <a:rPr lang="en-US" sz="2400" dirty="0" smtClean="0"/>
              <a:t>The MEFO bills were an example of substituting credit for money without inflation.</a:t>
            </a:r>
          </a:p>
          <a:p>
            <a:pPr algn="ctr"/>
            <a:r>
              <a:rPr lang="en-US" sz="2400" dirty="0" smtClean="0"/>
              <a:t>But there were two risks:</a:t>
            </a:r>
          </a:p>
          <a:p>
            <a:pPr algn="ctr"/>
            <a:r>
              <a:rPr lang="en-US" sz="2400" dirty="0" smtClean="0"/>
              <a:t> </a:t>
            </a:r>
          </a:p>
          <a:p>
            <a:pPr marL="342900" indent="-342900">
              <a:buFont typeface="+mj-lt"/>
              <a:buAutoNum type="arabicPeriod"/>
            </a:pPr>
            <a:r>
              <a:rPr lang="en-US" dirty="0" smtClean="0"/>
              <a:t>If the bulk of the </a:t>
            </a:r>
            <a:r>
              <a:rPr lang="en-US" dirty="0" smtClean="0"/>
              <a:t>MEFO bills </a:t>
            </a:r>
            <a:r>
              <a:rPr lang="en-US" dirty="0" smtClean="0"/>
              <a:t>were returned to the </a:t>
            </a:r>
            <a:r>
              <a:rPr lang="en-US" dirty="0" err="1" smtClean="0"/>
              <a:t>Reichsbank</a:t>
            </a:r>
            <a:r>
              <a:rPr lang="en-US" dirty="0" smtClean="0"/>
              <a:t> for </a:t>
            </a:r>
            <a:r>
              <a:rPr lang="en-US" dirty="0" err="1" smtClean="0"/>
              <a:t>Reichsmarks</a:t>
            </a:r>
            <a:r>
              <a:rPr lang="en-US" dirty="0" smtClean="0"/>
              <a:t>, </a:t>
            </a:r>
            <a:r>
              <a:rPr lang="en-US" dirty="0" smtClean="0"/>
              <a:t>the excessive use of the bank-note printing presses would have happened.   This danger was avoided by making the bills re-discountable at any time [turned in for money to the </a:t>
            </a:r>
            <a:r>
              <a:rPr lang="en-US" dirty="0" err="1" smtClean="0"/>
              <a:t>Reichsbank</a:t>
            </a:r>
            <a:r>
              <a:rPr lang="en-US" dirty="0" smtClean="0"/>
              <a:t>], and by paying 4% interest on them.</a:t>
            </a:r>
          </a:p>
          <a:p>
            <a:endParaRPr lang="en-US" dirty="0"/>
          </a:p>
          <a:p>
            <a:pPr marL="342900" indent="-342900">
              <a:buAutoNum type="arabicPeriod" startAt="2"/>
            </a:pPr>
            <a:r>
              <a:rPr lang="en-US" dirty="0" smtClean="0"/>
              <a:t>If production had not increased both material goods and taxation revenue, the excessive use of bank-note printing presses would have happened.    But </a:t>
            </a:r>
            <a:r>
              <a:rPr lang="en-US" dirty="0" smtClean="0"/>
              <a:t>conditions in Germany ensured increase in material goods and </a:t>
            </a:r>
            <a:r>
              <a:rPr lang="en-US" smtClean="0"/>
              <a:t>taxation revenue:  </a:t>
            </a:r>
            <a:r>
              <a:rPr lang="en-US" dirty="0" smtClean="0"/>
              <a:t>there were no more stocks of raw materials, factories and warehouses lay empty, machines were idle, and six and a half million willing men were unemployed.</a:t>
            </a:r>
          </a:p>
          <a:p>
            <a:pPr lvl="1"/>
            <a:r>
              <a:rPr lang="en-US" dirty="0"/>
              <a:t>	</a:t>
            </a:r>
            <a:r>
              <a:rPr lang="en-US" dirty="0" smtClean="0"/>
              <a:t>						                    </a:t>
            </a:r>
            <a:r>
              <a:rPr lang="en-US" sz="1600" dirty="0"/>
              <a:t>Hjalmar Schacht, </a:t>
            </a:r>
            <a:r>
              <a:rPr lang="en-US" sz="1600" i="1" dirty="0"/>
              <a:t>THE MAGIC OF MONEY</a:t>
            </a:r>
            <a:r>
              <a:rPr lang="en-US" sz="1600" dirty="0"/>
              <a:t>, pp. 115-116</a:t>
            </a:r>
          </a:p>
        </p:txBody>
      </p:sp>
      <p:pic>
        <p:nvPicPr>
          <p:cNvPr id="3074" name="Picture 2" descr="https://s16-us2.ixquick.com/cgi-bin/serveimage?url=http://media.salon.com/2010/09/the_nasty_politics_of_10_percent_unemployment-460x307.jpg&amp;sp=a1fa0cf8ae736b6e4db41c0933f77b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93537"/>
            <a:ext cx="3542844" cy="23644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50900" y="5473005"/>
            <a:ext cx="2168123" cy="923330"/>
          </a:xfrm>
          <a:prstGeom prst="rect">
            <a:avLst/>
          </a:prstGeom>
        </p:spPr>
        <p:txBody>
          <a:bodyPr wrap="square">
            <a:spAutoFit/>
          </a:bodyPr>
          <a:lstStyle/>
          <a:p>
            <a:r>
              <a:rPr lang="en-US" dirty="0"/>
              <a:t>The German Army feeds the poor in Berlin in 1930.</a:t>
            </a:r>
          </a:p>
        </p:txBody>
      </p:sp>
      <p:pic>
        <p:nvPicPr>
          <p:cNvPr id="3084" name="Picture 12" descr="https://s16-us2.ixquick.com/cgi-bin/serveimage?url=http://www.hermes-press.com/1923_german_waitline.jpg&amp;sp=1a6860ec8987c495e2d90c072c90bd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538" y="4474090"/>
            <a:ext cx="4025463" cy="23839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42504" y="5666045"/>
            <a:ext cx="1624034" cy="923330"/>
          </a:xfrm>
          <a:prstGeom prst="rect">
            <a:avLst/>
          </a:prstGeom>
          <a:noFill/>
        </p:spPr>
        <p:txBody>
          <a:bodyPr wrap="none" rtlCol="0">
            <a:spAutoFit/>
          </a:bodyPr>
          <a:lstStyle/>
          <a:p>
            <a:r>
              <a:rPr lang="en-US" dirty="0" smtClean="0"/>
              <a:t>German</a:t>
            </a:r>
          </a:p>
          <a:p>
            <a:r>
              <a:rPr lang="en-US" dirty="0" smtClean="0"/>
              <a:t>unemployment</a:t>
            </a:r>
          </a:p>
          <a:p>
            <a:r>
              <a:rPr lang="en-US" dirty="0" smtClean="0"/>
              <a:t>1930’s</a:t>
            </a:r>
            <a:endParaRPr lang="en-US" dirty="0"/>
          </a:p>
        </p:txBody>
      </p:sp>
    </p:spTree>
    <p:extLst>
      <p:ext uri="{BB962C8B-B14F-4D97-AF65-F5344CB8AC3E}">
        <p14:creationId xmlns:p14="http://schemas.microsoft.com/office/powerpoint/2010/main" val="1391239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845D"/>
          </a:solidFill>
        </p:spPr>
        <p:txBody>
          <a:bodyPr wrap="square">
            <a:spAutoFit/>
          </a:bodyPr>
          <a:lstStyle/>
          <a:p>
            <a:pPr marL="457200" indent="-457200" algn="ctr">
              <a:buFont typeface="+mj-lt"/>
              <a:buAutoNum type="arabicPeriod" startAt="6"/>
            </a:pPr>
            <a:r>
              <a:rPr lang="en-US" sz="2800" b="1" dirty="0">
                <a:latin typeface="Courier New" panose="02070309020205020404" pitchFamily="49" charset="0"/>
                <a:cs typeface="Courier New" panose="02070309020205020404" pitchFamily="49" charset="0"/>
              </a:rPr>
              <a:t>Schacht Ate Some Crow Over </a:t>
            </a:r>
            <a:r>
              <a:rPr lang="en-US" sz="2800" b="1" dirty="0" err="1">
                <a:latin typeface="Courier New" panose="02070309020205020404" pitchFamily="49" charset="0"/>
                <a:cs typeface="Courier New" panose="02070309020205020404" pitchFamily="49" charset="0"/>
              </a:rPr>
              <a:t>Feder</a:t>
            </a:r>
            <a:r>
              <a:rPr lang="en-US" sz="2800" b="1" dirty="0">
                <a:latin typeface="Courier New" panose="02070309020205020404" pitchFamily="49" charset="0"/>
                <a:cs typeface="Courier New" panose="02070309020205020404" pitchFamily="49" charset="0"/>
              </a:rPr>
              <a:t> Money</a:t>
            </a:r>
          </a:p>
        </p:txBody>
      </p:sp>
      <p:sp>
        <p:nvSpPr>
          <p:cNvPr id="3" name="TextBox 2"/>
          <p:cNvSpPr txBox="1"/>
          <p:nvPr/>
        </p:nvSpPr>
        <p:spPr>
          <a:xfrm>
            <a:off x="0" y="523219"/>
            <a:ext cx="12192000" cy="1938992"/>
          </a:xfrm>
          <a:prstGeom prst="rect">
            <a:avLst/>
          </a:prstGeom>
          <a:solidFill>
            <a:srgbClr val="FFAD93"/>
          </a:solidFill>
        </p:spPr>
        <p:txBody>
          <a:bodyPr wrap="square" rtlCol="0">
            <a:spAutoFit/>
          </a:bodyPr>
          <a:lstStyle/>
          <a:p>
            <a:r>
              <a:rPr lang="en-US" sz="2400" dirty="0" smtClean="0"/>
              <a:t>Hjalmar Schacht, </a:t>
            </a:r>
            <a:r>
              <a:rPr lang="en-US" sz="2400" i="1" dirty="0" smtClean="0"/>
              <a:t>THE MAGIC OF MONEY</a:t>
            </a:r>
            <a:r>
              <a:rPr lang="en-US" sz="2400" dirty="0" smtClean="0"/>
              <a:t>, pp. 117:</a:t>
            </a:r>
          </a:p>
          <a:p>
            <a:endParaRPr lang="en-US" sz="2400" dirty="0" smtClean="0"/>
          </a:p>
          <a:p>
            <a:r>
              <a:rPr lang="en-US" sz="2400" dirty="0" smtClean="0"/>
              <a:t>“Every MEFO bill was tied to a quantity of goods.  Only bills which effected a transfer of goods from one hand to another were granted.  Thus the circulation of money and the circulation of goods remained in equilibrium.  And that is the basic principle of currency policy.”</a:t>
            </a:r>
            <a:endParaRPr lang="en-US" sz="2400" dirty="0"/>
          </a:p>
        </p:txBody>
      </p:sp>
      <p:sp>
        <p:nvSpPr>
          <p:cNvPr id="4" name="Rectangle 3"/>
          <p:cNvSpPr/>
          <p:nvPr/>
        </p:nvSpPr>
        <p:spPr>
          <a:xfrm>
            <a:off x="767255" y="5439104"/>
            <a:ext cx="1313794" cy="1211155"/>
          </a:xfrm>
          <a:prstGeom prst="rect">
            <a:avLst/>
          </a:prstGeom>
          <a:solidFill>
            <a:srgbClr val="FFD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COMMERCIAL</a:t>
            </a:r>
          </a:p>
          <a:p>
            <a:pPr algn="ctr"/>
            <a:r>
              <a:rPr lang="en-US" sz="1400" dirty="0" smtClean="0">
                <a:solidFill>
                  <a:schemeClr val="tx1"/>
                </a:solidFill>
              </a:rPr>
              <a:t>BANK</a:t>
            </a:r>
          </a:p>
          <a:p>
            <a:pPr algn="ctr"/>
            <a:endParaRPr lang="en-US" sz="1400" dirty="0">
              <a:solidFill>
                <a:schemeClr val="tx1"/>
              </a:solidFill>
            </a:endParaRPr>
          </a:p>
          <a:p>
            <a:pPr algn="ctr"/>
            <a:r>
              <a:rPr lang="en-US" sz="1400" dirty="0" smtClean="0">
                <a:solidFill>
                  <a:schemeClr val="tx1"/>
                </a:solidFill>
              </a:rPr>
              <a:t>GERMAN</a:t>
            </a:r>
          </a:p>
          <a:p>
            <a:pPr algn="ctr"/>
            <a:r>
              <a:rPr lang="en-US" sz="1400" dirty="0" smtClean="0">
                <a:solidFill>
                  <a:schemeClr val="tx1"/>
                </a:solidFill>
              </a:rPr>
              <a:t>GOVERNMENT/</a:t>
            </a:r>
          </a:p>
          <a:p>
            <a:pPr algn="ctr"/>
            <a:r>
              <a:rPr lang="en-US" sz="1400" dirty="0" smtClean="0">
                <a:solidFill>
                  <a:schemeClr val="tx1"/>
                </a:solidFill>
              </a:rPr>
              <a:t>REICHSBANK</a:t>
            </a:r>
            <a:endParaRPr lang="en-US" sz="1400" dirty="0">
              <a:solidFill>
                <a:schemeClr val="tx1"/>
              </a:solidFill>
            </a:endParaRPr>
          </a:p>
        </p:txBody>
      </p:sp>
      <p:sp>
        <p:nvSpPr>
          <p:cNvPr id="5" name="Rectangle 4"/>
          <p:cNvSpPr/>
          <p:nvPr/>
        </p:nvSpPr>
        <p:spPr>
          <a:xfrm>
            <a:off x="4562804" y="2677793"/>
            <a:ext cx="2191407" cy="3502290"/>
          </a:xfrm>
          <a:prstGeom prst="rect">
            <a:avLst/>
          </a:prstGeom>
          <a:solidFill>
            <a:srgbClr val="FFD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FACTORY</a:t>
            </a:r>
          </a:p>
        </p:txBody>
      </p:sp>
      <p:sp>
        <p:nvSpPr>
          <p:cNvPr id="10" name="Rectangle 9"/>
          <p:cNvSpPr/>
          <p:nvPr/>
        </p:nvSpPr>
        <p:spPr>
          <a:xfrm>
            <a:off x="730470" y="2677792"/>
            <a:ext cx="1350579" cy="2036097"/>
          </a:xfrm>
          <a:prstGeom prst="rect">
            <a:avLst/>
          </a:prstGeom>
          <a:solidFill>
            <a:srgbClr val="FFD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a:t>
            </a:r>
            <a:endParaRPr lang="en-US" dirty="0">
              <a:solidFill>
                <a:schemeClr val="tx1"/>
              </a:solidFill>
            </a:endParaRPr>
          </a:p>
        </p:txBody>
      </p:sp>
      <p:cxnSp>
        <p:nvCxnSpPr>
          <p:cNvPr id="7" name="Straight Arrow Connector 6"/>
          <p:cNvCxnSpPr>
            <a:stCxn id="4" idx="3"/>
          </p:cNvCxnSpPr>
          <p:nvPr/>
        </p:nvCxnSpPr>
        <p:spPr>
          <a:xfrm flipV="1">
            <a:off x="2081049" y="6044681"/>
            <a:ext cx="2481755"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094276" y="3124079"/>
            <a:ext cx="2346819" cy="551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3281" y="5626871"/>
            <a:ext cx="1287084" cy="369332"/>
          </a:xfrm>
          <a:prstGeom prst="rect">
            <a:avLst/>
          </a:prstGeom>
          <a:noFill/>
        </p:spPr>
        <p:txBody>
          <a:bodyPr wrap="none" rtlCol="0">
            <a:spAutoFit/>
          </a:bodyPr>
          <a:lstStyle/>
          <a:p>
            <a:r>
              <a:rPr lang="en-US" dirty="0" smtClean="0"/>
              <a:t>MEFO BILLS</a:t>
            </a:r>
            <a:endParaRPr lang="en-US" dirty="0"/>
          </a:p>
        </p:txBody>
      </p:sp>
      <p:sp>
        <p:nvSpPr>
          <p:cNvPr id="29" name="TextBox 28"/>
          <p:cNvSpPr txBox="1"/>
          <p:nvPr/>
        </p:nvSpPr>
        <p:spPr>
          <a:xfrm>
            <a:off x="2896440" y="2782882"/>
            <a:ext cx="883575" cy="369332"/>
          </a:xfrm>
          <a:prstGeom prst="rect">
            <a:avLst/>
          </a:prstGeom>
          <a:noFill/>
        </p:spPr>
        <p:txBody>
          <a:bodyPr wrap="none" rtlCol="0">
            <a:spAutoFit/>
          </a:bodyPr>
          <a:lstStyle/>
          <a:p>
            <a:r>
              <a:rPr lang="en-US" dirty="0" smtClean="0"/>
              <a:t>GOODS</a:t>
            </a:r>
            <a:endParaRPr lang="en-US" dirty="0"/>
          </a:p>
        </p:txBody>
      </p:sp>
      <p:cxnSp>
        <p:nvCxnSpPr>
          <p:cNvPr id="30" name="Straight Arrow Connector 29"/>
          <p:cNvCxnSpPr/>
          <p:nvPr/>
        </p:nvCxnSpPr>
        <p:spPr>
          <a:xfrm>
            <a:off x="6754211" y="4167792"/>
            <a:ext cx="3312751" cy="0"/>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74350" y="3798460"/>
            <a:ext cx="872418" cy="369332"/>
          </a:xfrm>
          <a:prstGeom prst="rect">
            <a:avLst/>
          </a:prstGeom>
          <a:noFill/>
        </p:spPr>
        <p:txBody>
          <a:bodyPr wrap="none" rtlCol="0">
            <a:spAutoFit/>
          </a:bodyPr>
          <a:lstStyle/>
          <a:p>
            <a:r>
              <a:rPr lang="en-US" dirty="0" smtClean="0"/>
              <a:t>WAGES</a:t>
            </a:r>
            <a:endParaRPr lang="en-US" dirty="0"/>
          </a:p>
        </p:txBody>
      </p:sp>
      <p:cxnSp>
        <p:nvCxnSpPr>
          <p:cNvPr id="35" name="Straight Arrow Connector 34"/>
          <p:cNvCxnSpPr/>
          <p:nvPr/>
        </p:nvCxnSpPr>
        <p:spPr>
          <a:xfrm>
            <a:off x="2094011" y="2796500"/>
            <a:ext cx="2468793" cy="6833"/>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6060" y="2444690"/>
            <a:ext cx="907621" cy="369332"/>
          </a:xfrm>
          <a:prstGeom prst="rect">
            <a:avLst/>
          </a:prstGeom>
          <a:noFill/>
        </p:spPr>
        <p:txBody>
          <a:bodyPr wrap="none" rtlCol="0">
            <a:spAutoFit/>
          </a:bodyPr>
          <a:lstStyle/>
          <a:p>
            <a:r>
              <a:rPr lang="en-US" dirty="0" smtClean="0"/>
              <a:t>MONEY</a:t>
            </a:r>
            <a:endParaRPr lang="en-US" dirty="0"/>
          </a:p>
        </p:txBody>
      </p:sp>
      <p:sp>
        <p:nvSpPr>
          <p:cNvPr id="45" name="Rectangle 44"/>
          <p:cNvSpPr/>
          <p:nvPr/>
        </p:nvSpPr>
        <p:spPr>
          <a:xfrm>
            <a:off x="10066962" y="2453661"/>
            <a:ext cx="1852658" cy="1876650"/>
          </a:xfrm>
          <a:prstGeom prst="rect">
            <a:avLst/>
          </a:prstGeom>
          <a:solidFill>
            <a:srgbClr val="FFD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WORKERS</a:t>
            </a:r>
            <a:endParaRPr lang="en-US" dirty="0">
              <a:solidFill>
                <a:schemeClr val="tx1"/>
              </a:solidFill>
            </a:endParaRPr>
          </a:p>
        </p:txBody>
      </p:sp>
      <p:cxnSp>
        <p:nvCxnSpPr>
          <p:cNvPr id="56" name="Straight Arrow Connector 55"/>
          <p:cNvCxnSpPr/>
          <p:nvPr/>
        </p:nvCxnSpPr>
        <p:spPr>
          <a:xfrm>
            <a:off x="2091643" y="4183240"/>
            <a:ext cx="2458973" cy="809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070423" y="4504926"/>
            <a:ext cx="2369600" cy="9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755581" y="4179072"/>
            <a:ext cx="1287084" cy="369332"/>
          </a:xfrm>
          <a:prstGeom prst="rect">
            <a:avLst/>
          </a:prstGeom>
          <a:noFill/>
        </p:spPr>
        <p:txBody>
          <a:bodyPr wrap="none" rtlCol="0">
            <a:spAutoFit/>
          </a:bodyPr>
          <a:lstStyle/>
          <a:p>
            <a:r>
              <a:rPr lang="en-US" dirty="0" smtClean="0"/>
              <a:t>MEFO BILLS</a:t>
            </a:r>
            <a:endParaRPr lang="en-US" dirty="0"/>
          </a:p>
        </p:txBody>
      </p:sp>
      <p:sp>
        <p:nvSpPr>
          <p:cNvPr id="60" name="TextBox 59"/>
          <p:cNvSpPr txBox="1"/>
          <p:nvPr/>
        </p:nvSpPr>
        <p:spPr>
          <a:xfrm>
            <a:off x="2555466" y="3814691"/>
            <a:ext cx="1694310" cy="369332"/>
          </a:xfrm>
          <a:prstGeom prst="rect">
            <a:avLst/>
          </a:prstGeom>
          <a:noFill/>
        </p:spPr>
        <p:txBody>
          <a:bodyPr wrap="none" rtlCol="0">
            <a:spAutoFit/>
          </a:bodyPr>
          <a:lstStyle/>
          <a:p>
            <a:r>
              <a:rPr lang="en-US" dirty="0" smtClean="0"/>
              <a:t>CAPITAL GOODS</a:t>
            </a:r>
            <a:endParaRPr lang="en-US" dirty="0"/>
          </a:p>
        </p:txBody>
      </p:sp>
      <p:cxnSp>
        <p:nvCxnSpPr>
          <p:cNvPr id="78" name="Straight Arrow Connector 77"/>
          <p:cNvCxnSpPr/>
          <p:nvPr/>
        </p:nvCxnSpPr>
        <p:spPr>
          <a:xfrm>
            <a:off x="11321544" y="4385255"/>
            <a:ext cx="24575" cy="2131655"/>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2103834" y="6495395"/>
            <a:ext cx="9217710" cy="33439"/>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63844" y="6159502"/>
            <a:ext cx="747897" cy="369332"/>
          </a:xfrm>
          <a:prstGeom prst="rect">
            <a:avLst/>
          </a:prstGeom>
          <a:noFill/>
        </p:spPr>
        <p:txBody>
          <a:bodyPr wrap="none" rtlCol="0">
            <a:spAutoFit/>
          </a:bodyPr>
          <a:lstStyle/>
          <a:p>
            <a:r>
              <a:rPr lang="en-US" dirty="0" smtClean="0"/>
              <a:t>TAXES</a:t>
            </a:r>
            <a:endParaRPr lang="en-US" dirty="0"/>
          </a:p>
        </p:txBody>
      </p:sp>
      <p:cxnSp>
        <p:nvCxnSpPr>
          <p:cNvPr id="87" name="Straight Arrow Connector 86"/>
          <p:cNvCxnSpPr/>
          <p:nvPr/>
        </p:nvCxnSpPr>
        <p:spPr>
          <a:xfrm flipV="1">
            <a:off x="1024759" y="4700807"/>
            <a:ext cx="12002" cy="738297"/>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550523" y="4713889"/>
            <a:ext cx="0" cy="7252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23125" y="5016705"/>
            <a:ext cx="907621" cy="369332"/>
          </a:xfrm>
          <a:prstGeom prst="rect">
            <a:avLst/>
          </a:prstGeom>
          <a:noFill/>
        </p:spPr>
        <p:txBody>
          <a:bodyPr wrap="none" rtlCol="0">
            <a:spAutoFit/>
          </a:bodyPr>
          <a:lstStyle/>
          <a:p>
            <a:r>
              <a:rPr lang="en-US" dirty="0" smtClean="0"/>
              <a:t>MONEY</a:t>
            </a:r>
            <a:endParaRPr lang="en-US" dirty="0"/>
          </a:p>
        </p:txBody>
      </p:sp>
      <p:sp>
        <p:nvSpPr>
          <p:cNvPr id="96" name="TextBox 95"/>
          <p:cNvSpPr txBox="1"/>
          <p:nvPr/>
        </p:nvSpPr>
        <p:spPr>
          <a:xfrm>
            <a:off x="1673305" y="5026579"/>
            <a:ext cx="1287084" cy="369332"/>
          </a:xfrm>
          <a:prstGeom prst="rect">
            <a:avLst/>
          </a:prstGeom>
          <a:noFill/>
        </p:spPr>
        <p:txBody>
          <a:bodyPr wrap="none" rtlCol="0">
            <a:spAutoFit/>
          </a:bodyPr>
          <a:lstStyle/>
          <a:p>
            <a:r>
              <a:rPr lang="en-US" dirty="0" smtClean="0"/>
              <a:t>MEFO BILLS</a:t>
            </a:r>
            <a:endParaRPr lang="en-US" dirty="0"/>
          </a:p>
        </p:txBody>
      </p:sp>
      <p:cxnSp>
        <p:nvCxnSpPr>
          <p:cNvPr id="100" name="Straight Arrow Connector 99"/>
          <p:cNvCxnSpPr/>
          <p:nvPr/>
        </p:nvCxnSpPr>
        <p:spPr>
          <a:xfrm>
            <a:off x="6792295" y="3124079"/>
            <a:ext cx="327466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596430" y="2850011"/>
            <a:ext cx="883575" cy="369332"/>
          </a:xfrm>
          <a:prstGeom prst="rect">
            <a:avLst/>
          </a:prstGeom>
          <a:noFill/>
        </p:spPr>
        <p:txBody>
          <a:bodyPr wrap="square" rtlCol="0">
            <a:spAutoFit/>
          </a:bodyPr>
          <a:lstStyle/>
          <a:p>
            <a:r>
              <a:rPr lang="en-US" dirty="0" smtClean="0"/>
              <a:t>GOODS</a:t>
            </a:r>
            <a:endParaRPr lang="en-US" dirty="0"/>
          </a:p>
        </p:txBody>
      </p:sp>
      <p:cxnSp>
        <p:nvCxnSpPr>
          <p:cNvPr id="102" name="Straight Arrow Connector 101"/>
          <p:cNvCxnSpPr/>
          <p:nvPr/>
        </p:nvCxnSpPr>
        <p:spPr>
          <a:xfrm flipH="1" flipV="1">
            <a:off x="6754211" y="2845093"/>
            <a:ext cx="3312751" cy="4918"/>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546050" y="2511819"/>
            <a:ext cx="907621" cy="369332"/>
          </a:xfrm>
          <a:prstGeom prst="rect">
            <a:avLst/>
          </a:prstGeom>
          <a:noFill/>
        </p:spPr>
        <p:txBody>
          <a:bodyPr wrap="square" rtlCol="0">
            <a:spAutoFit/>
          </a:bodyPr>
          <a:lstStyle/>
          <a:p>
            <a:r>
              <a:rPr lang="en-US" dirty="0" smtClean="0"/>
              <a:t>MONEY</a:t>
            </a:r>
            <a:endParaRPr lang="en-US" dirty="0"/>
          </a:p>
        </p:txBody>
      </p:sp>
      <p:cxnSp>
        <p:nvCxnSpPr>
          <p:cNvPr id="118" name="Straight Arrow Connector 117"/>
          <p:cNvCxnSpPr>
            <a:stCxn id="5" idx="2"/>
          </p:cNvCxnSpPr>
          <p:nvPr/>
        </p:nvCxnSpPr>
        <p:spPr>
          <a:xfrm flipH="1">
            <a:off x="5658507" y="6180083"/>
            <a:ext cx="1" cy="364516"/>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1141967" y="5624251"/>
            <a:ext cx="9698" cy="420430"/>
          </a:xfrm>
          <a:prstGeom prst="straightConnector1">
            <a:avLst/>
          </a:prstGeom>
          <a:ln w="76200">
            <a:solidFill>
              <a:srgbClr val="FF845D"/>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1668533" y="5708601"/>
            <a:ext cx="3106" cy="3360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25504" y="4603569"/>
            <a:ext cx="4224746" cy="1477328"/>
          </a:xfrm>
          <a:prstGeom prst="rect">
            <a:avLst/>
          </a:prstGeom>
          <a:solidFill>
            <a:srgbClr val="FFD28F"/>
          </a:solidFill>
        </p:spPr>
        <p:txBody>
          <a:bodyPr wrap="none" rtlCol="0">
            <a:spAutoFit/>
          </a:bodyPr>
          <a:lstStyle/>
          <a:p>
            <a:r>
              <a:rPr lang="en-US" dirty="0" smtClean="0"/>
              <a:t>“It was their task [Reichsbank officials] to</a:t>
            </a:r>
          </a:p>
          <a:p>
            <a:r>
              <a:rPr lang="en-US" dirty="0" smtClean="0"/>
              <a:t>examine all bills, to ensure that they were</a:t>
            </a:r>
          </a:p>
          <a:p>
            <a:r>
              <a:rPr lang="en-US" dirty="0" smtClean="0"/>
              <a:t>issued only against deliveries of goods, and</a:t>
            </a:r>
          </a:p>
          <a:p>
            <a:r>
              <a:rPr lang="en-US" dirty="0" smtClean="0"/>
              <a:t>not for any other purposes.”  Schacht,</a:t>
            </a:r>
          </a:p>
          <a:p>
            <a:r>
              <a:rPr lang="en-US" dirty="0" smtClean="0"/>
              <a:t>The Magic of Money, p. 114</a:t>
            </a:r>
            <a:endParaRPr lang="en-US" dirty="0"/>
          </a:p>
        </p:txBody>
      </p:sp>
    </p:spTree>
    <p:extLst>
      <p:ext uri="{BB962C8B-B14F-4D97-AF65-F5344CB8AC3E}">
        <p14:creationId xmlns:p14="http://schemas.microsoft.com/office/powerpoint/2010/main" val="18108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p:bldP spid="59" grpId="0"/>
      <p:bldP spid="60" grpId="0"/>
      <p:bldP spid="86" grpId="0"/>
      <p:bldP spid="96" grpId="0"/>
      <p:bldP spid="101"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33CCFF"/>
          </a:solidFill>
        </p:spPr>
        <p:txBody>
          <a:bodyPr wrap="square">
            <a:spAutoFit/>
          </a:bodyPr>
          <a:lstStyle/>
          <a:p>
            <a:pPr marL="514350" indent="-514350" algn="ctr">
              <a:buFont typeface="+mj-lt"/>
              <a:buAutoNum type="arabicPeriod" startAt="7"/>
            </a:pPr>
            <a:r>
              <a:rPr lang="en-US" sz="2800" b="1" dirty="0">
                <a:latin typeface="Courier New" panose="02070309020205020404" pitchFamily="49" charset="0"/>
                <a:cs typeface="Courier New" panose="02070309020205020404" pitchFamily="49" charset="0"/>
              </a:rPr>
              <a:t>Schacht </a:t>
            </a:r>
            <a:r>
              <a:rPr lang="en-US" sz="2800" b="1" dirty="0" smtClean="0">
                <a:latin typeface="Courier New" panose="02070309020205020404" pitchFamily="49" charset="0"/>
                <a:cs typeface="Courier New" panose="02070309020205020404" pitchFamily="49" charset="0"/>
              </a:rPr>
              <a:t>Fired Over These Matters</a:t>
            </a:r>
            <a:endParaRPr lang="en-US" sz="2800" b="1" dirty="0">
              <a:latin typeface="Courier New" panose="02070309020205020404" pitchFamily="49" charset="0"/>
              <a:cs typeface="Courier New" panose="02070309020205020404" pitchFamily="49" charset="0"/>
            </a:endParaRPr>
          </a:p>
        </p:txBody>
      </p:sp>
      <p:sp>
        <p:nvSpPr>
          <p:cNvPr id="3" name="TextBox 2"/>
          <p:cNvSpPr txBox="1"/>
          <p:nvPr/>
        </p:nvSpPr>
        <p:spPr>
          <a:xfrm>
            <a:off x="0" y="4919008"/>
            <a:ext cx="12192000" cy="1938992"/>
          </a:xfrm>
          <a:prstGeom prst="rect">
            <a:avLst/>
          </a:prstGeom>
          <a:solidFill>
            <a:srgbClr val="33CCFF"/>
          </a:solidFill>
        </p:spPr>
        <p:txBody>
          <a:bodyPr wrap="square" rtlCol="0">
            <a:spAutoFit/>
          </a:bodyPr>
          <a:lstStyle/>
          <a:p>
            <a:r>
              <a:rPr lang="en-US" sz="2400" dirty="0" smtClean="0"/>
              <a:t>“In the first days of January 1939, the Reichsbank handed Hitler a memorandum in which it indicated its refusal to grant the Reich any further credits.   The consequences were drastic.</a:t>
            </a:r>
          </a:p>
          <a:p>
            <a:endParaRPr lang="en-US" sz="2400" dirty="0"/>
          </a:p>
          <a:p>
            <a:r>
              <a:rPr lang="en-US" sz="2400" dirty="0" smtClean="0"/>
              <a:t>On 19 January I was dismissed from my office as president of the Reichsbank with immediate effect.</a:t>
            </a:r>
            <a:endParaRPr lang="en-US" dirty="0"/>
          </a:p>
        </p:txBody>
      </p:sp>
      <p:pic>
        <p:nvPicPr>
          <p:cNvPr id="5122" name="Picture 2" descr="https://s16-us2.ixquick.com/cgi-bin/serveimage?url=http://topnews.in/files/Adolf-Hitler_4.jpg&amp;sp=19adc42acd5601482f63897a604513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05" y="788276"/>
            <a:ext cx="2802736" cy="37433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16-us2.ixquick.com/cgi-bin/serveimage?url=http://i156.photobucket.com/albums/t20/TheHyphenated1/20070927055357Hjalmar_Schacht.jpg&amp;sp=444d376b567892d46f8fd1f003a484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797" y="635310"/>
            <a:ext cx="2891819" cy="3896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9222" y="910571"/>
            <a:ext cx="5173556" cy="3385542"/>
          </a:xfrm>
          <a:prstGeom prst="rect">
            <a:avLst/>
          </a:prstGeom>
          <a:noFill/>
        </p:spPr>
        <p:txBody>
          <a:bodyPr wrap="square" rtlCol="0">
            <a:spAutoFit/>
          </a:bodyPr>
          <a:lstStyle/>
          <a:p>
            <a:r>
              <a:rPr lang="en-US" dirty="0" smtClean="0"/>
              <a:t>“As soon as full employment had been reached [1937], every further granting of credit could only lead to an excess in the circulation of money and to a rise in the price level, and thus to inflation.”</a:t>
            </a:r>
          </a:p>
          <a:p>
            <a:r>
              <a:rPr lang="en-US" dirty="0"/>
              <a:t>	 </a:t>
            </a:r>
            <a:r>
              <a:rPr lang="en-US" sz="1600" dirty="0"/>
              <a:t>Hjalmar Schacht, </a:t>
            </a:r>
            <a:r>
              <a:rPr lang="en-US" sz="1600" i="1" dirty="0"/>
              <a:t>The Magic of Money</a:t>
            </a:r>
            <a:r>
              <a:rPr lang="en-US" sz="1600" dirty="0"/>
              <a:t>, p. </a:t>
            </a:r>
            <a:r>
              <a:rPr lang="en-US" sz="1600" dirty="0" smtClean="0"/>
              <a:t>114 </a:t>
            </a:r>
          </a:p>
          <a:p>
            <a:endParaRPr lang="en-US" dirty="0"/>
          </a:p>
          <a:p>
            <a:r>
              <a:rPr lang="en-US" dirty="0" smtClean="0"/>
              <a:t>“…Hitler used these means to produce yet more</a:t>
            </a:r>
          </a:p>
          <a:p>
            <a:r>
              <a:rPr lang="en-US" dirty="0" smtClean="0"/>
              <a:t>weapons of war…  the MEFO bills were now </a:t>
            </a:r>
          </a:p>
          <a:p>
            <a:r>
              <a:rPr lang="en-US" dirty="0" err="1" smtClean="0"/>
              <a:t>honoured</a:t>
            </a:r>
            <a:r>
              <a:rPr lang="en-US" dirty="0" smtClean="0"/>
              <a:t> when they became due, but only with</a:t>
            </a:r>
          </a:p>
          <a:p>
            <a:r>
              <a:rPr lang="en-US" dirty="0" smtClean="0"/>
              <a:t>the inflated money produced by the printing presses.  The second inflation had begun.”</a:t>
            </a:r>
          </a:p>
          <a:p>
            <a:r>
              <a:rPr lang="en-US" sz="1600" dirty="0" smtClean="0"/>
              <a:t>                        Hjalmar Schacht, </a:t>
            </a:r>
            <a:r>
              <a:rPr lang="en-US" sz="1600" i="1" dirty="0" smtClean="0"/>
              <a:t>The Magic of Money</a:t>
            </a:r>
            <a:r>
              <a:rPr lang="en-US" sz="1600" dirty="0" smtClean="0"/>
              <a:t>, p. 117 </a:t>
            </a:r>
            <a:endParaRPr lang="en-US" sz="1600" dirty="0"/>
          </a:p>
        </p:txBody>
      </p:sp>
    </p:spTree>
    <p:extLst>
      <p:ext uri="{BB962C8B-B14F-4D97-AF65-F5344CB8AC3E}">
        <p14:creationId xmlns:p14="http://schemas.microsoft.com/office/powerpoint/2010/main" val="4184275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FF00"/>
          </a:solidFill>
        </p:spPr>
        <p:txBody>
          <a:bodyPr wrap="square">
            <a:spAutoFit/>
          </a:bodyPr>
          <a:lstStyle/>
          <a:p>
            <a:pPr marL="457200" indent="-457200" algn="ctr">
              <a:buFont typeface="+mj-lt"/>
              <a:buAutoNum type="arabicPeriod" startAt="8"/>
            </a:pPr>
            <a:r>
              <a:rPr lang="en-US" sz="3200" b="1" dirty="0" smtClean="0">
                <a:latin typeface="Courier New" panose="02070309020205020404" pitchFamily="49" charset="0"/>
                <a:cs typeface="Courier New" panose="02070309020205020404" pitchFamily="49" charset="0"/>
              </a:rPr>
              <a:t>  The </a:t>
            </a:r>
            <a:r>
              <a:rPr lang="en-US" sz="3200" b="1" dirty="0">
                <a:latin typeface="Courier New" panose="02070309020205020404" pitchFamily="49" charset="0"/>
                <a:cs typeface="Courier New" panose="02070309020205020404" pitchFamily="49" charset="0"/>
              </a:rPr>
              <a:t>American Professors Attack</a:t>
            </a:r>
          </a:p>
        </p:txBody>
      </p:sp>
      <p:pic>
        <p:nvPicPr>
          <p:cNvPr id="6146" name="Picture 2" descr="Currency Reform (June 20, 1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49"/>
            <a:ext cx="3848100" cy="5619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880736"/>
            <a:ext cx="2438400" cy="1569660"/>
          </a:xfrm>
          <a:prstGeom prst="rect">
            <a:avLst/>
          </a:prstGeom>
          <a:solidFill>
            <a:srgbClr val="FFFF9F"/>
          </a:solidFill>
        </p:spPr>
        <p:txBody>
          <a:bodyPr wrap="square">
            <a:spAutoFit/>
          </a:bodyPr>
          <a:lstStyle/>
          <a:p>
            <a:r>
              <a:rPr lang="en-US" sz="1600" dirty="0"/>
              <a:t>T</a:t>
            </a:r>
            <a:r>
              <a:rPr lang="en-US" sz="1600" dirty="0" smtClean="0"/>
              <a:t>he </a:t>
            </a:r>
            <a:r>
              <a:rPr lang="en-US" sz="1600" dirty="0"/>
              <a:t>initial allotment </a:t>
            </a:r>
            <a:r>
              <a:rPr lang="en-US" sz="1600" dirty="0" smtClean="0"/>
              <a:t>of Deutsch Marks being </a:t>
            </a:r>
            <a:r>
              <a:rPr lang="en-US" sz="1600" dirty="0"/>
              <a:t>handed out at a disbursement site in a Carmelite school in Munich. </a:t>
            </a:r>
          </a:p>
        </p:txBody>
      </p:sp>
      <p:sp>
        <p:nvSpPr>
          <p:cNvPr id="4" name="Rectangle 3"/>
          <p:cNvSpPr/>
          <p:nvPr/>
        </p:nvSpPr>
        <p:spPr>
          <a:xfrm>
            <a:off x="0" y="584774"/>
            <a:ext cx="12192000" cy="523220"/>
          </a:xfrm>
          <a:prstGeom prst="rect">
            <a:avLst/>
          </a:prstGeom>
          <a:solidFill>
            <a:srgbClr val="FFFF9F"/>
          </a:solidFill>
        </p:spPr>
        <p:txBody>
          <a:bodyPr wrap="square">
            <a:spAutoFit/>
          </a:bodyPr>
          <a:lstStyle/>
          <a:p>
            <a:pPr algn="ctr"/>
            <a:r>
              <a:rPr lang="en-US" sz="2800" b="1" dirty="0" smtClean="0"/>
              <a:t>POST-WAR INTRODUCTION OF THE DEUTSCH MARKS</a:t>
            </a:r>
            <a:endParaRPr lang="en-US" sz="2800" b="1" dirty="0"/>
          </a:p>
        </p:txBody>
      </p:sp>
      <p:sp>
        <p:nvSpPr>
          <p:cNvPr id="5" name="TextBox 4"/>
          <p:cNvSpPr txBox="1"/>
          <p:nvPr/>
        </p:nvSpPr>
        <p:spPr>
          <a:xfrm>
            <a:off x="4099035" y="1911239"/>
            <a:ext cx="7966841" cy="4247317"/>
          </a:xfrm>
          <a:prstGeom prst="rect">
            <a:avLst/>
          </a:prstGeom>
          <a:solidFill>
            <a:srgbClr val="FFFFC9"/>
          </a:solidFill>
        </p:spPr>
        <p:txBody>
          <a:bodyPr wrap="square" rtlCol="0">
            <a:spAutoFit/>
          </a:bodyPr>
          <a:lstStyle/>
          <a:p>
            <a:r>
              <a:rPr lang="en-US" dirty="0" smtClean="0"/>
              <a:t>“In 1948 a number of American professors were given the task of devising a so called currency reform…   All old notes and coins lost their validity.  Everyone received an amount of DM 40 in the new money, and employers received DM 60 for each employee…  All money claims and thus also all bank deposits, savings, </a:t>
            </a:r>
            <a:r>
              <a:rPr lang="en-US" dirty="0" err="1" smtClean="0"/>
              <a:t>etc</a:t>
            </a:r>
            <a:r>
              <a:rPr lang="en-US" dirty="0" smtClean="0"/>
              <a:t> were reduced to a tenth of their nominal amount, without any regard to their economic or social significance…</a:t>
            </a:r>
          </a:p>
          <a:p>
            <a:endParaRPr lang="en-US" dirty="0"/>
          </a:p>
          <a:p>
            <a:r>
              <a:rPr lang="en-US" dirty="0" smtClean="0"/>
              <a:t>It was a completely arbitrary redistribution of wealth without any social or economic foundation, the height of injustice.   Against this, shares, properties, and other material assets remained undiminished in the hands of their owners.  Their fortunes were left intact…   they were the rich.</a:t>
            </a:r>
          </a:p>
          <a:p>
            <a:endParaRPr lang="en-US" dirty="0"/>
          </a:p>
          <a:p>
            <a:r>
              <a:rPr lang="en-US" dirty="0" smtClean="0"/>
              <a:t>This transmogrification was… more diabolic in its results than the inflation of 1923.”</a:t>
            </a:r>
          </a:p>
          <a:p>
            <a:endParaRPr lang="en-US" dirty="0"/>
          </a:p>
          <a:p>
            <a:r>
              <a:rPr lang="en-US" dirty="0" smtClean="0"/>
              <a:t>				</a:t>
            </a:r>
            <a:r>
              <a:rPr lang="en-US" sz="1600" dirty="0" smtClean="0"/>
              <a:t>Hjalmar Schacht, </a:t>
            </a:r>
            <a:r>
              <a:rPr lang="en-US" sz="1600" i="1" dirty="0" smtClean="0"/>
              <a:t>The Magic of Money</a:t>
            </a:r>
            <a:r>
              <a:rPr lang="en-US" sz="1600" dirty="0" smtClean="0"/>
              <a:t>, p. 121</a:t>
            </a:r>
            <a:endParaRPr lang="en-US" sz="1600" dirty="0"/>
          </a:p>
        </p:txBody>
      </p:sp>
    </p:spTree>
    <p:extLst>
      <p:ext uri="{BB962C8B-B14F-4D97-AF65-F5344CB8AC3E}">
        <p14:creationId xmlns:p14="http://schemas.microsoft.com/office/powerpoint/2010/main" val="3286758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69FF69"/>
          </a:solidFill>
        </p:spPr>
        <p:txBody>
          <a:bodyPr wrap="square">
            <a:spAutoFit/>
          </a:bodyPr>
          <a:lstStyle/>
          <a:p>
            <a:pPr marL="342900" indent="-342900" algn="ctr">
              <a:buFont typeface="+mj-lt"/>
              <a:buAutoNum type="arabicPeriod" startAt="9"/>
            </a:pPr>
            <a:r>
              <a:rPr lang="en-US" sz="2800" b="1" dirty="0" smtClean="0">
                <a:latin typeface="Courier New" panose="02070309020205020404" pitchFamily="49" charset="0"/>
                <a:cs typeface="Courier New" panose="02070309020205020404" pitchFamily="49" charset="0"/>
              </a:rPr>
              <a:t>  1956 Deutsche </a:t>
            </a:r>
            <a:r>
              <a:rPr lang="en-US" sz="2800" b="1" dirty="0">
                <a:latin typeface="Courier New" panose="02070309020205020404" pitchFamily="49" charset="0"/>
                <a:cs typeface="Courier New" panose="02070309020205020404" pitchFamily="49" charset="0"/>
              </a:rPr>
              <a:t>Bundesbank </a:t>
            </a:r>
            <a:r>
              <a:rPr lang="en-US" sz="2800" b="1" dirty="0" smtClean="0">
                <a:latin typeface="Courier New" panose="02070309020205020404" pitchFamily="49" charset="0"/>
                <a:cs typeface="Courier New" panose="02070309020205020404" pitchFamily="49" charset="0"/>
              </a:rPr>
              <a:t>Formed</a:t>
            </a:r>
          </a:p>
          <a:p>
            <a:pPr algn="ctr"/>
            <a:r>
              <a:rPr lang="en-US" sz="2800" b="1" dirty="0" smtClean="0">
                <a:latin typeface="Courier New" panose="02070309020205020404" pitchFamily="49" charset="0"/>
                <a:cs typeface="Courier New" panose="02070309020205020404" pitchFamily="49" charset="0"/>
              </a:rPr>
              <a:t>as </a:t>
            </a:r>
            <a:r>
              <a:rPr lang="en-US" sz="2800" b="1" dirty="0">
                <a:latin typeface="Courier New" panose="02070309020205020404" pitchFamily="49" charset="0"/>
                <a:cs typeface="Courier New" panose="02070309020205020404" pitchFamily="49" charset="0"/>
              </a:rPr>
              <a:t>a Government Owned Bank</a:t>
            </a:r>
          </a:p>
        </p:txBody>
      </p:sp>
      <p:pic>
        <p:nvPicPr>
          <p:cNvPr id="1028" name="Picture 4" descr="http://www.toscananews24.it/wp/wp-content/uploads/2014/07/bundesba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107"/>
            <a:ext cx="8855840" cy="5903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05200" y="2888130"/>
            <a:ext cx="2619812" cy="1477328"/>
          </a:xfrm>
          <a:prstGeom prst="rect">
            <a:avLst/>
          </a:prstGeom>
          <a:solidFill>
            <a:srgbClr val="69FF69"/>
          </a:solidFill>
        </p:spPr>
        <p:txBody>
          <a:bodyPr wrap="square" rtlCol="0">
            <a:spAutoFit/>
          </a:bodyPr>
          <a:lstStyle/>
          <a:p>
            <a:r>
              <a:rPr lang="en-US" dirty="0" smtClean="0"/>
              <a:t> FEDERAL CORPORATION OWNED BY THE GERMAN</a:t>
            </a:r>
          </a:p>
          <a:p>
            <a:r>
              <a:rPr lang="en-US" dirty="0" smtClean="0"/>
              <a:t>GOVERNMENT</a:t>
            </a:r>
          </a:p>
          <a:p>
            <a:endParaRPr lang="en-US" dirty="0"/>
          </a:p>
          <a:p>
            <a:r>
              <a:rPr lang="en-US" dirty="0">
                <a:hlinkClick r:id="rId3" tooltip="Frankfurt am Main"/>
              </a:rPr>
              <a:t>Frankfurt am Main</a:t>
            </a:r>
            <a:r>
              <a:rPr lang="en-US" dirty="0"/>
              <a:t>.</a:t>
            </a:r>
          </a:p>
        </p:txBody>
      </p:sp>
    </p:spTree>
    <p:extLst>
      <p:ext uri="{BB962C8B-B14F-4D97-AF65-F5344CB8AC3E}">
        <p14:creationId xmlns:p14="http://schemas.microsoft.com/office/powerpoint/2010/main" val="506964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69FF69"/>
          </a:solidFill>
        </p:spPr>
        <p:txBody>
          <a:bodyPr wrap="square">
            <a:spAutoFit/>
          </a:bodyPr>
          <a:lstStyle/>
          <a:p>
            <a:pPr marL="342900" indent="-342900" algn="ctr">
              <a:buFont typeface="+mj-lt"/>
              <a:buAutoNum type="arabicPeriod" startAt="9"/>
            </a:pPr>
            <a:r>
              <a:rPr lang="en-US" sz="2800" b="1" dirty="0" smtClean="0">
                <a:latin typeface="Courier New" panose="02070309020205020404" pitchFamily="49" charset="0"/>
                <a:cs typeface="Courier New" panose="02070309020205020404" pitchFamily="49" charset="0"/>
              </a:rPr>
              <a:t>  1956 Deutsche </a:t>
            </a:r>
            <a:r>
              <a:rPr lang="en-US" sz="2800" b="1" dirty="0">
                <a:latin typeface="Courier New" panose="02070309020205020404" pitchFamily="49" charset="0"/>
                <a:cs typeface="Courier New" panose="02070309020205020404" pitchFamily="49" charset="0"/>
              </a:rPr>
              <a:t>Bundesbank </a:t>
            </a:r>
            <a:r>
              <a:rPr lang="en-US" sz="2800" b="1" dirty="0" smtClean="0">
                <a:latin typeface="Courier New" panose="02070309020205020404" pitchFamily="49" charset="0"/>
                <a:cs typeface="Courier New" panose="02070309020205020404" pitchFamily="49" charset="0"/>
              </a:rPr>
              <a:t>Formed</a:t>
            </a:r>
          </a:p>
          <a:p>
            <a:pPr algn="ctr"/>
            <a:r>
              <a:rPr lang="en-US" sz="2800" b="1" dirty="0" smtClean="0">
                <a:latin typeface="Courier New" panose="02070309020205020404" pitchFamily="49" charset="0"/>
                <a:cs typeface="Courier New" panose="02070309020205020404" pitchFamily="49" charset="0"/>
              </a:rPr>
              <a:t>as </a:t>
            </a:r>
            <a:r>
              <a:rPr lang="en-US" sz="2800" b="1" dirty="0">
                <a:latin typeface="Courier New" panose="02070309020205020404" pitchFamily="49" charset="0"/>
                <a:cs typeface="Courier New" panose="02070309020205020404" pitchFamily="49" charset="0"/>
              </a:rPr>
              <a:t>a Government Owned Bank</a:t>
            </a:r>
          </a:p>
        </p:txBody>
      </p:sp>
      <p:sp>
        <p:nvSpPr>
          <p:cNvPr id="3" name="Rectangle 2"/>
          <p:cNvSpPr/>
          <p:nvPr/>
        </p:nvSpPr>
        <p:spPr>
          <a:xfrm>
            <a:off x="5439102" y="954107"/>
            <a:ext cx="6752899" cy="3170099"/>
          </a:xfrm>
          <a:prstGeom prst="rect">
            <a:avLst/>
          </a:prstGeom>
          <a:solidFill>
            <a:srgbClr val="D0FFC1"/>
          </a:solidFill>
        </p:spPr>
        <p:txBody>
          <a:bodyPr wrap="square">
            <a:spAutoFit/>
          </a:bodyPr>
          <a:lstStyle/>
          <a:p>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Deutsche Bundesbank was founded in 1957 as West Germany’s central bank. Judged by the goal of financial stability and low inflation, it was one of the most successful central banks in the world and as such enjoyed highest esteem internationally and at home. Under its auspices, the Deutsche Mark (DM) became a symbol for stability and economic success, rose to the rank of the world’s second reserve currency and represented the benchmark for currencies in Western Europe</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5" y="1900037"/>
            <a:ext cx="5348617" cy="3362778"/>
          </a:xfrm>
          <a:prstGeom prst="rect">
            <a:avLst/>
          </a:prstGeom>
        </p:spPr>
      </p:pic>
      <p:pic>
        <p:nvPicPr>
          <p:cNvPr id="2050" name="Picture 2" descr="http://www.leftovercurrency.com/Resources/banknote-100-deutsche-mark-schumann-19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103" y="4011612"/>
            <a:ext cx="6752897" cy="28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66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69FF69"/>
          </a:solidFill>
        </p:spPr>
        <p:txBody>
          <a:bodyPr wrap="square">
            <a:spAutoFit/>
          </a:bodyPr>
          <a:lstStyle/>
          <a:p>
            <a:pPr marL="342900" indent="-342900" algn="ctr">
              <a:buFont typeface="+mj-lt"/>
              <a:buAutoNum type="arabicPeriod" startAt="9"/>
            </a:pPr>
            <a:r>
              <a:rPr lang="en-US" sz="2800"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1956 Deutsche </a:t>
            </a:r>
            <a:r>
              <a:rPr lang="en-US" sz="2400" b="1" dirty="0">
                <a:latin typeface="Courier New" panose="02070309020205020404" pitchFamily="49" charset="0"/>
                <a:cs typeface="Courier New" panose="02070309020205020404" pitchFamily="49" charset="0"/>
              </a:rPr>
              <a:t>Bundesbank </a:t>
            </a:r>
            <a:r>
              <a:rPr lang="en-US" sz="2400" b="1" dirty="0" smtClean="0">
                <a:latin typeface="Courier New" panose="02070309020205020404" pitchFamily="49" charset="0"/>
                <a:cs typeface="Courier New" panose="02070309020205020404" pitchFamily="49" charset="0"/>
              </a:rPr>
              <a:t>Formed as </a:t>
            </a:r>
            <a:r>
              <a:rPr lang="en-US" sz="2400" b="1" dirty="0">
                <a:latin typeface="Courier New" panose="02070309020205020404" pitchFamily="49" charset="0"/>
                <a:cs typeface="Courier New" panose="02070309020205020404" pitchFamily="49" charset="0"/>
              </a:rPr>
              <a:t>a Government Owned Bank</a:t>
            </a:r>
          </a:p>
        </p:txBody>
      </p:sp>
      <p:sp>
        <p:nvSpPr>
          <p:cNvPr id="4" name="TextBox 3"/>
          <p:cNvSpPr txBox="1"/>
          <p:nvPr/>
        </p:nvSpPr>
        <p:spPr>
          <a:xfrm>
            <a:off x="851995" y="2301766"/>
            <a:ext cx="4892686"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Box 7"/>
          <p:cNvSpPr txBox="1"/>
          <p:nvPr/>
        </p:nvSpPr>
        <p:spPr>
          <a:xfrm>
            <a:off x="1060715" y="4252557"/>
            <a:ext cx="1824538" cy="369332"/>
          </a:xfrm>
          <a:prstGeom prst="rect">
            <a:avLst/>
          </a:prstGeom>
          <a:solidFill>
            <a:schemeClr val="bg1"/>
          </a:solidFill>
        </p:spPr>
        <p:txBody>
          <a:bodyPr wrap="none" rtlCol="0">
            <a:spAutoFit/>
          </a:bodyPr>
          <a:lstStyle/>
          <a:p>
            <a:r>
              <a:rPr lang="en-US" dirty="0" smtClean="0"/>
              <a:t>                               </a:t>
            </a:r>
            <a:endParaRPr lang="en-US" dirty="0"/>
          </a:p>
        </p:txBody>
      </p:sp>
      <p:sp>
        <p:nvSpPr>
          <p:cNvPr id="10" name="TextBox 9"/>
          <p:cNvSpPr txBox="1"/>
          <p:nvPr/>
        </p:nvSpPr>
        <p:spPr>
          <a:xfrm>
            <a:off x="11022787" y="4407620"/>
            <a:ext cx="449162" cy="369332"/>
          </a:xfrm>
          <a:prstGeom prst="rect">
            <a:avLst/>
          </a:prstGeom>
          <a:solidFill>
            <a:schemeClr val="bg1"/>
          </a:solidFill>
        </p:spPr>
        <p:txBody>
          <a:bodyPr wrap="none" rtlCol="0">
            <a:spAutoFit/>
          </a:bodyPr>
          <a:lstStyle/>
          <a:p>
            <a:r>
              <a:rPr lang="en-US" dirty="0" smtClean="0"/>
              <a:t>     </a:t>
            </a:r>
            <a:endParaRPr lang="en-US" dirty="0"/>
          </a:p>
        </p:txBody>
      </p:sp>
      <p:sp>
        <p:nvSpPr>
          <p:cNvPr id="11" name="TextBox 10"/>
          <p:cNvSpPr txBox="1"/>
          <p:nvPr/>
        </p:nvSpPr>
        <p:spPr>
          <a:xfrm>
            <a:off x="0" y="480333"/>
            <a:ext cx="12192000" cy="830997"/>
          </a:xfrm>
          <a:prstGeom prst="rect">
            <a:avLst/>
          </a:prstGeom>
          <a:solidFill>
            <a:srgbClr val="D0FFC1"/>
          </a:solidFill>
        </p:spPr>
        <p:txBody>
          <a:bodyPr wrap="square" rtlCol="0">
            <a:spAutoFit/>
          </a:bodyPr>
          <a:lstStyle/>
          <a:p>
            <a:r>
              <a:rPr lang="en-US" sz="2400" u="sng" dirty="0" smtClean="0"/>
              <a:t>Report of the Bundesbank for the Year 1957:</a:t>
            </a:r>
            <a:r>
              <a:rPr lang="en-US" sz="2400" dirty="0" smtClean="0"/>
              <a:t>   Bank officers and directors are nominated by the Federal Cabinet and appointed by the </a:t>
            </a:r>
            <a:r>
              <a:rPr lang="en-US" sz="2400" dirty="0" smtClean="0"/>
              <a:t>nation’s P</a:t>
            </a:r>
            <a:r>
              <a:rPr lang="en-US" sz="2400" dirty="0" smtClean="0"/>
              <a:t>resident</a:t>
            </a:r>
            <a:r>
              <a:rPr lang="en-US" sz="2400" dirty="0" smtClean="0"/>
              <a:t>.</a:t>
            </a:r>
            <a:endParaRPr lang="en-US" sz="2400" dirty="0"/>
          </a:p>
        </p:txBody>
      </p:sp>
      <p:sp>
        <p:nvSpPr>
          <p:cNvPr id="12" name="TextBox 11"/>
          <p:cNvSpPr txBox="1"/>
          <p:nvPr/>
        </p:nvSpPr>
        <p:spPr>
          <a:xfrm>
            <a:off x="0" y="1311330"/>
            <a:ext cx="4037688" cy="5016758"/>
          </a:xfrm>
          <a:prstGeom prst="rect">
            <a:avLst/>
          </a:prstGeom>
          <a:solidFill>
            <a:srgbClr val="FFFF00"/>
          </a:solidFill>
        </p:spPr>
        <p:txBody>
          <a:bodyPr wrap="square" rtlCol="0">
            <a:spAutoFit/>
          </a:bodyPr>
          <a:lstStyle/>
          <a:p>
            <a:r>
              <a:rPr lang="en-US" sz="2000" dirty="0" smtClean="0"/>
              <a:t>“[The Bundesbank] has been run for the national interest, not for private profit; its management has a strong public service tradition; and the German people have worked very hard.</a:t>
            </a:r>
          </a:p>
          <a:p>
            <a:endParaRPr lang="en-US" sz="2000" dirty="0"/>
          </a:p>
          <a:p>
            <a:r>
              <a:rPr lang="en-US" sz="2000" dirty="0" smtClean="0"/>
              <a:t>Up to the mid-1960s the German government ran budget surpluses, and it remained a net creditor until 1974.  This saved the nation large amounts that would have gone for interest payments, had Germany financed government by borrowing, the way the U.S. has.”  			 </a:t>
            </a:r>
            <a:r>
              <a:rPr lang="en-US" dirty="0" err="1" smtClean="0"/>
              <a:t>Zarlenga</a:t>
            </a:r>
            <a:r>
              <a:rPr lang="en-US" dirty="0" smtClean="0"/>
              <a:t>, </a:t>
            </a:r>
            <a:r>
              <a:rPr lang="en-US" i="1" dirty="0" smtClean="0"/>
              <a:t>LSM</a:t>
            </a:r>
            <a:r>
              <a:rPr lang="en-US" dirty="0" smtClean="0"/>
              <a:t>, p. 598</a:t>
            </a:r>
            <a:endParaRPr lang="en-US" sz="2000" dirty="0"/>
          </a:p>
        </p:txBody>
      </p:sp>
      <p:pic>
        <p:nvPicPr>
          <p:cNvPr id="1026" name="Picture 2" descr="http://www.acting-man.com/blog/media/2013/05/staatsverschuldung-deutsch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732" y="1311330"/>
            <a:ext cx="5727268" cy="5016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64733" y="6328088"/>
            <a:ext cx="5727268" cy="369332"/>
          </a:xfrm>
          <a:prstGeom prst="rect">
            <a:avLst/>
          </a:prstGeom>
          <a:noFill/>
        </p:spPr>
        <p:txBody>
          <a:bodyPr wrap="square" rtlCol="0">
            <a:spAutoFit/>
          </a:bodyPr>
          <a:lstStyle/>
          <a:p>
            <a:r>
              <a:rPr lang="en-US" dirty="0" smtClean="0"/>
              <a:t>1950 55 60  65   70   75    80    85    90   95  2000 05   10   15 </a:t>
            </a:r>
            <a:endParaRPr lang="en-US" dirty="0"/>
          </a:p>
        </p:txBody>
      </p:sp>
    </p:spTree>
    <p:extLst>
      <p:ext uri="{BB962C8B-B14F-4D97-AF65-F5344CB8AC3E}">
        <p14:creationId xmlns:p14="http://schemas.microsoft.com/office/powerpoint/2010/main" val="2977740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954107"/>
          </a:xfrm>
          <a:prstGeom prst="rect">
            <a:avLst/>
          </a:prstGeom>
          <a:solidFill>
            <a:srgbClr val="69FF69"/>
          </a:solidFill>
        </p:spPr>
        <p:txBody>
          <a:bodyPr wrap="square">
            <a:spAutoFit/>
          </a:bodyPr>
          <a:lstStyle/>
          <a:p>
            <a:pPr marL="342900" indent="-342900" algn="ctr">
              <a:buFont typeface="+mj-lt"/>
              <a:buAutoNum type="arabicPeriod" startAt="9"/>
            </a:pPr>
            <a:r>
              <a:rPr lang="en-US" sz="2800" b="1" dirty="0" smtClean="0">
                <a:latin typeface="Courier New" panose="02070309020205020404" pitchFamily="49" charset="0"/>
                <a:cs typeface="Courier New" panose="02070309020205020404" pitchFamily="49" charset="0"/>
              </a:rPr>
              <a:t>  1956 Deutsche </a:t>
            </a:r>
            <a:r>
              <a:rPr lang="en-US" sz="2800" b="1" dirty="0">
                <a:latin typeface="Courier New" panose="02070309020205020404" pitchFamily="49" charset="0"/>
                <a:cs typeface="Courier New" panose="02070309020205020404" pitchFamily="49" charset="0"/>
              </a:rPr>
              <a:t>Bundesbank </a:t>
            </a:r>
            <a:r>
              <a:rPr lang="en-US" sz="2800" b="1" dirty="0" smtClean="0">
                <a:latin typeface="Courier New" panose="02070309020205020404" pitchFamily="49" charset="0"/>
                <a:cs typeface="Courier New" panose="02070309020205020404" pitchFamily="49" charset="0"/>
              </a:rPr>
              <a:t>Formed</a:t>
            </a:r>
          </a:p>
          <a:p>
            <a:pPr algn="ctr"/>
            <a:r>
              <a:rPr lang="en-US" sz="2800" b="1" dirty="0" smtClean="0">
                <a:latin typeface="Courier New" panose="02070309020205020404" pitchFamily="49" charset="0"/>
                <a:cs typeface="Courier New" panose="02070309020205020404" pitchFamily="49" charset="0"/>
              </a:rPr>
              <a:t>as </a:t>
            </a:r>
            <a:r>
              <a:rPr lang="en-US" sz="2800" b="1" dirty="0">
                <a:latin typeface="Courier New" panose="02070309020205020404" pitchFamily="49" charset="0"/>
                <a:cs typeface="Courier New" panose="02070309020205020404" pitchFamily="49" charset="0"/>
              </a:rPr>
              <a:t>a Government Owned Bank</a:t>
            </a:r>
          </a:p>
        </p:txBody>
      </p:sp>
      <p:sp>
        <p:nvSpPr>
          <p:cNvPr id="4" name="TextBox 3"/>
          <p:cNvSpPr txBox="1"/>
          <p:nvPr/>
        </p:nvSpPr>
        <p:spPr>
          <a:xfrm>
            <a:off x="851995" y="2301766"/>
            <a:ext cx="4892686" cy="369332"/>
          </a:xfrm>
          <a:prstGeom prst="rect">
            <a:avLst/>
          </a:prstGeom>
          <a:solidFill>
            <a:schemeClr val="bg1"/>
          </a:solidFill>
        </p:spPr>
        <p:txBody>
          <a:bodyPr wrap="none" rtlCol="0">
            <a:spAutoFit/>
          </a:bodyPr>
          <a:lstStyle/>
          <a:p>
            <a:r>
              <a:rPr lang="en-US" dirty="0" smtClean="0"/>
              <a:t>                                                                                         </a:t>
            </a:r>
            <a:endParaRPr lang="en-US" dirty="0"/>
          </a:p>
        </p:txBody>
      </p:sp>
      <p:sp>
        <p:nvSpPr>
          <p:cNvPr id="5" name="TextBox 4"/>
          <p:cNvSpPr txBox="1"/>
          <p:nvPr/>
        </p:nvSpPr>
        <p:spPr>
          <a:xfrm>
            <a:off x="4130566" y="3277162"/>
            <a:ext cx="6797054" cy="369332"/>
          </a:xfrm>
          <a:prstGeom prst="rect">
            <a:avLst/>
          </a:prstGeom>
          <a:solidFill>
            <a:schemeClr val="bg1"/>
          </a:solidFill>
        </p:spPr>
        <p:txBody>
          <a:bodyPr wrap="none" rtlCol="0">
            <a:spAutoFit/>
          </a:bodyPr>
          <a:lstStyle/>
          <a:p>
            <a:r>
              <a:rPr lang="en-US" dirty="0" smtClean="0"/>
              <a:t>                                                                                                                             </a:t>
            </a:r>
            <a:endParaRPr lang="en-US" dirty="0"/>
          </a:p>
        </p:txBody>
      </p:sp>
      <p:sp>
        <p:nvSpPr>
          <p:cNvPr id="6" name="TextBox 5"/>
          <p:cNvSpPr txBox="1"/>
          <p:nvPr/>
        </p:nvSpPr>
        <p:spPr>
          <a:xfrm>
            <a:off x="0" y="954107"/>
            <a:ext cx="12192000" cy="1323439"/>
          </a:xfrm>
          <a:prstGeom prst="rect">
            <a:avLst/>
          </a:prstGeom>
          <a:solidFill>
            <a:srgbClr val="D0FFC1"/>
          </a:solidFill>
        </p:spPr>
        <p:txBody>
          <a:bodyPr wrap="square" rtlCol="0">
            <a:spAutoFit/>
          </a:bodyPr>
          <a:lstStyle/>
          <a:p>
            <a:r>
              <a:rPr lang="en-US" sz="2400" u="sng" dirty="0" smtClean="0"/>
              <a:t>Report of the Bundesbank for the Year 1957</a:t>
            </a:r>
            <a:r>
              <a:rPr lang="en-US" sz="2400" dirty="0" smtClean="0"/>
              <a:t>:   </a:t>
            </a:r>
            <a:r>
              <a:rPr lang="en-US" sz="3200" dirty="0" smtClean="0"/>
              <a:t>“</a:t>
            </a:r>
            <a:r>
              <a:rPr lang="en-US" sz="2400" dirty="0" smtClean="0"/>
              <a:t>The </a:t>
            </a:r>
            <a:r>
              <a:rPr lang="en-US" sz="2400" dirty="0"/>
              <a:t>duty to cooperate in general economic policy is limited by the responsibility, expressly laid on the Bundesbank by the Law, for safeguarding the currency</a:t>
            </a:r>
            <a:r>
              <a:rPr lang="en-US" sz="2400" dirty="0" smtClean="0"/>
              <a:t>.”</a:t>
            </a:r>
            <a:endParaRPr lang="en-US" sz="24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497" y="6095107"/>
            <a:ext cx="6944251" cy="51398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52" y="2899898"/>
            <a:ext cx="11255496" cy="2817945"/>
          </a:xfrm>
          <a:prstGeom prst="rect">
            <a:avLst/>
          </a:prstGeom>
        </p:spPr>
      </p:pic>
      <p:sp>
        <p:nvSpPr>
          <p:cNvPr id="17" name="TextBox 16"/>
          <p:cNvSpPr txBox="1"/>
          <p:nvPr/>
        </p:nvSpPr>
        <p:spPr>
          <a:xfrm>
            <a:off x="8339958" y="3277162"/>
            <a:ext cx="1403132" cy="2585323"/>
          </a:xfrm>
          <a:prstGeom prst="rect">
            <a:avLst/>
          </a:prstGeom>
          <a:solidFill>
            <a:schemeClr val="bg1"/>
          </a:solidFill>
        </p:spPr>
        <p:txBody>
          <a:bodyPr wrap="square" rtlCol="0">
            <a:spAutoFit/>
          </a:bodyPr>
          <a:lstStyle/>
          <a:p>
            <a:r>
              <a:rPr lang="en-US" dirty="0" smtClean="0"/>
              <a:t>                     </a:t>
            </a:r>
          </a:p>
          <a:p>
            <a:r>
              <a:rPr lang="en-US" dirty="0"/>
              <a:t> </a:t>
            </a:r>
            <a:endParaRPr lang="en-US" dirty="0" smtClean="0"/>
          </a:p>
          <a:p>
            <a:r>
              <a:rPr lang="en-US" dirty="0"/>
              <a:t> </a:t>
            </a:r>
            <a:endParaRPr lang="en-US" dirty="0" smtClean="0"/>
          </a:p>
          <a:p>
            <a:r>
              <a:rPr lang="en-US" dirty="0"/>
              <a:t> </a:t>
            </a:r>
            <a:endParaRPr lang="en-US" dirty="0" smtClean="0"/>
          </a:p>
          <a:p>
            <a:r>
              <a:rPr lang="en-US" dirty="0"/>
              <a:t> </a:t>
            </a:r>
            <a:endParaRPr lang="en-US" dirty="0" smtClean="0"/>
          </a:p>
          <a:p>
            <a:r>
              <a:rPr lang="en-US" dirty="0"/>
              <a:t> </a:t>
            </a:r>
            <a:endParaRPr lang="en-US" dirty="0" smtClean="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3991272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rical Data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64" y="1903686"/>
            <a:ext cx="10823271" cy="4954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
            <a:ext cx="12192000" cy="830997"/>
          </a:xfrm>
          <a:prstGeom prst="rect">
            <a:avLst/>
          </a:prstGeom>
          <a:solidFill>
            <a:srgbClr val="FFFF00"/>
          </a:solidFill>
        </p:spPr>
        <p:txBody>
          <a:bodyPr wrap="square">
            <a:spAutoFit/>
          </a:bodyPr>
          <a:lstStyle/>
          <a:p>
            <a:pPr marL="457200" indent="-457200" algn="ctr">
              <a:buFont typeface="+mj-lt"/>
              <a:buAutoNum type="arabicPeriod" startAt="10"/>
            </a:pPr>
            <a:r>
              <a:rPr lang="en-US" sz="2400" b="1" dirty="0">
                <a:latin typeface="Courier New" panose="02070309020205020404" pitchFamily="49" charset="0"/>
                <a:cs typeface="Courier New" panose="02070309020205020404" pitchFamily="49" charset="0"/>
              </a:rPr>
              <a:t>Much Greater Challenges under the </a:t>
            </a:r>
            <a:r>
              <a:rPr lang="en-US" sz="2400" b="1" dirty="0" smtClean="0">
                <a:latin typeface="Courier New" panose="02070309020205020404" pitchFamily="49" charset="0"/>
                <a:cs typeface="Courier New" panose="02070309020205020404" pitchFamily="49" charset="0"/>
              </a:rPr>
              <a:t>EMU</a:t>
            </a:r>
          </a:p>
          <a:p>
            <a:pPr algn="ctr"/>
            <a:r>
              <a:rPr lang="en-US" sz="2400" b="1" dirty="0" smtClean="0">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European Monetary Union)</a:t>
            </a:r>
          </a:p>
        </p:txBody>
      </p:sp>
    </p:spTree>
    <p:extLst>
      <p:ext uri="{BB962C8B-B14F-4D97-AF65-F5344CB8AC3E}">
        <p14:creationId xmlns:p14="http://schemas.microsoft.com/office/powerpoint/2010/main" val="176051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Hitler Taken by Feder’s Monetary Views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H.S. Chamberlain Promotes Racism</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Schacht Battles Feder</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But ‘Feder Money’ Worked Well</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Employment-Creation Bills Threatened “Vested Interests”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Schacht Ate Some Crow Over Feder Money</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Schacht Fired</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American Professors Attack</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Deutsche Bundesbank Formed as a Government Owned Bank</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 Much Greater Challenges under the EMU</a:t>
            </a:r>
            <a:r>
              <a:rPr lang="en-US" sz="2000" dirty="0" smtClean="0">
                <a:latin typeface="Courier New" panose="02070309020205020404" pitchFamily="49" charset="0"/>
                <a:cs typeface="Courier New" panose="02070309020205020404" pitchFamily="49" charset="0"/>
              </a:rPr>
              <a:t>(European Monetary Union)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 Schacht Finally Sees </a:t>
            </a:r>
            <a:r>
              <a:rPr lang="en-US" sz="2400" smtClean="0">
                <a:latin typeface="Courier New" panose="02070309020205020404" pitchFamily="49" charset="0"/>
                <a:cs typeface="Courier New" panose="02070309020205020404" pitchFamily="49" charset="0"/>
              </a:rPr>
              <a:t>the Light </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37FFFF"/>
          </a:solidFill>
        </p:spPr>
        <p:txBody>
          <a:bodyPr wrap="square">
            <a:spAutoFit/>
          </a:bodyPr>
          <a:lstStyle/>
          <a:p>
            <a:pPr marL="457200" indent="-457200" algn="ctr">
              <a:buFont typeface="+mj-lt"/>
              <a:buAutoNum type="arabicPeriod" startAt="11"/>
            </a:pPr>
            <a:r>
              <a:rPr lang="en-US" sz="2800" dirty="0" smtClean="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Schacht </a:t>
            </a:r>
            <a:r>
              <a:rPr lang="en-US" sz="2800" b="1" dirty="0">
                <a:latin typeface="Courier New" panose="02070309020205020404" pitchFamily="49" charset="0"/>
                <a:cs typeface="Courier New" panose="02070309020205020404" pitchFamily="49" charset="0"/>
              </a:rPr>
              <a:t>Finally Sees the Light</a:t>
            </a:r>
          </a:p>
        </p:txBody>
      </p:sp>
      <p:sp>
        <p:nvSpPr>
          <p:cNvPr id="3" name="TextBox 2"/>
          <p:cNvSpPr txBox="1"/>
          <p:nvPr/>
        </p:nvSpPr>
        <p:spPr>
          <a:xfrm>
            <a:off x="0" y="523220"/>
            <a:ext cx="12192000" cy="523220"/>
          </a:xfrm>
          <a:prstGeom prst="rect">
            <a:avLst/>
          </a:prstGeom>
          <a:solidFill>
            <a:srgbClr val="D1FFFF"/>
          </a:solidFill>
        </p:spPr>
        <p:txBody>
          <a:bodyPr wrap="square" rtlCol="0">
            <a:spAutoFit/>
          </a:bodyPr>
          <a:lstStyle/>
          <a:p>
            <a:pPr algn="ctr"/>
            <a:r>
              <a:rPr lang="en-US" sz="2800" b="1" dirty="0" smtClean="0"/>
              <a:t>FROM A GOLD-BACKED CURRENCY     TO      A CREATION OF THE LAW</a:t>
            </a:r>
            <a:endParaRPr lang="en-US" sz="2800" b="1" dirty="0"/>
          </a:p>
        </p:txBody>
      </p:sp>
      <p:sp>
        <p:nvSpPr>
          <p:cNvPr id="4" name="TextBox 3"/>
          <p:cNvSpPr txBox="1"/>
          <p:nvPr/>
        </p:nvSpPr>
        <p:spPr>
          <a:xfrm>
            <a:off x="0" y="1046440"/>
            <a:ext cx="12192000" cy="1508105"/>
          </a:xfrm>
          <a:prstGeom prst="rect">
            <a:avLst/>
          </a:prstGeom>
          <a:solidFill>
            <a:srgbClr val="D1FFFF"/>
          </a:solidFill>
        </p:spPr>
        <p:txBody>
          <a:bodyPr wrap="square" rtlCol="0">
            <a:spAutoFit/>
          </a:bodyPr>
          <a:lstStyle/>
          <a:p>
            <a:r>
              <a:rPr lang="en-US" sz="2400" dirty="0" smtClean="0"/>
              <a:t>“Thus Schacht made a monetary pilgrimage similar to that of Thomas Jefferson, Alexander Del Mar, and many others, away from the primitive commodity view of money as metal, to an awareness of the ‘nominal,’ fiat nature of money as being based in law.”</a:t>
            </a:r>
          </a:p>
          <a:p>
            <a:r>
              <a:rPr lang="en-US" sz="2000" dirty="0" smtClean="0"/>
              <a:t>										</a:t>
            </a:r>
            <a:r>
              <a:rPr lang="en-US" sz="2000" dirty="0" err="1" smtClean="0"/>
              <a:t>Zarlenga</a:t>
            </a:r>
            <a:r>
              <a:rPr lang="en-US" sz="2000" dirty="0" smtClean="0"/>
              <a:t>, </a:t>
            </a:r>
            <a:r>
              <a:rPr lang="en-US" sz="2000" i="1" dirty="0" smtClean="0"/>
              <a:t>LSM</a:t>
            </a:r>
            <a:r>
              <a:rPr lang="en-US" sz="2000" dirty="0" smtClean="0"/>
              <a:t>, p. 599</a:t>
            </a:r>
            <a:endParaRPr lang="en-US" sz="2000" dirty="0"/>
          </a:p>
        </p:txBody>
      </p:sp>
      <p:pic>
        <p:nvPicPr>
          <p:cNvPr id="2050" name="Picture 2" descr="http://es.panampost.com/wp-content/uploads/featured-inncoin-anth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79" y="4335517"/>
            <a:ext cx="3027994" cy="14926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umbs.dreamstime.com/z/money-corrupts-concept-corruntion-injustice-out-weighing-legal-system-30764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876" y="2964003"/>
            <a:ext cx="3497679" cy="383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ndesarchiv Bild 183-R16259, Gottfried Fe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752" y="1667609"/>
            <a:ext cx="3300248" cy="5190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451" y="6235262"/>
            <a:ext cx="1926489" cy="646331"/>
          </a:xfrm>
          <a:prstGeom prst="rect">
            <a:avLst/>
          </a:prstGeom>
        </p:spPr>
        <p:txBody>
          <a:bodyPr wrap="none">
            <a:spAutoFit/>
          </a:bodyPr>
          <a:lstStyle/>
          <a:p>
            <a:r>
              <a:rPr lang="en-US" b="1" dirty="0" smtClean="0"/>
              <a:t>GOTTFRIED FEDER</a:t>
            </a:r>
          </a:p>
          <a:p>
            <a:pPr algn="ctr"/>
            <a:r>
              <a:rPr lang="en-US" b="1" dirty="0" smtClean="0"/>
              <a:t>(1883 </a:t>
            </a:r>
            <a:r>
              <a:rPr lang="en-US" b="1" dirty="0"/>
              <a:t>– </a:t>
            </a:r>
            <a:r>
              <a:rPr lang="en-US" b="1" dirty="0" smtClean="0"/>
              <a:t>1941</a:t>
            </a:r>
            <a:r>
              <a:rPr lang="en-US" b="1" dirty="0"/>
              <a:t>)</a:t>
            </a:r>
          </a:p>
        </p:txBody>
      </p:sp>
      <p:sp>
        <p:nvSpPr>
          <p:cNvPr id="3" name="Rectangle 2"/>
          <p:cNvSpPr/>
          <p:nvPr/>
        </p:nvSpPr>
        <p:spPr>
          <a:xfrm>
            <a:off x="0" y="0"/>
            <a:ext cx="12192000"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Hitler Taken by Feder’s Monetary Views</a:t>
            </a:r>
          </a:p>
        </p:txBody>
      </p:sp>
      <p:sp>
        <p:nvSpPr>
          <p:cNvPr id="4" name="TextBox 3"/>
          <p:cNvSpPr txBox="1"/>
          <p:nvPr/>
        </p:nvSpPr>
        <p:spPr>
          <a:xfrm>
            <a:off x="32332" y="541416"/>
            <a:ext cx="12159668" cy="830997"/>
          </a:xfrm>
          <a:prstGeom prst="rect">
            <a:avLst/>
          </a:prstGeom>
          <a:solidFill>
            <a:srgbClr val="FFFF00"/>
          </a:solidFill>
        </p:spPr>
        <p:txBody>
          <a:bodyPr wrap="square" rtlCol="0">
            <a:spAutoFit/>
          </a:bodyPr>
          <a:lstStyle/>
          <a:p>
            <a:r>
              <a:rPr lang="en-US" sz="2400" dirty="0" smtClean="0"/>
              <a:t>Feder met Adolf Hitler in the summer of 1919.  Feder was a founding member of the German Workers’ Party</a:t>
            </a:r>
            <a:r>
              <a:rPr lang="en-US" sz="2400" dirty="0"/>
              <a:t>, and </a:t>
            </a:r>
            <a:r>
              <a:rPr lang="en-US" sz="2400" dirty="0" smtClean="0"/>
              <a:t> became Hitler’s mentor on the monetary system and </a:t>
            </a:r>
            <a:r>
              <a:rPr lang="en-US" sz="2400" dirty="0"/>
              <a:t>economics. </a:t>
            </a:r>
          </a:p>
        </p:txBody>
      </p:sp>
      <p:sp>
        <p:nvSpPr>
          <p:cNvPr id="5" name="TextBox 4"/>
          <p:cNvSpPr txBox="1"/>
          <p:nvPr/>
        </p:nvSpPr>
        <p:spPr>
          <a:xfrm>
            <a:off x="236484" y="1453413"/>
            <a:ext cx="8271880" cy="1631216"/>
          </a:xfrm>
          <a:prstGeom prst="rect">
            <a:avLst/>
          </a:prstGeom>
          <a:solidFill>
            <a:srgbClr val="FFE0B3"/>
          </a:solidFill>
        </p:spPr>
        <p:txBody>
          <a:bodyPr wrap="none" rtlCol="0">
            <a:spAutoFit/>
          </a:bodyPr>
          <a:lstStyle/>
          <a:p>
            <a:r>
              <a:rPr lang="en-US" sz="2000" dirty="0" smtClean="0"/>
              <a:t>“The basis of Feder’s ideas was that the state should create and control its</a:t>
            </a:r>
          </a:p>
          <a:p>
            <a:r>
              <a:rPr lang="en-US" sz="2000" dirty="0" smtClean="0"/>
              <a:t>money supply through a nationalized central bank rather than have it created</a:t>
            </a:r>
          </a:p>
          <a:p>
            <a:r>
              <a:rPr lang="en-US" sz="2000" dirty="0" smtClean="0"/>
              <a:t>by privately owned banks, to whom interest would have to be paid.  From this</a:t>
            </a:r>
          </a:p>
          <a:p>
            <a:r>
              <a:rPr lang="en-US" sz="2000" dirty="0" smtClean="0"/>
              <a:t>view was derived the conclusion that finance had enslaved the population by</a:t>
            </a:r>
          </a:p>
          <a:p>
            <a:r>
              <a:rPr lang="en-US" sz="2000" dirty="0" smtClean="0"/>
              <a:t>usurping the nation’s control of money.”                                   </a:t>
            </a:r>
            <a:r>
              <a:rPr lang="en-US" sz="1600" dirty="0" err="1" smtClean="0"/>
              <a:t>Zarlenga</a:t>
            </a:r>
            <a:r>
              <a:rPr lang="en-US" sz="1600" dirty="0" smtClean="0"/>
              <a:t>, </a:t>
            </a:r>
            <a:r>
              <a:rPr lang="en-US" sz="1600" i="1" dirty="0" smtClean="0"/>
              <a:t>LSM</a:t>
            </a:r>
            <a:r>
              <a:rPr lang="en-US" sz="1600" dirty="0" smtClean="0"/>
              <a:t>, p. 590 </a:t>
            </a:r>
            <a:endParaRPr lang="en-US" sz="2000" dirty="0"/>
          </a:p>
        </p:txBody>
      </p:sp>
      <p:pic>
        <p:nvPicPr>
          <p:cNvPr id="9" name="Picture 8"/>
          <p:cNvPicPr>
            <a:picLocks noChangeAspect="1"/>
          </p:cNvPicPr>
          <p:nvPr/>
        </p:nvPicPr>
        <p:blipFill>
          <a:blip r:embed="rId3"/>
          <a:stretch>
            <a:fillRect/>
          </a:stretch>
        </p:blipFill>
        <p:spPr>
          <a:xfrm>
            <a:off x="6781451" y="3169572"/>
            <a:ext cx="1874551" cy="2989875"/>
          </a:xfrm>
          <a:prstGeom prst="rect">
            <a:avLst/>
          </a:prstGeom>
        </p:spPr>
      </p:pic>
      <p:sp>
        <p:nvSpPr>
          <p:cNvPr id="10" name="TextBox 9"/>
          <p:cNvSpPr txBox="1"/>
          <p:nvPr/>
        </p:nvSpPr>
        <p:spPr>
          <a:xfrm>
            <a:off x="7144507" y="5148515"/>
            <a:ext cx="1200376" cy="369332"/>
          </a:xfrm>
          <a:prstGeom prst="rect">
            <a:avLst/>
          </a:prstGeom>
          <a:solidFill>
            <a:schemeClr val="bg1"/>
          </a:solidFill>
        </p:spPr>
        <p:txBody>
          <a:bodyPr wrap="square" rtlCol="0">
            <a:spAutoFit/>
          </a:bodyPr>
          <a:lstStyle/>
          <a:p>
            <a:r>
              <a:rPr lang="en-US" dirty="0" smtClean="0"/>
              <a:t>Pub., 1919</a:t>
            </a:r>
            <a:endParaRPr lang="en-US" dirty="0"/>
          </a:p>
        </p:txBody>
      </p:sp>
      <p:sp>
        <p:nvSpPr>
          <p:cNvPr id="11" name="Rectangle 10"/>
          <p:cNvSpPr/>
          <p:nvPr/>
        </p:nvSpPr>
        <p:spPr>
          <a:xfrm>
            <a:off x="400609" y="3929387"/>
            <a:ext cx="6069723" cy="2215991"/>
          </a:xfrm>
          <a:prstGeom prst="rect">
            <a:avLst/>
          </a:prstGeom>
          <a:solidFill>
            <a:srgbClr val="FFE0B3"/>
          </a:solidFill>
        </p:spPr>
        <p:txBody>
          <a:bodyPr wrap="square">
            <a:spAutoFit/>
          </a:bodyPr>
          <a:lstStyle/>
          <a:p>
            <a:r>
              <a:rPr lang="en-US" dirty="0" smtClean="0"/>
              <a:t>“As </a:t>
            </a:r>
            <a:r>
              <a:rPr lang="en-US" dirty="0"/>
              <a:t>Feder states throughout his manifesto, currency (or credit) is simply intended as a means of exchange, not as a profit-making commodity via usury. </a:t>
            </a:r>
            <a:r>
              <a:rPr lang="en-US" dirty="0" smtClean="0"/>
              <a:t>   During </a:t>
            </a:r>
            <a:r>
              <a:rPr lang="en-US" dirty="0"/>
              <a:t>the Medieval era usurers were executed; now they are regarded as the epitome of respectable business practice</a:t>
            </a:r>
            <a:r>
              <a:rPr lang="en-US" dirty="0" smtClean="0"/>
              <a:t>.”</a:t>
            </a:r>
          </a:p>
          <a:p>
            <a:r>
              <a:rPr lang="en-US" sz="1600" dirty="0" smtClean="0"/>
              <a:t>                                       Kerry Bolton, “</a:t>
            </a:r>
            <a:r>
              <a:rPr lang="en-US" sz="1600" b="1" i="1" dirty="0" smtClean="0"/>
              <a:t>Two </a:t>
            </a:r>
            <a:r>
              <a:rPr lang="en-US" sz="1600" b="1" i="1" dirty="0"/>
              <a:t>Volumes by Gottfried </a:t>
            </a:r>
            <a:r>
              <a:rPr lang="en-US" sz="1600" b="1" i="1" dirty="0" smtClean="0"/>
              <a:t>Feder” </a:t>
            </a:r>
            <a:endParaRPr lang="en-US" sz="1600" i="1" dirty="0"/>
          </a:p>
          <a:p>
            <a:r>
              <a:rPr lang="en-US" sz="1600" dirty="0"/>
              <a:t>http://www.counter-currents.com/2012/11/two-volumes-by-gottfried-feder/</a:t>
            </a:r>
          </a:p>
        </p:txBody>
      </p:sp>
    </p:spTree>
    <p:extLst>
      <p:ext uri="{BB962C8B-B14F-4D97-AF65-F5344CB8AC3E}">
        <p14:creationId xmlns:p14="http://schemas.microsoft.com/office/powerpoint/2010/main" val="197043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Hitler Taken by Feder’s Monetary Views</a:t>
            </a:r>
          </a:p>
        </p:txBody>
      </p:sp>
      <p:pic>
        <p:nvPicPr>
          <p:cNvPr id="9" name="Picture 8"/>
          <p:cNvPicPr>
            <a:picLocks noChangeAspect="1"/>
          </p:cNvPicPr>
          <p:nvPr/>
        </p:nvPicPr>
        <p:blipFill>
          <a:blip r:embed="rId2"/>
          <a:stretch>
            <a:fillRect/>
          </a:stretch>
        </p:blipFill>
        <p:spPr>
          <a:xfrm>
            <a:off x="1304564" y="2865788"/>
            <a:ext cx="2365561" cy="37730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737" y="537193"/>
            <a:ext cx="4276490" cy="63208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36" y="1005879"/>
            <a:ext cx="3696216" cy="1705213"/>
          </a:xfrm>
          <a:prstGeom prst="rect">
            <a:avLst/>
          </a:prstGeom>
        </p:spPr>
      </p:pic>
    </p:spTree>
    <p:extLst>
      <p:ext uri="{BB962C8B-B14F-4D97-AF65-F5344CB8AC3E}">
        <p14:creationId xmlns:p14="http://schemas.microsoft.com/office/powerpoint/2010/main" val="386114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FF0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Hitler Taken by Feder’s Monetary Views</a:t>
            </a:r>
          </a:p>
        </p:txBody>
      </p:sp>
      <p:sp>
        <p:nvSpPr>
          <p:cNvPr id="4" name="TextBox 3"/>
          <p:cNvSpPr txBox="1"/>
          <p:nvPr/>
        </p:nvSpPr>
        <p:spPr>
          <a:xfrm>
            <a:off x="32332" y="541416"/>
            <a:ext cx="12159668" cy="1200329"/>
          </a:xfrm>
          <a:prstGeom prst="rect">
            <a:avLst/>
          </a:prstGeom>
          <a:solidFill>
            <a:srgbClr val="FFFF00"/>
          </a:solidFill>
        </p:spPr>
        <p:txBody>
          <a:bodyPr wrap="square" rtlCol="0">
            <a:spAutoFit/>
          </a:bodyPr>
          <a:lstStyle/>
          <a:p>
            <a:r>
              <a:rPr lang="en-US" sz="2400" dirty="0" smtClean="0"/>
              <a:t>“Feder’s views could easily have originated from the work of German monetary theorists such as George Knapp, whose book </a:t>
            </a:r>
            <a:r>
              <a:rPr lang="en-US" sz="2400" i="1" dirty="0" smtClean="0"/>
              <a:t>The State Theory of Money </a:t>
            </a:r>
            <a:r>
              <a:rPr lang="en-US" sz="2400" dirty="0" smtClean="0"/>
              <a:t>(1905) is still one of the classics in the monetary area.”    								        </a:t>
            </a:r>
            <a:r>
              <a:rPr lang="en-US" dirty="0" err="1" smtClean="0"/>
              <a:t>Zarlenga</a:t>
            </a:r>
            <a:r>
              <a:rPr lang="en-US" dirty="0" smtClean="0"/>
              <a:t>, </a:t>
            </a:r>
            <a:r>
              <a:rPr lang="en-US" i="1" dirty="0" smtClean="0"/>
              <a:t>LSM</a:t>
            </a:r>
            <a:r>
              <a:rPr lang="en-US" dirty="0" smtClean="0"/>
              <a:t>, p. 590</a:t>
            </a:r>
            <a:endParaRPr lang="en-US" dirty="0"/>
          </a:p>
        </p:txBody>
      </p:sp>
      <p:sp>
        <p:nvSpPr>
          <p:cNvPr id="8" name="Rectangle 7"/>
          <p:cNvSpPr/>
          <p:nvPr/>
        </p:nvSpPr>
        <p:spPr>
          <a:xfrm>
            <a:off x="304381" y="1869892"/>
            <a:ext cx="4367029" cy="2677656"/>
          </a:xfrm>
          <a:prstGeom prst="rect">
            <a:avLst/>
          </a:prstGeom>
          <a:solidFill>
            <a:srgbClr val="FFFFA7"/>
          </a:solidFill>
        </p:spPr>
        <p:txBody>
          <a:bodyPr wrap="square">
            <a:spAutoFit/>
          </a:bodyPr>
          <a:lstStyle/>
          <a:p>
            <a:r>
              <a:rPr lang="en-US" sz="2400" dirty="0" smtClean="0"/>
              <a:t>Knapp’s book founded the chartalist school of monetary theory:</a:t>
            </a:r>
          </a:p>
          <a:p>
            <a:endParaRPr lang="en-US" sz="2400" dirty="0"/>
          </a:p>
          <a:p>
            <a:r>
              <a:rPr lang="en-US" sz="2400" dirty="0" smtClean="0"/>
              <a:t>Money has no intrinsic value, and should be a government-issued token  -- public fiat money.</a:t>
            </a:r>
            <a:endParaRPr lang="en-US" sz="2400" dirty="0"/>
          </a:p>
        </p:txBody>
      </p:sp>
      <p:pic>
        <p:nvPicPr>
          <p:cNvPr id="2059" name="Picture 11" descr="https://s15-us2.ixquick.com/cgi-bin/serveimage?url=http://www.financialsense.com/sites/default/files/users/u768/images/2013/georg-friedrich-knapp.jpg&amp;sp=dcf7eab70bd1c4ba8e6a53618ddd59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342" y="1869893"/>
            <a:ext cx="3551658" cy="498810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s://upload.wikimedia.org/wikipedia/commons/thumb/5/52/Knapp_-_Staatliche_Theorie_des_Geldes%2C_1923_-_5158303_1866_0009_h.tif/lossy-page1-640px-Knapp_-_Staatliche_Theorie_des_Geldes%2C_1923_-_5158303_1866_0009_h.t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660" y="1869892"/>
            <a:ext cx="3155183" cy="49881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381" y="5391807"/>
            <a:ext cx="4367029" cy="1200329"/>
          </a:xfrm>
          <a:prstGeom prst="rect">
            <a:avLst/>
          </a:prstGeom>
          <a:solidFill>
            <a:srgbClr val="FFFFA7"/>
          </a:solidFill>
        </p:spPr>
        <p:txBody>
          <a:bodyPr wrap="none" rtlCol="0">
            <a:spAutoFit/>
          </a:bodyPr>
          <a:lstStyle/>
          <a:p>
            <a:r>
              <a:rPr lang="en-US" dirty="0" smtClean="0"/>
              <a:t>“Knapp casually mentions how German</a:t>
            </a:r>
          </a:p>
          <a:p>
            <a:r>
              <a:rPr lang="en-US" dirty="0" smtClean="0"/>
              <a:t>monetary theorists of his day and earlier</a:t>
            </a:r>
          </a:p>
          <a:p>
            <a:r>
              <a:rPr lang="en-US" dirty="0" smtClean="0"/>
              <a:t>would study and discuss American monetary</a:t>
            </a:r>
          </a:p>
          <a:p>
            <a:r>
              <a:rPr lang="en-US" dirty="0" smtClean="0"/>
              <a:t>theories.”                            </a:t>
            </a:r>
            <a:r>
              <a:rPr lang="en-US" sz="1600" dirty="0" err="1" smtClean="0"/>
              <a:t>Zarlenga</a:t>
            </a:r>
            <a:r>
              <a:rPr lang="en-US" sz="1600" dirty="0" smtClean="0"/>
              <a:t>, </a:t>
            </a:r>
            <a:r>
              <a:rPr lang="en-US" sz="1600" i="1" dirty="0" smtClean="0"/>
              <a:t>LSM</a:t>
            </a:r>
            <a:r>
              <a:rPr lang="en-US" sz="1600" dirty="0" smtClean="0"/>
              <a:t>, p. 591</a:t>
            </a:r>
            <a:endParaRPr lang="en-US" sz="1600" dirty="0"/>
          </a:p>
        </p:txBody>
      </p:sp>
    </p:spTree>
    <p:extLst>
      <p:ext uri="{BB962C8B-B14F-4D97-AF65-F5344CB8AC3E}">
        <p14:creationId xmlns:p14="http://schemas.microsoft.com/office/powerpoint/2010/main" val="52426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C000"/>
          </a:solidFill>
        </p:spPr>
        <p:txBody>
          <a:bodyPr wrap="square">
            <a:spAutoFit/>
          </a:body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  H.S</a:t>
            </a:r>
            <a:r>
              <a:rPr lang="en-US" sz="2800" b="1" dirty="0">
                <a:latin typeface="Courier New" panose="02070309020205020404" pitchFamily="49" charset="0"/>
                <a:cs typeface="Courier New" panose="02070309020205020404" pitchFamily="49" charset="0"/>
              </a:rPr>
              <a:t>. Chamberlain Promotes Racism</a:t>
            </a:r>
          </a:p>
        </p:txBody>
      </p:sp>
      <p:sp>
        <p:nvSpPr>
          <p:cNvPr id="2" name="TextBox 1"/>
          <p:cNvSpPr txBox="1"/>
          <p:nvPr/>
        </p:nvSpPr>
        <p:spPr>
          <a:xfrm>
            <a:off x="831273" y="1229962"/>
            <a:ext cx="5964382" cy="3477875"/>
          </a:xfrm>
          <a:prstGeom prst="rect">
            <a:avLst/>
          </a:prstGeom>
          <a:solidFill>
            <a:srgbClr val="FFD5AB"/>
          </a:solidFill>
        </p:spPr>
        <p:txBody>
          <a:bodyPr wrap="square" rtlCol="0">
            <a:spAutoFit/>
          </a:bodyPr>
          <a:lstStyle/>
          <a:p>
            <a:r>
              <a:rPr lang="en-US" sz="2800" dirty="0" smtClean="0"/>
              <a:t>“Unfortunately, Feder’s monetary views were mixed up with an all-consuming anti-Semitism…  some attention should be drawn to the strange personage of H. S. Chamberlain, an early 20</a:t>
            </a:r>
            <a:r>
              <a:rPr lang="en-US" sz="2800" baseline="30000" dirty="0" smtClean="0"/>
              <a:t>th</a:t>
            </a:r>
            <a:r>
              <a:rPr lang="en-US" sz="2800" dirty="0" smtClean="0"/>
              <a:t> century figure who helped instigate racially based anti-Semitism in Germany.”	      </a:t>
            </a:r>
            <a:r>
              <a:rPr lang="en-US" sz="2400" dirty="0" smtClean="0"/>
              <a:t>	                                   </a:t>
            </a:r>
            <a:r>
              <a:rPr lang="en-US" sz="2000" dirty="0" err="1" smtClean="0"/>
              <a:t>Zarlenga</a:t>
            </a:r>
            <a:r>
              <a:rPr lang="en-US" sz="2000" i="1" dirty="0" smtClean="0"/>
              <a:t>, LSM</a:t>
            </a:r>
            <a:r>
              <a:rPr lang="en-US" sz="2000" dirty="0" smtClean="0"/>
              <a:t>, p. 591</a:t>
            </a:r>
            <a:endParaRPr lang="en-US" sz="2000" dirty="0"/>
          </a:p>
        </p:txBody>
      </p:sp>
      <p:pic>
        <p:nvPicPr>
          <p:cNvPr id="1026" name="Picture 2" descr="http://www.hschamberlain.net/galerij/hschamberlain18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819150"/>
            <a:ext cx="4314825" cy="603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3464" y="5842061"/>
            <a:ext cx="4028026" cy="830997"/>
          </a:xfrm>
          <a:prstGeom prst="rect">
            <a:avLst/>
          </a:prstGeom>
        </p:spPr>
        <p:txBody>
          <a:bodyPr wrap="none">
            <a:spAutoFit/>
          </a:bodyPr>
          <a:lstStyle/>
          <a:p>
            <a:r>
              <a:rPr lang="en-US" sz="2400" b="1" dirty="0"/>
              <a:t>Houston Stewart </a:t>
            </a:r>
            <a:r>
              <a:rPr lang="en-US" sz="2400" b="1" dirty="0" smtClean="0"/>
              <a:t>Chamberlain</a:t>
            </a:r>
          </a:p>
          <a:p>
            <a:pPr algn="ctr"/>
            <a:r>
              <a:rPr lang="en-US" sz="2400" b="1" dirty="0" smtClean="0"/>
              <a:t>(1855 </a:t>
            </a:r>
            <a:r>
              <a:rPr lang="en-US" sz="2400" b="1" dirty="0"/>
              <a:t>– </a:t>
            </a:r>
            <a:r>
              <a:rPr lang="en-US" sz="2400" b="1" dirty="0" smtClean="0"/>
              <a:t>1927</a:t>
            </a:r>
            <a:r>
              <a:rPr lang="en-US" sz="2400" b="1" dirty="0"/>
              <a:t>)</a:t>
            </a:r>
          </a:p>
        </p:txBody>
      </p:sp>
    </p:spTree>
    <p:extLst>
      <p:ext uri="{BB962C8B-B14F-4D97-AF65-F5344CB8AC3E}">
        <p14:creationId xmlns:p14="http://schemas.microsoft.com/office/powerpoint/2010/main" val="402006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C000"/>
          </a:solidFill>
        </p:spPr>
        <p:txBody>
          <a:bodyPr wrap="square">
            <a:spAutoFit/>
          </a:body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  H.S</a:t>
            </a:r>
            <a:r>
              <a:rPr lang="en-US" sz="2800" b="1" dirty="0">
                <a:latin typeface="Courier New" panose="02070309020205020404" pitchFamily="49" charset="0"/>
                <a:cs typeface="Courier New" panose="02070309020205020404" pitchFamily="49" charset="0"/>
              </a:rPr>
              <a:t>. Chamberlain Promotes Racism</a:t>
            </a:r>
          </a:p>
        </p:txBody>
      </p:sp>
      <p:sp>
        <p:nvSpPr>
          <p:cNvPr id="2" name="TextBox 1"/>
          <p:cNvSpPr txBox="1"/>
          <p:nvPr/>
        </p:nvSpPr>
        <p:spPr>
          <a:xfrm>
            <a:off x="-1" y="523220"/>
            <a:ext cx="7877175" cy="5632311"/>
          </a:xfrm>
          <a:prstGeom prst="rect">
            <a:avLst/>
          </a:prstGeom>
          <a:solidFill>
            <a:srgbClr val="FFD5AB"/>
          </a:solidFill>
        </p:spPr>
        <p:txBody>
          <a:bodyPr wrap="square" rtlCol="0">
            <a:spAutoFit/>
          </a:bodyPr>
          <a:lstStyle/>
          <a:p>
            <a:r>
              <a:rPr lang="en-US" sz="2000" dirty="0" smtClean="0"/>
              <a:t>Chamberlain was the son of a British admiral, and his uncle was Neville Chamberlain, once Prime Minister of England.</a:t>
            </a:r>
          </a:p>
          <a:p>
            <a:endParaRPr lang="en-US" sz="2000" dirty="0"/>
          </a:p>
          <a:p>
            <a:r>
              <a:rPr lang="en-US" sz="2000" dirty="0" smtClean="0"/>
              <a:t>Chamberlain, however, was brought up in France by his grandmother, and during his teen years he had a German tutor who taught him the German language and German culture.</a:t>
            </a:r>
          </a:p>
          <a:p>
            <a:endParaRPr lang="en-US" sz="2000" dirty="0"/>
          </a:p>
          <a:p>
            <a:r>
              <a:rPr lang="en-US" sz="2000" dirty="0" smtClean="0"/>
              <a:t>He studied natural science in Geneva, and then moved to Germany.     “…at </a:t>
            </a:r>
            <a:r>
              <a:rPr lang="en-US" sz="2000" dirty="0"/>
              <a:t>Dresden he plunged heart and soul into the mysterious depths of the Wagnerian music and philosophy, the metaphysical works of the master probably exercising as strong an influence upon him as the musical dramas</a:t>
            </a:r>
            <a:r>
              <a:rPr lang="en-US" sz="2000" dirty="0" smtClean="0"/>
              <a:t>.”  (Lord </a:t>
            </a:r>
            <a:r>
              <a:rPr lang="en-US" sz="2000" dirty="0" err="1" smtClean="0"/>
              <a:t>Redesdale</a:t>
            </a:r>
            <a:r>
              <a:rPr lang="en-US" sz="2000" dirty="0" smtClean="0"/>
              <a:t>, Introduction, </a:t>
            </a:r>
            <a:r>
              <a:rPr lang="en-US" sz="2000" i="1" dirty="0" smtClean="0"/>
              <a:t>Foundations of the Nineteenth Century</a:t>
            </a:r>
            <a:r>
              <a:rPr lang="en-US" sz="2000" dirty="0" smtClean="0"/>
              <a:t>, by H.S. Chamberlain, pub 1910)</a:t>
            </a:r>
          </a:p>
          <a:p>
            <a:endParaRPr lang="en-US" sz="2000" dirty="0" smtClean="0"/>
          </a:p>
          <a:p>
            <a:r>
              <a:rPr lang="en-US" sz="2000" dirty="0" smtClean="0"/>
              <a:t>He ended up marrying the step-daughter of Richard Wagner and developing ideas of race and the supremacy of the </a:t>
            </a:r>
            <a:r>
              <a:rPr lang="en-US" sz="2000" dirty="0"/>
              <a:t>Germanic peoples. </a:t>
            </a:r>
            <a:r>
              <a:rPr lang="en-US" sz="2000" dirty="0" smtClean="0"/>
              <a:t>In 1899 he published his two-volume </a:t>
            </a:r>
            <a:r>
              <a:rPr lang="en-US" sz="2000" dirty="0"/>
              <a:t>book, </a:t>
            </a:r>
            <a:r>
              <a:rPr lang="en-US" sz="2000" dirty="0" smtClean="0"/>
              <a:t> </a:t>
            </a:r>
            <a:r>
              <a:rPr lang="en-US" sz="2000" i="1" dirty="0" smtClean="0"/>
              <a:t>The Foundations of the Nineteenth Century.</a:t>
            </a:r>
            <a:endParaRPr lang="en-US" sz="2000" i="1" dirty="0"/>
          </a:p>
        </p:txBody>
      </p:sp>
      <p:pic>
        <p:nvPicPr>
          <p:cNvPr id="1026" name="Picture 2" descr="http://www.hschamberlain.net/galerij/hschamberlain18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819150"/>
            <a:ext cx="4314825" cy="603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77174" y="6150114"/>
            <a:ext cx="4314826" cy="707886"/>
          </a:xfrm>
          <a:prstGeom prst="rect">
            <a:avLst/>
          </a:prstGeom>
          <a:solidFill>
            <a:schemeClr val="bg1"/>
          </a:solidFill>
        </p:spPr>
        <p:txBody>
          <a:bodyPr wrap="square">
            <a:spAutoFit/>
          </a:bodyPr>
          <a:lstStyle/>
          <a:p>
            <a:r>
              <a:rPr lang="en-US" sz="2000" b="1" dirty="0"/>
              <a:t>Houston Stewart </a:t>
            </a:r>
            <a:r>
              <a:rPr lang="en-US" sz="2000" b="1" dirty="0" smtClean="0"/>
              <a:t>Chamberlain</a:t>
            </a:r>
          </a:p>
          <a:p>
            <a:pPr algn="ctr"/>
            <a:r>
              <a:rPr lang="en-US" sz="2000" b="1" dirty="0" smtClean="0"/>
              <a:t>(1855 </a:t>
            </a:r>
            <a:r>
              <a:rPr lang="en-US" sz="2000" b="1" dirty="0"/>
              <a:t>– </a:t>
            </a:r>
            <a:r>
              <a:rPr lang="en-US" sz="2000" b="1" dirty="0" smtClean="0"/>
              <a:t>1927</a:t>
            </a:r>
            <a:r>
              <a:rPr lang="en-US" sz="2000" b="1" dirty="0"/>
              <a:t>)</a:t>
            </a:r>
          </a:p>
        </p:txBody>
      </p:sp>
    </p:spTree>
    <p:extLst>
      <p:ext uri="{BB962C8B-B14F-4D97-AF65-F5344CB8AC3E}">
        <p14:creationId xmlns:p14="http://schemas.microsoft.com/office/powerpoint/2010/main" val="3848017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C000"/>
          </a:solidFill>
        </p:spPr>
        <p:txBody>
          <a:bodyPr wrap="square">
            <a:spAutoFit/>
          </a:bodyPr>
          <a:lstStyle/>
          <a:p>
            <a:pPr marL="514350" indent="-514350" algn="ctr">
              <a:buFont typeface="+mj-lt"/>
              <a:buAutoNum type="arabicPeriod" startAt="2"/>
            </a:pPr>
            <a:r>
              <a:rPr lang="en-US" sz="2800" b="1" dirty="0" smtClean="0">
                <a:latin typeface="Courier New" panose="02070309020205020404" pitchFamily="49" charset="0"/>
                <a:cs typeface="Courier New" panose="02070309020205020404" pitchFamily="49" charset="0"/>
              </a:rPr>
              <a:t>  H.S</a:t>
            </a:r>
            <a:r>
              <a:rPr lang="en-US" sz="2800" b="1" dirty="0">
                <a:latin typeface="Courier New" panose="02070309020205020404" pitchFamily="49" charset="0"/>
                <a:cs typeface="Courier New" panose="02070309020205020404" pitchFamily="49" charset="0"/>
              </a:rPr>
              <a:t>. Chamberlain Promotes Racism</a:t>
            </a:r>
          </a:p>
        </p:txBody>
      </p:sp>
      <p:sp>
        <p:nvSpPr>
          <p:cNvPr id="2" name="TextBox 1"/>
          <p:cNvSpPr txBox="1"/>
          <p:nvPr/>
        </p:nvSpPr>
        <p:spPr>
          <a:xfrm>
            <a:off x="696154" y="1517772"/>
            <a:ext cx="6821527" cy="4708981"/>
          </a:xfrm>
          <a:prstGeom prst="rect">
            <a:avLst/>
          </a:prstGeom>
          <a:solidFill>
            <a:srgbClr val="FFD5AB"/>
          </a:solidFill>
        </p:spPr>
        <p:txBody>
          <a:bodyPr wrap="square" rtlCol="0">
            <a:spAutoFit/>
          </a:bodyPr>
          <a:lstStyle/>
          <a:p>
            <a:r>
              <a:rPr lang="en-US" sz="2000" dirty="0"/>
              <a:t>The </a:t>
            </a:r>
            <a:r>
              <a:rPr lang="en-US" sz="2000" i="1" dirty="0"/>
              <a:t>Foundations</a:t>
            </a:r>
            <a:r>
              <a:rPr lang="en-US" sz="2000" dirty="0"/>
              <a:t> sold extensively: eight editions and 60,000 copies within ten years, 100,000 copies by the outbreak of World War I and 24 editions and more than a quarter of a million copies by 1938</a:t>
            </a:r>
            <a:r>
              <a:rPr lang="en-US" sz="2000" dirty="0" smtClean="0"/>
              <a:t>.</a:t>
            </a:r>
          </a:p>
          <a:p>
            <a:endParaRPr lang="en-US" sz="2000" dirty="0"/>
          </a:p>
          <a:p>
            <a:r>
              <a:rPr lang="en-US" sz="2000" dirty="0"/>
              <a:t>The 1911 translation received positive reviews in most of the British press</a:t>
            </a:r>
            <a:r>
              <a:rPr lang="en-US" sz="2000" dirty="0" smtClean="0"/>
              <a:t>.</a:t>
            </a:r>
          </a:p>
          <a:p>
            <a:endParaRPr lang="en-US" sz="2000" dirty="0"/>
          </a:p>
          <a:p>
            <a:r>
              <a:rPr lang="en-US" sz="2000" dirty="0"/>
              <a:t>The book was important </a:t>
            </a:r>
            <a:r>
              <a:rPr lang="en-US" sz="2000" dirty="0" smtClean="0"/>
              <a:t>to Wilhelm II, German Emperor up to 1918, who </a:t>
            </a:r>
            <a:r>
              <a:rPr lang="en-US" sz="2000" dirty="0"/>
              <a:t>became Chamberlain's </a:t>
            </a:r>
            <a:r>
              <a:rPr lang="en-US" sz="2000" dirty="0" smtClean="0"/>
              <a:t>friend.</a:t>
            </a:r>
          </a:p>
          <a:p>
            <a:endParaRPr lang="en-US" sz="2000" dirty="0"/>
          </a:p>
          <a:p>
            <a:r>
              <a:rPr lang="en-US" sz="2000" dirty="0"/>
              <a:t>Chamberlain's ideas on race were greatly influential </a:t>
            </a:r>
            <a:r>
              <a:rPr lang="en-US" sz="2000" dirty="0" smtClean="0"/>
              <a:t>to the Nazi </a:t>
            </a:r>
            <a:r>
              <a:rPr lang="en-US" sz="2000" dirty="0"/>
              <a:t>ideology; Chamberlain himself joined the Nazi party, and both Hitler and Goebbels visited Chamberlain whilst he was on his deathbed</a:t>
            </a:r>
            <a:r>
              <a:rPr lang="en-US" sz="2000" dirty="0" smtClean="0"/>
              <a:t>.</a:t>
            </a:r>
            <a:endParaRPr lang="en-US" sz="2000" i="1" dirty="0"/>
          </a:p>
        </p:txBody>
      </p:sp>
      <p:pic>
        <p:nvPicPr>
          <p:cNvPr id="2050" name="Picture 2" descr="5652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834" y="516965"/>
            <a:ext cx="3978166" cy="634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4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8922</TotalTime>
  <Words>2724</Words>
  <Application>Microsoft Office PowerPoint</Application>
  <PresentationFormat>Widescreen</PresentationFormat>
  <Paragraphs>258</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Times New Roman</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1036</cp:revision>
  <dcterms:created xsi:type="dcterms:W3CDTF">2015-01-20T02:13:25Z</dcterms:created>
  <dcterms:modified xsi:type="dcterms:W3CDTF">2015-06-22T03:02:44Z</dcterms:modified>
</cp:coreProperties>
</file>