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sldIdLst>
    <p:sldId id="256" r:id="rId2"/>
    <p:sldId id="257" r:id="rId3"/>
    <p:sldId id="259" r:id="rId4"/>
    <p:sldId id="261" r:id="rId5"/>
    <p:sldId id="312" r:id="rId6"/>
    <p:sldId id="262" r:id="rId7"/>
    <p:sldId id="291" r:id="rId8"/>
    <p:sldId id="290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308" r:id="rId26"/>
    <p:sldId id="309" r:id="rId27"/>
    <p:sldId id="276" r:id="rId28"/>
    <p:sldId id="263" r:id="rId29"/>
    <p:sldId id="264" r:id="rId30"/>
    <p:sldId id="265" r:id="rId31"/>
    <p:sldId id="266" r:id="rId32"/>
    <p:sldId id="268" r:id="rId33"/>
    <p:sldId id="267" r:id="rId34"/>
    <p:sldId id="310" r:id="rId35"/>
    <p:sldId id="311" r:id="rId36"/>
    <p:sldId id="269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6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Tit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597025"/>
            <a:ext cx="7583488" cy="1679575"/>
          </a:xfrm>
        </p:spPr>
        <p:txBody>
          <a:bodyPr anchor="b" anchorCtr="0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276600"/>
            <a:ext cx="7583487" cy="175260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787" y="838200"/>
            <a:ext cx="3474720" cy="161925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3000" b="1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27892" y="838200"/>
            <a:ext cx="3474720" cy="45720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25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6787" y="2474258"/>
            <a:ext cx="3474720" cy="2743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3" y="1371600"/>
            <a:ext cx="7583488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2743200"/>
            <a:ext cx="4114800" cy="28194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38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365760" indent="-365760">
              <a:defRPr/>
            </a:lvl1pPr>
            <a:lvl2pPr marL="731520" indent="-365760">
              <a:defRPr/>
            </a:lvl2pPr>
            <a:lvl3pPr marL="1097280" indent="-365760">
              <a:defRPr/>
            </a:lvl3pPr>
            <a:lvl4pPr marL="1463040" indent="-365760">
              <a:defRPr/>
            </a:lvl4pPr>
            <a:lvl5pPr marL="1828800" indent="-365760">
              <a:defRPr/>
            </a:lvl5pPr>
            <a:lvl6pPr marL="2194560" indent="-365760">
              <a:defRPr/>
            </a:lvl6pPr>
            <a:lvl7pPr marL="2560320" indent="-365760">
              <a:defRPr/>
            </a:lvl7pPr>
            <a:lvl8pPr marL="2926080" indent="-365760">
              <a:defRPr/>
            </a:lvl8pPr>
            <a:lvl9pPr marL="3291840" indent="-365760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Vertic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838200"/>
            <a:ext cx="1676400" cy="5053013"/>
          </a:xfrm>
        </p:spPr>
        <p:txBody>
          <a:bodyPr vert="eaVert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0"/>
            <a:ext cx="6019800" cy="505301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Tex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812" y="3254188"/>
            <a:ext cx="7580376" cy="168536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5400" b="1" kern="120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457200"/>
            <a:ext cx="4114800" cy="27432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38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1812" y="4953000"/>
            <a:ext cx="7580376" cy="9144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450" y="1627188"/>
            <a:ext cx="7580376" cy="1682496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4400" b="1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6450" y="3309411"/>
            <a:ext cx="7580376" cy="1755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ct val="90000"/>
              <a:buFont typeface="Wingdings" pitchFamily="2" charset="2"/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6788" y="1600200"/>
            <a:ext cx="3529584" cy="4288536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defRPr sz="1800"/>
            </a:lvl6pPr>
            <a:lvl7pPr marL="1603375" indent="-231775">
              <a:defRPr sz="1800"/>
            </a:lvl7pPr>
            <a:lvl8pPr marL="1828800" indent="-231775">
              <a:defRPr sz="1800"/>
            </a:lvl8pPr>
            <a:lvl9pPr marL="2060575" indent="-2317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529584" cy="4288536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defRPr sz="1800"/>
            </a:lvl6pPr>
            <a:lvl7pPr marL="1603375" indent="-231775">
              <a:defRPr sz="1800"/>
            </a:lvl7pPr>
            <a:lvl8pPr marL="1828800" indent="-231775">
              <a:defRPr sz="1800"/>
            </a:lvl8pPr>
            <a:lvl9pPr marL="2060575" indent="-2317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6216" y="1272988"/>
            <a:ext cx="3529584" cy="879475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6216" y="2174875"/>
            <a:ext cx="3529584" cy="3716338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tabLst/>
              <a:defRPr sz="1800"/>
            </a:lvl6pPr>
            <a:lvl7pPr marL="1603375" indent="-231775">
              <a:tabLst/>
              <a:defRPr sz="1800"/>
            </a:lvl7pPr>
            <a:lvl8pPr marL="1828800" indent="-231775">
              <a:tabLst/>
              <a:defRPr sz="1800"/>
            </a:lvl8pPr>
            <a:lvl9pPr marL="2060575" indent="-231775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72988"/>
            <a:ext cx="3529584" cy="879475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529584" cy="3716338"/>
          </a:xfrm>
        </p:spPr>
        <p:txBody>
          <a:bodyPr>
            <a:noAutofit/>
          </a:bodyPr>
          <a:lstStyle>
            <a:lvl1pPr marL="2317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89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9144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11461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 marL="13716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16033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18288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0605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9/28/16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9/28/16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787" y="838200"/>
            <a:ext cx="3474720" cy="161925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3000" b="1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7892" y="838200"/>
            <a:ext cx="3474720" cy="4572000"/>
          </a:xfrm>
        </p:spPr>
        <p:txBody>
          <a:bodyPr>
            <a:normAutofit/>
          </a:bodyPr>
          <a:lstStyle>
            <a:lvl1pPr marL="282575" indent="-282575">
              <a:defRPr sz="2400"/>
            </a:lvl1pPr>
            <a:lvl2pPr marL="573088" indent="-282575">
              <a:defRPr sz="2200"/>
            </a:lvl2pPr>
            <a:lvl3pPr marL="855663" indent="-282575">
              <a:defRPr sz="20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800"/>
            </a:lvl6pPr>
            <a:lvl7pPr marL="2003425" indent="-282575">
              <a:defRPr sz="1800"/>
            </a:lvl7pPr>
            <a:lvl8pPr marL="2286000" indent="-282575">
              <a:defRPr sz="1800"/>
            </a:lvl8pPr>
            <a:lvl9pPr marL="2568575" indent="-2825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6787" y="2474258"/>
            <a:ext cx="3474720" cy="2743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Text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675" y="1600200"/>
            <a:ext cx="7232650" cy="4291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86400" y="617220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bg1"/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9/28/16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1722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  <p:sldLayoutId id="2147483883" r:id="rId13"/>
  </p:sldLayoutIdLst>
  <p:txStyles>
    <p:titleStyle>
      <a:lvl1pPr algn="ctr" defTabSz="914400" rtl="0" eaLnBrk="1" latinLnBrk="0" hangingPunct="1">
        <a:lnSpc>
          <a:spcPct val="95000"/>
        </a:lnSpc>
        <a:spcBef>
          <a:spcPct val="0"/>
        </a:spcBef>
        <a:buNone/>
        <a:defRPr sz="4800" b="1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spcAft>
          <a:spcPts val="0"/>
        </a:spcAft>
        <a:buSzPct val="90000"/>
        <a:buFont typeface="Wingdings" pitchFamily="2" charset="2"/>
        <a:buChar char=""/>
        <a:defRPr sz="24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"/>
        <a:defRPr sz="22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"/>
        <a:defRPr sz="20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"/>
        <a:defRPr sz="18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"/>
        <a:defRPr sz="18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{"/>
        <a:defRPr lang="en-US" sz="1800" kern="120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|"/>
        <a:defRPr lang="en-US" sz="1800" kern="1200" baseline="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{"/>
        <a:defRPr lang="en-US" sz="1800" kern="1200" baseline="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|"/>
        <a:defRPr lang="en-US" sz="1800" kern="1200" dirty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gi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mailto:monetarycalendar@yahoo.com" TargetMode="External"/><Relationship Id="rId4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gcoleridge@afsc.or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597025"/>
            <a:ext cx="7583488" cy="2227850"/>
          </a:xfrm>
        </p:spPr>
        <p:txBody>
          <a:bodyPr/>
          <a:lstStyle/>
          <a:p>
            <a:r>
              <a:rPr lang="en-US" dirty="0">
                <a:effectLst/>
              </a:rPr>
              <a:t> </a:t>
            </a:r>
            <a:br>
              <a:rPr lang="en-US" dirty="0">
                <a:effectLst/>
              </a:rPr>
            </a:br>
            <a:r>
              <a:rPr lang="en-US" dirty="0">
                <a:solidFill>
                  <a:srgbClr val="000090"/>
                </a:solidFill>
                <a:effectLst/>
              </a:rPr>
              <a:t>The Power Elite’s 10 Strategies Opposing Monetary Reform 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824875"/>
            <a:ext cx="7583487" cy="1820639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660066"/>
                </a:solidFill>
              </a:rPr>
              <a:t>Greg Coleridge</a:t>
            </a:r>
          </a:p>
          <a:p>
            <a:r>
              <a:rPr lang="en-US" b="1" dirty="0" smtClean="0">
                <a:solidFill>
                  <a:srgbClr val="660066"/>
                </a:solidFill>
              </a:rPr>
              <a:t>American Monetary Institute </a:t>
            </a:r>
          </a:p>
          <a:p>
            <a:r>
              <a:rPr lang="en-US" b="1" dirty="0" smtClean="0">
                <a:solidFill>
                  <a:srgbClr val="660066"/>
                </a:solidFill>
              </a:rPr>
              <a:t>12</a:t>
            </a:r>
            <a:r>
              <a:rPr lang="en-US" b="1" baseline="30000" dirty="0" smtClean="0">
                <a:solidFill>
                  <a:srgbClr val="660066"/>
                </a:solidFill>
              </a:rPr>
              <a:t>th</a:t>
            </a:r>
            <a:r>
              <a:rPr lang="en-US" b="1" dirty="0" smtClean="0">
                <a:solidFill>
                  <a:srgbClr val="660066"/>
                </a:solidFill>
              </a:rPr>
              <a:t> Annual Conference</a:t>
            </a:r>
          </a:p>
          <a:p>
            <a:r>
              <a:rPr lang="en-US" b="1" i="1" dirty="0" smtClean="0">
                <a:solidFill>
                  <a:srgbClr val="660066"/>
                </a:solidFill>
              </a:rPr>
              <a:t>October 1, 2016 </a:t>
            </a:r>
            <a:endParaRPr lang="en-US" b="1" i="1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839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"/>
            <a:ext cx="7583488" cy="1682944"/>
          </a:xfrm>
        </p:spPr>
        <p:txBody>
          <a:bodyPr/>
          <a:lstStyle/>
          <a:p>
            <a:r>
              <a:rPr lang="en-US" sz="4000" dirty="0" smtClean="0">
                <a:solidFill>
                  <a:srgbClr val="660066"/>
                </a:solidFill>
                <a:effectLst/>
              </a:rPr>
              <a:t>Power Elite’s </a:t>
            </a:r>
            <a:r>
              <a:rPr lang="en-US" sz="4000" dirty="0">
                <a:solidFill>
                  <a:srgbClr val="660066"/>
                </a:solidFill>
                <a:effectLst/>
              </a:rPr>
              <a:t>10 Strategies Opposing Monetary Reform</a:t>
            </a:r>
            <a:r>
              <a:rPr lang="en-US" dirty="0">
                <a:solidFill>
                  <a:srgbClr val="660066"/>
                </a:solidFill>
                <a:effectLst/>
              </a:rPr>
              <a:t> 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82946"/>
            <a:ext cx="7232650" cy="4208267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Ignore 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Demean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Distort</a:t>
            </a:r>
          </a:p>
          <a:p>
            <a:pPr marL="0" indent="0">
              <a:buNone/>
            </a:pP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128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"/>
            <a:ext cx="7583488" cy="1682944"/>
          </a:xfrm>
        </p:spPr>
        <p:txBody>
          <a:bodyPr/>
          <a:lstStyle/>
          <a:p>
            <a:r>
              <a:rPr lang="en-US" sz="4000" dirty="0" smtClean="0">
                <a:solidFill>
                  <a:srgbClr val="660066"/>
                </a:solidFill>
                <a:effectLst/>
              </a:rPr>
              <a:t>Power Elite’s </a:t>
            </a:r>
            <a:r>
              <a:rPr lang="en-US" sz="4000" dirty="0">
                <a:solidFill>
                  <a:srgbClr val="660066"/>
                </a:solidFill>
                <a:effectLst/>
              </a:rPr>
              <a:t>10 Strategies Opposing Monetary Reform</a:t>
            </a:r>
            <a:r>
              <a:rPr lang="en-US" dirty="0">
                <a:solidFill>
                  <a:srgbClr val="660066"/>
                </a:solidFill>
                <a:effectLst/>
              </a:rPr>
              <a:t> 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82946"/>
            <a:ext cx="7232650" cy="4208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0090"/>
                </a:solidFill>
              </a:rPr>
              <a:t>Distort</a:t>
            </a:r>
          </a:p>
          <a:p>
            <a:pPr marL="0" lvl="0" indent="0">
              <a:buNone/>
            </a:pPr>
            <a:r>
              <a:rPr lang="en-US" b="1" dirty="0">
                <a:solidFill>
                  <a:srgbClr val="660066"/>
                </a:solidFill>
                <a:effectLst/>
              </a:rPr>
              <a:t>Misrepresent. Claim something different that what you believe or promote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.</a:t>
            </a:r>
          </a:p>
          <a:p>
            <a:pPr marL="0" lv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Monetary Reform Examples: </a:t>
            </a:r>
            <a:r>
              <a:rPr lang="en-US" b="1" dirty="0">
                <a:solidFill>
                  <a:srgbClr val="660066"/>
                </a:solidFill>
                <a:effectLst/>
              </a:rPr>
              <a:t>Only concerned about printing money out of thin air. Hyperinflation. </a:t>
            </a:r>
            <a:endParaRPr lang="en-US" b="1" dirty="0" smtClean="0">
              <a:solidFill>
                <a:srgbClr val="660066"/>
              </a:solidFill>
              <a:effectLst/>
            </a:endParaRPr>
          </a:p>
          <a:p>
            <a:pPr marL="0" lv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Opportunity </a:t>
            </a:r>
            <a:r>
              <a:rPr lang="en-US" b="1" dirty="0">
                <a:solidFill>
                  <a:srgbClr val="660066"/>
                </a:solidFill>
                <a:effectLst/>
              </a:rPr>
              <a:t>to correct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/truth telling.</a:t>
            </a:r>
            <a:endParaRPr lang="en-US" b="1" dirty="0">
              <a:solidFill>
                <a:srgbClr val="660066"/>
              </a:solidFill>
              <a:effectLst/>
            </a:endParaRPr>
          </a:p>
          <a:p>
            <a:pPr>
              <a:buAutoNum type="arabicPeriod"/>
            </a:pPr>
            <a:endParaRPr lang="en-US" b="1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990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"/>
            <a:ext cx="7583488" cy="1682944"/>
          </a:xfrm>
        </p:spPr>
        <p:txBody>
          <a:bodyPr/>
          <a:lstStyle/>
          <a:p>
            <a:r>
              <a:rPr lang="en-US" sz="4000" dirty="0" smtClean="0">
                <a:solidFill>
                  <a:srgbClr val="660066"/>
                </a:solidFill>
                <a:effectLst/>
              </a:rPr>
              <a:t>Power Elite’s </a:t>
            </a:r>
            <a:r>
              <a:rPr lang="en-US" sz="4000" dirty="0">
                <a:solidFill>
                  <a:srgbClr val="660066"/>
                </a:solidFill>
                <a:effectLst/>
              </a:rPr>
              <a:t>10 Strategies Opposing Monetary Reform</a:t>
            </a:r>
            <a:r>
              <a:rPr lang="en-US" dirty="0">
                <a:solidFill>
                  <a:srgbClr val="660066"/>
                </a:solidFill>
                <a:effectLst/>
              </a:rPr>
              <a:t> 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82946"/>
            <a:ext cx="7232650" cy="4208267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Ignore 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Demean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Distort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Distract</a:t>
            </a:r>
          </a:p>
          <a:p>
            <a:pPr>
              <a:buAutoNum type="arabicPeriod"/>
            </a:pPr>
            <a:endParaRPr lang="en-US" b="1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201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"/>
            <a:ext cx="7583488" cy="1682944"/>
          </a:xfrm>
        </p:spPr>
        <p:txBody>
          <a:bodyPr/>
          <a:lstStyle/>
          <a:p>
            <a:r>
              <a:rPr lang="en-US" sz="4000" dirty="0" smtClean="0">
                <a:solidFill>
                  <a:srgbClr val="660066"/>
                </a:solidFill>
                <a:effectLst/>
              </a:rPr>
              <a:t>Power Elite’s </a:t>
            </a:r>
            <a:r>
              <a:rPr lang="en-US" sz="4000" dirty="0">
                <a:solidFill>
                  <a:srgbClr val="660066"/>
                </a:solidFill>
                <a:effectLst/>
              </a:rPr>
              <a:t>10 Strategies Opposing Monetary Reform</a:t>
            </a:r>
            <a:r>
              <a:rPr lang="en-US" dirty="0">
                <a:solidFill>
                  <a:srgbClr val="660066"/>
                </a:solidFill>
                <a:effectLst/>
              </a:rPr>
              <a:t> 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82946"/>
            <a:ext cx="7232650" cy="4208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0090"/>
                </a:solidFill>
              </a:rPr>
              <a:t>Distract</a:t>
            </a:r>
          </a:p>
          <a:p>
            <a:pPr marL="0" indent="0">
              <a:buNone/>
            </a:pPr>
            <a:r>
              <a:rPr lang="en-US" b="1" dirty="0">
                <a:solidFill>
                  <a:srgbClr val="660066"/>
                </a:solidFill>
                <a:effectLst/>
              </a:rPr>
              <a:t>F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ocus </a:t>
            </a:r>
            <a:r>
              <a:rPr lang="en-US" b="1" dirty="0">
                <a:solidFill>
                  <a:srgbClr val="660066"/>
                </a:solidFill>
                <a:effectLst/>
              </a:rPr>
              <a:t>on unimportant, minor, frivolous,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tangential. </a:t>
            </a:r>
            <a:endParaRPr lang="en-US" b="1" dirty="0">
              <a:solidFill>
                <a:srgbClr val="660066"/>
              </a:solidFill>
              <a:effectLst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May be related or completely unrelated to issue (i.e. stuff, entertainment)</a:t>
            </a:r>
            <a:endParaRPr lang="en-US" b="1" dirty="0">
              <a:solidFill>
                <a:srgbClr val="660066"/>
              </a:solidFill>
              <a:effectLst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Monetary Reform examples: Helicopter </a:t>
            </a:r>
            <a:r>
              <a:rPr lang="en-US" b="1" dirty="0">
                <a:solidFill>
                  <a:srgbClr val="660066"/>
                </a:solidFill>
                <a:effectLst/>
              </a:rPr>
              <a:t>money.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Bank </a:t>
            </a:r>
            <a:r>
              <a:rPr lang="en-US" b="1" dirty="0">
                <a:solidFill>
                  <a:srgbClr val="660066"/>
                </a:solidFill>
                <a:effectLst/>
              </a:rPr>
              <a:t>reform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v. </a:t>
            </a:r>
            <a:r>
              <a:rPr lang="en-US" b="1" dirty="0">
                <a:solidFill>
                  <a:srgbClr val="660066"/>
                </a:solidFill>
                <a:effectLst/>
              </a:rPr>
              <a:t>monetary reform.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End the Fed.</a:t>
            </a:r>
            <a:endParaRPr lang="en-US" b="1" dirty="0" smtClean="0">
              <a:solidFill>
                <a:srgbClr val="660066"/>
              </a:solidFill>
            </a:endParaRPr>
          </a:p>
          <a:p>
            <a:pPr>
              <a:buAutoNum type="arabicPeriod"/>
            </a:pPr>
            <a:endParaRPr lang="en-US" b="1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4196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"/>
            <a:ext cx="7583488" cy="1682944"/>
          </a:xfrm>
        </p:spPr>
        <p:txBody>
          <a:bodyPr/>
          <a:lstStyle/>
          <a:p>
            <a:r>
              <a:rPr lang="en-US" sz="4000" dirty="0" smtClean="0">
                <a:solidFill>
                  <a:srgbClr val="660066"/>
                </a:solidFill>
                <a:effectLst/>
              </a:rPr>
              <a:t>Power Elite’s </a:t>
            </a:r>
            <a:r>
              <a:rPr lang="en-US" sz="4000" dirty="0">
                <a:solidFill>
                  <a:srgbClr val="660066"/>
                </a:solidFill>
                <a:effectLst/>
              </a:rPr>
              <a:t>10 Strategies Opposing Monetary Reform</a:t>
            </a:r>
            <a:r>
              <a:rPr lang="en-US" dirty="0">
                <a:solidFill>
                  <a:srgbClr val="660066"/>
                </a:solidFill>
                <a:effectLst/>
              </a:rPr>
              <a:t> 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82946"/>
            <a:ext cx="7232650" cy="4208267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Ignore 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Demean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Distort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Distract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Coerce</a:t>
            </a:r>
          </a:p>
          <a:p>
            <a:pPr>
              <a:buAutoNum type="arabicPeriod"/>
            </a:pPr>
            <a:endParaRPr lang="en-US" b="1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58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"/>
            <a:ext cx="7583488" cy="1682944"/>
          </a:xfrm>
        </p:spPr>
        <p:txBody>
          <a:bodyPr/>
          <a:lstStyle/>
          <a:p>
            <a:r>
              <a:rPr lang="en-US" sz="4000" dirty="0" smtClean="0">
                <a:solidFill>
                  <a:srgbClr val="660066"/>
                </a:solidFill>
                <a:effectLst/>
              </a:rPr>
              <a:t>Power Elite’s </a:t>
            </a:r>
            <a:r>
              <a:rPr lang="en-US" sz="4000" dirty="0">
                <a:solidFill>
                  <a:srgbClr val="660066"/>
                </a:solidFill>
                <a:effectLst/>
              </a:rPr>
              <a:t>10 Strategies Opposing Monetary Reform</a:t>
            </a:r>
            <a:r>
              <a:rPr lang="en-US" dirty="0">
                <a:solidFill>
                  <a:srgbClr val="660066"/>
                </a:solidFill>
                <a:effectLst/>
              </a:rPr>
              <a:t> 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82946"/>
            <a:ext cx="7232650" cy="47493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0090"/>
                </a:solidFill>
              </a:rPr>
              <a:t>Coerce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660066"/>
                </a:solidFill>
                <a:effectLst/>
              </a:rPr>
              <a:t>Use leverage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:</a:t>
            </a:r>
          </a:p>
          <a:p>
            <a:pPr marL="0" indent="0">
              <a:buNone/>
            </a:pPr>
            <a:r>
              <a:rPr lang="en-US" b="1" dirty="0">
                <a:solidFill>
                  <a:srgbClr val="660066"/>
                </a:solidFill>
                <a:effectLst/>
              </a:rPr>
              <a:t>	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cut funding</a:t>
            </a:r>
          </a:p>
          <a:p>
            <a:pPr marL="0" indent="0">
              <a:buNone/>
            </a:pPr>
            <a:r>
              <a:rPr lang="en-US" b="1" dirty="0">
                <a:solidFill>
                  <a:srgbClr val="660066"/>
                </a:solidFill>
                <a:effectLst/>
              </a:rPr>
              <a:t>	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reduce </a:t>
            </a:r>
            <a:r>
              <a:rPr lang="en-US" b="1" dirty="0">
                <a:solidFill>
                  <a:srgbClr val="660066"/>
                </a:solidFill>
                <a:effectLst/>
              </a:rPr>
              <a:t>access to information, groups,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		power</a:t>
            </a:r>
            <a:r>
              <a:rPr lang="en-US" b="1" dirty="0">
                <a:solidFill>
                  <a:srgbClr val="660066"/>
                </a:solidFill>
                <a:effectLst/>
              </a:rPr>
              <a:t>-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holders</a:t>
            </a:r>
          </a:p>
          <a:p>
            <a:pPr marL="0" indent="0">
              <a:buNone/>
            </a:pPr>
            <a:r>
              <a:rPr lang="en-US" b="1" dirty="0">
                <a:solidFill>
                  <a:srgbClr val="660066"/>
                </a:solidFill>
                <a:effectLst/>
              </a:rPr>
              <a:t>	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pressure </a:t>
            </a:r>
            <a:r>
              <a:rPr lang="en-US" b="1" dirty="0">
                <a:solidFill>
                  <a:srgbClr val="660066"/>
                </a:solidFill>
                <a:effectLst/>
              </a:rPr>
              <a:t>employers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(i.e. media, colleges/		universities)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Monetary Reform examples: Pressure on profs from Fed/Banks, bank ads to media corpses. </a:t>
            </a:r>
            <a:endParaRPr lang="en-US" b="1" dirty="0" smtClean="0">
              <a:solidFill>
                <a:srgbClr val="660066"/>
              </a:solidFill>
            </a:endParaRPr>
          </a:p>
          <a:p>
            <a:pPr>
              <a:buAutoNum type="arabicPeriod"/>
            </a:pPr>
            <a:endParaRPr lang="en-US" b="1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6654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"/>
            <a:ext cx="7583488" cy="1682944"/>
          </a:xfrm>
        </p:spPr>
        <p:txBody>
          <a:bodyPr/>
          <a:lstStyle/>
          <a:p>
            <a:r>
              <a:rPr lang="en-US" sz="4000" dirty="0" smtClean="0">
                <a:solidFill>
                  <a:srgbClr val="660066"/>
                </a:solidFill>
                <a:effectLst/>
              </a:rPr>
              <a:t>Power Elite’s </a:t>
            </a:r>
            <a:r>
              <a:rPr lang="en-US" sz="4000" dirty="0">
                <a:solidFill>
                  <a:srgbClr val="660066"/>
                </a:solidFill>
                <a:effectLst/>
              </a:rPr>
              <a:t>10 Strategies Opposing Monetary Reform</a:t>
            </a:r>
            <a:r>
              <a:rPr lang="en-US" dirty="0">
                <a:solidFill>
                  <a:srgbClr val="660066"/>
                </a:solidFill>
                <a:effectLst/>
              </a:rPr>
              <a:t> 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82946"/>
            <a:ext cx="7232650" cy="4208267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Ignore			6. Coopt 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Demean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Distort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Distract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Coerce</a:t>
            </a:r>
          </a:p>
          <a:p>
            <a:pPr>
              <a:buAutoNum type="arabicPeriod"/>
            </a:pPr>
            <a:endParaRPr lang="en-US" b="1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323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"/>
            <a:ext cx="7583488" cy="1682944"/>
          </a:xfrm>
        </p:spPr>
        <p:txBody>
          <a:bodyPr/>
          <a:lstStyle/>
          <a:p>
            <a:r>
              <a:rPr lang="en-US" sz="4000" dirty="0" smtClean="0">
                <a:solidFill>
                  <a:srgbClr val="660066"/>
                </a:solidFill>
                <a:effectLst/>
              </a:rPr>
              <a:t>Power Elite’s </a:t>
            </a:r>
            <a:r>
              <a:rPr lang="en-US" sz="4000" dirty="0">
                <a:solidFill>
                  <a:srgbClr val="660066"/>
                </a:solidFill>
                <a:effectLst/>
              </a:rPr>
              <a:t>10 Strategies Opposing Monetary Reform</a:t>
            </a:r>
            <a:r>
              <a:rPr lang="en-US" dirty="0">
                <a:solidFill>
                  <a:srgbClr val="660066"/>
                </a:solidFill>
                <a:effectLst/>
              </a:rPr>
              <a:t> 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82946"/>
            <a:ext cx="7232650" cy="4208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0090"/>
                </a:solidFill>
              </a:rPr>
              <a:t>Coopt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660066"/>
                </a:solidFill>
                <a:effectLst/>
              </a:rPr>
              <a:t>C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herry </a:t>
            </a:r>
            <a:r>
              <a:rPr lang="en-US" b="1" dirty="0">
                <a:solidFill>
                  <a:srgbClr val="660066"/>
                </a:solidFill>
                <a:effectLst/>
              </a:rPr>
              <a:t>pick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message/frame </a:t>
            </a:r>
            <a:r>
              <a:rPr lang="en-US" b="1" dirty="0">
                <a:solidFill>
                  <a:srgbClr val="660066"/>
                </a:solidFill>
                <a:effectLst/>
              </a:rPr>
              <a:t>(democratize/sovereign money)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“Reform” when in fact “deform.”</a:t>
            </a:r>
          </a:p>
          <a:p>
            <a:pPr marL="0" indent="0">
              <a:buNone/>
            </a:pPr>
            <a:r>
              <a:rPr lang="en-US" b="1" dirty="0">
                <a:solidFill>
                  <a:srgbClr val="660066"/>
                </a:solidFill>
                <a:effectLst/>
              </a:rPr>
              <a:t>O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r </a:t>
            </a:r>
            <a:r>
              <a:rPr lang="en-US" b="1" dirty="0">
                <a:solidFill>
                  <a:srgbClr val="660066"/>
                </a:solidFill>
                <a:effectLst/>
              </a:rPr>
              <a:t>plan (make central bank publicly accountable, </a:t>
            </a:r>
            <a:r>
              <a:rPr lang="en-US" b="1" dirty="0" err="1">
                <a:solidFill>
                  <a:srgbClr val="660066"/>
                </a:solidFill>
                <a:effectLst/>
              </a:rPr>
              <a:t>ala</a:t>
            </a:r>
            <a:r>
              <a:rPr lang="en-US" b="1" dirty="0">
                <a:solidFill>
                  <a:srgbClr val="660066"/>
                </a:solidFill>
                <a:effectLst/>
              </a:rPr>
              <a:t> BOE)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Or </a:t>
            </a:r>
            <a:r>
              <a:rPr lang="en-US" b="1" dirty="0">
                <a:solidFill>
                  <a:srgbClr val="660066"/>
                </a:solidFill>
                <a:effectLst/>
              </a:rPr>
              <a:t>leaders/thinkers (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promotions, jobs, money, status, access) </a:t>
            </a:r>
            <a:endParaRPr lang="en-US" b="1" dirty="0" smtClean="0">
              <a:solidFill>
                <a:srgbClr val="660066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2544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"/>
            <a:ext cx="7583488" cy="1682944"/>
          </a:xfrm>
        </p:spPr>
        <p:txBody>
          <a:bodyPr/>
          <a:lstStyle/>
          <a:p>
            <a:r>
              <a:rPr lang="en-US" sz="4000" dirty="0" smtClean="0">
                <a:solidFill>
                  <a:srgbClr val="660066"/>
                </a:solidFill>
                <a:effectLst/>
              </a:rPr>
              <a:t>Power Elite’s </a:t>
            </a:r>
            <a:r>
              <a:rPr lang="en-US" sz="4000" dirty="0">
                <a:solidFill>
                  <a:srgbClr val="660066"/>
                </a:solidFill>
                <a:effectLst/>
              </a:rPr>
              <a:t>10 Strategies Opposing Monetary Reform</a:t>
            </a:r>
            <a:r>
              <a:rPr lang="en-US" dirty="0">
                <a:solidFill>
                  <a:srgbClr val="660066"/>
                </a:solidFill>
                <a:effectLst/>
              </a:rPr>
              <a:t> 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82946"/>
            <a:ext cx="7232650" cy="4208267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Ignore			6. Coopt 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Demean			7. Conquer – divide &amp;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Distort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Distract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Coerce</a:t>
            </a:r>
          </a:p>
          <a:p>
            <a:pPr>
              <a:buAutoNum type="arabicPeriod"/>
            </a:pPr>
            <a:endParaRPr lang="en-US" b="1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23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"/>
            <a:ext cx="7583488" cy="1682944"/>
          </a:xfrm>
        </p:spPr>
        <p:txBody>
          <a:bodyPr/>
          <a:lstStyle/>
          <a:p>
            <a:r>
              <a:rPr lang="en-US" sz="4000" dirty="0" smtClean="0">
                <a:solidFill>
                  <a:srgbClr val="660066"/>
                </a:solidFill>
                <a:effectLst/>
              </a:rPr>
              <a:t>Power Elite’s </a:t>
            </a:r>
            <a:r>
              <a:rPr lang="en-US" sz="4000" dirty="0">
                <a:solidFill>
                  <a:srgbClr val="660066"/>
                </a:solidFill>
                <a:effectLst/>
              </a:rPr>
              <a:t>10 Strategies Opposing Monetary Reform</a:t>
            </a:r>
            <a:r>
              <a:rPr lang="en-US" dirty="0">
                <a:solidFill>
                  <a:srgbClr val="660066"/>
                </a:solidFill>
                <a:effectLst/>
              </a:rPr>
              <a:t> 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82946"/>
            <a:ext cx="7232650" cy="4208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0090"/>
                </a:solidFill>
              </a:rPr>
              <a:t>Conquer (Divide &amp; Conquer)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Deliberate effort to split groups &amp; individuals over </a:t>
            </a:r>
            <a:r>
              <a:rPr lang="en-US" b="1" dirty="0">
                <a:solidFill>
                  <a:srgbClr val="660066"/>
                </a:solidFill>
                <a:effectLst/>
              </a:rPr>
              <a:t>real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or artificial </a:t>
            </a:r>
            <a:r>
              <a:rPr lang="en-US" b="1" dirty="0">
                <a:solidFill>
                  <a:srgbClr val="660066"/>
                </a:solidFill>
                <a:effectLst/>
              </a:rPr>
              <a:t>issues, personalities, turf. </a:t>
            </a:r>
            <a:endParaRPr lang="en-US" b="1" dirty="0" smtClean="0">
              <a:solidFill>
                <a:srgbClr val="660066"/>
              </a:solidFill>
              <a:effectLst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Weakens</a:t>
            </a:r>
            <a:r>
              <a:rPr lang="en-US" b="1" dirty="0">
                <a:solidFill>
                  <a:srgbClr val="660066"/>
                </a:solidFill>
                <a:effectLst/>
              </a:rPr>
              <a:t>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solidarity, uses up energy and time, distracts away from external threat(s).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Monetary Reform examples: ?</a:t>
            </a:r>
            <a:endParaRPr lang="en-US" b="1" dirty="0" smtClean="0">
              <a:solidFill>
                <a:srgbClr val="660066"/>
              </a:solidFill>
            </a:endParaRPr>
          </a:p>
          <a:p>
            <a:pPr>
              <a:buAutoNum type="arabicPeriod"/>
            </a:pPr>
            <a:endParaRPr lang="en-US" b="1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147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000090"/>
                </a:solidFill>
              </a:rPr>
              <a:t>To create change, one must develop…</a:t>
            </a:r>
          </a:p>
          <a:p>
            <a:r>
              <a:rPr lang="en-US" b="1" dirty="0" smtClean="0">
                <a:solidFill>
                  <a:srgbClr val="000090"/>
                </a:solidFill>
                <a:effectLst/>
              </a:rPr>
              <a:t>A </a:t>
            </a:r>
            <a:r>
              <a:rPr lang="en-US" b="1" i="1" u="sng" dirty="0" smtClean="0">
                <a:solidFill>
                  <a:srgbClr val="000090"/>
                </a:solidFill>
                <a:effectLst/>
              </a:rPr>
              <a:t>policy</a:t>
            </a:r>
            <a:r>
              <a:rPr lang="en-US" b="1" dirty="0" smtClean="0">
                <a:solidFill>
                  <a:srgbClr val="000090"/>
                </a:solidFill>
                <a:effectLst/>
              </a:rPr>
              <a:t> plan </a:t>
            </a:r>
            <a:r>
              <a:rPr lang="en-US" dirty="0" smtClean="0">
                <a:solidFill>
                  <a:srgbClr val="660066"/>
                </a:solidFill>
                <a:effectLst/>
              </a:rPr>
              <a:t>(</a:t>
            </a:r>
            <a:r>
              <a:rPr lang="en-US" b="1" dirty="0">
                <a:solidFill>
                  <a:srgbClr val="660066"/>
                </a:solidFill>
                <a:effectLst/>
              </a:rPr>
              <a:t>laws,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legislation, rules</a:t>
            </a:r>
            <a:r>
              <a:rPr lang="en-US" b="1" dirty="0">
                <a:solidFill>
                  <a:srgbClr val="660066"/>
                </a:solidFill>
                <a:effectLst/>
              </a:rPr>
              <a:t>,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regulations, platforms) </a:t>
            </a:r>
            <a:endParaRPr lang="en-US" b="1" dirty="0">
              <a:solidFill>
                <a:srgbClr val="660066"/>
              </a:solidFill>
              <a:effectLst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0090"/>
                </a:solidFill>
                <a:effectLst/>
              </a:rPr>
              <a:t>but also… </a:t>
            </a:r>
          </a:p>
          <a:p>
            <a:r>
              <a:rPr lang="en-US" b="1" dirty="0" smtClean="0">
                <a:solidFill>
                  <a:srgbClr val="000090"/>
                </a:solidFill>
                <a:effectLst/>
              </a:rPr>
              <a:t>A </a:t>
            </a:r>
            <a:r>
              <a:rPr lang="en-US" b="1" i="1" u="sng" dirty="0" smtClean="0">
                <a:solidFill>
                  <a:srgbClr val="000090"/>
                </a:solidFill>
                <a:effectLst/>
              </a:rPr>
              <a:t>strategic</a:t>
            </a:r>
            <a:r>
              <a:rPr lang="en-US" b="1" dirty="0" smtClean="0">
                <a:solidFill>
                  <a:srgbClr val="000090"/>
                </a:solidFill>
                <a:effectLst/>
              </a:rPr>
              <a:t> </a:t>
            </a:r>
            <a:r>
              <a:rPr lang="en-US" b="1" dirty="0">
                <a:solidFill>
                  <a:srgbClr val="000090"/>
                </a:solidFill>
                <a:effectLst/>
              </a:rPr>
              <a:t>p</a:t>
            </a:r>
            <a:r>
              <a:rPr lang="en-US" b="1" dirty="0" smtClean="0">
                <a:solidFill>
                  <a:srgbClr val="000090"/>
                </a:solidFill>
                <a:effectLst/>
              </a:rPr>
              <a:t>lan </a:t>
            </a:r>
            <a:r>
              <a:rPr lang="en-US" dirty="0" smtClean="0">
                <a:solidFill>
                  <a:srgbClr val="660066"/>
                </a:solidFill>
                <a:effectLst/>
              </a:rPr>
              <a:t>(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strategy -- how </a:t>
            </a:r>
            <a:r>
              <a:rPr lang="en-US" b="1" dirty="0">
                <a:solidFill>
                  <a:srgbClr val="660066"/>
                </a:solidFill>
                <a:effectLst/>
              </a:rPr>
              <a:t>to actualize, create, make real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, bring to life) </a:t>
            </a:r>
            <a:endParaRPr lang="en-US" b="1" dirty="0">
              <a:solidFill>
                <a:srgbClr val="660066"/>
              </a:solidFill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6007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"/>
            <a:ext cx="7583488" cy="1682944"/>
          </a:xfrm>
        </p:spPr>
        <p:txBody>
          <a:bodyPr/>
          <a:lstStyle/>
          <a:p>
            <a:r>
              <a:rPr lang="en-US" sz="4000" dirty="0" smtClean="0">
                <a:solidFill>
                  <a:srgbClr val="660066"/>
                </a:solidFill>
                <a:effectLst/>
              </a:rPr>
              <a:t>Power Elite’s </a:t>
            </a:r>
            <a:r>
              <a:rPr lang="en-US" sz="4000" dirty="0">
                <a:solidFill>
                  <a:srgbClr val="660066"/>
                </a:solidFill>
                <a:effectLst/>
              </a:rPr>
              <a:t>10 Strategies Opposing Monetary Reform</a:t>
            </a:r>
            <a:r>
              <a:rPr lang="en-US" dirty="0">
                <a:solidFill>
                  <a:srgbClr val="660066"/>
                </a:solidFill>
                <a:effectLst/>
              </a:rPr>
              <a:t> 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82946"/>
            <a:ext cx="7232650" cy="4208267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Ignore			6.  Coopt 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Demean			7.  Conquer – divide &amp;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Distort			8.  Outlaw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Distract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Coerce</a:t>
            </a:r>
          </a:p>
          <a:p>
            <a:pPr>
              <a:buAutoNum type="arabicPeriod"/>
            </a:pPr>
            <a:endParaRPr lang="en-US" b="1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9107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"/>
            <a:ext cx="7583488" cy="1682944"/>
          </a:xfrm>
        </p:spPr>
        <p:txBody>
          <a:bodyPr/>
          <a:lstStyle/>
          <a:p>
            <a:r>
              <a:rPr lang="en-US" sz="4000" dirty="0" smtClean="0">
                <a:solidFill>
                  <a:srgbClr val="660066"/>
                </a:solidFill>
                <a:effectLst/>
              </a:rPr>
              <a:t>Power Elite’s </a:t>
            </a:r>
            <a:r>
              <a:rPr lang="en-US" sz="4000" dirty="0">
                <a:solidFill>
                  <a:srgbClr val="660066"/>
                </a:solidFill>
                <a:effectLst/>
              </a:rPr>
              <a:t>10 Strategies Opposing Monetary Reform</a:t>
            </a:r>
            <a:r>
              <a:rPr lang="en-US" dirty="0">
                <a:solidFill>
                  <a:srgbClr val="660066"/>
                </a:solidFill>
                <a:effectLst/>
              </a:rPr>
              <a:t> 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82946"/>
            <a:ext cx="7232650" cy="4208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0090"/>
                </a:solidFill>
              </a:rPr>
              <a:t>Outlaw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Proposed reforms/alternatives/strategies are simply </a:t>
            </a:r>
            <a:r>
              <a:rPr lang="en-US" b="1" dirty="0">
                <a:solidFill>
                  <a:srgbClr val="660066"/>
                </a:solidFill>
                <a:effectLst/>
              </a:rPr>
              <a:t>ruled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illegal/unconstitutional.</a:t>
            </a:r>
            <a:endParaRPr lang="en-US" b="1" dirty="0">
              <a:solidFill>
                <a:srgbClr val="660066"/>
              </a:solidFill>
              <a:effectLst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General economic/financial examples from past/present: illegal holding of gold, abolish cash, illegal protests (zones), no secondary boycotts. </a:t>
            </a:r>
            <a:endParaRPr lang="en-US" b="1" dirty="0" smtClean="0">
              <a:solidFill>
                <a:srgbClr val="660066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1582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"/>
            <a:ext cx="7583488" cy="1682944"/>
          </a:xfrm>
        </p:spPr>
        <p:txBody>
          <a:bodyPr/>
          <a:lstStyle/>
          <a:p>
            <a:r>
              <a:rPr lang="en-US" sz="4000" dirty="0" smtClean="0">
                <a:solidFill>
                  <a:srgbClr val="660066"/>
                </a:solidFill>
                <a:effectLst/>
              </a:rPr>
              <a:t>Power Elite’s </a:t>
            </a:r>
            <a:r>
              <a:rPr lang="en-US" sz="4000" dirty="0">
                <a:solidFill>
                  <a:srgbClr val="660066"/>
                </a:solidFill>
                <a:effectLst/>
              </a:rPr>
              <a:t>10 Strategies Opposing Monetary Reform</a:t>
            </a:r>
            <a:r>
              <a:rPr lang="en-US" dirty="0">
                <a:solidFill>
                  <a:srgbClr val="660066"/>
                </a:solidFill>
                <a:effectLst/>
              </a:rPr>
              <a:t> 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82946"/>
            <a:ext cx="7232650" cy="4208267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Ignore			6.  Coopt 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Demean			7.  Conquer – divide &amp;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Distort			8.  Outlaw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Distract			9.  Abuse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Coerce</a:t>
            </a:r>
          </a:p>
          <a:p>
            <a:pPr>
              <a:buAutoNum type="arabicPeriod"/>
            </a:pPr>
            <a:endParaRPr lang="en-US" b="1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9530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"/>
            <a:ext cx="7583488" cy="1682944"/>
          </a:xfrm>
        </p:spPr>
        <p:txBody>
          <a:bodyPr/>
          <a:lstStyle/>
          <a:p>
            <a:r>
              <a:rPr lang="en-US" sz="4000" dirty="0" smtClean="0">
                <a:solidFill>
                  <a:srgbClr val="660066"/>
                </a:solidFill>
                <a:effectLst/>
              </a:rPr>
              <a:t>Power Elite’s </a:t>
            </a:r>
            <a:r>
              <a:rPr lang="en-US" sz="4000" dirty="0">
                <a:solidFill>
                  <a:srgbClr val="660066"/>
                </a:solidFill>
                <a:effectLst/>
              </a:rPr>
              <a:t>10 Strategies Opposing Monetary Reform</a:t>
            </a:r>
            <a:r>
              <a:rPr lang="en-US" dirty="0">
                <a:solidFill>
                  <a:srgbClr val="660066"/>
                </a:solidFill>
                <a:effectLst/>
              </a:rPr>
              <a:t> 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82946"/>
            <a:ext cx="7232650" cy="4208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0090"/>
                </a:solidFill>
              </a:rPr>
              <a:t>Abuse</a:t>
            </a:r>
          </a:p>
          <a:p>
            <a:pPr marL="0" indent="0">
              <a:buNone/>
            </a:pPr>
            <a:r>
              <a:rPr lang="en-US" b="1" dirty="0">
                <a:solidFill>
                  <a:srgbClr val="660066"/>
                </a:solidFill>
                <a:effectLst/>
              </a:rPr>
              <a:t>P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hysical </a:t>
            </a:r>
            <a:r>
              <a:rPr lang="en-US" b="1" dirty="0">
                <a:solidFill>
                  <a:srgbClr val="660066"/>
                </a:solidFill>
                <a:effectLst/>
              </a:rPr>
              <a:t>violence: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beat up, jail</a:t>
            </a:r>
            <a:r>
              <a:rPr lang="en-US" b="1" dirty="0">
                <a:solidFill>
                  <a:srgbClr val="660066"/>
                </a:solidFill>
                <a:effectLst/>
              </a:rPr>
              <a:t>, torture, assassinate </a:t>
            </a:r>
            <a:endParaRPr lang="en-US" b="1" dirty="0" smtClean="0">
              <a:solidFill>
                <a:srgbClr val="660066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6246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"/>
            <a:ext cx="7583488" cy="1682944"/>
          </a:xfrm>
        </p:spPr>
        <p:txBody>
          <a:bodyPr/>
          <a:lstStyle/>
          <a:p>
            <a:r>
              <a:rPr lang="en-US" sz="4000" dirty="0" smtClean="0">
                <a:solidFill>
                  <a:srgbClr val="660066"/>
                </a:solidFill>
                <a:effectLst/>
              </a:rPr>
              <a:t>Power Elite’s </a:t>
            </a:r>
            <a:r>
              <a:rPr lang="en-US" sz="4000" dirty="0">
                <a:solidFill>
                  <a:srgbClr val="660066"/>
                </a:solidFill>
                <a:effectLst/>
              </a:rPr>
              <a:t>10 Strategies Opposing Monetary Reform</a:t>
            </a:r>
            <a:r>
              <a:rPr lang="en-US" dirty="0">
                <a:solidFill>
                  <a:srgbClr val="660066"/>
                </a:solidFill>
                <a:effectLst/>
              </a:rPr>
              <a:t> 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82946"/>
            <a:ext cx="7232650" cy="4208267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Ignore			6.  Coopt 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Demean			7.  Conquer – divide &amp;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Distort			8.  Outlaw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Distract			9.  Abuse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Coerce			10.  Neglect</a:t>
            </a:r>
          </a:p>
          <a:p>
            <a:pPr>
              <a:buAutoNum type="arabicPeriod"/>
            </a:pPr>
            <a:endParaRPr lang="en-US" b="1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7490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"/>
            <a:ext cx="7583488" cy="1682944"/>
          </a:xfrm>
        </p:spPr>
        <p:txBody>
          <a:bodyPr/>
          <a:lstStyle/>
          <a:p>
            <a:r>
              <a:rPr lang="en-US" sz="4000" dirty="0" smtClean="0">
                <a:solidFill>
                  <a:srgbClr val="660066"/>
                </a:solidFill>
                <a:effectLst/>
              </a:rPr>
              <a:t>Power Elite’s </a:t>
            </a:r>
            <a:r>
              <a:rPr lang="en-US" sz="4000" dirty="0">
                <a:solidFill>
                  <a:srgbClr val="660066"/>
                </a:solidFill>
                <a:effectLst/>
              </a:rPr>
              <a:t>10 Strategies Opposing Monetary Reform</a:t>
            </a:r>
            <a:r>
              <a:rPr lang="en-US" dirty="0">
                <a:solidFill>
                  <a:srgbClr val="660066"/>
                </a:solidFill>
                <a:effectLst/>
              </a:rPr>
              <a:t> 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82946"/>
            <a:ext cx="7232650" cy="4208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0090"/>
                </a:solidFill>
              </a:rPr>
              <a:t>Neglect</a:t>
            </a:r>
            <a:endParaRPr lang="en-US" b="1" dirty="0">
              <a:solidFill>
                <a:srgbClr val="00009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If </a:t>
            </a:r>
            <a:r>
              <a:rPr lang="en-US" b="1" smtClean="0">
                <a:solidFill>
                  <a:srgbClr val="660066"/>
                </a:solidFill>
                <a:effectLst/>
              </a:rPr>
              <a:t>and </a:t>
            </a:r>
            <a:r>
              <a:rPr lang="en-US" b="1" smtClean="0">
                <a:solidFill>
                  <a:srgbClr val="660066"/>
                </a:solidFill>
                <a:effectLst/>
              </a:rPr>
              <a:t>when serious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problems explode and/or reform(s) succeed, last line of defense: refusal to or inadequately implement</a:t>
            </a:r>
            <a:r>
              <a:rPr lang="en-US" b="1" dirty="0">
                <a:solidFill>
                  <a:srgbClr val="660066"/>
                </a:solidFill>
                <a:effectLst/>
              </a:rPr>
              <a:t>, monitor, fund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program.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Financial examples: don’t prosecute </a:t>
            </a:r>
            <a:r>
              <a:rPr lang="en-US" b="1" dirty="0" err="1" smtClean="0">
                <a:solidFill>
                  <a:srgbClr val="660066"/>
                </a:solidFill>
                <a:effectLst/>
              </a:rPr>
              <a:t>banksters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, inadequately fund regulatory agencies.</a:t>
            </a:r>
            <a:endParaRPr lang="en-US" b="1" dirty="0" smtClean="0">
              <a:solidFill>
                <a:srgbClr val="660066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6430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"/>
            <a:ext cx="7583488" cy="1682944"/>
          </a:xfrm>
        </p:spPr>
        <p:txBody>
          <a:bodyPr/>
          <a:lstStyle/>
          <a:p>
            <a:r>
              <a:rPr lang="en-US" sz="4000" dirty="0" smtClean="0">
                <a:solidFill>
                  <a:srgbClr val="660066"/>
                </a:solidFill>
                <a:effectLst/>
              </a:rPr>
              <a:t>Power Elite’s </a:t>
            </a:r>
            <a:r>
              <a:rPr lang="en-US" sz="4000" dirty="0">
                <a:solidFill>
                  <a:srgbClr val="660066"/>
                </a:solidFill>
                <a:effectLst/>
              </a:rPr>
              <a:t>10 Strategies Opposing Monetary Reform</a:t>
            </a:r>
            <a:r>
              <a:rPr lang="en-US" dirty="0">
                <a:solidFill>
                  <a:srgbClr val="660066"/>
                </a:solidFill>
                <a:effectLst/>
              </a:rPr>
              <a:t> 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82946"/>
            <a:ext cx="7232650" cy="4208267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Ignore			6.  Coopt 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Demean			7.  Conquer – divide &amp;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Distort			8.  Outlaw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Distract			9.  Abuse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Coerce			10.  Neglect</a:t>
            </a:r>
          </a:p>
          <a:p>
            <a:pPr>
              <a:buAutoNum type="arabicPeriod"/>
            </a:pPr>
            <a:endParaRPr lang="en-US" b="1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1983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"/>
            <a:ext cx="7583488" cy="1682944"/>
          </a:xfrm>
        </p:spPr>
        <p:txBody>
          <a:bodyPr/>
          <a:lstStyle/>
          <a:p>
            <a:r>
              <a:rPr lang="en-US" sz="4000" dirty="0" smtClean="0">
                <a:solidFill>
                  <a:srgbClr val="660066"/>
                </a:solidFill>
                <a:effectLst/>
              </a:rPr>
              <a:t>How to counter the </a:t>
            </a:r>
            <a:br>
              <a:rPr lang="en-US" sz="4000" dirty="0" smtClean="0">
                <a:solidFill>
                  <a:srgbClr val="660066"/>
                </a:solidFill>
                <a:effectLst/>
              </a:rPr>
            </a:br>
            <a:r>
              <a:rPr lang="en-US" sz="4000" dirty="0" smtClean="0">
                <a:solidFill>
                  <a:srgbClr val="660066"/>
                </a:solidFill>
                <a:effectLst/>
              </a:rPr>
              <a:t>Power Elite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82946"/>
            <a:ext cx="7232650" cy="4208267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000090"/>
                </a:solidFill>
                <a:effectLst/>
              </a:rPr>
              <a:t>Develop a </a:t>
            </a:r>
            <a:r>
              <a:rPr lang="en-US" b="1" u="sng" dirty="0" smtClean="0">
                <a:solidFill>
                  <a:srgbClr val="000090"/>
                </a:solidFill>
                <a:effectLst/>
              </a:rPr>
              <a:t>strategic</a:t>
            </a:r>
            <a:r>
              <a:rPr lang="en-US" b="1" dirty="0" smtClean="0">
                <a:solidFill>
                  <a:srgbClr val="000090"/>
                </a:solidFill>
                <a:effectLst/>
              </a:rPr>
              <a:t> plan </a:t>
            </a:r>
            <a:r>
              <a:rPr lang="en-US" b="1" dirty="0">
                <a:solidFill>
                  <a:srgbClr val="000090"/>
                </a:solidFill>
                <a:effectLst/>
              </a:rPr>
              <a:t>to create and maintain power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660066"/>
                </a:solidFill>
                <a:effectLst/>
              </a:rPr>
              <a:t>W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e </a:t>
            </a:r>
            <a:r>
              <a:rPr lang="en-US" b="1" dirty="0">
                <a:solidFill>
                  <a:srgbClr val="660066"/>
                </a:solidFill>
                <a:effectLst/>
              </a:rPr>
              <a:t>must be just as committed to developed a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 strategic organizing </a:t>
            </a:r>
            <a:r>
              <a:rPr lang="en-US" b="1" dirty="0">
                <a:solidFill>
                  <a:srgbClr val="660066"/>
                </a:solidFill>
                <a:effectLst/>
              </a:rPr>
              <a:t>plan for monetary change as we are to developing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the policy plan for real monetary </a:t>
            </a:r>
            <a:r>
              <a:rPr lang="en-US" b="1" dirty="0">
                <a:solidFill>
                  <a:srgbClr val="660066"/>
                </a:solidFill>
                <a:effectLst/>
              </a:rPr>
              <a:t>change.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637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Strategic Plan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000090"/>
                </a:solidFill>
              </a:rPr>
              <a:t>3 Elements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1. Build </a:t>
            </a:r>
            <a:r>
              <a:rPr lang="en-US" b="1" dirty="0">
                <a:solidFill>
                  <a:srgbClr val="660066"/>
                </a:solidFill>
                <a:effectLst/>
              </a:rPr>
              <a:t>mass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movement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2. </a:t>
            </a:r>
            <a:r>
              <a:rPr lang="en-US" b="1" dirty="0">
                <a:solidFill>
                  <a:srgbClr val="660066"/>
                </a:solidFill>
                <a:effectLst/>
              </a:rPr>
              <a:t>C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reate </a:t>
            </a:r>
            <a:r>
              <a:rPr lang="en-US" b="1" dirty="0">
                <a:solidFill>
                  <a:srgbClr val="660066"/>
                </a:solidFill>
                <a:effectLst/>
              </a:rPr>
              <a:t>structures/institutions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,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3. </a:t>
            </a:r>
            <a:r>
              <a:rPr lang="en-US" b="1" dirty="0">
                <a:solidFill>
                  <a:srgbClr val="660066"/>
                </a:solidFill>
                <a:effectLst/>
              </a:rPr>
              <a:t>D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evelop</a:t>
            </a:r>
            <a:r>
              <a:rPr lang="en-US" b="1" dirty="0">
                <a:solidFill>
                  <a:srgbClr val="660066"/>
                </a:solidFill>
                <a:effectLst/>
              </a:rPr>
              <a:t>/support local alternatives (programs, communities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- not absolutely essential but extremely helpful).</a:t>
            </a:r>
            <a:endParaRPr lang="en-US" b="1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8211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724794" cy="1143000"/>
          </a:xfrm>
        </p:spPr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Building Mass Movement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660066"/>
                </a:solidFill>
                <a:effectLst/>
              </a:rPr>
              <a:t>Goal – mass public support </a:t>
            </a:r>
            <a:r>
              <a:rPr lang="en-US" b="1" i="1" u="sng" dirty="0" smtClean="0">
                <a:solidFill>
                  <a:srgbClr val="660066"/>
                </a:solidFill>
                <a:effectLst/>
              </a:rPr>
              <a:t>and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 </a:t>
            </a:r>
            <a:r>
              <a:rPr lang="en-US" b="1" dirty="0">
                <a:solidFill>
                  <a:srgbClr val="660066"/>
                </a:solidFill>
                <a:effectLst/>
              </a:rPr>
              <a:t>active support 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How? </a:t>
            </a:r>
            <a:r>
              <a:rPr lang="en-US" b="1" dirty="0">
                <a:solidFill>
                  <a:srgbClr val="660066"/>
                </a:solidFill>
                <a:effectLst/>
              </a:rPr>
              <a:t>C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ivil resistance -- mass </a:t>
            </a:r>
            <a:r>
              <a:rPr lang="en-US" b="1" dirty="0">
                <a:solidFill>
                  <a:srgbClr val="660066"/>
                </a:solidFill>
                <a:effectLst/>
              </a:rPr>
              <a:t>education, protest and persuasion, boycotts,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resistance, disruption</a:t>
            </a:r>
            <a:r>
              <a:rPr lang="en-US" b="1" dirty="0">
                <a:solidFill>
                  <a:srgbClr val="660066"/>
                </a:solidFill>
                <a:effectLst/>
              </a:rPr>
              <a:t>,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escalation</a:t>
            </a:r>
            <a:r>
              <a:rPr lang="en-US" b="1" dirty="0">
                <a:solidFill>
                  <a:srgbClr val="660066"/>
                </a:solidFill>
                <a:effectLst/>
              </a:rPr>
              <a:t>, create dramatic public tipping points that bring conflict to the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surface. </a:t>
            </a:r>
            <a:endParaRPr lang="en-US" b="1" dirty="0">
              <a:solidFill>
                <a:srgbClr val="660066"/>
              </a:solidFill>
              <a:effectLst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660066"/>
                </a:solidFill>
                <a:effectLst/>
              </a:rPr>
              <a:t>Requirements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– commitment to strategic planning,  discipline (nonviolence),  sacrifice  </a:t>
            </a:r>
            <a:endParaRPr lang="en-US" b="1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364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0090"/>
                </a:solidFill>
                <a:effectLst/>
              </a:rPr>
              <a:t>Many components to developing </a:t>
            </a:r>
            <a:r>
              <a:rPr lang="en-US" b="1" dirty="0" smtClean="0">
                <a:solidFill>
                  <a:srgbClr val="000090"/>
                </a:solidFill>
                <a:effectLst/>
              </a:rPr>
              <a:t>a strategic </a:t>
            </a:r>
            <a:r>
              <a:rPr lang="en-US" b="1" dirty="0">
                <a:solidFill>
                  <a:srgbClr val="000090"/>
                </a:solidFill>
                <a:effectLst/>
              </a:rPr>
              <a:t>plan</a:t>
            </a:r>
          </a:p>
          <a:p>
            <a:r>
              <a:rPr lang="en-US" dirty="0">
                <a:solidFill>
                  <a:srgbClr val="000090"/>
                </a:solidFill>
                <a:effectLst/>
              </a:rPr>
              <a:t>Power analysis</a:t>
            </a:r>
          </a:p>
          <a:p>
            <a:r>
              <a:rPr lang="en-US" dirty="0">
                <a:solidFill>
                  <a:srgbClr val="000090"/>
                </a:solidFill>
                <a:effectLst/>
              </a:rPr>
              <a:t>SWOT: </a:t>
            </a:r>
            <a:endParaRPr lang="en-US" dirty="0" smtClean="0">
              <a:solidFill>
                <a:srgbClr val="000090"/>
              </a:solidFill>
              <a:effectLst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90"/>
                </a:solidFill>
                <a:effectLst/>
              </a:rPr>
              <a:t>	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S</a:t>
            </a:r>
            <a:r>
              <a:rPr lang="en-US" dirty="0" smtClean="0">
                <a:solidFill>
                  <a:srgbClr val="660066"/>
                </a:solidFill>
                <a:effectLst/>
              </a:rPr>
              <a:t>trengths</a:t>
            </a:r>
            <a:r>
              <a:rPr lang="en-US" dirty="0">
                <a:solidFill>
                  <a:srgbClr val="660066"/>
                </a:solidFill>
                <a:effectLst/>
              </a:rPr>
              <a:t>, </a:t>
            </a:r>
            <a:endParaRPr lang="en-US" dirty="0" smtClean="0">
              <a:solidFill>
                <a:srgbClr val="660066"/>
              </a:solidFill>
              <a:effectLst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660066"/>
                </a:solidFill>
                <a:effectLst/>
              </a:rPr>
              <a:t>	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W</a:t>
            </a:r>
            <a:r>
              <a:rPr lang="en-US" dirty="0" smtClean="0">
                <a:solidFill>
                  <a:srgbClr val="660066"/>
                </a:solidFill>
                <a:effectLst/>
              </a:rPr>
              <a:t>eaknesses</a:t>
            </a:r>
            <a:r>
              <a:rPr lang="en-US" dirty="0">
                <a:solidFill>
                  <a:srgbClr val="660066"/>
                </a:solidFill>
                <a:effectLst/>
              </a:rPr>
              <a:t>, </a:t>
            </a:r>
            <a:endParaRPr lang="en-US" dirty="0" smtClean="0">
              <a:solidFill>
                <a:srgbClr val="660066"/>
              </a:solidFill>
              <a:effectLst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660066"/>
                </a:solidFill>
                <a:effectLst/>
              </a:rPr>
              <a:t>	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O</a:t>
            </a:r>
            <a:r>
              <a:rPr lang="en-US" dirty="0" smtClean="0">
                <a:solidFill>
                  <a:srgbClr val="660066"/>
                </a:solidFill>
                <a:effectLst/>
              </a:rPr>
              <a:t>pportunities</a:t>
            </a:r>
            <a:r>
              <a:rPr lang="en-US" dirty="0">
                <a:solidFill>
                  <a:srgbClr val="660066"/>
                </a:solidFill>
                <a:effectLst/>
              </a:rPr>
              <a:t>, </a:t>
            </a:r>
            <a:endParaRPr lang="en-US" dirty="0" smtClean="0">
              <a:solidFill>
                <a:srgbClr val="660066"/>
              </a:solidFill>
              <a:effectLst/>
            </a:endParaRPr>
          </a:p>
          <a:p>
            <a:pPr marL="0" indent="0">
              <a:buNone/>
            </a:pPr>
            <a:r>
              <a:rPr lang="en-US" b="1" i="1" dirty="0" smtClean="0">
                <a:solidFill>
                  <a:srgbClr val="660066"/>
                </a:solidFill>
                <a:effectLst/>
              </a:rPr>
              <a:t>	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Threats</a:t>
            </a:r>
            <a:endParaRPr lang="en-US" b="1" dirty="0">
              <a:solidFill>
                <a:srgbClr val="660066"/>
              </a:solidFill>
              <a:effectLst/>
            </a:endParaRPr>
          </a:p>
        </p:txBody>
      </p:sp>
      <p:pic>
        <p:nvPicPr>
          <p:cNvPr id="4" name="Picture 3" descr="serveimage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021" y="2418693"/>
            <a:ext cx="4227983" cy="3668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0577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Frederick Douglas – on </a:t>
            </a:r>
            <a:r>
              <a:rPr lang="en-US" dirty="0" err="1" smtClean="0">
                <a:solidFill>
                  <a:srgbClr val="000090"/>
                </a:solidFill>
              </a:rPr>
              <a:t>philosopy</a:t>
            </a:r>
            <a:r>
              <a:rPr lang="en-US" dirty="0" smtClean="0">
                <a:solidFill>
                  <a:srgbClr val="000090"/>
                </a:solidFill>
              </a:rPr>
              <a:t> of reform 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00200"/>
            <a:ext cx="4032578" cy="5257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</a:rPr>
              <a:t>“The </a:t>
            </a:r>
            <a:r>
              <a:rPr lang="en-US" b="1" dirty="0">
                <a:solidFill>
                  <a:srgbClr val="660066"/>
                </a:solidFill>
              </a:rPr>
              <a:t>whole history of the progress of human liberty shows </a:t>
            </a:r>
            <a:r>
              <a:rPr lang="en-US" b="1" dirty="0" smtClean="0">
                <a:solidFill>
                  <a:srgbClr val="660066"/>
                </a:solidFill>
              </a:rPr>
              <a:t>that… [</a:t>
            </a:r>
            <a:r>
              <a:rPr lang="en-US" b="1" dirty="0" err="1" smtClean="0">
                <a:solidFill>
                  <a:srgbClr val="660066"/>
                </a:solidFill>
              </a:rPr>
              <a:t>i</a:t>
            </a:r>
            <a:r>
              <a:rPr lang="en-US" b="1" dirty="0" smtClean="0">
                <a:solidFill>
                  <a:srgbClr val="660066"/>
                </a:solidFill>
              </a:rPr>
              <a:t>]f </a:t>
            </a:r>
            <a:r>
              <a:rPr lang="en-US" b="1" dirty="0">
                <a:solidFill>
                  <a:srgbClr val="660066"/>
                </a:solidFill>
              </a:rPr>
              <a:t>there is no struggle there is no progress. Those who profess to favor freedom and yet deprecate agitation are men who want crops without plowing up the ground; they want rain without thunder and lightning. They want the ocean without the awful roar of its many waters. This struggle may be a moral one, or it may be a physical one, and it may be both moral and physical, but it must be a struggle. Power concedes nothing without a demand. It never did and it never </a:t>
            </a:r>
            <a:r>
              <a:rPr lang="en-US" b="1" dirty="0" smtClean="0">
                <a:solidFill>
                  <a:srgbClr val="660066"/>
                </a:solidFill>
              </a:rPr>
              <a:t>will. </a:t>
            </a:r>
            <a:endParaRPr lang="en-US" b="1" dirty="0">
              <a:solidFill>
                <a:srgbClr val="660066"/>
              </a:solidFill>
            </a:endParaRPr>
          </a:p>
        </p:txBody>
      </p:sp>
      <p:pic>
        <p:nvPicPr>
          <p:cNvPr id="4" name="Picture 3" descr="Young_Frederick_Douglas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8253" y="1600201"/>
            <a:ext cx="3806429" cy="3901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485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025" y="1600201"/>
            <a:ext cx="3864329" cy="4048360"/>
          </a:xfrm>
        </p:spPr>
        <p:txBody>
          <a:bodyPr/>
          <a:lstStyle/>
          <a:p>
            <a:pPr marL="0" indent="0">
              <a:buNone/>
            </a:pPr>
            <a:endParaRPr lang="en-US" b="1" dirty="0" smtClean="0">
              <a:solidFill>
                <a:srgbClr val="660066"/>
              </a:solidFill>
              <a:effectLst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“If </a:t>
            </a:r>
            <a:r>
              <a:rPr lang="en-US" b="1" dirty="0">
                <a:solidFill>
                  <a:srgbClr val="660066"/>
                </a:solidFill>
                <a:effectLst/>
              </a:rPr>
              <a:t>you want to move the center, you have to pull from one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end.”</a:t>
            </a:r>
          </a:p>
          <a:p>
            <a:pPr marL="0" indent="0">
              <a:buNone/>
            </a:pPr>
            <a:r>
              <a:rPr lang="en-US" b="1" dirty="0">
                <a:solidFill>
                  <a:srgbClr val="660066"/>
                </a:solidFill>
                <a:effectLst/>
              </a:rPr>
              <a:t>-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 </a:t>
            </a:r>
            <a:r>
              <a:rPr lang="en-US" b="1" dirty="0">
                <a:solidFill>
                  <a:srgbClr val="660066"/>
                </a:solidFill>
                <a:effectLst/>
              </a:rPr>
              <a:t>David Roberts, environmental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journalist</a:t>
            </a:r>
            <a:endParaRPr lang="en-US" b="1" dirty="0">
              <a:solidFill>
                <a:srgbClr val="660066"/>
              </a:solidFill>
              <a:effectLst/>
            </a:endParaRPr>
          </a:p>
        </p:txBody>
      </p:sp>
      <p:pic>
        <p:nvPicPr>
          <p:cNvPr id="5" name="Picture 4" descr="david_roberts_140x14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862" y="2110953"/>
            <a:ext cx="2591676" cy="2591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7337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89646"/>
            <a:ext cx="7583488" cy="1442192"/>
          </a:xfrm>
        </p:spPr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Successful Civil Resistance Movements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837808"/>
            <a:ext cx="7934982" cy="47296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</a:rPr>
              <a:t>U.S. </a:t>
            </a:r>
            <a:r>
              <a:rPr lang="en-US" b="1" dirty="0">
                <a:solidFill>
                  <a:srgbClr val="660066"/>
                </a:solidFill>
              </a:rPr>
              <a:t>Revolution		Environmental </a:t>
            </a:r>
            <a:r>
              <a:rPr lang="en-US" b="1" dirty="0" smtClean="0">
                <a:solidFill>
                  <a:srgbClr val="660066"/>
                </a:solidFill>
              </a:rPr>
              <a:t>protections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</a:rPr>
              <a:t>Abolishing slavery		Ending Vietnam war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</a:rPr>
              <a:t>Populist reforms		Occupy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</a:rPr>
              <a:t>Women’s rights		Marriage equality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</a:rPr>
              <a:t>Labor rights			Black Lives Matter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</a:rPr>
              <a:t>Civil Rights</a:t>
            </a:r>
          </a:p>
          <a:p>
            <a:pPr marL="0" indent="0">
              <a:buNone/>
            </a:pPr>
            <a:endParaRPr lang="en-US" b="1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8691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Why is this essential?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660066"/>
                </a:solidFill>
                <a:effectLst/>
              </a:rPr>
              <a:t>System will face crisis…again…this time maybe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fundamental.</a:t>
            </a:r>
            <a:endParaRPr lang="en-US" b="1" dirty="0">
              <a:solidFill>
                <a:srgbClr val="660066"/>
              </a:solidFill>
              <a:effectLst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660066"/>
                </a:solidFill>
                <a:effectLst/>
              </a:rPr>
              <a:t>Power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Elites </a:t>
            </a:r>
            <a:r>
              <a:rPr lang="en-US" b="1" dirty="0">
                <a:solidFill>
                  <a:srgbClr val="660066"/>
                </a:solidFill>
                <a:effectLst/>
              </a:rPr>
              <a:t>will lose credibility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A justice </a:t>
            </a:r>
            <a:r>
              <a:rPr lang="en-US" b="1" dirty="0">
                <a:solidFill>
                  <a:srgbClr val="660066"/>
                </a:solidFill>
                <a:effectLst/>
              </a:rPr>
              <a:t>(economic and political) opening/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vacuum will occur.</a:t>
            </a:r>
            <a:endParaRPr lang="en-US" b="1" dirty="0">
              <a:solidFill>
                <a:srgbClr val="660066"/>
              </a:solidFill>
              <a:effectLst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We must be </a:t>
            </a:r>
            <a:r>
              <a:rPr lang="en-US" b="1" dirty="0">
                <a:solidFill>
                  <a:srgbClr val="660066"/>
                </a:solidFill>
                <a:effectLst/>
              </a:rPr>
              <a:t>prepared to move into that opening/fill that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vacuum.</a:t>
            </a:r>
            <a:endParaRPr lang="en-US" b="1" dirty="0">
              <a:solidFill>
                <a:srgbClr val="660066"/>
              </a:solidFill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6301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Why is this essential?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00200"/>
            <a:ext cx="7232650" cy="42910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660066"/>
                </a:solidFill>
                <a:effectLst/>
              </a:rPr>
              <a:t>Plenty of ideas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exist, </a:t>
            </a:r>
            <a:r>
              <a:rPr lang="en-US" b="1" dirty="0">
                <a:solidFill>
                  <a:srgbClr val="660066"/>
                </a:solidFill>
                <a:effectLst/>
              </a:rPr>
              <a:t>but unless we’re in a position to control the levers of power, our plan won’t be implemented.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660066"/>
                </a:solidFill>
                <a:effectLst/>
              </a:rPr>
              <a:t>Rather –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Power Elite will try to </a:t>
            </a:r>
            <a:r>
              <a:rPr lang="en-US" b="1" dirty="0">
                <a:solidFill>
                  <a:srgbClr val="660066"/>
                </a:solidFill>
                <a:effectLst/>
              </a:rPr>
              <a:t>coerce, coopt, conquer (and divide), outlaw, abuse, neglect</a:t>
            </a:r>
          </a:p>
          <a:p>
            <a:pPr marL="0" indent="0">
              <a:buNone/>
            </a:pPr>
            <a:r>
              <a:rPr lang="en-US" b="1" dirty="0">
                <a:solidFill>
                  <a:srgbClr val="660066"/>
                </a:solidFill>
                <a:effectLst/>
              </a:rPr>
              <a:t>Or the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Power </a:t>
            </a:r>
            <a:r>
              <a:rPr lang="en-US" b="1" dirty="0">
                <a:solidFill>
                  <a:srgbClr val="660066"/>
                </a:solidFill>
                <a:effectLst/>
              </a:rPr>
              <a:t>E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lite will partially/totally collapse </a:t>
            </a:r>
            <a:r>
              <a:rPr lang="en-US" b="1" dirty="0">
                <a:solidFill>
                  <a:srgbClr val="660066"/>
                </a:solidFill>
                <a:effectLst/>
              </a:rPr>
              <a:t>and is replaced by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those who planned a mass civil resistance movement but who haven’t done </a:t>
            </a:r>
            <a:r>
              <a:rPr lang="en-US" b="1" dirty="0">
                <a:solidFill>
                  <a:srgbClr val="660066"/>
                </a:solidFill>
                <a:effectLst/>
              </a:rPr>
              <a:t>the intellectual work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of AMI/real monetary movement. </a:t>
            </a:r>
            <a:endParaRPr lang="en-US" b="1" dirty="0">
              <a:solidFill>
                <a:srgbClr val="660066"/>
              </a:solidFill>
              <a:effectLst/>
            </a:endParaRPr>
          </a:p>
          <a:p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572389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Why is this essential?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00200"/>
            <a:ext cx="7232650" cy="42910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Either </a:t>
            </a:r>
            <a:r>
              <a:rPr lang="en-US" b="1" dirty="0">
                <a:solidFill>
                  <a:srgbClr val="660066"/>
                </a:solidFill>
                <a:effectLst/>
              </a:rPr>
              <a:t>way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, real monetary reformers will be </a:t>
            </a:r>
            <a:r>
              <a:rPr lang="en-US" b="1" dirty="0">
                <a:solidFill>
                  <a:srgbClr val="660066"/>
                </a:solidFill>
                <a:effectLst/>
              </a:rPr>
              <a:t>(no pun intended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) </a:t>
            </a:r>
            <a:r>
              <a:rPr lang="en-US" b="1" i="1" u="sng" dirty="0" smtClean="0">
                <a:solidFill>
                  <a:srgbClr val="660066"/>
                </a:solidFill>
                <a:effectLst/>
              </a:rPr>
              <a:t>trumped</a:t>
            </a:r>
            <a:r>
              <a:rPr lang="en-US" b="1" i="1" dirty="0" smtClean="0">
                <a:solidFill>
                  <a:srgbClr val="660066"/>
                </a:solidFill>
                <a:effectLst/>
              </a:rPr>
              <a:t>.</a:t>
            </a:r>
            <a:endParaRPr lang="en-US" b="1" i="1" dirty="0">
              <a:solidFill>
                <a:srgbClr val="660066"/>
              </a:solidFill>
              <a:effectLst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660066"/>
                </a:solidFill>
                <a:effectLst/>
              </a:rPr>
              <a:t>L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et </a:t>
            </a:r>
            <a:r>
              <a:rPr lang="en-US" b="1" dirty="0">
                <a:solidFill>
                  <a:srgbClr val="660066"/>
                </a:solidFill>
                <a:effectLst/>
              </a:rPr>
              <a:t>us not only continue to work on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strengthening our </a:t>
            </a:r>
            <a:r>
              <a:rPr lang="en-US" b="1" u="sng" dirty="0" smtClean="0">
                <a:solidFill>
                  <a:srgbClr val="660066"/>
                </a:solidFill>
                <a:effectLst/>
              </a:rPr>
              <a:t>monetary policy plan</a:t>
            </a:r>
            <a:r>
              <a:rPr lang="en-US" b="1" dirty="0">
                <a:solidFill>
                  <a:srgbClr val="660066"/>
                </a:solidFill>
                <a:effectLst/>
              </a:rPr>
              <a:t>, but also in earnest work on </a:t>
            </a:r>
            <a:r>
              <a:rPr lang="en-US" b="1" u="sng" dirty="0" smtClean="0">
                <a:solidFill>
                  <a:srgbClr val="660066"/>
                </a:solidFill>
                <a:effectLst/>
              </a:rPr>
              <a:t>an strategic organizing </a:t>
            </a:r>
            <a:r>
              <a:rPr lang="en-US" b="1" u="sng" dirty="0">
                <a:solidFill>
                  <a:srgbClr val="660066"/>
                </a:solidFill>
                <a:effectLst/>
              </a:rPr>
              <a:t>plan</a:t>
            </a:r>
            <a:r>
              <a:rPr lang="en-US" b="1" dirty="0">
                <a:solidFill>
                  <a:srgbClr val="660066"/>
                </a:solidFill>
                <a:effectLst/>
              </a:rPr>
              <a:t>.  </a:t>
            </a:r>
          </a:p>
          <a:p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228303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289969"/>
            <a:ext cx="7232650" cy="5260657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1" dirty="0" smtClean="0">
                <a:solidFill>
                  <a:srgbClr val="000090"/>
                </a:solidFill>
              </a:rPr>
              <a:t>Greg Coleridge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0090"/>
                </a:solidFill>
              </a:rPr>
              <a:t>Director</a:t>
            </a:r>
          </a:p>
          <a:p>
            <a:pPr marL="0" indent="0" algn="ctr">
              <a:buNone/>
            </a:pPr>
            <a:endParaRPr lang="en-US" b="1" dirty="0">
              <a:solidFill>
                <a:srgbClr val="000090"/>
              </a:solidFill>
            </a:endParaRPr>
          </a:p>
          <a:p>
            <a:pPr marL="0" indent="0" algn="ctr">
              <a:buNone/>
            </a:pPr>
            <a:endParaRPr lang="en-US" b="1" dirty="0" smtClean="0">
              <a:solidFill>
                <a:srgbClr val="000090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0090"/>
                </a:solidFill>
              </a:rPr>
              <a:t>Northeast Ohio American Friends </a:t>
            </a:r>
            <a:r>
              <a:rPr lang="en-US" b="1" dirty="0" err="1" smtClean="0">
                <a:solidFill>
                  <a:srgbClr val="000090"/>
                </a:solidFill>
              </a:rPr>
              <a:t>Serivice</a:t>
            </a:r>
            <a:r>
              <a:rPr lang="en-US" b="1" dirty="0" smtClean="0">
                <a:solidFill>
                  <a:srgbClr val="000090"/>
                </a:solidFill>
              </a:rPr>
              <a:t> Committee</a:t>
            </a:r>
          </a:p>
          <a:p>
            <a:pPr marL="0" indent="0" algn="ctr">
              <a:buNone/>
            </a:pPr>
            <a:r>
              <a:rPr lang="pl-PL" b="1" dirty="0" smtClean="0">
                <a:solidFill>
                  <a:srgbClr val="800000"/>
                </a:solidFill>
                <a:hlinkClick r:id="rId2"/>
              </a:rPr>
              <a:t>gcoleridge@afsc.org</a:t>
            </a:r>
            <a:endParaRPr lang="pl-PL" b="1" dirty="0" smtClean="0">
              <a:solidFill>
                <a:srgbClr val="800000"/>
              </a:solidFill>
            </a:endParaRPr>
          </a:p>
          <a:p>
            <a:pPr marL="0" indent="0" algn="ctr">
              <a:buNone/>
            </a:pPr>
            <a:r>
              <a:rPr lang="pl-PL" b="1" dirty="0" smtClean="0">
                <a:solidFill>
                  <a:srgbClr val="800000"/>
                </a:solidFill>
                <a:hlinkClick r:id="rId3"/>
              </a:rPr>
              <a:t>monetarycalendar</a:t>
            </a:r>
            <a:r>
              <a:rPr lang="pl-PL" b="1" dirty="0">
                <a:solidFill>
                  <a:srgbClr val="800000"/>
                </a:solidFill>
                <a:hlinkClick r:id="rId3"/>
              </a:rPr>
              <a:t>@</a:t>
            </a:r>
            <a:r>
              <a:rPr lang="pl-PL" b="1" dirty="0" smtClean="0">
                <a:solidFill>
                  <a:srgbClr val="800000"/>
                </a:solidFill>
                <a:hlinkClick r:id="rId3"/>
              </a:rPr>
              <a:t>yahoo.com</a:t>
            </a:r>
            <a:endParaRPr lang="pl-PL" b="1" dirty="0" smtClean="0">
              <a:solidFill>
                <a:srgbClr val="800000"/>
              </a:solidFill>
            </a:endParaRPr>
          </a:p>
          <a:p>
            <a:pPr marL="0" indent="0" algn="ctr">
              <a:buNone/>
            </a:pPr>
            <a:endParaRPr lang="pl-PL" b="1" dirty="0" smtClean="0">
              <a:solidFill>
                <a:srgbClr val="800000"/>
              </a:solidFill>
            </a:endParaRPr>
          </a:p>
        </p:txBody>
      </p:sp>
      <p:pic>
        <p:nvPicPr>
          <p:cNvPr id="4" name="Picture 3" descr="serveimage.jpe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21" y="2441541"/>
            <a:ext cx="1375589" cy="1203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289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Threats to Real </a:t>
            </a:r>
            <a:br>
              <a:rPr lang="en-US" dirty="0" smtClean="0">
                <a:solidFill>
                  <a:srgbClr val="000090"/>
                </a:solidFill>
              </a:rPr>
            </a:br>
            <a:r>
              <a:rPr lang="en-US" dirty="0" smtClean="0">
                <a:solidFill>
                  <a:srgbClr val="000090"/>
                </a:solidFill>
              </a:rPr>
              <a:t>Monetary Reform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660066"/>
                </a:solidFill>
                <a:effectLst/>
              </a:rPr>
              <a:t>Individuals, organizations and conditions that are barriers to change </a:t>
            </a:r>
          </a:p>
          <a:p>
            <a:r>
              <a:rPr lang="en-US" dirty="0" smtClean="0">
                <a:solidFill>
                  <a:srgbClr val="660066"/>
                </a:solidFill>
                <a:effectLst/>
              </a:rPr>
              <a:t>Individuals who and organizations that benefit </a:t>
            </a:r>
            <a:r>
              <a:rPr lang="en-US" dirty="0">
                <a:solidFill>
                  <a:srgbClr val="660066"/>
                </a:solidFill>
                <a:effectLst/>
              </a:rPr>
              <a:t>from status quo</a:t>
            </a:r>
          </a:p>
          <a:p>
            <a:r>
              <a:rPr lang="en-US" dirty="0" smtClean="0">
                <a:solidFill>
                  <a:srgbClr val="660066"/>
                </a:solidFill>
                <a:effectLst/>
              </a:rPr>
              <a:t>Concerning monetary issues: Financial institutions/leaders </a:t>
            </a:r>
            <a:r>
              <a:rPr lang="en-US" dirty="0">
                <a:solidFill>
                  <a:srgbClr val="660066"/>
                </a:solidFill>
                <a:effectLst/>
              </a:rPr>
              <a:t>and those that do their bidding (politicians, academics, </a:t>
            </a:r>
            <a:r>
              <a:rPr lang="en-US" dirty="0" smtClean="0">
                <a:solidFill>
                  <a:srgbClr val="660066"/>
                </a:solidFill>
                <a:effectLst/>
              </a:rPr>
              <a:t>media</a:t>
            </a:r>
            <a:r>
              <a:rPr lang="en-US" dirty="0">
                <a:solidFill>
                  <a:srgbClr val="660066"/>
                </a:solidFill>
                <a:effectLst/>
              </a:rPr>
              <a:t>, </a:t>
            </a:r>
            <a:r>
              <a:rPr lang="en-US" dirty="0" smtClean="0">
                <a:solidFill>
                  <a:srgbClr val="660066"/>
                </a:solidFill>
                <a:effectLst/>
              </a:rPr>
              <a:t>nonprofits heads </a:t>
            </a:r>
            <a:r>
              <a:rPr lang="en-US" dirty="0">
                <a:solidFill>
                  <a:srgbClr val="660066"/>
                </a:solidFill>
                <a:effectLst/>
              </a:rPr>
              <a:t>at the top of the </a:t>
            </a:r>
            <a:r>
              <a:rPr lang="en-US" dirty="0" smtClean="0">
                <a:solidFill>
                  <a:srgbClr val="660066"/>
                </a:solidFill>
                <a:effectLst/>
              </a:rPr>
              <a:t>apex) = </a:t>
            </a:r>
            <a:r>
              <a:rPr lang="en-US" dirty="0">
                <a:solidFill>
                  <a:srgbClr val="660066"/>
                </a:solidFill>
                <a:effectLst/>
              </a:rPr>
              <a:t>the </a:t>
            </a:r>
            <a:r>
              <a:rPr lang="en-US" dirty="0" smtClean="0">
                <a:solidFill>
                  <a:srgbClr val="660066"/>
                </a:solidFill>
                <a:effectLst/>
              </a:rPr>
              <a:t>Power Elite.</a:t>
            </a:r>
            <a:endParaRPr lang="en-US" dirty="0">
              <a:solidFill>
                <a:srgbClr val="660066"/>
              </a:solidFill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940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serveimage-1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62" r="7862"/>
          <a:stretch>
            <a:fillRect/>
          </a:stretch>
        </p:blipFill>
        <p:spPr>
          <a:xfrm>
            <a:off x="1196617" y="1404520"/>
            <a:ext cx="6830863" cy="4176175"/>
          </a:xfrm>
        </p:spPr>
      </p:pic>
    </p:spTree>
    <p:extLst>
      <p:ext uri="{BB962C8B-B14F-4D97-AF65-F5344CB8AC3E}">
        <p14:creationId xmlns:p14="http://schemas.microsoft.com/office/powerpoint/2010/main" val="289420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"/>
            <a:ext cx="7583488" cy="1682944"/>
          </a:xfrm>
        </p:spPr>
        <p:txBody>
          <a:bodyPr/>
          <a:lstStyle/>
          <a:p>
            <a:r>
              <a:rPr lang="en-US" sz="4000" dirty="0" smtClean="0">
                <a:solidFill>
                  <a:srgbClr val="660066"/>
                </a:solidFill>
                <a:effectLst/>
              </a:rPr>
              <a:t>Power Elite’s </a:t>
            </a:r>
            <a:r>
              <a:rPr lang="en-US" sz="4000" dirty="0">
                <a:solidFill>
                  <a:srgbClr val="660066"/>
                </a:solidFill>
                <a:effectLst/>
              </a:rPr>
              <a:t>10 Strategies Opposing Monetary Reform</a:t>
            </a:r>
            <a:r>
              <a:rPr lang="en-US" dirty="0">
                <a:solidFill>
                  <a:srgbClr val="660066"/>
                </a:solidFill>
                <a:effectLst/>
              </a:rPr>
              <a:t> 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82946"/>
            <a:ext cx="7232650" cy="4208267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000090"/>
                </a:solidFill>
              </a:rPr>
              <a:t>1. Ignore</a:t>
            </a: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749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"/>
            <a:ext cx="7583488" cy="1682944"/>
          </a:xfrm>
        </p:spPr>
        <p:txBody>
          <a:bodyPr/>
          <a:lstStyle/>
          <a:p>
            <a:r>
              <a:rPr lang="en-US" sz="4000" dirty="0" smtClean="0">
                <a:solidFill>
                  <a:srgbClr val="660066"/>
                </a:solidFill>
                <a:effectLst/>
              </a:rPr>
              <a:t>Power Elite’s </a:t>
            </a:r>
            <a:r>
              <a:rPr lang="en-US" sz="4000" dirty="0">
                <a:solidFill>
                  <a:srgbClr val="660066"/>
                </a:solidFill>
                <a:effectLst/>
              </a:rPr>
              <a:t>10 Strategies Opposing Monetary Reform</a:t>
            </a:r>
            <a:r>
              <a:rPr lang="en-US" dirty="0">
                <a:solidFill>
                  <a:srgbClr val="660066"/>
                </a:solidFill>
                <a:effectLst/>
              </a:rPr>
              <a:t> 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82946"/>
            <a:ext cx="7232650" cy="4614252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b="1" dirty="0" smtClean="0">
                <a:solidFill>
                  <a:srgbClr val="000090"/>
                </a:solidFill>
              </a:rPr>
              <a:t>Ignore</a:t>
            </a:r>
          </a:p>
          <a:p>
            <a:pPr marL="0" indent="0">
              <a:buNone/>
            </a:pPr>
            <a:r>
              <a:rPr lang="en-US" b="1" dirty="0">
                <a:solidFill>
                  <a:srgbClr val="660066"/>
                </a:solidFill>
                <a:effectLst/>
              </a:rPr>
              <a:t>There is only one thing in life worse than being talked about, and that is not being talked about.  </a:t>
            </a:r>
            <a:r>
              <a:rPr lang="en-US" b="1" i="1" dirty="0">
                <a:solidFill>
                  <a:srgbClr val="660066"/>
                </a:solidFill>
                <a:effectLst/>
              </a:rPr>
              <a:t>   - Oscar Wilde </a:t>
            </a:r>
            <a:endParaRPr lang="en-US" b="1" i="1" dirty="0" smtClean="0">
              <a:solidFill>
                <a:srgbClr val="660066"/>
              </a:solidFill>
              <a:effectLst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To ignore is to deny its existence.</a:t>
            </a:r>
            <a:endParaRPr lang="en-US" b="1" dirty="0">
              <a:solidFill>
                <a:srgbClr val="660066"/>
              </a:solidFill>
              <a:effectLst/>
            </a:endParaRPr>
          </a:p>
          <a:p>
            <a:pPr marL="0" lv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Facts </a:t>
            </a:r>
            <a:r>
              <a:rPr lang="en-US" b="1" dirty="0">
                <a:solidFill>
                  <a:srgbClr val="660066"/>
                </a:solidFill>
                <a:effectLst/>
              </a:rPr>
              <a:t>are facts even if ignored. </a:t>
            </a:r>
            <a:r>
              <a:rPr lang="en-US" b="1" i="1" dirty="0" smtClean="0">
                <a:solidFill>
                  <a:srgbClr val="660066"/>
                </a:solidFill>
                <a:effectLst/>
              </a:rPr>
              <a:t> </a:t>
            </a:r>
            <a:r>
              <a:rPr lang="en-US" b="1" dirty="0">
                <a:solidFill>
                  <a:srgbClr val="660066"/>
                </a:solidFill>
                <a:effectLst/>
              </a:rPr>
              <a:t>        </a:t>
            </a:r>
            <a:endParaRPr lang="en-US" b="1" dirty="0" smtClean="0">
              <a:solidFill>
                <a:srgbClr val="660066"/>
              </a:solidFill>
              <a:effectLst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A </a:t>
            </a:r>
            <a:r>
              <a:rPr lang="en-US" b="1" dirty="0">
                <a:solidFill>
                  <a:srgbClr val="660066"/>
                </a:solidFill>
                <a:effectLst/>
              </a:rPr>
              <a:t>spark neglected makes a mighty fire. 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                    -</a:t>
            </a:r>
            <a:r>
              <a:rPr lang="en-US" b="1" dirty="0">
                <a:solidFill>
                  <a:srgbClr val="660066"/>
                </a:solidFill>
                <a:effectLst/>
              </a:rPr>
              <a:t> </a:t>
            </a:r>
            <a:r>
              <a:rPr lang="en-US" b="1" i="1" dirty="0">
                <a:solidFill>
                  <a:srgbClr val="660066"/>
                </a:solidFill>
                <a:effectLst/>
              </a:rPr>
              <a:t>Robert </a:t>
            </a:r>
            <a:r>
              <a:rPr lang="en-US" b="1" i="1" dirty="0" smtClean="0">
                <a:solidFill>
                  <a:srgbClr val="660066"/>
                </a:solidFill>
                <a:effectLst/>
              </a:rPr>
              <a:t>Herrick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Monetary Reform examples: media blackout on questions of debt, job creation, stimulating economy, repairing infrastructure, Fed problems.</a:t>
            </a:r>
            <a:endParaRPr lang="en-US" b="1" dirty="0">
              <a:solidFill>
                <a:srgbClr val="660066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1547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"/>
            <a:ext cx="7583488" cy="1682944"/>
          </a:xfrm>
        </p:spPr>
        <p:txBody>
          <a:bodyPr/>
          <a:lstStyle/>
          <a:p>
            <a:r>
              <a:rPr lang="en-US" sz="4000" dirty="0" smtClean="0">
                <a:solidFill>
                  <a:srgbClr val="660066"/>
                </a:solidFill>
                <a:effectLst/>
              </a:rPr>
              <a:t>Power Elite’s </a:t>
            </a:r>
            <a:r>
              <a:rPr lang="en-US" sz="4000" dirty="0">
                <a:solidFill>
                  <a:srgbClr val="660066"/>
                </a:solidFill>
                <a:effectLst/>
              </a:rPr>
              <a:t>10 Strategies Opposing Monetary Reform</a:t>
            </a:r>
            <a:r>
              <a:rPr lang="en-US" dirty="0">
                <a:solidFill>
                  <a:srgbClr val="660066"/>
                </a:solidFill>
                <a:effectLst/>
              </a:rPr>
              <a:t> 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82946"/>
            <a:ext cx="7232650" cy="4208267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Ignore </a:t>
            </a:r>
          </a:p>
          <a:p>
            <a:pPr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Demean </a:t>
            </a:r>
          </a:p>
          <a:p>
            <a:pPr marL="0" indent="0">
              <a:buNone/>
            </a:pP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870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"/>
            <a:ext cx="7583488" cy="1682944"/>
          </a:xfrm>
        </p:spPr>
        <p:txBody>
          <a:bodyPr/>
          <a:lstStyle/>
          <a:p>
            <a:r>
              <a:rPr lang="en-US" sz="4000" dirty="0" smtClean="0">
                <a:solidFill>
                  <a:srgbClr val="660066"/>
                </a:solidFill>
                <a:effectLst/>
              </a:rPr>
              <a:t>Power Elite’s </a:t>
            </a:r>
            <a:r>
              <a:rPr lang="en-US" sz="4000" dirty="0">
                <a:solidFill>
                  <a:srgbClr val="660066"/>
                </a:solidFill>
                <a:effectLst/>
              </a:rPr>
              <a:t>10 Strategies Opposing Monetary Reform</a:t>
            </a:r>
            <a:r>
              <a:rPr lang="en-US" dirty="0">
                <a:solidFill>
                  <a:srgbClr val="660066"/>
                </a:solidFill>
                <a:effectLst/>
              </a:rPr>
              <a:t> 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82946"/>
            <a:ext cx="7232650" cy="4208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0090"/>
                </a:solidFill>
              </a:rPr>
              <a:t>Demean</a:t>
            </a:r>
          </a:p>
          <a:p>
            <a:pPr marL="0" indent="0">
              <a:buNone/>
            </a:pPr>
            <a:r>
              <a:rPr lang="en-US" b="1" dirty="0">
                <a:solidFill>
                  <a:srgbClr val="660066"/>
                </a:solidFill>
                <a:effectLst/>
              </a:rPr>
              <a:t>Criticize. Laugh at. Minimize. Smear. </a:t>
            </a:r>
            <a:endParaRPr lang="en-US" b="1" dirty="0" smtClean="0">
              <a:solidFill>
                <a:srgbClr val="660066"/>
              </a:solidFill>
              <a:effectLst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660066"/>
                </a:solidFill>
                <a:effectLst/>
              </a:rPr>
              <a:t>N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ow </a:t>
            </a:r>
            <a:r>
              <a:rPr lang="en-US" b="1" dirty="0">
                <a:solidFill>
                  <a:srgbClr val="660066"/>
                </a:solidFill>
                <a:effectLst/>
              </a:rPr>
              <a:t>a threat. F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orced </a:t>
            </a:r>
            <a:r>
              <a:rPr lang="en-US" b="1" dirty="0">
                <a:solidFill>
                  <a:srgbClr val="660066"/>
                </a:solidFill>
                <a:effectLst/>
              </a:rPr>
              <a:t>to be noticed – on public radar. </a:t>
            </a:r>
            <a:endParaRPr lang="en-US" b="1" dirty="0" smtClean="0">
              <a:solidFill>
                <a:srgbClr val="660066"/>
              </a:solidFill>
              <a:effectLst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660066"/>
                </a:solidFill>
                <a:effectLst/>
              </a:rPr>
              <a:t>Monetary Reform examples: Unqualified</a:t>
            </a:r>
            <a:r>
              <a:rPr lang="en-US" b="1" dirty="0">
                <a:solidFill>
                  <a:srgbClr val="660066"/>
                </a:solidFill>
                <a:effectLst/>
              </a:rPr>
              <a:t>. </a:t>
            </a:r>
            <a:r>
              <a:rPr lang="en-US" b="1" dirty="0" err="1">
                <a:solidFill>
                  <a:srgbClr val="660066"/>
                </a:solidFill>
                <a:effectLst/>
              </a:rPr>
              <a:t>Anti-semitic</a:t>
            </a:r>
            <a:r>
              <a:rPr lang="en-US" b="1" dirty="0">
                <a:solidFill>
                  <a:srgbClr val="660066"/>
                </a:solidFill>
                <a:effectLst/>
              </a:rPr>
              <a:t>. </a:t>
            </a:r>
            <a:r>
              <a:rPr lang="en-US" b="1" dirty="0" err="1">
                <a:solidFill>
                  <a:srgbClr val="660066"/>
                </a:solidFill>
                <a:effectLst/>
              </a:rPr>
              <a:t>Goldbug</a:t>
            </a:r>
            <a:r>
              <a:rPr lang="en-US" b="1" dirty="0">
                <a:solidFill>
                  <a:srgbClr val="660066"/>
                </a:solidFill>
                <a:effectLst/>
              </a:rPr>
              <a:t>. Conspiratorial. Part of cabal with crazy </a:t>
            </a:r>
            <a:r>
              <a:rPr lang="en-US" b="1" dirty="0" err="1">
                <a:solidFill>
                  <a:srgbClr val="660066"/>
                </a:solidFill>
                <a:effectLst/>
              </a:rPr>
              <a:t>preppers</a:t>
            </a:r>
            <a:r>
              <a:rPr lang="en-US" b="1" dirty="0">
                <a:solidFill>
                  <a:srgbClr val="660066"/>
                </a:solidFill>
                <a:effectLst/>
              </a:rPr>
              <a:t>.  </a:t>
            </a:r>
            <a:r>
              <a:rPr lang="en-US" b="1" dirty="0" smtClean="0">
                <a:solidFill>
                  <a:srgbClr val="660066"/>
                </a:solidFill>
                <a:effectLst/>
              </a:rPr>
              <a:t>Radicals Kucinich</a:t>
            </a:r>
            <a:r>
              <a:rPr lang="en-US" b="1" dirty="0">
                <a:solidFill>
                  <a:srgbClr val="660066"/>
                </a:solidFill>
                <a:effectLst/>
              </a:rPr>
              <a:t>/Conyers introduced it. </a:t>
            </a:r>
            <a:r>
              <a:rPr lang="en-US" b="1" dirty="0" smtClean="0">
                <a:solidFill>
                  <a:srgbClr val="660066"/>
                </a:solidFill>
              </a:rPr>
              <a:t> </a:t>
            </a:r>
          </a:p>
          <a:p>
            <a:pPr marL="0" indent="0">
              <a:buNone/>
            </a:pP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329771"/>
      </p:ext>
    </p:extLst>
  </p:cSld>
  <p:clrMapOvr>
    <a:masterClrMapping/>
  </p:clrMapOvr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D16207"/>
      </a:dk2>
      <a:lt2>
        <a:srgbClr val="F0B31E"/>
      </a:lt2>
      <a:accent1>
        <a:srgbClr val="51A6C2"/>
      </a:accent1>
      <a:accent2>
        <a:srgbClr val="51C2A9"/>
      </a:accent2>
      <a:accent3>
        <a:srgbClr val="7EC251"/>
      </a:accent3>
      <a:accent4>
        <a:srgbClr val="E1DC53"/>
      </a:accent4>
      <a:accent5>
        <a:srgbClr val="B54721"/>
      </a:accent5>
      <a:accent6>
        <a:srgbClr val="A16BB1"/>
      </a:accent6>
      <a:hlink>
        <a:srgbClr val="A40A06"/>
      </a:hlink>
      <a:folHlink>
        <a:srgbClr val="837F16"/>
      </a:folHlink>
    </a:clrScheme>
    <a:fontScheme name="Summer">
      <a:maj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inorFont>
    </a:fontScheme>
    <a:fmtScheme name="Summer">
      <a:fillStyleLst>
        <a:solidFill>
          <a:schemeClr val="phClr"/>
        </a:solidFill>
        <a:solidFill>
          <a:schemeClr val="phClr">
            <a:tint val="90000"/>
            <a:satMod val="135000"/>
          </a:schemeClr>
        </a:solidFill>
        <a:solidFill>
          <a:schemeClr val="phClr">
            <a:shade val="80000"/>
            <a:satMod val="110000"/>
          </a:schemeClr>
        </a:solidFill>
      </a:fillStyleLst>
      <a:lnStyleLst>
        <a:ln w="9525" cap="flat" cmpd="sng" algn="ctr">
          <a:solidFill>
            <a:schemeClr val="phClr">
              <a:satMod val="135000"/>
            </a:schemeClr>
          </a:solidFill>
          <a:prstDash val="solid"/>
        </a:ln>
        <a:ln w="25400" cap="flat" cmpd="sng" algn="ctr">
          <a:solidFill>
            <a:schemeClr val="phClr">
              <a:satMod val="150000"/>
            </a:schemeClr>
          </a:solidFill>
          <a:prstDash val="solid"/>
        </a:ln>
        <a:ln w="38100" cap="flat" cmpd="sng" algn="ctr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sx="101000" sy="101000" algn="ctr" rotWithShape="0">
              <a:srgbClr val="000000">
                <a:alpha val="50000"/>
              </a:srgbClr>
            </a:outerShdw>
            <a:reflection blurRad="12700" stA="20000" endPos="35000" dist="63500" dir="5400000" sy="-100000" rotWithShape="0"/>
          </a:effectLst>
        </a:effectStyle>
        <a:effectStyle>
          <a:effectLst>
            <a:outerShdw blurRad="127000" sx="103000" sy="103000" algn="ctr" rotWithShape="0">
              <a:srgbClr val="FFFFFF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morning" dir="t">
              <a:rot lat="0" lon="0" rev="12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/>
            </a:gs>
            <a:gs pos="100000">
              <a:schemeClr val="tx2"/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Summer.thmx</Template>
  <TotalTime>400</TotalTime>
  <Words>1145</Words>
  <Application>Microsoft Macintosh PowerPoint</Application>
  <PresentationFormat>On-screen Show (4:3)</PresentationFormat>
  <Paragraphs>169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Summer</vt:lpstr>
      <vt:lpstr>  The Power Elite’s 10 Strategies Opposing Monetary Reform  </vt:lpstr>
      <vt:lpstr>PowerPoint Presentation</vt:lpstr>
      <vt:lpstr>PowerPoint Presentation</vt:lpstr>
      <vt:lpstr>Threats to Real  Monetary Reform</vt:lpstr>
      <vt:lpstr>PowerPoint Presentation</vt:lpstr>
      <vt:lpstr>Power Elite’s 10 Strategies Opposing Monetary Reform  </vt:lpstr>
      <vt:lpstr>Power Elite’s 10 Strategies Opposing Monetary Reform  </vt:lpstr>
      <vt:lpstr>Power Elite’s 10 Strategies Opposing Monetary Reform  </vt:lpstr>
      <vt:lpstr>Power Elite’s 10 Strategies Opposing Monetary Reform  </vt:lpstr>
      <vt:lpstr>Power Elite’s 10 Strategies Opposing Monetary Reform  </vt:lpstr>
      <vt:lpstr>Power Elite’s 10 Strategies Opposing Monetary Reform  </vt:lpstr>
      <vt:lpstr>Power Elite’s 10 Strategies Opposing Monetary Reform  </vt:lpstr>
      <vt:lpstr>Power Elite’s 10 Strategies Opposing Monetary Reform  </vt:lpstr>
      <vt:lpstr>Power Elite’s 10 Strategies Opposing Monetary Reform  </vt:lpstr>
      <vt:lpstr>Power Elite’s 10 Strategies Opposing Monetary Reform  </vt:lpstr>
      <vt:lpstr>Power Elite’s 10 Strategies Opposing Monetary Reform  </vt:lpstr>
      <vt:lpstr>Power Elite’s 10 Strategies Opposing Monetary Reform  </vt:lpstr>
      <vt:lpstr>Power Elite’s 10 Strategies Opposing Monetary Reform  </vt:lpstr>
      <vt:lpstr>Power Elite’s 10 Strategies Opposing Monetary Reform  </vt:lpstr>
      <vt:lpstr>Power Elite’s 10 Strategies Opposing Monetary Reform  </vt:lpstr>
      <vt:lpstr>Power Elite’s 10 Strategies Opposing Monetary Reform  </vt:lpstr>
      <vt:lpstr>Power Elite’s 10 Strategies Opposing Monetary Reform  </vt:lpstr>
      <vt:lpstr>Power Elite’s 10 Strategies Opposing Monetary Reform  </vt:lpstr>
      <vt:lpstr>Power Elite’s 10 Strategies Opposing Monetary Reform  </vt:lpstr>
      <vt:lpstr>Power Elite’s 10 Strategies Opposing Monetary Reform  </vt:lpstr>
      <vt:lpstr>Power Elite’s 10 Strategies Opposing Monetary Reform  </vt:lpstr>
      <vt:lpstr>How to counter the  Power Elite ?</vt:lpstr>
      <vt:lpstr>Strategic Plan</vt:lpstr>
      <vt:lpstr>Building Mass Movement</vt:lpstr>
      <vt:lpstr>Frederick Douglas – on philosopy of reform </vt:lpstr>
      <vt:lpstr>PowerPoint Presentation</vt:lpstr>
      <vt:lpstr>Successful Civil Resistance Movements</vt:lpstr>
      <vt:lpstr>Why is this essential?</vt:lpstr>
      <vt:lpstr>Why is this essential?</vt:lpstr>
      <vt:lpstr>Why is this essential?</vt:lpstr>
      <vt:lpstr>PowerPoint Presentation</vt:lpstr>
    </vt:vector>
  </TitlesOfParts>
  <Company>AFSC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The Power Elite’s 10 Strategies Opposing Monetary Reform  </dc:title>
  <dc:creator>Greg Coleridge</dc:creator>
  <cp:lastModifiedBy>Greg Coleridge</cp:lastModifiedBy>
  <cp:revision>30</cp:revision>
  <dcterms:created xsi:type="dcterms:W3CDTF">2016-09-25T20:49:54Z</dcterms:created>
  <dcterms:modified xsi:type="dcterms:W3CDTF">2016-09-28T20:13:33Z</dcterms:modified>
</cp:coreProperties>
</file>