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83" r:id="rId2"/>
    <p:sldId id="311" r:id="rId3"/>
    <p:sldId id="285" r:id="rId4"/>
    <p:sldId id="281" r:id="rId5"/>
    <p:sldId id="274" r:id="rId6"/>
    <p:sldId id="286" r:id="rId7"/>
    <p:sldId id="275" r:id="rId8"/>
    <p:sldId id="277" r:id="rId9"/>
    <p:sldId id="276" r:id="rId10"/>
    <p:sldId id="298" r:id="rId11"/>
    <p:sldId id="320" r:id="rId12"/>
    <p:sldId id="321" r:id="rId13"/>
    <p:sldId id="350" r:id="rId14"/>
    <p:sldId id="324" r:id="rId15"/>
    <p:sldId id="322" r:id="rId16"/>
    <p:sldId id="325" r:id="rId17"/>
    <p:sldId id="288" r:id="rId18"/>
    <p:sldId id="278" r:id="rId19"/>
    <p:sldId id="272" r:id="rId20"/>
    <p:sldId id="289" r:id="rId21"/>
    <p:sldId id="290" r:id="rId22"/>
    <p:sldId id="329" r:id="rId23"/>
    <p:sldId id="291" r:id="rId24"/>
    <p:sldId id="297" r:id="rId25"/>
    <p:sldId id="292" r:id="rId26"/>
    <p:sldId id="351" r:id="rId27"/>
    <p:sldId id="294" r:id="rId28"/>
    <p:sldId id="295" r:id="rId29"/>
    <p:sldId id="296" r:id="rId30"/>
    <p:sldId id="353" r:id="rId31"/>
    <p:sldId id="339" r:id="rId32"/>
    <p:sldId id="340" r:id="rId33"/>
    <p:sldId id="341" r:id="rId34"/>
    <p:sldId id="342" r:id="rId35"/>
    <p:sldId id="343" r:id="rId36"/>
    <p:sldId id="344" r:id="rId37"/>
    <p:sldId id="346" r:id="rId38"/>
    <p:sldId id="354" r:id="rId39"/>
    <p:sldId id="347" r:id="rId40"/>
    <p:sldId id="348" r:id="rId41"/>
    <p:sldId id="349" r:id="rId42"/>
    <p:sldId id="327" r:id="rId43"/>
    <p:sldId id="357" r:id="rId44"/>
    <p:sldId id="355" r:id="rId45"/>
    <p:sldId id="358" r:id="rId46"/>
    <p:sldId id="360" r:id="rId47"/>
    <p:sldId id="361" r:id="rId48"/>
    <p:sldId id="359" r:id="rId4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4275" autoAdjust="0"/>
  </p:normalViewPr>
  <p:slideViewPr>
    <p:cSldViewPr>
      <p:cViewPr varScale="1">
        <p:scale>
          <a:sx n="74" d="100"/>
          <a:sy n="74" d="100"/>
        </p:scale>
        <p:origin x="41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71DC7FA0-115B-4019-B922-76D10F64475D}" type="datetimeFigureOut">
              <a:rPr lang="en-US" smtClean="0"/>
              <a:t>9/28/2016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DDDBC50-93F1-4992-8BCC-E723585A1CA4}" type="slidenum">
              <a:rPr lang="en-US" smtClean="0"/>
              <a:t>‹#›</a:t>
            </a:fld>
            <a:endParaRPr lang="en-US"/>
          </a:p>
        </p:txBody>
      </p:sp>
    </p:spTree>
    <p:extLst>
      <p:ext uri="{BB962C8B-B14F-4D97-AF65-F5344CB8AC3E}">
        <p14:creationId xmlns:p14="http://schemas.microsoft.com/office/powerpoint/2010/main" val="2745968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B6005BD-6A8B-46AB-8347-5D0529C7C60D}" type="datetimeFigureOut">
              <a:rPr lang="en-US" smtClean="0"/>
              <a:t>9/28/2016</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2850B03-5919-4A90-9CB8-068AB8EA6A7F}" type="slidenum">
              <a:rPr lang="en-US" smtClean="0"/>
              <a:t>‹#›</a:t>
            </a:fld>
            <a:endParaRPr lang="en-US"/>
          </a:p>
        </p:txBody>
      </p:sp>
    </p:spTree>
    <p:extLst>
      <p:ext uri="{BB962C8B-B14F-4D97-AF65-F5344CB8AC3E}">
        <p14:creationId xmlns:p14="http://schemas.microsoft.com/office/powerpoint/2010/main" val="414955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am I giving this talk. After I retired the 2</a:t>
            </a:r>
            <a:r>
              <a:rPr lang="en-US" baseline="30000" dirty="0" smtClean="0"/>
              <a:t>nd</a:t>
            </a:r>
            <a:r>
              <a:rPr lang="en-US" dirty="0" smtClean="0"/>
              <a:t> time, in</a:t>
            </a:r>
            <a:r>
              <a:rPr lang="en-US" baseline="0" dirty="0" smtClean="0"/>
              <a:t> 2010, I became interested in the question of why we, as a rich country, aren’t doing better in maintaining our infrastructure, our educational system, our healthcare system, etc. One thing was clear, namely that our representatives in government had come to be so dependent upon their donors, that they no longer represent the people who voted for them; they represent their donors. This problem could be solved by a Constitutional amendment to specify that corporations are not persons, protected by the inalienable rights in the constitution, such as free speech, and political contributions don’t constitute speech protected by the 1</a:t>
            </a:r>
            <a:r>
              <a:rPr lang="en-US" baseline="30000" dirty="0" smtClean="0"/>
              <a:t>st</a:t>
            </a:r>
            <a:r>
              <a:rPr lang="en-US" baseline="0" dirty="0" smtClean="0"/>
              <a:t> amendment.</a:t>
            </a:r>
          </a:p>
          <a:p>
            <a:endParaRPr lang="en-US" baseline="0" dirty="0" smtClean="0"/>
          </a:p>
          <a:p>
            <a:r>
              <a:rPr lang="en-US" baseline="0" dirty="0" smtClean="0"/>
              <a:t>Beyond that, however, I became aware of another fundamental feature of our system that is also inimical to real democracy. That is the monetary system. Not many folks understand how our system works. I didn’t until 4 years ago.  (Henry Ford quote) So I want to share what I have learned with whoever is interested.</a:t>
            </a:r>
            <a:endParaRPr lang="en-US" dirty="0"/>
          </a:p>
        </p:txBody>
      </p:sp>
      <p:sp>
        <p:nvSpPr>
          <p:cNvPr id="4" name="Slide Number Placeholder 3"/>
          <p:cNvSpPr>
            <a:spLocks noGrp="1"/>
          </p:cNvSpPr>
          <p:nvPr>
            <p:ph type="sldNum" sz="quarter" idx="10"/>
          </p:nvPr>
        </p:nvSpPr>
        <p:spPr/>
        <p:txBody>
          <a:bodyPr/>
          <a:lstStyle/>
          <a:p>
            <a:fld id="{E2850B03-5919-4A90-9CB8-068AB8EA6A7F}" type="slidenum">
              <a:rPr lang="en-US" smtClean="0"/>
              <a:t>1</a:t>
            </a:fld>
            <a:endParaRPr lang="en-US"/>
          </a:p>
        </p:txBody>
      </p:sp>
    </p:spTree>
    <p:extLst>
      <p:ext uri="{BB962C8B-B14F-4D97-AF65-F5344CB8AC3E}">
        <p14:creationId xmlns:p14="http://schemas.microsoft.com/office/powerpoint/2010/main" val="8619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different in Britain where the central</a:t>
            </a:r>
            <a:r>
              <a:rPr lang="en-US" baseline="0" dirty="0" smtClean="0"/>
              <a:t> bank, The Bank of England, is nationalized, i.e., owned by the government. The British government does make profit from printing their paper money, their Pound notes.</a:t>
            </a:r>
            <a:endParaRPr lang="en-US" dirty="0"/>
          </a:p>
        </p:txBody>
      </p:sp>
      <p:sp>
        <p:nvSpPr>
          <p:cNvPr id="4" name="Slide Number Placeholder 3"/>
          <p:cNvSpPr>
            <a:spLocks noGrp="1"/>
          </p:cNvSpPr>
          <p:nvPr>
            <p:ph type="sldNum" sz="quarter" idx="10"/>
          </p:nvPr>
        </p:nvSpPr>
        <p:spPr/>
        <p:txBody>
          <a:bodyPr/>
          <a:lstStyle/>
          <a:p>
            <a:fld id="{E2850B03-5919-4A90-9CB8-068AB8EA6A7F}" type="slidenum">
              <a:rPr lang="en-US" smtClean="0"/>
              <a:t>13</a:t>
            </a:fld>
            <a:endParaRPr lang="en-US"/>
          </a:p>
        </p:txBody>
      </p:sp>
    </p:spTree>
    <p:extLst>
      <p:ext uri="{BB962C8B-B14F-4D97-AF65-F5344CB8AC3E}">
        <p14:creationId xmlns:p14="http://schemas.microsoft.com/office/powerpoint/2010/main" val="340501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6C740-F513-4B7B-AE62-7B3B9FDA45A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634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50B03-5919-4A90-9CB8-068AB8EA6A7F}" type="slidenum">
              <a:rPr lang="en-US" smtClean="0"/>
              <a:t>42</a:t>
            </a:fld>
            <a:endParaRPr lang="en-US"/>
          </a:p>
        </p:txBody>
      </p:sp>
    </p:spTree>
    <p:extLst>
      <p:ext uri="{BB962C8B-B14F-4D97-AF65-F5344CB8AC3E}">
        <p14:creationId xmlns:p14="http://schemas.microsoft.com/office/powerpoint/2010/main" val="128267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CCB685-144D-4AD6-AE31-F693060D9196}"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7E69F-D888-4D1C-8FA5-5772FFA7DEB1}" type="slidenum">
              <a:rPr lang="en-US" smtClean="0"/>
              <a:t>‹#›</a:t>
            </a:fld>
            <a:endParaRPr lang="en-US"/>
          </a:p>
        </p:txBody>
      </p:sp>
    </p:spTree>
    <p:extLst>
      <p:ext uri="{BB962C8B-B14F-4D97-AF65-F5344CB8AC3E}">
        <p14:creationId xmlns:p14="http://schemas.microsoft.com/office/powerpoint/2010/main" val="3714659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CB685-144D-4AD6-AE31-F693060D9196}"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7E69F-D888-4D1C-8FA5-5772FFA7DEB1}" type="slidenum">
              <a:rPr lang="en-US" smtClean="0"/>
              <a:t>‹#›</a:t>
            </a:fld>
            <a:endParaRPr lang="en-US"/>
          </a:p>
        </p:txBody>
      </p:sp>
    </p:spTree>
    <p:extLst>
      <p:ext uri="{BB962C8B-B14F-4D97-AF65-F5344CB8AC3E}">
        <p14:creationId xmlns:p14="http://schemas.microsoft.com/office/powerpoint/2010/main" val="162858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CB685-144D-4AD6-AE31-F693060D9196}"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7E69F-D888-4D1C-8FA5-5772FFA7DEB1}" type="slidenum">
              <a:rPr lang="en-US" smtClean="0"/>
              <a:t>‹#›</a:t>
            </a:fld>
            <a:endParaRPr lang="en-US"/>
          </a:p>
        </p:txBody>
      </p:sp>
    </p:spTree>
    <p:extLst>
      <p:ext uri="{BB962C8B-B14F-4D97-AF65-F5344CB8AC3E}">
        <p14:creationId xmlns:p14="http://schemas.microsoft.com/office/powerpoint/2010/main" val="413801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CB685-144D-4AD6-AE31-F693060D9196}"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7E69F-D888-4D1C-8FA5-5772FFA7DEB1}" type="slidenum">
              <a:rPr lang="en-US" smtClean="0"/>
              <a:t>‹#›</a:t>
            </a:fld>
            <a:endParaRPr lang="en-US"/>
          </a:p>
        </p:txBody>
      </p:sp>
    </p:spTree>
    <p:extLst>
      <p:ext uri="{BB962C8B-B14F-4D97-AF65-F5344CB8AC3E}">
        <p14:creationId xmlns:p14="http://schemas.microsoft.com/office/powerpoint/2010/main" val="115905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CB685-144D-4AD6-AE31-F693060D9196}"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7E69F-D888-4D1C-8FA5-5772FFA7DEB1}" type="slidenum">
              <a:rPr lang="en-US" smtClean="0"/>
              <a:t>‹#›</a:t>
            </a:fld>
            <a:endParaRPr lang="en-US"/>
          </a:p>
        </p:txBody>
      </p:sp>
    </p:spTree>
    <p:extLst>
      <p:ext uri="{BB962C8B-B14F-4D97-AF65-F5344CB8AC3E}">
        <p14:creationId xmlns:p14="http://schemas.microsoft.com/office/powerpoint/2010/main" val="111491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CCB685-144D-4AD6-AE31-F693060D9196}"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7E69F-D888-4D1C-8FA5-5772FFA7DEB1}" type="slidenum">
              <a:rPr lang="en-US" smtClean="0"/>
              <a:t>‹#›</a:t>
            </a:fld>
            <a:endParaRPr lang="en-US"/>
          </a:p>
        </p:txBody>
      </p:sp>
    </p:spTree>
    <p:extLst>
      <p:ext uri="{BB962C8B-B14F-4D97-AF65-F5344CB8AC3E}">
        <p14:creationId xmlns:p14="http://schemas.microsoft.com/office/powerpoint/2010/main" val="252971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CCB685-144D-4AD6-AE31-F693060D9196}"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7E69F-D888-4D1C-8FA5-5772FFA7DEB1}" type="slidenum">
              <a:rPr lang="en-US" smtClean="0"/>
              <a:t>‹#›</a:t>
            </a:fld>
            <a:endParaRPr lang="en-US"/>
          </a:p>
        </p:txBody>
      </p:sp>
    </p:spTree>
    <p:extLst>
      <p:ext uri="{BB962C8B-B14F-4D97-AF65-F5344CB8AC3E}">
        <p14:creationId xmlns:p14="http://schemas.microsoft.com/office/powerpoint/2010/main" val="363907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CCB685-144D-4AD6-AE31-F693060D9196}"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7E69F-D888-4D1C-8FA5-5772FFA7DEB1}" type="slidenum">
              <a:rPr lang="en-US" smtClean="0"/>
              <a:t>‹#›</a:t>
            </a:fld>
            <a:endParaRPr lang="en-US"/>
          </a:p>
        </p:txBody>
      </p:sp>
    </p:spTree>
    <p:extLst>
      <p:ext uri="{BB962C8B-B14F-4D97-AF65-F5344CB8AC3E}">
        <p14:creationId xmlns:p14="http://schemas.microsoft.com/office/powerpoint/2010/main" val="3579192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CB685-144D-4AD6-AE31-F693060D9196}" type="datetimeFigureOut">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7E69F-D888-4D1C-8FA5-5772FFA7DEB1}" type="slidenum">
              <a:rPr lang="en-US" smtClean="0"/>
              <a:t>‹#›</a:t>
            </a:fld>
            <a:endParaRPr lang="en-US"/>
          </a:p>
        </p:txBody>
      </p:sp>
    </p:spTree>
    <p:extLst>
      <p:ext uri="{BB962C8B-B14F-4D97-AF65-F5344CB8AC3E}">
        <p14:creationId xmlns:p14="http://schemas.microsoft.com/office/powerpoint/2010/main" val="376408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CB685-144D-4AD6-AE31-F693060D9196}"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7E69F-D888-4D1C-8FA5-5772FFA7DEB1}" type="slidenum">
              <a:rPr lang="en-US" smtClean="0"/>
              <a:t>‹#›</a:t>
            </a:fld>
            <a:endParaRPr lang="en-US"/>
          </a:p>
        </p:txBody>
      </p:sp>
    </p:spTree>
    <p:extLst>
      <p:ext uri="{BB962C8B-B14F-4D97-AF65-F5344CB8AC3E}">
        <p14:creationId xmlns:p14="http://schemas.microsoft.com/office/powerpoint/2010/main" val="328283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CB685-144D-4AD6-AE31-F693060D9196}"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7E69F-D888-4D1C-8FA5-5772FFA7DEB1}" type="slidenum">
              <a:rPr lang="en-US" smtClean="0"/>
              <a:t>‹#›</a:t>
            </a:fld>
            <a:endParaRPr lang="en-US"/>
          </a:p>
        </p:txBody>
      </p:sp>
    </p:spTree>
    <p:extLst>
      <p:ext uri="{BB962C8B-B14F-4D97-AF65-F5344CB8AC3E}">
        <p14:creationId xmlns:p14="http://schemas.microsoft.com/office/powerpoint/2010/main" val="304764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lumMod val="0"/>
                <a:lumOff val="10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CB685-144D-4AD6-AE31-F693060D9196}" type="datetimeFigureOut">
              <a:rPr lang="en-US" smtClean="0"/>
              <a:t>9/28/2016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7E69F-D888-4D1C-8FA5-5772FFA7DEB1}" type="slidenum">
              <a:rPr lang="en-US" smtClean="0"/>
              <a:t>‹#›</a:t>
            </a:fld>
            <a:endParaRPr lang="en-US"/>
          </a:p>
        </p:txBody>
      </p:sp>
    </p:spTree>
    <p:extLst>
      <p:ext uri="{BB962C8B-B14F-4D97-AF65-F5344CB8AC3E}">
        <p14:creationId xmlns:p14="http://schemas.microsoft.com/office/powerpoint/2010/main" val="1471308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75764"/>
            <a:ext cx="8229600" cy="2006460"/>
          </a:xfrm>
        </p:spPr>
        <p:txBody>
          <a:bodyPr>
            <a:normAutofit/>
          </a:bodyPr>
          <a:lstStyle/>
          <a:p>
            <a:r>
              <a:rPr lang="en-US" b="1" dirty="0"/>
              <a:t>How the banking system creates what we use for money</a:t>
            </a:r>
            <a:endParaRPr lang="en-US" b="1" i="1" dirty="0"/>
          </a:p>
        </p:txBody>
      </p:sp>
      <p:sp>
        <p:nvSpPr>
          <p:cNvPr id="3" name="TextBox 2"/>
          <p:cNvSpPr txBox="1"/>
          <p:nvPr/>
        </p:nvSpPr>
        <p:spPr>
          <a:xfrm>
            <a:off x="3060032" y="5464824"/>
            <a:ext cx="2971800" cy="830997"/>
          </a:xfrm>
          <a:prstGeom prst="rect">
            <a:avLst/>
          </a:prstGeom>
          <a:noFill/>
        </p:spPr>
        <p:txBody>
          <a:bodyPr wrap="square" rtlCol="0">
            <a:spAutoFit/>
          </a:bodyPr>
          <a:lstStyle/>
          <a:p>
            <a:pPr algn="ctr"/>
            <a:r>
              <a:rPr lang="en-US" sz="2400" dirty="0" smtClean="0"/>
              <a:t>John N. Howell, Ph.D.</a:t>
            </a:r>
          </a:p>
          <a:p>
            <a:pPr algn="ctr"/>
            <a:r>
              <a:rPr lang="en-US" sz="2400" dirty="0" smtClean="0"/>
              <a:t>September 29, 2016</a:t>
            </a:r>
            <a:endParaRPr lang="en-US" sz="2400" dirty="0"/>
          </a:p>
        </p:txBody>
      </p:sp>
      <p:pic>
        <p:nvPicPr>
          <p:cNvPr id="4" name="Picture 3"/>
          <p:cNvPicPr>
            <a:picLocks noChangeAspect="1"/>
          </p:cNvPicPr>
          <p:nvPr/>
        </p:nvPicPr>
        <p:blipFill>
          <a:blip r:embed="rId3"/>
          <a:stretch>
            <a:fillRect/>
          </a:stretch>
        </p:blipFill>
        <p:spPr>
          <a:xfrm>
            <a:off x="457200" y="487643"/>
            <a:ext cx="1927828" cy="1097138"/>
          </a:xfrm>
          <a:prstGeom prst="rect">
            <a:avLst/>
          </a:prstGeom>
        </p:spPr>
      </p:pic>
      <p:pic>
        <p:nvPicPr>
          <p:cNvPr id="8" name="Picture 7"/>
          <p:cNvPicPr>
            <a:picLocks noChangeAspect="1"/>
          </p:cNvPicPr>
          <p:nvPr/>
        </p:nvPicPr>
        <p:blipFill rotWithShape="1">
          <a:blip r:embed="rId4"/>
          <a:srcRect r="589"/>
          <a:stretch/>
        </p:blipFill>
        <p:spPr>
          <a:xfrm>
            <a:off x="4481" y="4973207"/>
            <a:ext cx="2909697" cy="1884793"/>
          </a:xfrm>
          <a:prstGeom prst="rect">
            <a:avLst/>
          </a:prstGeom>
        </p:spPr>
      </p:pic>
      <p:pic>
        <p:nvPicPr>
          <p:cNvPr id="9" name="Picture 8"/>
          <p:cNvPicPr>
            <a:picLocks noChangeAspect="1"/>
          </p:cNvPicPr>
          <p:nvPr/>
        </p:nvPicPr>
        <p:blipFill>
          <a:blip r:embed="rId5"/>
          <a:stretch>
            <a:fillRect/>
          </a:stretch>
        </p:blipFill>
        <p:spPr>
          <a:xfrm>
            <a:off x="6248400" y="4922267"/>
            <a:ext cx="2895601" cy="1935734"/>
          </a:xfrm>
          <a:prstGeom prst="rect">
            <a:avLst/>
          </a:prstGeom>
        </p:spPr>
      </p:pic>
      <p:pic>
        <p:nvPicPr>
          <p:cNvPr id="10" name="Picture 9"/>
          <p:cNvPicPr>
            <a:picLocks noChangeAspect="1"/>
          </p:cNvPicPr>
          <p:nvPr/>
        </p:nvPicPr>
        <p:blipFill>
          <a:blip r:embed="rId6"/>
          <a:stretch>
            <a:fillRect/>
          </a:stretch>
        </p:blipFill>
        <p:spPr>
          <a:xfrm>
            <a:off x="6031832" y="229340"/>
            <a:ext cx="2807467" cy="1751860"/>
          </a:xfrm>
          <a:prstGeom prst="rect">
            <a:avLst/>
          </a:prstGeom>
        </p:spPr>
      </p:pic>
    </p:spTree>
    <p:extLst>
      <p:ext uri="{BB962C8B-B14F-4D97-AF65-F5344CB8AC3E}">
        <p14:creationId xmlns:p14="http://schemas.microsoft.com/office/powerpoint/2010/main" val="416398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914400"/>
            <a:ext cx="7086600" cy="4401205"/>
          </a:xfrm>
          <a:prstGeom prst="rect">
            <a:avLst/>
          </a:prstGeom>
          <a:noFill/>
        </p:spPr>
        <p:txBody>
          <a:bodyPr wrap="square" rtlCol="0">
            <a:spAutoFit/>
          </a:bodyPr>
          <a:lstStyle/>
          <a:p>
            <a:r>
              <a:rPr lang="en-US" sz="2800" dirty="0" smtClean="0"/>
              <a:t>1. In today’s world, </a:t>
            </a:r>
            <a:r>
              <a:rPr lang="en-US" sz="2800" dirty="0" smtClean="0">
                <a:solidFill>
                  <a:srgbClr val="FF0000"/>
                </a:solidFill>
              </a:rPr>
              <a:t>money is created as debt, </a:t>
            </a:r>
            <a:r>
              <a:rPr lang="en-US" sz="2800" dirty="0" smtClean="0"/>
              <a:t>by banks, when they extend credit, i.e., when they make loans.</a:t>
            </a:r>
          </a:p>
          <a:p>
            <a:endParaRPr lang="en-US" sz="2800" dirty="0"/>
          </a:p>
          <a:p>
            <a:r>
              <a:rPr lang="en-US" sz="2800" dirty="0"/>
              <a:t>2</a:t>
            </a:r>
            <a:r>
              <a:rPr lang="en-US" sz="2800" dirty="0" smtClean="0"/>
              <a:t>. Because money is only created as debt, </a:t>
            </a:r>
            <a:r>
              <a:rPr lang="en-US" sz="2800" dirty="0" smtClean="0">
                <a:solidFill>
                  <a:srgbClr val="FF0000"/>
                </a:solidFill>
              </a:rPr>
              <a:t>society only has money when it has debt</a:t>
            </a:r>
            <a:r>
              <a:rPr lang="en-US" sz="2800" dirty="0" smtClean="0"/>
              <a:t>.</a:t>
            </a:r>
          </a:p>
          <a:p>
            <a:endParaRPr lang="en-US" sz="2800" dirty="0"/>
          </a:p>
          <a:p>
            <a:r>
              <a:rPr lang="en-US" sz="2800" dirty="0"/>
              <a:t>3</a:t>
            </a:r>
            <a:r>
              <a:rPr lang="en-US" sz="2800" dirty="0" smtClean="0"/>
              <a:t>. People naturally think that it is better to be without debt. But in the current system, without debt, no one would have any money.</a:t>
            </a:r>
            <a:endParaRPr lang="en-US" sz="2800" dirty="0"/>
          </a:p>
        </p:txBody>
      </p:sp>
      <p:sp>
        <p:nvSpPr>
          <p:cNvPr id="2" name="TextBox 1"/>
          <p:cNvSpPr txBox="1"/>
          <p:nvPr/>
        </p:nvSpPr>
        <p:spPr>
          <a:xfrm>
            <a:off x="838200" y="5715000"/>
            <a:ext cx="7620000" cy="646331"/>
          </a:xfrm>
          <a:prstGeom prst="rect">
            <a:avLst/>
          </a:prstGeom>
          <a:noFill/>
          <a:ln>
            <a:solidFill>
              <a:schemeClr val="tx1"/>
            </a:solidFill>
          </a:ln>
        </p:spPr>
        <p:txBody>
          <a:bodyPr wrap="square" rtlCol="0">
            <a:spAutoFit/>
          </a:bodyPr>
          <a:lstStyle/>
          <a:p>
            <a:r>
              <a:rPr lang="en-US" dirty="0" smtClean="0"/>
              <a:t>These points are made very effectively in a 3 minute pictorial video on YouTube by Positive Money, entitled, “Why Is There So Much Debt?”</a:t>
            </a:r>
            <a:endParaRPr lang="en-US" dirty="0"/>
          </a:p>
        </p:txBody>
      </p:sp>
    </p:spTree>
    <p:extLst>
      <p:ext uri="{BB962C8B-B14F-4D97-AF65-F5344CB8AC3E}">
        <p14:creationId xmlns:p14="http://schemas.microsoft.com/office/powerpoint/2010/main" val="740854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H12040\AppData\Local\Microsoft\Windows\Temporary Internet Files\Content.IE5\9DRGWM52\dollar-signs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4888" y="2823960"/>
            <a:ext cx="1505224" cy="850451"/>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6030686" y="3770312"/>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6096000" y="2323606"/>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096000" y="2971800"/>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33400" y="391886"/>
            <a:ext cx="8153399" cy="954107"/>
          </a:xfrm>
          <a:prstGeom prst="rect">
            <a:avLst/>
          </a:prstGeom>
          <a:noFill/>
          <a:ln>
            <a:solidFill>
              <a:schemeClr val="accent3"/>
            </a:solidFill>
          </a:ln>
        </p:spPr>
        <p:txBody>
          <a:bodyPr wrap="square" rtlCol="0">
            <a:spAutoFit/>
          </a:bodyPr>
          <a:lstStyle/>
          <a:p>
            <a:r>
              <a:rPr lang="en-US" sz="2800" b="1" dirty="0" smtClean="0">
                <a:solidFill>
                  <a:srgbClr val="FF0000"/>
                </a:solidFill>
              </a:rPr>
              <a:t>In the current system, banks, not governments, create money</a:t>
            </a:r>
            <a:endParaRPr lang="en-US" sz="2800" b="1" dirty="0">
              <a:solidFill>
                <a:srgbClr val="FF0000"/>
              </a:solidFill>
            </a:endParaRPr>
          </a:p>
        </p:txBody>
      </p:sp>
      <p:sp>
        <p:nvSpPr>
          <p:cNvPr id="19" name="Oval 18"/>
          <p:cNvSpPr/>
          <p:nvPr/>
        </p:nvSpPr>
        <p:spPr>
          <a:xfrm>
            <a:off x="3058886" y="1905000"/>
            <a:ext cx="2819400" cy="2667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975" y="2272505"/>
            <a:ext cx="154305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756398" y="3718996"/>
            <a:ext cx="1676400" cy="369332"/>
          </a:xfrm>
          <a:prstGeom prst="rect">
            <a:avLst/>
          </a:prstGeom>
          <a:noFill/>
        </p:spPr>
        <p:txBody>
          <a:bodyPr wrap="square" rtlCol="0">
            <a:spAutoFit/>
          </a:bodyPr>
          <a:lstStyle/>
          <a:p>
            <a:r>
              <a:rPr lang="en-US" dirty="0" smtClean="0"/>
              <a:t>Loan interest</a:t>
            </a:r>
            <a:endParaRPr lang="en-US" dirty="0"/>
          </a:p>
        </p:txBody>
      </p:sp>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5269705" y="2397123"/>
            <a:ext cx="760981" cy="8413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56398" y="1620810"/>
            <a:ext cx="2159002" cy="1938992"/>
          </a:xfrm>
          <a:prstGeom prst="rect">
            <a:avLst/>
          </a:prstGeom>
          <a:noFill/>
          <a:ln>
            <a:solidFill>
              <a:schemeClr val="accent1"/>
            </a:solidFill>
          </a:ln>
        </p:spPr>
        <p:txBody>
          <a:bodyPr wrap="square" rtlCol="0">
            <a:spAutoFit/>
          </a:bodyPr>
          <a:lstStyle/>
          <a:p>
            <a:r>
              <a:rPr lang="en-US" sz="2000" dirty="0" smtClean="0"/>
              <a:t>Money is created by banks as loans, which are subsequently repaid to the banks.</a:t>
            </a:r>
            <a:endParaRPr lang="en-US" sz="2000" dirty="0"/>
          </a:p>
        </p:txBody>
      </p:sp>
      <p:sp>
        <p:nvSpPr>
          <p:cNvPr id="4" name="Down Arrow 3"/>
          <p:cNvSpPr/>
          <p:nvPr/>
        </p:nvSpPr>
        <p:spPr>
          <a:xfrm>
            <a:off x="5240111" y="2823960"/>
            <a:ext cx="257685" cy="66984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0" y="4953000"/>
            <a:ext cx="7594598" cy="1200329"/>
          </a:xfrm>
          <a:prstGeom prst="rect">
            <a:avLst/>
          </a:prstGeom>
          <a:noFill/>
          <a:ln>
            <a:solidFill>
              <a:schemeClr val="accent1"/>
            </a:solidFill>
          </a:ln>
        </p:spPr>
        <p:txBody>
          <a:bodyPr wrap="square" rtlCol="0">
            <a:spAutoFit/>
          </a:bodyPr>
          <a:lstStyle/>
          <a:p>
            <a:r>
              <a:rPr lang="en-US" sz="2400" dirty="0" smtClean="0"/>
              <a:t>But doesn’t the government Office of Engraving and Printing produce our paper money and doesn’t the U.S. Mint produce our coins?</a:t>
            </a:r>
            <a:endParaRPr lang="en-US" sz="2400" dirty="0"/>
          </a:p>
        </p:txBody>
      </p:sp>
    </p:spTree>
    <p:extLst>
      <p:ext uri="{BB962C8B-B14F-4D97-AF65-F5344CB8AC3E}">
        <p14:creationId xmlns:p14="http://schemas.microsoft.com/office/powerpoint/2010/main" val="386290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a:bodyPr>
          <a:lstStyle/>
          <a:p>
            <a:r>
              <a:rPr lang="en-US" sz="3600" dirty="0" smtClean="0"/>
              <a:t>Yes, the government creates our coinage.</a:t>
            </a:r>
            <a:endParaRPr lang="en-US" sz="3600" dirty="0"/>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government, via the U.S. mint creates the coins. It can </a:t>
            </a:r>
            <a:r>
              <a:rPr lang="en-US" dirty="0" smtClean="0"/>
              <a:t>make </a:t>
            </a:r>
            <a:r>
              <a:rPr lang="en-US" dirty="0"/>
              <a:t>4 </a:t>
            </a:r>
            <a:r>
              <a:rPr lang="en-US" dirty="0" smtClean="0"/>
              <a:t>quarters, which costs 11 cents each to make, take them to a bank and get a dollar. </a:t>
            </a:r>
            <a:r>
              <a:rPr lang="en-US" dirty="0"/>
              <a:t>That is 56 cents profit for the government per dollar. </a:t>
            </a:r>
            <a:r>
              <a:rPr lang="en-US" dirty="0" smtClean="0"/>
              <a:t>(“</a:t>
            </a:r>
            <a:r>
              <a:rPr lang="en-US" dirty="0" err="1" smtClean="0"/>
              <a:t>Seigniorage</a:t>
            </a:r>
            <a:r>
              <a:rPr lang="en-US" dirty="0" smtClean="0"/>
              <a:t>”)</a:t>
            </a:r>
          </a:p>
          <a:p>
            <a:pPr marL="0" indent="0">
              <a:buNone/>
            </a:pPr>
            <a:endParaRPr lang="en-US" dirty="0"/>
          </a:p>
        </p:txBody>
      </p:sp>
      <p:pic>
        <p:nvPicPr>
          <p:cNvPr id="5" name="Picture 4"/>
          <p:cNvPicPr>
            <a:picLocks noChangeAspect="1"/>
          </p:cNvPicPr>
          <p:nvPr/>
        </p:nvPicPr>
        <p:blipFill>
          <a:blip r:embed="rId2"/>
          <a:stretch>
            <a:fillRect/>
          </a:stretch>
        </p:blipFill>
        <p:spPr>
          <a:xfrm>
            <a:off x="876300" y="4740275"/>
            <a:ext cx="3695700" cy="1385888"/>
          </a:xfrm>
          <a:prstGeom prst="rect">
            <a:avLst/>
          </a:prstGeom>
        </p:spPr>
      </p:pic>
      <p:pic>
        <p:nvPicPr>
          <p:cNvPr id="6" name="Picture 5"/>
          <p:cNvPicPr>
            <a:picLocks noChangeAspect="1"/>
          </p:cNvPicPr>
          <p:nvPr/>
        </p:nvPicPr>
        <p:blipFill>
          <a:blip r:embed="rId3"/>
          <a:stretch>
            <a:fillRect/>
          </a:stretch>
        </p:blipFill>
        <p:spPr>
          <a:xfrm>
            <a:off x="6248400" y="4267200"/>
            <a:ext cx="2143125" cy="2143125"/>
          </a:xfrm>
          <a:prstGeom prst="rect">
            <a:avLst/>
          </a:prstGeom>
        </p:spPr>
      </p:pic>
    </p:spTree>
    <p:extLst>
      <p:ext uri="{BB962C8B-B14F-4D97-AF65-F5344CB8AC3E}">
        <p14:creationId xmlns:p14="http://schemas.microsoft.com/office/powerpoint/2010/main" val="360830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38" y="152400"/>
            <a:ext cx="8229600" cy="1475871"/>
          </a:xfrm>
          <a:ln>
            <a:solidFill>
              <a:schemeClr val="tx1"/>
            </a:solidFill>
          </a:ln>
        </p:spPr>
        <p:txBody>
          <a:bodyPr>
            <a:noAutofit/>
          </a:bodyPr>
          <a:lstStyle/>
          <a:p>
            <a:r>
              <a:rPr lang="en-US" sz="3200" dirty="0" smtClean="0"/>
              <a:t>Yes, the Government Engraving and Printing Office prints our bills, but, no, the government doesn’t create our paper money</a:t>
            </a:r>
            <a:endParaRPr lang="en-US" sz="3200" dirty="0"/>
          </a:p>
        </p:txBody>
      </p:sp>
      <p:sp>
        <p:nvSpPr>
          <p:cNvPr id="3" name="Content Placeholder 2"/>
          <p:cNvSpPr>
            <a:spLocks noGrp="1"/>
          </p:cNvSpPr>
          <p:nvPr>
            <p:ph idx="1"/>
          </p:nvPr>
        </p:nvSpPr>
        <p:spPr>
          <a:xfrm>
            <a:off x="762000" y="2182791"/>
            <a:ext cx="8229600" cy="1032923"/>
          </a:xfrm>
        </p:spPr>
        <p:txBody>
          <a:bodyPr>
            <a:normAutofit/>
          </a:bodyPr>
          <a:lstStyle/>
          <a:p>
            <a:pPr marL="0" indent="0">
              <a:buNone/>
            </a:pPr>
            <a:r>
              <a:rPr lang="en-US" sz="2800" dirty="0" smtClean="0"/>
              <a:t>Federal Reserve banks purchase bills for the cost of their production, ~11 cents each.</a:t>
            </a:r>
            <a:endParaRPr lang="en-US" dirty="0"/>
          </a:p>
        </p:txBody>
      </p:sp>
      <p:sp>
        <p:nvSpPr>
          <p:cNvPr id="5" name="TextBox 4"/>
          <p:cNvSpPr txBox="1"/>
          <p:nvPr/>
        </p:nvSpPr>
        <p:spPr>
          <a:xfrm>
            <a:off x="567883" y="5257800"/>
            <a:ext cx="8165206" cy="1077218"/>
          </a:xfrm>
          <a:prstGeom prst="rect">
            <a:avLst/>
          </a:prstGeom>
          <a:noFill/>
        </p:spPr>
        <p:txBody>
          <a:bodyPr wrap="square" rtlCol="0">
            <a:spAutoFit/>
          </a:bodyPr>
          <a:lstStyle/>
          <a:p>
            <a:r>
              <a:rPr lang="en-US" sz="3200" dirty="0" smtClean="0"/>
              <a:t>The</a:t>
            </a:r>
            <a:r>
              <a:rPr lang="en-US" sz="3200" b="1" dirty="0" smtClean="0"/>
              <a:t> banking system gets the profit</a:t>
            </a:r>
            <a:r>
              <a:rPr lang="en-US" sz="3200" dirty="0"/>
              <a:t> </a:t>
            </a:r>
            <a:r>
              <a:rPr lang="en-US" sz="3200" dirty="0" smtClean="0"/>
              <a:t>from paper money creation.</a:t>
            </a:r>
            <a:endParaRPr lang="en-US" sz="4000" dirty="0"/>
          </a:p>
        </p:txBody>
      </p:sp>
      <p:pic>
        <p:nvPicPr>
          <p:cNvPr id="6" name="Picture 5"/>
          <p:cNvPicPr>
            <a:picLocks noChangeAspect="1"/>
          </p:cNvPicPr>
          <p:nvPr/>
        </p:nvPicPr>
        <p:blipFill>
          <a:blip r:embed="rId3"/>
          <a:stretch>
            <a:fillRect/>
          </a:stretch>
        </p:blipFill>
        <p:spPr>
          <a:xfrm>
            <a:off x="990600" y="3593895"/>
            <a:ext cx="2909091" cy="1263158"/>
          </a:xfrm>
          <a:prstGeom prst="rect">
            <a:avLst/>
          </a:prstGeom>
        </p:spPr>
      </p:pic>
      <p:pic>
        <p:nvPicPr>
          <p:cNvPr id="1026" name="Picture 2" descr="http://solutionactionsports.com/sites/default/files/styles/news_page/public/field/image/one-hundred-100-dollar-bill.jpg?itok=sZ-A88S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505200"/>
            <a:ext cx="3123455" cy="126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402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315200" cy="4093428"/>
          </a:xfrm>
          <a:prstGeom prst="rect">
            <a:avLst/>
          </a:prstGeom>
          <a:noFill/>
          <a:ln>
            <a:solidFill>
              <a:schemeClr val="tx1"/>
            </a:solidFill>
          </a:ln>
        </p:spPr>
        <p:txBody>
          <a:bodyPr wrap="square" rtlCol="0">
            <a:spAutoFit/>
          </a:bodyPr>
          <a:lstStyle/>
          <a:p>
            <a:r>
              <a:rPr lang="en-US" sz="2800" dirty="0" smtClean="0"/>
              <a:t>But aren’t the Federal Reserve Banks owned by the U.S. government?</a:t>
            </a:r>
          </a:p>
          <a:p>
            <a:endParaRPr lang="en-US" sz="2400" dirty="0"/>
          </a:p>
          <a:p>
            <a:r>
              <a:rPr lang="en-US" sz="2400" b="1" dirty="0" smtClean="0">
                <a:solidFill>
                  <a:schemeClr val="accent1"/>
                </a:solidFill>
              </a:rPr>
              <a:t>No.</a:t>
            </a:r>
            <a:r>
              <a:rPr lang="en-US" sz="2400" dirty="0" smtClean="0"/>
              <a:t> The Federal Reserve Board of Governors –</a:t>
            </a:r>
          </a:p>
          <a:p>
            <a:pPr lvl="1"/>
            <a:r>
              <a:rPr lang="en-US" sz="2400" dirty="0" smtClean="0"/>
              <a:t>a government policy-making and regulatory agency. </a:t>
            </a:r>
          </a:p>
          <a:p>
            <a:pPr lvl="1"/>
            <a:endParaRPr lang="en-US" sz="1100" dirty="0"/>
          </a:p>
          <a:p>
            <a:pPr lvl="1"/>
            <a:r>
              <a:rPr lang="en-US" sz="2400" dirty="0" smtClean="0"/>
              <a:t>The Board is not a bank. </a:t>
            </a:r>
          </a:p>
          <a:p>
            <a:endParaRPr lang="en-US" sz="2400" dirty="0"/>
          </a:p>
          <a:p>
            <a:r>
              <a:rPr lang="en-US" sz="2400" dirty="0" smtClean="0"/>
              <a:t>12 regional Federal Reserve Banks, </a:t>
            </a:r>
            <a:r>
              <a:rPr lang="en-US" sz="2400" b="1" dirty="0" smtClean="0"/>
              <a:t>owned by the private, commercial banks in the region of the country they serve.</a:t>
            </a:r>
          </a:p>
        </p:txBody>
      </p:sp>
      <p:pic>
        <p:nvPicPr>
          <p:cNvPr id="3" name="Picture 2"/>
          <p:cNvPicPr>
            <a:picLocks noChangeAspect="1"/>
          </p:cNvPicPr>
          <p:nvPr/>
        </p:nvPicPr>
        <p:blipFill>
          <a:blip r:embed="rId2"/>
          <a:stretch>
            <a:fillRect/>
          </a:stretch>
        </p:blipFill>
        <p:spPr>
          <a:xfrm>
            <a:off x="5562600" y="4724400"/>
            <a:ext cx="3200400" cy="1887831"/>
          </a:xfrm>
          <a:prstGeom prst="rect">
            <a:avLst/>
          </a:prstGeom>
        </p:spPr>
      </p:pic>
      <p:sp>
        <p:nvSpPr>
          <p:cNvPr id="4" name="TextBox 3"/>
          <p:cNvSpPr txBox="1"/>
          <p:nvPr/>
        </p:nvSpPr>
        <p:spPr>
          <a:xfrm>
            <a:off x="990600" y="5240893"/>
            <a:ext cx="4191000" cy="830997"/>
          </a:xfrm>
          <a:prstGeom prst="rect">
            <a:avLst/>
          </a:prstGeom>
          <a:noFill/>
        </p:spPr>
        <p:txBody>
          <a:bodyPr wrap="square" rtlCol="0">
            <a:spAutoFit/>
          </a:bodyPr>
          <a:lstStyle/>
          <a:p>
            <a:r>
              <a:rPr lang="en-US" sz="2400" dirty="0" smtClean="0"/>
              <a:t>Federal reserve bank employees are not government employees.</a:t>
            </a:r>
            <a:endParaRPr lang="en-US" sz="2400" dirty="0"/>
          </a:p>
        </p:txBody>
      </p:sp>
    </p:spTree>
    <p:extLst>
      <p:ext uri="{BB962C8B-B14F-4D97-AF65-F5344CB8AC3E}">
        <p14:creationId xmlns:p14="http://schemas.microsoft.com/office/powerpoint/2010/main" val="94066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7148"/>
          </a:xfrm>
          <a:ln>
            <a:solidFill>
              <a:schemeClr val="tx1"/>
            </a:solidFill>
          </a:ln>
        </p:spPr>
        <p:txBody>
          <a:bodyPr/>
          <a:lstStyle/>
          <a:p>
            <a:r>
              <a:rPr lang="en-US" dirty="0"/>
              <a:t>C</a:t>
            </a:r>
            <a:r>
              <a:rPr lang="en-US" dirty="0" smtClean="0"/>
              <a:t>oins and bills are trivial</a:t>
            </a:r>
            <a:endParaRPr lang="en-US" dirty="0"/>
          </a:p>
        </p:txBody>
      </p:sp>
      <p:sp>
        <p:nvSpPr>
          <p:cNvPr id="3" name="Content Placeholder 2"/>
          <p:cNvSpPr>
            <a:spLocks noGrp="1"/>
          </p:cNvSpPr>
          <p:nvPr>
            <p:ph idx="1"/>
          </p:nvPr>
        </p:nvSpPr>
        <p:spPr>
          <a:xfrm>
            <a:off x="457200" y="1420858"/>
            <a:ext cx="8229600" cy="1241870"/>
          </a:xfrm>
        </p:spPr>
        <p:txBody>
          <a:bodyPr>
            <a:normAutofit/>
          </a:bodyPr>
          <a:lstStyle/>
          <a:p>
            <a:pPr marL="0" indent="0">
              <a:buNone/>
            </a:pPr>
            <a:r>
              <a:rPr lang="en-US" sz="2400" dirty="0" smtClean="0"/>
              <a:t>About 97% of U.S. money is account money, existing only as records in computers.</a:t>
            </a:r>
          </a:p>
        </p:txBody>
      </p:sp>
      <p:pic>
        <p:nvPicPr>
          <p:cNvPr id="4" name="Picture 3"/>
          <p:cNvPicPr>
            <a:picLocks noChangeAspect="1"/>
          </p:cNvPicPr>
          <p:nvPr/>
        </p:nvPicPr>
        <p:blipFill>
          <a:blip r:embed="rId2"/>
          <a:stretch>
            <a:fillRect/>
          </a:stretch>
        </p:blipFill>
        <p:spPr>
          <a:xfrm>
            <a:off x="5334000" y="2587937"/>
            <a:ext cx="3209925" cy="1419225"/>
          </a:xfrm>
          <a:prstGeom prst="rect">
            <a:avLst/>
          </a:prstGeom>
        </p:spPr>
      </p:pic>
      <p:sp>
        <p:nvSpPr>
          <p:cNvPr id="5" name="TextBox 4"/>
          <p:cNvSpPr txBox="1"/>
          <p:nvPr/>
        </p:nvSpPr>
        <p:spPr>
          <a:xfrm>
            <a:off x="457200" y="2662728"/>
            <a:ext cx="4495800" cy="1384995"/>
          </a:xfrm>
          <a:prstGeom prst="rect">
            <a:avLst/>
          </a:prstGeom>
          <a:noFill/>
        </p:spPr>
        <p:txBody>
          <a:bodyPr wrap="square" rtlCol="0">
            <a:spAutoFit/>
          </a:bodyPr>
          <a:lstStyle/>
          <a:p>
            <a:r>
              <a:rPr lang="en-US" sz="2800" dirty="0" smtClean="0">
                <a:solidFill>
                  <a:srgbClr val="FF0000"/>
                </a:solidFill>
              </a:rPr>
              <a:t>All account money is created by banks when they make loans or buy securities.</a:t>
            </a:r>
            <a:endParaRPr lang="en-US" sz="2800" dirty="0">
              <a:solidFill>
                <a:srgbClr val="FF0000"/>
              </a:solidFill>
            </a:endParaRPr>
          </a:p>
        </p:txBody>
      </p:sp>
      <p:sp>
        <p:nvSpPr>
          <p:cNvPr id="6" name="TextBox 5"/>
          <p:cNvSpPr txBox="1"/>
          <p:nvPr/>
        </p:nvSpPr>
        <p:spPr>
          <a:xfrm>
            <a:off x="457200" y="4419600"/>
            <a:ext cx="8229600" cy="2154436"/>
          </a:xfrm>
          <a:prstGeom prst="rect">
            <a:avLst/>
          </a:prstGeom>
          <a:noFill/>
        </p:spPr>
        <p:txBody>
          <a:bodyPr wrap="square" rtlCol="0">
            <a:spAutoFit/>
          </a:bodyPr>
          <a:lstStyle/>
          <a:p>
            <a:r>
              <a:rPr lang="en-US" sz="3200" b="1" dirty="0" smtClean="0">
                <a:solidFill>
                  <a:schemeClr val="tx2">
                    <a:lumMod val="75000"/>
                  </a:schemeClr>
                </a:solidFill>
              </a:rPr>
              <a:t>Conclusion: Except for coins, money is created by banks, not by the government. </a:t>
            </a:r>
          </a:p>
          <a:p>
            <a:endParaRPr lang="en-US" sz="1400" dirty="0"/>
          </a:p>
          <a:p>
            <a:r>
              <a:rPr lang="en-US" sz="2800" dirty="0" smtClean="0">
                <a:solidFill>
                  <a:schemeClr val="tx2"/>
                </a:solidFill>
              </a:rPr>
              <a:t>(If the government created money, why would it borrow? Why would it be in debt?)</a:t>
            </a:r>
            <a:endParaRPr lang="en-US" sz="2800" dirty="0">
              <a:solidFill>
                <a:schemeClr val="tx2"/>
              </a:solidFill>
            </a:endParaRPr>
          </a:p>
        </p:txBody>
      </p:sp>
    </p:spTree>
    <p:extLst>
      <p:ext uri="{BB962C8B-B14F-4D97-AF65-F5344CB8AC3E}">
        <p14:creationId xmlns:p14="http://schemas.microsoft.com/office/powerpoint/2010/main" val="100829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H12040\AppData\Local\Microsoft\Windows\Temporary Internet Files\Content.IE5\9DRGWM52\dollar-signs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4888" y="2823960"/>
            <a:ext cx="1505224" cy="850451"/>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6030686" y="3770312"/>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6181088" y="2323606"/>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096000" y="2971800"/>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33400" y="391886"/>
            <a:ext cx="8153399" cy="1077218"/>
          </a:xfrm>
          <a:prstGeom prst="rect">
            <a:avLst/>
          </a:prstGeom>
          <a:noFill/>
          <a:ln>
            <a:solidFill>
              <a:schemeClr val="accent3"/>
            </a:solidFill>
          </a:ln>
        </p:spPr>
        <p:txBody>
          <a:bodyPr wrap="square" rtlCol="0">
            <a:spAutoFit/>
          </a:bodyPr>
          <a:lstStyle/>
          <a:p>
            <a:r>
              <a:rPr lang="en-US" sz="3200" b="1" dirty="0" smtClean="0"/>
              <a:t>Banks: loan principal, </a:t>
            </a:r>
            <a:r>
              <a:rPr lang="en-US" sz="3200" b="1" dirty="0"/>
              <a:t>but </a:t>
            </a:r>
            <a:r>
              <a:rPr lang="en-US" sz="3200" b="1" dirty="0" smtClean="0"/>
              <a:t>take </a:t>
            </a:r>
            <a:r>
              <a:rPr lang="en-US" sz="3200" b="1" dirty="0"/>
              <a:t>out </a:t>
            </a:r>
            <a:r>
              <a:rPr lang="en-US" sz="3200" b="1" dirty="0" smtClean="0"/>
              <a:t>principal </a:t>
            </a:r>
            <a:r>
              <a:rPr lang="en-US" sz="3200" b="1" dirty="0"/>
              <a:t>plus interest. </a:t>
            </a:r>
            <a:endParaRPr lang="en-US" sz="3200" b="1" dirty="0">
              <a:solidFill>
                <a:srgbClr val="FF0000"/>
              </a:solidFill>
            </a:endParaRPr>
          </a:p>
        </p:txBody>
      </p:sp>
      <p:sp>
        <p:nvSpPr>
          <p:cNvPr id="19" name="Oval 18"/>
          <p:cNvSpPr/>
          <p:nvPr/>
        </p:nvSpPr>
        <p:spPr>
          <a:xfrm>
            <a:off x="3143974" y="1905000"/>
            <a:ext cx="2819400" cy="2667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063" y="2272505"/>
            <a:ext cx="154305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756398" y="3718996"/>
            <a:ext cx="1676400" cy="369332"/>
          </a:xfrm>
          <a:prstGeom prst="rect">
            <a:avLst/>
          </a:prstGeom>
          <a:noFill/>
        </p:spPr>
        <p:txBody>
          <a:bodyPr wrap="square" rtlCol="0">
            <a:spAutoFit/>
          </a:bodyPr>
          <a:lstStyle/>
          <a:p>
            <a:r>
              <a:rPr lang="en-US" dirty="0" smtClean="0"/>
              <a:t>Loan interest</a:t>
            </a:r>
            <a:endParaRPr lang="en-US" dirty="0"/>
          </a:p>
        </p:txBody>
      </p:sp>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5354793" y="2397123"/>
            <a:ext cx="760981" cy="8413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56398" y="1620810"/>
            <a:ext cx="2159002" cy="1938992"/>
          </a:xfrm>
          <a:prstGeom prst="rect">
            <a:avLst/>
          </a:prstGeom>
          <a:noFill/>
          <a:ln>
            <a:solidFill>
              <a:schemeClr val="accent1"/>
            </a:solidFill>
          </a:ln>
        </p:spPr>
        <p:txBody>
          <a:bodyPr wrap="square" rtlCol="0">
            <a:spAutoFit/>
          </a:bodyPr>
          <a:lstStyle/>
          <a:p>
            <a:r>
              <a:rPr lang="en-US" sz="2000" dirty="0" smtClean="0"/>
              <a:t>Money is created by banks as loans, which are subsequently repaid to the banks.</a:t>
            </a:r>
            <a:endParaRPr lang="en-US" sz="2000" dirty="0"/>
          </a:p>
        </p:txBody>
      </p:sp>
      <p:sp>
        <p:nvSpPr>
          <p:cNvPr id="4" name="Down Arrow 3"/>
          <p:cNvSpPr/>
          <p:nvPr/>
        </p:nvSpPr>
        <p:spPr>
          <a:xfrm>
            <a:off x="5325199" y="2823960"/>
            <a:ext cx="257685" cy="66984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46083" y="4755948"/>
            <a:ext cx="7594598" cy="1384995"/>
          </a:xfrm>
          <a:prstGeom prst="rect">
            <a:avLst/>
          </a:prstGeom>
          <a:noFill/>
        </p:spPr>
        <p:txBody>
          <a:bodyPr wrap="square" rtlCol="0">
            <a:spAutoFit/>
          </a:bodyPr>
          <a:lstStyle/>
          <a:p>
            <a:r>
              <a:rPr lang="en-US" sz="2800" b="1" dirty="0" smtClean="0"/>
              <a:t>Therefore they take more out than they put in</a:t>
            </a:r>
            <a:r>
              <a:rPr lang="en-US" sz="2800" dirty="0" smtClean="0"/>
              <a:t>. </a:t>
            </a:r>
            <a:r>
              <a:rPr lang="en-US" sz="2800" dirty="0" smtClean="0">
                <a:solidFill>
                  <a:srgbClr val="FF0000"/>
                </a:solidFill>
              </a:rPr>
              <a:t>Yet they provide the money supply. How is that possible?</a:t>
            </a:r>
            <a:endParaRPr lang="en-US" sz="2800" dirty="0">
              <a:solidFill>
                <a:srgbClr val="FF0000"/>
              </a:solidFill>
            </a:endParaRPr>
          </a:p>
        </p:txBody>
      </p:sp>
    </p:spTree>
    <p:extLst>
      <p:ext uri="{BB962C8B-B14F-4D97-AF65-F5344CB8AC3E}">
        <p14:creationId xmlns:p14="http://schemas.microsoft.com/office/powerpoint/2010/main" val="870218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061" y="2315166"/>
            <a:ext cx="154305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JH12040\AppData\Local\Microsoft\Windows\Temporary Internet Files\Content.IE5\9DRGWM52\dollar-signs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4887" y="2823960"/>
            <a:ext cx="1584133" cy="895035"/>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6030686" y="3770312"/>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6096000" y="2133599"/>
            <a:ext cx="609600" cy="557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096000" y="2971800"/>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33400" y="391886"/>
            <a:ext cx="8153399" cy="1077218"/>
          </a:xfrm>
          <a:prstGeom prst="rect">
            <a:avLst/>
          </a:prstGeom>
          <a:noFill/>
          <a:ln>
            <a:solidFill>
              <a:schemeClr val="accent3"/>
            </a:solidFill>
          </a:ln>
        </p:spPr>
        <p:txBody>
          <a:bodyPr wrap="square" rtlCol="0">
            <a:spAutoFit/>
          </a:bodyPr>
          <a:lstStyle/>
          <a:p>
            <a:r>
              <a:rPr lang="en-US" sz="3200" b="1" dirty="0" smtClean="0"/>
              <a:t>It is only possible </a:t>
            </a:r>
            <a:r>
              <a:rPr lang="en-US" sz="3200" b="1" dirty="0"/>
              <a:t>when </a:t>
            </a:r>
            <a:r>
              <a:rPr lang="en-US" sz="3200" b="1" dirty="0" smtClean="0"/>
              <a:t>lending stays of ahead of repayment…</a:t>
            </a:r>
            <a:endParaRPr lang="en-US" sz="3200" b="1" dirty="0"/>
          </a:p>
        </p:txBody>
      </p:sp>
      <p:sp>
        <p:nvSpPr>
          <p:cNvPr id="19" name="Oval 18"/>
          <p:cNvSpPr/>
          <p:nvPr/>
        </p:nvSpPr>
        <p:spPr>
          <a:xfrm>
            <a:off x="3058886" y="1905000"/>
            <a:ext cx="2819400" cy="2667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756398" y="3718996"/>
            <a:ext cx="1676400" cy="369332"/>
          </a:xfrm>
          <a:prstGeom prst="rect">
            <a:avLst/>
          </a:prstGeom>
          <a:noFill/>
        </p:spPr>
        <p:txBody>
          <a:bodyPr wrap="square" rtlCol="0">
            <a:spAutoFit/>
          </a:bodyPr>
          <a:lstStyle/>
          <a:p>
            <a:r>
              <a:rPr lang="en-US" dirty="0" smtClean="0"/>
              <a:t>Loan interest</a:t>
            </a:r>
            <a:endParaRPr lang="en-US" dirty="0"/>
          </a:p>
        </p:txBody>
      </p:sp>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5269705" y="2397123"/>
            <a:ext cx="760981" cy="8413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56398" y="1620810"/>
            <a:ext cx="2159002" cy="1938992"/>
          </a:xfrm>
          <a:prstGeom prst="rect">
            <a:avLst/>
          </a:prstGeom>
          <a:noFill/>
          <a:ln>
            <a:solidFill>
              <a:schemeClr val="accent1"/>
            </a:solidFill>
          </a:ln>
        </p:spPr>
        <p:txBody>
          <a:bodyPr wrap="square" rtlCol="0">
            <a:spAutoFit/>
          </a:bodyPr>
          <a:lstStyle/>
          <a:p>
            <a:r>
              <a:rPr lang="en-US" sz="2000" dirty="0" smtClean="0"/>
              <a:t>Money is created by banks as loans, which are subsequently repaid to the banks.</a:t>
            </a:r>
            <a:endParaRPr lang="en-US" sz="2000" dirty="0"/>
          </a:p>
        </p:txBody>
      </p:sp>
      <p:sp>
        <p:nvSpPr>
          <p:cNvPr id="4" name="Down Arrow 3"/>
          <p:cNvSpPr/>
          <p:nvPr/>
        </p:nvSpPr>
        <p:spPr>
          <a:xfrm>
            <a:off x="5240111" y="2823960"/>
            <a:ext cx="257685" cy="66984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4953000"/>
            <a:ext cx="7620000" cy="1569660"/>
          </a:xfrm>
          <a:prstGeom prst="rect">
            <a:avLst/>
          </a:prstGeom>
          <a:noFill/>
          <a:ln>
            <a:solidFill>
              <a:schemeClr val="accent1"/>
            </a:solidFill>
          </a:ln>
        </p:spPr>
        <p:txBody>
          <a:bodyPr wrap="square" rtlCol="0">
            <a:spAutoFit/>
          </a:bodyPr>
          <a:lstStyle/>
          <a:p>
            <a:r>
              <a:rPr lang="en-US" sz="3200" dirty="0" smtClean="0"/>
              <a:t>When lending stays ahead of repayment, the </a:t>
            </a:r>
            <a:r>
              <a:rPr lang="en-US" sz="3200" dirty="0"/>
              <a:t>money supply </a:t>
            </a:r>
            <a:r>
              <a:rPr lang="en-US" sz="3200" dirty="0" smtClean="0"/>
              <a:t>grows; money is plentiful </a:t>
            </a:r>
            <a:r>
              <a:rPr lang="en-US" sz="3200" dirty="0"/>
              <a:t>and times are good; </a:t>
            </a:r>
            <a:r>
              <a:rPr lang="en-US" sz="3200" dirty="0" smtClean="0">
                <a:solidFill>
                  <a:srgbClr val="FF0000"/>
                </a:solidFill>
              </a:rPr>
              <a:t>but debt </a:t>
            </a:r>
            <a:r>
              <a:rPr lang="en-US" sz="3200" dirty="0">
                <a:solidFill>
                  <a:srgbClr val="FF0000"/>
                </a:solidFill>
              </a:rPr>
              <a:t>is </a:t>
            </a:r>
            <a:r>
              <a:rPr lang="en-US" sz="3200" dirty="0" smtClean="0">
                <a:solidFill>
                  <a:srgbClr val="FF0000"/>
                </a:solidFill>
              </a:rPr>
              <a:t>growing</a:t>
            </a:r>
            <a:r>
              <a:rPr lang="en-US" sz="3200" dirty="0" smtClean="0"/>
              <a:t>. </a:t>
            </a:r>
            <a:endParaRPr lang="en-US" sz="3200" dirty="0"/>
          </a:p>
        </p:txBody>
      </p:sp>
    </p:spTree>
    <p:extLst>
      <p:ext uri="{BB962C8B-B14F-4D97-AF65-F5344CB8AC3E}">
        <p14:creationId xmlns:p14="http://schemas.microsoft.com/office/powerpoint/2010/main" val="12217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H12040\AppData\Local\Microsoft\Windows\Temporary Internet Files\Content.IE5\9DRGWM52\dollar-signs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4005" y="2817811"/>
            <a:ext cx="1595018" cy="901185"/>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6030686" y="3770312"/>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6161314" y="2401878"/>
            <a:ext cx="544286" cy="6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096000" y="2917624"/>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33400" y="391886"/>
            <a:ext cx="8153399" cy="1200329"/>
          </a:xfrm>
          <a:prstGeom prst="rect">
            <a:avLst/>
          </a:prstGeom>
          <a:noFill/>
          <a:ln>
            <a:solidFill>
              <a:schemeClr val="accent3"/>
            </a:solidFill>
          </a:ln>
        </p:spPr>
        <p:txBody>
          <a:bodyPr wrap="square" rtlCol="0">
            <a:spAutoFit/>
          </a:bodyPr>
          <a:lstStyle/>
          <a:p>
            <a:r>
              <a:rPr lang="en-US" sz="3600" b="1" dirty="0" smtClean="0"/>
              <a:t>But when lending fails to stay ahead of repayment rates…</a:t>
            </a:r>
            <a:endParaRPr lang="en-US" sz="3600" b="1" dirty="0"/>
          </a:p>
        </p:txBody>
      </p:sp>
      <p:sp>
        <p:nvSpPr>
          <p:cNvPr id="19" name="Oval 18"/>
          <p:cNvSpPr/>
          <p:nvPr/>
        </p:nvSpPr>
        <p:spPr>
          <a:xfrm>
            <a:off x="3058886" y="1905000"/>
            <a:ext cx="2819400" cy="2667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061" y="2302409"/>
            <a:ext cx="154305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756398" y="3718996"/>
            <a:ext cx="1676400" cy="369332"/>
          </a:xfrm>
          <a:prstGeom prst="rect">
            <a:avLst/>
          </a:prstGeom>
          <a:noFill/>
          <a:ln>
            <a:solidFill>
              <a:schemeClr val="accent1"/>
            </a:solidFill>
          </a:ln>
        </p:spPr>
        <p:txBody>
          <a:bodyPr wrap="square" rtlCol="0">
            <a:spAutoFit/>
          </a:bodyPr>
          <a:lstStyle/>
          <a:p>
            <a:r>
              <a:rPr lang="en-US" dirty="0" smtClean="0"/>
              <a:t>Loan interest</a:t>
            </a:r>
            <a:endParaRPr lang="en-US" dirty="0"/>
          </a:p>
        </p:txBody>
      </p:sp>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5269705" y="2397123"/>
            <a:ext cx="760981"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4895607"/>
            <a:ext cx="7594598" cy="1569660"/>
          </a:xfrm>
          <a:prstGeom prst="rect">
            <a:avLst/>
          </a:prstGeom>
          <a:noFill/>
          <a:ln>
            <a:solidFill>
              <a:schemeClr val="accent3"/>
            </a:solidFill>
          </a:ln>
        </p:spPr>
        <p:txBody>
          <a:bodyPr wrap="square" rtlCol="0">
            <a:spAutoFit/>
          </a:bodyPr>
          <a:lstStyle/>
          <a:p>
            <a:r>
              <a:rPr lang="en-US" sz="3200" b="1" dirty="0" smtClean="0">
                <a:solidFill>
                  <a:srgbClr val="FF0000"/>
                </a:solidFill>
              </a:rPr>
              <a:t>…the amount of money in the economy shrinks. Recessions/depressions occur. Jobs are lost; people suffer.</a:t>
            </a:r>
            <a:endParaRPr lang="en-US" sz="3200" b="1" dirty="0">
              <a:solidFill>
                <a:srgbClr val="FF0000"/>
              </a:solidFill>
            </a:endParaRPr>
          </a:p>
        </p:txBody>
      </p:sp>
      <p:sp>
        <p:nvSpPr>
          <p:cNvPr id="3" name="TextBox 2"/>
          <p:cNvSpPr txBox="1"/>
          <p:nvPr/>
        </p:nvSpPr>
        <p:spPr>
          <a:xfrm>
            <a:off x="6807199" y="2212457"/>
            <a:ext cx="1574798" cy="369332"/>
          </a:xfrm>
          <a:prstGeom prst="rect">
            <a:avLst/>
          </a:prstGeom>
          <a:noFill/>
          <a:ln>
            <a:solidFill>
              <a:schemeClr val="accent1"/>
            </a:solidFill>
          </a:ln>
        </p:spPr>
        <p:txBody>
          <a:bodyPr wrap="square" rtlCol="0">
            <a:spAutoFit/>
          </a:bodyPr>
          <a:lstStyle/>
          <a:p>
            <a:r>
              <a:rPr lang="en-US" dirty="0" smtClean="0"/>
              <a:t>Loans</a:t>
            </a:r>
            <a:endParaRPr lang="en-US" dirty="0"/>
          </a:p>
        </p:txBody>
      </p:sp>
      <p:sp>
        <p:nvSpPr>
          <p:cNvPr id="4" name="TextBox 3"/>
          <p:cNvSpPr txBox="1"/>
          <p:nvPr/>
        </p:nvSpPr>
        <p:spPr>
          <a:xfrm>
            <a:off x="6858000" y="2817811"/>
            <a:ext cx="1574798" cy="369332"/>
          </a:xfrm>
          <a:prstGeom prst="rect">
            <a:avLst/>
          </a:prstGeom>
          <a:noFill/>
          <a:ln>
            <a:solidFill>
              <a:schemeClr val="accent1"/>
            </a:solidFill>
          </a:ln>
        </p:spPr>
        <p:txBody>
          <a:bodyPr wrap="square" rtlCol="0">
            <a:spAutoFit/>
          </a:bodyPr>
          <a:lstStyle/>
          <a:p>
            <a:r>
              <a:rPr lang="en-US" dirty="0" smtClean="0"/>
              <a:t>Repayments</a:t>
            </a:r>
            <a:endParaRPr lang="en-US" dirty="0"/>
          </a:p>
        </p:txBody>
      </p:sp>
    </p:spTree>
    <p:extLst>
      <p:ext uri="{BB962C8B-B14F-4D97-AF65-F5344CB8AC3E}">
        <p14:creationId xmlns:p14="http://schemas.microsoft.com/office/powerpoint/2010/main" val="88397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12000" fill="hold" grpId="0" nodeType="clickEffect">
                                  <p:stCondLst>
                                    <p:cond delay="0"/>
                                  </p:stCondLst>
                                  <p:childTnLst>
                                    <p:animScale>
                                      <p:cBhvr>
                                        <p:cTn id="6" dur="3000" fill="hold"/>
                                        <p:tgtEl>
                                          <p:spTgt spid="19"/>
                                        </p:tgtEl>
                                      </p:cBhvr>
                                      <p:by x="50000" y="50000"/>
                                    </p:animScale>
                                  </p:childTnLst>
                                </p:cTn>
                              </p:par>
                              <p:par>
                                <p:cTn id="7" presetID="6" presetClass="emph" presetSubtype="0" fill="hold" nodeType="withEffect">
                                  <p:stCondLst>
                                    <p:cond delay="0"/>
                                  </p:stCondLst>
                                  <p:childTnLst>
                                    <p:animScale>
                                      <p:cBhvr>
                                        <p:cTn id="8" dur="3000" fill="hold"/>
                                        <p:tgtEl>
                                          <p:spTgt spid="3074"/>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H12040\AppData\Local\Microsoft\Windows\Temporary Internet Files\Content.IE5\9DRGWM52\dollar-signs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933" y="2893921"/>
            <a:ext cx="903733" cy="510609"/>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2238829" y="3015875"/>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209800" y="2294302"/>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2209800" y="3657600"/>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533" y="1592643"/>
            <a:ext cx="2010229" cy="1384995"/>
          </a:xfrm>
          <a:prstGeom prst="rect">
            <a:avLst/>
          </a:prstGeom>
          <a:noFill/>
        </p:spPr>
        <p:txBody>
          <a:bodyPr wrap="square" rtlCol="0">
            <a:spAutoFit/>
          </a:bodyPr>
          <a:lstStyle/>
          <a:p>
            <a:r>
              <a:rPr lang="en-US" sz="2800" dirty="0">
                <a:solidFill>
                  <a:srgbClr val="FF0000"/>
                </a:solidFill>
              </a:rPr>
              <a:t>Money </a:t>
            </a:r>
            <a:r>
              <a:rPr lang="en-US" sz="2800" dirty="0" smtClean="0">
                <a:solidFill>
                  <a:srgbClr val="FF0000"/>
                </a:solidFill>
              </a:rPr>
              <a:t>created by government</a:t>
            </a:r>
            <a:endParaRPr lang="en-US" sz="2800" dirty="0">
              <a:solidFill>
                <a:srgbClr val="FF0000"/>
              </a:solidFill>
            </a:endParaRPr>
          </a:p>
        </p:txBody>
      </p:sp>
      <p:sp>
        <p:nvSpPr>
          <p:cNvPr id="15" name="Right Arrow 14"/>
          <p:cNvSpPr/>
          <p:nvPr/>
        </p:nvSpPr>
        <p:spPr>
          <a:xfrm>
            <a:off x="6096000" y="3769570"/>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6030686" y="2323606"/>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096000" y="2962981"/>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828460" y="3837911"/>
            <a:ext cx="1676400" cy="369332"/>
          </a:xfrm>
          <a:prstGeom prst="rect">
            <a:avLst/>
          </a:prstGeom>
          <a:noFill/>
        </p:spPr>
        <p:txBody>
          <a:bodyPr wrap="square" rtlCol="0">
            <a:spAutoFit/>
          </a:bodyPr>
          <a:lstStyle/>
          <a:p>
            <a:r>
              <a:rPr lang="en-US" dirty="0" smtClean="0"/>
              <a:t>Loan interest</a:t>
            </a:r>
            <a:endParaRPr lang="en-US" dirty="0"/>
          </a:p>
        </p:txBody>
      </p:sp>
      <p:sp>
        <p:nvSpPr>
          <p:cNvPr id="19" name="Oval 18"/>
          <p:cNvSpPr/>
          <p:nvPr/>
        </p:nvSpPr>
        <p:spPr>
          <a:xfrm>
            <a:off x="3058886" y="1905000"/>
            <a:ext cx="2819400" cy="2667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304800"/>
            <a:ext cx="7467600" cy="646331"/>
          </a:xfrm>
          <a:prstGeom prst="rect">
            <a:avLst/>
          </a:prstGeom>
          <a:noFill/>
          <a:ln>
            <a:solidFill>
              <a:schemeClr val="accent2"/>
            </a:solidFill>
          </a:ln>
        </p:spPr>
        <p:txBody>
          <a:bodyPr wrap="square" rtlCol="0">
            <a:spAutoFit/>
          </a:bodyPr>
          <a:lstStyle/>
          <a:p>
            <a:pPr algn="ctr"/>
            <a:r>
              <a:rPr lang="en-US" sz="3600" b="1" dirty="0" smtClean="0"/>
              <a:t>Which monetary system is better?</a:t>
            </a:r>
            <a:endParaRPr lang="en-US" sz="3600" b="1"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893" y="2294302"/>
            <a:ext cx="1547813"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ircular Arrow 19"/>
          <p:cNvSpPr/>
          <p:nvPr/>
        </p:nvSpPr>
        <p:spPr>
          <a:xfrm rot="16200000">
            <a:off x="1684985" y="2920904"/>
            <a:ext cx="873529" cy="109050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429986" y="2952917"/>
            <a:ext cx="1146512" cy="923330"/>
          </a:xfrm>
          <a:prstGeom prst="rect">
            <a:avLst/>
          </a:prstGeom>
          <a:noFill/>
        </p:spPr>
        <p:txBody>
          <a:bodyPr wrap="square" rtlCol="0">
            <a:spAutoFit/>
          </a:bodyPr>
          <a:lstStyle/>
          <a:p>
            <a:r>
              <a:rPr lang="en-US" dirty="0" smtClean="0"/>
              <a:t>Taxes – collected and spent</a:t>
            </a: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5269705" y="2397123"/>
            <a:ext cx="760981"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879639" y="1559759"/>
            <a:ext cx="1730149" cy="1815882"/>
          </a:xfrm>
          <a:prstGeom prst="rect">
            <a:avLst/>
          </a:prstGeom>
          <a:noFill/>
          <a:ln>
            <a:noFill/>
          </a:ln>
        </p:spPr>
        <p:txBody>
          <a:bodyPr wrap="square" rtlCol="0">
            <a:spAutoFit/>
          </a:bodyPr>
          <a:lstStyle/>
          <a:p>
            <a:r>
              <a:rPr lang="en-US" sz="2800" dirty="0" smtClean="0">
                <a:solidFill>
                  <a:srgbClr val="FF0000"/>
                </a:solidFill>
              </a:rPr>
              <a:t>Money created as credit by banks</a:t>
            </a:r>
            <a:endParaRPr lang="en-US" sz="2400" dirty="0"/>
          </a:p>
        </p:txBody>
      </p:sp>
      <p:sp>
        <p:nvSpPr>
          <p:cNvPr id="2" name="TextBox 1"/>
          <p:cNvSpPr txBox="1"/>
          <p:nvPr/>
        </p:nvSpPr>
        <p:spPr>
          <a:xfrm>
            <a:off x="584767" y="4643691"/>
            <a:ext cx="2474119" cy="1754326"/>
          </a:xfrm>
          <a:prstGeom prst="rect">
            <a:avLst/>
          </a:prstGeom>
          <a:noFill/>
          <a:ln>
            <a:solidFill>
              <a:schemeClr val="accent1"/>
            </a:solidFill>
          </a:ln>
        </p:spPr>
        <p:txBody>
          <a:bodyPr wrap="square" rtlCol="0">
            <a:spAutoFit/>
          </a:bodyPr>
          <a:lstStyle/>
          <a:p>
            <a:r>
              <a:rPr lang="en-US" sz="3600" dirty="0" smtClean="0"/>
              <a:t>Money as money, a </a:t>
            </a:r>
            <a:r>
              <a:rPr lang="en-US" sz="3600" dirty="0" smtClean="0">
                <a:solidFill>
                  <a:srgbClr val="00B050"/>
                </a:solidFill>
              </a:rPr>
              <a:t>public asset</a:t>
            </a:r>
            <a:endParaRPr lang="en-US" sz="3600" dirty="0">
              <a:solidFill>
                <a:srgbClr val="00B050"/>
              </a:solidFill>
            </a:endParaRPr>
          </a:p>
        </p:txBody>
      </p:sp>
      <p:sp>
        <p:nvSpPr>
          <p:cNvPr id="3" name="TextBox 2"/>
          <p:cNvSpPr txBox="1"/>
          <p:nvPr/>
        </p:nvSpPr>
        <p:spPr>
          <a:xfrm>
            <a:off x="5773359" y="4569651"/>
            <a:ext cx="2731501" cy="1754326"/>
          </a:xfrm>
          <a:prstGeom prst="rect">
            <a:avLst/>
          </a:prstGeom>
          <a:noFill/>
          <a:ln>
            <a:solidFill>
              <a:schemeClr val="accent1"/>
            </a:solidFill>
          </a:ln>
        </p:spPr>
        <p:txBody>
          <a:bodyPr wrap="square" rtlCol="0">
            <a:spAutoFit/>
          </a:bodyPr>
          <a:lstStyle/>
          <a:p>
            <a:r>
              <a:rPr lang="en-US" sz="3600" dirty="0" smtClean="0"/>
              <a:t>Money as </a:t>
            </a:r>
            <a:r>
              <a:rPr lang="en-US" sz="3600" dirty="0" smtClean="0">
                <a:solidFill>
                  <a:srgbClr val="FF0000"/>
                </a:solidFill>
              </a:rPr>
              <a:t>debt</a:t>
            </a:r>
            <a:r>
              <a:rPr lang="en-US" sz="3600" dirty="0" smtClean="0"/>
              <a:t>, a </a:t>
            </a:r>
            <a:r>
              <a:rPr lang="en-US" sz="3600" dirty="0" smtClean="0">
                <a:solidFill>
                  <a:srgbClr val="FF0000"/>
                </a:solidFill>
              </a:rPr>
              <a:t>public liability</a:t>
            </a:r>
            <a:endParaRPr lang="en-US" sz="3600" dirty="0">
              <a:solidFill>
                <a:srgbClr val="FF0000"/>
              </a:solidFill>
            </a:endParaRPr>
          </a:p>
        </p:txBody>
      </p:sp>
    </p:spTree>
    <p:extLst>
      <p:ext uri="{BB962C8B-B14F-4D97-AF65-F5344CB8AC3E}">
        <p14:creationId xmlns:p14="http://schemas.microsoft.com/office/powerpoint/2010/main" val="1155049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8254" y="1023216"/>
            <a:ext cx="7168946" cy="4920383"/>
          </a:xfrm>
          <a:prstGeom prst="rect">
            <a:avLst/>
          </a:prstGeom>
        </p:spPr>
      </p:pic>
    </p:spTree>
    <p:extLst>
      <p:ext uri="{BB962C8B-B14F-4D97-AF65-F5344CB8AC3E}">
        <p14:creationId xmlns:p14="http://schemas.microsoft.com/office/powerpoint/2010/main" val="3757791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399" y="1295400"/>
            <a:ext cx="2819400" cy="923330"/>
          </a:xfrm>
          <a:prstGeom prst="rect">
            <a:avLst/>
          </a:prstGeom>
          <a:noFill/>
          <a:ln>
            <a:solidFill>
              <a:schemeClr val="accent1"/>
            </a:solidFill>
          </a:ln>
        </p:spPr>
        <p:txBody>
          <a:bodyPr wrap="square" rtlCol="0">
            <a:spAutoFit/>
          </a:bodyPr>
          <a:lstStyle/>
          <a:p>
            <a:pPr algn="ctr"/>
            <a:r>
              <a:rPr lang="en-US" b="1" dirty="0" smtClean="0">
                <a:solidFill>
                  <a:prstClr val="black"/>
                </a:solidFill>
              </a:rPr>
              <a:t>Assets</a:t>
            </a:r>
          </a:p>
          <a:p>
            <a:r>
              <a:rPr lang="en-US" dirty="0" smtClean="0">
                <a:solidFill>
                  <a:prstClr val="black"/>
                </a:solidFill>
              </a:rPr>
              <a:t>What the bank owns</a:t>
            </a:r>
          </a:p>
          <a:p>
            <a:r>
              <a:rPr lang="en-US" dirty="0" smtClean="0">
                <a:solidFill>
                  <a:prstClr val="black"/>
                </a:solidFill>
              </a:rPr>
              <a:t>What is owed to the bank</a:t>
            </a:r>
            <a:endParaRPr lang="en-US" dirty="0">
              <a:solidFill>
                <a:prstClr val="black"/>
              </a:solidFill>
            </a:endParaRPr>
          </a:p>
        </p:txBody>
      </p:sp>
      <p:sp>
        <p:nvSpPr>
          <p:cNvPr id="3" name="TextBox 2"/>
          <p:cNvSpPr txBox="1"/>
          <p:nvPr/>
        </p:nvSpPr>
        <p:spPr>
          <a:xfrm>
            <a:off x="1676399" y="2221433"/>
            <a:ext cx="2819400" cy="1200329"/>
          </a:xfrm>
          <a:prstGeom prst="rect">
            <a:avLst/>
          </a:prstGeom>
          <a:noFill/>
          <a:ln>
            <a:solidFill>
              <a:schemeClr val="accent1"/>
            </a:solidFill>
          </a:ln>
        </p:spPr>
        <p:txBody>
          <a:bodyPr wrap="square" rtlCol="0">
            <a:spAutoFit/>
          </a:bodyPr>
          <a:lstStyle/>
          <a:p>
            <a:r>
              <a:rPr lang="en-US" dirty="0" smtClean="0">
                <a:solidFill>
                  <a:prstClr val="black"/>
                </a:solidFill>
              </a:rPr>
              <a:t>1. Cash, central reserves, bonds (liquid assets)</a:t>
            </a:r>
          </a:p>
          <a:p>
            <a:r>
              <a:rPr lang="en-US" dirty="0" smtClean="0">
                <a:solidFill>
                  <a:prstClr val="black"/>
                </a:solidFill>
              </a:rPr>
              <a:t>2. Loans to customers</a:t>
            </a:r>
          </a:p>
          <a:p>
            <a:r>
              <a:rPr lang="en-US" dirty="0" smtClean="0">
                <a:solidFill>
                  <a:prstClr val="black"/>
                </a:solidFill>
              </a:rPr>
              <a:t>(illiquid assets)</a:t>
            </a:r>
            <a:endParaRPr lang="en-US" dirty="0">
              <a:solidFill>
                <a:prstClr val="black"/>
              </a:solidFill>
            </a:endParaRPr>
          </a:p>
        </p:txBody>
      </p:sp>
      <p:sp>
        <p:nvSpPr>
          <p:cNvPr id="4" name="TextBox 3"/>
          <p:cNvSpPr txBox="1"/>
          <p:nvPr/>
        </p:nvSpPr>
        <p:spPr>
          <a:xfrm>
            <a:off x="4495799" y="1295400"/>
            <a:ext cx="2871787" cy="923330"/>
          </a:xfrm>
          <a:prstGeom prst="rect">
            <a:avLst/>
          </a:prstGeom>
          <a:noFill/>
          <a:ln>
            <a:solidFill>
              <a:schemeClr val="accent1"/>
            </a:solidFill>
          </a:ln>
        </p:spPr>
        <p:txBody>
          <a:bodyPr wrap="square" rtlCol="0">
            <a:spAutoFit/>
          </a:bodyPr>
          <a:lstStyle/>
          <a:p>
            <a:pPr algn="ctr"/>
            <a:r>
              <a:rPr lang="en-US" b="1" dirty="0" smtClean="0">
                <a:solidFill>
                  <a:prstClr val="black"/>
                </a:solidFill>
              </a:rPr>
              <a:t>Liabilities</a:t>
            </a:r>
          </a:p>
          <a:p>
            <a:r>
              <a:rPr lang="en-US" dirty="0" smtClean="0">
                <a:solidFill>
                  <a:prstClr val="black"/>
                </a:solidFill>
              </a:rPr>
              <a:t>What the bank owes</a:t>
            </a:r>
          </a:p>
          <a:p>
            <a:endParaRPr lang="en-US" dirty="0">
              <a:solidFill>
                <a:prstClr val="black"/>
              </a:solidFill>
            </a:endParaRPr>
          </a:p>
        </p:txBody>
      </p:sp>
      <p:sp>
        <p:nvSpPr>
          <p:cNvPr id="6" name="TextBox 5"/>
          <p:cNvSpPr txBox="1"/>
          <p:nvPr/>
        </p:nvSpPr>
        <p:spPr>
          <a:xfrm>
            <a:off x="4495799" y="2221433"/>
            <a:ext cx="2871787" cy="1200329"/>
          </a:xfrm>
          <a:prstGeom prst="rect">
            <a:avLst/>
          </a:prstGeom>
          <a:noFill/>
          <a:ln>
            <a:solidFill>
              <a:schemeClr val="accent1"/>
            </a:solidFill>
          </a:ln>
        </p:spPr>
        <p:txBody>
          <a:bodyPr wrap="square" rtlCol="0">
            <a:spAutoFit/>
          </a:bodyPr>
          <a:lstStyle/>
          <a:p>
            <a:r>
              <a:rPr lang="en-US" dirty="0" smtClean="0">
                <a:solidFill>
                  <a:prstClr val="black"/>
                </a:solidFill>
              </a:rPr>
              <a:t>1. Customer deposits</a:t>
            </a:r>
          </a:p>
          <a:p>
            <a:r>
              <a:rPr lang="en-US" dirty="0" smtClean="0">
                <a:solidFill>
                  <a:prstClr val="black"/>
                </a:solidFill>
              </a:rPr>
              <a:t>2. Stockholder equity</a:t>
            </a:r>
          </a:p>
          <a:p>
            <a:endParaRPr lang="en-US" dirty="0">
              <a:solidFill>
                <a:prstClr val="black"/>
              </a:solidFill>
            </a:endParaRPr>
          </a:p>
          <a:p>
            <a:endParaRPr lang="en-US" dirty="0">
              <a:solidFill>
                <a:prstClr val="black"/>
              </a:solidFill>
            </a:endParaRPr>
          </a:p>
        </p:txBody>
      </p:sp>
      <p:sp>
        <p:nvSpPr>
          <p:cNvPr id="7" name="TextBox 6"/>
          <p:cNvSpPr txBox="1"/>
          <p:nvPr/>
        </p:nvSpPr>
        <p:spPr>
          <a:xfrm>
            <a:off x="1028699" y="204027"/>
            <a:ext cx="6934200" cy="1077218"/>
          </a:xfrm>
          <a:prstGeom prst="rect">
            <a:avLst/>
          </a:prstGeom>
          <a:noFill/>
        </p:spPr>
        <p:txBody>
          <a:bodyPr wrap="square" rtlCol="0">
            <a:spAutoFit/>
          </a:bodyPr>
          <a:lstStyle/>
          <a:p>
            <a:pPr algn="ctr"/>
            <a:r>
              <a:rPr lang="en-US" sz="3200" b="1" dirty="0" smtClean="0">
                <a:solidFill>
                  <a:prstClr val="black"/>
                </a:solidFill>
              </a:rPr>
              <a:t>How banks create money when they make loans: a bank balance sheet</a:t>
            </a:r>
            <a:endParaRPr lang="en-US" sz="3200" b="1" dirty="0">
              <a:solidFill>
                <a:prstClr val="black"/>
              </a:solidFill>
            </a:endParaRPr>
          </a:p>
        </p:txBody>
      </p:sp>
      <p:sp>
        <p:nvSpPr>
          <p:cNvPr id="8" name="TextBox 7"/>
          <p:cNvSpPr txBox="1"/>
          <p:nvPr/>
        </p:nvSpPr>
        <p:spPr>
          <a:xfrm>
            <a:off x="914400" y="3501908"/>
            <a:ext cx="7543800" cy="707886"/>
          </a:xfrm>
          <a:prstGeom prst="rect">
            <a:avLst/>
          </a:prstGeom>
          <a:noFill/>
        </p:spPr>
        <p:txBody>
          <a:bodyPr wrap="square" rtlCol="0">
            <a:spAutoFit/>
          </a:bodyPr>
          <a:lstStyle/>
          <a:p>
            <a:r>
              <a:rPr lang="en-US" sz="2000" b="1" dirty="0" smtClean="0">
                <a:solidFill>
                  <a:prstClr val="black"/>
                </a:solidFill>
              </a:rPr>
              <a:t>Example of a bank loan</a:t>
            </a:r>
            <a:r>
              <a:rPr lang="en-US" sz="2000" dirty="0" smtClean="0">
                <a:solidFill>
                  <a:prstClr val="black"/>
                </a:solidFill>
              </a:rPr>
              <a:t>: Jack takes out a $10,000 loan. Here is what is entered on the bank balance sheet.</a:t>
            </a:r>
            <a:endParaRPr lang="en-US" sz="2000" dirty="0">
              <a:solidFill>
                <a:prstClr val="black"/>
              </a:solidFill>
            </a:endParaRPr>
          </a:p>
        </p:txBody>
      </p:sp>
      <p:sp>
        <p:nvSpPr>
          <p:cNvPr id="9" name="TextBox 8"/>
          <p:cNvSpPr txBox="1"/>
          <p:nvPr/>
        </p:nvSpPr>
        <p:spPr>
          <a:xfrm>
            <a:off x="1676399" y="4289941"/>
            <a:ext cx="2819400" cy="369332"/>
          </a:xfrm>
          <a:prstGeom prst="rect">
            <a:avLst/>
          </a:prstGeom>
          <a:noFill/>
          <a:ln>
            <a:solidFill>
              <a:schemeClr val="accent1"/>
            </a:solidFill>
          </a:ln>
        </p:spPr>
        <p:txBody>
          <a:bodyPr wrap="square" rtlCol="0">
            <a:spAutoFit/>
          </a:bodyPr>
          <a:lstStyle/>
          <a:p>
            <a:pPr algn="ctr"/>
            <a:r>
              <a:rPr lang="en-US" b="1" dirty="0" smtClean="0">
                <a:solidFill>
                  <a:prstClr val="black"/>
                </a:solidFill>
              </a:rPr>
              <a:t>Assets</a:t>
            </a:r>
            <a:endParaRPr lang="en-US" b="1" dirty="0">
              <a:solidFill>
                <a:prstClr val="black"/>
              </a:solidFill>
            </a:endParaRPr>
          </a:p>
        </p:txBody>
      </p:sp>
      <p:sp>
        <p:nvSpPr>
          <p:cNvPr id="10" name="TextBox 9"/>
          <p:cNvSpPr txBox="1"/>
          <p:nvPr/>
        </p:nvSpPr>
        <p:spPr>
          <a:xfrm>
            <a:off x="4495799" y="4289941"/>
            <a:ext cx="2871787" cy="369332"/>
          </a:xfrm>
          <a:prstGeom prst="rect">
            <a:avLst/>
          </a:prstGeom>
          <a:noFill/>
          <a:ln>
            <a:solidFill>
              <a:schemeClr val="accent1"/>
            </a:solidFill>
          </a:ln>
        </p:spPr>
        <p:txBody>
          <a:bodyPr wrap="square" rtlCol="0">
            <a:spAutoFit/>
          </a:bodyPr>
          <a:lstStyle/>
          <a:p>
            <a:pPr algn="ctr"/>
            <a:r>
              <a:rPr lang="en-US" b="1" dirty="0" smtClean="0">
                <a:solidFill>
                  <a:prstClr val="black"/>
                </a:solidFill>
              </a:rPr>
              <a:t>Liabilities</a:t>
            </a:r>
            <a:endParaRPr lang="en-US" b="1" dirty="0">
              <a:solidFill>
                <a:prstClr val="black"/>
              </a:solidFill>
            </a:endParaRPr>
          </a:p>
        </p:txBody>
      </p:sp>
      <p:sp>
        <p:nvSpPr>
          <p:cNvPr id="11" name="TextBox 10"/>
          <p:cNvSpPr txBox="1"/>
          <p:nvPr/>
        </p:nvSpPr>
        <p:spPr>
          <a:xfrm>
            <a:off x="1676399" y="4659273"/>
            <a:ext cx="2819400" cy="369332"/>
          </a:xfrm>
          <a:prstGeom prst="rect">
            <a:avLst/>
          </a:prstGeom>
          <a:noFill/>
          <a:ln>
            <a:solidFill>
              <a:schemeClr val="accent1"/>
            </a:solidFill>
          </a:ln>
        </p:spPr>
        <p:txBody>
          <a:bodyPr wrap="square" rtlCol="0">
            <a:spAutoFit/>
          </a:bodyPr>
          <a:lstStyle/>
          <a:p>
            <a:r>
              <a:rPr lang="en-US" dirty="0" smtClean="0">
                <a:solidFill>
                  <a:prstClr val="black"/>
                </a:solidFill>
              </a:rPr>
              <a:t>$10,000</a:t>
            </a:r>
            <a:endParaRPr lang="en-US" dirty="0">
              <a:solidFill>
                <a:prstClr val="black"/>
              </a:solidFill>
            </a:endParaRPr>
          </a:p>
        </p:txBody>
      </p:sp>
      <p:sp>
        <p:nvSpPr>
          <p:cNvPr id="12" name="TextBox 11"/>
          <p:cNvSpPr txBox="1"/>
          <p:nvPr/>
        </p:nvSpPr>
        <p:spPr>
          <a:xfrm>
            <a:off x="4495799" y="4659273"/>
            <a:ext cx="2871787" cy="369332"/>
          </a:xfrm>
          <a:prstGeom prst="rect">
            <a:avLst/>
          </a:prstGeom>
          <a:noFill/>
          <a:ln>
            <a:solidFill>
              <a:schemeClr val="accent1"/>
            </a:solidFill>
          </a:ln>
        </p:spPr>
        <p:txBody>
          <a:bodyPr wrap="square" rtlCol="0">
            <a:spAutoFit/>
          </a:bodyPr>
          <a:lstStyle/>
          <a:p>
            <a:r>
              <a:rPr lang="en-US" dirty="0" smtClean="0">
                <a:solidFill>
                  <a:prstClr val="black"/>
                </a:solidFill>
              </a:rPr>
              <a:t>$10,000 – Jack’s account</a:t>
            </a:r>
            <a:endParaRPr lang="en-US" dirty="0">
              <a:solidFill>
                <a:prstClr val="black"/>
              </a:solidFill>
            </a:endParaRPr>
          </a:p>
        </p:txBody>
      </p:sp>
      <p:sp>
        <p:nvSpPr>
          <p:cNvPr id="13" name="TextBox 12"/>
          <p:cNvSpPr txBox="1"/>
          <p:nvPr/>
        </p:nvSpPr>
        <p:spPr>
          <a:xfrm>
            <a:off x="723899" y="5512290"/>
            <a:ext cx="7543800" cy="707886"/>
          </a:xfrm>
          <a:prstGeom prst="rect">
            <a:avLst/>
          </a:prstGeom>
          <a:noFill/>
          <a:ln>
            <a:solidFill>
              <a:schemeClr val="accent1"/>
            </a:solidFill>
          </a:ln>
        </p:spPr>
        <p:txBody>
          <a:bodyPr wrap="square" rtlCol="0">
            <a:spAutoFit/>
          </a:bodyPr>
          <a:lstStyle/>
          <a:p>
            <a:r>
              <a:rPr lang="en-US" sz="2000" b="1" dirty="0" smtClean="0">
                <a:solidFill>
                  <a:srgbClr val="FF0000"/>
                </a:solidFill>
              </a:rPr>
              <a:t>$10,000 of new money has been created by the bank, not transferred from somewhere or someone else. </a:t>
            </a:r>
            <a:endParaRPr lang="en-US" b="1" dirty="0">
              <a:solidFill>
                <a:srgbClr val="FF0000"/>
              </a:solidFill>
            </a:endParaRPr>
          </a:p>
        </p:txBody>
      </p:sp>
    </p:spTree>
    <p:extLst>
      <p:ext uri="{BB962C8B-B14F-4D97-AF65-F5344CB8AC3E}">
        <p14:creationId xmlns:p14="http://schemas.microsoft.com/office/powerpoint/2010/main" val="229330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381000"/>
            <a:ext cx="6553200" cy="461665"/>
          </a:xfrm>
          <a:prstGeom prst="rect">
            <a:avLst/>
          </a:prstGeom>
          <a:noFill/>
        </p:spPr>
        <p:txBody>
          <a:bodyPr wrap="square" rtlCol="0">
            <a:spAutoFit/>
          </a:bodyPr>
          <a:lstStyle/>
          <a:p>
            <a:pPr algn="ctr"/>
            <a:r>
              <a:rPr lang="en-US" sz="2400" b="1" dirty="0" smtClean="0">
                <a:solidFill>
                  <a:prstClr val="black"/>
                </a:solidFill>
              </a:rPr>
              <a:t>Jack buys a car</a:t>
            </a:r>
            <a:endParaRPr lang="en-US" sz="2400" b="1" dirty="0">
              <a:solidFill>
                <a:prstClr val="black"/>
              </a:solidFill>
            </a:endParaRPr>
          </a:p>
        </p:txBody>
      </p:sp>
      <p:sp>
        <p:nvSpPr>
          <p:cNvPr id="13" name="TextBox 12"/>
          <p:cNvSpPr txBox="1"/>
          <p:nvPr/>
        </p:nvSpPr>
        <p:spPr>
          <a:xfrm>
            <a:off x="895630" y="1236344"/>
            <a:ext cx="7239000" cy="1200329"/>
          </a:xfrm>
          <a:prstGeom prst="rect">
            <a:avLst/>
          </a:prstGeom>
          <a:noFill/>
          <a:ln>
            <a:solidFill>
              <a:schemeClr val="accent1"/>
            </a:solidFill>
          </a:ln>
        </p:spPr>
        <p:txBody>
          <a:bodyPr wrap="square" rtlCol="0">
            <a:spAutoFit/>
          </a:bodyPr>
          <a:lstStyle/>
          <a:p>
            <a:r>
              <a:rPr lang="en-US" sz="2400" dirty="0" smtClean="0">
                <a:solidFill>
                  <a:prstClr val="black"/>
                </a:solidFill>
              </a:rPr>
              <a:t>Jack now writes a check to Sam for $10,000. </a:t>
            </a:r>
          </a:p>
          <a:p>
            <a:r>
              <a:rPr lang="en-US" sz="2400" dirty="0" smtClean="0">
                <a:solidFill>
                  <a:prstClr val="black"/>
                </a:solidFill>
              </a:rPr>
              <a:t>Sam happens to have an account at the same bank. </a:t>
            </a:r>
          </a:p>
          <a:p>
            <a:r>
              <a:rPr lang="en-US" sz="2400" dirty="0" smtClean="0">
                <a:solidFill>
                  <a:prstClr val="black"/>
                </a:solidFill>
              </a:rPr>
              <a:t>The bank balance sheet changes.</a:t>
            </a:r>
            <a:endParaRPr lang="en-US" sz="2400" dirty="0">
              <a:solidFill>
                <a:prstClr val="black"/>
              </a:solidFill>
            </a:endParaRPr>
          </a:p>
        </p:txBody>
      </p:sp>
      <p:sp>
        <p:nvSpPr>
          <p:cNvPr id="14" name="TextBox 13"/>
          <p:cNvSpPr txBox="1"/>
          <p:nvPr/>
        </p:nvSpPr>
        <p:spPr>
          <a:xfrm>
            <a:off x="1695730" y="3625960"/>
            <a:ext cx="2819400" cy="400110"/>
          </a:xfrm>
          <a:prstGeom prst="rect">
            <a:avLst/>
          </a:prstGeom>
          <a:noFill/>
          <a:ln>
            <a:solidFill>
              <a:schemeClr val="accent1"/>
            </a:solidFill>
          </a:ln>
        </p:spPr>
        <p:txBody>
          <a:bodyPr wrap="square" rtlCol="0">
            <a:spAutoFit/>
          </a:bodyPr>
          <a:lstStyle/>
          <a:p>
            <a:pPr algn="ctr"/>
            <a:r>
              <a:rPr lang="en-US" sz="2000" b="1" dirty="0" smtClean="0">
                <a:solidFill>
                  <a:prstClr val="black"/>
                </a:solidFill>
              </a:rPr>
              <a:t>Assets</a:t>
            </a:r>
            <a:endParaRPr lang="en-US" sz="2000" b="1" dirty="0">
              <a:solidFill>
                <a:prstClr val="black"/>
              </a:solidFill>
            </a:endParaRPr>
          </a:p>
        </p:txBody>
      </p:sp>
      <p:sp>
        <p:nvSpPr>
          <p:cNvPr id="15" name="TextBox 14"/>
          <p:cNvSpPr txBox="1"/>
          <p:nvPr/>
        </p:nvSpPr>
        <p:spPr>
          <a:xfrm>
            <a:off x="4515130" y="3625960"/>
            <a:ext cx="2871787" cy="400110"/>
          </a:xfrm>
          <a:prstGeom prst="rect">
            <a:avLst/>
          </a:prstGeom>
          <a:noFill/>
          <a:ln>
            <a:solidFill>
              <a:schemeClr val="accent1"/>
            </a:solidFill>
          </a:ln>
        </p:spPr>
        <p:txBody>
          <a:bodyPr wrap="square" rtlCol="0">
            <a:spAutoFit/>
          </a:bodyPr>
          <a:lstStyle/>
          <a:p>
            <a:pPr algn="ctr"/>
            <a:r>
              <a:rPr lang="en-US" sz="2000" b="1" dirty="0" smtClean="0">
                <a:solidFill>
                  <a:prstClr val="black"/>
                </a:solidFill>
              </a:rPr>
              <a:t>Liabilities</a:t>
            </a:r>
            <a:endParaRPr lang="en-US" sz="2000" b="1" dirty="0">
              <a:solidFill>
                <a:prstClr val="black"/>
              </a:solidFill>
            </a:endParaRPr>
          </a:p>
        </p:txBody>
      </p:sp>
      <p:sp>
        <p:nvSpPr>
          <p:cNvPr id="16" name="TextBox 15"/>
          <p:cNvSpPr txBox="1"/>
          <p:nvPr/>
        </p:nvSpPr>
        <p:spPr>
          <a:xfrm>
            <a:off x="1695730" y="3995292"/>
            <a:ext cx="2819400" cy="707886"/>
          </a:xfrm>
          <a:prstGeom prst="rect">
            <a:avLst/>
          </a:prstGeom>
          <a:noFill/>
          <a:ln>
            <a:solidFill>
              <a:schemeClr val="accent1"/>
            </a:solidFill>
          </a:ln>
        </p:spPr>
        <p:txBody>
          <a:bodyPr wrap="square" rtlCol="0">
            <a:spAutoFit/>
          </a:bodyPr>
          <a:lstStyle/>
          <a:p>
            <a:r>
              <a:rPr lang="en-US" sz="2000" dirty="0" smtClean="0">
                <a:solidFill>
                  <a:prstClr val="black"/>
                </a:solidFill>
              </a:rPr>
              <a:t>$10,000</a:t>
            </a:r>
          </a:p>
          <a:p>
            <a:endParaRPr lang="en-US" sz="2000" dirty="0">
              <a:solidFill>
                <a:prstClr val="black"/>
              </a:solidFill>
            </a:endParaRPr>
          </a:p>
        </p:txBody>
      </p:sp>
      <p:sp>
        <p:nvSpPr>
          <p:cNvPr id="17" name="TextBox 16"/>
          <p:cNvSpPr txBox="1"/>
          <p:nvPr/>
        </p:nvSpPr>
        <p:spPr>
          <a:xfrm>
            <a:off x="4515130" y="3995292"/>
            <a:ext cx="2871787" cy="707886"/>
          </a:xfrm>
          <a:prstGeom prst="rect">
            <a:avLst/>
          </a:prstGeom>
          <a:noFill/>
          <a:ln>
            <a:solidFill>
              <a:schemeClr val="accent1"/>
            </a:solidFill>
          </a:ln>
        </p:spPr>
        <p:txBody>
          <a:bodyPr wrap="square" rtlCol="0">
            <a:spAutoFit/>
          </a:bodyPr>
          <a:lstStyle/>
          <a:p>
            <a:r>
              <a:rPr lang="en-US" sz="2000" dirty="0" smtClean="0">
                <a:solidFill>
                  <a:prstClr val="black"/>
                </a:solidFill>
              </a:rPr>
              <a:t>$0 – Jack’s account</a:t>
            </a:r>
          </a:p>
          <a:p>
            <a:r>
              <a:rPr lang="en-US" sz="2000" dirty="0" smtClean="0">
                <a:solidFill>
                  <a:prstClr val="black"/>
                </a:solidFill>
              </a:rPr>
              <a:t>$10,000 – Sam’s account</a:t>
            </a:r>
            <a:endParaRPr lang="en-US" sz="2000" dirty="0">
              <a:solidFill>
                <a:prstClr val="black"/>
              </a:solidFill>
            </a:endParaRPr>
          </a:p>
        </p:txBody>
      </p:sp>
    </p:spTree>
    <p:extLst>
      <p:ext uri="{BB962C8B-B14F-4D97-AF65-F5344CB8AC3E}">
        <p14:creationId xmlns:p14="http://schemas.microsoft.com/office/powerpoint/2010/main" val="478692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381000"/>
            <a:ext cx="7620000" cy="584775"/>
          </a:xfrm>
          <a:prstGeom prst="rect">
            <a:avLst/>
          </a:prstGeom>
          <a:noFill/>
        </p:spPr>
        <p:txBody>
          <a:bodyPr wrap="square" rtlCol="0">
            <a:spAutoFit/>
          </a:bodyPr>
          <a:lstStyle/>
          <a:p>
            <a:pPr algn="ctr"/>
            <a:r>
              <a:rPr lang="en-US" sz="3200" b="1" dirty="0" smtClean="0">
                <a:solidFill>
                  <a:prstClr val="black"/>
                </a:solidFill>
              </a:rPr>
              <a:t>What if Sam banks at a different bank?</a:t>
            </a:r>
          </a:p>
        </p:txBody>
      </p:sp>
      <p:sp>
        <p:nvSpPr>
          <p:cNvPr id="5" name="TextBox 4"/>
          <p:cNvSpPr txBox="1"/>
          <p:nvPr/>
        </p:nvSpPr>
        <p:spPr>
          <a:xfrm>
            <a:off x="876300" y="1524000"/>
            <a:ext cx="7391400" cy="3046988"/>
          </a:xfrm>
          <a:prstGeom prst="rect">
            <a:avLst/>
          </a:prstGeom>
          <a:noFill/>
          <a:ln>
            <a:solidFill>
              <a:schemeClr val="accent1"/>
            </a:solidFill>
          </a:ln>
        </p:spPr>
        <p:txBody>
          <a:bodyPr wrap="square" rtlCol="0">
            <a:spAutoFit/>
          </a:bodyPr>
          <a:lstStyle/>
          <a:p>
            <a:r>
              <a:rPr lang="en-US" sz="2400" dirty="0" smtClean="0">
                <a:solidFill>
                  <a:prstClr val="black"/>
                </a:solidFill>
              </a:rPr>
              <a:t>Federal Reserve bank transfers $10,000 </a:t>
            </a:r>
          </a:p>
          <a:p>
            <a:pPr lvl="1"/>
            <a:r>
              <a:rPr lang="en-US" sz="2400" dirty="0" smtClean="0">
                <a:solidFill>
                  <a:prstClr val="black"/>
                </a:solidFill>
              </a:rPr>
              <a:t>from the reserves of Jack’s bank </a:t>
            </a:r>
          </a:p>
          <a:p>
            <a:pPr lvl="1"/>
            <a:r>
              <a:rPr lang="en-US" sz="2400" dirty="0" smtClean="0">
                <a:solidFill>
                  <a:prstClr val="black"/>
                </a:solidFill>
              </a:rPr>
              <a:t>to the  reserves of Sam’s bank. </a:t>
            </a:r>
          </a:p>
          <a:p>
            <a:pPr lvl="1"/>
            <a:endParaRPr lang="en-US" sz="2400" dirty="0">
              <a:solidFill>
                <a:prstClr val="black"/>
              </a:solidFill>
            </a:endParaRPr>
          </a:p>
          <a:p>
            <a:r>
              <a:rPr lang="en-US" sz="2400" dirty="0" smtClean="0">
                <a:solidFill>
                  <a:prstClr val="black"/>
                </a:solidFill>
              </a:rPr>
              <a:t>The reserve bank would now have a liability of $10,000 to Sam’s bank instead of to Jack’s bank.</a:t>
            </a:r>
          </a:p>
          <a:p>
            <a:endParaRPr lang="en-US" sz="2000" dirty="0">
              <a:solidFill>
                <a:prstClr val="black"/>
              </a:solidFill>
            </a:endParaRPr>
          </a:p>
          <a:p>
            <a:pPr algn="ctr"/>
            <a:r>
              <a:rPr lang="en-US" sz="2800" b="1" dirty="0" smtClean="0">
                <a:solidFill>
                  <a:prstClr val="black"/>
                </a:solidFill>
              </a:rPr>
              <a:t>The banking system acts like one big bank.</a:t>
            </a:r>
            <a:endParaRPr lang="en-US" sz="2800" b="1" dirty="0">
              <a:solidFill>
                <a:prstClr val="black"/>
              </a:solidFill>
            </a:endParaRPr>
          </a:p>
        </p:txBody>
      </p:sp>
      <p:sp>
        <p:nvSpPr>
          <p:cNvPr id="2" name="TextBox 1"/>
          <p:cNvSpPr txBox="1"/>
          <p:nvPr/>
        </p:nvSpPr>
        <p:spPr>
          <a:xfrm>
            <a:off x="609600" y="5257800"/>
            <a:ext cx="7924800" cy="954107"/>
          </a:xfrm>
          <a:prstGeom prst="rect">
            <a:avLst/>
          </a:prstGeom>
          <a:noFill/>
        </p:spPr>
        <p:txBody>
          <a:bodyPr wrap="square" rtlCol="0">
            <a:spAutoFit/>
          </a:bodyPr>
          <a:lstStyle/>
          <a:p>
            <a:pPr algn="ctr"/>
            <a:r>
              <a:rPr lang="en-US" sz="2800" dirty="0">
                <a:solidFill>
                  <a:prstClr val="black"/>
                </a:solidFill>
              </a:rPr>
              <a:t>(The clearing house function of the Federal Reserve Banks)</a:t>
            </a:r>
          </a:p>
        </p:txBody>
      </p:sp>
    </p:spTree>
    <p:extLst>
      <p:ext uri="{BB962C8B-B14F-4D97-AF65-F5344CB8AC3E}">
        <p14:creationId xmlns:p14="http://schemas.microsoft.com/office/powerpoint/2010/main" val="3465656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57718" y="302567"/>
            <a:ext cx="4343400" cy="461665"/>
          </a:xfrm>
          <a:prstGeom prst="rect">
            <a:avLst/>
          </a:prstGeom>
          <a:noFill/>
        </p:spPr>
        <p:txBody>
          <a:bodyPr wrap="square" rtlCol="0">
            <a:spAutoFit/>
          </a:bodyPr>
          <a:lstStyle/>
          <a:p>
            <a:pPr algn="ctr"/>
            <a:r>
              <a:rPr lang="en-US" sz="2400" b="1" dirty="0" smtClean="0">
                <a:solidFill>
                  <a:prstClr val="black"/>
                </a:solidFill>
              </a:rPr>
              <a:t>The big picture</a:t>
            </a:r>
            <a:endParaRPr lang="en-US" sz="2400" b="1" dirty="0">
              <a:solidFill>
                <a:prstClr val="black"/>
              </a:solidFill>
            </a:endParaRPr>
          </a:p>
        </p:txBody>
      </p:sp>
      <p:sp>
        <p:nvSpPr>
          <p:cNvPr id="14" name="TextBox 13"/>
          <p:cNvSpPr txBox="1"/>
          <p:nvPr/>
        </p:nvSpPr>
        <p:spPr>
          <a:xfrm>
            <a:off x="1710018" y="1048434"/>
            <a:ext cx="2819400" cy="369332"/>
          </a:xfrm>
          <a:prstGeom prst="rect">
            <a:avLst/>
          </a:prstGeom>
          <a:noFill/>
          <a:ln>
            <a:solidFill>
              <a:schemeClr val="accent1"/>
            </a:solidFill>
          </a:ln>
        </p:spPr>
        <p:txBody>
          <a:bodyPr wrap="square" rtlCol="0">
            <a:spAutoFit/>
          </a:bodyPr>
          <a:lstStyle/>
          <a:p>
            <a:pPr algn="ctr"/>
            <a:r>
              <a:rPr lang="en-US" b="1" dirty="0" smtClean="0">
                <a:solidFill>
                  <a:prstClr val="black"/>
                </a:solidFill>
              </a:rPr>
              <a:t>Assets</a:t>
            </a:r>
            <a:endParaRPr lang="en-US" b="1" dirty="0">
              <a:solidFill>
                <a:prstClr val="black"/>
              </a:solidFill>
            </a:endParaRPr>
          </a:p>
        </p:txBody>
      </p:sp>
      <p:sp>
        <p:nvSpPr>
          <p:cNvPr id="15" name="TextBox 14"/>
          <p:cNvSpPr txBox="1"/>
          <p:nvPr/>
        </p:nvSpPr>
        <p:spPr>
          <a:xfrm>
            <a:off x="4529418" y="1048434"/>
            <a:ext cx="2871787" cy="369332"/>
          </a:xfrm>
          <a:prstGeom prst="rect">
            <a:avLst/>
          </a:prstGeom>
          <a:noFill/>
          <a:ln>
            <a:solidFill>
              <a:schemeClr val="accent1"/>
            </a:solidFill>
          </a:ln>
        </p:spPr>
        <p:txBody>
          <a:bodyPr wrap="square" rtlCol="0">
            <a:spAutoFit/>
          </a:bodyPr>
          <a:lstStyle/>
          <a:p>
            <a:pPr algn="ctr"/>
            <a:r>
              <a:rPr lang="en-US" b="1" dirty="0" smtClean="0">
                <a:solidFill>
                  <a:prstClr val="black"/>
                </a:solidFill>
              </a:rPr>
              <a:t>Liabilities</a:t>
            </a:r>
            <a:endParaRPr lang="en-US" b="1" dirty="0">
              <a:solidFill>
                <a:prstClr val="black"/>
              </a:solidFill>
            </a:endParaRPr>
          </a:p>
        </p:txBody>
      </p:sp>
      <p:sp>
        <p:nvSpPr>
          <p:cNvPr id="16" name="TextBox 15"/>
          <p:cNvSpPr txBox="1"/>
          <p:nvPr/>
        </p:nvSpPr>
        <p:spPr>
          <a:xfrm>
            <a:off x="1710018" y="1417766"/>
            <a:ext cx="2819400" cy="646331"/>
          </a:xfrm>
          <a:prstGeom prst="rect">
            <a:avLst/>
          </a:prstGeom>
          <a:noFill/>
          <a:ln>
            <a:solidFill>
              <a:schemeClr val="accent1"/>
            </a:solidFill>
          </a:ln>
        </p:spPr>
        <p:txBody>
          <a:bodyPr wrap="square" rtlCol="0">
            <a:spAutoFit/>
          </a:bodyPr>
          <a:lstStyle/>
          <a:p>
            <a:r>
              <a:rPr lang="en-US" dirty="0" smtClean="0">
                <a:solidFill>
                  <a:prstClr val="black"/>
                </a:solidFill>
              </a:rPr>
              <a:t>$10,000</a:t>
            </a:r>
          </a:p>
          <a:p>
            <a:endParaRPr lang="en-US" dirty="0">
              <a:solidFill>
                <a:prstClr val="black"/>
              </a:solidFill>
            </a:endParaRPr>
          </a:p>
        </p:txBody>
      </p:sp>
      <p:sp>
        <p:nvSpPr>
          <p:cNvPr id="17" name="TextBox 16"/>
          <p:cNvSpPr txBox="1"/>
          <p:nvPr/>
        </p:nvSpPr>
        <p:spPr>
          <a:xfrm>
            <a:off x="4529418" y="1417766"/>
            <a:ext cx="2871787" cy="646331"/>
          </a:xfrm>
          <a:prstGeom prst="rect">
            <a:avLst/>
          </a:prstGeom>
          <a:noFill/>
          <a:ln>
            <a:solidFill>
              <a:schemeClr val="accent1"/>
            </a:solidFill>
          </a:ln>
        </p:spPr>
        <p:txBody>
          <a:bodyPr wrap="square" rtlCol="0">
            <a:spAutoFit/>
          </a:bodyPr>
          <a:lstStyle/>
          <a:p>
            <a:r>
              <a:rPr lang="en-US" dirty="0" smtClean="0">
                <a:solidFill>
                  <a:prstClr val="black"/>
                </a:solidFill>
              </a:rPr>
              <a:t>$0 – Jack’s account</a:t>
            </a:r>
          </a:p>
          <a:p>
            <a:r>
              <a:rPr lang="en-US" dirty="0" smtClean="0">
                <a:solidFill>
                  <a:prstClr val="black"/>
                </a:solidFill>
              </a:rPr>
              <a:t>$10,000 – Sam’s account</a:t>
            </a:r>
            <a:endParaRPr lang="en-US" dirty="0">
              <a:solidFill>
                <a:prstClr val="black"/>
              </a:solidFill>
            </a:endParaRPr>
          </a:p>
        </p:txBody>
      </p:sp>
      <p:sp>
        <p:nvSpPr>
          <p:cNvPr id="5" name="TextBox 4"/>
          <p:cNvSpPr txBox="1"/>
          <p:nvPr/>
        </p:nvSpPr>
        <p:spPr>
          <a:xfrm>
            <a:off x="1683824" y="3500735"/>
            <a:ext cx="5691187" cy="923330"/>
          </a:xfrm>
          <a:prstGeom prst="rect">
            <a:avLst/>
          </a:prstGeom>
          <a:noFill/>
          <a:ln>
            <a:solidFill>
              <a:schemeClr val="accent1"/>
            </a:solidFill>
          </a:ln>
        </p:spPr>
        <p:txBody>
          <a:bodyPr wrap="square" rtlCol="0">
            <a:spAutoFit/>
          </a:bodyPr>
          <a:lstStyle/>
          <a:p>
            <a:endParaRPr lang="en-US" dirty="0" smtClean="0">
              <a:solidFill>
                <a:prstClr val="black"/>
              </a:solidFill>
            </a:endParaRPr>
          </a:p>
          <a:p>
            <a:pPr algn="ctr"/>
            <a:r>
              <a:rPr lang="en-US" dirty="0" smtClean="0">
                <a:solidFill>
                  <a:prstClr val="black"/>
                </a:solidFill>
              </a:rPr>
              <a:t>The Economy</a:t>
            </a:r>
          </a:p>
          <a:p>
            <a:pPr algn="ctr"/>
            <a:endParaRPr lang="en-US" dirty="0">
              <a:solidFill>
                <a:prstClr val="black"/>
              </a:solidFill>
            </a:endParaRPr>
          </a:p>
        </p:txBody>
      </p:sp>
      <p:sp>
        <p:nvSpPr>
          <p:cNvPr id="2" name="Curved Left Arrow 1"/>
          <p:cNvSpPr/>
          <p:nvPr/>
        </p:nvSpPr>
        <p:spPr>
          <a:xfrm>
            <a:off x="7636248" y="1654405"/>
            <a:ext cx="833718" cy="23599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257925" y="2353243"/>
            <a:ext cx="1795182" cy="646331"/>
          </a:xfrm>
          <a:prstGeom prst="rect">
            <a:avLst/>
          </a:prstGeom>
          <a:noFill/>
          <a:ln>
            <a:solidFill>
              <a:schemeClr val="accent1"/>
            </a:solidFill>
          </a:ln>
        </p:spPr>
        <p:txBody>
          <a:bodyPr wrap="square" rtlCol="0">
            <a:spAutoFit/>
          </a:bodyPr>
          <a:lstStyle/>
          <a:p>
            <a:r>
              <a:rPr lang="en-US" dirty="0" smtClean="0">
                <a:solidFill>
                  <a:prstClr val="black"/>
                </a:solidFill>
              </a:rPr>
              <a:t>Sam spends into the economy.</a:t>
            </a:r>
            <a:endParaRPr lang="en-US" dirty="0">
              <a:solidFill>
                <a:prstClr val="black"/>
              </a:solidFill>
            </a:endParaRPr>
          </a:p>
        </p:txBody>
      </p:sp>
      <p:sp>
        <p:nvSpPr>
          <p:cNvPr id="4" name="Curved Left Arrow 3"/>
          <p:cNvSpPr/>
          <p:nvPr/>
        </p:nvSpPr>
        <p:spPr>
          <a:xfrm flipH="1" flipV="1">
            <a:off x="702749" y="1600200"/>
            <a:ext cx="914400" cy="2362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995362" y="2353243"/>
            <a:ext cx="2514600" cy="923330"/>
          </a:xfrm>
          <a:prstGeom prst="rect">
            <a:avLst/>
          </a:prstGeom>
          <a:noFill/>
          <a:ln>
            <a:solidFill>
              <a:schemeClr val="accent1"/>
            </a:solidFill>
          </a:ln>
        </p:spPr>
        <p:txBody>
          <a:bodyPr wrap="square" rtlCol="0">
            <a:spAutoFit/>
          </a:bodyPr>
          <a:lstStyle/>
          <a:p>
            <a:r>
              <a:rPr lang="en-US" dirty="0" smtClean="0">
                <a:solidFill>
                  <a:prstClr val="black"/>
                </a:solidFill>
              </a:rPr>
              <a:t>Jack takes from the economy to repay the loan</a:t>
            </a:r>
            <a:endParaRPr lang="en-US" dirty="0">
              <a:solidFill>
                <a:prstClr val="black"/>
              </a:solidFill>
            </a:endParaRPr>
          </a:p>
        </p:txBody>
      </p:sp>
      <p:sp>
        <p:nvSpPr>
          <p:cNvPr id="8" name="TextBox 7"/>
          <p:cNvSpPr txBox="1"/>
          <p:nvPr/>
        </p:nvSpPr>
        <p:spPr>
          <a:xfrm>
            <a:off x="702749" y="4741686"/>
            <a:ext cx="8001000" cy="1569660"/>
          </a:xfrm>
          <a:prstGeom prst="rect">
            <a:avLst/>
          </a:prstGeom>
          <a:noFill/>
          <a:ln>
            <a:solidFill>
              <a:schemeClr val="accent1"/>
            </a:solidFill>
          </a:ln>
        </p:spPr>
        <p:txBody>
          <a:bodyPr wrap="square" rtlCol="0">
            <a:spAutoFit/>
          </a:bodyPr>
          <a:lstStyle/>
          <a:p>
            <a:r>
              <a:rPr lang="en-US" sz="3200" b="1" dirty="0" smtClean="0">
                <a:solidFill>
                  <a:prstClr val="black"/>
                </a:solidFill>
              </a:rPr>
              <a:t>Loans stay ahead of repayment and keep the system in “money.” Loans </a:t>
            </a:r>
            <a:r>
              <a:rPr lang="en-US" sz="3200" b="1" dirty="0">
                <a:solidFill>
                  <a:prstClr val="black"/>
                </a:solidFill>
              </a:rPr>
              <a:t>keep the system afloat</a:t>
            </a:r>
            <a:r>
              <a:rPr lang="en-US" sz="3200" b="1" dirty="0" smtClean="0">
                <a:solidFill>
                  <a:prstClr val="black"/>
                </a:solidFill>
              </a:rPr>
              <a:t>. This looks sustainable.</a:t>
            </a:r>
          </a:p>
        </p:txBody>
      </p:sp>
    </p:spTree>
    <p:extLst>
      <p:ext uri="{BB962C8B-B14F-4D97-AF65-F5344CB8AC3E}">
        <p14:creationId xmlns:p14="http://schemas.microsoft.com/office/powerpoint/2010/main" val="2542776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57718" y="302567"/>
            <a:ext cx="4343400" cy="584775"/>
          </a:xfrm>
          <a:prstGeom prst="rect">
            <a:avLst/>
          </a:prstGeom>
          <a:noFill/>
        </p:spPr>
        <p:txBody>
          <a:bodyPr wrap="square" rtlCol="0">
            <a:spAutoFit/>
          </a:bodyPr>
          <a:lstStyle/>
          <a:p>
            <a:pPr algn="ctr"/>
            <a:r>
              <a:rPr lang="en-US" sz="3200" b="1" dirty="0" smtClean="0">
                <a:solidFill>
                  <a:prstClr val="black"/>
                </a:solidFill>
              </a:rPr>
              <a:t>Problem #1</a:t>
            </a:r>
            <a:endParaRPr lang="en-US" sz="3200" b="1" dirty="0">
              <a:solidFill>
                <a:prstClr val="black"/>
              </a:solidFill>
            </a:endParaRPr>
          </a:p>
        </p:txBody>
      </p:sp>
      <p:sp>
        <p:nvSpPr>
          <p:cNvPr id="14" name="TextBox 13"/>
          <p:cNvSpPr txBox="1"/>
          <p:nvPr/>
        </p:nvSpPr>
        <p:spPr>
          <a:xfrm>
            <a:off x="1710018" y="1048434"/>
            <a:ext cx="2819400" cy="369332"/>
          </a:xfrm>
          <a:prstGeom prst="rect">
            <a:avLst/>
          </a:prstGeom>
          <a:noFill/>
          <a:ln>
            <a:solidFill>
              <a:schemeClr val="accent1"/>
            </a:solidFill>
          </a:ln>
        </p:spPr>
        <p:txBody>
          <a:bodyPr wrap="square" rtlCol="0">
            <a:spAutoFit/>
          </a:bodyPr>
          <a:lstStyle/>
          <a:p>
            <a:pPr algn="ctr"/>
            <a:r>
              <a:rPr lang="en-US" b="1" dirty="0" smtClean="0">
                <a:solidFill>
                  <a:prstClr val="black"/>
                </a:solidFill>
              </a:rPr>
              <a:t>Assets</a:t>
            </a:r>
            <a:endParaRPr lang="en-US" b="1" dirty="0">
              <a:solidFill>
                <a:prstClr val="black"/>
              </a:solidFill>
            </a:endParaRPr>
          </a:p>
        </p:txBody>
      </p:sp>
      <p:sp>
        <p:nvSpPr>
          <p:cNvPr id="15" name="TextBox 14"/>
          <p:cNvSpPr txBox="1"/>
          <p:nvPr/>
        </p:nvSpPr>
        <p:spPr>
          <a:xfrm>
            <a:off x="4529418" y="1048434"/>
            <a:ext cx="2871787" cy="369332"/>
          </a:xfrm>
          <a:prstGeom prst="rect">
            <a:avLst/>
          </a:prstGeom>
          <a:noFill/>
          <a:ln>
            <a:solidFill>
              <a:schemeClr val="accent1"/>
            </a:solidFill>
          </a:ln>
        </p:spPr>
        <p:txBody>
          <a:bodyPr wrap="square" rtlCol="0">
            <a:spAutoFit/>
          </a:bodyPr>
          <a:lstStyle/>
          <a:p>
            <a:pPr algn="ctr"/>
            <a:r>
              <a:rPr lang="en-US" b="1" dirty="0" smtClean="0">
                <a:solidFill>
                  <a:prstClr val="black"/>
                </a:solidFill>
              </a:rPr>
              <a:t>Liabilities</a:t>
            </a:r>
            <a:endParaRPr lang="en-US" b="1" dirty="0">
              <a:solidFill>
                <a:prstClr val="black"/>
              </a:solidFill>
            </a:endParaRPr>
          </a:p>
        </p:txBody>
      </p:sp>
      <p:sp>
        <p:nvSpPr>
          <p:cNvPr id="16" name="TextBox 15"/>
          <p:cNvSpPr txBox="1"/>
          <p:nvPr/>
        </p:nvSpPr>
        <p:spPr>
          <a:xfrm>
            <a:off x="1710018" y="1417766"/>
            <a:ext cx="2819400" cy="646331"/>
          </a:xfrm>
          <a:prstGeom prst="rect">
            <a:avLst/>
          </a:prstGeom>
          <a:noFill/>
          <a:ln>
            <a:solidFill>
              <a:schemeClr val="accent1"/>
            </a:solidFill>
          </a:ln>
        </p:spPr>
        <p:txBody>
          <a:bodyPr wrap="square" rtlCol="0">
            <a:spAutoFit/>
          </a:bodyPr>
          <a:lstStyle/>
          <a:p>
            <a:r>
              <a:rPr lang="en-US" dirty="0" smtClean="0">
                <a:solidFill>
                  <a:prstClr val="black"/>
                </a:solidFill>
              </a:rPr>
              <a:t>$10,000</a:t>
            </a:r>
          </a:p>
          <a:p>
            <a:endParaRPr lang="en-US" dirty="0">
              <a:solidFill>
                <a:prstClr val="black"/>
              </a:solidFill>
            </a:endParaRPr>
          </a:p>
        </p:txBody>
      </p:sp>
      <p:sp>
        <p:nvSpPr>
          <p:cNvPr id="17" name="TextBox 16"/>
          <p:cNvSpPr txBox="1"/>
          <p:nvPr/>
        </p:nvSpPr>
        <p:spPr>
          <a:xfrm>
            <a:off x="4529418" y="1417766"/>
            <a:ext cx="2871787" cy="646331"/>
          </a:xfrm>
          <a:prstGeom prst="rect">
            <a:avLst/>
          </a:prstGeom>
          <a:noFill/>
          <a:ln>
            <a:solidFill>
              <a:schemeClr val="accent1"/>
            </a:solidFill>
          </a:ln>
        </p:spPr>
        <p:txBody>
          <a:bodyPr wrap="square" rtlCol="0">
            <a:spAutoFit/>
          </a:bodyPr>
          <a:lstStyle/>
          <a:p>
            <a:r>
              <a:rPr lang="en-US" dirty="0" smtClean="0">
                <a:solidFill>
                  <a:prstClr val="black"/>
                </a:solidFill>
              </a:rPr>
              <a:t>$0 – Jack’s account</a:t>
            </a:r>
          </a:p>
          <a:p>
            <a:r>
              <a:rPr lang="en-US" dirty="0" smtClean="0">
                <a:solidFill>
                  <a:prstClr val="black"/>
                </a:solidFill>
              </a:rPr>
              <a:t>$10,000 – Sam’s account</a:t>
            </a:r>
            <a:endParaRPr lang="en-US" dirty="0">
              <a:solidFill>
                <a:prstClr val="black"/>
              </a:solidFill>
            </a:endParaRPr>
          </a:p>
        </p:txBody>
      </p:sp>
      <p:sp>
        <p:nvSpPr>
          <p:cNvPr id="5" name="TextBox 4"/>
          <p:cNvSpPr txBox="1"/>
          <p:nvPr/>
        </p:nvSpPr>
        <p:spPr>
          <a:xfrm>
            <a:off x="1683824" y="3500735"/>
            <a:ext cx="5691187" cy="923330"/>
          </a:xfrm>
          <a:prstGeom prst="rect">
            <a:avLst/>
          </a:prstGeom>
          <a:noFill/>
          <a:ln>
            <a:solidFill>
              <a:schemeClr val="accent1"/>
            </a:solidFill>
          </a:ln>
        </p:spPr>
        <p:txBody>
          <a:bodyPr wrap="square" rtlCol="0">
            <a:spAutoFit/>
          </a:bodyPr>
          <a:lstStyle/>
          <a:p>
            <a:endParaRPr lang="en-US" dirty="0" smtClean="0">
              <a:solidFill>
                <a:prstClr val="black"/>
              </a:solidFill>
            </a:endParaRPr>
          </a:p>
          <a:p>
            <a:pPr algn="ctr"/>
            <a:r>
              <a:rPr lang="en-US" dirty="0" smtClean="0">
                <a:solidFill>
                  <a:prstClr val="black"/>
                </a:solidFill>
              </a:rPr>
              <a:t>The Economy</a:t>
            </a:r>
          </a:p>
          <a:p>
            <a:pPr algn="ctr"/>
            <a:endParaRPr lang="en-US" dirty="0">
              <a:solidFill>
                <a:prstClr val="black"/>
              </a:solidFill>
            </a:endParaRPr>
          </a:p>
        </p:txBody>
      </p:sp>
      <p:sp>
        <p:nvSpPr>
          <p:cNvPr id="2" name="Curved Left Arrow 1"/>
          <p:cNvSpPr/>
          <p:nvPr/>
        </p:nvSpPr>
        <p:spPr>
          <a:xfrm>
            <a:off x="7636248" y="1654405"/>
            <a:ext cx="440952" cy="23599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58624" y="2597289"/>
            <a:ext cx="1143280" cy="369332"/>
          </a:xfrm>
          <a:prstGeom prst="rect">
            <a:avLst/>
          </a:prstGeom>
          <a:noFill/>
          <a:ln>
            <a:solidFill>
              <a:schemeClr val="accent1"/>
            </a:solidFill>
          </a:ln>
        </p:spPr>
        <p:txBody>
          <a:bodyPr wrap="square" rtlCol="0">
            <a:spAutoFit/>
          </a:bodyPr>
          <a:lstStyle/>
          <a:p>
            <a:pPr algn="ctr"/>
            <a:r>
              <a:rPr lang="en-US" dirty="0" smtClean="0">
                <a:solidFill>
                  <a:prstClr val="black"/>
                </a:solidFill>
              </a:rPr>
              <a:t>Loans</a:t>
            </a:r>
            <a:endParaRPr lang="en-US" dirty="0">
              <a:solidFill>
                <a:prstClr val="black"/>
              </a:solidFill>
            </a:endParaRPr>
          </a:p>
        </p:txBody>
      </p:sp>
      <p:sp>
        <p:nvSpPr>
          <p:cNvPr id="4" name="Curved Left Arrow 3"/>
          <p:cNvSpPr/>
          <p:nvPr/>
        </p:nvSpPr>
        <p:spPr>
          <a:xfrm flipH="1" flipV="1">
            <a:off x="702749" y="1600200"/>
            <a:ext cx="914400" cy="2362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1006897" y="2597289"/>
            <a:ext cx="1671638" cy="369332"/>
          </a:xfrm>
          <a:prstGeom prst="rect">
            <a:avLst/>
          </a:prstGeom>
          <a:noFill/>
          <a:ln>
            <a:solidFill>
              <a:schemeClr val="accent1"/>
            </a:solidFill>
          </a:ln>
        </p:spPr>
        <p:txBody>
          <a:bodyPr wrap="square" rtlCol="0">
            <a:spAutoFit/>
          </a:bodyPr>
          <a:lstStyle/>
          <a:p>
            <a:pPr algn="ctr"/>
            <a:r>
              <a:rPr lang="en-US" dirty="0" smtClean="0">
                <a:solidFill>
                  <a:prstClr val="black"/>
                </a:solidFill>
              </a:rPr>
              <a:t>Repayments</a:t>
            </a:r>
            <a:endParaRPr lang="en-US" dirty="0">
              <a:solidFill>
                <a:prstClr val="black"/>
              </a:solidFill>
            </a:endParaRPr>
          </a:p>
        </p:txBody>
      </p:sp>
      <p:sp>
        <p:nvSpPr>
          <p:cNvPr id="8" name="TextBox 7"/>
          <p:cNvSpPr txBox="1"/>
          <p:nvPr/>
        </p:nvSpPr>
        <p:spPr>
          <a:xfrm>
            <a:off x="468966" y="4724400"/>
            <a:ext cx="8001000" cy="1569660"/>
          </a:xfrm>
          <a:prstGeom prst="rect">
            <a:avLst/>
          </a:prstGeom>
          <a:noFill/>
          <a:ln>
            <a:solidFill>
              <a:schemeClr val="accent1"/>
            </a:solidFill>
          </a:ln>
        </p:spPr>
        <p:txBody>
          <a:bodyPr wrap="square" rtlCol="0">
            <a:spAutoFit/>
          </a:bodyPr>
          <a:lstStyle/>
          <a:p>
            <a:r>
              <a:rPr lang="en-US" sz="3200" dirty="0" smtClean="0">
                <a:solidFill>
                  <a:prstClr val="black"/>
                </a:solidFill>
              </a:rPr>
              <a:t>When loan-making slows down</a:t>
            </a:r>
            <a:r>
              <a:rPr lang="en-US" sz="3200" dirty="0">
                <a:solidFill>
                  <a:prstClr val="black"/>
                </a:solidFill>
              </a:rPr>
              <a:t> </a:t>
            </a:r>
            <a:r>
              <a:rPr lang="en-US" sz="3200" dirty="0" smtClean="0">
                <a:solidFill>
                  <a:prstClr val="black"/>
                </a:solidFill>
              </a:rPr>
              <a:t>as repayments continue, the money supply shrinks (recession/depression).  </a:t>
            </a:r>
            <a:endParaRPr lang="en-US" sz="3200" dirty="0">
              <a:solidFill>
                <a:prstClr val="black"/>
              </a:solidFill>
            </a:endParaRPr>
          </a:p>
        </p:txBody>
      </p:sp>
    </p:spTree>
    <p:extLst>
      <p:ext uri="{BB962C8B-B14F-4D97-AF65-F5344CB8AC3E}">
        <p14:creationId xmlns:p14="http://schemas.microsoft.com/office/powerpoint/2010/main" val="3243089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2200" y="533400"/>
            <a:ext cx="4343400" cy="646331"/>
          </a:xfrm>
          <a:prstGeom prst="rect">
            <a:avLst/>
          </a:prstGeom>
          <a:noFill/>
        </p:spPr>
        <p:txBody>
          <a:bodyPr wrap="square" rtlCol="0">
            <a:spAutoFit/>
          </a:bodyPr>
          <a:lstStyle/>
          <a:p>
            <a:pPr algn="ctr"/>
            <a:r>
              <a:rPr lang="en-US" sz="3600" b="1" dirty="0" smtClean="0">
                <a:solidFill>
                  <a:prstClr val="black"/>
                </a:solidFill>
              </a:rPr>
              <a:t>Problem #2</a:t>
            </a:r>
            <a:endParaRPr lang="en-US" sz="3600" b="1" dirty="0">
              <a:solidFill>
                <a:prstClr val="black"/>
              </a:solidFill>
            </a:endParaRPr>
          </a:p>
        </p:txBody>
      </p:sp>
      <p:sp>
        <p:nvSpPr>
          <p:cNvPr id="14" name="TextBox 13"/>
          <p:cNvSpPr txBox="1"/>
          <p:nvPr/>
        </p:nvSpPr>
        <p:spPr>
          <a:xfrm>
            <a:off x="1710018" y="1371600"/>
            <a:ext cx="2819400" cy="369332"/>
          </a:xfrm>
          <a:prstGeom prst="rect">
            <a:avLst/>
          </a:prstGeom>
          <a:noFill/>
          <a:ln>
            <a:solidFill>
              <a:schemeClr val="accent1"/>
            </a:solidFill>
          </a:ln>
        </p:spPr>
        <p:txBody>
          <a:bodyPr wrap="square" rtlCol="0">
            <a:spAutoFit/>
          </a:bodyPr>
          <a:lstStyle/>
          <a:p>
            <a:pPr algn="ctr"/>
            <a:r>
              <a:rPr lang="en-US" b="1" dirty="0" smtClean="0">
                <a:solidFill>
                  <a:prstClr val="black"/>
                </a:solidFill>
              </a:rPr>
              <a:t>Assets</a:t>
            </a:r>
            <a:endParaRPr lang="en-US" b="1" dirty="0">
              <a:solidFill>
                <a:prstClr val="black"/>
              </a:solidFill>
            </a:endParaRPr>
          </a:p>
        </p:txBody>
      </p:sp>
      <p:sp>
        <p:nvSpPr>
          <p:cNvPr id="15" name="TextBox 14"/>
          <p:cNvSpPr txBox="1"/>
          <p:nvPr/>
        </p:nvSpPr>
        <p:spPr>
          <a:xfrm>
            <a:off x="4529418" y="1371600"/>
            <a:ext cx="2871787" cy="369332"/>
          </a:xfrm>
          <a:prstGeom prst="rect">
            <a:avLst/>
          </a:prstGeom>
          <a:noFill/>
          <a:ln>
            <a:solidFill>
              <a:schemeClr val="accent1"/>
            </a:solidFill>
          </a:ln>
        </p:spPr>
        <p:txBody>
          <a:bodyPr wrap="square" rtlCol="0">
            <a:spAutoFit/>
          </a:bodyPr>
          <a:lstStyle/>
          <a:p>
            <a:pPr algn="ctr"/>
            <a:r>
              <a:rPr lang="en-US" b="1" dirty="0" smtClean="0">
                <a:solidFill>
                  <a:prstClr val="black"/>
                </a:solidFill>
              </a:rPr>
              <a:t>Liabilities</a:t>
            </a:r>
            <a:endParaRPr lang="en-US" b="1" dirty="0">
              <a:solidFill>
                <a:prstClr val="black"/>
              </a:solidFill>
            </a:endParaRPr>
          </a:p>
        </p:txBody>
      </p:sp>
      <p:sp>
        <p:nvSpPr>
          <p:cNvPr id="16" name="TextBox 15"/>
          <p:cNvSpPr txBox="1"/>
          <p:nvPr/>
        </p:nvSpPr>
        <p:spPr>
          <a:xfrm>
            <a:off x="1710018" y="1740932"/>
            <a:ext cx="2819400" cy="646331"/>
          </a:xfrm>
          <a:prstGeom prst="rect">
            <a:avLst/>
          </a:prstGeom>
          <a:noFill/>
          <a:ln>
            <a:solidFill>
              <a:schemeClr val="accent1"/>
            </a:solidFill>
          </a:ln>
        </p:spPr>
        <p:txBody>
          <a:bodyPr wrap="square" rtlCol="0">
            <a:spAutoFit/>
          </a:bodyPr>
          <a:lstStyle/>
          <a:p>
            <a:r>
              <a:rPr lang="en-US" dirty="0" smtClean="0">
                <a:solidFill>
                  <a:prstClr val="black"/>
                </a:solidFill>
              </a:rPr>
              <a:t>$10,000</a:t>
            </a:r>
          </a:p>
          <a:p>
            <a:endParaRPr lang="en-US" dirty="0">
              <a:solidFill>
                <a:prstClr val="black"/>
              </a:solidFill>
            </a:endParaRPr>
          </a:p>
        </p:txBody>
      </p:sp>
      <p:sp>
        <p:nvSpPr>
          <p:cNvPr id="17" name="TextBox 16"/>
          <p:cNvSpPr txBox="1"/>
          <p:nvPr/>
        </p:nvSpPr>
        <p:spPr>
          <a:xfrm>
            <a:off x="4529418" y="1740932"/>
            <a:ext cx="2871787" cy="646331"/>
          </a:xfrm>
          <a:prstGeom prst="rect">
            <a:avLst/>
          </a:prstGeom>
          <a:noFill/>
          <a:ln>
            <a:solidFill>
              <a:schemeClr val="accent1"/>
            </a:solidFill>
          </a:ln>
        </p:spPr>
        <p:txBody>
          <a:bodyPr wrap="square" rtlCol="0">
            <a:spAutoFit/>
          </a:bodyPr>
          <a:lstStyle/>
          <a:p>
            <a:r>
              <a:rPr lang="en-US" dirty="0" smtClean="0">
                <a:solidFill>
                  <a:prstClr val="black"/>
                </a:solidFill>
              </a:rPr>
              <a:t>$0 – Jack’s account</a:t>
            </a:r>
          </a:p>
          <a:p>
            <a:r>
              <a:rPr lang="en-US" dirty="0" smtClean="0">
                <a:solidFill>
                  <a:prstClr val="black"/>
                </a:solidFill>
              </a:rPr>
              <a:t>$10,000 – Sam’s account</a:t>
            </a:r>
            <a:endParaRPr lang="en-US" dirty="0">
              <a:solidFill>
                <a:prstClr val="black"/>
              </a:solidFill>
            </a:endParaRPr>
          </a:p>
        </p:txBody>
      </p:sp>
      <p:sp>
        <p:nvSpPr>
          <p:cNvPr id="5" name="TextBox 4"/>
          <p:cNvSpPr txBox="1"/>
          <p:nvPr/>
        </p:nvSpPr>
        <p:spPr>
          <a:xfrm>
            <a:off x="1710018" y="3804193"/>
            <a:ext cx="5691187" cy="923330"/>
          </a:xfrm>
          <a:prstGeom prst="rect">
            <a:avLst/>
          </a:prstGeom>
          <a:noFill/>
          <a:ln>
            <a:solidFill>
              <a:schemeClr val="accent1"/>
            </a:solidFill>
          </a:ln>
        </p:spPr>
        <p:txBody>
          <a:bodyPr wrap="square" rtlCol="0">
            <a:spAutoFit/>
          </a:bodyPr>
          <a:lstStyle/>
          <a:p>
            <a:endParaRPr lang="en-US" dirty="0" smtClean="0">
              <a:solidFill>
                <a:prstClr val="black"/>
              </a:solidFill>
            </a:endParaRPr>
          </a:p>
          <a:p>
            <a:pPr algn="ctr"/>
            <a:r>
              <a:rPr lang="en-US" dirty="0" smtClean="0">
                <a:solidFill>
                  <a:prstClr val="black"/>
                </a:solidFill>
              </a:rPr>
              <a:t>The Economy</a:t>
            </a:r>
          </a:p>
          <a:p>
            <a:pPr algn="ctr"/>
            <a:endParaRPr lang="en-US" dirty="0">
              <a:solidFill>
                <a:prstClr val="black"/>
              </a:solidFill>
            </a:endParaRPr>
          </a:p>
        </p:txBody>
      </p:sp>
      <p:sp>
        <p:nvSpPr>
          <p:cNvPr id="2" name="Curved Left Arrow 1"/>
          <p:cNvSpPr/>
          <p:nvPr/>
        </p:nvSpPr>
        <p:spPr>
          <a:xfrm>
            <a:off x="7700682" y="2064097"/>
            <a:ext cx="833718" cy="23599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172200" y="2677864"/>
            <a:ext cx="1795182" cy="646331"/>
          </a:xfrm>
          <a:prstGeom prst="rect">
            <a:avLst/>
          </a:prstGeom>
          <a:noFill/>
          <a:ln>
            <a:solidFill>
              <a:schemeClr val="accent1"/>
            </a:solidFill>
          </a:ln>
        </p:spPr>
        <p:txBody>
          <a:bodyPr wrap="square" rtlCol="0">
            <a:spAutoFit/>
          </a:bodyPr>
          <a:lstStyle/>
          <a:p>
            <a:r>
              <a:rPr lang="en-US" dirty="0" smtClean="0">
                <a:solidFill>
                  <a:prstClr val="black"/>
                </a:solidFill>
              </a:rPr>
              <a:t>Sam spends into the economy.</a:t>
            </a:r>
            <a:endParaRPr lang="en-US" dirty="0">
              <a:solidFill>
                <a:prstClr val="black"/>
              </a:solidFill>
            </a:endParaRPr>
          </a:p>
        </p:txBody>
      </p:sp>
      <p:sp>
        <p:nvSpPr>
          <p:cNvPr id="4" name="Curved Left Arrow 3"/>
          <p:cNvSpPr/>
          <p:nvPr/>
        </p:nvSpPr>
        <p:spPr>
          <a:xfrm flipH="1" flipV="1">
            <a:off x="533400" y="2095473"/>
            <a:ext cx="914400" cy="2362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1239622" y="2677864"/>
            <a:ext cx="2514600" cy="923330"/>
          </a:xfrm>
          <a:prstGeom prst="rect">
            <a:avLst/>
          </a:prstGeom>
          <a:noFill/>
          <a:ln>
            <a:solidFill>
              <a:schemeClr val="accent1"/>
            </a:solidFill>
          </a:ln>
        </p:spPr>
        <p:txBody>
          <a:bodyPr wrap="square" rtlCol="0">
            <a:spAutoFit/>
          </a:bodyPr>
          <a:lstStyle/>
          <a:p>
            <a:r>
              <a:rPr lang="en-US" dirty="0" smtClean="0">
                <a:solidFill>
                  <a:prstClr val="black"/>
                </a:solidFill>
              </a:rPr>
              <a:t>Jack takes from the economy to repay the loan </a:t>
            </a:r>
            <a:r>
              <a:rPr lang="en-US" dirty="0" smtClean="0">
                <a:solidFill>
                  <a:srgbClr val="FF0000"/>
                </a:solidFill>
              </a:rPr>
              <a:t>plus interest</a:t>
            </a:r>
            <a:endParaRPr lang="en-US" dirty="0">
              <a:solidFill>
                <a:srgbClr val="FF0000"/>
              </a:solidFill>
            </a:endParaRPr>
          </a:p>
        </p:txBody>
      </p:sp>
      <p:sp>
        <p:nvSpPr>
          <p:cNvPr id="9" name="TextBox 8"/>
          <p:cNvSpPr txBox="1"/>
          <p:nvPr/>
        </p:nvSpPr>
        <p:spPr>
          <a:xfrm>
            <a:off x="523741" y="4963154"/>
            <a:ext cx="8229600" cy="1200329"/>
          </a:xfrm>
          <a:prstGeom prst="rect">
            <a:avLst/>
          </a:prstGeom>
          <a:noFill/>
          <a:ln>
            <a:solidFill>
              <a:srgbClr val="FF0000"/>
            </a:solidFill>
          </a:ln>
        </p:spPr>
        <p:txBody>
          <a:bodyPr wrap="square" rtlCol="0">
            <a:spAutoFit/>
          </a:bodyPr>
          <a:lstStyle/>
          <a:p>
            <a:r>
              <a:rPr lang="en-US" sz="2400" dirty="0" smtClean="0">
                <a:solidFill>
                  <a:prstClr val="black"/>
                </a:solidFill>
              </a:rPr>
              <a:t>The </a:t>
            </a:r>
            <a:r>
              <a:rPr lang="en-US" sz="2400" dirty="0">
                <a:solidFill>
                  <a:prstClr val="black"/>
                </a:solidFill>
              </a:rPr>
              <a:t>bank created the principal, but not the interest</a:t>
            </a:r>
            <a:r>
              <a:rPr lang="en-US" sz="2400" dirty="0" smtClean="0">
                <a:solidFill>
                  <a:prstClr val="black"/>
                </a:solidFill>
              </a:rPr>
              <a:t>. </a:t>
            </a:r>
          </a:p>
          <a:p>
            <a:r>
              <a:rPr lang="en-US" sz="2400" b="1" dirty="0" smtClean="0">
                <a:solidFill>
                  <a:srgbClr val="FF0000"/>
                </a:solidFill>
              </a:rPr>
              <a:t>Where does the </a:t>
            </a:r>
            <a:r>
              <a:rPr lang="en-US" sz="2400" b="1" u="sng" dirty="0" smtClean="0">
                <a:solidFill>
                  <a:srgbClr val="FF0000"/>
                </a:solidFill>
              </a:rPr>
              <a:t>borrower</a:t>
            </a:r>
            <a:r>
              <a:rPr lang="en-US" sz="2400" b="1" dirty="0" smtClean="0">
                <a:solidFill>
                  <a:srgbClr val="FF0000"/>
                </a:solidFill>
              </a:rPr>
              <a:t> get the money to pay the interest? Where does the </a:t>
            </a:r>
            <a:r>
              <a:rPr lang="en-US" sz="2400" b="1" u="sng" dirty="0" smtClean="0">
                <a:solidFill>
                  <a:srgbClr val="FF0000"/>
                </a:solidFill>
              </a:rPr>
              <a:t>economy</a:t>
            </a:r>
            <a:r>
              <a:rPr lang="en-US" sz="2400" b="1" dirty="0" smtClean="0">
                <a:solidFill>
                  <a:srgbClr val="FF0000"/>
                </a:solidFill>
              </a:rPr>
              <a:t> get the money to pay the interest?</a:t>
            </a:r>
            <a:endParaRPr lang="en-US" sz="2400" b="1" dirty="0">
              <a:solidFill>
                <a:srgbClr val="FF0000"/>
              </a:solidFill>
            </a:endParaRPr>
          </a:p>
        </p:txBody>
      </p:sp>
      <p:sp>
        <p:nvSpPr>
          <p:cNvPr id="13" name="Down Arrow 12"/>
          <p:cNvSpPr/>
          <p:nvPr/>
        </p:nvSpPr>
        <p:spPr>
          <a:xfrm flipV="1">
            <a:off x="461682" y="1828800"/>
            <a:ext cx="1524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152400" y="1143000"/>
            <a:ext cx="1143000" cy="646331"/>
          </a:xfrm>
          <a:prstGeom prst="rect">
            <a:avLst/>
          </a:prstGeom>
          <a:noFill/>
          <a:ln>
            <a:solidFill>
              <a:srgbClr val="0070C0"/>
            </a:solidFill>
          </a:ln>
        </p:spPr>
        <p:txBody>
          <a:bodyPr wrap="square" rtlCol="0">
            <a:spAutoFit/>
          </a:bodyPr>
          <a:lstStyle/>
          <a:p>
            <a:r>
              <a:rPr lang="en-US" dirty="0" smtClean="0">
                <a:solidFill>
                  <a:srgbClr val="FF0000"/>
                </a:solidFill>
              </a:rPr>
              <a:t>Interest payments</a:t>
            </a:r>
            <a:endParaRPr lang="en-US" dirty="0">
              <a:solidFill>
                <a:srgbClr val="FF0000"/>
              </a:solidFill>
            </a:endParaRPr>
          </a:p>
        </p:txBody>
      </p:sp>
    </p:spTree>
    <p:extLst>
      <p:ext uri="{BB962C8B-B14F-4D97-AF65-F5344CB8AC3E}">
        <p14:creationId xmlns:p14="http://schemas.microsoft.com/office/powerpoint/2010/main" val="247496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a:xfrm>
            <a:off x="1062318" y="5193386"/>
            <a:ext cx="1295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55160" y="257128"/>
            <a:ext cx="7200899" cy="523220"/>
          </a:xfrm>
          <a:prstGeom prst="rect">
            <a:avLst/>
          </a:prstGeom>
          <a:noFill/>
        </p:spPr>
        <p:txBody>
          <a:bodyPr wrap="square" rtlCol="0">
            <a:spAutoFit/>
          </a:bodyPr>
          <a:lstStyle/>
          <a:p>
            <a:pPr algn="ctr"/>
            <a:r>
              <a:rPr lang="en-US" sz="2800" b="1" dirty="0" smtClean="0">
                <a:solidFill>
                  <a:prstClr val="black"/>
                </a:solidFill>
              </a:rPr>
              <a:t>There is no source other than more loans. </a:t>
            </a:r>
            <a:endParaRPr lang="en-US" sz="2800" b="1" dirty="0">
              <a:solidFill>
                <a:prstClr val="black"/>
              </a:solidFill>
            </a:endParaRPr>
          </a:p>
        </p:txBody>
      </p:sp>
      <p:sp>
        <p:nvSpPr>
          <p:cNvPr id="14" name="TextBox 13"/>
          <p:cNvSpPr txBox="1"/>
          <p:nvPr/>
        </p:nvSpPr>
        <p:spPr>
          <a:xfrm>
            <a:off x="1710018" y="1371600"/>
            <a:ext cx="2819400" cy="369332"/>
          </a:xfrm>
          <a:prstGeom prst="rect">
            <a:avLst/>
          </a:prstGeom>
          <a:noFill/>
          <a:ln>
            <a:solidFill>
              <a:schemeClr val="accent1"/>
            </a:solidFill>
          </a:ln>
        </p:spPr>
        <p:txBody>
          <a:bodyPr wrap="square" rtlCol="0">
            <a:spAutoFit/>
          </a:bodyPr>
          <a:lstStyle/>
          <a:p>
            <a:pPr algn="ctr"/>
            <a:r>
              <a:rPr lang="en-US" b="1" dirty="0" smtClean="0">
                <a:solidFill>
                  <a:prstClr val="black"/>
                </a:solidFill>
              </a:rPr>
              <a:t>Assets</a:t>
            </a:r>
            <a:endParaRPr lang="en-US" b="1" dirty="0">
              <a:solidFill>
                <a:prstClr val="black"/>
              </a:solidFill>
            </a:endParaRPr>
          </a:p>
        </p:txBody>
      </p:sp>
      <p:sp>
        <p:nvSpPr>
          <p:cNvPr id="15" name="TextBox 14"/>
          <p:cNvSpPr txBox="1"/>
          <p:nvPr/>
        </p:nvSpPr>
        <p:spPr>
          <a:xfrm>
            <a:off x="4529418" y="1371600"/>
            <a:ext cx="2871787" cy="369332"/>
          </a:xfrm>
          <a:prstGeom prst="rect">
            <a:avLst/>
          </a:prstGeom>
          <a:noFill/>
          <a:ln>
            <a:solidFill>
              <a:schemeClr val="accent1"/>
            </a:solidFill>
          </a:ln>
        </p:spPr>
        <p:txBody>
          <a:bodyPr wrap="square" rtlCol="0">
            <a:spAutoFit/>
          </a:bodyPr>
          <a:lstStyle/>
          <a:p>
            <a:pPr algn="ctr"/>
            <a:r>
              <a:rPr lang="en-US" b="1" dirty="0" smtClean="0">
                <a:solidFill>
                  <a:prstClr val="black"/>
                </a:solidFill>
              </a:rPr>
              <a:t>Liabilities</a:t>
            </a:r>
            <a:endParaRPr lang="en-US" b="1" dirty="0">
              <a:solidFill>
                <a:prstClr val="black"/>
              </a:solidFill>
            </a:endParaRPr>
          </a:p>
        </p:txBody>
      </p:sp>
      <p:sp>
        <p:nvSpPr>
          <p:cNvPr id="16" name="TextBox 15"/>
          <p:cNvSpPr txBox="1"/>
          <p:nvPr/>
        </p:nvSpPr>
        <p:spPr>
          <a:xfrm>
            <a:off x="1710018" y="1740932"/>
            <a:ext cx="2819400" cy="646331"/>
          </a:xfrm>
          <a:prstGeom prst="rect">
            <a:avLst/>
          </a:prstGeom>
          <a:noFill/>
          <a:ln>
            <a:solidFill>
              <a:schemeClr val="accent1"/>
            </a:solidFill>
          </a:ln>
        </p:spPr>
        <p:txBody>
          <a:bodyPr wrap="square" rtlCol="0">
            <a:spAutoFit/>
          </a:bodyPr>
          <a:lstStyle/>
          <a:p>
            <a:r>
              <a:rPr lang="en-US" dirty="0" smtClean="0">
                <a:solidFill>
                  <a:prstClr val="black"/>
                </a:solidFill>
              </a:rPr>
              <a:t>$10,000</a:t>
            </a:r>
          </a:p>
          <a:p>
            <a:endParaRPr lang="en-US" dirty="0">
              <a:solidFill>
                <a:prstClr val="black"/>
              </a:solidFill>
            </a:endParaRPr>
          </a:p>
        </p:txBody>
      </p:sp>
      <p:sp>
        <p:nvSpPr>
          <p:cNvPr id="17" name="TextBox 16"/>
          <p:cNvSpPr txBox="1"/>
          <p:nvPr/>
        </p:nvSpPr>
        <p:spPr>
          <a:xfrm>
            <a:off x="4529418" y="1740932"/>
            <a:ext cx="2871787" cy="646331"/>
          </a:xfrm>
          <a:prstGeom prst="rect">
            <a:avLst/>
          </a:prstGeom>
          <a:noFill/>
          <a:ln>
            <a:solidFill>
              <a:schemeClr val="accent1"/>
            </a:solidFill>
          </a:ln>
        </p:spPr>
        <p:txBody>
          <a:bodyPr wrap="square" rtlCol="0">
            <a:spAutoFit/>
          </a:bodyPr>
          <a:lstStyle/>
          <a:p>
            <a:r>
              <a:rPr lang="en-US" dirty="0" smtClean="0">
                <a:solidFill>
                  <a:prstClr val="black"/>
                </a:solidFill>
              </a:rPr>
              <a:t>$0 – Jack’s account</a:t>
            </a:r>
          </a:p>
          <a:p>
            <a:r>
              <a:rPr lang="en-US" dirty="0" smtClean="0">
                <a:solidFill>
                  <a:prstClr val="black"/>
                </a:solidFill>
              </a:rPr>
              <a:t>$10,000 – Sam’s account</a:t>
            </a:r>
            <a:endParaRPr lang="en-US" dirty="0">
              <a:solidFill>
                <a:prstClr val="black"/>
              </a:solidFill>
            </a:endParaRPr>
          </a:p>
        </p:txBody>
      </p:sp>
      <p:sp>
        <p:nvSpPr>
          <p:cNvPr id="5" name="TextBox 4"/>
          <p:cNvSpPr txBox="1"/>
          <p:nvPr/>
        </p:nvSpPr>
        <p:spPr>
          <a:xfrm>
            <a:off x="1710018" y="3620025"/>
            <a:ext cx="5691187" cy="923330"/>
          </a:xfrm>
          <a:prstGeom prst="rect">
            <a:avLst/>
          </a:prstGeom>
          <a:noFill/>
          <a:ln>
            <a:solidFill>
              <a:schemeClr val="accent1"/>
            </a:solidFill>
          </a:ln>
        </p:spPr>
        <p:txBody>
          <a:bodyPr wrap="square" rtlCol="0">
            <a:spAutoFit/>
          </a:bodyPr>
          <a:lstStyle/>
          <a:p>
            <a:endParaRPr lang="en-US" dirty="0" smtClean="0">
              <a:solidFill>
                <a:prstClr val="black"/>
              </a:solidFill>
            </a:endParaRPr>
          </a:p>
          <a:p>
            <a:pPr algn="ctr"/>
            <a:r>
              <a:rPr lang="en-US" dirty="0" smtClean="0">
                <a:solidFill>
                  <a:prstClr val="black"/>
                </a:solidFill>
              </a:rPr>
              <a:t>The Economy</a:t>
            </a:r>
          </a:p>
          <a:p>
            <a:pPr algn="ctr"/>
            <a:endParaRPr lang="en-US" dirty="0">
              <a:solidFill>
                <a:prstClr val="black"/>
              </a:solidFill>
            </a:endParaRPr>
          </a:p>
        </p:txBody>
      </p:sp>
      <p:sp>
        <p:nvSpPr>
          <p:cNvPr id="2" name="Curved Left Arrow 1"/>
          <p:cNvSpPr/>
          <p:nvPr/>
        </p:nvSpPr>
        <p:spPr>
          <a:xfrm>
            <a:off x="7700682" y="2064097"/>
            <a:ext cx="833718" cy="23599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553200" y="2973694"/>
            <a:ext cx="1147482" cy="369332"/>
          </a:xfrm>
          <a:prstGeom prst="rect">
            <a:avLst/>
          </a:prstGeom>
          <a:noFill/>
          <a:ln>
            <a:solidFill>
              <a:schemeClr val="accent1"/>
            </a:solidFill>
          </a:ln>
        </p:spPr>
        <p:txBody>
          <a:bodyPr wrap="square" rtlCol="0">
            <a:spAutoFit/>
          </a:bodyPr>
          <a:lstStyle/>
          <a:p>
            <a:pPr algn="ctr"/>
            <a:r>
              <a:rPr lang="en-US" dirty="0" smtClean="0">
                <a:solidFill>
                  <a:prstClr val="black"/>
                </a:solidFill>
              </a:rPr>
              <a:t>Loans</a:t>
            </a:r>
            <a:endParaRPr lang="en-US" dirty="0">
              <a:solidFill>
                <a:prstClr val="black"/>
              </a:solidFill>
            </a:endParaRPr>
          </a:p>
        </p:txBody>
      </p:sp>
      <p:sp>
        <p:nvSpPr>
          <p:cNvPr id="4" name="Curved Left Arrow 3"/>
          <p:cNvSpPr/>
          <p:nvPr/>
        </p:nvSpPr>
        <p:spPr>
          <a:xfrm flipH="1" flipV="1">
            <a:off x="533400" y="2095473"/>
            <a:ext cx="990600" cy="2362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1143000" y="3011751"/>
            <a:ext cx="1562100" cy="369332"/>
          </a:xfrm>
          <a:prstGeom prst="rect">
            <a:avLst/>
          </a:prstGeom>
          <a:noFill/>
          <a:ln>
            <a:solidFill>
              <a:schemeClr val="accent1"/>
            </a:solidFill>
          </a:ln>
        </p:spPr>
        <p:txBody>
          <a:bodyPr wrap="square" rtlCol="0">
            <a:spAutoFit/>
          </a:bodyPr>
          <a:lstStyle/>
          <a:p>
            <a:pPr algn="ctr"/>
            <a:r>
              <a:rPr lang="en-US" dirty="0" smtClean="0">
                <a:solidFill>
                  <a:prstClr val="black"/>
                </a:solidFill>
              </a:rPr>
              <a:t>Repayments</a:t>
            </a:r>
            <a:endParaRPr lang="en-US" dirty="0">
              <a:solidFill>
                <a:prstClr val="black"/>
              </a:solidFill>
            </a:endParaRPr>
          </a:p>
        </p:txBody>
      </p:sp>
      <p:sp>
        <p:nvSpPr>
          <p:cNvPr id="8" name="Down Arrow 7"/>
          <p:cNvSpPr/>
          <p:nvPr/>
        </p:nvSpPr>
        <p:spPr>
          <a:xfrm flipV="1">
            <a:off x="461682" y="1828800"/>
            <a:ext cx="1524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52400" y="1143000"/>
            <a:ext cx="1143000" cy="646331"/>
          </a:xfrm>
          <a:prstGeom prst="rect">
            <a:avLst/>
          </a:prstGeom>
          <a:noFill/>
          <a:ln>
            <a:solidFill>
              <a:srgbClr val="0070C0"/>
            </a:solidFill>
          </a:ln>
        </p:spPr>
        <p:txBody>
          <a:bodyPr wrap="square" rtlCol="0">
            <a:spAutoFit/>
          </a:bodyPr>
          <a:lstStyle/>
          <a:p>
            <a:r>
              <a:rPr lang="en-US" dirty="0" smtClean="0">
                <a:solidFill>
                  <a:srgbClr val="FF0000"/>
                </a:solidFill>
              </a:rPr>
              <a:t>Interest payments</a:t>
            </a:r>
            <a:endParaRPr lang="en-US" dirty="0">
              <a:solidFill>
                <a:srgbClr val="FF0000"/>
              </a:solidFill>
            </a:endParaRPr>
          </a:p>
        </p:txBody>
      </p:sp>
      <p:sp>
        <p:nvSpPr>
          <p:cNvPr id="18" name="TextBox 17"/>
          <p:cNvSpPr txBox="1"/>
          <p:nvPr/>
        </p:nvSpPr>
        <p:spPr>
          <a:xfrm>
            <a:off x="2703980" y="5406785"/>
            <a:ext cx="1524000" cy="369332"/>
          </a:xfrm>
          <a:prstGeom prst="rect">
            <a:avLst/>
          </a:prstGeom>
          <a:noFill/>
        </p:spPr>
        <p:txBody>
          <a:bodyPr wrap="square" rtlCol="0">
            <a:spAutoFit/>
          </a:bodyPr>
          <a:lstStyle/>
          <a:p>
            <a:r>
              <a:rPr lang="en-US" dirty="0"/>
              <a:t>m</a:t>
            </a:r>
            <a:r>
              <a:rPr lang="en-US" dirty="0" smtClean="0"/>
              <a:t>ore loans</a:t>
            </a:r>
            <a:endParaRPr lang="en-US" dirty="0"/>
          </a:p>
        </p:txBody>
      </p:sp>
      <p:sp>
        <p:nvSpPr>
          <p:cNvPr id="19" name="Right Arrow 18"/>
          <p:cNvSpPr/>
          <p:nvPr/>
        </p:nvSpPr>
        <p:spPr>
          <a:xfrm>
            <a:off x="4227980" y="5193386"/>
            <a:ext cx="1295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7469841" y="5172351"/>
            <a:ext cx="1295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91200" y="5406785"/>
            <a:ext cx="1524000" cy="369332"/>
          </a:xfrm>
          <a:prstGeom prst="rect">
            <a:avLst/>
          </a:prstGeom>
          <a:noFill/>
        </p:spPr>
        <p:txBody>
          <a:bodyPr wrap="square" rtlCol="0">
            <a:spAutoFit/>
          </a:bodyPr>
          <a:lstStyle/>
          <a:p>
            <a:r>
              <a:rPr lang="en-US" dirty="0"/>
              <a:t>m</a:t>
            </a:r>
            <a:r>
              <a:rPr lang="en-US" dirty="0" smtClean="0"/>
              <a:t>ore loans</a:t>
            </a:r>
            <a:endParaRPr lang="en-US" dirty="0"/>
          </a:p>
        </p:txBody>
      </p:sp>
      <p:sp>
        <p:nvSpPr>
          <p:cNvPr id="22" name="TextBox 21"/>
          <p:cNvSpPr txBox="1"/>
          <p:nvPr/>
        </p:nvSpPr>
        <p:spPr>
          <a:xfrm>
            <a:off x="110939" y="5403466"/>
            <a:ext cx="1367118" cy="369332"/>
          </a:xfrm>
          <a:prstGeom prst="rect">
            <a:avLst/>
          </a:prstGeom>
          <a:noFill/>
        </p:spPr>
        <p:txBody>
          <a:bodyPr wrap="square" rtlCol="0">
            <a:spAutoFit/>
          </a:bodyPr>
          <a:lstStyle/>
          <a:p>
            <a:r>
              <a:rPr lang="en-US" dirty="0" smtClean="0"/>
              <a:t>Loans</a:t>
            </a:r>
            <a:endParaRPr lang="en-US" dirty="0"/>
          </a:p>
        </p:txBody>
      </p:sp>
      <p:sp>
        <p:nvSpPr>
          <p:cNvPr id="23" name="TextBox 22"/>
          <p:cNvSpPr txBox="1"/>
          <p:nvPr/>
        </p:nvSpPr>
        <p:spPr>
          <a:xfrm>
            <a:off x="1101539" y="5427820"/>
            <a:ext cx="1062318" cy="369332"/>
          </a:xfrm>
          <a:prstGeom prst="rect">
            <a:avLst/>
          </a:prstGeom>
          <a:noFill/>
        </p:spPr>
        <p:txBody>
          <a:bodyPr wrap="square" rtlCol="0">
            <a:spAutoFit/>
          </a:bodyPr>
          <a:lstStyle/>
          <a:p>
            <a:r>
              <a:rPr lang="en-US" dirty="0" smtClean="0"/>
              <a:t>demand</a:t>
            </a:r>
            <a:endParaRPr lang="en-US" dirty="0"/>
          </a:p>
        </p:txBody>
      </p:sp>
      <p:sp>
        <p:nvSpPr>
          <p:cNvPr id="24" name="TextBox 23"/>
          <p:cNvSpPr txBox="1"/>
          <p:nvPr/>
        </p:nvSpPr>
        <p:spPr>
          <a:xfrm>
            <a:off x="4266823" y="5403466"/>
            <a:ext cx="1062318" cy="369332"/>
          </a:xfrm>
          <a:prstGeom prst="rect">
            <a:avLst/>
          </a:prstGeom>
          <a:noFill/>
        </p:spPr>
        <p:txBody>
          <a:bodyPr wrap="square" rtlCol="0">
            <a:spAutoFit/>
          </a:bodyPr>
          <a:lstStyle/>
          <a:p>
            <a:r>
              <a:rPr lang="en-US" dirty="0" smtClean="0"/>
              <a:t>demand</a:t>
            </a:r>
            <a:endParaRPr lang="en-US" dirty="0"/>
          </a:p>
        </p:txBody>
      </p:sp>
      <p:sp>
        <p:nvSpPr>
          <p:cNvPr id="25" name="TextBox 24"/>
          <p:cNvSpPr txBox="1"/>
          <p:nvPr/>
        </p:nvSpPr>
        <p:spPr>
          <a:xfrm>
            <a:off x="7583020" y="5403466"/>
            <a:ext cx="1062318" cy="369332"/>
          </a:xfrm>
          <a:prstGeom prst="rect">
            <a:avLst/>
          </a:prstGeom>
          <a:noFill/>
        </p:spPr>
        <p:txBody>
          <a:bodyPr wrap="square" rtlCol="0">
            <a:spAutoFit/>
          </a:bodyPr>
          <a:lstStyle/>
          <a:p>
            <a:r>
              <a:rPr lang="en-US" dirty="0" smtClean="0"/>
              <a:t>demand</a:t>
            </a:r>
            <a:endParaRPr lang="en-US" dirty="0"/>
          </a:p>
        </p:txBody>
      </p:sp>
    </p:spTree>
    <p:extLst>
      <p:ext uri="{BB962C8B-B14F-4D97-AF65-F5344CB8AC3E}">
        <p14:creationId xmlns:p14="http://schemas.microsoft.com/office/powerpoint/2010/main" val="4290357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29" y="1041400"/>
            <a:ext cx="7467600" cy="497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45459" y="6389132"/>
            <a:ext cx="7543800" cy="369332"/>
          </a:xfrm>
          <a:prstGeom prst="rect">
            <a:avLst/>
          </a:prstGeom>
          <a:noFill/>
        </p:spPr>
        <p:txBody>
          <a:bodyPr wrap="square" rtlCol="0">
            <a:spAutoFit/>
          </a:bodyPr>
          <a:lstStyle/>
          <a:p>
            <a:r>
              <a:rPr lang="en-US" dirty="0" smtClean="0">
                <a:solidFill>
                  <a:prstClr val="black"/>
                </a:solidFill>
              </a:rPr>
              <a:t>Source: </a:t>
            </a:r>
            <a:r>
              <a:rPr lang="en-US" dirty="0" err="1" smtClean="0">
                <a:solidFill>
                  <a:prstClr val="black"/>
                </a:solidFill>
              </a:rPr>
              <a:t>Jordà</a:t>
            </a:r>
            <a:r>
              <a:rPr lang="en-US" dirty="0" smtClean="0">
                <a:solidFill>
                  <a:prstClr val="black"/>
                </a:solidFill>
              </a:rPr>
              <a:t>, </a:t>
            </a:r>
            <a:r>
              <a:rPr lang="en-US" dirty="0" err="1" smtClean="0">
                <a:solidFill>
                  <a:prstClr val="black"/>
                </a:solidFill>
              </a:rPr>
              <a:t>Schularick</a:t>
            </a:r>
            <a:r>
              <a:rPr lang="en-US" dirty="0" smtClean="0">
                <a:solidFill>
                  <a:prstClr val="black"/>
                </a:solidFill>
              </a:rPr>
              <a:t>, and Taylor (2013) Combined data from 17 countries.</a:t>
            </a:r>
            <a:endParaRPr lang="en-US" dirty="0">
              <a:solidFill>
                <a:prstClr val="black"/>
              </a:solidFill>
            </a:endParaRPr>
          </a:p>
        </p:txBody>
      </p:sp>
      <p:sp>
        <p:nvSpPr>
          <p:cNvPr id="3" name="TextBox 2"/>
          <p:cNvSpPr txBox="1"/>
          <p:nvPr/>
        </p:nvSpPr>
        <p:spPr>
          <a:xfrm>
            <a:off x="609600" y="152400"/>
            <a:ext cx="7543800" cy="830997"/>
          </a:xfrm>
          <a:prstGeom prst="rect">
            <a:avLst/>
          </a:prstGeom>
          <a:noFill/>
          <a:ln>
            <a:solidFill>
              <a:srgbClr val="0070C0"/>
            </a:solidFill>
          </a:ln>
        </p:spPr>
        <p:txBody>
          <a:bodyPr wrap="square" rtlCol="0">
            <a:spAutoFit/>
          </a:bodyPr>
          <a:lstStyle/>
          <a:p>
            <a:pPr algn="ctr"/>
            <a:r>
              <a:rPr lang="en-US" sz="2400" b="1" dirty="0" smtClean="0">
                <a:solidFill>
                  <a:prstClr val="black"/>
                </a:solidFill>
              </a:rPr>
              <a:t>The debt money system produces rising debt – public and private</a:t>
            </a:r>
            <a:endParaRPr lang="en-US" sz="2400" b="1" dirty="0">
              <a:solidFill>
                <a:prstClr val="black"/>
              </a:solidFill>
            </a:endParaRPr>
          </a:p>
        </p:txBody>
      </p:sp>
      <p:sp>
        <p:nvSpPr>
          <p:cNvPr id="4" name="TextBox 3"/>
          <p:cNvSpPr txBox="1"/>
          <p:nvPr/>
        </p:nvSpPr>
        <p:spPr>
          <a:xfrm>
            <a:off x="5867400" y="1530410"/>
            <a:ext cx="1371600" cy="400110"/>
          </a:xfrm>
          <a:prstGeom prst="rect">
            <a:avLst/>
          </a:prstGeom>
          <a:noFill/>
        </p:spPr>
        <p:txBody>
          <a:bodyPr wrap="square" rtlCol="0">
            <a:spAutoFit/>
          </a:bodyPr>
          <a:lstStyle/>
          <a:p>
            <a:r>
              <a:rPr lang="en-US" sz="2000" dirty="0" smtClean="0">
                <a:solidFill>
                  <a:srgbClr val="CC0000"/>
                </a:solidFill>
              </a:rPr>
              <a:t>Private</a:t>
            </a:r>
            <a:endParaRPr lang="en-US" sz="2000" dirty="0">
              <a:solidFill>
                <a:srgbClr val="CC0000"/>
              </a:solidFill>
            </a:endParaRPr>
          </a:p>
        </p:txBody>
      </p:sp>
    </p:spTree>
    <p:extLst>
      <p:ext uri="{BB962C8B-B14F-4D97-AF65-F5344CB8AC3E}">
        <p14:creationId xmlns:p14="http://schemas.microsoft.com/office/powerpoint/2010/main" val="2990623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04900" y="533400"/>
            <a:ext cx="7277100" cy="461665"/>
          </a:xfrm>
          <a:prstGeom prst="rect">
            <a:avLst/>
          </a:prstGeom>
          <a:noFill/>
        </p:spPr>
        <p:txBody>
          <a:bodyPr wrap="square" rtlCol="0">
            <a:spAutoFit/>
          </a:bodyPr>
          <a:lstStyle/>
          <a:p>
            <a:pPr algn="ctr"/>
            <a:r>
              <a:rPr lang="en-US" sz="2400" b="1" dirty="0" smtClean="0">
                <a:solidFill>
                  <a:prstClr val="black"/>
                </a:solidFill>
              </a:rPr>
              <a:t>But wait!  Where do those interest payments go?</a:t>
            </a:r>
            <a:endParaRPr lang="en-US" sz="2400" b="1" dirty="0">
              <a:solidFill>
                <a:prstClr val="black"/>
              </a:solidFill>
            </a:endParaRPr>
          </a:p>
        </p:txBody>
      </p:sp>
      <p:sp>
        <p:nvSpPr>
          <p:cNvPr id="14" name="TextBox 13"/>
          <p:cNvSpPr txBox="1"/>
          <p:nvPr/>
        </p:nvSpPr>
        <p:spPr>
          <a:xfrm>
            <a:off x="1710018" y="1371600"/>
            <a:ext cx="2819400" cy="369332"/>
          </a:xfrm>
          <a:prstGeom prst="rect">
            <a:avLst/>
          </a:prstGeom>
          <a:noFill/>
          <a:ln>
            <a:solidFill>
              <a:schemeClr val="accent1"/>
            </a:solidFill>
          </a:ln>
        </p:spPr>
        <p:txBody>
          <a:bodyPr wrap="square" rtlCol="0">
            <a:spAutoFit/>
          </a:bodyPr>
          <a:lstStyle/>
          <a:p>
            <a:pPr algn="ctr"/>
            <a:r>
              <a:rPr lang="en-US" b="1" dirty="0" smtClean="0">
                <a:solidFill>
                  <a:prstClr val="black"/>
                </a:solidFill>
              </a:rPr>
              <a:t>Assets</a:t>
            </a:r>
            <a:endParaRPr lang="en-US" b="1" dirty="0">
              <a:solidFill>
                <a:prstClr val="black"/>
              </a:solidFill>
            </a:endParaRPr>
          </a:p>
        </p:txBody>
      </p:sp>
      <p:sp>
        <p:nvSpPr>
          <p:cNvPr id="15" name="TextBox 14"/>
          <p:cNvSpPr txBox="1"/>
          <p:nvPr/>
        </p:nvSpPr>
        <p:spPr>
          <a:xfrm>
            <a:off x="4529418" y="1371600"/>
            <a:ext cx="2871787" cy="369332"/>
          </a:xfrm>
          <a:prstGeom prst="rect">
            <a:avLst/>
          </a:prstGeom>
          <a:noFill/>
          <a:ln>
            <a:solidFill>
              <a:schemeClr val="accent1"/>
            </a:solidFill>
          </a:ln>
        </p:spPr>
        <p:txBody>
          <a:bodyPr wrap="square" rtlCol="0">
            <a:spAutoFit/>
          </a:bodyPr>
          <a:lstStyle/>
          <a:p>
            <a:pPr algn="ctr"/>
            <a:r>
              <a:rPr lang="en-US" b="1" dirty="0" smtClean="0">
                <a:solidFill>
                  <a:prstClr val="black"/>
                </a:solidFill>
              </a:rPr>
              <a:t>Liabilities</a:t>
            </a:r>
            <a:endParaRPr lang="en-US" b="1" dirty="0">
              <a:solidFill>
                <a:prstClr val="black"/>
              </a:solidFill>
            </a:endParaRPr>
          </a:p>
        </p:txBody>
      </p:sp>
      <p:sp>
        <p:nvSpPr>
          <p:cNvPr id="16" name="TextBox 15"/>
          <p:cNvSpPr txBox="1"/>
          <p:nvPr/>
        </p:nvSpPr>
        <p:spPr>
          <a:xfrm>
            <a:off x="1710018" y="1740932"/>
            <a:ext cx="2819400" cy="646331"/>
          </a:xfrm>
          <a:prstGeom prst="rect">
            <a:avLst/>
          </a:prstGeom>
          <a:noFill/>
          <a:ln>
            <a:solidFill>
              <a:schemeClr val="accent1"/>
            </a:solidFill>
          </a:ln>
        </p:spPr>
        <p:txBody>
          <a:bodyPr wrap="square" rtlCol="0">
            <a:spAutoFit/>
          </a:bodyPr>
          <a:lstStyle/>
          <a:p>
            <a:r>
              <a:rPr lang="en-US" dirty="0" smtClean="0">
                <a:solidFill>
                  <a:prstClr val="black"/>
                </a:solidFill>
              </a:rPr>
              <a:t>$10,000</a:t>
            </a:r>
          </a:p>
          <a:p>
            <a:endParaRPr lang="en-US" dirty="0">
              <a:solidFill>
                <a:prstClr val="black"/>
              </a:solidFill>
            </a:endParaRPr>
          </a:p>
        </p:txBody>
      </p:sp>
      <p:sp>
        <p:nvSpPr>
          <p:cNvPr id="17" name="TextBox 16"/>
          <p:cNvSpPr txBox="1"/>
          <p:nvPr/>
        </p:nvSpPr>
        <p:spPr>
          <a:xfrm>
            <a:off x="4529418" y="1740932"/>
            <a:ext cx="2871787" cy="646331"/>
          </a:xfrm>
          <a:prstGeom prst="rect">
            <a:avLst/>
          </a:prstGeom>
          <a:noFill/>
          <a:ln>
            <a:solidFill>
              <a:schemeClr val="accent1"/>
            </a:solidFill>
          </a:ln>
        </p:spPr>
        <p:txBody>
          <a:bodyPr wrap="square" rtlCol="0">
            <a:spAutoFit/>
          </a:bodyPr>
          <a:lstStyle/>
          <a:p>
            <a:r>
              <a:rPr lang="en-US" dirty="0" smtClean="0">
                <a:solidFill>
                  <a:prstClr val="black"/>
                </a:solidFill>
              </a:rPr>
              <a:t>$0 – Jack’s account</a:t>
            </a:r>
          </a:p>
          <a:p>
            <a:r>
              <a:rPr lang="en-US" dirty="0" smtClean="0">
                <a:solidFill>
                  <a:prstClr val="black"/>
                </a:solidFill>
              </a:rPr>
              <a:t>$10,000 – Sam’s account</a:t>
            </a:r>
            <a:endParaRPr lang="en-US" dirty="0">
              <a:solidFill>
                <a:prstClr val="black"/>
              </a:solidFill>
            </a:endParaRPr>
          </a:p>
        </p:txBody>
      </p:sp>
      <p:sp>
        <p:nvSpPr>
          <p:cNvPr id="5" name="TextBox 4"/>
          <p:cNvSpPr txBox="1"/>
          <p:nvPr/>
        </p:nvSpPr>
        <p:spPr>
          <a:xfrm>
            <a:off x="1710017" y="3962400"/>
            <a:ext cx="5691187" cy="923330"/>
          </a:xfrm>
          <a:prstGeom prst="rect">
            <a:avLst/>
          </a:prstGeom>
          <a:noFill/>
          <a:ln>
            <a:solidFill>
              <a:schemeClr val="accent1"/>
            </a:solidFill>
          </a:ln>
        </p:spPr>
        <p:txBody>
          <a:bodyPr wrap="square" rtlCol="0">
            <a:spAutoFit/>
          </a:bodyPr>
          <a:lstStyle/>
          <a:p>
            <a:endParaRPr lang="en-US" dirty="0" smtClean="0">
              <a:solidFill>
                <a:prstClr val="black"/>
              </a:solidFill>
            </a:endParaRPr>
          </a:p>
          <a:p>
            <a:pPr algn="ctr"/>
            <a:r>
              <a:rPr lang="en-US" dirty="0" smtClean="0">
                <a:solidFill>
                  <a:prstClr val="black"/>
                </a:solidFill>
              </a:rPr>
              <a:t>The Economy</a:t>
            </a:r>
          </a:p>
          <a:p>
            <a:pPr algn="ctr"/>
            <a:endParaRPr lang="en-US" dirty="0">
              <a:solidFill>
                <a:prstClr val="black"/>
              </a:solidFill>
            </a:endParaRPr>
          </a:p>
        </p:txBody>
      </p:sp>
      <p:sp>
        <p:nvSpPr>
          <p:cNvPr id="2" name="Curved Left Arrow 1"/>
          <p:cNvSpPr/>
          <p:nvPr/>
        </p:nvSpPr>
        <p:spPr>
          <a:xfrm>
            <a:off x="7700682" y="2064097"/>
            <a:ext cx="833718" cy="23599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781800" y="2895600"/>
            <a:ext cx="1261782" cy="369332"/>
          </a:xfrm>
          <a:prstGeom prst="rect">
            <a:avLst/>
          </a:prstGeom>
          <a:noFill/>
          <a:ln>
            <a:solidFill>
              <a:schemeClr val="accent1"/>
            </a:solidFill>
          </a:ln>
        </p:spPr>
        <p:txBody>
          <a:bodyPr wrap="square" rtlCol="0">
            <a:spAutoFit/>
          </a:bodyPr>
          <a:lstStyle/>
          <a:p>
            <a:pPr algn="ctr"/>
            <a:r>
              <a:rPr lang="en-US" dirty="0" smtClean="0">
                <a:solidFill>
                  <a:prstClr val="black"/>
                </a:solidFill>
              </a:rPr>
              <a:t>Loans</a:t>
            </a:r>
            <a:endParaRPr lang="en-US" dirty="0">
              <a:solidFill>
                <a:prstClr val="black"/>
              </a:solidFill>
            </a:endParaRPr>
          </a:p>
        </p:txBody>
      </p:sp>
      <p:sp>
        <p:nvSpPr>
          <p:cNvPr id="4" name="Curved Left Arrow 3"/>
          <p:cNvSpPr/>
          <p:nvPr/>
        </p:nvSpPr>
        <p:spPr>
          <a:xfrm flipH="1" flipV="1">
            <a:off x="533400" y="2095473"/>
            <a:ext cx="914400" cy="2362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1104900" y="2898300"/>
            <a:ext cx="1795182" cy="369332"/>
          </a:xfrm>
          <a:prstGeom prst="rect">
            <a:avLst/>
          </a:prstGeom>
          <a:noFill/>
          <a:ln>
            <a:solidFill>
              <a:schemeClr val="accent1"/>
            </a:solidFill>
          </a:ln>
        </p:spPr>
        <p:txBody>
          <a:bodyPr wrap="square" rtlCol="0">
            <a:spAutoFit/>
          </a:bodyPr>
          <a:lstStyle/>
          <a:p>
            <a:pPr algn="ctr"/>
            <a:r>
              <a:rPr lang="en-US" dirty="0" smtClean="0">
                <a:solidFill>
                  <a:prstClr val="black"/>
                </a:solidFill>
              </a:rPr>
              <a:t>Repayments</a:t>
            </a:r>
            <a:endParaRPr lang="en-US" dirty="0">
              <a:solidFill>
                <a:prstClr val="black"/>
              </a:solidFill>
            </a:endParaRPr>
          </a:p>
        </p:txBody>
      </p:sp>
      <p:sp>
        <p:nvSpPr>
          <p:cNvPr id="9" name="TextBox 8"/>
          <p:cNvSpPr txBox="1"/>
          <p:nvPr/>
        </p:nvSpPr>
        <p:spPr>
          <a:xfrm>
            <a:off x="990600" y="5181600"/>
            <a:ext cx="7126941" cy="954107"/>
          </a:xfrm>
          <a:prstGeom prst="rect">
            <a:avLst/>
          </a:prstGeom>
          <a:noFill/>
          <a:ln>
            <a:solidFill>
              <a:srgbClr val="FF0000"/>
            </a:solidFill>
          </a:ln>
        </p:spPr>
        <p:txBody>
          <a:bodyPr wrap="square" rtlCol="0">
            <a:spAutoFit/>
          </a:bodyPr>
          <a:lstStyle/>
          <a:p>
            <a:r>
              <a:rPr lang="en-US" sz="2800" b="1" dirty="0" smtClean="0">
                <a:solidFill>
                  <a:prstClr val="black"/>
                </a:solidFill>
              </a:rPr>
              <a:t>Don’t interest payments also get fed back into the economy?</a:t>
            </a:r>
            <a:endParaRPr lang="en-US" sz="2800" b="1" dirty="0">
              <a:solidFill>
                <a:prstClr val="black"/>
              </a:solidFill>
            </a:endParaRPr>
          </a:p>
        </p:txBody>
      </p:sp>
      <p:sp>
        <p:nvSpPr>
          <p:cNvPr id="8" name="Down Arrow 7"/>
          <p:cNvSpPr/>
          <p:nvPr/>
        </p:nvSpPr>
        <p:spPr>
          <a:xfrm flipV="1">
            <a:off x="461682" y="1828800"/>
            <a:ext cx="1524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52400" y="1143000"/>
            <a:ext cx="1143000" cy="646331"/>
          </a:xfrm>
          <a:prstGeom prst="rect">
            <a:avLst/>
          </a:prstGeom>
          <a:noFill/>
          <a:ln>
            <a:solidFill>
              <a:srgbClr val="0070C0"/>
            </a:solidFill>
          </a:ln>
        </p:spPr>
        <p:txBody>
          <a:bodyPr wrap="square" rtlCol="0">
            <a:spAutoFit/>
          </a:bodyPr>
          <a:lstStyle/>
          <a:p>
            <a:r>
              <a:rPr lang="en-US" dirty="0" smtClean="0">
                <a:solidFill>
                  <a:srgbClr val="FF0000"/>
                </a:solidFill>
              </a:rPr>
              <a:t>Interest payments</a:t>
            </a:r>
            <a:endParaRPr lang="en-US" dirty="0">
              <a:solidFill>
                <a:srgbClr val="FF0000"/>
              </a:solidFill>
            </a:endParaRPr>
          </a:p>
        </p:txBody>
      </p:sp>
    </p:spTree>
    <p:extLst>
      <p:ext uri="{BB962C8B-B14F-4D97-AF65-F5344CB8AC3E}">
        <p14:creationId xmlns:p14="http://schemas.microsoft.com/office/powerpoint/2010/main" val="3307853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10018" y="1371600"/>
            <a:ext cx="2819400" cy="369332"/>
          </a:xfrm>
          <a:prstGeom prst="rect">
            <a:avLst/>
          </a:prstGeom>
          <a:noFill/>
          <a:ln>
            <a:solidFill>
              <a:schemeClr val="accent1"/>
            </a:solidFill>
          </a:ln>
        </p:spPr>
        <p:txBody>
          <a:bodyPr wrap="square" rtlCol="0">
            <a:spAutoFit/>
          </a:bodyPr>
          <a:lstStyle/>
          <a:p>
            <a:pPr algn="ctr"/>
            <a:r>
              <a:rPr lang="en-US" b="1" dirty="0" smtClean="0">
                <a:solidFill>
                  <a:prstClr val="black"/>
                </a:solidFill>
              </a:rPr>
              <a:t>Bank assets</a:t>
            </a:r>
            <a:endParaRPr lang="en-US" b="1" dirty="0">
              <a:solidFill>
                <a:prstClr val="black"/>
              </a:solidFill>
            </a:endParaRPr>
          </a:p>
        </p:txBody>
      </p:sp>
      <p:sp>
        <p:nvSpPr>
          <p:cNvPr id="15" name="TextBox 14"/>
          <p:cNvSpPr txBox="1"/>
          <p:nvPr/>
        </p:nvSpPr>
        <p:spPr>
          <a:xfrm>
            <a:off x="4529418" y="1371600"/>
            <a:ext cx="2871787" cy="369332"/>
          </a:xfrm>
          <a:prstGeom prst="rect">
            <a:avLst/>
          </a:prstGeom>
          <a:noFill/>
          <a:ln>
            <a:solidFill>
              <a:schemeClr val="accent1"/>
            </a:solidFill>
          </a:ln>
        </p:spPr>
        <p:txBody>
          <a:bodyPr wrap="square" rtlCol="0">
            <a:spAutoFit/>
          </a:bodyPr>
          <a:lstStyle/>
          <a:p>
            <a:pPr algn="ctr"/>
            <a:r>
              <a:rPr lang="en-US" b="1" dirty="0" smtClean="0">
                <a:solidFill>
                  <a:prstClr val="black"/>
                </a:solidFill>
              </a:rPr>
              <a:t>Bank liabilities</a:t>
            </a:r>
            <a:endParaRPr lang="en-US" b="1" dirty="0">
              <a:solidFill>
                <a:prstClr val="black"/>
              </a:solidFill>
            </a:endParaRPr>
          </a:p>
        </p:txBody>
      </p:sp>
      <p:sp>
        <p:nvSpPr>
          <p:cNvPr id="16" name="TextBox 15"/>
          <p:cNvSpPr txBox="1"/>
          <p:nvPr/>
        </p:nvSpPr>
        <p:spPr>
          <a:xfrm>
            <a:off x="1710018" y="1740932"/>
            <a:ext cx="2819400" cy="646331"/>
          </a:xfrm>
          <a:prstGeom prst="rect">
            <a:avLst/>
          </a:prstGeom>
          <a:noFill/>
          <a:ln>
            <a:solidFill>
              <a:schemeClr val="accent1"/>
            </a:solidFill>
          </a:ln>
        </p:spPr>
        <p:txBody>
          <a:bodyPr wrap="square" rtlCol="0">
            <a:spAutoFit/>
          </a:bodyPr>
          <a:lstStyle/>
          <a:p>
            <a:r>
              <a:rPr lang="en-US" dirty="0" smtClean="0">
                <a:solidFill>
                  <a:prstClr val="black"/>
                </a:solidFill>
              </a:rPr>
              <a:t>$10,000</a:t>
            </a:r>
          </a:p>
          <a:p>
            <a:endParaRPr lang="en-US" dirty="0">
              <a:solidFill>
                <a:prstClr val="black"/>
              </a:solidFill>
            </a:endParaRPr>
          </a:p>
        </p:txBody>
      </p:sp>
      <p:sp>
        <p:nvSpPr>
          <p:cNvPr id="17" name="TextBox 16"/>
          <p:cNvSpPr txBox="1"/>
          <p:nvPr/>
        </p:nvSpPr>
        <p:spPr>
          <a:xfrm>
            <a:off x="4529418" y="1740932"/>
            <a:ext cx="2871787" cy="646331"/>
          </a:xfrm>
          <a:prstGeom prst="rect">
            <a:avLst/>
          </a:prstGeom>
          <a:noFill/>
          <a:ln>
            <a:solidFill>
              <a:schemeClr val="accent1"/>
            </a:solidFill>
          </a:ln>
        </p:spPr>
        <p:txBody>
          <a:bodyPr wrap="square" rtlCol="0">
            <a:spAutoFit/>
          </a:bodyPr>
          <a:lstStyle/>
          <a:p>
            <a:r>
              <a:rPr lang="en-US" dirty="0" smtClean="0">
                <a:solidFill>
                  <a:prstClr val="black"/>
                </a:solidFill>
              </a:rPr>
              <a:t>$0 – Jack’s account</a:t>
            </a:r>
          </a:p>
          <a:p>
            <a:r>
              <a:rPr lang="en-US" dirty="0" smtClean="0">
                <a:solidFill>
                  <a:prstClr val="black"/>
                </a:solidFill>
              </a:rPr>
              <a:t>$10,000 – Sam’s account</a:t>
            </a:r>
            <a:endParaRPr lang="en-US" dirty="0">
              <a:solidFill>
                <a:prstClr val="black"/>
              </a:solidFill>
            </a:endParaRPr>
          </a:p>
        </p:txBody>
      </p:sp>
      <p:sp>
        <p:nvSpPr>
          <p:cNvPr id="5" name="TextBox 4"/>
          <p:cNvSpPr txBox="1"/>
          <p:nvPr/>
        </p:nvSpPr>
        <p:spPr>
          <a:xfrm>
            <a:off x="1755728" y="4057302"/>
            <a:ext cx="5691187" cy="400110"/>
          </a:xfrm>
          <a:prstGeom prst="rect">
            <a:avLst/>
          </a:prstGeom>
          <a:noFill/>
          <a:ln>
            <a:solidFill>
              <a:schemeClr val="accent1"/>
            </a:solidFill>
          </a:ln>
        </p:spPr>
        <p:txBody>
          <a:bodyPr wrap="square" rtlCol="0">
            <a:spAutoFit/>
          </a:bodyPr>
          <a:lstStyle/>
          <a:p>
            <a:pPr algn="ctr"/>
            <a:r>
              <a:rPr lang="en-US" sz="2000" dirty="0" smtClean="0">
                <a:solidFill>
                  <a:prstClr val="black"/>
                </a:solidFill>
              </a:rPr>
              <a:t>The Economy shrinks or fails to grow.</a:t>
            </a:r>
            <a:endParaRPr lang="en-US" sz="2000" dirty="0">
              <a:solidFill>
                <a:prstClr val="black"/>
              </a:solidFill>
            </a:endParaRPr>
          </a:p>
        </p:txBody>
      </p:sp>
      <p:sp>
        <p:nvSpPr>
          <p:cNvPr id="2" name="Curved Left Arrow 1"/>
          <p:cNvSpPr/>
          <p:nvPr/>
        </p:nvSpPr>
        <p:spPr>
          <a:xfrm>
            <a:off x="7700682" y="2064097"/>
            <a:ext cx="833718" cy="236253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5714252" y="2764135"/>
            <a:ext cx="1795182" cy="646331"/>
          </a:xfrm>
          <a:prstGeom prst="rect">
            <a:avLst/>
          </a:prstGeom>
          <a:noFill/>
          <a:ln>
            <a:solidFill>
              <a:schemeClr val="accent1"/>
            </a:solidFill>
          </a:ln>
        </p:spPr>
        <p:txBody>
          <a:bodyPr wrap="square" rtlCol="0">
            <a:spAutoFit/>
          </a:bodyPr>
          <a:lstStyle/>
          <a:p>
            <a:r>
              <a:rPr lang="en-US" dirty="0" smtClean="0">
                <a:solidFill>
                  <a:prstClr val="black"/>
                </a:solidFill>
              </a:rPr>
              <a:t>Sam spends into the economy.</a:t>
            </a:r>
            <a:endParaRPr lang="en-US" dirty="0">
              <a:solidFill>
                <a:prstClr val="black"/>
              </a:solidFill>
            </a:endParaRPr>
          </a:p>
        </p:txBody>
      </p:sp>
      <p:sp>
        <p:nvSpPr>
          <p:cNvPr id="4" name="Curved Left Arrow 3"/>
          <p:cNvSpPr/>
          <p:nvPr/>
        </p:nvSpPr>
        <p:spPr>
          <a:xfrm flipH="1" flipV="1">
            <a:off x="533400" y="2095473"/>
            <a:ext cx="914400" cy="233116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1104900" y="2757100"/>
            <a:ext cx="2514600" cy="923330"/>
          </a:xfrm>
          <a:prstGeom prst="rect">
            <a:avLst/>
          </a:prstGeom>
          <a:noFill/>
          <a:ln>
            <a:solidFill>
              <a:schemeClr val="accent1"/>
            </a:solidFill>
          </a:ln>
        </p:spPr>
        <p:txBody>
          <a:bodyPr wrap="square" rtlCol="0">
            <a:spAutoFit/>
          </a:bodyPr>
          <a:lstStyle/>
          <a:p>
            <a:r>
              <a:rPr lang="en-US" dirty="0" smtClean="0">
                <a:solidFill>
                  <a:prstClr val="black"/>
                </a:solidFill>
              </a:rPr>
              <a:t>Jack takes from the economy to repay the loan</a:t>
            </a:r>
            <a:endParaRPr lang="en-US" dirty="0">
              <a:solidFill>
                <a:prstClr val="black"/>
              </a:solidFill>
            </a:endParaRPr>
          </a:p>
        </p:txBody>
      </p:sp>
      <p:sp>
        <p:nvSpPr>
          <p:cNvPr id="10" name="TextBox 9"/>
          <p:cNvSpPr txBox="1"/>
          <p:nvPr/>
        </p:nvSpPr>
        <p:spPr>
          <a:xfrm>
            <a:off x="42582" y="353873"/>
            <a:ext cx="1143000" cy="646331"/>
          </a:xfrm>
          <a:prstGeom prst="rect">
            <a:avLst/>
          </a:prstGeom>
          <a:noFill/>
          <a:ln>
            <a:solidFill>
              <a:srgbClr val="0070C0"/>
            </a:solidFill>
          </a:ln>
        </p:spPr>
        <p:txBody>
          <a:bodyPr wrap="square" rtlCol="0">
            <a:spAutoFit/>
          </a:bodyPr>
          <a:lstStyle/>
          <a:p>
            <a:r>
              <a:rPr lang="en-US" dirty="0" smtClean="0">
                <a:solidFill>
                  <a:srgbClr val="FF0000"/>
                </a:solidFill>
              </a:rPr>
              <a:t>Interest payments</a:t>
            </a:r>
            <a:endParaRPr lang="en-US" dirty="0">
              <a:solidFill>
                <a:srgbClr val="FF0000"/>
              </a:solidFill>
            </a:endParaRPr>
          </a:p>
        </p:txBody>
      </p:sp>
      <p:sp>
        <p:nvSpPr>
          <p:cNvPr id="7" name="TextBox 6"/>
          <p:cNvSpPr txBox="1"/>
          <p:nvPr/>
        </p:nvSpPr>
        <p:spPr>
          <a:xfrm>
            <a:off x="1710019" y="725269"/>
            <a:ext cx="5691186" cy="461665"/>
          </a:xfrm>
          <a:prstGeom prst="rect">
            <a:avLst/>
          </a:prstGeom>
          <a:noFill/>
          <a:ln>
            <a:solidFill>
              <a:schemeClr val="accent1"/>
            </a:solidFill>
          </a:ln>
        </p:spPr>
        <p:txBody>
          <a:bodyPr wrap="square" rtlCol="0">
            <a:spAutoFit/>
          </a:bodyPr>
          <a:lstStyle/>
          <a:p>
            <a:pPr algn="ctr"/>
            <a:r>
              <a:rPr lang="en-US" sz="2400" dirty="0" smtClean="0">
                <a:solidFill>
                  <a:prstClr val="black"/>
                </a:solidFill>
              </a:rPr>
              <a:t>Financial sector grows.</a:t>
            </a:r>
            <a:endParaRPr lang="en-US" dirty="0">
              <a:solidFill>
                <a:prstClr val="black"/>
              </a:solidFill>
            </a:endParaRPr>
          </a:p>
        </p:txBody>
      </p:sp>
      <p:sp>
        <p:nvSpPr>
          <p:cNvPr id="9" name="Bent Arrow 8"/>
          <p:cNvSpPr/>
          <p:nvPr/>
        </p:nvSpPr>
        <p:spPr>
          <a:xfrm>
            <a:off x="516591" y="838200"/>
            <a:ext cx="1176617" cy="2514600"/>
          </a:xfrm>
          <a:prstGeom prst="bentArrow">
            <a:avLst>
              <a:gd name="adj1" fmla="val 6651"/>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2" name="Curved Left Arrow 21"/>
          <p:cNvSpPr/>
          <p:nvPr/>
        </p:nvSpPr>
        <p:spPr>
          <a:xfrm>
            <a:off x="7509434" y="1184870"/>
            <a:ext cx="416859" cy="3158530"/>
          </a:xfrm>
          <a:prstGeom prst="curvedLeftArrow">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24" name="Straight Arrow Connector 23"/>
          <p:cNvCxnSpPr>
            <a:stCxn id="3" idx="3"/>
          </p:cNvCxnSpPr>
          <p:nvPr/>
        </p:nvCxnSpPr>
        <p:spPr>
          <a:xfrm flipV="1">
            <a:off x="7509434" y="3087300"/>
            <a:ext cx="79636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52487" y="4600574"/>
            <a:ext cx="7696200" cy="1754326"/>
          </a:xfrm>
          <a:prstGeom prst="rect">
            <a:avLst/>
          </a:prstGeom>
          <a:noFill/>
          <a:ln>
            <a:solidFill>
              <a:schemeClr val="accent1"/>
            </a:solidFill>
          </a:ln>
        </p:spPr>
        <p:txBody>
          <a:bodyPr wrap="square" rtlCol="0">
            <a:spAutoFit/>
          </a:bodyPr>
          <a:lstStyle/>
          <a:p>
            <a:r>
              <a:rPr lang="en-US" sz="2400" dirty="0" smtClean="0">
                <a:solidFill>
                  <a:prstClr val="black"/>
                </a:solidFill>
              </a:rPr>
              <a:t>but much of it stays in the financial sector as investments.</a:t>
            </a:r>
            <a:r>
              <a:rPr lang="en-US" sz="2000" dirty="0" smtClean="0">
                <a:solidFill>
                  <a:prstClr val="black"/>
                </a:solidFill>
              </a:rPr>
              <a:t> </a:t>
            </a:r>
            <a:r>
              <a:rPr lang="en-US" dirty="0" smtClean="0">
                <a:solidFill>
                  <a:prstClr val="black"/>
                </a:solidFill>
              </a:rPr>
              <a:t>(Note the current record levels of the stock market and the record level of inequality of wealth distribution.) </a:t>
            </a:r>
          </a:p>
          <a:p>
            <a:pPr algn="ctr"/>
            <a:r>
              <a:rPr lang="en-US" sz="2400" dirty="0" smtClean="0">
                <a:solidFill>
                  <a:srgbClr val="FF0000"/>
                </a:solidFill>
              </a:rPr>
              <a:t>As money shifts into the financial sector;</a:t>
            </a:r>
          </a:p>
          <a:p>
            <a:pPr algn="ctr"/>
            <a:r>
              <a:rPr lang="en-US" sz="2400" dirty="0" smtClean="0">
                <a:solidFill>
                  <a:srgbClr val="FF0000"/>
                </a:solidFill>
              </a:rPr>
              <a:t>the real economy suffers from austerity.</a:t>
            </a:r>
            <a:endParaRPr lang="en-US" sz="2400" dirty="0">
              <a:solidFill>
                <a:srgbClr val="FF0000"/>
              </a:solidFill>
            </a:endParaRPr>
          </a:p>
        </p:txBody>
      </p:sp>
      <p:sp>
        <p:nvSpPr>
          <p:cNvPr id="8" name="TextBox 7"/>
          <p:cNvSpPr txBox="1"/>
          <p:nvPr/>
        </p:nvSpPr>
        <p:spPr>
          <a:xfrm>
            <a:off x="1693208" y="123040"/>
            <a:ext cx="6612592" cy="461665"/>
          </a:xfrm>
          <a:prstGeom prst="rect">
            <a:avLst/>
          </a:prstGeom>
          <a:noFill/>
        </p:spPr>
        <p:txBody>
          <a:bodyPr wrap="square" rtlCol="0">
            <a:spAutoFit/>
          </a:bodyPr>
          <a:lstStyle/>
          <a:p>
            <a:r>
              <a:rPr lang="en-US" sz="2400" dirty="0" smtClean="0">
                <a:solidFill>
                  <a:prstClr val="black"/>
                </a:solidFill>
              </a:rPr>
              <a:t>Some interest does filter back into the economy,</a:t>
            </a:r>
            <a:endParaRPr lang="en-US" sz="2400" dirty="0">
              <a:solidFill>
                <a:prstClr val="black"/>
              </a:solidFill>
            </a:endParaRPr>
          </a:p>
        </p:txBody>
      </p:sp>
    </p:spTree>
    <p:extLst>
      <p:ext uri="{BB962C8B-B14F-4D97-AF65-F5344CB8AC3E}">
        <p14:creationId xmlns:p14="http://schemas.microsoft.com/office/powerpoint/2010/main" val="3533987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3058886" y="1905000"/>
            <a:ext cx="2819400" cy="2667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5204430"/>
            <a:ext cx="8077200" cy="954107"/>
          </a:xfrm>
          <a:prstGeom prst="rect">
            <a:avLst/>
          </a:prstGeom>
          <a:noFill/>
          <a:ln>
            <a:solidFill>
              <a:schemeClr val="accent1"/>
            </a:solidFill>
          </a:ln>
        </p:spPr>
        <p:txBody>
          <a:bodyPr wrap="square" rtlCol="0">
            <a:spAutoFit/>
          </a:bodyPr>
          <a:lstStyle/>
          <a:p>
            <a:pPr algn="ctr"/>
            <a:r>
              <a:rPr lang="en-US" sz="2800" dirty="0" smtClean="0"/>
              <a:t>The economy is the exchange of goods and services among people.</a:t>
            </a:r>
            <a:endParaRPr lang="en-US" sz="2800" dirty="0"/>
          </a:p>
        </p:txBody>
      </p:sp>
      <p:sp>
        <p:nvSpPr>
          <p:cNvPr id="4" name="TextBox 3"/>
          <p:cNvSpPr txBox="1"/>
          <p:nvPr/>
        </p:nvSpPr>
        <p:spPr>
          <a:xfrm>
            <a:off x="762000" y="615905"/>
            <a:ext cx="7467600" cy="584775"/>
          </a:xfrm>
          <a:prstGeom prst="rect">
            <a:avLst/>
          </a:prstGeom>
          <a:noFill/>
          <a:ln>
            <a:solidFill>
              <a:schemeClr val="accent2"/>
            </a:solidFill>
          </a:ln>
        </p:spPr>
        <p:txBody>
          <a:bodyPr wrap="square" rtlCol="0">
            <a:spAutoFit/>
          </a:bodyPr>
          <a:lstStyle/>
          <a:p>
            <a:pPr algn="ctr"/>
            <a:r>
              <a:rPr lang="en-US" sz="3200" dirty="0" smtClean="0"/>
              <a:t>What is the economy?</a:t>
            </a:r>
            <a:endParaRPr lang="en-US" sz="3200" dirty="0"/>
          </a:p>
        </p:txBody>
      </p:sp>
      <p:sp>
        <p:nvSpPr>
          <p:cNvPr id="9" name="Circular Arrow 8"/>
          <p:cNvSpPr/>
          <p:nvPr/>
        </p:nvSpPr>
        <p:spPr>
          <a:xfrm>
            <a:off x="3657600" y="2212104"/>
            <a:ext cx="1676400" cy="118561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721893" y="3657600"/>
            <a:ext cx="154781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505200" y="2837489"/>
            <a:ext cx="2057400" cy="830997"/>
          </a:xfrm>
          <a:prstGeom prst="rect">
            <a:avLst/>
          </a:prstGeom>
          <a:noFill/>
        </p:spPr>
        <p:txBody>
          <a:bodyPr wrap="square" rtlCol="0">
            <a:spAutoFit/>
          </a:bodyPr>
          <a:lstStyle/>
          <a:p>
            <a:pPr algn="ctr"/>
            <a:r>
              <a:rPr lang="en-US" sz="2400" dirty="0" smtClean="0"/>
              <a:t>goods &amp;</a:t>
            </a:r>
          </a:p>
          <a:p>
            <a:pPr algn="ctr"/>
            <a:r>
              <a:rPr lang="en-US" sz="2400" dirty="0" smtClean="0"/>
              <a:t>services</a:t>
            </a:r>
            <a:endParaRPr lang="en-US" sz="2400" dirty="0"/>
          </a:p>
        </p:txBody>
      </p:sp>
      <p:pic>
        <p:nvPicPr>
          <p:cNvPr id="2" name="Picture 2" descr="C:\Users\JH12040\AppData\Local\Microsoft\Windows\Temporary Internet Files\Content.IE5\23SK1I4Z\img_1175116963461_1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293" y="3124200"/>
            <a:ext cx="785813" cy="3714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H12040\AppData\Local\Microsoft\Windows\Temporary Internet Files\Content.IE5\23SK1I4Z\6a00d8341ca3bb53ef00e54f43e9cf8833-800wi[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7700" y="2964638"/>
            <a:ext cx="505969" cy="665748"/>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3070793" y="1838575"/>
            <a:ext cx="2819400" cy="2667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ircular Arrow 11"/>
          <p:cNvSpPr/>
          <p:nvPr/>
        </p:nvSpPr>
        <p:spPr>
          <a:xfrm>
            <a:off x="3669507" y="2145679"/>
            <a:ext cx="1676400" cy="118561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733800" y="3591175"/>
            <a:ext cx="154781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C:\Users\JH12040\AppData\Local\Microsoft\Windows\Temporary Internet Files\Content.IE5\23SK1I4Z\img_1175116963461_1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057775"/>
            <a:ext cx="785813" cy="3714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JH12040\AppData\Local\Microsoft\Windows\Temporary Internet Files\Content.IE5\23SK1I4Z\6a00d8341ca3bb53ef00e54f43e9cf8833-800wi[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9607" y="2898213"/>
            <a:ext cx="505969" cy="66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54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447800"/>
            <a:ext cx="7010400" cy="3108543"/>
          </a:xfrm>
          <a:prstGeom prst="rect">
            <a:avLst/>
          </a:prstGeom>
          <a:noFill/>
          <a:ln>
            <a:solidFill>
              <a:schemeClr val="accent1"/>
            </a:solidFill>
          </a:ln>
        </p:spPr>
        <p:txBody>
          <a:bodyPr wrap="square" rtlCol="0">
            <a:spAutoFit/>
          </a:bodyPr>
          <a:lstStyle/>
          <a:p>
            <a:pPr lvl="0"/>
            <a:r>
              <a:rPr lang="en-US" sz="2800" dirty="0" smtClean="0">
                <a:solidFill>
                  <a:srgbClr val="FF0000"/>
                </a:solidFill>
              </a:rPr>
              <a:t>To </a:t>
            </a:r>
            <a:r>
              <a:rPr lang="en-US" sz="2800" dirty="0">
                <a:solidFill>
                  <a:srgbClr val="FF0000"/>
                </a:solidFill>
              </a:rPr>
              <a:t>keep a constant money supply in the economy, </a:t>
            </a:r>
            <a:endParaRPr lang="en-US" sz="2800" dirty="0" smtClean="0">
              <a:solidFill>
                <a:srgbClr val="FF0000"/>
              </a:solidFill>
            </a:endParaRPr>
          </a:p>
          <a:p>
            <a:pPr lvl="0"/>
            <a:endParaRPr lang="en-US" sz="2800" dirty="0">
              <a:solidFill>
                <a:srgbClr val="FF0000"/>
              </a:solidFill>
            </a:endParaRPr>
          </a:p>
          <a:p>
            <a:pPr lvl="0"/>
            <a:r>
              <a:rPr lang="en-US" sz="2800" dirty="0" smtClean="0">
                <a:solidFill>
                  <a:srgbClr val="FF0000"/>
                </a:solidFill>
              </a:rPr>
              <a:t>the </a:t>
            </a:r>
            <a:r>
              <a:rPr lang="en-US" sz="2800" dirty="0">
                <a:solidFill>
                  <a:srgbClr val="FF0000"/>
                </a:solidFill>
              </a:rPr>
              <a:t>total money supply </a:t>
            </a:r>
            <a:r>
              <a:rPr lang="en-US" sz="2800" dirty="0" smtClean="0">
                <a:solidFill>
                  <a:srgbClr val="FF0000"/>
                </a:solidFill>
              </a:rPr>
              <a:t>rises </a:t>
            </a:r>
            <a:r>
              <a:rPr lang="en-US" sz="2800" dirty="0">
                <a:solidFill>
                  <a:srgbClr val="FF0000"/>
                </a:solidFill>
              </a:rPr>
              <a:t>exponentially. </a:t>
            </a:r>
            <a:endParaRPr lang="en-US" sz="2800" dirty="0" smtClean="0">
              <a:solidFill>
                <a:srgbClr val="FF0000"/>
              </a:solidFill>
            </a:endParaRPr>
          </a:p>
          <a:p>
            <a:pPr lvl="0"/>
            <a:endParaRPr lang="en-US" sz="2800" dirty="0">
              <a:solidFill>
                <a:srgbClr val="FF0000"/>
              </a:solidFill>
            </a:endParaRPr>
          </a:p>
          <a:p>
            <a:pPr lvl="0"/>
            <a:r>
              <a:rPr lang="en-US" sz="2800" dirty="0" smtClean="0">
                <a:solidFill>
                  <a:srgbClr val="FF0000"/>
                </a:solidFill>
              </a:rPr>
              <a:t>The </a:t>
            </a:r>
            <a:r>
              <a:rPr lang="en-US" sz="2800" dirty="0">
                <a:solidFill>
                  <a:srgbClr val="FF0000"/>
                </a:solidFill>
              </a:rPr>
              <a:t>steepness of the exponential rise is a function of interest rates</a:t>
            </a:r>
            <a:r>
              <a:rPr lang="en-US" sz="2800" dirty="0" smtClean="0">
                <a:solidFill>
                  <a:srgbClr val="FF0000"/>
                </a:solidFill>
              </a:rPr>
              <a:t>.</a:t>
            </a:r>
            <a:endParaRPr lang="en-US" dirty="0"/>
          </a:p>
        </p:txBody>
      </p:sp>
    </p:spTree>
    <p:extLst>
      <p:ext uri="{BB962C8B-B14F-4D97-AF65-F5344CB8AC3E}">
        <p14:creationId xmlns:p14="http://schemas.microsoft.com/office/powerpoint/2010/main" val="1529106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752600"/>
            <a:ext cx="7086600" cy="2062103"/>
          </a:xfrm>
          <a:prstGeom prst="rect">
            <a:avLst/>
          </a:prstGeom>
          <a:noFill/>
        </p:spPr>
        <p:txBody>
          <a:bodyPr wrap="square" rtlCol="0">
            <a:spAutoFit/>
          </a:bodyPr>
          <a:lstStyle/>
          <a:p>
            <a:r>
              <a:rPr lang="en-US" sz="3200" dirty="0" smtClean="0"/>
              <a:t>Money creation by banks is a process by which wealth is transferred from the many, the borrowers, to the few, the lenders.</a:t>
            </a:r>
            <a:endParaRPr lang="en-US" sz="2000" dirty="0"/>
          </a:p>
        </p:txBody>
      </p:sp>
    </p:spTree>
    <p:extLst>
      <p:ext uri="{BB962C8B-B14F-4D97-AF65-F5344CB8AC3E}">
        <p14:creationId xmlns:p14="http://schemas.microsoft.com/office/powerpoint/2010/main" val="562270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67644" y="5088984"/>
            <a:ext cx="21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76171" y="2963970"/>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2410267" y="2963970"/>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p:nvPr/>
        </p:nvCxnSpPr>
        <p:spPr>
          <a:xfrm>
            <a:off x="2410267" y="482818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39985" y="3960550"/>
            <a:ext cx="392415" cy="718457"/>
          </a:xfrm>
          <a:prstGeom prst="rect">
            <a:avLst/>
          </a:prstGeom>
          <a:noFill/>
        </p:spPr>
        <p:txBody>
          <a:bodyPr vert="vert270" wrap="square" rtlCol="0">
            <a:spAutoFit/>
          </a:bodyPr>
          <a:lstStyle/>
          <a:p>
            <a:r>
              <a:rPr lang="en-US" sz="1350" dirty="0"/>
              <a:t>deposits</a:t>
            </a:r>
          </a:p>
        </p:txBody>
      </p:sp>
      <p:sp>
        <p:nvSpPr>
          <p:cNvPr id="14" name="TextBox 13"/>
          <p:cNvSpPr txBox="1"/>
          <p:nvPr/>
        </p:nvSpPr>
        <p:spPr>
          <a:xfrm>
            <a:off x="2547027" y="4809405"/>
            <a:ext cx="286709" cy="300082"/>
          </a:xfrm>
          <a:prstGeom prst="rect">
            <a:avLst/>
          </a:prstGeom>
          <a:noFill/>
        </p:spPr>
        <p:txBody>
          <a:bodyPr wrap="square" rtlCol="0">
            <a:spAutoFit/>
          </a:bodyPr>
          <a:lstStyle/>
          <a:p>
            <a:r>
              <a:rPr lang="en-US" sz="1350" dirty="0"/>
              <a:t>E</a:t>
            </a:r>
          </a:p>
        </p:txBody>
      </p:sp>
      <p:sp>
        <p:nvSpPr>
          <p:cNvPr id="15" name="TextBox 14"/>
          <p:cNvSpPr txBox="1"/>
          <p:nvPr/>
        </p:nvSpPr>
        <p:spPr>
          <a:xfrm>
            <a:off x="1705888" y="3466093"/>
            <a:ext cx="392415" cy="1578428"/>
          </a:xfrm>
          <a:prstGeom prst="rect">
            <a:avLst/>
          </a:prstGeom>
          <a:noFill/>
        </p:spPr>
        <p:txBody>
          <a:bodyPr vert="vert270" wrap="square" rtlCol="0">
            <a:spAutoFit/>
          </a:bodyPr>
          <a:lstStyle/>
          <a:p>
            <a:r>
              <a:rPr lang="en-US" sz="1350" dirty="0"/>
              <a:t>“cash” or “reserves”</a:t>
            </a:r>
          </a:p>
        </p:txBody>
      </p:sp>
      <p:sp>
        <p:nvSpPr>
          <p:cNvPr id="20" name="TextBox 19"/>
          <p:cNvSpPr txBox="1"/>
          <p:nvPr/>
        </p:nvSpPr>
        <p:spPr>
          <a:xfrm>
            <a:off x="6421211" y="3061942"/>
            <a:ext cx="1496786" cy="923330"/>
          </a:xfrm>
          <a:prstGeom prst="rect">
            <a:avLst/>
          </a:prstGeom>
          <a:noFill/>
        </p:spPr>
        <p:txBody>
          <a:bodyPr wrap="square" rtlCol="0">
            <a:spAutoFit/>
          </a:bodyPr>
          <a:lstStyle/>
          <a:p>
            <a:r>
              <a:rPr lang="en-US" dirty="0"/>
              <a:t>NL – new loan</a:t>
            </a:r>
          </a:p>
          <a:p>
            <a:r>
              <a:rPr lang="en-US" dirty="0"/>
              <a:t>E - equity</a:t>
            </a:r>
          </a:p>
        </p:txBody>
      </p:sp>
      <p:cxnSp>
        <p:nvCxnSpPr>
          <p:cNvPr id="21" name="Straight Connector 20"/>
          <p:cNvCxnSpPr/>
          <p:nvPr/>
        </p:nvCxnSpPr>
        <p:spPr>
          <a:xfrm>
            <a:off x="3835534" y="5088984"/>
            <a:ext cx="21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244076" y="2963970"/>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4978172" y="2963970"/>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 name="Straight Connector 23"/>
          <p:cNvCxnSpPr/>
          <p:nvPr/>
        </p:nvCxnSpPr>
        <p:spPr>
          <a:xfrm>
            <a:off x="4978172" y="482818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14932" y="4809405"/>
            <a:ext cx="286709" cy="300082"/>
          </a:xfrm>
          <a:prstGeom prst="rect">
            <a:avLst/>
          </a:prstGeom>
          <a:noFill/>
        </p:spPr>
        <p:txBody>
          <a:bodyPr wrap="square" rtlCol="0">
            <a:spAutoFit/>
          </a:bodyPr>
          <a:lstStyle/>
          <a:p>
            <a:r>
              <a:rPr lang="en-US" sz="1350" dirty="0"/>
              <a:t>E</a:t>
            </a:r>
          </a:p>
        </p:txBody>
      </p:sp>
      <p:sp>
        <p:nvSpPr>
          <p:cNvPr id="26" name="TextBox 25"/>
          <p:cNvSpPr txBox="1"/>
          <p:nvPr/>
        </p:nvSpPr>
        <p:spPr>
          <a:xfrm>
            <a:off x="4273794" y="3466093"/>
            <a:ext cx="392415" cy="1578428"/>
          </a:xfrm>
          <a:prstGeom prst="rect">
            <a:avLst/>
          </a:prstGeom>
          <a:noFill/>
        </p:spPr>
        <p:txBody>
          <a:bodyPr vert="vert270" wrap="square" rtlCol="0">
            <a:spAutoFit/>
          </a:bodyPr>
          <a:lstStyle/>
          <a:p>
            <a:r>
              <a:rPr lang="en-US" sz="1350" dirty="0"/>
              <a:t>“cash” or “reserves”</a:t>
            </a:r>
          </a:p>
        </p:txBody>
      </p:sp>
      <p:sp>
        <p:nvSpPr>
          <p:cNvPr id="28" name="Rectangle 27"/>
          <p:cNvSpPr/>
          <p:nvPr/>
        </p:nvSpPr>
        <p:spPr>
          <a:xfrm>
            <a:off x="4244076" y="2963969"/>
            <a:ext cx="405684" cy="370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TextBox 28"/>
          <p:cNvSpPr txBox="1"/>
          <p:nvPr/>
        </p:nvSpPr>
        <p:spPr>
          <a:xfrm>
            <a:off x="4273794" y="3061941"/>
            <a:ext cx="405684" cy="300082"/>
          </a:xfrm>
          <a:prstGeom prst="rect">
            <a:avLst/>
          </a:prstGeom>
          <a:noFill/>
        </p:spPr>
        <p:txBody>
          <a:bodyPr wrap="square" rtlCol="0">
            <a:spAutoFit/>
          </a:bodyPr>
          <a:lstStyle/>
          <a:p>
            <a:r>
              <a:rPr lang="en-US" sz="1350" dirty="0"/>
              <a:t>NL</a:t>
            </a:r>
          </a:p>
        </p:txBody>
      </p:sp>
      <p:sp>
        <p:nvSpPr>
          <p:cNvPr id="31" name="TextBox 30"/>
          <p:cNvSpPr txBox="1"/>
          <p:nvPr/>
        </p:nvSpPr>
        <p:spPr>
          <a:xfrm>
            <a:off x="1588395" y="2145317"/>
            <a:ext cx="1643743" cy="300082"/>
          </a:xfrm>
          <a:prstGeom prst="rect">
            <a:avLst/>
          </a:prstGeom>
          <a:noFill/>
        </p:spPr>
        <p:txBody>
          <a:bodyPr wrap="square" rtlCol="0">
            <a:spAutoFit/>
          </a:bodyPr>
          <a:lstStyle/>
          <a:p>
            <a:r>
              <a:rPr lang="en-US" sz="1350" dirty="0"/>
              <a:t>Assets       Liabilities</a:t>
            </a:r>
          </a:p>
        </p:txBody>
      </p:sp>
      <p:sp>
        <p:nvSpPr>
          <p:cNvPr id="32" name="TextBox 31"/>
          <p:cNvSpPr txBox="1"/>
          <p:nvPr/>
        </p:nvSpPr>
        <p:spPr>
          <a:xfrm>
            <a:off x="4064413" y="2145317"/>
            <a:ext cx="1643743" cy="300082"/>
          </a:xfrm>
          <a:prstGeom prst="rect">
            <a:avLst/>
          </a:prstGeom>
          <a:noFill/>
        </p:spPr>
        <p:txBody>
          <a:bodyPr wrap="square" rtlCol="0">
            <a:spAutoFit/>
          </a:bodyPr>
          <a:lstStyle/>
          <a:p>
            <a:r>
              <a:rPr lang="en-US" sz="1350" dirty="0"/>
              <a:t>Assets       Liabilities</a:t>
            </a:r>
          </a:p>
        </p:txBody>
      </p:sp>
      <p:sp>
        <p:nvSpPr>
          <p:cNvPr id="34" name="Bent Arrow 33"/>
          <p:cNvSpPr/>
          <p:nvPr/>
        </p:nvSpPr>
        <p:spPr>
          <a:xfrm rot="5400000">
            <a:off x="2351035" y="4148314"/>
            <a:ext cx="2093789" cy="72934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5" name="TextBox 34"/>
          <p:cNvSpPr txBox="1"/>
          <p:nvPr/>
        </p:nvSpPr>
        <p:spPr>
          <a:xfrm>
            <a:off x="3310843" y="4065313"/>
            <a:ext cx="903515" cy="507831"/>
          </a:xfrm>
          <a:prstGeom prst="rect">
            <a:avLst/>
          </a:prstGeom>
          <a:noFill/>
        </p:spPr>
        <p:txBody>
          <a:bodyPr wrap="square" rtlCol="0">
            <a:spAutoFit/>
          </a:bodyPr>
          <a:lstStyle/>
          <a:p>
            <a:r>
              <a:rPr lang="en-US" sz="1350" dirty="0"/>
              <a:t>money loaned</a:t>
            </a:r>
          </a:p>
        </p:txBody>
      </p:sp>
      <p:sp>
        <p:nvSpPr>
          <p:cNvPr id="36" name="TextBox 35"/>
          <p:cNvSpPr txBox="1"/>
          <p:nvPr/>
        </p:nvSpPr>
        <p:spPr>
          <a:xfrm>
            <a:off x="470693" y="530342"/>
            <a:ext cx="8011886" cy="1200329"/>
          </a:xfrm>
          <a:prstGeom prst="rect">
            <a:avLst/>
          </a:prstGeom>
          <a:noFill/>
        </p:spPr>
        <p:txBody>
          <a:bodyPr wrap="square" rtlCol="0">
            <a:spAutoFit/>
          </a:bodyPr>
          <a:lstStyle/>
          <a:p>
            <a:r>
              <a:rPr lang="en-US" sz="2400" dirty="0"/>
              <a:t>Banker argues, “We didn’t create the money when we loaned it to a customer; we took it out of ‘cash</a:t>
            </a:r>
            <a:r>
              <a:rPr lang="en-US" sz="2400" dirty="0" smtClean="0"/>
              <a:t>.’  </a:t>
            </a:r>
            <a:r>
              <a:rPr lang="en-US" sz="2400" dirty="0"/>
              <a:t>We took it out of an existing asset, just like anyone does when they loan money.” </a:t>
            </a:r>
          </a:p>
        </p:txBody>
      </p:sp>
      <p:cxnSp>
        <p:nvCxnSpPr>
          <p:cNvPr id="3" name="Straight Connector 2"/>
          <p:cNvCxnSpPr/>
          <p:nvPr/>
        </p:nvCxnSpPr>
        <p:spPr>
          <a:xfrm>
            <a:off x="1295400" y="2963969"/>
            <a:ext cx="4678334"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4975389" y="3865999"/>
            <a:ext cx="408467" cy="798645"/>
          </a:xfrm>
          <a:prstGeom prst="rect">
            <a:avLst/>
          </a:prstGeom>
        </p:spPr>
      </p:pic>
    </p:spTree>
    <p:extLst>
      <p:ext uri="{BB962C8B-B14F-4D97-AF65-F5344CB8AC3E}">
        <p14:creationId xmlns:p14="http://schemas.microsoft.com/office/powerpoint/2010/main" val="3364461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67644" y="5088984"/>
            <a:ext cx="21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76171" y="2963970"/>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2410267" y="2963970"/>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p:nvPr/>
        </p:nvCxnSpPr>
        <p:spPr>
          <a:xfrm>
            <a:off x="2410267" y="482818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39985" y="3960550"/>
            <a:ext cx="392415" cy="718457"/>
          </a:xfrm>
          <a:prstGeom prst="rect">
            <a:avLst/>
          </a:prstGeom>
          <a:noFill/>
        </p:spPr>
        <p:txBody>
          <a:bodyPr vert="vert270" wrap="square" rtlCol="0">
            <a:spAutoFit/>
          </a:bodyPr>
          <a:lstStyle/>
          <a:p>
            <a:r>
              <a:rPr lang="en-US" sz="1350" dirty="0"/>
              <a:t>deposits</a:t>
            </a:r>
          </a:p>
        </p:txBody>
      </p:sp>
      <p:sp>
        <p:nvSpPr>
          <p:cNvPr id="14" name="TextBox 13"/>
          <p:cNvSpPr txBox="1"/>
          <p:nvPr/>
        </p:nvSpPr>
        <p:spPr>
          <a:xfrm>
            <a:off x="2547027" y="4809405"/>
            <a:ext cx="286709" cy="300082"/>
          </a:xfrm>
          <a:prstGeom prst="rect">
            <a:avLst/>
          </a:prstGeom>
          <a:noFill/>
        </p:spPr>
        <p:txBody>
          <a:bodyPr wrap="square" rtlCol="0">
            <a:spAutoFit/>
          </a:bodyPr>
          <a:lstStyle/>
          <a:p>
            <a:r>
              <a:rPr lang="en-US" sz="1350" dirty="0"/>
              <a:t>E</a:t>
            </a:r>
          </a:p>
        </p:txBody>
      </p:sp>
      <p:sp>
        <p:nvSpPr>
          <p:cNvPr id="15" name="TextBox 14"/>
          <p:cNvSpPr txBox="1"/>
          <p:nvPr/>
        </p:nvSpPr>
        <p:spPr>
          <a:xfrm>
            <a:off x="1705888" y="3466093"/>
            <a:ext cx="392415" cy="1578428"/>
          </a:xfrm>
          <a:prstGeom prst="rect">
            <a:avLst/>
          </a:prstGeom>
          <a:noFill/>
        </p:spPr>
        <p:txBody>
          <a:bodyPr vert="vert270" wrap="square" rtlCol="0">
            <a:spAutoFit/>
          </a:bodyPr>
          <a:lstStyle/>
          <a:p>
            <a:r>
              <a:rPr lang="en-US" sz="1350" dirty="0"/>
              <a:t>“cash” or “reserves”</a:t>
            </a:r>
          </a:p>
        </p:txBody>
      </p:sp>
      <p:cxnSp>
        <p:nvCxnSpPr>
          <p:cNvPr id="21" name="Straight Connector 20"/>
          <p:cNvCxnSpPr/>
          <p:nvPr/>
        </p:nvCxnSpPr>
        <p:spPr>
          <a:xfrm>
            <a:off x="3835534" y="5088984"/>
            <a:ext cx="21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244076" y="2963970"/>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4978172" y="2963970"/>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 name="Straight Connector 23"/>
          <p:cNvCxnSpPr/>
          <p:nvPr/>
        </p:nvCxnSpPr>
        <p:spPr>
          <a:xfrm>
            <a:off x="4978172" y="482818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14932" y="4809405"/>
            <a:ext cx="286709" cy="300082"/>
          </a:xfrm>
          <a:prstGeom prst="rect">
            <a:avLst/>
          </a:prstGeom>
          <a:noFill/>
        </p:spPr>
        <p:txBody>
          <a:bodyPr wrap="square" rtlCol="0">
            <a:spAutoFit/>
          </a:bodyPr>
          <a:lstStyle/>
          <a:p>
            <a:r>
              <a:rPr lang="en-US" sz="1350" dirty="0"/>
              <a:t>E</a:t>
            </a:r>
          </a:p>
        </p:txBody>
      </p:sp>
      <p:sp>
        <p:nvSpPr>
          <p:cNvPr id="26" name="TextBox 25"/>
          <p:cNvSpPr txBox="1"/>
          <p:nvPr/>
        </p:nvSpPr>
        <p:spPr>
          <a:xfrm>
            <a:off x="4273794" y="3466093"/>
            <a:ext cx="392415" cy="1578428"/>
          </a:xfrm>
          <a:prstGeom prst="rect">
            <a:avLst/>
          </a:prstGeom>
          <a:noFill/>
        </p:spPr>
        <p:txBody>
          <a:bodyPr vert="vert270" wrap="square" rtlCol="0">
            <a:spAutoFit/>
          </a:bodyPr>
          <a:lstStyle/>
          <a:p>
            <a:r>
              <a:rPr lang="en-US" sz="1350" dirty="0"/>
              <a:t>“cash” or “reserves”</a:t>
            </a:r>
          </a:p>
        </p:txBody>
      </p:sp>
      <p:sp>
        <p:nvSpPr>
          <p:cNvPr id="28" name="Rectangle 27"/>
          <p:cNvSpPr/>
          <p:nvPr/>
        </p:nvSpPr>
        <p:spPr>
          <a:xfrm>
            <a:off x="4244076" y="2963969"/>
            <a:ext cx="405684" cy="370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TextBox 28"/>
          <p:cNvSpPr txBox="1"/>
          <p:nvPr/>
        </p:nvSpPr>
        <p:spPr>
          <a:xfrm>
            <a:off x="4273794" y="3061941"/>
            <a:ext cx="405684" cy="300082"/>
          </a:xfrm>
          <a:prstGeom prst="rect">
            <a:avLst/>
          </a:prstGeom>
          <a:noFill/>
        </p:spPr>
        <p:txBody>
          <a:bodyPr wrap="square" rtlCol="0">
            <a:spAutoFit/>
          </a:bodyPr>
          <a:lstStyle/>
          <a:p>
            <a:r>
              <a:rPr lang="en-US" sz="1350" dirty="0"/>
              <a:t>NL</a:t>
            </a:r>
          </a:p>
        </p:txBody>
      </p:sp>
      <p:sp>
        <p:nvSpPr>
          <p:cNvPr id="31" name="TextBox 30"/>
          <p:cNvSpPr txBox="1"/>
          <p:nvPr/>
        </p:nvSpPr>
        <p:spPr>
          <a:xfrm>
            <a:off x="1588395" y="2145317"/>
            <a:ext cx="1643743" cy="300082"/>
          </a:xfrm>
          <a:prstGeom prst="rect">
            <a:avLst/>
          </a:prstGeom>
          <a:noFill/>
        </p:spPr>
        <p:txBody>
          <a:bodyPr wrap="square" rtlCol="0">
            <a:spAutoFit/>
          </a:bodyPr>
          <a:lstStyle/>
          <a:p>
            <a:r>
              <a:rPr lang="en-US" sz="1350" dirty="0"/>
              <a:t>Assets       Liabilities</a:t>
            </a:r>
          </a:p>
        </p:txBody>
      </p:sp>
      <p:sp>
        <p:nvSpPr>
          <p:cNvPr id="32" name="TextBox 31"/>
          <p:cNvSpPr txBox="1"/>
          <p:nvPr/>
        </p:nvSpPr>
        <p:spPr>
          <a:xfrm>
            <a:off x="4064413" y="2145317"/>
            <a:ext cx="1643743" cy="300082"/>
          </a:xfrm>
          <a:prstGeom prst="rect">
            <a:avLst/>
          </a:prstGeom>
          <a:noFill/>
        </p:spPr>
        <p:txBody>
          <a:bodyPr wrap="square" rtlCol="0">
            <a:spAutoFit/>
          </a:bodyPr>
          <a:lstStyle/>
          <a:p>
            <a:r>
              <a:rPr lang="en-US" sz="1350" dirty="0"/>
              <a:t>Assets       Liabilities</a:t>
            </a:r>
          </a:p>
        </p:txBody>
      </p:sp>
      <p:sp>
        <p:nvSpPr>
          <p:cNvPr id="34" name="Bent Arrow 33"/>
          <p:cNvSpPr/>
          <p:nvPr/>
        </p:nvSpPr>
        <p:spPr>
          <a:xfrm rot="5400000">
            <a:off x="2351035" y="4148314"/>
            <a:ext cx="2093789" cy="72934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5" name="TextBox 34"/>
          <p:cNvSpPr txBox="1"/>
          <p:nvPr/>
        </p:nvSpPr>
        <p:spPr>
          <a:xfrm>
            <a:off x="3310843" y="4065313"/>
            <a:ext cx="903515" cy="507831"/>
          </a:xfrm>
          <a:prstGeom prst="rect">
            <a:avLst/>
          </a:prstGeom>
          <a:noFill/>
        </p:spPr>
        <p:txBody>
          <a:bodyPr wrap="square" rtlCol="0">
            <a:spAutoFit/>
          </a:bodyPr>
          <a:lstStyle/>
          <a:p>
            <a:r>
              <a:rPr lang="en-US" sz="1350" dirty="0"/>
              <a:t>money loaned</a:t>
            </a:r>
          </a:p>
        </p:txBody>
      </p:sp>
      <p:sp>
        <p:nvSpPr>
          <p:cNvPr id="2" name="TextBox 1"/>
          <p:cNvSpPr txBox="1"/>
          <p:nvPr/>
        </p:nvSpPr>
        <p:spPr>
          <a:xfrm>
            <a:off x="6077885" y="1981200"/>
            <a:ext cx="2777461" cy="3416320"/>
          </a:xfrm>
          <a:prstGeom prst="rect">
            <a:avLst/>
          </a:prstGeom>
          <a:noFill/>
        </p:spPr>
        <p:txBody>
          <a:bodyPr wrap="square" rtlCol="0">
            <a:spAutoFit/>
          </a:bodyPr>
          <a:lstStyle/>
          <a:p>
            <a:r>
              <a:rPr lang="en-US" sz="2400" dirty="0">
                <a:solidFill>
                  <a:schemeClr val="tx2"/>
                </a:solidFill>
              </a:rPr>
              <a:t>“But your assets haven’t decreased and yet the customer has money, which you provided to him. Doesn’t that reflect creation of new money?”</a:t>
            </a:r>
          </a:p>
        </p:txBody>
      </p:sp>
      <p:pic>
        <p:nvPicPr>
          <p:cNvPr id="3" name="Picture 2"/>
          <p:cNvPicPr>
            <a:picLocks noChangeAspect="1"/>
          </p:cNvPicPr>
          <p:nvPr/>
        </p:nvPicPr>
        <p:blipFill>
          <a:blip r:embed="rId2"/>
          <a:stretch>
            <a:fillRect/>
          </a:stretch>
        </p:blipFill>
        <p:spPr>
          <a:xfrm>
            <a:off x="4960387" y="3960550"/>
            <a:ext cx="408467" cy="798645"/>
          </a:xfrm>
          <a:prstGeom prst="rect">
            <a:avLst/>
          </a:prstGeom>
        </p:spPr>
      </p:pic>
    </p:spTree>
    <p:extLst>
      <p:ext uri="{BB962C8B-B14F-4D97-AF65-F5344CB8AC3E}">
        <p14:creationId xmlns:p14="http://schemas.microsoft.com/office/powerpoint/2010/main" val="2636664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67644" y="5088984"/>
            <a:ext cx="21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76171" y="2963970"/>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2410267" y="2963970"/>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p:nvPr/>
        </p:nvCxnSpPr>
        <p:spPr>
          <a:xfrm>
            <a:off x="2410267" y="482818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39985" y="3960550"/>
            <a:ext cx="392415" cy="718457"/>
          </a:xfrm>
          <a:prstGeom prst="rect">
            <a:avLst/>
          </a:prstGeom>
          <a:noFill/>
        </p:spPr>
        <p:txBody>
          <a:bodyPr vert="vert270" wrap="square" rtlCol="0">
            <a:spAutoFit/>
          </a:bodyPr>
          <a:lstStyle/>
          <a:p>
            <a:r>
              <a:rPr lang="en-US" sz="1350" dirty="0"/>
              <a:t>deposits</a:t>
            </a:r>
          </a:p>
        </p:txBody>
      </p:sp>
      <p:sp>
        <p:nvSpPr>
          <p:cNvPr id="14" name="TextBox 13"/>
          <p:cNvSpPr txBox="1"/>
          <p:nvPr/>
        </p:nvSpPr>
        <p:spPr>
          <a:xfrm>
            <a:off x="2547027" y="4809405"/>
            <a:ext cx="286709" cy="300082"/>
          </a:xfrm>
          <a:prstGeom prst="rect">
            <a:avLst/>
          </a:prstGeom>
          <a:noFill/>
        </p:spPr>
        <p:txBody>
          <a:bodyPr wrap="square" rtlCol="0">
            <a:spAutoFit/>
          </a:bodyPr>
          <a:lstStyle/>
          <a:p>
            <a:r>
              <a:rPr lang="en-US" sz="1350" dirty="0"/>
              <a:t>E</a:t>
            </a:r>
          </a:p>
        </p:txBody>
      </p:sp>
      <p:sp>
        <p:nvSpPr>
          <p:cNvPr id="15" name="TextBox 14"/>
          <p:cNvSpPr txBox="1"/>
          <p:nvPr/>
        </p:nvSpPr>
        <p:spPr>
          <a:xfrm>
            <a:off x="1705888" y="3466093"/>
            <a:ext cx="392415" cy="1578428"/>
          </a:xfrm>
          <a:prstGeom prst="rect">
            <a:avLst/>
          </a:prstGeom>
          <a:noFill/>
        </p:spPr>
        <p:txBody>
          <a:bodyPr vert="vert270" wrap="square" rtlCol="0">
            <a:spAutoFit/>
          </a:bodyPr>
          <a:lstStyle/>
          <a:p>
            <a:r>
              <a:rPr lang="en-US" sz="1350" dirty="0"/>
              <a:t>“cash” or “reserves”</a:t>
            </a:r>
          </a:p>
        </p:txBody>
      </p:sp>
      <p:cxnSp>
        <p:nvCxnSpPr>
          <p:cNvPr id="21" name="Straight Connector 20"/>
          <p:cNvCxnSpPr/>
          <p:nvPr/>
        </p:nvCxnSpPr>
        <p:spPr>
          <a:xfrm>
            <a:off x="3835534" y="5088984"/>
            <a:ext cx="21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244076" y="2963970"/>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4978172" y="2963970"/>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 name="Straight Connector 23"/>
          <p:cNvCxnSpPr/>
          <p:nvPr/>
        </p:nvCxnSpPr>
        <p:spPr>
          <a:xfrm>
            <a:off x="4978172" y="482818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14932" y="4809405"/>
            <a:ext cx="286709" cy="300082"/>
          </a:xfrm>
          <a:prstGeom prst="rect">
            <a:avLst/>
          </a:prstGeom>
          <a:noFill/>
        </p:spPr>
        <p:txBody>
          <a:bodyPr wrap="square" rtlCol="0">
            <a:spAutoFit/>
          </a:bodyPr>
          <a:lstStyle/>
          <a:p>
            <a:r>
              <a:rPr lang="en-US" sz="1350" dirty="0"/>
              <a:t>E</a:t>
            </a:r>
          </a:p>
        </p:txBody>
      </p:sp>
      <p:sp>
        <p:nvSpPr>
          <p:cNvPr id="26" name="TextBox 25"/>
          <p:cNvSpPr txBox="1"/>
          <p:nvPr/>
        </p:nvSpPr>
        <p:spPr>
          <a:xfrm>
            <a:off x="4273794" y="3466093"/>
            <a:ext cx="392415" cy="1578428"/>
          </a:xfrm>
          <a:prstGeom prst="rect">
            <a:avLst/>
          </a:prstGeom>
          <a:noFill/>
        </p:spPr>
        <p:txBody>
          <a:bodyPr vert="vert270" wrap="square" rtlCol="0">
            <a:spAutoFit/>
          </a:bodyPr>
          <a:lstStyle/>
          <a:p>
            <a:r>
              <a:rPr lang="en-US" sz="1350" dirty="0"/>
              <a:t>“cash” or “reserves”</a:t>
            </a:r>
          </a:p>
        </p:txBody>
      </p:sp>
      <p:sp>
        <p:nvSpPr>
          <p:cNvPr id="28" name="Rectangle 27"/>
          <p:cNvSpPr/>
          <p:nvPr/>
        </p:nvSpPr>
        <p:spPr>
          <a:xfrm>
            <a:off x="4244076" y="2963969"/>
            <a:ext cx="405684" cy="370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TextBox 28"/>
          <p:cNvSpPr txBox="1"/>
          <p:nvPr/>
        </p:nvSpPr>
        <p:spPr>
          <a:xfrm>
            <a:off x="4273794" y="3061941"/>
            <a:ext cx="405684" cy="300082"/>
          </a:xfrm>
          <a:prstGeom prst="rect">
            <a:avLst/>
          </a:prstGeom>
          <a:noFill/>
        </p:spPr>
        <p:txBody>
          <a:bodyPr wrap="square" rtlCol="0">
            <a:spAutoFit/>
          </a:bodyPr>
          <a:lstStyle/>
          <a:p>
            <a:r>
              <a:rPr lang="en-US" sz="1350" dirty="0"/>
              <a:t>NL</a:t>
            </a:r>
          </a:p>
        </p:txBody>
      </p:sp>
      <p:sp>
        <p:nvSpPr>
          <p:cNvPr id="31" name="TextBox 30"/>
          <p:cNvSpPr txBox="1"/>
          <p:nvPr/>
        </p:nvSpPr>
        <p:spPr>
          <a:xfrm>
            <a:off x="1588395" y="2145317"/>
            <a:ext cx="1643743" cy="300082"/>
          </a:xfrm>
          <a:prstGeom prst="rect">
            <a:avLst/>
          </a:prstGeom>
          <a:noFill/>
        </p:spPr>
        <p:txBody>
          <a:bodyPr wrap="square" rtlCol="0">
            <a:spAutoFit/>
          </a:bodyPr>
          <a:lstStyle/>
          <a:p>
            <a:r>
              <a:rPr lang="en-US" sz="1350" dirty="0"/>
              <a:t>Assets       Liabilities</a:t>
            </a:r>
          </a:p>
        </p:txBody>
      </p:sp>
      <p:sp>
        <p:nvSpPr>
          <p:cNvPr id="32" name="TextBox 31"/>
          <p:cNvSpPr txBox="1"/>
          <p:nvPr/>
        </p:nvSpPr>
        <p:spPr>
          <a:xfrm>
            <a:off x="4064413" y="2145317"/>
            <a:ext cx="1643743" cy="300082"/>
          </a:xfrm>
          <a:prstGeom prst="rect">
            <a:avLst/>
          </a:prstGeom>
          <a:noFill/>
        </p:spPr>
        <p:txBody>
          <a:bodyPr wrap="square" rtlCol="0">
            <a:spAutoFit/>
          </a:bodyPr>
          <a:lstStyle/>
          <a:p>
            <a:r>
              <a:rPr lang="en-US" sz="1350" dirty="0"/>
              <a:t>Assets       Liabilities</a:t>
            </a:r>
          </a:p>
        </p:txBody>
      </p:sp>
      <p:sp>
        <p:nvSpPr>
          <p:cNvPr id="34" name="Bent Arrow 33"/>
          <p:cNvSpPr/>
          <p:nvPr/>
        </p:nvSpPr>
        <p:spPr>
          <a:xfrm rot="5400000">
            <a:off x="2351035" y="4148314"/>
            <a:ext cx="2093789" cy="72934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5" name="TextBox 34"/>
          <p:cNvSpPr txBox="1"/>
          <p:nvPr/>
        </p:nvSpPr>
        <p:spPr>
          <a:xfrm>
            <a:off x="3310843" y="4065313"/>
            <a:ext cx="903515" cy="507831"/>
          </a:xfrm>
          <a:prstGeom prst="rect">
            <a:avLst/>
          </a:prstGeom>
          <a:noFill/>
        </p:spPr>
        <p:txBody>
          <a:bodyPr wrap="square" rtlCol="0">
            <a:spAutoFit/>
          </a:bodyPr>
          <a:lstStyle/>
          <a:p>
            <a:r>
              <a:rPr lang="en-US" sz="1350" dirty="0"/>
              <a:t>money loaned</a:t>
            </a:r>
          </a:p>
        </p:txBody>
      </p:sp>
      <p:sp>
        <p:nvSpPr>
          <p:cNvPr id="36" name="TextBox 35"/>
          <p:cNvSpPr txBox="1"/>
          <p:nvPr/>
        </p:nvSpPr>
        <p:spPr>
          <a:xfrm>
            <a:off x="643817" y="710105"/>
            <a:ext cx="8011886" cy="1200329"/>
          </a:xfrm>
          <a:prstGeom prst="rect">
            <a:avLst/>
          </a:prstGeom>
          <a:noFill/>
        </p:spPr>
        <p:txBody>
          <a:bodyPr wrap="square" rtlCol="0">
            <a:spAutoFit/>
          </a:bodyPr>
          <a:lstStyle/>
          <a:p>
            <a:r>
              <a:rPr lang="en-US" sz="2400" dirty="0" smtClean="0"/>
              <a:t>Banker - </a:t>
            </a:r>
            <a:r>
              <a:rPr lang="en-US" sz="2400" dirty="0"/>
              <a:t>“Maybe so, but if you define money creation that way, any time money is loaned, by anyone, money is created. So banks aren’t the only ones doing this.”</a:t>
            </a:r>
          </a:p>
        </p:txBody>
      </p:sp>
      <p:sp>
        <p:nvSpPr>
          <p:cNvPr id="27" name="TextBox 26"/>
          <p:cNvSpPr txBox="1"/>
          <p:nvPr/>
        </p:nvSpPr>
        <p:spPr>
          <a:xfrm>
            <a:off x="4984806" y="3934843"/>
            <a:ext cx="392415" cy="718457"/>
          </a:xfrm>
          <a:prstGeom prst="rect">
            <a:avLst/>
          </a:prstGeom>
          <a:noFill/>
        </p:spPr>
        <p:txBody>
          <a:bodyPr vert="vert270" wrap="square" rtlCol="0">
            <a:spAutoFit/>
          </a:bodyPr>
          <a:lstStyle/>
          <a:p>
            <a:r>
              <a:rPr lang="en-US" sz="1350" dirty="0"/>
              <a:t>deposits</a:t>
            </a:r>
          </a:p>
        </p:txBody>
      </p:sp>
    </p:spTree>
    <p:extLst>
      <p:ext uri="{BB962C8B-B14F-4D97-AF65-F5344CB8AC3E}">
        <p14:creationId xmlns:p14="http://schemas.microsoft.com/office/powerpoint/2010/main" val="3697424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8572" y="2315935"/>
            <a:ext cx="7130143" cy="1077218"/>
          </a:xfrm>
          <a:prstGeom prst="rect">
            <a:avLst/>
          </a:prstGeom>
          <a:noFill/>
        </p:spPr>
        <p:txBody>
          <a:bodyPr wrap="square" rtlCol="0">
            <a:spAutoFit/>
          </a:bodyPr>
          <a:lstStyle/>
          <a:p>
            <a:pPr algn="ctr"/>
            <a:r>
              <a:rPr lang="en-US" sz="3200" dirty="0"/>
              <a:t>What does </a:t>
            </a:r>
            <a:r>
              <a:rPr lang="en-US" sz="3200" dirty="0" smtClean="0"/>
              <a:t>make </a:t>
            </a:r>
            <a:r>
              <a:rPr lang="en-US" sz="3200" dirty="0"/>
              <a:t>banks different from other lenders?</a:t>
            </a:r>
          </a:p>
        </p:txBody>
      </p:sp>
    </p:spTree>
    <p:extLst>
      <p:ext uri="{BB962C8B-B14F-4D97-AF65-F5344CB8AC3E}">
        <p14:creationId xmlns:p14="http://schemas.microsoft.com/office/powerpoint/2010/main" val="908998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861802"/>
            <a:ext cx="3287486" cy="35642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p:cNvCxnSpPr/>
          <p:nvPr/>
        </p:nvCxnSpPr>
        <p:spPr>
          <a:xfrm>
            <a:off x="1922172" y="4691935"/>
            <a:ext cx="21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30699"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3264795"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p:cNvCxnSpPr/>
          <p:nvPr/>
        </p:nvCxnSpPr>
        <p:spPr>
          <a:xfrm>
            <a:off x="3264795" y="443113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94513" y="3139801"/>
            <a:ext cx="392415" cy="718457"/>
          </a:xfrm>
          <a:prstGeom prst="rect">
            <a:avLst/>
          </a:prstGeom>
          <a:noFill/>
        </p:spPr>
        <p:txBody>
          <a:bodyPr vert="vert270" wrap="square" rtlCol="0">
            <a:spAutoFit/>
          </a:bodyPr>
          <a:lstStyle/>
          <a:p>
            <a:r>
              <a:rPr lang="en-US" sz="1350" dirty="0"/>
              <a:t>deposits</a:t>
            </a:r>
          </a:p>
        </p:txBody>
      </p:sp>
      <p:sp>
        <p:nvSpPr>
          <p:cNvPr id="13" name="TextBox 12"/>
          <p:cNvSpPr txBox="1"/>
          <p:nvPr/>
        </p:nvSpPr>
        <p:spPr>
          <a:xfrm>
            <a:off x="3401555" y="4412356"/>
            <a:ext cx="286709" cy="300082"/>
          </a:xfrm>
          <a:prstGeom prst="rect">
            <a:avLst/>
          </a:prstGeom>
          <a:noFill/>
        </p:spPr>
        <p:txBody>
          <a:bodyPr wrap="square" rtlCol="0">
            <a:spAutoFit/>
          </a:bodyPr>
          <a:lstStyle/>
          <a:p>
            <a:r>
              <a:rPr lang="en-US" sz="1350" dirty="0"/>
              <a:t>E</a:t>
            </a:r>
          </a:p>
        </p:txBody>
      </p:sp>
      <p:sp>
        <p:nvSpPr>
          <p:cNvPr id="14" name="TextBox 13"/>
          <p:cNvSpPr txBox="1"/>
          <p:nvPr/>
        </p:nvSpPr>
        <p:spPr>
          <a:xfrm>
            <a:off x="2577332" y="2760948"/>
            <a:ext cx="392415" cy="1578428"/>
          </a:xfrm>
          <a:prstGeom prst="rect">
            <a:avLst/>
          </a:prstGeom>
          <a:noFill/>
        </p:spPr>
        <p:txBody>
          <a:bodyPr vert="vert270" wrap="square" rtlCol="0">
            <a:spAutoFit/>
          </a:bodyPr>
          <a:lstStyle/>
          <a:p>
            <a:r>
              <a:rPr lang="en-US" sz="1350" dirty="0"/>
              <a:t>“cash” or “reserves”</a:t>
            </a:r>
          </a:p>
        </p:txBody>
      </p:sp>
      <p:sp>
        <p:nvSpPr>
          <p:cNvPr id="15" name="TextBox 14"/>
          <p:cNvSpPr txBox="1"/>
          <p:nvPr/>
        </p:nvSpPr>
        <p:spPr>
          <a:xfrm>
            <a:off x="2416629" y="2188067"/>
            <a:ext cx="1643743" cy="300082"/>
          </a:xfrm>
          <a:prstGeom prst="rect">
            <a:avLst/>
          </a:prstGeom>
          <a:noFill/>
        </p:spPr>
        <p:txBody>
          <a:bodyPr wrap="square" rtlCol="0">
            <a:spAutoFit/>
          </a:bodyPr>
          <a:lstStyle/>
          <a:p>
            <a:r>
              <a:rPr lang="en-US" sz="1350" dirty="0"/>
              <a:t>Assets       Liabilities</a:t>
            </a:r>
          </a:p>
        </p:txBody>
      </p:sp>
      <p:cxnSp>
        <p:nvCxnSpPr>
          <p:cNvPr id="11" name="Straight Connector 10"/>
          <p:cNvCxnSpPr/>
          <p:nvPr/>
        </p:nvCxnSpPr>
        <p:spPr>
          <a:xfrm>
            <a:off x="5541672" y="4691935"/>
            <a:ext cx="21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150199"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6884295"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p:cNvCxnSpPr/>
          <p:nvPr/>
        </p:nvCxnSpPr>
        <p:spPr>
          <a:xfrm>
            <a:off x="6884295" y="443113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14013" y="3139801"/>
            <a:ext cx="392415" cy="718457"/>
          </a:xfrm>
          <a:prstGeom prst="rect">
            <a:avLst/>
          </a:prstGeom>
          <a:noFill/>
        </p:spPr>
        <p:txBody>
          <a:bodyPr vert="vert270" wrap="square" rtlCol="0">
            <a:spAutoFit/>
          </a:bodyPr>
          <a:lstStyle/>
          <a:p>
            <a:r>
              <a:rPr lang="en-US" sz="1350" dirty="0"/>
              <a:t>deposits</a:t>
            </a:r>
          </a:p>
        </p:txBody>
      </p:sp>
      <p:sp>
        <p:nvSpPr>
          <p:cNvPr id="20" name="TextBox 19"/>
          <p:cNvSpPr txBox="1"/>
          <p:nvPr/>
        </p:nvSpPr>
        <p:spPr>
          <a:xfrm>
            <a:off x="7021055" y="4412356"/>
            <a:ext cx="286709" cy="300082"/>
          </a:xfrm>
          <a:prstGeom prst="rect">
            <a:avLst/>
          </a:prstGeom>
          <a:noFill/>
        </p:spPr>
        <p:txBody>
          <a:bodyPr wrap="square" rtlCol="0">
            <a:spAutoFit/>
          </a:bodyPr>
          <a:lstStyle/>
          <a:p>
            <a:r>
              <a:rPr lang="en-US" sz="1350" dirty="0"/>
              <a:t>E</a:t>
            </a:r>
          </a:p>
        </p:txBody>
      </p:sp>
      <p:sp>
        <p:nvSpPr>
          <p:cNvPr id="22" name="TextBox 21"/>
          <p:cNvSpPr txBox="1"/>
          <p:nvPr/>
        </p:nvSpPr>
        <p:spPr>
          <a:xfrm>
            <a:off x="6036129" y="2188067"/>
            <a:ext cx="1643743" cy="300082"/>
          </a:xfrm>
          <a:prstGeom prst="rect">
            <a:avLst/>
          </a:prstGeom>
          <a:noFill/>
        </p:spPr>
        <p:txBody>
          <a:bodyPr wrap="square" rtlCol="0">
            <a:spAutoFit/>
          </a:bodyPr>
          <a:lstStyle/>
          <a:p>
            <a:r>
              <a:rPr lang="en-US" sz="1350" dirty="0"/>
              <a:t>Assets       Liabilities</a:t>
            </a:r>
          </a:p>
        </p:txBody>
      </p:sp>
      <p:cxnSp>
        <p:nvCxnSpPr>
          <p:cNvPr id="3" name="Straight Connector 2"/>
          <p:cNvCxnSpPr/>
          <p:nvPr/>
        </p:nvCxnSpPr>
        <p:spPr>
          <a:xfrm>
            <a:off x="6150199" y="3524250"/>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89526" y="3689108"/>
            <a:ext cx="392415" cy="581619"/>
          </a:xfrm>
          <a:prstGeom prst="rect">
            <a:avLst/>
          </a:prstGeom>
          <a:noFill/>
        </p:spPr>
        <p:txBody>
          <a:bodyPr vert="vert270" wrap="square" rtlCol="0">
            <a:spAutoFit/>
          </a:bodyPr>
          <a:lstStyle/>
          <a:p>
            <a:r>
              <a:rPr lang="en-US" sz="1350" dirty="0"/>
              <a:t>“cash”</a:t>
            </a:r>
          </a:p>
        </p:txBody>
      </p:sp>
      <p:sp>
        <p:nvSpPr>
          <p:cNvPr id="9" name="TextBox 8"/>
          <p:cNvSpPr txBox="1"/>
          <p:nvPr/>
        </p:nvSpPr>
        <p:spPr>
          <a:xfrm>
            <a:off x="6150199" y="2739291"/>
            <a:ext cx="392415" cy="528610"/>
          </a:xfrm>
          <a:prstGeom prst="rect">
            <a:avLst/>
          </a:prstGeom>
          <a:noFill/>
        </p:spPr>
        <p:txBody>
          <a:bodyPr vert="vert270" wrap="square" rtlCol="0">
            <a:spAutoFit/>
          </a:bodyPr>
          <a:lstStyle/>
          <a:p>
            <a:r>
              <a:rPr lang="en-US" sz="1350" dirty="0"/>
              <a:t>loans</a:t>
            </a:r>
          </a:p>
        </p:txBody>
      </p:sp>
      <p:sp>
        <p:nvSpPr>
          <p:cNvPr id="23" name="Down Arrow 22"/>
          <p:cNvSpPr/>
          <p:nvPr/>
        </p:nvSpPr>
        <p:spPr>
          <a:xfrm>
            <a:off x="6266478" y="3427775"/>
            <a:ext cx="173125" cy="2394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4" name="TextBox 23"/>
          <p:cNvSpPr txBox="1"/>
          <p:nvPr/>
        </p:nvSpPr>
        <p:spPr>
          <a:xfrm>
            <a:off x="5007429" y="5004708"/>
            <a:ext cx="3820886" cy="830997"/>
          </a:xfrm>
          <a:prstGeom prst="rect">
            <a:avLst/>
          </a:prstGeom>
          <a:noFill/>
        </p:spPr>
        <p:txBody>
          <a:bodyPr wrap="square" rtlCol="0">
            <a:spAutoFit/>
          </a:bodyPr>
          <a:lstStyle/>
          <a:p>
            <a:r>
              <a:rPr lang="en-US" sz="2400" dirty="0"/>
              <a:t>As loans increase, “cash” decreases. </a:t>
            </a:r>
          </a:p>
        </p:txBody>
      </p:sp>
      <p:sp>
        <p:nvSpPr>
          <p:cNvPr id="25" name="TextBox 24"/>
          <p:cNvSpPr txBox="1"/>
          <p:nvPr/>
        </p:nvSpPr>
        <p:spPr>
          <a:xfrm>
            <a:off x="2133600" y="772531"/>
            <a:ext cx="5344655" cy="461665"/>
          </a:xfrm>
          <a:prstGeom prst="rect">
            <a:avLst/>
          </a:prstGeom>
          <a:noFill/>
        </p:spPr>
        <p:txBody>
          <a:bodyPr wrap="square" rtlCol="0">
            <a:spAutoFit/>
          </a:bodyPr>
          <a:lstStyle/>
          <a:p>
            <a:r>
              <a:rPr lang="en-US" sz="2400" dirty="0"/>
              <a:t>Lenders face constraints to lending</a:t>
            </a:r>
          </a:p>
        </p:txBody>
      </p:sp>
    </p:spTree>
    <p:extLst>
      <p:ext uri="{BB962C8B-B14F-4D97-AF65-F5344CB8AC3E}">
        <p14:creationId xmlns:p14="http://schemas.microsoft.com/office/powerpoint/2010/main" val="1485337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861802"/>
            <a:ext cx="3287486" cy="35642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p:cNvCxnSpPr/>
          <p:nvPr/>
        </p:nvCxnSpPr>
        <p:spPr>
          <a:xfrm>
            <a:off x="1922172" y="4691935"/>
            <a:ext cx="21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30699"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3264795"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p:cNvCxnSpPr/>
          <p:nvPr/>
        </p:nvCxnSpPr>
        <p:spPr>
          <a:xfrm>
            <a:off x="3264795" y="443113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94513" y="3139801"/>
            <a:ext cx="392415" cy="718457"/>
          </a:xfrm>
          <a:prstGeom prst="rect">
            <a:avLst/>
          </a:prstGeom>
          <a:noFill/>
        </p:spPr>
        <p:txBody>
          <a:bodyPr vert="vert270" wrap="square" rtlCol="0">
            <a:spAutoFit/>
          </a:bodyPr>
          <a:lstStyle/>
          <a:p>
            <a:r>
              <a:rPr lang="en-US" sz="1350" dirty="0"/>
              <a:t>deposits</a:t>
            </a:r>
          </a:p>
        </p:txBody>
      </p:sp>
      <p:sp>
        <p:nvSpPr>
          <p:cNvPr id="13" name="TextBox 12"/>
          <p:cNvSpPr txBox="1"/>
          <p:nvPr/>
        </p:nvSpPr>
        <p:spPr>
          <a:xfrm>
            <a:off x="3401555" y="4412356"/>
            <a:ext cx="286709" cy="300082"/>
          </a:xfrm>
          <a:prstGeom prst="rect">
            <a:avLst/>
          </a:prstGeom>
          <a:noFill/>
        </p:spPr>
        <p:txBody>
          <a:bodyPr wrap="square" rtlCol="0">
            <a:spAutoFit/>
          </a:bodyPr>
          <a:lstStyle/>
          <a:p>
            <a:r>
              <a:rPr lang="en-US" sz="1350" dirty="0"/>
              <a:t>E</a:t>
            </a:r>
          </a:p>
        </p:txBody>
      </p:sp>
      <p:sp>
        <p:nvSpPr>
          <p:cNvPr id="14" name="TextBox 13"/>
          <p:cNvSpPr txBox="1"/>
          <p:nvPr/>
        </p:nvSpPr>
        <p:spPr>
          <a:xfrm>
            <a:off x="2577332" y="2760948"/>
            <a:ext cx="392415" cy="1578428"/>
          </a:xfrm>
          <a:prstGeom prst="rect">
            <a:avLst/>
          </a:prstGeom>
          <a:noFill/>
        </p:spPr>
        <p:txBody>
          <a:bodyPr vert="vert270" wrap="square" rtlCol="0">
            <a:spAutoFit/>
          </a:bodyPr>
          <a:lstStyle/>
          <a:p>
            <a:r>
              <a:rPr lang="en-US" sz="1350" dirty="0"/>
              <a:t>“cash” or “reserves”</a:t>
            </a:r>
          </a:p>
        </p:txBody>
      </p:sp>
      <p:sp>
        <p:nvSpPr>
          <p:cNvPr id="15" name="TextBox 14"/>
          <p:cNvSpPr txBox="1"/>
          <p:nvPr/>
        </p:nvSpPr>
        <p:spPr>
          <a:xfrm>
            <a:off x="2416629" y="2188067"/>
            <a:ext cx="1643743" cy="300082"/>
          </a:xfrm>
          <a:prstGeom prst="rect">
            <a:avLst/>
          </a:prstGeom>
          <a:noFill/>
        </p:spPr>
        <p:txBody>
          <a:bodyPr wrap="square" rtlCol="0">
            <a:spAutoFit/>
          </a:bodyPr>
          <a:lstStyle/>
          <a:p>
            <a:r>
              <a:rPr lang="en-US" sz="1350" dirty="0"/>
              <a:t>Assets       Liabilities</a:t>
            </a:r>
          </a:p>
        </p:txBody>
      </p:sp>
      <p:cxnSp>
        <p:nvCxnSpPr>
          <p:cNvPr id="11" name="Straight Connector 10"/>
          <p:cNvCxnSpPr/>
          <p:nvPr/>
        </p:nvCxnSpPr>
        <p:spPr>
          <a:xfrm>
            <a:off x="5541672" y="4691935"/>
            <a:ext cx="21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150199"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6884295"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p:cNvCxnSpPr/>
          <p:nvPr/>
        </p:nvCxnSpPr>
        <p:spPr>
          <a:xfrm>
            <a:off x="6884295" y="443113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14013" y="3139801"/>
            <a:ext cx="392415" cy="718457"/>
          </a:xfrm>
          <a:prstGeom prst="rect">
            <a:avLst/>
          </a:prstGeom>
          <a:noFill/>
        </p:spPr>
        <p:txBody>
          <a:bodyPr vert="vert270" wrap="square" rtlCol="0">
            <a:spAutoFit/>
          </a:bodyPr>
          <a:lstStyle/>
          <a:p>
            <a:r>
              <a:rPr lang="en-US" sz="1350" dirty="0"/>
              <a:t>deposits</a:t>
            </a:r>
          </a:p>
        </p:txBody>
      </p:sp>
      <p:sp>
        <p:nvSpPr>
          <p:cNvPr id="20" name="TextBox 19"/>
          <p:cNvSpPr txBox="1"/>
          <p:nvPr/>
        </p:nvSpPr>
        <p:spPr>
          <a:xfrm>
            <a:off x="7021055" y="4412356"/>
            <a:ext cx="286709" cy="300082"/>
          </a:xfrm>
          <a:prstGeom prst="rect">
            <a:avLst/>
          </a:prstGeom>
          <a:noFill/>
        </p:spPr>
        <p:txBody>
          <a:bodyPr wrap="square" rtlCol="0">
            <a:spAutoFit/>
          </a:bodyPr>
          <a:lstStyle/>
          <a:p>
            <a:r>
              <a:rPr lang="en-US" sz="1350" dirty="0"/>
              <a:t>E</a:t>
            </a:r>
          </a:p>
        </p:txBody>
      </p:sp>
      <p:sp>
        <p:nvSpPr>
          <p:cNvPr id="22" name="TextBox 21"/>
          <p:cNvSpPr txBox="1"/>
          <p:nvPr/>
        </p:nvSpPr>
        <p:spPr>
          <a:xfrm>
            <a:off x="6036129" y="1491895"/>
            <a:ext cx="1643743" cy="300082"/>
          </a:xfrm>
          <a:prstGeom prst="rect">
            <a:avLst/>
          </a:prstGeom>
          <a:noFill/>
        </p:spPr>
        <p:txBody>
          <a:bodyPr wrap="square" rtlCol="0">
            <a:spAutoFit/>
          </a:bodyPr>
          <a:lstStyle/>
          <a:p>
            <a:r>
              <a:rPr lang="en-US" sz="1350" dirty="0"/>
              <a:t>Assets       Liabilities</a:t>
            </a:r>
          </a:p>
        </p:txBody>
      </p:sp>
      <p:cxnSp>
        <p:nvCxnSpPr>
          <p:cNvPr id="3" name="Straight Connector 2"/>
          <p:cNvCxnSpPr/>
          <p:nvPr/>
        </p:nvCxnSpPr>
        <p:spPr>
          <a:xfrm>
            <a:off x="6150199" y="4554884"/>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5400000">
            <a:off x="5643259" y="4317754"/>
            <a:ext cx="392415" cy="581619"/>
          </a:xfrm>
          <a:prstGeom prst="rect">
            <a:avLst/>
          </a:prstGeom>
          <a:noFill/>
        </p:spPr>
        <p:txBody>
          <a:bodyPr vert="vert270" wrap="square" rtlCol="0">
            <a:spAutoFit/>
          </a:bodyPr>
          <a:lstStyle/>
          <a:p>
            <a:r>
              <a:rPr lang="en-US" sz="1350" dirty="0"/>
              <a:t>“cash”</a:t>
            </a:r>
          </a:p>
        </p:txBody>
      </p:sp>
      <p:sp>
        <p:nvSpPr>
          <p:cNvPr id="9" name="TextBox 8"/>
          <p:cNvSpPr txBox="1"/>
          <p:nvPr/>
        </p:nvSpPr>
        <p:spPr>
          <a:xfrm>
            <a:off x="6150199" y="2739291"/>
            <a:ext cx="392415" cy="528610"/>
          </a:xfrm>
          <a:prstGeom prst="rect">
            <a:avLst/>
          </a:prstGeom>
          <a:noFill/>
        </p:spPr>
        <p:txBody>
          <a:bodyPr vert="vert270" wrap="square" rtlCol="0">
            <a:spAutoFit/>
          </a:bodyPr>
          <a:lstStyle/>
          <a:p>
            <a:r>
              <a:rPr lang="en-US" sz="1350" dirty="0"/>
              <a:t>loans</a:t>
            </a:r>
          </a:p>
        </p:txBody>
      </p:sp>
      <p:sp>
        <p:nvSpPr>
          <p:cNvPr id="25" name="TextBox 24"/>
          <p:cNvSpPr txBox="1"/>
          <p:nvPr/>
        </p:nvSpPr>
        <p:spPr>
          <a:xfrm>
            <a:off x="639422" y="492132"/>
            <a:ext cx="7641771" cy="523220"/>
          </a:xfrm>
          <a:prstGeom prst="rect">
            <a:avLst/>
          </a:prstGeom>
          <a:noFill/>
        </p:spPr>
        <p:txBody>
          <a:bodyPr wrap="square" rtlCol="0">
            <a:spAutoFit/>
          </a:bodyPr>
          <a:lstStyle/>
          <a:p>
            <a:r>
              <a:rPr lang="en-US" sz="2800" dirty="0" smtClean="0"/>
              <a:t>As “cash” approaches zero lending has to stop.</a:t>
            </a:r>
            <a:endParaRPr lang="en-US" sz="2800" dirty="0"/>
          </a:p>
        </p:txBody>
      </p:sp>
    </p:spTree>
    <p:extLst>
      <p:ext uri="{BB962C8B-B14F-4D97-AF65-F5344CB8AC3E}">
        <p14:creationId xmlns:p14="http://schemas.microsoft.com/office/powerpoint/2010/main" val="2972954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861802"/>
            <a:ext cx="3287486" cy="35642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p:cNvCxnSpPr/>
          <p:nvPr/>
        </p:nvCxnSpPr>
        <p:spPr>
          <a:xfrm>
            <a:off x="1922172" y="4691935"/>
            <a:ext cx="21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30699"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3264795"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p:cNvCxnSpPr/>
          <p:nvPr/>
        </p:nvCxnSpPr>
        <p:spPr>
          <a:xfrm>
            <a:off x="3264795" y="443113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94513" y="3139801"/>
            <a:ext cx="392415" cy="718457"/>
          </a:xfrm>
          <a:prstGeom prst="rect">
            <a:avLst/>
          </a:prstGeom>
          <a:noFill/>
        </p:spPr>
        <p:txBody>
          <a:bodyPr vert="vert270" wrap="square" rtlCol="0">
            <a:spAutoFit/>
          </a:bodyPr>
          <a:lstStyle/>
          <a:p>
            <a:r>
              <a:rPr lang="en-US" sz="1350" dirty="0"/>
              <a:t>deposits</a:t>
            </a:r>
          </a:p>
        </p:txBody>
      </p:sp>
      <p:sp>
        <p:nvSpPr>
          <p:cNvPr id="13" name="TextBox 12"/>
          <p:cNvSpPr txBox="1"/>
          <p:nvPr/>
        </p:nvSpPr>
        <p:spPr>
          <a:xfrm>
            <a:off x="3401555" y="4412356"/>
            <a:ext cx="286709" cy="300082"/>
          </a:xfrm>
          <a:prstGeom prst="rect">
            <a:avLst/>
          </a:prstGeom>
          <a:noFill/>
        </p:spPr>
        <p:txBody>
          <a:bodyPr wrap="square" rtlCol="0">
            <a:spAutoFit/>
          </a:bodyPr>
          <a:lstStyle/>
          <a:p>
            <a:r>
              <a:rPr lang="en-US" sz="1350" dirty="0"/>
              <a:t>E</a:t>
            </a:r>
          </a:p>
        </p:txBody>
      </p:sp>
      <p:sp>
        <p:nvSpPr>
          <p:cNvPr id="14" name="TextBox 13"/>
          <p:cNvSpPr txBox="1"/>
          <p:nvPr/>
        </p:nvSpPr>
        <p:spPr>
          <a:xfrm>
            <a:off x="2577332" y="2760948"/>
            <a:ext cx="392415" cy="1578428"/>
          </a:xfrm>
          <a:prstGeom prst="rect">
            <a:avLst/>
          </a:prstGeom>
          <a:noFill/>
        </p:spPr>
        <p:txBody>
          <a:bodyPr vert="vert270" wrap="square" rtlCol="0">
            <a:spAutoFit/>
          </a:bodyPr>
          <a:lstStyle/>
          <a:p>
            <a:r>
              <a:rPr lang="en-US" sz="1350" dirty="0"/>
              <a:t>“cash” or “reserves”</a:t>
            </a:r>
          </a:p>
        </p:txBody>
      </p:sp>
      <p:sp>
        <p:nvSpPr>
          <p:cNvPr id="15" name="TextBox 14"/>
          <p:cNvSpPr txBox="1"/>
          <p:nvPr/>
        </p:nvSpPr>
        <p:spPr>
          <a:xfrm>
            <a:off x="2416629" y="2188067"/>
            <a:ext cx="1643743" cy="300082"/>
          </a:xfrm>
          <a:prstGeom prst="rect">
            <a:avLst/>
          </a:prstGeom>
          <a:noFill/>
        </p:spPr>
        <p:txBody>
          <a:bodyPr wrap="square" rtlCol="0">
            <a:spAutoFit/>
          </a:bodyPr>
          <a:lstStyle/>
          <a:p>
            <a:r>
              <a:rPr lang="en-US" sz="1350" dirty="0"/>
              <a:t>Assets       Liabilities</a:t>
            </a:r>
          </a:p>
        </p:txBody>
      </p:sp>
      <p:cxnSp>
        <p:nvCxnSpPr>
          <p:cNvPr id="11" name="Straight Connector 10"/>
          <p:cNvCxnSpPr/>
          <p:nvPr/>
        </p:nvCxnSpPr>
        <p:spPr>
          <a:xfrm>
            <a:off x="5541672" y="4691935"/>
            <a:ext cx="21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150199"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6884295"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p:cNvCxnSpPr/>
          <p:nvPr/>
        </p:nvCxnSpPr>
        <p:spPr>
          <a:xfrm>
            <a:off x="6884295" y="443113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14013" y="3139801"/>
            <a:ext cx="392415" cy="718457"/>
          </a:xfrm>
          <a:prstGeom prst="rect">
            <a:avLst/>
          </a:prstGeom>
          <a:noFill/>
        </p:spPr>
        <p:txBody>
          <a:bodyPr vert="vert270" wrap="square" rtlCol="0">
            <a:spAutoFit/>
          </a:bodyPr>
          <a:lstStyle/>
          <a:p>
            <a:r>
              <a:rPr lang="en-US" sz="1350" dirty="0"/>
              <a:t>deposits</a:t>
            </a:r>
          </a:p>
        </p:txBody>
      </p:sp>
      <p:sp>
        <p:nvSpPr>
          <p:cNvPr id="20" name="TextBox 19"/>
          <p:cNvSpPr txBox="1"/>
          <p:nvPr/>
        </p:nvSpPr>
        <p:spPr>
          <a:xfrm>
            <a:off x="7021055" y="4412356"/>
            <a:ext cx="286709" cy="300082"/>
          </a:xfrm>
          <a:prstGeom prst="rect">
            <a:avLst/>
          </a:prstGeom>
          <a:noFill/>
        </p:spPr>
        <p:txBody>
          <a:bodyPr wrap="square" rtlCol="0">
            <a:spAutoFit/>
          </a:bodyPr>
          <a:lstStyle/>
          <a:p>
            <a:r>
              <a:rPr lang="en-US" sz="1350" dirty="0"/>
              <a:t>E</a:t>
            </a:r>
          </a:p>
        </p:txBody>
      </p:sp>
      <p:sp>
        <p:nvSpPr>
          <p:cNvPr id="22" name="TextBox 21"/>
          <p:cNvSpPr txBox="1"/>
          <p:nvPr/>
        </p:nvSpPr>
        <p:spPr>
          <a:xfrm>
            <a:off x="6036129" y="1491895"/>
            <a:ext cx="1643743" cy="300082"/>
          </a:xfrm>
          <a:prstGeom prst="rect">
            <a:avLst/>
          </a:prstGeom>
          <a:noFill/>
        </p:spPr>
        <p:txBody>
          <a:bodyPr wrap="square" rtlCol="0">
            <a:spAutoFit/>
          </a:bodyPr>
          <a:lstStyle/>
          <a:p>
            <a:r>
              <a:rPr lang="en-US" sz="1350" dirty="0"/>
              <a:t>Assets       Liabilities</a:t>
            </a:r>
          </a:p>
        </p:txBody>
      </p:sp>
      <p:cxnSp>
        <p:nvCxnSpPr>
          <p:cNvPr id="3" name="Straight Connector 2"/>
          <p:cNvCxnSpPr/>
          <p:nvPr/>
        </p:nvCxnSpPr>
        <p:spPr>
          <a:xfrm>
            <a:off x="6154156" y="456239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5400000">
            <a:off x="5643259" y="4317754"/>
            <a:ext cx="392415" cy="581619"/>
          </a:xfrm>
          <a:prstGeom prst="rect">
            <a:avLst/>
          </a:prstGeom>
          <a:noFill/>
        </p:spPr>
        <p:txBody>
          <a:bodyPr vert="vert270" wrap="square" rtlCol="0">
            <a:spAutoFit/>
          </a:bodyPr>
          <a:lstStyle/>
          <a:p>
            <a:r>
              <a:rPr lang="en-US" sz="1350" dirty="0"/>
              <a:t>“cash”</a:t>
            </a:r>
          </a:p>
        </p:txBody>
      </p:sp>
      <p:sp>
        <p:nvSpPr>
          <p:cNvPr id="9" name="TextBox 8"/>
          <p:cNvSpPr txBox="1"/>
          <p:nvPr/>
        </p:nvSpPr>
        <p:spPr>
          <a:xfrm>
            <a:off x="6150199" y="2739291"/>
            <a:ext cx="392415" cy="528610"/>
          </a:xfrm>
          <a:prstGeom prst="rect">
            <a:avLst/>
          </a:prstGeom>
          <a:noFill/>
        </p:spPr>
        <p:txBody>
          <a:bodyPr vert="vert270" wrap="square" rtlCol="0">
            <a:spAutoFit/>
          </a:bodyPr>
          <a:lstStyle/>
          <a:p>
            <a:r>
              <a:rPr lang="en-US" sz="1350" dirty="0"/>
              <a:t>loans</a:t>
            </a:r>
          </a:p>
        </p:txBody>
      </p:sp>
      <p:sp>
        <p:nvSpPr>
          <p:cNvPr id="25" name="TextBox 24"/>
          <p:cNvSpPr txBox="1"/>
          <p:nvPr/>
        </p:nvSpPr>
        <p:spPr>
          <a:xfrm>
            <a:off x="639422" y="492132"/>
            <a:ext cx="7641771" cy="954107"/>
          </a:xfrm>
          <a:prstGeom prst="rect">
            <a:avLst/>
          </a:prstGeom>
          <a:noFill/>
        </p:spPr>
        <p:txBody>
          <a:bodyPr wrap="square" rtlCol="0">
            <a:spAutoFit/>
          </a:bodyPr>
          <a:lstStyle/>
          <a:p>
            <a:r>
              <a:rPr lang="en-US" sz="2800" dirty="0" smtClean="0"/>
              <a:t>But </a:t>
            </a:r>
            <a:r>
              <a:rPr lang="en-US" sz="2800" dirty="0"/>
              <a:t>any lender can borrow more money to </a:t>
            </a:r>
            <a:r>
              <a:rPr lang="en-US" sz="2800" dirty="0" smtClean="0"/>
              <a:t>be able to continue to lend</a:t>
            </a:r>
            <a:r>
              <a:rPr lang="en-US" sz="2800" dirty="0"/>
              <a:t>.</a:t>
            </a:r>
          </a:p>
        </p:txBody>
      </p:sp>
      <p:sp>
        <p:nvSpPr>
          <p:cNvPr id="2" name="Rectangle 1"/>
          <p:cNvSpPr/>
          <p:nvPr/>
        </p:nvSpPr>
        <p:spPr>
          <a:xfrm>
            <a:off x="6150199" y="1861802"/>
            <a:ext cx="405684" cy="705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6" name="Rectangle 25"/>
          <p:cNvSpPr/>
          <p:nvPr/>
        </p:nvSpPr>
        <p:spPr>
          <a:xfrm>
            <a:off x="6884295" y="1850840"/>
            <a:ext cx="405684" cy="705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1" name="TextBox 20"/>
          <p:cNvSpPr txBox="1"/>
          <p:nvPr/>
        </p:nvSpPr>
        <p:spPr>
          <a:xfrm>
            <a:off x="7598229" y="1861802"/>
            <a:ext cx="1230086" cy="1200329"/>
          </a:xfrm>
          <a:prstGeom prst="rect">
            <a:avLst/>
          </a:prstGeom>
          <a:noFill/>
        </p:spPr>
        <p:txBody>
          <a:bodyPr wrap="square" rtlCol="0">
            <a:spAutoFit/>
          </a:bodyPr>
          <a:lstStyle/>
          <a:p>
            <a:r>
              <a:rPr lang="en-US" dirty="0"/>
              <a:t>This new “cash” can be lent out.</a:t>
            </a:r>
          </a:p>
        </p:txBody>
      </p:sp>
      <p:sp>
        <p:nvSpPr>
          <p:cNvPr id="27" name="TextBox 26"/>
          <p:cNvSpPr txBox="1"/>
          <p:nvPr/>
        </p:nvSpPr>
        <p:spPr>
          <a:xfrm>
            <a:off x="4967335" y="1861803"/>
            <a:ext cx="874615" cy="507831"/>
          </a:xfrm>
          <a:prstGeom prst="rect">
            <a:avLst/>
          </a:prstGeom>
          <a:noFill/>
          <a:ln>
            <a:solidFill>
              <a:schemeClr val="tx1"/>
            </a:solidFill>
          </a:ln>
        </p:spPr>
        <p:txBody>
          <a:bodyPr wrap="square" rtlCol="0">
            <a:spAutoFit/>
          </a:bodyPr>
          <a:lstStyle/>
          <a:p>
            <a:r>
              <a:rPr lang="en-US" sz="1350" dirty="0"/>
              <a:t>Borrowed money</a:t>
            </a:r>
          </a:p>
        </p:txBody>
      </p:sp>
      <p:sp>
        <p:nvSpPr>
          <p:cNvPr id="28" name="Right Arrow 27"/>
          <p:cNvSpPr/>
          <p:nvPr/>
        </p:nvSpPr>
        <p:spPr>
          <a:xfrm>
            <a:off x="5841950" y="2000251"/>
            <a:ext cx="308249" cy="187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0" name="TextBox 29"/>
          <p:cNvSpPr txBox="1"/>
          <p:nvPr/>
        </p:nvSpPr>
        <p:spPr>
          <a:xfrm>
            <a:off x="6137112" y="1942531"/>
            <a:ext cx="392415" cy="581619"/>
          </a:xfrm>
          <a:prstGeom prst="rect">
            <a:avLst/>
          </a:prstGeom>
          <a:noFill/>
        </p:spPr>
        <p:txBody>
          <a:bodyPr vert="vert270" wrap="square" rtlCol="0">
            <a:spAutoFit/>
          </a:bodyPr>
          <a:lstStyle/>
          <a:p>
            <a:r>
              <a:rPr lang="en-US" sz="1350" dirty="0"/>
              <a:t>“cash”</a:t>
            </a:r>
          </a:p>
        </p:txBody>
      </p:sp>
    </p:spTree>
    <p:extLst>
      <p:ext uri="{BB962C8B-B14F-4D97-AF65-F5344CB8AC3E}">
        <p14:creationId xmlns:p14="http://schemas.microsoft.com/office/powerpoint/2010/main" val="4099292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541672" y="4691935"/>
            <a:ext cx="21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150199"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6884295"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p:cNvCxnSpPr/>
          <p:nvPr/>
        </p:nvCxnSpPr>
        <p:spPr>
          <a:xfrm>
            <a:off x="6884295" y="443113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14013" y="3139801"/>
            <a:ext cx="392415" cy="718457"/>
          </a:xfrm>
          <a:prstGeom prst="rect">
            <a:avLst/>
          </a:prstGeom>
          <a:noFill/>
        </p:spPr>
        <p:txBody>
          <a:bodyPr vert="vert270" wrap="square" rtlCol="0">
            <a:spAutoFit/>
          </a:bodyPr>
          <a:lstStyle/>
          <a:p>
            <a:r>
              <a:rPr lang="en-US" sz="1350" dirty="0"/>
              <a:t>deposits</a:t>
            </a:r>
          </a:p>
        </p:txBody>
      </p:sp>
      <p:sp>
        <p:nvSpPr>
          <p:cNvPr id="20" name="TextBox 19"/>
          <p:cNvSpPr txBox="1"/>
          <p:nvPr/>
        </p:nvSpPr>
        <p:spPr>
          <a:xfrm>
            <a:off x="7021055" y="4412356"/>
            <a:ext cx="286709" cy="300082"/>
          </a:xfrm>
          <a:prstGeom prst="rect">
            <a:avLst/>
          </a:prstGeom>
          <a:noFill/>
        </p:spPr>
        <p:txBody>
          <a:bodyPr wrap="square" rtlCol="0">
            <a:spAutoFit/>
          </a:bodyPr>
          <a:lstStyle/>
          <a:p>
            <a:r>
              <a:rPr lang="en-US" sz="1350" dirty="0"/>
              <a:t>E</a:t>
            </a:r>
          </a:p>
        </p:txBody>
      </p:sp>
      <p:sp>
        <p:nvSpPr>
          <p:cNvPr id="22" name="TextBox 21"/>
          <p:cNvSpPr txBox="1"/>
          <p:nvPr/>
        </p:nvSpPr>
        <p:spPr>
          <a:xfrm>
            <a:off x="6036129" y="1491895"/>
            <a:ext cx="1643743" cy="300082"/>
          </a:xfrm>
          <a:prstGeom prst="rect">
            <a:avLst/>
          </a:prstGeom>
          <a:noFill/>
        </p:spPr>
        <p:txBody>
          <a:bodyPr wrap="square" rtlCol="0">
            <a:spAutoFit/>
          </a:bodyPr>
          <a:lstStyle/>
          <a:p>
            <a:r>
              <a:rPr lang="en-US" sz="1350" dirty="0"/>
              <a:t>Assets       Liabilities</a:t>
            </a:r>
          </a:p>
        </p:txBody>
      </p:sp>
      <p:cxnSp>
        <p:nvCxnSpPr>
          <p:cNvPr id="3" name="Straight Connector 2"/>
          <p:cNvCxnSpPr/>
          <p:nvPr/>
        </p:nvCxnSpPr>
        <p:spPr>
          <a:xfrm>
            <a:off x="6160199" y="4557836"/>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5400000">
            <a:off x="5636274" y="4317754"/>
            <a:ext cx="392415" cy="581619"/>
          </a:xfrm>
          <a:prstGeom prst="rect">
            <a:avLst/>
          </a:prstGeom>
          <a:noFill/>
        </p:spPr>
        <p:txBody>
          <a:bodyPr vert="vert270" wrap="square" rtlCol="0">
            <a:spAutoFit/>
          </a:bodyPr>
          <a:lstStyle/>
          <a:p>
            <a:r>
              <a:rPr lang="en-US" sz="1350" dirty="0"/>
              <a:t>“cash”</a:t>
            </a:r>
          </a:p>
        </p:txBody>
      </p:sp>
      <p:sp>
        <p:nvSpPr>
          <p:cNvPr id="9" name="TextBox 8"/>
          <p:cNvSpPr txBox="1"/>
          <p:nvPr/>
        </p:nvSpPr>
        <p:spPr>
          <a:xfrm>
            <a:off x="6150199" y="2739291"/>
            <a:ext cx="392415" cy="528610"/>
          </a:xfrm>
          <a:prstGeom prst="rect">
            <a:avLst/>
          </a:prstGeom>
          <a:noFill/>
        </p:spPr>
        <p:txBody>
          <a:bodyPr vert="vert270" wrap="square" rtlCol="0">
            <a:spAutoFit/>
          </a:bodyPr>
          <a:lstStyle/>
          <a:p>
            <a:r>
              <a:rPr lang="en-US" sz="1350" dirty="0"/>
              <a:t>loans</a:t>
            </a:r>
          </a:p>
        </p:txBody>
      </p:sp>
      <p:sp>
        <p:nvSpPr>
          <p:cNvPr id="2" name="Rectangle 1"/>
          <p:cNvSpPr/>
          <p:nvPr/>
        </p:nvSpPr>
        <p:spPr>
          <a:xfrm>
            <a:off x="6150199" y="1861802"/>
            <a:ext cx="405684" cy="705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6" name="Rectangle 25"/>
          <p:cNvSpPr/>
          <p:nvPr/>
        </p:nvSpPr>
        <p:spPr>
          <a:xfrm>
            <a:off x="6884295" y="1850840"/>
            <a:ext cx="405684" cy="705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1" name="TextBox 20"/>
          <p:cNvSpPr txBox="1"/>
          <p:nvPr/>
        </p:nvSpPr>
        <p:spPr>
          <a:xfrm>
            <a:off x="7598229" y="1861802"/>
            <a:ext cx="1230086" cy="1200329"/>
          </a:xfrm>
          <a:prstGeom prst="rect">
            <a:avLst/>
          </a:prstGeom>
          <a:noFill/>
        </p:spPr>
        <p:txBody>
          <a:bodyPr wrap="square" rtlCol="0">
            <a:spAutoFit/>
          </a:bodyPr>
          <a:lstStyle/>
          <a:p>
            <a:r>
              <a:rPr lang="en-US" dirty="0"/>
              <a:t>This new “cash” can be lent out.</a:t>
            </a:r>
          </a:p>
        </p:txBody>
      </p:sp>
      <p:sp>
        <p:nvSpPr>
          <p:cNvPr id="27" name="TextBox 26"/>
          <p:cNvSpPr txBox="1"/>
          <p:nvPr/>
        </p:nvSpPr>
        <p:spPr>
          <a:xfrm>
            <a:off x="561956" y="1261062"/>
            <a:ext cx="4343400" cy="1200329"/>
          </a:xfrm>
          <a:prstGeom prst="rect">
            <a:avLst/>
          </a:prstGeom>
          <a:noFill/>
        </p:spPr>
        <p:txBody>
          <a:bodyPr wrap="square" rtlCol="0">
            <a:spAutoFit/>
          </a:bodyPr>
          <a:lstStyle/>
          <a:p>
            <a:r>
              <a:rPr lang="en-US" sz="2400" dirty="0"/>
              <a:t>What limits this ability of lenders to keep borrowing so that they can continue to lend?</a:t>
            </a:r>
          </a:p>
        </p:txBody>
      </p:sp>
      <p:sp>
        <p:nvSpPr>
          <p:cNvPr id="4" name="TextBox 3"/>
          <p:cNvSpPr txBox="1"/>
          <p:nvPr/>
        </p:nvSpPr>
        <p:spPr>
          <a:xfrm>
            <a:off x="512970" y="3139801"/>
            <a:ext cx="4441371" cy="2308324"/>
          </a:xfrm>
          <a:prstGeom prst="rect">
            <a:avLst/>
          </a:prstGeom>
          <a:noFill/>
        </p:spPr>
        <p:txBody>
          <a:bodyPr wrap="square" rtlCol="0">
            <a:spAutoFit/>
          </a:bodyPr>
          <a:lstStyle/>
          <a:p>
            <a:r>
              <a:rPr lang="en-US" sz="2400" dirty="0"/>
              <a:t>For nonbanks, it’s the market. </a:t>
            </a:r>
            <a:endParaRPr lang="en-US" sz="2400" dirty="0" smtClean="0"/>
          </a:p>
          <a:p>
            <a:endParaRPr lang="en-US" sz="2400" dirty="0"/>
          </a:p>
          <a:p>
            <a:r>
              <a:rPr lang="en-US" sz="2400" dirty="0" smtClean="0"/>
              <a:t>Can </a:t>
            </a:r>
            <a:r>
              <a:rPr lang="en-US" sz="2400" dirty="0"/>
              <a:t>the lender find another lender willing to loan at rates that will permit further profitable lending? </a:t>
            </a:r>
          </a:p>
        </p:txBody>
      </p:sp>
      <p:sp>
        <p:nvSpPr>
          <p:cNvPr id="23" name="TextBox 22"/>
          <p:cNvSpPr txBox="1"/>
          <p:nvPr/>
        </p:nvSpPr>
        <p:spPr>
          <a:xfrm>
            <a:off x="6141548" y="1912589"/>
            <a:ext cx="392415" cy="581619"/>
          </a:xfrm>
          <a:prstGeom prst="rect">
            <a:avLst/>
          </a:prstGeom>
          <a:noFill/>
        </p:spPr>
        <p:txBody>
          <a:bodyPr vert="vert270" wrap="square" rtlCol="0">
            <a:spAutoFit/>
          </a:bodyPr>
          <a:lstStyle/>
          <a:p>
            <a:r>
              <a:rPr lang="en-US" sz="1350" dirty="0"/>
              <a:t>“cash”</a:t>
            </a:r>
          </a:p>
        </p:txBody>
      </p:sp>
    </p:spTree>
    <p:extLst>
      <p:ext uri="{BB962C8B-B14F-4D97-AF65-F5344CB8AC3E}">
        <p14:creationId xmlns:p14="http://schemas.microsoft.com/office/powerpoint/2010/main" val="762244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3058886" y="1905000"/>
            <a:ext cx="2819400" cy="2667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4071" y="4879104"/>
            <a:ext cx="8077200" cy="954107"/>
          </a:xfrm>
          <a:prstGeom prst="rect">
            <a:avLst/>
          </a:prstGeom>
          <a:noFill/>
          <a:ln>
            <a:solidFill>
              <a:schemeClr val="accent1"/>
            </a:solidFill>
          </a:ln>
        </p:spPr>
        <p:txBody>
          <a:bodyPr wrap="square" rtlCol="0">
            <a:spAutoFit/>
          </a:bodyPr>
          <a:lstStyle/>
          <a:p>
            <a:pPr algn="ctr"/>
            <a:r>
              <a:rPr lang="en-US" sz="2800" dirty="0" smtClean="0"/>
              <a:t>The economy can be viewed as the circulation of money.</a:t>
            </a:r>
            <a:endParaRPr lang="en-US" sz="2800" dirty="0"/>
          </a:p>
        </p:txBody>
      </p:sp>
      <p:sp>
        <p:nvSpPr>
          <p:cNvPr id="4" name="TextBox 3"/>
          <p:cNvSpPr txBox="1"/>
          <p:nvPr/>
        </p:nvSpPr>
        <p:spPr>
          <a:xfrm>
            <a:off x="762000" y="615905"/>
            <a:ext cx="7467600" cy="1077218"/>
          </a:xfrm>
          <a:prstGeom prst="rect">
            <a:avLst/>
          </a:prstGeom>
          <a:noFill/>
          <a:ln>
            <a:solidFill>
              <a:schemeClr val="accent2"/>
            </a:solidFill>
          </a:ln>
        </p:spPr>
        <p:txBody>
          <a:bodyPr wrap="square" rtlCol="0">
            <a:spAutoFit/>
          </a:bodyPr>
          <a:lstStyle/>
          <a:p>
            <a:pPr algn="ctr"/>
            <a:r>
              <a:rPr lang="en-US" sz="3200" dirty="0" smtClean="0"/>
              <a:t>The exchange of goods and services is mediated by money.</a:t>
            </a:r>
            <a:endParaRPr lang="en-US" sz="3200" dirty="0"/>
          </a:p>
        </p:txBody>
      </p:sp>
      <p:sp>
        <p:nvSpPr>
          <p:cNvPr id="9" name="Circular Arrow 8"/>
          <p:cNvSpPr/>
          <p:nvPr/>
        </p:nvSpPr>
        <p:spPr>
          <a:xfrm>
            <a:off x="3657600" y="2212104"/>
            <a:ext cx="1676400" cy="118561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721893" y="3657600"/>
            <a:ext cx="154781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948" y="2804910"/>
            <a:ext cx="1499467" cy="85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99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541672" y="4691935"/>
            <a:ext cx="21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150199"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6884295"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p:cNvCxnSpPr/>
          <p:nvPr/>
        </p:nvCxnSpPr>
        <p:spPr>
          <a:xfrm>
            <a:off x="6884295" y="443113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14013" y="3139801"/>
            <a:ext cx="392415" cy="718457"/>
          </a:xfrm>
          <a:prstGeom prst="rect">
            <a:avLst/>
          </a:prstGeom>
          <a:noFill/>
        </p:spPr>
        <p:txBody>
          <a:bodyPr vert="vert270" wrap="square" rtlCol="0">
            <a:spAutoFit/>
          </a:bodyPr>
          <a:lstStyle/>
          <a:p>
            <a:r>
              <a:rPr lang="en-US" sz="1350" dirty="0"/>
              <a:t>deposits</a:t>
            </a:r>
          </a:p>
        </p:txBody>
      </p:sp>
      <p:sp>
        <p:nvSpPr>
          <p:cNvPr id="20" name="TextBox 19"/>
          <p:cNvSpPr txBox="1"/>
          <p:nvPr/>
        </p:nvSpPr>
        <p:spPr>
          <a:xfrm>
            <a:off x="7021055" y="4412356"/>
            <a:ext cx="286709" cy="300082"/>
          </a:xfrm>
          <a:prstGeom prst="rect">
            <a:avLst/>
          </a:prstGeom>
          <a:noFill/>
        </p:spPr>
        <p:txBody>
          <a:bodyPr wrap="square" rtlCol="0">
            <a:spAutoFit/>
          </a:bodyPr>
          <a:lstStyle/>
          <a:p>
            <a:r>
              <a:rPr lang="en-US" sz="1350" dirty="0"/>
              <a:t>E</a:t>
            </a:r>
          </a:p>
        </p:txBody>
      </p:sp>
      <p:sp>
        <p:nvSpPr>
          <p:cNvPr id="22" name="TextBox 21"/>
          <p:cNvSpPr txBox="1"/>
          <p:nvPr/>
        </p:nvSpPr>
        <p:spPr>
          <a:xfrm>
            <a:off x="6036129" y="1491895"/>
            <a:ext cx="1643743" cy="300082"/>
          </a:xfrm>
          <a:prstGeom prst="rect">
            <a:avLst/>
          </a:prstGeom>
          <a:noFill/>
        </p:spPr>
        <p:txBody>
          <a:bodyPr wrap="square" rtlCol="0">
            <a:spAutoFit/>
          </a:bodyPr>
          <a:lstStyle/>
          <a:p>
            <a:r>
              <a:rPr lang="en-US" sz="1350" dirty="0"/>
              <a:t>Assets       Liabilities</a:t>
            </a:r>
          </a:p>
        </p:txBody>
      </p:sp>
      <p:cxnSp>
        <p:nvCxnSpPr>
          <p:cNvPr id="3" name="Straight Connector 2"/>
          <p:cNvCxnSpPr/>
          <p:nvPr/>
        </p:nvCxnSpPr>
        <p:spPr>
          <a:xfrm>
            <a:off x="6150199" y="3524250"/>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89526" y="3689108"/>
            <a:ext cx="392415" cy="581619"/>
          </a:xfrm>
          <a:prstGeom prst="rect">
            <a:avLst/>
          </a:prstGeom>
          <a:noFill/>
        </p:spPr>
        <p:txBody>
          <a:bodyPr vert="vert270" wrap="square" rtlCol="0">
            <a:spAutoFit/>
          </a:bodyPr>
          <a:lstStyle/>
          <a:p>
            <a:r>
              <a:rPr lang="en-US" sz="1350" dirty="0"/>
              <a:t>“cash”</a:t>
            </a:r>
          </a:p>
        </p:txBody>
      </p:sp>
      <p:sp>
        <p:nvSpPr>
          <p:cNvPr id="9" name="TextBox 8"/>
          <p:cNvSpPr txBox="1"/>
          <p:nvPr/>
        </p:nvSpPr>
        <p:spPr>
          <a:xfrm>
            <a:off x="6150199" y="2739291"/>
            <a:ext cx="392415" cy="528610"/>
          </a:xfrm>
          <a:prstGeom prst="rect">
            <a:avLst/>
          </a:prstGeom>
          <a:noFill/>
        </p:spPr>
        <p:txBody>
          <a:bodyPr vert="vert270" wrap="square" rtlCol="0">
            <a:spAutoFit/>
          </a:bodyPr>
          <a:lstStyle/>
          <a:p>
            <a:r>
              <a:rPr lang="en-US" sz="1350" dirty="0"/>
              <a:t>loans</a:t>
            </a:r>
          </a:p>
        </p:txBody>
      </p:sp>
      <p:sp>
        <p:nvSpPr>
          <p:cNvPr id="2" name="Rectangle 1"/>
          <p:cNvSpPr/>
          <p:nvPr/>
        </p:nvSpPr>
        <p:spPr>
          <a:xfrm>
            <a:off x="6150199" y="1861802"/>
            <a:ext cx="405684" cy="705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6" name="Rectangle 25"/>
          <p:cNvSpPr/>
          <p:nvPr/>
        </p:nvSpPr>
        <p:spPr>
          <a:xfrm>
            <a:off x="6884295" y="1850840"/>
            <a:ext cx="405684" cy="705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1" name="TextBox 20"/>
          <p:cNvSpPr txBox="1"/>
          <p:nvPr/>
        </p:nvSpPr>
        <p:spPr>
          <a:xfrm>
            <a:off x="7598229" y="1861802"/>
            <a:ext cx="1230086" cy="1200329"/>
          </a:xfrm>
          <a:prstGeom prst="rect">
            <a:avLst/>
          </a:prstGeom>
          <a:noFill/>
        </p:spPr>
        <p:txBody>
          <a:bodyPr wrap="square" rtlCol="0">
            <a:spAutoFit/>
          </a:bodyPr>
          <a:lstStyle/>
          <a:p>
            <a:r>
              <a:rPr lang="en-US" dirty="0"/>
              <a:t>This new “cash” can be lent out.</a:t>
            </a:r>
          </a:p>
        </p:txBody>
      </p:sp>
      <p:sp>
        <p:nvSpPr>
          <p:cNvPr id="4" name="TextBox 3"/>
          <p:cNvSpPr txBox="1"/>
          <p:nvPr/>
        </p:nvSpPr>
        <p:spPr>
          <a:xfrm>
            <a:off x="602877" y="1952613"/>
            <a:ext cx="4441371" cy="2246769"/>
          </a:xfrm>
          <a:prstGeom prst="rect">
            <a:avLst/>
          </a:prstGeom>
          <a:noFill/>
        </p:spPr>
        <p:txBody>
          <a:bodyPr wrap="square" rtlCol="0">
            <a:spAutoFit/>
          </a:bodyPr>
          <a:lstStyle/>
          <a:p>
            <a:r>
              <a:rPr lang="en-US" sz="2800" dirty="0"/>
              <a:t>For banks, the situation is different, </a:t>
            </a:r>
            <a:r>
              <a:rPr lang="en-US" sz="2800" dirty="0" smtClean="0"/>
              <a:t>because, </a:t>
            </a:r>
            <a:r>
              <a:rPr lang="en-US" sz="2800" u="sng" dirty="0" smtClean="0"/>
              <a:t>at </a:t>
            </a:r>
            <a:r>
              <a:rPr lang="en-US" sz="2800" u="sng" dirty="0"/>
              <a:t>least in principle</a:t>
            </a:r>
            <a:r>
              <a:rPr lang="en-US" sz="2800" dirty="0"/>
              <a:t>, they </a:t>
            </a:r>
            <a:r>
              <a:rPr lang="en-US" sz="2800" dirty="0" smtClean="0"/>
              <a:t>can </a:t>
            </a:r>
            <a:r>
              <a:rPr lang="en-US" sz="2800" dirty="0"/>
              <a:t>turn to the lender of last resort, the central bank. </a:t>
            </a:r>
          </a:p>
        </p:txBody>
      </p:sp>
      <p:sp>
        <p:nvSpPr>
          <p:cNvPr id="23" name="TextBox 22"/>
          <p:cNvSpPr txBox="1"/>
          <p:nvPr/>
        </p:nvSpPr>
        <p:spPr>
          <a:xfrm>
            <a:off x="6131467" y="1948320"/>
            <a:ext cx="392415" cy="581619"/>
          </a:xfrm>
          <a:prstGeom prst="rect">
            <a:avLst/>
          </a:prstGeom>
          <a:noFill/>
        </p:spPr>
        <p:txBody>
          <a:bodyPr vert="vert270" wrap="square" rtlCol="0">
            <a:spAutoFit/>
          </a:bodyPr>
          <a:lstStyle/>
          <a:p>
            <a:r>
              <a:rPr lang="en-US" sz="1350" dirty="0"/>
              <a:t>“cash”</a:t>
            </a:r>
          </a:p>
        </p:txBody>
      </p:sp>
    </p:spTree>
    <p:extLst>
      <p:ext uri="{BB962C8B-B14F-4D97-AF65-F5344CB8AC3E}">
        <p14:creationId xmlns:p14="http://schemas.microsoft.com/office/powerpoint/2010/main" val="3883495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533400" y="4691935"/>
            <a:ext cx="6934200" cy="326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150199"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6884295" y="2566921"/>
            <a:ext cx="405684" cy="2125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p:cNvCxnSpPr/>
          <p:nvPr/>
        </p:nvCxnSpPr>
        <p:spPr>
          <a:xfrm>
            <a:off x="6884295" y="4431137"/>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14013" y="3139801"/>
            <a:ext cx="392415" cy="718457"/>
          </a:xfrm>
          <a:prstGeom prst="rect">
            <a:avLst/>
          </a:prstGeom>
          <a:noFill/>
        </p:spPr>
        <p:txBody>
          <a:bodyPr vert="vert270" wrap="square" rtlCol="0">
            <a:spAutoFit/>
          </a:bodyPr>
          <a:lstStyle/>
          <a:p>
            <a:r>
              <a:rPr lang="en-US" sz="1350" dirty="0"/>
              <a:t>deposits</a:t>
            </a:r>
          </a:p>
        </p:txBody>
      </p:sp>
      <p:sp>
        <p:nvSpPr>
          <p:cNvPr id="20" name="TextBox 19"/>
          <p:cNvSpPr txBox="1"/>
          <p:nvPr/>
        </p:nvSpPr>
        <p:spPr>
          <a:xfrm>
            <a:off x="7021055" y="4412356"/>
            <a:ext cx="286709" cy="300082"/>
          </a:xfrm>
          <a:prstGeom prst="rect">
            <a:avLst/>
          </a:prstGeom>
          <a:noFill/>
        </p:spPr>
        <p:txBody>
          <a:bodyPr wrap="square" rtlCol="0">
            <a:spAutoFit/>
          </a:bodyPr>
          <a:lstStyle/>
          <a:p>
            <a:r>
              <a:rPr lang="en-US" sz="1350" dirty="0"/>
              <a:t>E</a:t>
            </a:r>
          </a:p>
        </p:txBody>
      </p:sp>
      <p:sp>
        <p:nvSpPr>
          <p:cNvPr id="22" name="TextBox 21"/>
          <p:cNvSpPr txBox="1"/>
          <p:nvPr/>
        </p:nvSpPr>
        <p:spPr>
          <a:xfrm>
            <a:off x="6036129" y="1491895"/>
            <a:ext cx="1643743" cy="300082"/>
          </a:xfrm>
          <a:prstGeom prst="rect">
            <a:avLst/>
          </a:prstGeom>
          <a:noFill/>
        </p:spPr>
        <p:txBody>
          <a:bodyPr wrap="square" rtlCol="0">
            <a:spAutoFit/>
          </a:bodyPr>
          <a:lstStyle/>
          <a:p>
            <a:r>
              <a:rPr lang="en-US" sz="1350" dirty="0"/>
              <a:t>Assets       Liabilities</a:t>
            </a:r>
          </a:p>
        </p:txBody>
      </p:sp>
      <p:cxnSp>
        <p:nvCxnSpPr>
          <p:cNvPr id="3" name="Straight Connector 2"/>
          <p:cNvCxnSpPr/>
          <p:nvPr/>
        </p:nvCxnSpPr>
        <p:spPr>
          <a:xfrm>
            <a:off x="6150199" y="3524250"/>
            <a:ext cx="40568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89526" y="3689108"/>
            <a:ext cx="392415" cy="581619"/>
          </a:xfrm>
          <a:prstGeom prst="rect">
            <a:avLst/>
          </a:prstGeom>
          <a:noFill/>
        </p:spPr>
        <p:txBody>
          <a:bodyPr vert="vert270" wrap="square" rtlCol="0">
            <a:spAutoFit/>
          </a:bodyPr>
          <a:lstStyle/>
          <a:p>
            <a:r>
              <a:rPr lang="en-US" sz="1350" dirty="0"/>
              <a:t>“cash”</a:t>
            </a:r>
          </a:p>
        </p:txBody>
      </p:sp>
      <p:sp>
        <p:nvSpPr>
          <p:cNvPr id="9" name="TextBox 8"/>
          <p:cNvSpPr txBox="1"/>
          <p:nvPr/>
        </p:nvSpPr>
        <p:spPr>
          <a:xfrm>
            <a:off x="6150199" y="2739291"/>
            <a:ext cx="392415" cy="528610"/>
          </a:xfrm>
          <a:prstGeom prst="rect">
            <a:avLst/>
          </a:prstGeom>
          <a:noFill/>
        </p:spPr>
        <p:txBody>
          <a:bodyPr vert="vert270" wrap="square" rtlCol="0">
            <a:spAutoFit/>
          </a:bodyPr>
          <a:lstStyle/>
          <a:p>
            <a:r>
              <a:rPr lang="en-US" sz="1350" dirty="0"/>
              <a:t>loans</a:t>
            </a:r>
          </a:p>
        </p:txBody>
      </p:sp>
      <p:sp>
        <p:nvSpPr>
          <p:cNvPr id="2" name="Rectangle 1"/>
          <p:cNvSpPr/>
          <p:nvPr/>
        </p:nvSpPr>
        <p:spPr>
          <a:xfrm>
            <a:off x="6150199" y="1861802"/>
            <a:ext cx="405684" cy="705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6" name="Rectangle 25"/>
          <p:cNvSpPr/>
          <p:nvPr/>
        </p:nvSpPr>
        <p:spPr>
          <a:xfrm>
            <a:off x="6884295" y="1850840"/>
            <a:ext cx="405684" cy="705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3" name="TextBox 22"/>
          <p:cNvSpPr txBox="1"/>
          <p:nvPr/>
        </p:nvSpPr>
        <p:spPr>
          <a:xfrm>
            <a:off x="6150198" y="1948320"/>
            <a:ext cx="392415" cy="581619"/>
          </a:xfrm>
          <a:prstGeom prst="rect">
            <a:avLst/>
          </a:prstGeom>
          <a:noFill/>
        </p:spPr>
        <p:txBody>
          <a:bodyPr vert="vert270" wrap="square" rtlCol="0">
            <a:spAutoFit/>
          </a:bodyPr>
          <a:lstStyle/>
          <a:p>
            <a:r>
              <a:rPr lang="en-US" sz="1350" dirty="0"/>
              <a:t>“cash”</a:t>
            </a:r>
          </a:p>
        </p:txBody>
      </p:sp>
      <p:pic>
        <p:nvPicPr>
          <p:cNvPr id="4" name="Picture 3"/>
          <p:cNvPicPr>
            <a:picLocks noChangeAspect="1"/>
          </p:cNvPicPr>
          <p:nvPr/>
        </p:nvPicPr>
        <p:blipFill>
          <a:blip r:embed="rId2"/>
          <a:stretch>
            <a:fillRect/>
          </a:stretch>
        </p:blipFill>
        <p:spPr>
          <a:xfrm>
            <a:off x="5252555" y="2560363"/>
            <a:ext cx="426757" cy="2152075"/>
          </a:xfrm>
          <a:prstGeom prst="rect">
            <a:avLst/>
          </a:prstGeom>
        </p:spPr>
      </p:pic>
      <p:pic>
        <p:nvPicPr>
          <p:cNvPr id="8" name="Picture 7"/>
          <p:cNvPicPr>
            <a:picLocks noChangeAspect="1"/>
          </p:cNvPicPr>
          <p:nvPr/>
        </p:nvPicPr>
        <p:blipFill>
          <a:blip r:embed="rId2"/>
          <a:stretch>
            <a:fillRect/>
          </a:stretch>
        </p:blipFill>
        <p:spPr>
          <a:xfrm>
            <a:off x="4600702" y="2583477"/>
            <a:ext cx="422417" cy="2130191"/>
          </a:xfrm>
          <a:prstGeom prst="rect">
            <a:avLst/>
          </a:prstGeom>
        </p:spPr>
      </p:pic>
      <p:pic>
        <p:nvPicPr>
          <p:cNvPr id="12" name="Picture 11"/>
          <p:cNvPicPr>
            <a:picLocks noChangeAspect="1"/>
          </p:cNvPicPr>
          <p:nvPr/>
        </p:nvPicPr>
        <p:blipFill>
          <a:blip r:embed="rId2"/>
          <a:stretch>
            <a:fillRect/>
          </a:stretch>
        </p:blipFill>
        <p:spPr>
          <a:xfrm>
            <a:off x="648421" y="2583477"/>
            <a:ext cx="426757" cy="2152075"/>
          </a:xfrm>
          <a:prstGeom prst="rect">
            <a:avLst/>
          </a:prstGeom>
        </p:spPr>
      </p:pic>
      <p:pic>
        <p:nvPicPr>
          <p:cNvPr id="13" name="Picture 12"/>
          <p:cNvPicPr>
            <a:picLocks noChangeAspect="1"/>
          </p:cNvPicPr>
          <p:nvPr/>
        </p:nvPicPr>
        <p:blipFill>
          <a:blip r:embed="rId2"/>
          <a:stretch>
            <a:fillRect/>
          </a:stretch>
        </p:blipFill>
        <p:spPr>
          <a:xfrm>
            <a:off x="1304614" y="2583477"/>
            <a:ext cx="426757" cy="2152075"/>
          </a:xfrm>
          <a:prstGeom prst="rect">
            <a:avLst/>
          </a:prstGeom>
        </p:spPr>
      </p:pic>
      <p:pic>
        <p:nvPicPr>
          <p:cNvPr id="14" name="Picture 13"/>
          <p:cNvPicPr>
            <a:picLocks noChangeAspect="1"/>
          </p:cNvPicPr>
          <p:nvPr/>
        </p:nvPicPr>
        <p:blipFill>
          <a:blip r:embed="rId2"/>
          <a:stretch>
            <a:fillRect/>
          </a:stretch>
        </p:blipFill>
        <p:spPr>
          <a:xfrm>
            <a:off x="2428118" y="2583477"/>
            <a:ext cx="426757" cy="2152075"/>
          </a:xfrm>
          <a:prstGeom prst="rect">
            <a:avLst/>
          </a:prstGeom>
        </p:spPr>
      </p:pic>
      <p:pic>
        <p:nvPicPr>
          <p:cNvPr id="15" name="Picture 14"/>
          <p:cNvPicPr>
            <a:picLocks noChangeAspect="1"/>
          </p:cNvPicPr>
          <p:nvPr/>
        </p:nvPicPr>
        <p:blipFill>
          <a:blip r:embed="rId2"/>
          <a:stretch>
            <a:fillRect/>
          </a:stretch>
        </p:blipFill>
        <p:spPr>
          <a:xfrm>
            <a:off x="3124865" y="2572534"/>
            <a:ext cx="426757" cy="2152075"/>
          </a:xfrm>
          <a:prstGeom prst="rect">
            <a:avLst/>
          </a:prstGeom>
        </p:spPr>
      </p:pic>
      <p:pic>
        <p:nvPicPr>
          <p:cNvPr id="24" name="Picture 23"/>
          <p:cNvPicPr>
            <a:picLocks noChangeAspect="1"/>
          </p:cNvPicPr>
          <p:nvPr/>
        </p:nvPicPr>
        <p:blipFill>
          <a:blip r:embed="rId3"/>
          <a:stretch>
            <a:fillRect/>
          </a:stretch>
        </p:blipFill>
        <p:spPr>
          <a:xfrm>
            <a:off x="2428117" y="1876385"/>
            <a:ext cx="429805" cy="725487"/>
          </a:xfrm>
          <a:prstGeom prst="rect">
            <a:avLst/>
          </a:prstGeom>
        </p:spPr>
      </p:pic>
      <p:pic>
        <p:nvPicPr>
          <p:cNvPr id="25" name="Picture 24"/>
          <p:cNvPicPr>
            <a:picLocks noChangeAspect="1"/>
          </p:cNvPicPr>
          <p:nvPr/>
        </p:nvPicPr>
        <p:blipFill>
          <a:blip r:embed="rId3"/>
          <a:stretch>
            <a:fillRect/>
          </a:stretch>
        </p:blipFill>
        <p:spPr>
          <a:xfrm>
            <a:off x="3131797" y="1864651"/>
            <a:ext cx="419824" cy="725487"/>
          </a:xfrm>
          <a:prstGeom prst="rect">
            <a:avLst/>
          </a:prstGeom>
        </p:spPr>
      </p:pic>
      <p:cxnSp>
        <p:nvCxnSpPr>
          <p:cNvPr id="28" name="Straight Connector 27"/>
          <p:cNvCxnSpPr/>
          <p:nvPr/>
        </p:nvCxnSpPr>
        <p:spPr>
          <a:xfrm>
            <a:off x="4191000" y="1295400"/>
            <a:ext cx="0" cy="342920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73301" y="876817"/>
            <a:ext cx="1598499" cy="400110"/>
          </a:xfrm>
          <a:prstGeom prst="rect">
            <a:avLst/>
          </a:prstGeom>
          <a:noFill/>
        </p:spPr>
        <p:txBody>
          <a:bodyPr wrap="square" rtlCol="0">
            <a:spAutoFit/>
          </a:bodyPr>
          <a:lstStyle/>
          <a:p>
            <a:r>
              <a:rPr lang="en-US" sz="2000" dirty="0" smtClean="0"/>
              <a:t>Central bank</a:t>
            </a:r>
            <a:endParaRPr lang="en-US" sz="2000" dirty="0"/>
          </a:p>
        </p:txBody>
      </p:sp>
      <p:pic>
        <p:nvPicPr>
          <p:cNvPr id="30" name="Picture 29"/>
          <p:cNvPicPr>
            <a:picLocks noChangeAspect="1"/>
          </p:cNvPicPr>
          <p:nvPr/>
        </p:nvPicPr>
        <p:blipFill>
          <a:blip r:embed="rId4"/>
          <a:stretch>
            <a:fillRect/>
          </a:stretch>
        </p:blipFill>
        <p:spPr>
          <a:xfrm>
            <a:off x="4423427" y="1491895"/>
            <a:ext cx="1658256" cy="371888"/>
          </a:xfrm>
          <a:prstGeom prst="rect">
            <a:avLst/>
          </a:prstGeom>
        </p:spPr>
      </p:pic>
      <p:pic>
        <p:nvPicPr>
          <p:cNvPr id="31" name="Picture 30"/>
          <p:cNvPicPr>
            <a:picLocks noChangeAspect="1"/>
          </p:cNvPicPr>
          <p:nvPr/>
        </p:nvPicPr>
        <p:blipFill>
          <a:blip r:embed="rId4"/>
          <a:stretch>
            <a:fillRect/>
          </a:stretch>
        </p:blipFill>
        <p:spPr>
          <a:xfrm>
            <a:off x="392114" y="1420089"/>
            <a:ext cx="1658256" cy="371888"/>
          </a:xfrm>
          <a:prstGeom prst="rect">
            <a:avLst/>
          </a:prstGeom>
        </p:spPr>
      </p:pic>
      <p:pic>
        <p:nvPicPr>
          <p:cNvPr id="32" name="Picture 31"/>
          <p:cNvPicPr>
            <a:picLocks noChangeAspect="1"/>
          </p:cNvPicPr>
          <p:nvPr/>
        </p:nvPicPr>
        <p:blipFill>
          <a:blip r:embed="rId4"/>
          <a:stretch>
            <a:fillRect/>
          </a:stretch>
        </p:blipFill>
        <p:spPr>
          <a:xfrm>
            <a:off x="2219570" y="1423506"/>
            <a:ext cx="1658256" cy="371888"/>
          </a:xfrm>
          <a:prstGeom prst="rect">
            <a:avLst/>
          </a:prstGeom>
        </p:spPr>
      </p:pic>
      <p:sp>
        <p:nvSpPr>
          <p:cNvPr id="33" name="TextBox 32"/>
          <p:cNvSpPr txBox="1"/>
          <p:nvPr/>
        </p:nvSpPr>
        <p:spPr>
          <a:xfrm>
            <a:off x="4973503" y="876817"/>
            <a:ext cx="2655690" cy="400110"/>
          </a:xfrm>
          <a:prstGeom prst="rect">
            <a:avLst/>
          </a:prstGeom>
          <a:noFill/>
        </p:spPr>
        <p:txBody>
          <a:bodyPr wrap="square" rtlCol="0">
            <a:spAutoFit/>
          </a:bodyPr>
          <a:lstStyle/>
          <a:p>
            <a:r>
              <a:rPr lang="en-US" sz="2000" dirty="0" smtClean="0"/>
              <a:t>Commercial</a:t>
            </a:r>
            <a:r>
              <a:rPr lang="en-US" dirty="0" smtClean="0"/>
              <a:t> bank</a:t>
            </a:r>
            <a:endParaRPr lang="en-US" dirty="0"/>
          </a:p>
        </p:txBody>
      </p:sp>
      <p:sp>
        <p:nvSpPr>
          <p:cNvPr id="38" name="TextBox 37"/>
          <p:cNvSpPr txBox="1"/>
          <p:nvPr/>
        </p:nvSpPr>
        <p:spPr>
          <a:xfrm>
            <a:off x="533400" y="5257800"/>
            <a:ext cx="7620000" cy="1143000"/>
          </a:xfrm>
          <a:prstGeom prst="rect">
            <a:avLst/>
          </a:prstGeom>
          <a:noFill/>
        </p:spPr>
        <p:txBody>
          <a:bodyPr wrap="square" rtlCol="0">
            <a:spAutoFit/>
          </a:bodyPr>
          <a:lstStyle/>
          <a:p>
            <a:endParaRPr lang="en-US" dirty="0"/>
          </a:p>
        </p:txBody>
      </p:sp>
      <p:sp>
        <p:nvSpPr>
          <p:cNvPr id="39" name="TextBox 38"/>
          <p:cNvSpPr txBox="1"/>
          <p:nvPr/>
        </p:nvSpPr>
        <p:spPr>
          <a:xfrm>
            <a:off x="563871" y="4997335"/>
            <a:ext cx="7657379" cy="1569660"/>
          </a:xfrm>
          <a:prstGeom prst="rect">
            <a:avLst/>
          </a:prstGeom>
          <a:noFill/>
        </p:spPr>
        <p:txBody>
          <a:bodyPr wrap="square" rtlCol="0">
            <a:spAutoFit/>
          </a:bodyPr>
          <a:lstStyle/>
          <a:p>
            <a:r>
              <a:rPr lang="en-US" sz="2400" dirty="0" smtClean="0"/>
              <a:t>Money creation: When a central bank loans to a commercial bank, it simply raises its balance sheet, increasing both its assets and its liabilities. The commercial bank then does the same, and can use its new “cash” to continue lending.  </a:t>
            </a:r>
            <a:endParaRPr lang="en-US" sz="2400" dirty="0"/>
          </a:p>
        </p:txBody>
      </p:sp>
    </p:spTree>
    <p:extLst>
      <p:ext uri="{BB962C8B-B14F-4D97-AF65-F5344CB8AC3E}">
        <p14:creationId xmlns:p14="http://schemas.microsoft.com/office/powerpoint/2010/main" val="1423444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howell\Pictures\money creation Bank of England.PNG"/>
          <p:cNvPicPr/>
          <p:nvPr/>
        </p:nvPicPr>
        <p:blipFill rotWithShape="1">
          <a:blip r:embed="rId3">
            <a:extLst>
              <a:ext uri="{28A0092B-C50C-407E-A947-70E740481C1C}">
                <a14:useLocalDpi xmlns:a14="http://schemas.microsoft.com/office/drawing/2010/main" val="0"/>
              </a:ext>
            </a:extLst>
          </a:blip>
          <a:srcRect t="30121" b="41683"/>
          <a:stretch/>
        </p:blipFill>
        <p:spPr bwMode="auto">
          <a:xfrm>
            <a:off x="203915" y="1184143"/>
            <a:ext cx="8686800" cy="3124200"/>
          </a:xfrm>
          <a:prstGeom prst="rect">
            <a:avLst/>
          </a:prstGeom>
          <a:noFill/>
          <a:ln>
            <a:noFill/>
          </a:ln>
        </p:spPr>
      </p:pic>
      <p:sp>
        <p:nvSpPr>
          <p:cNvPr id="5" name="TextBox 4"/>
          <p:cNvSpPr txBox="1"/>
          <p:nvPr/>
        </p:nvSpPr>
        <p:spPr>
          <a:xfrm>
            <a:off x="381000" y="304800"/>
            <a:ext cx="7772400" cy="646331"/>
          </a:xfrm>
          <a:prstGeom prst="rect">
            <a:avLst/>
          </a:prstGeom>
          <a:noFill/>
        </p:spPr>
        <p:txBody>
          <a:bodyPr wrap="square" rtlCol="0">
            <a:spAutoFit/>
          </a:bodyPr>
          <a:lstStyle/>
          <a:p>
            <a:r>
              <a:rPr lang="en-US" dirty="0" smtClean="0"/>
              <a:t>From M. McLeay, et al. Money Creation in the Modern Economy, </a:t>
            </a:r>
            <a:r>
              <a:rPr lang="en-US" i="1" dirty="0" smtClean="0"/>
              <a:t>Quarterly Bulletin </a:t>
            </a:r>
            <a:r>
              <a:rPr lang="en-US" dirty="0" smtClean="0"/>
              <a:t>(Bank of England), 2014, Q1, pp. 14-27</a:t>
            </a:r>
            <a:endParaRPr lang="en-US" dirty="0"/>
          </a:p>
        </p:txBody>
      </p:sp>
    </p:spTree>
    <p:extLst>
      <p:ext uri="{BB962C8B-B14F-4D97-AF65-F5344CB8AC3E}">
        <p14:creationId xmlns:p14="http://schemas.microsoft.com/office/powerpoint/2010/main" val="10851516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66800"/>
            <a:ext cx="7130143" cy="1077218"/>
          </a:xfrm>
          <a:prstGeom prst="rect">
            <a:avLst/>
          </a:prstGeom>
          <a:noFill/>
        </p:spPr>
        <p:txBody>
          <a:bodyPr wrap="square" rtlCol="0">
            <a:spAutoFit/>
          </a:bodyPr>
          <a:lstStyle/>
          <a:p>
            <a:pPr algn="ctr"/>
            <a:r>
              <a:rPr lang="en-US" sz="3200" dirty="0">
                <a:solidFill>
                  <a:prstClr val="black"/>
                </a:solidFill>
              </a:rPr>
              <a:t>What does </a:t>
            </a:r>
            <a:r>
              <a:rPr lang="en-US" sz="3200" dirty="0" smtClean="0">
                <a:solidFill>
                  <a:prstClr val="black"/>
                </a:solidFill>
              </a:rPr>
              <a:t>make </a:t>
            </a:r>
            <a:r>
              <a:rPr lang="en-US" sz="3200" dirty="0">
                <a:solidFill>
                  <a:prstClr val="black"/>
                </a:solidFill>
              </a:rPr>
              <a:t>banks different from other lenders?</a:t>
            </a:r>
          </a:p>
        </p:txBody>
      </p:sp>
      <p:sp>
        <p:nvSpPr>
          <p:cNvPr id="3" name="TextBox 2"/>
          <p:cNvSpPr txBox="1"/>
          <p:nvPr/>
        </p:nvSpPr>
        <p:spPr>
          <a:xfrm>
            <a:off x="907961" y="2514600"/>
            <a:ext cx="7282543" cy="2308324"/>
          </a:xfrm>
          <a:prstGeom prst="rect">
            <a:avLst/>
          </a:prstGeom>
          <a:noFill/>
          <a:ln>
            <a:solidFill>
              <a:schemeClr val="tx1"/>
            </a:solidFill>
          </a:ln>
        </p:spPr>
        <p:txBody>
          <a:bodyPr wrap="square" rtlCol="0">
            <a:spAutoFit/>
          </a:bodyPr>
          <a:lstStyle/>
          <a:p>
            <a:r>
              <a:rPr lang="en-US" sz="2400" dirty="0" smtClean="0"/>
              <a:t>Two advantages of banks:</a:t>
            </a:r>
          </a:p>
          <a:p>
            <a:pPr marL="800100" lvl="1" indent="-342900">
              <a:buAutoNum type="arabicPeriod"/>
            </a:pPr>
            <a:r>
              <a:rPr lang="en-US" sz="2400" dirty="0" smtClean="0"/>
              <a:t>As depository institutions they have the asset of deposits to use as the basis for lending.</a:t>
            </a:r>
          </a:p>
          <a:p>
            <a:pPr marL="800100" lvl="1" indent="-342900">
              <a:buAutoNum type="arabicPeriod"/>
            </a:pPr>
            <a:r>
              <a:rPr lang="en-US" sz="2400" dirty="0" smtClean="0"/>
              <a:t>As banks, they can go to the central bank for loans, when needed, at very low interests rates.</a:t>
            </a:r>
          </a:p>
          <a:p>
            <a:endParaRPr lang="en-US" sz="2400" dirty="0" smtClean="0"/>
          </a:p>
        </p:txBody>
      </p:sp>
    </p:spTree>
    <p:extLst>
      <p:ext uri="{BB962C8B-B14F-4D97-AF65-F5344CB8AC3E}">
        <p14:creationId xmlns:p14="http://schemas.microsoft.com/office/powerpoint/2010/main" val="3009149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95400"/>
            <a:ext cx="7391400" cy="3970318"/>
          </a:xfrm>
          <a:prstGeom prst="rect">
            <a:avLst/>
          </a:prstGeom>
          <a:noFill/>
        </p:spPr>
        <p:txBody>
          <a:bodyPr wrap="square" rtlCol="0">
            <a:spAutoFit/>
          </a:bodyPr>
          <a:lstStyle/>
          <a:p>
            <a:r>
              <a:rPr lang="en-US" sz="2800" dirty="0" smtClean="0"/>
              <a:t>My tentative conclusion:</a:t>
            </a:r>
          </a:p>
          <a:p>
            <a:endParaRPr lang="en-US" sz="2800" dirty="0"/>
          </a:p>
          <a:p>
            <a:pPr marL="342900" indent="-342900">
              <a:buAutoNum type="arabicPeriod"/>
            </a:pPr>
            <a:r>
              <a:rPr lang="en-US" sz="2800" dirty="0" smtClean="0"/>
              <a:t>When a bank provides loan money to a customer, that money does come out of a pre-existing source, the banker’s “cash” or “reserves.”</a:t>
            </a:r>
          </a:p>
          <a:p>
            <a:pPr marL="342900" indent="-342900">
              <a:buAutoNum type="arabicPeriod"/>
            </a:pPr>
            <a:endParaRPr lang="en-US" sz="2800" dirty="0" smtClean="0"/>
          </a:p>
          <a:p>
            <a:pPr marL="342900" indent="-342900">
              <a:buAutoNum type="arabicPeriod"/>
            </a:pPr>
            <a:r>
              <a:rPr lang="en-US" sz="2800" dirty="0" smtClean="0"/>
              <a:t>Whenever money is loaned, by banks or non-banks, money is created.</a:t>
            </a:r>
            <a:endParaRPr lang="en-US" sz="2800" dirty="0"/>
          </a:p>
        </p:txBody>
      </p:sp>
    </p:spTree>
    <p:extLst>
      <p:ext uri="{BB962C8B-B14F-4D97-AF65-F5344CB8AC3E}">
        <p14:creationId xmlns:p14="http://schemas.microsoft.com/office/powerpoint/2010/main" val="3231070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7239000" cy="3108543"/>
          </a:xfrm>
          <a:prstGeom prst="rect">
            <a:avLst/>
          </a:prstGeom>
          <a:noFill/>
        </p:spPr>
        <p:txBody>
          <a:bodyPr wrap="square" rtlCol="0">
            <a:spAutoFit/>
          </a:bodyPr>
          <a:lstStyle/>
          <a:p>
            <a:r>
              <a:rPr lang="en-US" sz="2800" dirty="0" smtClean="0"/>
              <a:t>What will the NEED Act do?</a:t>
            </a:r>
          </a:p>
          <a:p>
            <a:endParaRPr lang="en-US" sz="2800" dirty="0"/>
          </a:p>
          <a:p>
            <a:r>
              <a:rPr lang="en-US" sz="2800" dirty="0" smtClean="0"/>
              <a:t>1. The NEED Act will prevent commercial banks from lending against deposits. </a:t>
            </a:r>
          </a:p>
          <a:p>
            <a:endParaRPr lang="en-US" sz="2800" dirty="0"/>
          </a:p>
          <a:p>
            <a:r>
              <a:rPr lang="en-US" sz="2800" dirty="0" smtClean="0"/>
              <a:t>2. </a:t>
            </a:r>
            <a:r>
              <a:rPr lang="en-US" sz="2800" dirty="0"/>
              <a:t>It will initiate money creation by government.</a:t>
            </a:r>
          </a:p>
          <a:p>
            <a:endParaRPr lang="en-US" sz="2800" dirty="0"/>
          </a:p>
        </p:txBody>
      </p:sp>
    </p:spTree>
    <p:extLst>
      <p:ext uri="{BB962C8B-B14F-4D97-AF65-F5344CB8AC3E}">
        <p14:creationId xmlns:p14="http://schemas.microsoft.com/office/powerpoint/2010/main" val="2743568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7239000" cy="4401205"/>
          </a:xfrm>
          <a:prstGeom prst="rect">
            <a:avLst/>
          </a:prstGeom>
          <a:noFill/>
        </p:spPr>
        <p:txBody>
          <a:bodyPr wrap="square" rtlCol="0">
            <a:spAutoFit/>
          </a:bodyPr>
          <a:lstStyle/>
          <a:p>
            <a:r>
              <a:rPr lang="en-US" sz="2800" dirty="0" smtClean="0"/>
              <a:t>What will the NEED Act do?</a:t>
            </a:r>
          </a:p>
          <a:p>
            <a:endParaRPr lang="en-US" sz="2800" dirty="0"/>
          </a:p>
          <a:p>
            <a:r>
              <a:rPr lang="en-US" sz="2800" dirty="0" smtClean="0"/>
              <a:t>3. </a:t>
            </a:r>
            <a:r>
              <a:rPr lang="en-US" sz="2800" dirty="0"/>
              <a:t>It will still permit lending, against equity or other borrowed funds. </a:t>
            </a:r>
          </a:p>
          <a:p>
            <a:endParaRPr lang="en-US" sz="2800" dirty="0"/>
          </a:p>
          <a:p>
            <a:r>
              <a:rPr lang="en-US" sz="2800" dirty="0" smtClean="0"/>
              <a:t>4. It will not prevent </a:t>
            </a:r>
            <a:r>
              <a:rPr lang="en-US" sz="2800" dirty="0" smtClean="0"/>
              <a:t>credit extension, i.e., </a:t>
            </a:r>
            <a:r>
              <a:rPr lang="en-US" sz="2800" dirty="0" smtClean="0"/>
              <a:t>debt </a:t>
            </a:r>
            <a:r>
              <a:rPr lang="en-US" sz="2800" dirty="0" smtClean="0"/>
              <a:t>money </a:t>
            </a:r>
            <a:r>
              <a:rPr lang="en-US" sz="2800" dirty="0" smtClean="0"/>
              <a:t>creation, </a:t>
            </a:r>
            <a:r>
              <a:rPr lang="en-US" sz="2800" dirty="0" smtClean="0"/>
              <a:t>in the private sector, but, through indirect means, </a:t>
            </a:r>
            <a:r>
              <a:rPr lang="en-US" sz="2800" b="1" dirty="0" smtClean="0"/>
              <a:t>it will decrease it greatly.</a:t>
            </a:r>
          </a:p>
          <a:p>
            <a:endParaRPr lang="en-US" sz="2800" dirty="0"/>
          </a:p>
        </p:txBody>
      </p:sp>
    </p:spTree>
    <p:extLst>
      <p:ext uri="{BB962C8B-B14F-4D97-AF65-F5344CB8AC3E}">
        <p14:creationId xmlns:p14="http://schemas.microsoft.com/office/powerpoint/2010/main" val="1749228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7239000" cy="4401205"/>
          </a:xfrm>
          <a:prstGeom prst="rect">
            <a:avLst/>
          </a:prstGeom>
          <a:noFill/>
        </p:spPr>
        <p:txBody>
          <a:bodyPr wrap="square" rtlCol="0">
            <a:spAutoFit/>
          </a:bodyPr>
          <a:lstStyle/>
          <a:p>
            <a:r>
              <a:rPr lang="en-US" sz="2800" dirty="0" smtClean="0"/>
              <a:t>What will the NEED Act do?</a:t>
            </a:r>
          </a:p>
          <a:p>
            <a:endParaRPr lang="en-US" sz="2800" dirty="0"/>
          </a:p>
          <a:p>
            <a:r>
              <a:rPr lang="en-US" sz="2800" dirty="0" smtClean="0"/>
              <a:t>5. It will free the economy from its dependence on debt money for growth.</a:t>
            </a:r>
          </a:p>
          <a:p>
            <a:endParaRPr lang="en-US" sz="2800" dirty="0"/>
          </a:p>
          <a:p>
            <a:r>
              <a:rPr lang="en-US" sz="2800" dirty="0" smtClean="0"/>
              <a:t>6. It will make a just society and a </a:t>
            </a:r>
            <a:r>
              <a:rPr lang="en-US" sz="2800" dirty="0" smtClean="0"/>
              <a:t>stable and sustainable </a:t>
            </a:r>
            <a:r>
              <a:rPr lang="en-US" sz="2800" dirty="0" smtClean="0"/>
              <a:t>economy possible.</a:t>
            </a:r>
          </a:p>
          <a:p>
            <a:endParaRPr lang="en-US" sz="2800" dirty="0"/>
          </a:p>
          <a:p>
            <a:r>
              <a:rPr lang="en-US" sz="2800" dirty="0" smtClean="0"/>
              <a:t>7. It provides, at least, the hope of achieving environmental sustainability.</a:t>
            </a:r>
            <a:endParaRPr lang="en-US" sz="2800" dirty="0"/>
          </a:p>
        </p:txBody>
      </p:sp>
    </p:spTree>
    <p:extLst>
      <p:ext uri="{BB962C8B-B14F-4D97-AF65-F5344CB8AC3E}">
        <p14:creationId xmlns:p14="http://schemas.microsoft.com/office/powerpoint/2010/main" val="989993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905000"/>
            <a:ext cx="6400800" cy="954107"/>
          </a:xfrm>
          <a:prstGeom prst="rect">
            <a:avLst/>
          </a:prstGeom>
          <a:noFill/>
        </p:spPr>
        <p:txBody>
          <a:bodyPr wrap="square" rtlCol="0">
            <a:spAutoFit/>
          </a:bodyPr>
          <a:lstStyle/>
          <a:p>
            <a:pPr algn="ctr"/>
            <a:r>
              <a:rPr lang="en-US" sz="2800" dirty="0" smtClean="0"/>
              <a:t>Thanks to Stephen </a:t>
            </a:r>
            <a:r>
              <a:rPr lang="en-US" sz="2800" dirty="0" err="1" smtClean="0"/>
              <a:t>Zarlenga</a:t>
            </a:r>
            <a:r>
              <a:rPr lang="en-US" sz="2800" dirty="0" smtClean="0"/>
              <a:t>, and fellow monetary reformers.</a:t>
            </a:r>
            <a:endParaRPr lang="en-US" sz="2800" dirty="0"/>
          </a:p>
        </p:txBody>
      </p:sp>
    </p:spTree>
    <p:extLst>
      <p:ext uri="{BB962C8B-B14F-4D97-AF65-F5344CB8AC3E}">
        <p14:creationId xmlns:p14="http://schemas.microsoft.com/office/powerpoint/2010/main" val="263698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3058886" y="1905000"/>
            <a:ext cx="2819400" cy="2667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457200"/>
            <a:ext cx="7467600" cy="646331"/>
          </a:xfrm>
          <a:prstGeom prst="rect">
            <a:avLst/>
          </a:prstGeom>
          <a:noFill/>
          <a:ln>
            <a:solidFill>
              <a:schemeClr val="accent2"/>
            </a:solidFill>
          </a:ln>
        </p:spPr>
        <p:txBody>
          <a:bodyPr wrap="square" rtlCol="0">
            <a:spAutoFit/>
          </a:bodyPr>
          <a:lstStyle/>
          <a:p>
            <a:pPr algn="ctr"/>
            <a:r>
              <a:rPr lang="en-US" sz="3600" dirty="0" smtClean="0"/>
              <a:t>Where does the money come from?</a:t>
            </a:r>
            <a:endParaRPr lang="en-US" sz="3600" dirty="0"/>
          </a:p>
        </p:txBody>
      </p:sp>
      <p:sp>
        <p:nvSpPr>
          <p:cNvPr id="9" name="Circular Arrow 8"/>
          <p:cNvSpPr/>
          <p:nvPr/>
        </p:nvSpPr>
        <p:spPr>
          <a:xfrm>
            <a:off x="3657600" y="2212104"/>
            <a:ext cx="1676400" cy="118561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721893" y="3657600"/>
            <a:ext cx="154781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470" y="2804910"/>
            <a:ext cx="1499467" cy="85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38400" y="5029200"/>
            <a:ext cx="4114800" cy="584775"/>
          </a:xfrm>
          <a:prstGeom prst="rect">
            <a:avLst/>
          </a:prstGeom>
          <a:noFill/>
          <a:ln>
            <a:solidFill>
              <a:schemeClr val="accent1"/>
            </a:solidFill>
          </a:ln>
        </p:spPr>
        <p:txBody>
          <a:bodyPr wrap="square" rtlCol="0">
            <a:spAutoFit/>
          </a:bodyPr>
          <a:lstStyle/>
          <a:p>
            <a:pPr algn="ctr"/>
            <a:r>
              <a:rPr lang="en-US" sz="3200" dirty="0" smtClean="0"/>
              <a:t>How is money created?</a:t>
            </a:r>
            <a:endParaRPr lang="en-US" sz="3200" dirty="0"/>
          </a:p>
        </p:txBody>
      </p:sp>
    </p:spTree>
    <p:extLst>
      <p:ext uri="{BB962C8B-B14F-4D97-AF65-F5344CB8AC3E}">
        <p14:creationId xmlns:p14="http://schemas.microsoft.com/office/powerpoint/2010/main" val="2188854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3058886" y="1905000"/>
            <a:ext cx="2819400" cy="2667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457200"/>
            <a:ext cx="7467600" cy="1200329"/>
          </a:xfrm>
          <a:prstGeom prst="rect">
            <a:avLst/>
          </a:prstGeom>
          <a:noFill/>
          <a:ln>
            <a:solidFill>
              <a:schemeClr val="accent2"/>
            </a:solidFill>
          </a:ln>
        </p:spPr>
        <p:txBody>
          <a:bodyPr wrap="square" rtlCol="0">
            <a:spAutoFit/>
          </a:bodyPr>
          <a:lstStyle/>
          <a:p>
            <a:pPr algn="ctr"/>
            <a:r>
              <a:rPr lang="en-US" sz="3600" dirty="0" smtClean="0"/>
              <a:t>Money comes either from banks or from the government.</a:t>
            </a:r>
            <a:endParaRPr lang="en-US" sz="3600" dirty="0"/>
          </a:p>
        </p:txBody>
      </p:sp>
      <p:sp>
        <p:nvSpPr>
          <p:cNvPr id="9" name="Circular Arrow 8"/>
          <p:cNvSpPr/>
          <p:nvPr/>
        </p:nvSpPr>
        <p:spPr>
          <a:xfrm>
            <a:off x="3657600" y="2212104"/>
            <a:ext cx="1676400" cy="118561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721893" y="3657600"/>
            <a:ext cx="154781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470" y="2804910"/>
            <a:ext cx="1499467" cy="85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2066835"/>
            <a:ext cx="1905000" cy="1200329"/>
          </a:xfrm>
          <a:prstGeom prst="rect">
            <a:avLst/>
          </a:prstGeom>
          <a:noFill/>
          <a:ln>
            <a:solidFill>
              <a:schemeClr val="accent1"/>
            </a:solidFill>
          </a:ln>
        </p:spPr>
        <p:txBody>
          <a:bodyPr wrap="square" rtlCol="0">
            <a:spAutoFit/>
          </a:bodyPr>
          <a:lstStyle/>
          <a:p>
            <a:r>
              <a:rPr lang="en-US" sz="2400" dirty="0" smtClean="0"/>
              <a:t>Government can create money.</a:t>
            </a:r>
            <a:endParaRPr lang="en-US" sz="2400" dirty="0"/>
          </a:p>
        </p:txBody>
      </p:sp>
      <p:sp>
        <p:nvSpPr>
          <p:cNvPr id="3" name="TextBox 2"/>
          <p:cNvSpPr txBox="1"/>
          <p:nvPr/>
        </p:nvSpPr>
        <p:spPr>
          <a:xfrm>
            <a:off x="6477000" y="3505200"/>
            <a:ext cx="2133600" cy="1569660"/>
          </a:xfrm>
          <a:prstGeom prst="rect">
            <a:avLst/>
          </a:prstGeom>
          <a:noFill/>
          <a:ln>
            <a:solidFill>
              <a:schemeClr val="accent1"/>
            </a:solidFill>
          </a:ln>
        </p:spPr>
        <p:txBody>
          <a:bodyPr wrap="square" rtlCol="0">
            <a:spAutoFit/>
          </a:bodyPr>
          <a:lstStyle/>
          <a:p>
            <a:r>
              <a:rPr lang="en-US" sz="2400" dirty="0" smtClean="0"/>
              <a:t>Banks can create credit which we use as money. </a:t>
            </a:r>
            <a:endParaRPr lang="en-US" sz="2400" dirty="0"/>
          </a:p>
        </p:txBody>
      </p:sp>
      <p:sp>
        <p:nvSpPr>
          <p:cNvPr id="5" name="Right Arrow 4"/>
          <p:cNvSpPr/>
          <p:nvPr/>
        </p:nvSpPr>
        <p:spPr>
          <a:xfrm>
            <a:off x="2590800" y="2362200"/>
            <a:ext cx="46808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H="1">
            <a:off x="5802980" y="3985230"/>
            <a:ext cx="46808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803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2104486"/>
            <a:ext cx="1828800" cy="223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JH12040\AppData\Local\Microsoft\Windows\Temporary Internet Files\Content.IE5\9DRGWM52\dollar-signs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651" y="2819400"/>
            <a:ext cx="1483541" cy="8382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2238829" y="3015875"/>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209800" y="2294302"/>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2209800" y="3657600"/>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4767" y="2104486"/>
            <a:ext cx="1711551" cy="646331"/>
          </a:xfrm>
          <a:prstGeom prst="rect">
            <a:avLst/>
          </a:prstGeom>
          <a:noFill/>
        </p:spPr>
        <p:txBody>
          <a:bodyPr wrap="square" rtlCol="0">
            <a:spAutoFit/>
          </a:bodyPr>
          <a:lstStyle/>
          <a:p>
            <a:r>
              <a:rPr lang="en-US" dirty="0">
                <a:solidFill>
                  <a:srgbClr val="FF0000"/>
                </a:solidFill>
              </a:rPr>
              <a:t>Money </a:t>
            </a:r>
            <a:r>
              <a:rPr lang="en-US" dirty="0" smtClean="0">
                <a:solidFill>
                  <a:srgbClr val="FF0000"/>
                </a:solidFill>
              </a:rPr>
              <a:t>created by government</a:t>
            </a:r>
            <a:endParaRPr lang="en-US" dirty="0">
              <a:solidFill>
                <a:srgbClr val="FF0000"/>
              </a:solidFill>
            </a:endParaRPr>
          </a:p>
        </p:txBody>
      </p:sp>
      <p:sp>
        <p:nvSpPr>
          <p:cNvPr id="19" name="Oval 18"/>
          <p:cNvSpPr/>
          <p:nvPr/>
        </p:nvSpPr>
        <p:spPr>
          <a:xfrm>
            <a:off x="3058886" y="1905000"/>
            <a:ext cx="2819400" cy="2667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9986" y="4953000"/>
            <a:ext cx="8077200" cy="1754326"/>
          </a:xfrm>
          <a:prstGeom prst="rect">
            <a:avLst/>
          </a:prstGeom>
          <a:noFill/>
          <a:ln>
            <a:solidFill>
              <a:schemeClr val="accent1"/>
            </a:solidFill>
          </a:ln>
        </p:spPr>
        <p:txBody>
          <a:bodyPr wrap="square" rtlCol="0">
            <a:spAutoFit/>
          </a:bodyPr>
          <a:lstStyle/>
          <a:p>
            <a:r>
              <a:rPr lang="en-US" sz="3600" dirty="0" smtClean="0"/>
              <a:t>…money created by government is spent into circulation, producing jobs, </a:t>
            </a:r>
            <a:r>
              <a:rPr lang="en-US" sz="3600" b="1" dirty="0" smtClean="0"/>
              <a:t>allowing the economy to grow</a:t>
            </a:r>
            <a:r>
              <a:rPr lang="en-US" sz="3600" dirty="0" smtClean="0"/>
              <a:t>.</a:t>
            </a:r>
            <a:endParaRPr lang="en-US" sz="3200" dirty="0"/>
          </a:p>
        </p:txBody>
      </p:sp>
      <p:sp>
        <p:nvSpPr>
          <p:cNvPr id="4" name="TextBox 3"/>
          <p:cNvSpPr txBox="1"/>
          <p:nvPr/>
        </p:nvSpPr>
        <p:spPr>
          <a:xfrm>
            <a:off x="762000" y="304800"/>
            <a:ext cx="7745186" cy="707886"/>
          </a:xfrm>
          <a:prstGeom prst="rect">
            <a:avLst/>
          </a:prstGeom>
          <a:noFill/>
          <a:ln>
            <a:solidFill>
              <a:schemeClr val="accent2"/>
            </a:solidFill>
          </a:ln>
        </p:spPr>
        <p:txBody>
          <a:bodyPr wrap="square" rtlCol="0">
            <a:spAutoFit/>
          </a:bodyPr>
          <a:lstStyle/>
          <a:p>
            <a:pPr algn="ctr"/>
            <a:r>
              <a:rPr lang="en-US" sz="4000" b="1" dirty="0" smtClean="0"/>
              <a:t>When governments create money…</a:t>
            </a:r>
            <a:endParaRPr lang="en-US" sz="4000" b="1" dirty="0"/>
          </a:p>
        </p:txBody>
      </p:sp>
      <p:sp>
        <p:nvSpPr>
          <p:cNvPr id="20" name="Circular Arrow 19"/>
          <p:cNvSpPr/>
          <p:nvPr/>
        </p:nvSpPr>
        <p:spPr>
          <a:xfrm rot="16200000">
            <a:off x="1684985" y="2920904"/>
            <a:ext cx="873529" cy="109050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429986" y="2952917"/>
            <a:ext cx="1146512" cy="923330"/>
          </a:xfrm>
          <a:prstGeom prst="rect">
            <a:avLst/>
          </a:prstGeom>
          <a:noFill/>
        </p:spPr>
        <p:txBody>
          <a:bodyPr wrap="square" rtlCol="0">
            <a:spAutoFit/>
          </a:bodyPr>
          <a:lstStyle/>
          <a:p>
            <a:r>
              <a:rPr lang="en-US" dirty="0" smtClean="0"/>
              <a:t>Taxes – collected and spent</a:t>
            </a:r>
            <a:endParaRPr lang="en-US" dirty="0"/>
          </a:p>
        </p:txBody>
      </p:sp>
    </p:spTree>
    <p:extLst>
      <p:ext uri="{BB962C8B-B14F-4D97-AF65-F5344CB8AC3E}">
        <p14:creationId xmlns:p14="http://schemas.microsoft.com/office/powerpoint/2010/main" val="231320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9"/>
                                        </p:tgtEl>
                                      </p:cBhvr>
                                      <p:by x="130000" y="130000"/>
                                    </p:animScale>
                                  </p:childTnLst>
                                </p:cTn>
                              </p:par>
                              <p:par>
                                <p:cTn id="7" presetID="6" presetClass="emph" presetSubtype="0" fill="hold" nodeType="withEffect">
                                  <p:stCondLst>
                                    <p:cond delay="0"/>
                                  </p:stCondLst>
                                  <p:childTnLst>
                                    <p:animScale>
                                      <p:cBhvr>
                                        <p:cTn id="8" dur="2000" fill="hold"/>
                                        <p:tgtEl>
                                          <p:spTgt spid="3074"/>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H12040\AppData\Local\Microsoft\Windows\Temporary Internet Files\Content.IE5\9DRGWM52\dollar-signs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933" y="2893921"/>
            <a:ext cx="903733" cy="510609"/>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2238829" y="3015875"/>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209800" y="2294302"/>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2209800" y="3657600"/>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4767" y="2104486"/>
            <a:ext cx="1711551" cy="646331"/>
          </a:xfrm>
          <a:prstGeom prst="rect">
            <a:avLst/>
          </a:prstGeom>
          <a:noFill/>
        </p:spPr>
        <p:txBody>
          <a:bodyPr wrap="square" rtlCol="0">
            <a:spAutoFit/>
          </a:bodyPr>
          <a:lstStyle/>
          <a:p>
            <a:r>
              <a:rPr lang="en-US" dirty="0">
                <a:solidFill>
                  <a:srgbClr val="FF0000"/>
                </a:solidFill>
              </a:rPr>
              <a:t>Money </a:t>
            </a:r>
            <a:r>
              <a:rPr lang="en-US" dirty="0" smtClean="0">
                <a:solidFill>
                  <a:srgbClr val="FF0000"/>
                </a:solidFill>
              </a:rPr>
              <a:t>created by government</a:t>
            </a:r>
            <a:endParaRPr lang="en-US" dirty="0">
              <a:solidFill>
                <a:srgbClr val="FF0000"/>
              </a:solidFill>
            </a:endParaRPr>
          </a:p>
        </p:txBody>
      </p:sp>
      <p:sp>
        <p:nvSpPr>
          <p:cNvPr id="19" name="Oval 18"/>
          <p:cNvSpPr/>
          <p:nvPr/>
        </p:nvSpPr>
        <p:spPr>
          <a:xfrm>
            <a:off x="3058886" y="1905000"/>
            <a:ext cx="2819400" cy="2667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9986" y="4953000"/>
            <a:ext cx="8256814" cy="1754326"/>
          </a:xfrm>
          <a:prstGeom prst="rect">
            <a:avLst/>
          </a:prstGeom>
          <a:noFill/>
          <a:ln>
            <a:solidFill>
              <a:schemeClr val="accent1"/>
            </a:solidFill>
          </a:ln>
        </p:spPr>
        <p:txBody>
          <a:bodyPr wrap="square" rtlCol="0">
            <a:spAutoFit/>
          </a:bodyPr>
          <a:lstStyle/>
          <a:p>
            <a:r>
              <a:rPr lang="en-US" sz="3600" dirty="0" smtClean="0"/>
              <a:t>…the rate of money creation is tied to the growth of the real economy, </a:t>
            </a:r>
            <a:r>
              <a:rPr lang="en-US" sz="3600" b="1" dirty="0" smtClean="0"/>
              <a:t>eliminating boom and bust cycles</a:t>
            </a:r>
            <a:r>
              <a:rPr lang="en-US" sz="3600" dirty="0" smtClean="0"/>
              <a:t>.</a:t>
            </a:r>
            <a:endParaRPr lang="en-US" sz="3600" dirty="0"/>
          </a:p>
        </p:txBody>
      </p:sp>
      <p:sp>
        <p:nvSpPr>
          <p:cNvPr id="4" name="TextBox 3"/>
          <p:cNvSpPr txBox="1"/>
          <p:nvPr/>
        </p:nvSpPr>
        <p:spPr>
          <a:xfrm>
            <a:off x="429986" y="304800"/>
            <a:ext cx="8409213" cy="769441"/>
          </a:xfrm>
          <a:prstGeom prst="rect">
            <a:avLst/>
          </a:prstGeom>
          <a:noFill/>
          <a:ln>
            <a:solidFill>
              <a:schemeClr val="accent2"/>
            </a:solidFill>
          </a:ln>
        </p:spPr>
        <p:txBody>
          <a:bodyPr wrap="square" rtlCol="0">
            <a:spAutoFit/>
          </a:bodyPr>
          <a:lstStyle/>
          <a:p>
            <a:pPr algn="ctr"/>
            <a:r>
              <a:rPr lang="en-US" sz="4400" dirty="0" smtClean="0"/>
              <a:t>When government creates money…</a:t>
            </a:r>
            <a:endParaRPr lang="en-US" sz="44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893" y="2294302"/>
            <a:ext cx="1547813"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ircular Arrow 19"/>
          <p:cNvSpPr/>
          <p:nvPr/>
        </p:nvSpPr>
        <p:spPr>
          <a:xfrm rot="16200000">
            <a:off x="1684985" y="2920904"/>
            <a:ext cx="873529" cy="109050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429986" y="2952917"/>
            <a:ext cx="1146512" cy="923330"/>
          </a:xfrm>
          <a:prstGeom prst="rect">
            <a:avLst/>
          </a:prstGeom>
          <a:noFill/>
        </p:spPr>
        <p:txBody>
          <a:bodyPr wrap="square" rtlCol="0">
            <a:spAutoFit/>
          </a:bodyPr>
          <a:lstStyle/>
          <a:p>
            <a:r>
              <a:rPr lang="en-US" dirty="0" smtClean="0"/>
              <a:t>Taxes – collected and spent</a:t>
            </a:r>
            <a:endParaRPr lang="en-US" dirty="0"/>
          </a:p>
        </p:txBody>
      </p:sp>
    </p:spTree>
    <p:extLst>
      <p:ext uri="{BB962C8B-B14F-4D97-AF65-F5344CB8AC3E}">
        <p14:creationId xmlns:p14="http://schemas.microsoft.com/office/powerpoint/2010/main" val="295530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H12040\AppData\Local\Microsoft\Windows\Temporary Internet Files\Content.IE5\9DRGWM52\dollar-signs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933" y="2893921"/>
            <a:ext cx="903733" cy="510609"/>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2238829" y="3015875"/>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209800" y="2294302"/>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2209800" y="3657600"/>
            <a:ext cx="60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4767" y="2104486"/>
            <a:ext cx="1711551" cy="646331"/>
          </a:xfrm>
          <a:prstGeom prst="rect">
            <a:avLst/>
          </a:prstGeom>
          <a:noFill/>
        </p:spPr>
        <p:txBody>
          <a:bodyPr wrap="square" rtlCol="0">
            <a:spAutoFit/>
          </a:bodyPr>
          <a:lstStyle/>
          <a:p>
            <a:r>
              <a:rPr lang="en-US" dirty="0">
                <a:solidFill>
                  <a:srgbClr val="FF0000"/>
                </a:solidFill>
              </a:rPr>
              <a:t>Money </a:t>
            </a:r>
            <a:r>
              <a:rPr lang="en-US" dirty="0" smtClean="0">
                <a:solidFill>
                  <a:srgbClr val="FF0000"/>
                </a:solidFill>
              </a:rPr>
              <a:t>created by government</a:t>
            </a:r>
            <a:endParaRPr lang="en-US" dirty="0">
              <a:solidFill>
                <a:srgbClr val="FF0000"/>
              </a:solidFill>
            </a:endParaRPr>
          </a:p>
        </p:txBody>
      </p:sp>
      <p:sp>
        <p:nvSpPr>
          <p:cNvPr id="19" name="Oval 18"/>
          <p:cNvSpPr/>
          <p:nvPr/>
        </p:nvSpPr>
        <p:spPr>
          <a:xfrm>
            <a:off x="3058886" y="1905000"/>
            <a:ext cx="2819400" cy="2667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9986" y="4953000"/>
            <a:ext cx="8077200" cy="1569660"/>
          </a:xfrm>
          <a:prstGeom prst="rect">
            <a:avLst/>
          </a:prstGeom>
          <a:noFill/>
          <a:ln>
            <a:solidFill>
              <a:schemeClr val="accent1"/>
            </a:solidFill>
          </a:ln>
        </p:spPr>
        <p:txBody>
          <a:bodyPr wrap="square" rtlCol="0">
            <a:spAutoFit/>
          </a:bodyPr>
          <a:lstStyle/>
          <a:p>
            <a:r>
              <a:rPr lang="en-US" sz="3200" b="1" dirty="0" smtClean="0">
                <a:solidFill>
                  <a:srgbClr val="FF0000"/>
                </a:solidFill>
              </a:rPr>
              <a:t>… there is no debt from money creation. </a:t>
            </a:r>
            <a:r>
              <a:rPr lang="en-US" sz="3200" b="1" dirty="0" smtClean="0"/>
              <a:t>Money created by the government can pay down the national debt as it comes due.</a:t>
            </a:r>
            <a:endParaRPr lang="en-US" sz="3200" b="1" dirty="0" smtClean="0">
              <a:solidFill>
                <a:srgbClr val="FF0000"/>
              </a:solidFill>
            </a:endParaRPr>
          </a:p>
        </p:txBody>
      </p:sp>
      <p:sp>
        <p:nvSpPr>
          <p:cNvPr id="4" name="TextBox 3"/>
          <p:cNvSpPr txBox="1"/>
          <p:nvPr/>
        </p:nvSpPr>
        <p:spPr>
          <a:xfrm>
            <a:off x="304800" y="304800"/>
            <a:ext cx="8382000" cy="769441"/>
          </a:xfrm>
          <a:prstGeom prst="rect">
            <a:avLst/>
          </a:prstGeom>
          <a:noFill/>
          <a:ln>
            <a:solidFill>
              <a:schemeClr val="accent2"/>
            </a:solidFill>
          </a:ln>
        </p:spPr>
        <p:txBody>
          <a:bodyPr wrap="square" rtlCol="0">
            <a:spAutoFit/>
          </a:bodyPr>
          <a:lstStyle/>
          <a:p>
            <a:pPr algn="ctr"/>
            <a:r>
              <a:rPr lang="en-US" sz="4400" dirty="0" smtClean="0"/>
              <a:t>When government creates money…</a:t>
            </a:r>
            <a:endParaRPr lang="en-US" sz="44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893" y="2294302"/>
            <a:ext cx="1547813"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ircular Arrow 19"/>
          <p:cNvSpPr/>
          <p:nvPr/>
        </p:nvSpPr>
        <p:spPr>
          <a:xfrm rot="16200000">
            <a:off x="1684985" y="2920904"/>
            <a:ext cx="873529" cy="109050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429986" y="2952917"/>
            <a:ext cx="1146512" cy="923330"/>
          </a:xfrm>
          <a:prstGeom prst="rect">
            <a:avLst/>
          </a:prstGeom>
          <a:noFill/>
        </p:spPr>
        <p:txBody>
          <a:bodyPr wrap="square" rtlCol="0">
            <a:spAutoFit/>
          </a:bodyPr>
          <a:lstStyle/>
          <a:p>
            <a:r>
              <a:rPr lang="en-US" dirty="0" smtClean="0"/>
              <a:t>Taxes – collected and spent</a:t>
            </a:r>
            <a:endParaRPr lang="en-US" dirty="0"/>
          </a:p>
        </p:txBody>
      </p:sp>
    </p:spTree>
    <p:extLst>
      <p:ext uri="{BB962C8B-B14F-4D97-AF65-F5344CB8AC3E}">
        <p14:creationId xmlns:p14="http://schemas.microsoft.com/office/powerpoint/2010/main" val="2103157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19650</TotalTime>
  <Words>2452</Words>
  <Application>Microsoft Office PowerPoint</Application>
  <PresentationFormat>On-screen Show (4:3)</PresentationFormat>
  <Paragraphs>330</Paragraphs>
  <Slides>48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How the banking system creates what we use for money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Yes, the government creates our coinage.</vt:lpstr>
      <vt:lpstr>Yes, the Government Engraving and Printing Office prints our bills, but, no, the government doesn’t create our paper money</vt:lpstr>
      <vt:lpstr>PowerPoint Presentation</vt:lpstr>
      <vt:lpstr>Coins and bills are trivial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210</cp:revision>
  <cp:lastPrinted>2015-04-15T12:46:45Z</cp:lastPrinted>
  <dcterms:created xsi:type="dcterms:W3CDTF">2015-03-16T13:27:10Z</dcterms:created>
  <dcterms:modified xsi:type="dcterms:W3CDTF">2016-09-28T23:55:52Z</dcterms:modified>
</cp:coreProperties>
</file>