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305" r:id="rId3"/>
    <p:sldId id="294" r:id="rId4"/>
    <p:sldId id="280" r:id="rId5"/>
    <p:sldId id="281" r:id="rId6"/>
    <p:sldId id="292" r:id="rId7"/>
    <p:sldId id="273" r:id="rId8"/>
    <p:sldId id="296" r:id="rId9"/>
    <p:sldId id="282" r:id="rId10"/>
    <p:sldId id="265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271" r:id="rId19"/>
    <p:sldId id="291" r:id="rId20"/>
    <p:sldId id="304" r:id="rId21"/>
    <p:sldId id="274" r:id="rId22"/>
    <p:sldId id="275" r:id="rId23"/>
    <p:sldId id="276" r:id="rId24"/>
    <p:sldId id="277" r:id="rId25"/>
    <p:sldId id="256" r:id="rId26"/>
    <p:sldId id="257" r:id="rId27"/>
    <p:sldId id="258" r:id="rId28"/>
    <p:sldId id="260" r:id="rId29"/>
    <p:sldId id="278" r:id="rId30"/>
    <p:sldId id="261" r:id="rId31"/>
    <p:sldId id="262" r:id="rId32"/>
    <p:sldId id="263" r:id="rId33"/>
    <p:sldId id="264" r:id="rId34"/>
    <p:sldId id="29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16E77E-63D2-4CD2-A8E2-55677DEEEF4A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258B945-6A3B-4FA6-A8BE-2CAFC9DE14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/>
          <a:lstStyle/>
          <a:p>
            <a:pPr algn="ctr"/>
            <a:r>
              <a:rPr lang="en-US" dirty="0" smtClean="0"/>
              <a:t>Monetary Reform</a:t>
            </a:r>
            <a:endParaRPr lang="en-US" dirty="0"/>
          </a:p>
        </p:txBody>
      </p:sp>
      <p:pic>
        <p:nvPicPr>
          <p:cNvPr id="4" name="Picture 2" descr="C:\Users\markpash\Desktop\CPE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5334000" cy="110358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43434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www.cpe.us.com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NOT THE CREATION </a:t>
            </a:r>
            <a:br>
              <a:rPr lang="en-US" b="1" dirty="0" smtClean="0"/>
            </a:br>
            <a:endParaRPr lang="en-US" b="1" dirty="0" smtClean="0"/>
          </a:p>
          <a:p>
            <a:endParaRPr lang="en-US" dirty="0"/>
          </a:p>
          <a:p>
            <a:r>
              <a:rPr lang="en-US" b="1" dirty="0" smtClean="0"/>
              <a:t>(30 REASONS WHY AT www.cpe.us.com)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INCREASE THE DISTRIBUTION OUTLETS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Commercial Banking system has monopolistic power over money creation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System of interest rates is hard for small businesses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Controlling the monetary supply based on interest punishes the economy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Diversification reduces criminal activity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Diversifying will reduce boom/bust scenarios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Reduces Inequality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Expands investment of new money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 Reasons for Monetary Reform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Reduces the effects during economic </a:t>
            </a:r>
            <a:r>
              <a:rPr lang="en-US" dirty="0" smtClean="0"/>
              <a:t>expansion</a:t>
            </a:r>
            <a:endParaRPr lang="en-US" dirty="0" smtClean="0"/>
          </a:p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Defaults will not hurt entire economic system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More control of new money will lower chance of over expansion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More capital to areas with high need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An error in one system will not affect the whole system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Fiscal systems should be as diversified as other government bodies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dirty="0" smtClean="0"/>
              <a:t>Credit Risk Formulas are inherently flawed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Continued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More transparency will aid in coping with change</a:t>
            </a:r>
          </a:p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Transparency will help combat excessive greed</a:t>
            </a:r>
          </a:p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Self-interest and other human factors can not be offset by one delivery system</a:t>
            </a:r>
          </a:p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One system is less willing to share risk</a:t>
            </a:r>
          </a:p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Banking crisis will not be detrimental to entire economy</a:t>
            </a:r>
          </a:p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Diversification reduces “herd” behavior </a:t>
            </a:r>
          </a:p>
          <a:p>
            <a:pPr marL="624078" indent="-514350">
              <a:buFont typeface="+mj-lt"/>
              <a:buAutoNum type="arabicPeriod" startAt="15"/>
            </a:pPr>
            <a:r>
              <a:rPr lang="en-US" dirty="0" smtClean="0"/>
              <a:t>Diversity will reduce risk to the entire banking system</a:t>
            </a:r>
          </a:p>
          <a:p>
            <a:pPr marL="624078" indent="-514350">
              <a:buFont typeface="+mj-lt"/>
              <a:buAutoNum type="arabicPeriod" startAt="15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22"/>
            </a:pPr>
            <a:r>
              <a:rPr lang="en-US" dirty="0" smtClean="0"/>
              <a:t>Monetary System will support the real economy instead of the financial sector</a:t>
            </a:r>
          </a:p>
          <a:p>
            <a:pPr marL="624078" indent="-514350">
              <a:buFont typeface="+mj-lt"/>
              <a:buAutoNum type="arabicPeriod" startAt="22"/>
            </a:pPr>
            <a:r>
              <a:rPr lang="en-US" b="1" dirty="0" smtClean="0"/>
              <a:t>Reduction of the tax </a:t>
            </a:r>
            <a:r>
              <a:rPr lang="en-US" dirty="0" smtClean="0"/>
              <a:t>burden on a majority of the population</a:t>
            </a:r>
          </a:p>
          <a:p>
            <a:pPr marL="624078" indent="-514350">
              <a:buFont typeface="+mj-lt"/>
              <a:buAutoNum type="arabicPeriod" startAt="22"/>
            </a:pPr>
            <a:r>
              <a:rPr lang="en-US" dirty="0" smtClean="0"/>
              <a:t>Spending programs will reduce political fiscal pressure</a:t>
            </a:r>
          </a:p>
          <a:p>
            <a:pPr marL="624078" indent="-514350">
              <a:buFont typeface="+mj-lt"/>
              <a:buAutoNum type="arabicPeriod" startAt="22"/>
            </a:pPr>
            <a:r>
              <a:rPr lang="en-US" dirty="0" smtClean="0"/>
              <a:t>Current system is set up to be a bubble economy</a:t>
            </a:r>
          </a:p>
          <a:p>
            <a:pPr marL="624078" indent="-514350">
              <a:buFont typeface="+mj-lt"/>
              <a:buAutoNum type="arabicPeriod" startAt="22"/>
            </a:pPr>
            <a:r>
              <a:rPr lang="en-US" dirty="0" smtClean="0"/>
              <a:t>Borrowing money leads to tax expense </a:t>
            </a:r>
          </a:p>
          <a:p>
            <a:pPr marL="624078" indent="-514350">
              <a:buFont typeface="+mj-lt"/>
              <a:buAutoNum type="arabicPeriod" startAt="22"/>
            </a:pPr>
            <a:r>
              <a:rPr lang="en-US" dirty="0" smtClean="0"/>
              <a:t>Financial systems only stop expanding credit during a crisis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28"/>
            </a:pPr>
            <a:r>
              <a:rPr lang="en-US" dirty="0" smtClean="0"/>
              <a:t>Banks should not have power to create money because they are profit seeking, risk taking institutions</a:t>
            </a:r>
          </a:p>
          <a:p>
            <a:pPr marL="624078" indent="-514350">
              <a:buFont typeface="+mj-lt"/>
              <a:buAutoNum type="arabicPeriod" startAt="28"/>
            </a:pPr>
            <a:r>
              <a:rPr lang="en-US" dirty="0" smtClean="0"/>
              <a:t>Reduction of the financialization of the American economic system will allow the money to serve the economy and not to master it</a:t>
            </a:r>
          </a:p>
          <a:p>
            <a:pPr marL="624078" indent="-514350">
              <a:buFont typeface="+mj-lt"/>
              <a:buAutoNum type="arabicPeriod" startAt="28"/>
            </a:pPr>
            <a:r>
              <a:rPr lang="en-US" b="1" dirty="0" smtClean="0"/>
              <a:t>Bankruptcy or Write Downs </a:t>
            </a:r>
            <a:r>
              <a:rPr lang="en-US" dirty="0" smtClean="0"/>
              <a:t>should not be the only way for the economy to have permanent money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447800"/>
            <a:ext cx="6172200" cy="4538472"/>
          </a:xfrm>
        </p:spPr>
        <p:txBody>
          <a:bodyPr>
            <a:normAutofit/>
          </a:bodyPr>
          <a:lstStyle/>
          <a:p>
            <a:r>
              <a:rPr lang="en-US" dirty="0" smtClean="0"/>
              <a:t>Environmental Bank</a:t>
            </a:r>
          </a:p>
          <a:p>
            <a:r>
              <a:rPr lang="en-US" dirty="0" smtClean="0"/>
              <a:t>Primary Housing Bank</a:t>
            </a:r>
          </a:p>
          <a:p>
            <a:r>
              <a:rPr lang="en-US" dirty="0" smtClean="0"/>
              <a:t>Venture Capital Bank</a:t>
            </a:r>
          </a:p>
          <a:p>
            <a:r>
              <a:rPr lang="en-US" dirty="0" smtClean="0"/>
              <a:t>Land and Infrastructure Bank</a:t>
            </a:r>
          </a:p>
          <a:p>
            <a:r>
              <a:rPr lang="en-US" dirty="0" smtClean="0"/>
              <a:t>Student Loan Bank</a:t>
            </a:r>
          </a:p>
          <a:p>
            <a:r>
              <a:rPr lang="en-US" dirty="0" smtClean="0"/>
              <a:t>Microfinance Bank</a:t>
            </a:r>
          </a:p>
          <a:p>
            <a:r>
              <a:rPr lang="en-US" dirty="0" smtClean="0"/>
              <a:t>Non Profit and Culture Bank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Systems - Banks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en-US" dirty="0" smtClean="0"/>
              <a:t>Agriculture Bank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Pension Assistance Bank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Commercial Banking Assistance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Food Stamp Bank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Local Government  and Public Banks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Federal Deficit 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Community and SBA Bank</a:t>
            </a:r>
          </a:p>
          <a:p>
            <a:pPr>
              <a:buBlip>
                <a:blip r:embed="rId2"/>
              </a:buBlip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Systems - Banks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en-US" b="1" dirty="0" smtClean="0"/>
              <a:t>Diversity of monetary delivery systems. 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Production and Productivity.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Reduction of the high interest rate charges.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Encouraging savings and investing.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Encouraging spending on services rather than goods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Having the Commerce Dept. create and publish numerous inflation formulas and statistics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Checks &amp; Balances </a:t>
            </a:r>
          </a:p>
          <a:p>
            <a:pPr marL="624078" indent="-514350">
              <a:buAutoNum type="arabicPeriod"/>
            </a:pPr>
            <a:endParaRPr lang="en-US" b="1" dirty="0" smtClean="0"/>
          </a:p>
          <a:p>
            <a:pPr marL="624078" indent="-514350">
              <a:buAutoNum type="arabicPeriod"/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OVERCOMING THE INFLATION OBJECTION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609600"/>
            <a:ext cx="8229600" cy="5334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 Voters will be able to cast their votes based on    inflationary mgmt of the country 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Currency and commodity markets should be     monitored in the long term, including gold.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Increasing taxation removes money from                                circulation. 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Competition keeps pressure on prices.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Substantially encourage reusing, renewables and recycling to reduce the demand pressures on raw materials – commodities.</a:t>
            </a:r>
          </a:p>
          <a:p>
            <a:pPr marL="624078" indent="-514350">
              <a:buFont typeface="+mj-lt"/>
              <a:buAutoNum type="arabicPeriod" startAt="8"/>
            </a:pPr>
            <a:r>
              <a:rPr lang="en-US" b="1" dirty="0" smtClean="0"/>
              <a:t>Elimination of “fractional reserve banking” 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3505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/>
              <a:t>	</a:t>
            </a:r>
            <a:r>
              <a:rPr lang="en-US" sz="4000" b="1" dirty="0" smtClean="0">
                <a:solidFill>
                  <a:schemeClr val="accent1"/>
                </a:solidFill>
              </a:rPr>
              <a:t>Our elected political leaders are not in charge of the economy! The commercial banking system is in charge by controlling the amount of money in circulation!   </a:t>
            </a:r>
            <a:endParaRPr lang="en-US" sz="4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 marL="624078" indent="-514350">
              <a:buFont typeface="+mj-lt"/>
              <a:buAutoNum type="arabicPeriod" startAt="14"/>
            </a:pPr>
            <a:r>
              <a:rPr lang="en-US" b="1" dirty="0" smtClean="0"/>
              <a:t>Trade Deficits can be very detrimental to the value of a country’s currency</a:t>
            </a:r>
          </a:p>
          <a:p>
            <a:pPr marL="624078" indent="-514350">
              <a:buFont typeface="+mj-lt"/>
              <a:buAutoNum type="arabicPeriod" startAt="14"/>
            </a:pPr>
            <a:r>
              <a:rPr lang="en-US" b="1" dirty="0" smtClean="0"/>
              <a:t>Selling Treasury Bonds will decrease the money supply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endParaRPr lang="en-US" dirty="0"/>
          </a:p>
          <a:p>
            <a:r>
              <a:rPr lang="en-US" b="1" dirty="0" smtClean="0"/>
              <a:t>Business cycles are for businesses and industries</a:t>
            </a:r>
          </a:p>
          <a:p>
            <a:endParaRPr lang="en-US" b="1" dirty="0"/>
          </a:p>
          <a:p>
            <a:r>
              <a:rPr lang="en-US" b="1" dirty="0" smtClean="0"/>
              <a:t> It should be called a “Monetary Cycle”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There is no such thing as a business cycle for an entire economy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We have not paid it off since 1835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A debt is something you have to pay back!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It is the National Monetization </a:t>
            </a:r>
            <a:r>
              <a:rPr lang="en-US" b="1" dirty="0" smtClean="0"/>
              <a:t>Account or the National Money Creation Debt 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There is no such thing as the “National Debt”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Taxes and Spending (Fiscal Policy) WAS 100% NOT THE CAUSE OF THE “GREAT RECCESSION”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Therefore it is NOT the Solution!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Money Flows We Grow and When Money Stops we Flop!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057400"/>
            <a:ext cx="7848600" cy="1371600"/>
          </a:xfrm>
        </p:spPr>
        <p:txBody>
          <a:bodyPr/>
          <a:lstStyle/>
          <a:p>
            <a:r>
              <a:rPr lang="en-US" dirty="0" smtClean="0"/>
              <a:t>Politics of Monetary Reform</a:t>
            </a:r>
            <a:endParaRPr lang="en-US" dirty="0"/>
          </a:p>
        </p:txBody>
      </p:sp>
      <p:pic>
        <p:nvPicPr>
          <p:cNvPr id="1026" name="Picture 2" descr="C:\Users\markpash\Desktop\CPE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5334000" cy="1103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Goal – “Start the Debate” </a:t>
            </a:r>
            <a:r>
              <a:rPr lang="en-US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$$$$$$ - www.caclean.org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30480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Clean Money Movement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Congressional Members or Candidates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Sponsors for HR-2990 or similar bill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151105_la_0236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838200"/>
            <a:ext cx="6800565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143000"/>
          </a:xfrm>
        </p:spPr>
        <p:txBody>
          <a:bodyPr/>
          <a:lstStyle/>
          <a:p>
            <a:r>
              <a:rPr lang="en-US" dirty="0" smtClean="0"/>
              <a:t>Tie Reform to Fundraising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590800"/>
            <a:ext cx="38100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BUNDLERS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590800"/>
            <a:ext cx="5105400" cy="11430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PAC – 503c4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09800"/>
            <a:ext cx="82296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TO FAR TO THE LEFT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BRING IN THE RIGHT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WE NEED TO CREATE A QUALITY WIN-WIN 21</a:t>
            </a:r>
            <a:r>
              <a:rPr lang="en-US" baseline="30000" dirty="0" smtClean="0"/>
              <a:t>ST</a:t>
            </a:r>
            <a:r>
              <a:rPr lang="en-US" dirty="0" smtClean="0"/>
              <a:t> CENTURY ECONOMY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0" y="1905000"/>
            <a:ext cx="2514600" cy="1325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600" b="1" dirty="0" smtClean="0"/>
              <a:t>CREATION</a:t>
            </a:r>
            <a:endParaRPr lang="en-US" sz="36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dirty="0" smtClean="0"/>
              <a:t>A Monetary System has two separate processes: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62400" y="3276600"/>
            <a:ext cx="510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&amp;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4191000"/>
            <a:ext cx="3078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DISTRIUBITION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/>
            <a:r>
              <a:rPr lang="en-US" dirty="0" smtClean="0"/>
              <a:t>Money is NOT scarce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/>
            <a:r>
              <a:rPr lang="en-US" dirty="0" smtClean="0"/>
              <a:t>Cost is ZERO (except for excess inflation)</a:t>
            </a:r>
            <a:br>
              <a:rPr lang="en-US" dirty="0" smtClean="0"/>
            </a:br>
            <a:endParaRPr lang="en-US" dirty="0" smtClean="0"/>
          </a:p>
          <a:p>
            <a:pPr marL="624078" indent="-514350"/>
            <a:r>
              <a:rPr lang="en-US" dirty="0" smtClean="0"/>
              <a:t>Based </a:t>
            </a:r>
            <a:r>
              <a:rPr lang="en-US" dirty="0" smtClean="0"/>
              <a:t>on the volume </a:t>
            </a:r>
            <a:r>
              <a:rPr lang="en-US" dirty="0" smtClean="0"/>
              <a:t>of money</a:t>
            </a:r>
            <a:r>
              <a:rPr lang="en-US" dirty="0" smtClean="0"/>
              <a:t> issued and determined by </a:t>
            </a:r>
            <a:r>
              <a:rPr lang="en-US" dirty="0" smtClean="0"/>
              <a:t>inflation statistics including asset prices</a:t>
            </a:r>
          </a:p>
          <a:p>
            <a:pPr marL="624078" indent="-514350"/>
            <a:endParaRPr lang="en-US" dirty="0" smtClean="0"/>
          </a:p>
          <a:p>
            <a:pPr marL="624078" indent="-514350"/>
            <a:r>
              <a:rPr lang="en-US" dirty="0" smtClean="0"/>
              <a:t>Checks &amp; Balances</a:t>
            </a:r>
          </a:p>
          <a:p>
            <a:pPr marL="624078" indent="-514350"/>
            <a:endParaRPr lang="en-US" dirty="0" smtClean="0"/>
          </a:p>
          <a:p>
            <a:pPr marL="624078" indent="-514350"/>
            <a:r>
              <a:rPr lang="en-US" dirty="0" smtClean="0"/>
              <a:t>Secure Computer</a:t>
            </a:r>
          </a:p>
          <a:p>
            <a:pPr marL="624078" indent="-514350"/>
            <a:endParaRPr lang="en-US" dirty="0" smtClean="0"/>
          </a:p>
          <a:p>
            <a:pPr marL="624078" indent="-51435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2011362"/>
          </a:xfrm>
        </p:spPr>
        <p:txBody>
          <a:bodyPr>
            <a:normAutofit/>
          </a:bodyPr>
          <a:lstStyle/>
          <a:p>
            <a:r>
              <a:rPr lang="en-US" dirty="0" smtClean="0"/>
              <a:t>It is not “Who” is running the monetary system, but “What” is the system.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PROCESS 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LEGISLATIVE BRANCH </a:t>
            </a:r>
            <a:endParaRPr lang="en-US" b="1" dirty="0"/>
          </a:p>
          <a:p>
            <a:endParaRPr lang="en-US" b="1" dirty="0" smtClean="0"/>
          </a:p>
          <a:p>
            <a:pPr lvl="1"/>
            <a:r>
              <a:rPr lang="en-US" b="1" dirty="0" smtClean="0"/>
              <a:t>EXECUTIVE BRANCH</a:t>
            </a:r>
            <a:endParaRPr lang="en-US" b="1" dirty="0"/>
          </a:p>
          <a:p>
            <a:endParaRPr lang="en-US" b="1" dirty="0" smtClean="0"/>
          </a:p>
          <a:p>
            <a:pPr lvl="1"/>
            <a:r>
              <a:rPr lang="en-US" b="1" dirty="0" smtClean="0"/>
              <a:t>INDEPENDENT BRANCH</a:t>
            </a:r>
          </a:p>
          <a:p>
            <a:pPr lvl="1"/>
            <a:endParaRPr lang="en-US" b="1" dirty="0"/>
          </a:p>
          <a:p>
            <a:pPr>
              <a:buNone/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 smtClean="0"/>
              <a:t>Spending Into Circulation (NEED Act)</a:t>
            </a:r>
            <a:br>
              <a:rPr lang="en-US" dirty="0" smtClean="0"/>
            </a:b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Diversified System</a:t>
            </a:r>
          </a:p>
          <a:p>
            <a:pPr marL="1117854" lvl="2" indent="-514350"/>
            <a:r>
              <a:rPr lang="en-US" dirty="0" smtClean="0"/>
              <a:t>No return – fiscal spending</a:t>
            </a:r>
          </a:p>
          <a:p>
            <a:pPr marL="1117854" lvl="2" indent="-514350"/>
            <a:r>
              <a:rPr lang="en-US" dirty="0" smtClean="0"/>
              <a:t>With return – monetary investment </a:t>
            </a:r>
            <a:br>
              <a:rPr lang="en-US" dirty="0" smtClean="0"/>
            </a:b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Monetary System</a:t>
            </a:r>
          </a:p>
          <a:p>
            <a:pPr marL="1117854" lvl="2" indent="-514350"/>
            <a:r>
              <a:rPr lang="en-US" dirty="0" smtClean="0"/>
              <a:t>Only spending</a:t>
            </a:r>
          </a:p>
          <a:p>
            <a:pPr marL="1117854" lvl="2" indent="-514350"/>
            <a:r>
              <a:rPr lang="en-US" dirty="0" smtClean="0"/>
              <a:t>Increasing taxes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Government 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624078" indent="-514350"/>
            <a:r>
              <a:rPr lang="en-US" dirty="0" smtClean="0"/>
              <a:t>Direct Currency Issue</a:t>
            </a:r>
          </a:p>
          <a:p>
            <a:pPr marL="624078" indent="-514350"/>
            <a:endParaRPr lang="en-US" dirty="0" smtClean="0"/>
          </a:p>
          <a:p>
            <a:pPr marL="624078" indent="-514350"/>
            <a:r>
              <a:rPr lang="en-US" dirty="0" smtClean="0"/>
              <a:t>Using Debt</a:t>
            </a:r>
          </a:p>
          <a:p>
            <a:pPr marL="624078" indent="-514350"/>
            <a:endParaRPr lang="en-US" dirty="0" smtClean="0"/>
          </a:p>
          <a:p>
            <a:pPr marL="624078" indent="-514350"/>
            <a:r>
              <a:rPr lang="en-US" dirty="0" smtClean="0"/>
              <a:t>Using Equity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(Cost is small)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– 3 Ways (Vehicles)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425</TotalTime>
  <Words>726</Words>
  <Application>Microsoft Office PowerPoint</Application>
  <PresentationFormat>On-screen Show (4:3)</PresentationFormat>
  <Paragraphs>149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Concourse</vt:lpstr>
      <vt:lpstr>Monetary Reform</vt:lpstr>
      <vt:lpstr>Slide 2</vt:lpstr>
      <vt:lpstr>Slide 3</vt:lpstr>
      <vt:lpstr>A Monetary System has two separate processes: </vt:lpstr>
      <vt:lpstr>CREATION PROCESS</vt:lpstr>
      <vt:lpstr>It is not “Who” is running the monetary system, but “What” is the system.</vt:lpstr>
      <vt:lpstr>CREATION PROCESS</vt:lpstr>
      <vt:lpstr>Federal Government Structure</vt:lpstr>
      <vt:lpstr>Distribution – 3 Ways (Vehicles)</vt:lpstr>
      <vt:lpstr>INCREASE THE DISTRIBUTION OUTLETS </vt:lpstr>
      <vt:lpstr>30 Reasons for Monetary Reform</vt:lpstr>
      <vt:lpstr>Reasons Continued </vt:lpstr>
      <vt:lpstr>Reasons Continued</vt:lpstr>
      <vt:lpstr>Reasons Continued</vt:lpstr>
      <vt:lpstr>Reasons Continued</vt:lpstr>
      <vt:lpstr>Distribution Systems - Banks</vt:lpstr>
      <vt:lpstr>Distribution Systems - Banks</vt:lpstr>
      <vt:lpstr>OVERCOMING THE INFLATION OBJECTION</vt:lpstr>
      <vt:lpstr>Slide 19</vt:lpstr>
      <vt:lpstr>Slide 20</vt:lpstr>
      <vt:lpstr>There is no such thing as a business cycle for an entire economy</vt:lpstr>
      <vt:lpstr>There is no such thing as the “National Debt”</vt:lpstr>
      <vt:lpstr>Taxes and Spending (Fiscal Policy) WAS 100% NOT THE CAUSE OF THE “GREAT RECCESSION”  Therefore it is NOT the Solution! </vt:lpstr>
      <vt:lpstr>When Money Flows We Grow and When Money Stops we Flop!</vt:lpstr>
      <vt:lpstr>Politics of Monetary Reform</vt:lpstr>
      <vt:lpstr>Goal – “Start the Debate”  </vt:lpstr>
      <vt:lpstr>$$$$$$ - www.caclean.org</vt:lpstr>
      <vt:lpstr>Find</vt:lpstr>
      <vt:lpstr>Find</vt:lpstr>
      <vt:lpstr>Tie Reform to Fundraising </vt:lpstr>
      <vt:lpstr>BUNDLERS</vt:lpstr>
      <vt:lpstr>PAC – 503c4</vt:lpstr>
      <vt:lpstr>TO FAR TO THE LEFT    BRING IN THE RIGHT</vt:lpstr>
      <vt:lpstr>WE NEED TO CREATE A QUALITY WIN-WIN 21ST CENTURY ECONOMY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 of Monetary Reform</dc:title>
  <dc:creator>Mark Pash</dc:creator>
  <cp:lastModifiedBy>Mark Pash</cp:lastModifiedBy>
  <cp:revision>43</cp:revision>
  <dcterms:created xsi:type="dcterms:W3CDTF">2013-08-26T22:02:13Z</dcterms:created>
  <dcterms:modified xsi:type="dcterms:W3CDTF">2016-09-15T21:28:38Z</dcterms:modified>
</cp:coreProperties>
</file>