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0" r:id="rId3"/>
    <p:sldId id="269" r:id="rId4"/>
    <p:sldId id="277" r:id="rId5"/>
    <p:sldId id="278" r:id="rId6"/>
    <p:sldId id="279" r:id="rId7"/>
    <p:sldId id="280" r:id="rId8"/>
    <p:sldId id="281" r:id="rId9"/>
    <p:sldId id="284" r:id="rId10"/>
    <p:sldId id="282" r:id="rId11"/>
    <p:sldId id="295" r:id="rId12"/>
    <p:sldId id="298" r:id="rId13"/>
    <p:sldId id="260" r:id="rId14"/>
    <p:sldId id="312" r:id="rId15"/>
    <p:sldId id="258" r:id="rId16"/>
    <p:sldId id="256" r:id="rId17"/>
    <p:sldId id="257" r:id="rId18"/>
    <p:sldId id="268" r:id="rId19"/>
    <p:sldId id="261" r:id="rId20"/>
    <p:sldId id="265" r:id="rId21"/>
    <p:sldId id="313" r:id="rId22"/>
    <p:sldId id="262" r:id="rId23"/>
    <p:sldId id="299" r:id="rId24"/>
    <p:sldId id="300" r:id="rId25"/>
    <p:sldId id="285" r:id="rId26"/>
    <p:sldId id="264" r:id="rId27"/>
    <p:sldId id="316" r:id="rId28"/>
    <p:sldId id="301" r:id="rId29"/>
    <p:sldId id="286" r:id="rId30"/>
    <p:sldId id="302" r:id="rId31"/>
    <p:sldId id="306" r:id="rId32"/>
    <p:sldId id="303" r:id="rId33"/>
    <p:sldId id="307" r:id="rId34"/>
    <p:sldId id="304" r:id="rId35"/>
    <p:sldId id="308" r:id="rId36"/>
    <p:sldId id="305" r:id="rId37"/>
    <p:sldId id="309" r:id="rId38"/>
    <p:sldId id="263" r:id="rId39"/>
    <p:sldId id="311" r:id="rId40"/>
    <p:sldId id="274" r:id="rId41"/>
    <p:sldId id="315" r:id="rId42"/>
    <p:sldId id="314" r:id="rId43"/>
    <p:sldId id="3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AF"/>
    <a:srgbClr val="E4FDE3"/>
    <a:srgbClr val="8FF68A"/>
    <a:srgbClr val="00FF00"/>
    <a:srgbClr val="3399FF"/>
    <a:srgbClr val="C1C1FF"/>
    <a:srgbClr val="FFFF9F"/>
    <a:srgbClr val="A2FCB3"/>
    <a:srgbClr val="FC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D87D7-D22A-463A-A5C1-84C37404183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127829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87D7-D22A-463A-A5C1-84C37404183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337324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87D7-D22A-463A-A5C1-84C37404183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14720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87D7-D22A-463A-A5C1-84C37404183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95603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D87D7-D22A-463A-A5C1-84C37404183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390258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87D7-D22A-463A-A5C1-84C37404183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14430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D87D7-D22A-463A-A5C1-84C37404183B}"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196569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D87D7-D22A-463A-A5C1-84C37404183B}"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363531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D87D7-D22A-463A-A5C1-84C37404183B}"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196966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D87D7-D22A-463A-A5C1-84C37404183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289102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D87D7-D22A-463A-A5C1-84C37404183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4AF2-22C2-4BEB-888E-0EB01ECA0044}" type="slidenum">
              <a:rPr lang="en-US" smtClean="0"/>
              <a:t>‹#›</a:t>
            </a:fld>
            <a:endParaRPr lang="en-US"/>
          </a:p>
        </p:txBody>
      </p:sp>
    </p:spTree>
    <p:extLst>
      <p:ext uri="{BB962C8B-B14F-4D97-AF65-F5344CB8AC3E}">
        <p14:creationId xmlns:p14="http://schemas.microsoft.com/office/powerpoint/2010/main" val="339441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D87D7-D22A-463A-A5C1-84C37404183B}" type="datetimeFigureOut">
              <a:rPr lang="en-US" smtClean="0"/>
              <a:t>10/24/2018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74AF2-22C2-4BEB-888E-0EB01ECA0044}" type="slidenum">
              <a:rPr lang="en-US" smtClean="0"/>
              <a:t>‹#›</a:t>
            </a:fld>
            <a:endParaRPr lang="en-US"/>
          </a:p>
        </p:txBody>
      </p:sp>
    </p:spTree>
    <p:extLst>
      <p:ext uri="{BB962C8B-B14F-4D97-AF65-F5344CB8AC3E}">
        <p14:creationId xmlns:p14="http://schemas.microsoft.com/office/powerpoint/2010/main" val="394701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2" y="434751"/>
            <a:ext cx="5458692" cy="4585871"/>
          </a:xfrm>
          <a:prstGeom prst="rect">
            <a:avLst/>
          </a:prstGeom>
          <a:solidFill>
            <a:srgbClr val="FFFF9F"/>
          </a:solidFill>
        </p:spPr>
        <p:txBody>
          <a:bodyPr wrap="square" rtlCol="0">
            <a:spAutoFit/>
          </a:bodyPr>
          <a:lstStyle/>
          <a:p>
            <a:endParaRPr lang="en-US" dirty="0" smtClean="0"/>
          </a:p>
          <a:p>
            <a:endParaRPr lang="en-US" dirty="0"/>
          </a:p>
          <a:p>
            <a:pPr algn="ctr"/>
            <a:r>
              <a:rPr lang="en-US" sz="3200" b="1" dirty="0" smtClean="0"/>
              <a:t>Sue Peters</a:t>
            </a:r>
          </a:p>
          <a:p>
            <a:pPr algn="ctr"/>
            <a:r>
              <a:rPr lang="en-US" sz="3200" b="1" dirty="0" smtClean="0"/>
              <a:t>Thursday    10-25-2018</a:t>
            </a:r>
          </a:p>
          <a:p>
            <a:pPr algn="ctr"/>
            <a:r>
              <a:rPr lang="en-US" sz="3200" b="1" dirty="0" smtClean="0"/>
              <a:t>AMI Conference, Chicago, Ill.</a:t>
            </a:r>
          </a:p>
          <a:p>
            <a:pPr algn="ctr"/>
            <a:endParaRPr lang="en-US" sz="3200" b="1" dirty="0"/>
          </a:p>
          <a:p>
            <a:pPr algn="ctr"/>
            <a:r>
              <a:rPr lang="en-US" sz="4000" b="1" dirty="0" smtClean="0"/>
              <a:t>“Recent History of MMT in Green Party US”</a:t>
            </a:r>
          </a:p>
          <a:p>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513" y="1598533"/>
            <a:ext cx="5139780" cy="2569890"/>
          </a:xfrm>
          <a:prstGeom prst="rect">
            <a:avLst/>
          </a:prstGeom>
          <a:ln w="28575">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955" y="4984335"/>
            <a:ext cx="6901513" cy="1837378"/>
          </a:xfrm>
          <a:prstGeom prst="rect">
            <a:avLst/>
          </a:prstGeom>
        </p:spPr>
      </p:pic>
    </p:spTree>
    <p:extLst>
      <p:ext uri="{BB962C8B-B14F-4D97-AF65-F5344CB8AC3E}">
        <p14:creationId xmlns:p14="http://schemas.microsoft.com/office/powerpoint/2010/main" val="99646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84995"/>
          </a:xfrm>
          <a:prstGeom prst="rect">
            <a:avLst/>
          </a:prstGeom>
          <a:solidFill>
            <a:srgbClr val="FFC000"/>
          </a:solidFill>
        </p:spPr>
        <p:txBody>
          <a:bodyPr wrap="square" rtlCol="0">
            <a:spAutoFit/>
          </a:bodyPr>
          <a:lstStyle/>
          <a:p>
            <a:pPr algn="ctr"/>
            <a:r>
              <a:rPr lang="en-US" sz="2800" b="1" dirty="0" smtClean="0"/>
              <a:t>AMI 2015 Conference</a:t>
            </a:r>
          </a:p>
          <a:p>
            <a:pPr algn="ctr"/>
            <a:r>
              <a:rPr lang="en-US" sz="2800" b="1" dirty="0" smtClean="0"/>
              <a:t>Greens offered discount</a:t>
            </a:r>
          </a:p>
          <a:p>
            <a:pPr algn="ctr"/>
            <a:r>
              <a:rPr lang="en-US" sz="2800" b="1" dirty="0" smtClean="0"/>
              <a:t>Howie Hawkins keynote speaker</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4995"/>
            <a:ext cx="12192000" cy="2521987"/>
          </a:xfrm>
          <a:prstGeom prst="rect">
            <a:avLst/>
          </a:prstGeom>
        </p:spPr>
      </p:pic>
      <p:sp>
        <p:nvSpPr>
          <p:cNvPr id="4" name="TextBox 3"/>
          <p:cNvSpPr txBox="1"/>
          <p:nvPr/>
        </p:nvSpPr>
        <p:spPr>
          <a:xfrm>
            <a:off x="384839" y="4578150"/>
            <a:ext cx="7803197" cy="1938992"/>
          </a:xfrm>
          <a:prstGeom prst="rect">
            <a:avLst/>
          </a:prstGeom>
          <a:solidFill>
            <a:srgbClr val="FFFF00"/>
          </a:solidFill>
        </p:spPr>
        <p:txBody>
          <a:bodyPr wrap="square" rtlCol="0">
            <a:spAutoFit/>
          </a:bodyPr>
          <a:lstStyle/>
          <a:p>
            <a:r>
              <a:rPr lang="en-US" sz="2400" b="1" dirty="0" smtClean="0"/>
              <a:t>Howie Hawkins, a well-known Green, gave the keynote speech, on the history of third parties in U.S. history, including the Greenback Party.</a:t>
            </a:r>
          </a:p>
          <a:p>
            <a:endParaRPr lang="en-US" sz="2400" b="1" dirty="0"/>
          </a:p>
          <a:p>
            <a:r>
              <a:rPr lang="en-US" sz="2400" b="1" dirty="0" smtClean="0"/>
              <a:t>Howie knows the history of money very well.</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77" y="4421642"/>
            <a:ext cx="2181225" cy="2095500"/>
          </a:xfrm>
          <a:prstGeom prst="rect">
            <a:avLst/>
          </a:prstGeom>
        </p:spPr>
      </p:pic>
    </p:spTree>
    <p:extLst>
      <p:ext uri="{BB962C8B-B14F-4D97-AF65-F5344CB8AC3E}">
        <p14:creationId xmlns:p14="http://schemas.microsoft.com/office/powerpoint/2010/main" val="368555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787" y="1093422"/>
            <a:ext cx="10168426" cy="1938992"/>
          </a:xfrm>
          <a:prstGeom prst="rect">
            <a:avLst/>
          </a:prstGeom>
          <a:solidFill>
            <a:srgbClr val="FFFF00"/>
          </a:solidFill>
        </p:spPr>
        <p:txBody>
          <a:bodyPr wrap="square" rtlCol="0">
            <a:spAutoFit/>
          </a:bodyPr>
          <a:lstStyle/>
          <a:p>
            <a:pPr algn="ctr"/>
            <a:r>
              <a:rPr lang="en-US" sz="4000" b="1" dirty="0" smtClean="0"/>
              <a:t>After Howie’s talk, </a:t>
            </a:r>
          </a:p>
          <a:p>
            <a:pPr algn="ctr"/>
            <a:r>
              <a:rPr lang="en-US" sz="4000" b="1" dirty="0" smtClean="0"/>
              <a:t>during the Q&amp;A, we asked him:</a:t>
            </a:r>
          </a:p>
          <a:p>
            <a:pPr algn="ctr"/>
            <a:r>
              <a:rPr lang="en-US" sz="4000" b="1" dirty="0" smtClean="0"/>
              <a:t>“Howie, what should we do next?”</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8988" y="3780558"/>
            <a:ext cx="2181225" cy="2095500"/>
          </a:xfrm>
          <a:prstGeom prst="rect">
            <a:avLst/>
          </a:prstGeom>
        </p:spPr>
      </p:pic>
      <p:sp>
        <p:nvSpPr>
          <p:cNvPr id="4" name="TextBox 3"/>
          <p:cNvSpPr txBox="1"/>
          <p:nvPr/>
        </p:nvSpPr>
        <p:spPr>
          <a:xfrm>
            <a:off x="1050263" y="4228144"/>
            <a:ext cx="7803197" cy="1200329"/>
          </a:xfrm>
          <a:prstGeom prst="rect">
            <a:avLst/>
          </a:prstGeom>
          <a:solidFill>
            <a:srgbClr val="FFFF00"/>
          </a:solidFill>
        </p:spPr>
        <p:txBody>
          <a:bodyPr wrap="square" rtlCol="0">
            <a:spAutoFit/>
          </a:bodyPr>
          <a:lstStyle/>
          <a:p>
            <a:r>
              <a:rPr lang="en-US" sz="2400" b="1" dirty="0" smtClean="0"/>
              <a:t>His answer:    “Create a website to teach people about money, and about the NEED ACT in the Green Party National Platform.  But one thing …   KEEP IT SIMPLE!</a:t>
            </a:r>
            <a:endParaRPr lang="en-US" sz="2400" b="1" dirty="0"/>
          </a:p>
        </p:txBody>
      </p:sp>
      <p:sp>
        <p:nvSpPr>
          <p:cNvPr id="5" name="TextBox 4"/>
          <p:cNvSpPr txBox="1"/>
          <p:nvPr/>
        </p:nvSpPr>
        <p:spPr>
          <a:xfrm>
            <a:off x="0" y="0"/>
            <a:ext cx="12192000" cy="954107"/>
          </a:xfrm>
          <a:prstGeom prst="rect">
            <a:avLst/>
          </a:prstGeom>
          <a:solidFill>
            <a:srgbClr val="FFC000"/>
          </a:solidFill>
        </p:spPr>
        <p:txBody>
          <a:bodyPr wrap="square" rtlCol="0">
            <a:spAutoFit/>
          </a:bodyPr>
          <a:lstStyle/>
          <a:p>
            <a:pPr algn="ctr"/>
            <a:r>
              <a:rPr lang="en-US" sz="2800" b="1" dirty="0"/>
              <a:t>The AMI Conference of 2015 </a:t>
            </a:r>
          </a:p>
          <a:p>
            <a:pPr algn="ctr"/>
            <a:r>
              <a:rPr lang="en-US" sz="2800" b="1" dirty="0"/>
              <a:t>invited Green Party members to participate</a:t>
            </a:r>
          </a:p>
        </p:txBody>
      </p:sp>
    </p:spTree>
    <p:extLst>
      <p:ext uri="{BB962C8B-B14F-4D97-AF65-F5344CB8AC3E}">
        <p14:creationId xmlns:p14="http://schemas.microsoft.com/office/powerpoint/2010/main" val="389763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836" y="4616257"/>
            <a:ext cx="10446328" cy="1631216"/>
          </a:xfrm>
          <a:prstGeom prst="rect">
            <a:avLst/>
          </a:prstGeom>
          <a:solidFill>
            <a:srgbClr val="FFFF00"/>
          </a:solidFill>
        </p:spPr>
        <p:txBody>
          <a:bodyPr wrap="square">
            <a:spAutoFit/>
          </a:bodyPr>
          <a:lstStyle/>
          <a:p>
            <a:pPr marL="342900" indent="-342900">
              <a:buFont typeface="+mj-lt"/>
              <a:buAutoNum type="arabicPeriod"/>
            </a:pPr>
            <a:r>
              <a:rPr lang="en-US" sz="2400" b="1" dirty="0" smtClean="0"/>
              <a:t> Nationalize </a:t>
            </a:r>
            <a:r>
              <a:rPr lang="en-US" sz="2400" b="1" dirty="0"/>
              <a:t>the </a:t>
            </a:r>
            <a:r>
              <a:rPr lang="en-US" sz="2400" b="1" dirty="0" smtClean="0"/>
              <a:t>12 Federal </a:t>
            </a:r>
            <a:r>
              <a:rPr lang="en-US" sz="2400" b="1" dirty="0"/>
              <a:t>Reserve </a:t>
            </a:r>
            <a:r>
              <a:rPr lang="en-US" sz="2400" b="1" dirty="0" smtClean="0"/>
              <a:t>Banks</a:t>
            </a:r>
            <a:endParaRPr lang="en-US" sz="3200" b="1" dirty="0" smtClean="0"/>
          </a:p>
          <a:p>
            <a:pPr>
              <a:buFont typeface="+mj-lt"/>
              <a:buAutoNum type="arabicPeriod"/>
            </a:pPr>
            <a:r>
              <a:rPr lang="en-US" sz="2400" b="1" dirty="0"/>
              <a:t> </a:t>
            </a:r>
            <a:r>
              <a:rPr lang="en-US" sz="2400" b="1" dirty="0" smtClean="0"/>
              <a:t> End </a:t>
            </a:r>
            <a:r>
              <a:rPr lang="en-US" sz="2400" b="1" dirty="0"/>
              <a:t>bank creation of </a:t>
            </a:r>
            <a:r>
              <a:rPr lang="en-US" sz="2400" b="1" dirty="0" smtClean="0"/>
              <a:t>money </a:t>
            </a:r>
          </a:p>
          <a:p>
            <a:pPr>
              <a:buFont typeface="+mj-lt"/>
              <a:buAutoNum type="arabicPeriod"/>
            </a:pPr>
            <a:r>
              <a:rPr lang="en-US" sz="2400" b="1" dirty="0"/>
              <a:t> </a:t>
            </a:r>
            <a:r>
              <a:rPr lang="en-US" sz="2400" b="1" dirty="0" smtClean="0"/>
              <a:t> The </a:t>
            </a:r>
            <a:r>
              <a:rPr lang="en-US" sz="2400" b="1" dirty="0"/>
              <a:t>federal government creates and spends money into the </a:t>
            </a:r>
            <a:r>
              <a:rPr lang="en-US" sz="2400" b="1" dirty="0" smtClean="0"/>
              <a:t>economy,</a:t>
            </a:r>
          </a:p>
          <a:p>
            <a:r>
              <a:rPr lang="en-US" sz="2400" b="1" dirty="0" smtClean="0"/>
              <a:t>     for </a:t>
            </a:r>
            <a:r>
              <a:rPr lang="en-US" sz="2400" b="1" dirty="0"/>
              <a:t>the needs of the nation and its people.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030520"/>
            <a:ext cx="8558939" cy="3202751"/>
          </a:xfrm>
          <a:prstGeom prst="rect">
            <a:avLst/>
          </a:prstGeom>
        </p:spPr>
      </p:pic>
      <p:sp>
        <p:nvSpPr>
          <p:cNvPr id="5" name="TextBox 4"/>
          <p:cNvSpPr txBox="1"/>
          <p:nvPr/>
        </p:nvSpPr>
        <p:spPr>
          <a:xfrm>
            <a:off x="0" y="1203"/>
            <a:ext cx="12192000" cy="646331"/>
          </a:xfrm>
          <a:prstGeom prst="rect">
            <a:avLst/>
          </a:prstGeom>
          <a:solidFill>
            <a:srgbClr val="FFFF00"/>
          </a:solidFill>
        </p:spPr>
        <p:txBody>
          <a:bodyPr wrap="square" rtlCol="0">
            <a:spAutoFit/>
          </a:bodyPr>
          <a:lstStyle/>
          <a:p>
            <a:r>
              <a:rPr lang="en-US" sz="3600" b="1" dirty="0" smtClean="0"/>
              <a:t>Today, we have the website….   GreensForMonetaryReform.org</a:t>
            </a:r>
            <a:endParaRPr lang="en-US" sz="3600" b="1" dirty="0"/>
          </a:p>
        </p:txBody>
      </p:sp>
    </p:spTree>
    <p:extLst>
      <p:ext uri="{BB962C8B-B14F-4D97-AF65-F5344CB8AC3E}">
        <p14:creationId xmlns:p14="http://schemas.microsoft.com/office/powerpoint/2010/main" val="159060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1339" y="1787237"/>
            <a:ext cx="3992183" cy="2062103"/>
          </a:xfrm>
          <a:prstGeom prst="rect">
            <a:avLst/>
          </a:prstGeom>
          <a:solidFill>
            <a:srgbClr val="A2FCB3"/>
          </a:solidFill>
        </p:spPr>
        <p:txBody>
          <a:bodyPr wrap="none" rtlCol="0">
            <a:spAutoFit/>
          </a:bodyPr>
          <a:lstStyle/>
          <a:p>
            <a:pPr algn="ctr"/>
            <a:r>
              <a:rPr lang="en-US" sz="3200" b="1" dirty="0" smtClean="0"/>
              <a:t>PART 2</a:t>
            </a:r>
          </a:p>
          <a:p>
            <a:pPr algn="ctr"/>
            <a:r>
              <a:rPr lang="en-US" sz="3200" b="1" dirty="0" smtClean="0"/>
              <a:t>2017</a:t>
            </a:r>
          </a:p>
          <a:p>
            <a:pPr algn="ctr"/>
            <a:endParaRPr lang="en-US" sz="3200" b="1" dirty="0" smtClean="0"/>
          </a:p>
          <a:p>
            <a:pPr algn="ctr"/>
            <a:r>
              <a:rPr lang="en-US" sz="3200" b="1" dirty="0" smtClean="0"/>
              <a:t>MMT into Green Party</a:t>
            </a:r>
          </a:p>
        </p:txBody>
      </p:sp>
    </p:spTree>
    <p:extLst>
      <p:ext uri="{BB962C8B-B14F-4D97-AF65-F5344CB8AC3E}">
        <p14:creationId xmlns:p14="http://schemas.microsoft.com/office/powerpoint/2010/main" val="177315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2215" y="1787237"/>
            <a:ext cx="5070427" cy="1569660"/>
          </a:xfrm>
          <a:prstGeom prst="rect">
            <a:avLst/>
          </a:prstGeom>
          <a:solidFill>
            <a:srgbClr val="A2FCB3"/>
          </a:solidFill>
        </p:spPr>
        <p:txBody>
          <a:bodyPr wrap="none" rtlCol="0">
            <a:spAutoFit/>
          </a:bodyPr>
          <a:lstStyle/>
          <a:p>
            <a:pPr algn="ctr"/>
            <a:r>
              <a:rPr lang="en-US" sz="3200" b="1" dirty="0" smtClean="0"/>
              <a:t>March, 2017</a:t>
            </a:r>
          </a:p>
          <a:p>
            <a:pPr algn="ctr"/>
            <a:endParaRPr lang="en-US" sz="3200" b="1" dirty="0" smtClean="0"/>
          </a:p>
          <a:p>
            <a:pPr algn="ctr"/>
            <a:r>
              <a:rPr lang="en-US" sz="3200" b="1" dirty="0" smtClean="0"/>
              <a:t>DAVID COBB’s Internet Show</a:t>
            </a:r>
          </a:p>
        </p:txBody>
      </p:sp>
    </p:spTree>
    <p:extLst>
      <p:ext uri="{BB962C8B-B14F-4D97-AF65-F5344CB8AC3E}">
        <p14:creationId xmlns:p14="http://schemas.microsoft.com/office/powerpoint/2010/main" val="3175392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3" y="2136957"/>
            <a:ext cx="8118764" cy="4721043"/>
          </a:xfrm>
          <a:prstGeom prst="rect">
            <a:avLst/>
          </a:prstGeom>
        </p:spPr>
      </p:pic>
      <p:sp>
        <p:nvSpPr>
          <p:cNvPr id="3" name="TextBox 2"/>
          <p:cNvSpPr txBox="1"/>
          <p:nvPr/>
        </p:nvSpPr>
        <p:spPr>
          <a:xfrm>
            <a:off x="1704109" y="0"/>
            <a:ext cx="8064772" cy="2000548"/>
          </a:xfrm>
          <a:prstGeom prst="rect">
            <a:avLst/>
          </a:prstGeom>
          <a:noFill/>
        </p:spPr>
        <p:txBody>
          <a:bodyPr wrap="none" rtlCol="0">
            <a:spAutoFit/>
          </a:bodyPr>
          <a:lstStyle/>
          <a:p>
            <a:pPr algn="ctr"/>
            <a:r>
              <a:rPr lang="en-US" sz="3200" b="1" dirty="0" smtClean="0"/>
              <a:t>“Thinking About Money and Monetary Policy”</a:t>
            </a:r>
          </a:p>
          <a:p>
            <a:pPr algn="ctr"/>
            <a:r>
              <a:rPr lang="en-US" sz="3200" b="1" dirty="0" smtClean="0"/>
              <a:t>GREEN NEWS NETWORK</a:t>
            </a:r>
          </a:p>
          <a:p>
            <a:pPr algn="ctr"/>
            <a:r>
              <a:rPr lang="en-US" sz="2000" b="1" dirty="0" smtClean="0"/>
              <a:t>Warren </a:t>
            </a:r>
            <a:r>
              <a:rPr lang="en-US" sz="2000" b="1" dirty="0" err="1" smtClean="0"/>
              <a:t>Mosler</a:t>
            </a:r>
            <a:r>
              <a:rPr lang="en-US" sz="2000" b="1" dirty="0" smtClean="0"/>
              <a:t> MMT</a:t>
            </a:r>
          </a:p>
          <a:p>
            <a:pPr algn="ctr"/>
            <a:r>
              <a:rPr lang="en-US" sz="2000" b="1" dirty="0" smtClean="0"/>
              <a:t>Sue Peters AMI</a:t>
            </a:r>
          </a:p>
          <a:p>
            <a:pPr algn="ctr"/>
            <a:r>
              <a:rPr lang="en-US" sz="2000" b="1" dirty="0" smtClean="0"/>
              <a:t>Walt </a:t>
            </a:r>
            <a:r>
              <a:rPr lang="en-US" sz="2000" b="1" dirty="0" err="1" smtClean="0"/>
              <a:t>McRee</a:t>
            </a:r>
            <a:r>
              <a:rPr lang="en-US" sz="2000" b="1" dirty="0" smtClean="0"/>
              <a:t> PBI</a:t>
            </a:r>
            <a:endParaRPr lang="en-US" sz="2000" b="1" dirty="0"/>
          </a:p>
        </p:txBody>
      </p:sp>
    </p:spTree>
    <p:extLst>
      <p:ext uri="{BB962C8B-B14F-4D97-AF65-F5344CB8AC3E}">
        <p14:creationId xmlns:p14="http://schemas.microsoft.com/office/powerpoint/2010/main" val="323022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030" y="1278753"/>
            <a:ext cx="6021584" cy="2554545"/>
          </a:xfrm>
          <a:prstGeom prst="rect">
            <a:avLst/>
          </a:prstGeom>
          <a:solidFill>
            <a:srgbClr val="A2FCB3"/>
          </a:solidFill>
        </p:spPr>
        <p:txBody>
          <a:bodyPr wrap="none" rtlCol="0">
            <a:spAutoFit/>
          </a:bodyPr>
          <a:lstStyle/>
          <a:p>
            <a:pPr algn="ctr"/>
            <a:r>
              <a:rPr lang="en-US" sz="3200" b="1" dirty="0" smtClean="0"/>
              <a:t>July 2017</a:t>
            </a:r>
          </a:p>
          <a:p>
            <a:pPr algn="ctr"/>
            <a:endParaRPr lang="en-US" sz="3200" b="1" dirty="0" smtClean="0"/>
          </a:p>
          <a:p>
            <a:pPr algn="ctr"/>
            <a:endParaRPr lang="en-US" sz="3200" b="1" dirty="0" smtClean="0"/>
          </a:p>
          <a:p>
            <a:pPr algn="ctr"/>
            <a:r>
              <a:rPr lang="en-US" sz="3200" b="1" dirty="0" smtClean="0"/>
              <a:t>Green Party US ANNUAL MEETING</a:t>
            </a:r>
          </a:p>
          <a:p>
            <a:pPr algn="ctr"/>
            <a:r>
              <a:rPr lang="en-US" sz="3200" b="1" dirty="0" smtClean="0"/>
              <a:t>Newark, N.J.</a:t>
            </a:r>
            <a:endParaRPr lang="en-US" sz="3200" b="1" dirty="0"/>
          </a:p>
        </p:txBody>
      </p:sp>
    </p:spTree>
    <p:extLst>
      <p:ext uri="{BB962C8B-B14F-4D97-AF65-F5344CB8AC3E}">
        <p14:creationId xmlns:p14="http://schemas.microsoft.com/office/powerpoint/2010/main" val="374864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815"/>
            <a:ext cx="6935899" cy="4927835"/>
          </a:xfrm>
          <a:prstGeom prst="rect">
            <a:avLst/>
          </a:prstGeom>
        </p:spPr>
      </p:pic>
      <p:sp>
        <p:nvSpPr>
          <p:cNvPr id="3" name="Rectangle 2"/>
          <p:cNvSpPr/>
          <p:nvPr/>
        </p:nvSpPr>
        <p:spPr>
          <a:xfrm>
            <a:off x="0" y="0"/>
            <a:ext cx="12192000" cy="646331"/>
          </a:xfrm>
          <a:prstGeom prst="rect">
            <a:avLst/>
          </a:prstGeom>
          <a:solidFill>
            <a:srgbClr val="FFFF9F"/>
          </a:solidFill>
        </p:spPr>
        <p:txBody>
          <a:bodyPr wrap="square">
            <a:spAutoFit/>
          </a:bodyPr>
          <a:lstStyle/>
          <a:p>
            <a:pPr algn="ctr"/>
            <a:r>
              <a:rPr lang="en-US" sz="3600" b="1" dirty="0" smtClean="0"/>
              <a:t>MMT Workshop on “Enabling a Green New Deal”</a:t>
            </a:r>
            <a:endParaRPr lang="en-US"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379" y="2546151"/>
            <a:ext cx="5160819" cy="1720273"/>
          </a:xfrm>
          <a:prstGeom prst="rect">
            <a:avLst/>
          </a:prstGeom>
        </p:spPr>
      </p:pic>
      <p:sp>
        <p:nvSpPr>
          <p:cNvPr id="6" name="TextBox 5"/>
          <p:cNvSpPr txBox="1"/>
          <p:nvPr/>
        </p:nvSpPr>
        <p:spPr>
          <a:xfrm>
            <a:off x="7995678" y="2176819"/>
            <a:ext cx="2622220" cy="369332"/>
          </a:xfrm>
          <a:prstGeom prst="rect">
            <a:avLst/>
          </a:prstGeom>
          <a:solidFill>
            <a:schemeClr val="bg1"/>
          </a:solidFill>
        </p:spPr>
        <p:txBody>
          <a:bodyPr wrap="square" rtlCol="0">
            <a:spAutoFit/>
          </a:bodyPr>
          <a:lstStyle/>
          <a:p>
            <a:r>
              <a:rPr lang="en-US" b="1" dirty="0" smtClean="0"/>
              <a:t>NEWARK, NJ -- JULY, 2017</a:t>
            </a:r>
            <a:endParaRPr lang="en-US" b="1" dirty="0"/>
          </a:p>
        </p:txBody>
      </p:sp>
    </p:spTree>
    <p:extLst>
      <p:ext uri="{BB962C8B-B14F-4D97-AF65-F5344CB8AC3E}">
        <p14:creationId xmlns:p14="http://schemas.microsoft.com/office/powerpoint/2010/main" val="157860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164" y="1539307"/>
            <a:ext cx="6921239" cy="4182619"/>
          </a:xfrm>
          <a:prstGeom prst="rect">
            <a:avLst/>
          </a:prstGeom>
        </p:spPr>
      </p:pic>
      <p:sp>
        <p:nvSpPr>
          <p:cNvPr id="3" name="TextBox 2"/>
          <p:cNvSpPr txBox="1"/>
          <p:nvPr/>
        </p:nvSpPr>
        <p:spPr>
          <a:xfrm>
            <a:off x="667279" y="0"/>
            <a:ext cx="11066684" cy="584775"/>
          </a:xfrm>
          <a:prstGeom prst="rect">
            <a:avLst/>
          </a:prstGeom>
          <a:solidFill>
            <a:srgbClr val="FFFF9F"/>
          </a:solidFill>
        </p:spPr>
        <p:txBody>
          <a:bodyPr wrap="none" rtlCol="0">
            <a:spAutoFit/>
          </a:bodyPr>
          <a:lstStyle/>
          <a:p>
            <a:r>
              <a:rPr lang="en-US" sz="3200" dirty="0" smtClean="0"/>
              <a:t>“MMT 101 – The Future Is Already Here” with Stephen </a:t>
            </a:r>
            <a:r>
              <a:rPr lang="en-US" sz="3200" dirty="0" err="1" smtClean="0"/>
              <a:t>Grumbine</a:t>
            </a:r>
            <a:endParaRPr lang="en-US" sz="3200" dirty="0"/>
          </a:p>
        </p:txBody>
      </p:sp>
      <p:sp>
        <p:nvSpPr>
          <p:cNvPr id="4" name="TextBox 3"/>
          <p:cNvSpPr txBox="1"/>
          <p:nvPr/>
        </p:nvSpPr>
        <p:spPr>
          <a:xfrm>
            <a:off x="407324" y="2299855"/>
            <a:ext cx="4705840" cy="2308324"/>
          </a:xfrm>
          <a:prstGeom prst="rect">
            <a:avLst/>
          </a:prstGeom>
          <a:noFill/>
        </p:spPr>
        <p:txBody>
          <a:bodyPr wrap="none" rtlCol="0">
            <a:spAutoFit/>
          </a:bodyPr>
          <a:lstStyle/>
          <a:p>
            <a:r>
              <a:rPr lang="en-US" dirty="0" smtClean="0"/>
              <a:t>THEMES OF THE MMT TALK:</a:t>
            </a:r>
          </a:p>
          <a:p>
            <a:endParaRPr lang="en-US" b="1" u="sng" dirty="0"/>
          </a:p>
          <a:p>
            <a:r>
              <a:rPr lang="en-US" dirty="0" smtClean="0"/>
              <a:t>The U.S. has a sovereign monetary system and</a:t>
            </a:r>
          </a:p>
          <a:p>
            <a:r>
              <a:rPr lang="en-US" dirty="0" smtClean="0"/>
              <a:t>is the sole issuer of the currency.</a:t>
            </a:r>
          </a:p>
          <a:p>
            <a:endParaRPr lang="en-US" dirty="0"/>
          </a:p>
          <a:p>
            <a:r>
              <a:rPr lang="en-US" dirty="0" smtClean="0"/>
              <a:t>Politicians are to blame because they do</a:t>
            </a:r>
          </a:p>
          <a:p>
            <a:r>
              <a:rPr lang="en-US" dirty="0" smtClean="0"/>
              <a:t>not know or chose to ignore the government’s</a:t>
            </a:r>
          </a:p>
          <a:p>
            <a:r>
              <a:rPr lang="en-US" dirty="0" smtClean="0"/>
              <a:t>power to create money.</a:t>
            </a:r>
            <a:endParaRPr lang="en-US" dirty="0"/>
          </a:p>
        </p:txBody>
      </p:sp>
    </p:spTree>
    <p:extLst>
      <p:ext uri="{BB962C8B-B14F-4D97-AF65-F5344CB8AC3E}">
        <p14:creationId xmlns:p14="http://schemas.microsoft.com/office/powerpoint/2010/main" val="425413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164" y="1539307"/>
            <a:ext cx="6921239" cy="4182619"/>
          </a:xfrm>
          <a:prstGeom prst="rect">
            <a:avLst/>
          </a:prstGeom>
        </p:spPr>
      </p:pic>
      <p:sp>
        <p:nvSpPr>
          <p:cNvPr id="3" name="TextBox 2"/>
          <p:cNvSpPr txBox="1"/>
          <p:nvPr/>
        </p:nvSpPr>
        <p:spPr>
          <a:xfrm>
            <a:off x="667279" y="0"/>
            <a:ext cx="11066684" cy="584775"/>
          </a:xfrm>
          <a:prstGeom prst="rect">
            <a:avLst/>
          </a:prstGeom>
          <a:solidFill>
            <a:srgbClr val="FFFF9F"/>
          </a:solidFill>
        </p:spPr>
        <p:txBody>
          <a:bodyPr wrap="none" rtlCol="0">
            <a:spAutoFit/>
          </a:bodyPr>
          <a:lstStyle/>
          <a:p>
            <a:r>
              <a:rPr lang="en-US" sz="3200" dirty="0" smtClean="0"/>
              <a:t>“MMT 101 – The Future Is Already Here” with Stephen </a:t>
            </a:r>
            <a:r>
              <a:rPr lang="en-US" sz="3200" dirty="0" err="1" smtClean="0"/>
              <a:t>Grumbine</a:t>
            </a:r>
            <a:endParaRPr lang="en-US" sz="3200" dirty="0"/>
          </a:p>
        </p:txBody>
      </p:sp>
      <p:sp>
        <p:nvSpPr>
          <p:cNvPr id="4" name="TextBox 3"/>
          <p:cNvSpPr txBox="1"/>
          <p:nvPr/>
        </p:nvSpPr>
        <p:spPr>
          <a:xfrm>
            <a:off x="235527" y="1343891"/>
            <a:ext cx="5031570" cy="4524315"/>
          </a:xfrm>
          <a:prstGeom prst="rect">
            <a:avLst/>
          </a:prstGeom>
          <a:noFill/>
        </p:spPr>
        <p:txBody>
          <a:bodyPr wrap="none" rtlCol="0">
            <a:spAutoFit/>
          </a:bodyPr>
          <a:lstStyle/>
          <a:p>
            <a:r>
              <a:rPr lang="en-US" dirty="0" smtClean="0"/>
              <a:t>Steven </a:t>
            </a:r>
            <a:r>
              <a:rPr lang="en-US" dirty="0" err="1" smtClean="0"/>
              <a:t>Grumbine</a:t>
            </a:r>
            <a:r>
              <a:rPr lang="en-US" dirty="0" smtClean="0"/>
              <a:t>:</a:t>
            </a:r>
          </a:p>
          <a:p>
            <a:r>
              <a:rPr lang="en-US" dirty="0"/>
              <a:t> </a:t>
            </a:r>
            <a:r>
              <a:rPr lang="en-US" dirty="0" smtClean="0"/>
              <a:t>  “QE is nothing more than rearranging the </a:t>
            </a:r>
          </a:p>
          <a:p>
            <a:r>
              <a:rPr lang="en-US" dirty="0"/>
              <a:t> </a:t>
            </a:r>
            <a:r>
              <a:rPr lang="en-US" dirty="0" smtClean="0"/>
              <a:t>    chairs on the deck.”</a:t>
            </a:r>
          </a:p>
          <a:p>
            <a:endParaRPr lang="en-US" dirty="0"/>
          </a:p>
          <a:p>
            <a:r>
              <a:rPr lang="en-US" dirty="0" smtClean="0"/>
              <a:t>Sue:</a:t>
            </a:r>
          </a:p>
          <a:p>
            <a:r>
              <a:rPr lang="en-US" dirty="0"/>
              <a:t> </a:t>
            </a:r>
            <a:r>
              <a:rPr lang="en-US" dirty="0" smtClean="0"/>
              <a:t>   “No, when the Fed Reserve Banks create reserves</a:t>
            </a:r>
          </a:p>
          <a:p>
            <a:r>
              <a:rPr lang="en-US" dirty="0"/>
              <a:t> </a:t>
            </a:r>
            <a:r>
              <a:rPr lang="en-US" dirty="0" smtClean="0"/>
              <a:t>   and buy bad debt off the multinational banks,</a:t>
            </a:r>
          </a:p>
          <a:p>
            <a:r>
              <a:rPr lang="en-US" dirty="0"/>
              <a:t> </a:t>
            </a:r>
            <a:r>
              <a:rPr lang="en-US" dirty="0" smtClean="0"/>
              <a:t>   this QE is making the banks stronger.”</a:t>
            </a:r>
          </a:p>
          <a:p>
            <a:endParaRPr lang="en-US" dirty="0"/>
          </a:p>
          <a:p>
            <a:r>
              <a:rPr lang="en-US" dirty="0" smtClean="0"/>
              <a:t>Steven </a:t>
            </a:r>
            <a:r>
              <a:rPr lang="en-US" dirty="0" err="1" smtClean="0"/>
              <a:t>Grunbine</a:t>
            </a:r>
            <a:r>
              <a:rPr lang="en-US" dirty="0" smtClean="0"/>
              <a:t>:</a:t>
            </a:r>
          </a:p>
          <a:p>
            <a:r>
              <a:rPr lang="en-US" dirty="0"/>
              <a:t> </a:t>
            </a:r>
            <a:r>
              <a:rPr lang="en-US" dirty="0" smtClean="0"/>
              <a:t>   “QE does not add new net financial assets.  </a:t>
            </a:r>
          </a:p>
          <a:p>
            <a:r>
              <a:rPr lang="en-US" dirty="0"/>
              <a:t> </a:t>
            </a:r>
            <a:r>
              <a:rPr lang="en-US" dirty="0" smtClean="0"/>
              <a:t>    It is just shifting debt around.  Nothing more.”</a:t>
            </a:r>
          </a:p>
          <a:p>
            <a:endParaRPr lang="en-US" dirty="0"/>
          </a:p>
          <a:p>
            <a:r>
              <a:rPr lang="en-US" b="1" u="sng" dirty="0" smtClean="0"/>
              <a:t>At this point, “one of the audience” in the front </a:t>
            </a:r>
            <a:r>
              <a:rPr lang="en-US" b="1" u="sng" dirty="0" smtClean="0">
                <a:sym typeface="Wingdings" panose="05000000000000000000" pitchFamily="2" charset="2"/>
              </a:rPr>
              <a:t></a:t>
            </a:r>
          </a:p>
          <a:p>
            <a:r>
              <a:rPr lang="en-US" b="1" u="sng" dirty="0" smtClean="0">
                <a:sym typeface="Wingdings" panose="05000000000000000000" pitchFamily="2" charset="2"/>
              </a:rPr>
              <a:t>row indicated to Steven </a:t>
            </a:r>
            <a:r>
              <a:rPr lang="en-US" b="1" u="sng" dirty="0" err="1" smtClean="0">
                <a:sym typeface="Wingdings" panose="05000000000000000000" pitchFamily="2" charset="2"/>
              </a:rPr>
              <a:t>Grumbine</a:t>
            </a:r>
            <a:r>
              <a:rPr lang="en-US" b="1" u="sng" dirty="0" smtClean="0">
                <a:sym typeface="Wingdings" panose="05000000000000000000" pitchFamily="2" charset="2"/>
              </a:rPr>
              <a:t> with his hand</a:t>
            </a:r>
          </a:p>
          <a:p>
            <a:r>
              <a:rPr lang="en-US" b="1" u="sng" dirty="0" smtClean="0">
                <a:sym typeface="Wingdings" panose="05000000000000000000" pitchFamily="2" charset="2"/>
              </a:rPr>
              <a:t>to just go on and don’t answer me any more.  </a:t>
            </a:r>
            <a:r>
              <a:rPr lang="en-US" b="1" u="sng" dirty="0" smtClean="0"/>
              <a:t> </a:t>
            </a:r>
            <a:endParaRPr lang="en-US" b="1" u="sng" dirty="0"/>
          </a:p>
        </p:txBody>
      </p:sp>
    </p:spTree>
    <p:extLst>
      <p:ext uri="{BB962C8B-B14F-4D97-AF65-F5344CB8AC3E}">
        <p14:creationId xmlns:p14="http://schemas.microsoft.com/office/powerpoint/2010/main" val="234231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88" y="318655"/>
            <a:ext cx="11247631" cy="6124754"/>
          </a:xfrm>
          <a:prstGeom prst="rect">
            <a:avLst/>
          </a:prstGeom>
          <a:solidFill>
            <a:srgbClr val="FFFF9F"/>
          </a:solidFill>
        </p:spPr>
        <p:txBody>
          <a:bodyPr wrap="none" rtlCol="0">
            <a:spAutoFit/>
          </a:bodyPr>
          <a:lstStyle/>
          <a:p>
            <a:pPr algn="ctr"/>
            <a:r>
              <a:rPr lang="en-US" sz="3200" dirty="0" smtClean="0"/>
              <a:t>TABLE OF CONTENTS</a:t>
            </a:r>
          </a:p>
          <a:p>
            <a:endParaRPr lang="en-US" dirty="0"/>
          </a:p>
          <a:p>
            <a:pPr lvl="1"/>
            <a:r>
              <a:rPr lang="en-US" dirty="0" smtClean="0"/>
              <a:t>2000-2010         </a:t>
            </a:r>
            <a:r>
              <a:rPr lang="en-US" u="sng" dirty="0" smtClean="0"/>
              <a:t>History of ‘Greening the Dollar’ platform plank</a:t>
            </a:r>
          </a:p>
          <a:p>
            <a:pPr lvl="1"/>
            <a:endParaRPr lang="en-US" dirty="0"/>
          </a:p>
          <a:p>
            <a:pPr lvl="1"/>
            <a:r>
              <a:rPr lang="en-US" dirty="0" smtClean="0"/>
              <a:t>2017                   </a:t>
            </a:r>
            <a:r>
              <a:rPr lang="en-US" u="sng" dirty="0" smtClean="0"/>
              <a:t>MMT into  GPUS</a:t>
            </a:r>
          </a:p>
          <a:p>
            <a:pPr lvl="1"/>
            <a:endParaRPr lang="en-US" dirty="0" smtClean="0"/>
          </a:p>
          <a:p>
            <a:pPr lvl="2"/>
            <a:r>
              <a:rPr lang="en-US" dirty="0" smtClean="0"/>
              <a:t>March                David Cobb (Green News Network):   </a:t>
            </a:r>
            <a:r>
              <a:rPr lang="en-US" dirty="0"/>
              <a:t>interviews MMT, AMI, PBI </a:t>
            </a:r>
            <a:endParaRPr lang="en-US" dirty="0" smtClean="0"/>
          </a:p>
          <a:p>
            <a:pPr lvl="2"/>
            <a:r>
              <a:rPr lang="en-US" dirty="0" smtClean="0"/>
              <a:t>July                     MMT Panel:                                            GPUS Annual Meeting, Newark, N.J.</a:t>
            </a:r>
          </a:p>
          <a:p>
            <a:pPr lvl="2"/>
            <a:r>
              <a:rPr lang="en-US" dirty="0" smtClean="0"/>
              <a:t>Dec.                    Nebraska GP:                                         approves resolution for MMT national platform changes</a:t>
            </a:r>
          </a:p>
          <a:p>
            <a:pPr lvl="2"/>
            <a:endParaRPr lang="en-US" dirty="0"/>
          </a:p>
          <a:p>
            <a:pPr lvl="1"/>
            <a:r>
              <a:rPr lang="en-US" dirty="0" smtClean="0"/>
              <a:t>2018                    </a:t>
            </a:r>
            <a:r>
              <a:rPr lang="en-US" u="sng" dirty="0" smtClean="0"/>
              <a:t>MMT defeated (for now)</a:t>
            </a:r>
          </a:p>
          <a:p>
            <a:pPr marL="800100" lvl="1" indent="-342900">
              <a:buAutoNum type="arabicPeriod" startAt="2"/>
            </a:pPr>
            <a:endParaRPr lang="en-US" dirty="0" smtClean="0"/>
          </a:p>
          <a:p>
            <a:pPr lvl="2"/>
            <a:r>
              <a:rPr lang="en-US" dirty="0" smtClean="0"/>
              <a:t>April                   NB and TN request “advisors” </a:t>
            </a:r>
          </a:p>
          <a:p>
            <a:pPr lvl="2"/>
            <a:r>
              <a:rPr lang="en-US" dirty="0" smtClean="0"/>
              <a:t>May                    GPUS Platform Committee                 accepts Nebraska platform changes</a:t>
            </a:r>
          </a:p>
          <a:p>
            <a:pPr lvl="2"/>
            <a:r>
              <a:rPr lang="en-US" dirty="0" smtClean="0"/>
              <a:t>June-July           GPUS National Committee                  discusses/votes</a:t>
            </a:r>
          </a:p>
          <a:p>
            <a:pPr lvl="2"/>
            <a:endParaRPr lang="en-US" dirty="0" smtClean="0"/>
          </a:p>
          <a:p>
            <a:pPr lvl="1"/>
            <a:r>
              <a:rPr lang="en-US" dirty="0" smtClean="0"/>
              <a:t>Future Organizing</a:t>
            </a:r>
          </a:p>
          <a:p>
            <a:pPr lvl="2"/>
            <a:endParaRPr lang="en-US" dirty="0"/>
          </a:p>
          <a:p>
            <a:pPr lvl="2"/>
            <a:r>
              <a:rPr lang="en-US" dirty="0" smtClean="0"/>
              <a:t>Nov.  2018         State Parties:                                       will request GPUS to create new standing committee:</a:t>
            </a:r>
          </a:p>
          <a:p>
            <a:pPr lvl="2"/>
            <a:r>
              <a:rPr lang="en-US" dirty="0" smtClean="0"/>
              <a:t>                                                  </a:t>
            </a:r>
            <a:r>
              <a:rPr lang="en-US" u="sng" dirty="0" smtClean="0"/>
              <a:t>Committee on Banking and Monetary Reform</a:t>
            </a:r>
          </a:p>
          <a:p>
            <a:pPr lvl="2"/>
            <a:endParaRPr lang="en-US" dirty="0"/>
          </a:p>
        </p:txBody>
      </p:sp>
      <p:sp>
        <p:nvSpPr>
          <p:cNvPr id="3" name="TextBox 2"/>
          <p:cNvSpPr txBox="1"/>
          <p:nvPr/>
        </p:nvSpPr>
        <p:spPr>
          <a:xfrm>
            <a:off x="556588" y="1066801"/>
            <a:ext cx="193963" cy="369332"/>
          </a:xfrm>
          <a:prstGeom prst="rect">
            <a:avLst/>
          </a:prstGeom>
          <a:noFill/>
        </p:spPr>
        <p:txBody>
          <a:bodyPr wrap="square" rtlCol="0">
            <a:spAutoFit/>
          </a:bodyPr>
          <a:lstStyle/>
          <a:p>
            <a:r>
              <a:rPr lang="en-US" b="1" u="sng" dirty="0" smtClean="0"/>
              <a:t>1</a:t>
            </a:r>
            <a:endParaRPr lang="en-US" b="1" u="sng" dirty="0"/>
          </a:p>
        </p:txBody>
      </p:sp>
      <p:sp>
        <p:nvSpPr>
          <p:cNvPr id="4" name="TextBox 3"/>
          <p:cNvSpPr txBox="1"/>
          <p:nvPr/>
        </p:nvSpPr>
        <p:spPr>
          <a:xfrm>
            <a:off x="556588" y="1634928"/>
            <a:ext cx="193963" cy="369332"/>
          </a:xfrm>
          <a:prstGeom prst="rect">
            <a:avLst/>
          </a:prstGeom>
          <a:noFill/>
        </p:spPr>
        <p:txBody>
          <a:bodyPr wrap="square" rtlCol="0">
            <a:spAutoFit/>
          </a:bodyPr>
          <a:lstStyle/>
          <a:p>
            <a:r>
              <a:rPr lang="en-US" b="1" u="sng" dirty="0" smtClean="0"/>
              <a:t>2</a:t>
            </a:r>
            <a:endParaRPr lang="en-US" b="1" u="sng" dirty="0"/>
          </a:p>
        </p:txBody>
      </p:sp>
      <p:sp>
        <p:nvSpPr>
          <p:cNvPr id="5" name="TextBox 4"/>
          <p:cNvSpPr txBox="1"/>
          <p:nvPr/>
        </p:nvSpPr>
        <p:spPr>
          <a:xfrm>
            <a:off x="556588" y="3259829"/>
            <a:ext cx="193963" cy="369332"/>
          </a:xfrm>
          <a:prstGeom prst="rect">
            <a:avLst/>
          </a:prstGeom>
          <a:noFill/>
        </p:spPr>
        <p:txBody>
          <a:bodyPr wrap="square" rtlCol="0">
            <a:spAutoFit/>
          </a:bodyPr>
          <a:lstStyle/>
          <a:p>
            <a:r>
              <a:rPr lang="en-US" b="1" u="sng" dirty="0" smtClean="0"/>
              <a:t>3</a:t>
            </a:r>
            <a:endParaRPr lang="en-US" b="1" u="sng" dirty="0"/>
          </a:p>
        </p:txBody>
      </p:sp>
      <p:sp>
        <p:nvSpPr>
          <p:cNvPr id="6" name="TextBox 5"/>
          <p:cNvSpPr txBox="1"/>
          <p:nvPr/>
        </p:nvSpPr>
        <p:spPr>
          <a:xfrm>
            <a:off x="545140" y="4884730"/>
            <a:ext cx="193963" cy="369332"/>
          </a:xfrm>
          <a:prstGeom prst="rect">
            <a:avLst/>
          </a:prstGeom>
          <a:noFill/>
        </p:spPr>
        <p:txBody>
          <a:bodyPr wrap="square" rtlCol="0">
            <a:spAutoFit/>
          </a:bodyPr>
          <a:lstStyle/>
          <a:p>
            <a:r>
              <a:rPr lang="en-US" b="1" u="sng" dirty="0" smtClean="0"/>
              <a:t>4</a:t>
            </a:r>
            <a:endParaRPr lang="en-US" b="1" u="sng" dirty="0"/>
          </a:p>
        </p:txBody>
      </p:sp>
      <p:sp>
        <p:nvSpPr>
          <p:cNvPr id="8" name="TextBox 7"/>
          <p:cNvSpPr txBox="1"/>
          <p:nvPr/>
        </p:nvSpPr>
        <p:spPr>
          <a:xfrm>
            <a:off x="556588" y="762000"/>
            <a:ext cx="673326" cy="369332"/>
          </a:xfrm>
          <a:prstGeom prst="rect">
            <a:avLst/>
          </a:prstGeom>
          <a:noFill/>
        </p:spPr>
        <p:txBody>
          <a:bodyPr wrap="none" rtlCol="0">
            <a:spAutoFit/>
          </a:bodyPr>
          <a:lstStyle/>
          <a:p>
            <a:r>
              <a:rPr lang="en-US" b="1" dirty="0" smtClean="0"/>
              <a:t>PART</a:t>
            </a:r>
            <a:endParaRPr lang="en-US" b="1" dirty="0"/>
          </a:p>
        </p:txBody>
      </p:sp>
    </p:spTree>
    <p:extLst>
      <p:ext uri="{BB962C8B-B14F-4D97-AF65-F5344CB8AC3E}">
        <p14:creationId xmlns:p14="http://schemas.microsoft.com/office/powerpoint/2010/main" val="132544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993" y="1870364"/>
            <a:ext cx="11010578" cy="2062103"/>
          </a:xfrm>
          <a:prstGeom prst="rect">
            <a:avLst/>
          </a:prstGeom>
          <a:solidFill>
            <a:srgbClr val="A2FCB3"/>
          </a:solidFill>
        </p:spPr>
        <p:txBody>
          <a:bodyPr wrap="none" rtlCol="0">
            <a:spAutoFit/>
          </a:bodyPr>
          <a:lstStyle/>
          <a:p>
            <a:pPr algn="ctr"/>
            <a:r>
              <a:rPr lang="en-US" sz="3200" b="1" dirty="0" smtClean="0"/>
              <a:t>PART 3</a:t>
            </a:r>
          </a:p>
          <a:p>
            <a:pPr algn="ctr"/>
            <a:r>
              <a:rPr lang="en-US" sz="3200" b="1" dirty="0" smtClean="0"/>
              <a:t>2018</a:t>
            </a:r>
          </a:p>
          <a:p>
            <a:pPr algn="ctr"/>
            <a:endParaRPr lang="en-US" sz="3200" b="1" dirty="0" smtClean="0"/>
          </a:p>
          <a:p>
            <a:pPr algn="ctr"/>
            <a:r>
              <a:rPr lang="en-US" sz="3200" b="1" u="sng" dirty="0"/>
              <a:t>MMT </a:t>
            </a:r>
            <a:r>
              <a:rPr lang="en-US" sz="3200" b="1" u="sng" dirty="0" smtClean="0"/>
              <a:t>submits multiple amendments to GPUS National Platform</a:t>
            </a:r>
            <a:endParaRPr lang="en-US" sz="3200" b="1" dirty="0" smtClean="0"/>
          </a:p>
        </p:txBody>
      </p:sp>
    </p:spTree>
    <p:extLst>
      <p:ext uri="{BB962C8B-B14F-4D97-AF65-F5344CB8AC3E}">
        <p14:creationId xmlns:p14="http://schemas.microsoft.com/office/powerpoint/2010/main" val="295190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58" y="831273"/>
            <a:ext cx="12451037" cy="5016758"/>
          </a:xfrm>
          <a:prstGeom prst="rect">
            <a:avLst/>
          </a:prstGeom>
          <a:solidFill>
            <a:srgbClr val="A2FCB3"/>
          </a:solidFill>
        </p:spPr>
        <p:txBody>
          <a:bodyPr wrap="none" rtlCol="0">
            <a:spAutoFit/>
          </a:bodyPr>
          <a:lstStyle/>
          <a:p>
            <a:pPr algn="ctr"/>
            <a:r>
              <a:rPr lang="en-US" sz="3200" b="1" dirty="0" smtClean="0"/>
              <a:t>April, 2018</a:t>
            </a:r>
          </a:p>
          <a:p>
            <a:pPr algn="ctr"/>
            <a:endParaRPr lang="en-US" sz="3200" b="1" dirty="0" smtClean="0"/>
          </a:p>
          <a:p>
            <a:pPr algn="ctr"/>
            <a:r>
              <a:rPr lang="en-US" sz="3200" b="1" dirty="0" smtClean="0"/>
              <a:t>“Advisors to national committee” </a:t>
            </a:r>
          </a:p>
          <a:p>
            <a:pPr algn="ctr"/>
            <a:r>
              <a:rPr lang="en-US" sz="3200" b="1" dirty="0" smtClean="0"/>
              <a:t>approved to post on National Committee Listserv</a:t>
            </a:r>
          </a:p>
          <a:p>
            <a:pPr algn="ctr"/>
            <a:endParaRPr lang="en-US" sz="3200" b="1" dirty="0"/>
          </a:p>
          <a:p>
            <a:r>
              <a:rPr lang="en-US" sz="3200" b="1" dirty="0" smtClean="0"/>
              <a:t>In the GPUS, a state party can submit changes to the national platform;</a:t>
            </a:r>
          </a:p>
          <a:p>
            <a:r>
              <a:rPr lang="en-US" sz="3200" b="1" dirty="0" smtClean="0"/>
              <a:t>requirements include:</a:t>
            </a:r>
          </a:p>
          <a:p>
            <a:pPr marL="514350" indent="-514350">
              <a:buAutoNum type="arabicPeriod"/>
            </a:pPr>
            <a:r>
              <a:rPr lang="en-US" sz="3200" b="1" dirty="0" smtClean="0"/>
              <a:t>format approval by Platform Committee</a:t>
            </a:r>
          </a:p>
          <a:p>
            <a:pPr marL="514350" indent="-514350">
              <a:buAutoNum type="arabicPeriod" startAt="2"/>
            </a:pPr>
            <a:r>
              <a:rPr lang="en-US" sz="3200" b="1" dirty="0" smtClean="0"/>
              <a:t>approval by Steering Committee</a:t>
            </a:r>
          </a:p>
          <a:p>
            <a:pPr marL="514350" indent="-514350">
              <a:buAutoNum type="arabicPeriod" startAt="2"/>
            </a:pPr>
            <a:r>
              <a:rPr lang="en-US" sz="3200" b="1" dirty="0" smtClean="0"/>
              <a:t>discussion and vote by 130+ members of National Committee </a:t>
            </a:r>
            <a:endParaRPr lang="en-US" sz="2800" b="1" dirty="0" smtClean="0"/>
          </a:p>
        </p:txBody>
      </p:sp>
    </p:spTree>
    <p:extLst>
      <p:ext uri="{BB962C8B-B14F-4D97-AF65-F5344CB8AC3E}">
        <p14:creationId xmlns:p14="http://schemas.microsoft.com/office/powerpoint/2010/main" val="159379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2676" y="1569660"/>
            <a:ext cx="6513707" cy="461665"/>
          </a:xfrm>
          <a:prstGeom prst="rect">
            <a:avLst/>
          </a:prstGeom>
          <a:solidFill>
            <a:schemeClr val="accent4">
              <a:lumMod val="20000"/>
              <a:lumOff val="80000"/>
            </a:schemeClr>
          </a:solidFill>
        </p:spPr>
        <p:txBody>
          <a:bodyPr wrap="none" rtlCol="0">
            <a:spAutoFit/>
          </a:bodyPr>
          <a:lstStyle/>
          <a:p>
            <a:pPr algn="ctr"/>
            <a:r>
              <a:rPr lang="en-US" sz="2400" b="1" dirty="0" smtClean="0"/>
              <a:t>Passed by consensus of the Steering Committee.</a:t>
            </a:r>
          </a:p>
        </p:txBody>
      </p:sp>
      <p:sp>
        <p:nvSpPr>
          <p:cNvPr id="4" name="TextBox 3"/>
          <p:cNvSpPr txBox="1"/>
          <p:nvPr/>
        </p:nvSpPr>
        <p:spPr>
          <a:xfrm>
            <a:off x="0" y="0"/>
            <a:ext cx="12192000" cy="1569660"/>
          </a:xfrm>
          <a:prstGeom prst="rect">
            <a:avLst/>
          </a:prstGeom>
          <a:solidFill>
            <a:srgbClr val="FFC000"/>
          </a:solidFill>
        </p:spPr>
        <p:txBody>
          <a:bodyPr wrap="square" rtlCol="0">
            <a:spAutoFit/>
          </a:bodyPr>
          <a:lstStyle/>
          <a:p>
            <a:pPr algn="ctr"/>
            <a:r>
              <a:rPr lang="en-US" sz="2400" dirty="0"/>
              <a:t>April 8, </a:t>
            </a:r>
            <a:r>
              <a:rPr lang="en-US" sz="2400" dirty="0" smtClean="0"/>
              <a:t>2018 – GPUS Steering Committee</a:t>
            </a:r>
          </a:p>
          <a:p>
            <a:pPr algn="ctr"/>
            <a:r>
              <a:rPr lang="en-US" sz="2400" dirty="0" smtClean="0"/>
              <a:t>Approves 2 Advisors for Nebraska</a:t>
            </a:r>
          </a:p>
          <a:p>
            <a:pPr algn="ctr"/>
            <a:r>
              <a:rPr lang="en-US" sz="2400" b="1" dirty="0" err="1" smtClean="0"/>
              <a:t>Fadhel</a:t>
            </a:r>
            <a:r>
              <a:rPr lang="en-US" sz="2400" b="1" dirty="0" smtClean="0"/>
              <a:t> </a:t>
            </a:r>
            <a:r>
              <a:rPr lang="en-US" sz="2400" b="1" dirty="0" err="1" smtClean="0"/>
              <a:t>Kaboub</a:t>
            </a:r>
            <a:endParaRPr lang="en-US" sz="2400" b="1" dirty="0" smtClean="0"/>
          </a:p>
          <a:p>
            <a:pPr algn="ctr"/>
            <a:r>
              <a:rPr lang="en-US" sz="2400" b="1" dirty="0" smtClean="0"/>
              <a:t>Dr. Joseph Firestone</a:t>
            </a:r>
            <a:endParaRPr lang="en-US" sz="2400" b="1" dirty="0"/>
          </a:p>
        </p:txBody>
      </p:sp>
      <p:sp>
        <p:nvSpPr>
          <p:cNvPr id="5" name="TextBox 4"/>
          <p:cNvSpPr txBox="1"/>
          <p:nvPr/>
        </p:nvSpPr>
        <p:spPr>
          <a:xfrm>
            <a:off x="0" y="3782290"/>
            <a:ext cx="12192000" cy="1569660"/>
          </a:xfrm>
          <a:prstGeom prst="rect">
            <a:avLst/>
          </a:prstGeom>
          <a:solidFill>
            <a:srgbClr val="FFC000"/>
          </a:solidFill>
        </p:spPr>
        <p:txBody>
          <a:bodyPr wrap="square" rtlCol="0">
            <a:spAutoFit/>
          </a:bodyPr>
          <a:lstStyle/>
          <a:p>
            <a:pPr algn="ctr"/>
            <a:r>
              <a:rPr lang="en-US" sz="2400" dirty="0"/>
              <a:t>April </a:t>
            </a:r>
            <a:r>
              <a:rPr lang="en-US" sz="2400" dirty="0" smtClean="0"/>
              <a:t>22, 2018 – GPUS Steering Committee</a:t>
            </a:r>
          </a:p>
          <a:p>
            <a:pPr algn="ctr"/>
            <a:r>
              <a:rPr lang="en-US" sz="2400" dirty="0" smtClean="0"/>
              <a:t>Approves 2 Advisors for Tennessee</a:t>
            </a:r>
          </a:p>
          <a:p>
            <a:pPr algn="ctr"/>
            <a:r>
              <a:rPr lang="en-US" sz="2400" b="1" dirty="0" smtClean="0"/>
              <a:t>Sue Peters</a:t>
            </a:r>
          </a:p>
          <a:p>
            <a:pPr algn="ctr"/>
            <a:r>
              <a:rPr lang="en-US" sz="2400" b="1" dirty="0" smtClean="0"/>
              <a:t>Joe Bongiovanni</a:t>
            </a:r>
            <a:endParaRPr lang="en-US" sz="2400" b="1" dirty="0"/>
          </a:p>
        </p:txBody>
      </p:sp>
      <p:sp>
        <p:nvSpPr>
          <p:cNvPr id="6" name="TextBox 5"/>
          <p:cNvSpPr txBox="1"/>
          <p:nvPr/>
        </p:nvSpPr>
        <p:spPr>
          <a:xfrm>
            <a:off x="3322589" y="5351950"/>
            <a:ext cx="6212278" cy="461665"/>
          </a:xfrm>
          <a:prstGeom prst="rect">
            <a:avLst/>
          </a:prstGeom>
          <a:solidFill>
            <a:schemeClr val="accent4">
              <a:lumMod val="20000"/>
              <a:lumOff val="80000"/>
            </a:schemeClr>
          </a:solidFill>
        </p:spPr>
        <p:txBody>
          <a:bodyPr wrap="none" rtlCol="0">
            <a:spAutoFit/>
          </a:bodyPr>
          <a:lstStyle/>
          <a:p>
            <a:r>
              <a:rPr lang="en-US" sz="2400" b="1" dirty="0" smtClean="0"/>
              <a:t>Consensus could not be found.  Passed by vote.</a:t>
            </a:r>
            <a:endParaRPr lang="en-US" sz="2400" b="1" dirty="0"/>
          </a:p>
        </p:txBody>
      </p:sp>
    </p:spTree>
    <p:extLst>
      <p:ext uri="{BB962C8B-B14F-4D97-AF65-F5344CB8AC3E}">
        <p14:creationId xmlns:p14="http://schemas.microsoft.com/office/powerpoint/2010/main" val="1567721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535" y="1870364"/>
            <a:ext cx="9035487" cy="1569660"/>
          </a:xfrm>
          <a:prstGeom prst="rect">
            <a:avLst/>
          </a:prstGeom>
          <a:solidFill>
            <a:srgbClr val="A2FCB3"/>
          </a:solidFill>
        </p:spPr>
        <p:txBody>
          <a:bodyPr wrap="none" rtlCol="0">
            <a:spAutoFit/>
          </a:bodyPr>
          <a:lstStyle/>
          <a:p>
            <a:pPr algn="ctr"/>
            <a:r>
              <a:rPr lang="en-US" sz="3200" b="1" dirty="0" smtClean="0"/>
              <a:t>June/July, 2018</a:t>
            </a:r>
          </a:p>
          <a:p>
            <a:pPr algn="ctr"/>
            <a:endParaRPr lang="en-US" sz="3200" b="1" dirty="0" smtClean="0"/>
          </a:p>
          <a:p>
            <a:pPr algn="ctr"/>
            <a:r>
              <a:rPr lang="en-US" sz="3200" b="1" dirty="0" smtClean="0"/>
              <a:t>Discussion/Vote on NB MMT Platform Amendments</a:t>
            </a:r>
          </a:p>
        </p:txBody>
      </p:sp>
    </p:spTree>
    <p:extLst>
      <p:ext uri="{BB962C8B-B14F-4D97-AF65-F5344CB8AC3E}">
        <p14:creationId xmlns:p14="http://schemas.microsoft.com/office/powerpoint/2010/main" val="4289949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54107"/>
          </a:xfrm>
          <a:prstGeom prst="rect">
            <a:avLst/>
          </a:prstGeom>
          <a:solidFill>
            <a:srgbClr val="FFC000"/>
          </a:solidFill>
        </p:spPr>
        <p:txBody>
          <a:bodyPr wrap="square" rtlCol="0">
            <a:spAutoFit/>
          </a:bodyPr>
          <a:lstStyle/>
          <a:p>
            <a:r>
              <a:rPr lang="en-US" sz="2800" dirty="0" smtClean="0"/>
              <a:t>BEFORE WE BEGIN….     </a:t>
            </a:r>
          </a:p>
          <a:p>
            <a:r>
              <a:rPr lang="en-US" sz="2800" dirty="0"/>
              <a:t> </a:t>
            </a:r>
            <a:r>
              <a:rPr lang="en-US" sz="2800" dirty="0" smtClean="0"/>
              <a:t>                      HERE WAS THE OUTCOME FOR THE 5 NB MMT PLATFORM CHANGES: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473" y="1184134"/>
            <a:ext cx="5874328" cy="4405746"/>
          </a:xfrm>
          <a:prstGeom prst="rect">
            <a:avLst/>
          </a:prstGeom>
        </p:spPr>
      </p:pic>
      <p:sp>
        <p:nvSpPr>
          <p:cNvPr id="5" name="TextBox 4"/>
          <p:cNvSpPr txBox="1"/>
          <p:nvPr/>
        </p:nvSpPr>
        <p:spPr>
          <a:xfrm>
            <a:off x="3020289" y="5127408"/>
            <a:ext cx="5650458" cy="1384995"/>
          </a:xfrm>
          <a:prstGeom prst="rect">
            <a:avLst/>
          </a:prstGeom>
          <a:solidFill>
            <a:srgbClr val="FCC8C8"/>
          </a:solidFill>
        </p:spPr>
        <p:txBody>
          <a:bodyPr wrap="none" rtlCol="0">
            <a:spAutoFit/>
          </a:bodyPr>
          <a:lstStyle/>
          <a:p>
            <a:pPr algn="ctr"/>
            <a:r>
              <a:rPr lang="en-US" sz="2400" b="1" dirty="0" smtClean="0"/>
              <a:t>ALL 5 NB MMT PLATFORM CHANGES WERE</a:t>
            </a:r>
          </a:p>
          <a:p>
            <a:pPr algn="ctr"/>
            <a:r>
              <a:rPr lang="en-US" sz="3600" b="1" dirty="0" smtClean="0"/>
              <a:t>VOTED DOWN</a:t>
            </a:r>
          </a:p>
          <a:p>
            <a:pPr algn="ctr"/>
            <a:r>
              <a:rPr lang="en-US" sz="2400" b="1" dirty="0" smtClean="0"/>
              <a:t>BY THE NATIONAL COMMITTEE!</a:t>
            </a:r>
            <a:endParaRPr lang="en-US" sz="2400" b="1" dirty="0"/>
          </a:p>
        </p:txBody>
      </p:sp>
      <p:sp>
        <p:nvSpPr>
          <p:cNvPr id="3" name="TextBox 2"/>
          <p:cNvSpPr txBox="1"/>
          <p:nvPr/>
        </p:nvSpPr>
        <p:spPr>
          <a:xfrm>
            <a:off x="550432" y="2279011"/>
            <a:ext cx="3167855" cy="2215991"/>
          </a:xfrm>
          <a:prstGeom prst="rect">
            <a:avLst/>
          </a:prstGeom>
          <a:noFill/>
        </p:spPr>
        <p:txBody>
          <a:bodyPr wrap="none" rtlCol="0">
            <a:spAutoFit/>
          </a:bodyPr>
          <a:lstStyle/>
          <a:p>
            <a:r>
              <a:rPr lang="en-US" sz="13800" dirty="0" smtClean="0">
                <a:solidFill>
                  <a:srgbClr val="FF0000"/>
                </a:solidFill>
              </a:rPr>
              <a:t>AMI</a:t>
            </a:r>
            <a:endParaRPr lang="en-US" sz="13800" dirty="0">
              <a:solidFill>
                <a:srgbClr val="FF0000"/>
              </a:solidFill>
            </a:endParaRPr>
          </a:p>
        </p:txBody>
      </p:sp>
    </p:spTree>
    <p:extLst>
      <p:ext uri="{BB962C8B-B14F-4D97-AF65-F5344CB8AC3E}">
        <p14:creationId xmlns:p14="http://schemas.microsoft.com/office/powerpoint/2010/main" val="289384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619" y="1828799"/>
            <a:ext cx="1789016" cy="1877437"/>
          </a:xfrm>
          <a:prstGeom prst="rect">
            <a:avLst/>
          </a:prstGeom>
          <a:noFill/>
          <a:ln w="28575">
            <a:solidFill>
              <a:srgbClr val="00FF00"/>
            </a:solidFill>
          </a:ln>
        </p:spPr>
        <p:txBody>
          <a:bodyPr wrap="none" rtlCol="0">
            <a:spAutoFit/>
          </a:bodyPr>
          <a:lstStyle/>
          <a:p>
            <a:r>
              <a:rPr lang="en-US" sz="2000" b="1" dirty="0" smtClean="0"/>
              <a:t>FAIR TAXATION</a:t>
            </a:r>
          </a:p>
          <a:p>
            <a:endParaRPr lang="en-US" dirty="0"/>
          </a:p>
          <a:p>
            <a:r>
              <a:rPr lang="en-US" dirty="0" smtClean="0"/>
              <a:t>Yes</a:t>
            </a:r>
            <a:r>
              <a:rPr lang="en-US" dirty="0"/>
              <a:t>: </a:t>
            </a:r>
            <a:r>
              <a:rPr lang="en-US" dirty="0" smtClean="0"/>
              <a:t>        35</a:t>
            </a:r>
            <a:r>
              <a:rPr lang="en-US" dirty="0"/>
              <a:t/>
            </a:r>
            <a:br>
              <a:rPr lang="en-US" dirty="0"/>
            </a:br>
            <a:r>
              <a:rPr lang="en-US" sz="2400" b="1" dirty="0">
                <a:solidFill>
                  <a:srgbClr val="FF0000"/>
                </a:solidFill>
              </a:rPr>
              <a:t>No: </a:t>
            </a:r>
            <a:r>
              <a:rPr lang="en-US" sz="2400" b="1" dirty="0" smtClean="0">
                <a:solidFill>
                  <a:srgbClr val="FF0000"/>
                </a:solidFill>
              </a:rPr>
              <a:t>        70</a:t>
            </a:r>
            <a:r>
              <a:rPr lang="en-US" sz="2400" dirty="0">
                <a:solidFill>
                  <a:srgbClr val="FF0000"/>
                </a:solidFill>
              </a:rPr>
              <a:t/>
            </a:r>
            <a:br>
              <a:rPr lang="en-US" sz="2400" dirty="0">
                <a:solidFill>
                  <a:srgbClr val="FF0000"/>
                </a:solidFill>
              </a:rPr>
            </a:br>
            <a:r>
              <a:rPr lang="en-US" dirty="0"/>
              <a:t>Abstain: 12</a:t>
            </a:r>
            <a:br>
              <a:rPr lang="en-US" dirty="0"/>
            </a:br>
            <a:endParaRPr lang="en-US" dirty="0" smtClean="0"/>
          </a:p>
        </p:txBody>
      </p:sp>
      <p:sp>
        <p:nvSpPr>
          <p:cNvPr id="3" name="TextBox 2"/>
          <p:cNvSpPr txBox="1"/>
          <p:nvPr/>
        </p:nvSpPr>
        <p:spPr>
          <a:xfrm>
            <a:off x="4488873" y="1828799"/>
            <a:ext cx="1986954" cy="1877437"/>
          </a:xfrm>
          <a:prstGeom prst="rect">
            <a:avLst/>
          </a:prstGeom>
          <a:noFill/>
          <a:ln w="28575">
            <a:solidFill>
              <a:srgbClr val="00FF00"/>
            </a:solidFill>
          </a:ln>
        </p:spPr>
        <p:txBody>
          <a:bodyPr wrap="none" rtlCol="0">
            <a:spAutoFit/>
          </a:bodyPr>
          <a:lstStyle/>
          <a:p>
            <a:r>
              <a:rPr lang="en-US" sz="2000" b="1" dirty="0" smtClean="0"/>
              <a:t>LIVABLE INCOME</a:t>
            </a:r>
          </a:p>
          <a:p>
            <a:endParaRPr lang="en-US" dirty="0"/>
          </a:p>
          <a:p>
            <a:r>
              <a:rPr lang="en-US" dirty="0" smtClean="0"/>
              <a:t>Yes</a:t>
            </a:r>
            <a:r>
              <a:rPr lang="en-US" dirty="0"/>
              <a:t>: </a:t>
            </a:r>
            <a:r>
              <a:rPr lang="en-US" dirty="0" smtClean="0"/>
              <a:t>        11</a:t>
            </a:r>
            <a:r>
              <a:rPr lang="en-US" dirty="0"/>
              <a:t/>
            </a:r>
            <a:br>
              <a:rPr lang="en-US" dirty="0"/>
            </a:br>
            <a:r>
              <a:rPr lang="en-US" sz="2400" b="1" dirty="0">
                <a:solidFill>
                  <a:srgbClr val="FF0000"/>
                </a:solidFill>
              </a:rPr>
              <a:t>No: </a:t>
            </a:r>
            <a:r>
              <a:rPr lang="en-US" sz="2400" b="1" dirty="0" smtClean="0">
                <a:solidFill>
                  <a:srgbClr val="FF0000"/>
                </a:solidFill>
              </a:rPr>
              <a:t>         70</a:t>
            </a:r>
            <a:r>
              <a:rPr lang="en-US" sz="2400" b="1" dirty="0">
                <a:solidFill>
                  <a:srgbClr val="FF0000"/>
                </a:solidFill>
              </a:rPr>
              <a:t/>
            </a:r>
            <a:br>
              <a:rPr lang="en-US" sz="2400" b="1" dirty="0">
                <a:solidFill>
                  <a:srgbClr val="FF0000"/>
                </a:solidFill>
              </a:rPr>
            </a:br>
            <a:r>
              <a:rPr lang="en-US" dirty="0" smtClean="0"/>
              <a:t>Abstain:    3</a:t>
            </a:r>
            <a:r>
              <a:rPr lang="en-US" dirty="0"/>
              <a:t/>
            </a:r>
            <a:br>
              <a:rPr lang="en-US" dirty="0"/>
            </a:br>
            <a:endParaRPr lang="en-US" dirty="0" smtClean="0"/>
          </a:p>
        </p:txBody>
      </p:sp>
      <p:sp>
        <p:nvSpPr>
          <p:cNvPr id="4" name="TextBox 3"/>
          <p:cNvSpPr txBox="1"/>
          <p:nvPr/>
        </p:nvSpPr>
        <p:spPr>
          <a:xfrm>
            <a:off x="8617528" y="1828799"/>
            <a:ext cx="2693366" cy="1877437"/>
          </a:xfrm>
          <a:prstGeom prst="rect">
            <a:avLst/>
          </a:prstGeom>
          <a:noFill/>
          <a:ln w="28575">
            <a:solidFill>
              <a:srgbClr val="00FF00"/>
            </a:solidFill>
          </a:ln>
        </p:spPr>
        <p:txBody>
          <a:bodyPr wrap="none" rtlCol="0">
            <a:spAutoFit/>
          </a:bodyPr>
          <a:lstStyle/>
          <a:p>
            <a:r>
              <a:rPr lang="en-US" sz="2000" b="1" dirty="0" smtClean="0"/>
              <a:t>GREENING THE DOLLAR</a:t>
            </a:r>
          </a:p>
          <a:p>
            <a:endParaRPr lang="en-US" dirty="0"/>
          </a:p>
          <a:p>
            <a:r>
              <a:rPr lang="en-US" dirty="0" smtClean="0"/>
              <a:t>Yes</a:t>
            </a:r>
            <a:r>
              <a:rPr lang="en-US" dirty="0"/>
              <a:t>: </a:t>
            </a:r>
            <a:r>
              <a:rPr lang="en-US" dirty="0" smtClean="0"/>
              <a:t>         9</a:t>
            </a:r>
            <a:r>
              <a:rPr lang="en-US" dirty="0"/>
              <a:t/>
            </a:r>
            <a:br>
              <a:rPr lang="en-US" dirty="0"/>
            </a:br>
            <a:r>
              <a:rPr lang="en-US" sz="2400" b="1" dirty="0">
                <a:solidFill>
                  <a:srgbClr val="FF0000"/>
                </a:solidFill>
              </a:rPr>
              <a:t>No: </a:t>
            </a:r>
            <a:r>
              <a:rPr lang="en-US" sz="2400" b="1" dirty="0" smtClean="0">
                <a:solidFill>
                  <a:srgbClr val="FF0000"/>
                </a:solidFill>
              </a:rPr>
              <a:t>        71</a:t>
            </a:r>
            <a:r>
              <a:rPr lang="en-US" sz="2400" b="1" dirty="0">
                <a:solidFill>
                  <a:srgbClr val="FF0000"/>
                </a:solidFill>
              </a:rPr>
              <a:t/>
            </a:r>
            <a:br>
              <a:rPr lang="en-US" sz="2400" b="1" dirty="0">
                <a:solidFill>
                  <a:srgbClr val="FF0000"/>
                </a:solidFill>
              </a:rPr>
            </a:br>
            <a:r>
              <a:rPr lang="en-US" dirty="0"/>
              <a:t>Abstain: </a:t>
            </a:r>
            <a:r>
              <a:rPr lang="en-US" dirty="0" smtClean="0"/>
              <a:t>  3</a:t>
            </a:r>
            <a:r>
              <a:rPr lang="en-US" dirty="0"/>
              <a:t/>
            </a:r>
            <a:br>
              <a:rPr lang="en-US" dirty="0"/>
            </a:br>
            <a:endParaRPr lang="en-US" dirty="0" smtClean="0"/>
          </a:p>
        </p:txBody>
      </p:sp>
      <p:sp>
        <p:nvSpPr>
          <p:cNvPr id="5" name="TextBox 4"/>
          <p:cNvSpPr txBox="1"/>
          <p:nvPr/>
        </p:nvSpPr>
        <p:spPr>
          <a:xfrm>
            <a:off x="2304035" y="4571999"/>
            <a:ext cx="1899815" cy="1877437"/>
          </a:xfrm>
          <a:prstGeom prst="rect">
            <a:avLst/>
          </a:prstGeom>
          <a:noFill/>
          <a:ln w="28575">
            <a:solidFill>
              <a:srgbClr val="00FF00"/>
            </a:solidFill>
          </a:ln>
        </p:spPr>
        <p:txBody>
          <a:bodyPr wrap="none" rtlCol="0">
            <a:spAutoFit/>
          </a:bodyPr>
          <a:lstStyle/>
          <a:p>
            <a:r>
              <a:rPr lang="en-US" sz="2000" b="1" dirty="0" smtClean="0"/>
              <a:t>NATIONAL DEBT</a:t>
            </a:r>
          </a:p>
          <a:p>
            <a:endParaRPr lang="en-US" dirty="0"/>
          </a:p>
          <a:p>
            <a:r>
              <a:rPr lang="en-US" dirty="0" smtClean="0"/>
              <a:t>Yes</a:t>
            </a:r>
            <a:r>
              <a:rPr lang="en-US" dirty="0"/>
              <a:t>: </a:t>
            </a:r>
            <a:r>
              <a:rPr lang="en-US" dirty="0" smtClean="0"/>
              <a:t>         15</a:t>
            </a:r>
            <a:r>
              <a:rPr lang="en-US" dirty="0"/>
              <a:t/>
            </a:r>
            <a:br>
              <a:rPr lang="en-US" dirty="0"/>
            </a:br>
            <a:r>
              <a:rPr lang="en-US" sz="2400" b="1" dirty="0">
                <a:solidFill>
                  <a:srgbClr val="FF0000"/>
                </a:solidFill>
              </a:rPr>
              <a:t>No: </a:t>
            </a:r>
            <a:r>
              <a:rPr lang="en-US" sz="2400" b="1" dirty="0" smtClean="0">
                <a:solidFill>
                  <a:srgbClr val="FF0000"/>
                </a:solidFill>
              </a:rPr>
              <a:t>          63</a:t>
            </a:r>
            <a:r>
              <a:rPr lang="en-US" sz="2400" b="1" dirty="0">
                <a:solidFill>
                  <a:srgbClr val="FF0000"/>
                </a:solidFill>
              </a:rPr>
              <a:t/>
            </a:r>
            <a:br>
              <a:rPr lang="en-US" sz="2400" b="1" dirty="0">
                <a:solidFill>
                  <a:srgbClr val="FF0000"/>
                </a:solidFill>
              </a:rPr>
            </a:br>
            <a:r>
              <a:rPr lang="en-US" dirty="0"/>
              <a:t>Abstain: </a:t>
            </a:r>
            <a:r>
              <a:rPr lang="en-US" dirty="0" smtClean="0"/>
              <a:t>    3</a:t>
            </a:r>
            <a:r>
              <a:rPr lang="en-US" dirty="0"/>
              <a:t/>
            </a:r>
            <a:br>
              <a:rPr lang="en-US" dirty="0"/>
            </a:br>
            <a:endParaRPr lang="en-US" dirty="0" smtClean="0"/>
          </a:p>
        </p:txBody>
      </p:sp>
      <p:sp>
        <p:nvSpPr>
          <p:cNvPr id="6" name="TextBox 5"/>
          <p:cNvSpPr txBox="1"/>
          <p:nvPr/>
        </p:nvSpPr>
        <p:spPr>
          <a:xfrm>
            <a:off x="7218219" y="4483670"/>
            <a:ext cx="1568058" cy="1877437"/>
          </a:xfrm>
          <a:prstGeom prst="rect">
            <a:avLst/>
          </a:prstGeom>
          <a:noFill/>
          <a:ln w="28575">
            <a:solidFill>
              <a:srgbClr val="00FF00"/>
            </a:solidFill>
          </a:ln>
        </p:spPr>
        <p:txBody>
          <a:bodyPr wrap="none" rtlCol="0">
            <a:spAutoFit/>
          </a:bodyPr>
          <a:lstStyle/>
          <a:p>
            <a:r>
              <a:rPr lang="en-US" sz="2000" b="1" dirty="0" smtClean="0"/>
              <a:t>PREAMBLE</a:t>
            </a:r>
          </a:p>
          <a:p>
            <a:endParaRPr lang="en-US" dirty="0"/>
          </a:p>
          <a:p>
            <a:r>
              <a:rPr lang="en-US" dirty="0" smtClean="0"/>
              <a:t>Yes</a:t>
            </a:r>
            <a:r>
              <a:rPr lang="en-US" dirty="0"/>
              <a:t>: </a:t>
            </a:r>
            <a:r>
              <a:rPr lang="en-US" dirty="0" smtClean="0"/>
              <a:t>        12</a:t>
            </a:r>
            <a:r>
              <a:rPr lang="en-US" dirty="0"/>
              <a:t/>
            </a:r>
            <a:br>
              <a:rPr lang="en-US" dirty="0"/>
            </a:br>
            <a:r>
              <a:rPr lang="en-US" sz="2400" b="1" dirty="0">
                <a:solidFill>
                  <a:srgbClr val="FF0000"/>
                </a:solidFill>
              </a:rPr>
              <a:t>No: </a:t>
            </a:r>
            <a:r>
              <a:rPr lang="en-US" sz="2400" b="1" dirty="0" smtClean="0">
                <a:solidFill>
                  <a:srgbClr val="FF0000"/>
                </a:solidFill>
              </a:rPr>
              <a:t>        66</a:t>
            </a:r>
            <a:r>
              <a:rPr lang="en-US" sz="2400" dirty="0"/>
              <a:t/>
            </a:r>
            <a:br>
              <a:rPr lang="en-US" sz="2400" dirty="0"/>
            </a:br>
            <a:r>
              <a:rPr lang="en-US" dirty="0"/>
              <a:t>Abstain</a:t>
            </a:r>
            <a:r>
              <a:rPr lang="en-US" dirty="0" smtClean="0"/>
              <a:t>:   4 </a:t>
            </a:r>
            <a:r>
              <a:rPr lang="en-US" dirty="0"/>
              <a:t/>
            </a:r>
            <a:br>
              <a:rPr lang="en-US" dirty="0"/>
            </a:br>
            <a:endParaRPr lang="en-US" dirty="0" smtClean="0"/>
          </a:p>
        </p:txBody>
      </p:sp>
      <p:sp>
        <p:nvSpPr>
          <p:cNvPr id="7" name="TextBox 6"/>
          <p:cNvSpPr txBox="1"/>
          <p:nvPr/>
        </p:nvSpPr>
        <p:spPr>
          <a:xfrm>
            <a:off x="0" y="0"/>
            <a:ext cx="12192000" cy="954107"/>
          </a:xfrm>
          <a:prstGeom prst="rect">
            <a:avLst/>
          </a:prstGeom>
          <a:solidFill>
            <a:srgbClr val="FFC000"/>
          </a:solidFill>
        </p:spPr>
        <p:txBody>
          <a:bodyPr wrap="square" rtlCol="0">
            <a:spAutoFit/>
          </a:bodyPr>
          <a:lstStyle/>
          <a:p>
            <a:pPr algn="ctr"/>
            <a:r>
              <a:rPr lang="en-US" sz="2800" dirty="0" smtClean="0"/>
              <a:t>APPROXIMATELY 80+ PEOPLE VOTED.</a:t>
            </a:r>
          </a:p>
          <a:p>
            <a:pPr algn="ctr"/>
            <a:r>
              <a:rPr lang="en-US" sz="2800" dirty="0" smtClean="0"/>
              <a:t>THE VAST MAJORITY VOTED ‘NO’ TO THE MMT AMENDMENTS.</a:t>
            </a:r>
          </a:p>
        </p:txBody>
      </p:sp>
      <p:sp>
        <p:nvSpPr>
          <p:cNvPr id="8" name="TextBox 7"/>
          <p:cNvSpPr txBox="1"/>
          <p:nvPr/>
        </p:nvSpPr>
        <p:spPr>
          <a:xfrm>
            <a:off x="1981200" y="1219200"/>
            <a:ext cx="367408" cy="523220"/>
          </a:xfrm>
          <a:prstGeom prst="rect">
            <a:avLst/>
          </a:prstGeom>
          <a:noFill/>
        </p:spPr>
        <p:txBody>
          <a:bodyPr wrap="none" rtlCol="0">
            <a:spAutoFit/>
          </a:bodyPr>
          <a:lstStyle/>
          <a:p>
            <a:r>
              <a:rPr lang="en-US" sz="2800" b="1" dirty="0" smtClean="0"/>
              <a:t>1</a:t>
            </a:r>
            <a:endParaRPr lang="en-US" sz="2800" b="1" dirty="0"/>
          </a:p>
        </p:txBody>
      </p:sp>
      <p:sp>
        <p:nvSpPr>
          <p:cNvPr id="9" name="TextBox 8"/>
          <p:cNvSpPr txBox="1"/>
          <p:nvPr/>
        </p:nvSpPr>
        <p:spPr>
          <a:xfrm>
            <a:off x="9438678" y="1219200"/>
            <a:ext cx="367408" cy="523220"/>
          </a:xfrm>
          <a:prstGeom prst="rect">
            <a:avLst/>
          </a:prstGeom>
          <a:noFill/>
        </p:spPr>
        <p:txBody>
          <a:bodyPr wrap="none" rtlCol="0">
            <a:spAutoFit/>
          </a:bodyPr>
          <a:lstStyle/>
          <a:p>
            <a:r>
              <a:rPr lang="en-US" sz="2800" b="1" dirty="0" smtClean="0"/>
              <a:t>3</a:t>
            </a:r>
            <a:endParaRPr lang="en-US" sz="2800" b="1" dirty="0"/>
          </a:p>
        </p:txBody>
      </p:sp>
      <p:sp>
        <p:nvSpPr>
          <p:cNvPr id="10" name="TextBox 9"/>
          <p:cNvSpPr txBox="1"/>
          <p:nvPr/>
        </p:nvSpPr>
        <p:spPr>
          <a:xfrm>
            <a:off x="5007252" y="1219200"/>
            <a:ext cx="367408" cy="523220"/>
          </a:xfrm>
          <a:prstGeom prst="rect">
            <a:avLst/>
          </a:prstGeom>
          <a:noFill/>
        </p:spPr>
        <p:txBody>
          <a:bodyPr wrap="none" rtlCol="0">
            <a:spAutoFit/>
          </a:bodyPr>
          <a:lstStyle/>
          <a:p>
            <a:r>
              <a:rPr lang="en-US" sz="2800" b="1" dirty="0" smtClean="0"/>
              <a:t>2</a:t>
            </a:r>
            <a:endParaRPr lang="en-US" sz="2800" b="1" dirty="0"/>
          </a:p>
        </p:txBody>
      </p:sp>
      <p:sp>
        <p:nvSpPr>
          <p:cNvPr id="11" name="TextBox 10"/>
          <p:cNvSpPr txBox="1"/>
          <p:nvPr/>
        </p:nvSpPr>
        <p:spPr>
          <a:xfrm>
            <a:off x="2951565" y="3960450"/>
            <a:ext cx="367408" cy="523220"/>
          </a:xfrm>
          <a:prstGeom prst="rect">
            <a:avLst/>
          </a:prstGeom>
          <a:noFill/>
        </p:spPr>
        <p:txBody>
          <a:bodyPr wrap="none" rtlCol="0">
            <a:spAutoFit/>
          </a:bodyPr>
          <a:lstStyle/>
          <a:p>
            <a:r>
              <a:rPr lang="en-US" sz="2800" b="1" dirty="0" smtClean="0"/>
              <a:t>4</a:t>
            </a:r>
            <a:endParaRPr lang="en-US" sz="2800" b="1" dirty="0"/>
          </a:p>
        </p:txBody>
      </p:sp>
      <p:sp>
        <p:nvSpPr>
          <p:cNvPr id="12" name="TextBox 11"/>
          <p:cNvSpPr txBox="1"/>
          <p:nvPr/>
        </p:nvSpPr>
        <p:spPr>
          <a:xfrm>
            <a:off x="7621552" y="3960450"/>
            <a:ext cx="367408" cy="523220"/>
          </a:xfrm>
          <a:prstGeom prst="rect">
            <a:avLst/>
          </a:prstGeom>
          <a:noFill/>
        </p:spPr>
        <p:txBody>
          <a:bodyPr wrap="none" rtlCol="0">
            <a:spAutoFit/>
          </a:bodyPr>
          <a:lstStyle/>
          <a:p>
            <a:r>
              <a:rPr lang="en-US" sz="2800" b="1" dirty="0" smtClean="0"/>
              <a:t>5</a:t>
            </a:r>
            <a:endParaRPr lang="en-US" sz="2800" b="1" dirty="0"/>
          </a:p>
        </p:txBody>
      </p:sp>
    </p:spTree>
    <p:extLst>
      <p:ext uri="{BB962C8B-B14F-4D97-AF65-F5344CB8AC3E}">
        <p14:creationId xmlns:p14="http://schemas.microsoft.com/office/powerpoint/2010/main" val="2751393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4" y="1671704"/>
            <a:ext cx="4593822" cy="3970318"/>
          </a:xfrm>
          <a:prstGeom prst="rect">
            <a:avLst/>
          </a:prstGeom>
          <a:solidFill>
            <a:schemeClr val="accent4">
              <a:lumMod val="20000"/>
              <a:lumOff val="80000"/>
            </a:schemeClr>
          </a:solidFill>
        </p:spPr>
        <p:txBody>
          <a:bodyPr wrap="none" rtlCol="0">
            <a:spAutoFit/>
          </a:bodyPr>
          <a:lstStyle/>
          <a:p>
            <a:r>
              <a:rPr lang="en-US" sz="2800" b="1" dirty="0" smtClean="0"/>
              <a:t>MMT IGNORES:</a:t>
            </a:r>
          </a:p>
          <a:p>
            <a:endParaRPr lang="en-US" sz="2800" dirty="0"/>
          </a:p>
          <a:p>
            <a:r>
              <a:rPr lang="en-US" sz="2800" dirty="0" smtClean="0"/>
              <a:t>1 </a:t>
            </a:r>
            <a:r>
              <a:rPr lang="en-US" sz="2800" dirty="0" err="1" smtClean="0"/>
              <a:t>Bankmoney</a:t>
            </a:r>
            <a:r>
              <a:rPr lang="en-US" sz="2800" dirty="0" smtClean="0"/>
              <a:t> (credit creation)</a:t>
            </a:r>
          </a:p>
          <a:p>
            <a:r>
              <a:rPr lang="en-US" sz="2800" dirty="0" smtClean="0"/>
              <a:t>2 Debt levels in the U.S.</a:t>
            </a:r>
          </a:p>
          <a:p>
            <a:r>
              <a:rPr lang="en-US" sz="2800" dirty="0" smtClean="0"/>
              <a:t>3 Corporate power</a:t>
            </a:r>
          </a:p>
          <a:p>
            <a:r>
              <a:rPr lang="en-US" sz="2800" dirty="0" smtClean="0"/>
              <a:t>4 Multinational corporations</a:t>
            </a:r>
          </a:p>
          <a:p>
            <a:r>
              <a:rPr lang="en-US" sz="2800" dirty="0" smtClean="0"/>
              <a:t>5 Monopolies</a:t>
            </a:r>
          </a:p>
          <a:p>
            <a:r>
              <a:rPr lang="en-US" sz="2800" dirty="0" smtClean="0"/>
              <a:t>6 Globalization</a:t>
            </a:r>
          </a:p>
          <a:p>
            <a:r>
              <a:rPr lang="en-US" sz="2800" dirty="0" smtClean="0"/>
              <a:t>7 History</a:t>
            </a:r>
            <a:endParaRPr lang="en-US" sz="2800" dirty="0"/>
          </a:p>
        </p:txBody>
      </p:sp>
      <p:sp>
        <p:nvSpPr>
          <p:cNvPr id="3" name="TextBox 2"/>
          <p:cNvSpPr txBox="1"/>
          <p:nvPr/>
        </p:nvSpPr>
        <p:spPr>
          <a:xfrm>
            <a:off x="0" y="0"/>
            <a:ext cx="12192000" cy="954107"/>
          </a:xfrm>
          <a:prstGeom prst="rect">
            <a:avLst/>
          </a:prstGeom>
          <a:solidFill>
            <a:srgbClr val="FFC000"/>
          </a:solidFill>
        </p:spPr>
        <p:txBody>
          <a:bodyPr wrap="square" rtlCol="0">
            <a:spAutoFit/>
          </a:bodyPr>
          <a:lstStyle/>
          <a:p>
            <a:pPr algn="ctr"/>
            <a:r>
              <a:rPr lang="en-US" sz="2800" dirty="0" smtClean="0"/>
              <a:t>BEFORE WE LOOK AT THE MMT PROPOSED CHANGES,</a:t>
            </a:r>
          </a:p>
          <a:p>
            <a:pPr algn="ctr"/>
            <a:r>
              <a:rPr lang="en-US" sz="2800" dirty="0" smtClean="0"/>
              <a:t>THIS IS WHAT I NOTICED IN THIS CHALLENGE FROM MMT</a:t>
            </a:r>
          </a:p>
        </p:txBody>
      </p:sp>
      <p:sp>
        <p:nvSpPr>
          <p:cNvPr id="4" name="TextBox 3"/>
          <p:cNvSpPr txBox="1"/>
          <p:nvPr/>
        </p:nvSpPr>
        <p:spPr>
          <a:xfrm>
            <a:off x="5841535" y="1671704"/>
            <a:ext cx="6046271" cy="4062651"/>
          </a:xfrm>
          <a:prstGeom prst="rect">
            <a:avLst/>
          </a:prstGeom>
          <a:solidFill>
            <a:srgbClr val="FFFF00"/>
          </a:solidFill>
        </p:spPr>
        <p:txBody>
          <a:bodyPr wrap="none" rtlCol="0">
            <a:spAutoFit/>
          </a:bodyPr>
          <a:lstStyle/>
          <a:p>
            <a:r>
              <a:rPr lang="en-US" sz="2800" b="1" dirty="0" smtClean="0"/>
              <a:t>MMT FOCUSES ON:</a:t>
            </a:r>
          </a:p>
          <a:p>
            <a:endParaRPr lang="en-US" sz="2800" dirty="0"/>
          </a:p>
          <a:p>
            <a:pPr marL="514350" indent="-514350">
              <a:buFont typeface="+mj-lt"/>
              <a:buAutoNum type="arabicPeriod"/>
            </a:pPr>
            <a:r>
              <a:rPr lang="en-US" sz="2800" dirty="0" smtClean="0"/>
              <a:t>Blaming government</a:t>
            </a:r>
          </a:p>
          <a:p>
            <a:pPr marL="514350" indent="-514350">
              <a:buFont typeface="+mj-lt"/>
              <a:buAutoNum type="arabicPeriod"/>
            </a:pPr>
            <a:r>
              <a:rPr lang="en-US" sz="2800" dirty="0"/>
              <a:t>Deficit Spending </a:t>
            </a:r>
            <a:r>
              <a:rPr lang="en-US" sz="2800" dirty="0" smtClean="0"/>
              <a:t>= net financial asset</a:t>
            </a:r>
          </a:p>
          <a:p>
            <a:pPr marL="514350" indent="-514350">
              <a:buFont typeface="+mj-lt"/>
              <a:buAutoNum type="arabicPeriod"/>
            </a:pPr>
            <a:r>
              <a:rPr lang="en-US" sz="2800" dirty="0" smtClean="0"/>
              <a:t>Federal Taxes do not fund spending</a:t>
            </a:r>
          </a:p>
          <a:p>
            <a:pPr marL="514350" indent="-514350">
              <a:buFont typeface="+mj-lt"/>
              <a:buAutoNum type="arabicPeriod" startAt="4"/>
            </a:pPr>
            <a:r>
              <a:rPr lang="en-US" sz="2800" dirty="0" smtClean="0"/>
              <a:t>Fed creates Reserves for Treasury </a:t>
            </a:r>
          </a:p>
          <a:p>
            <a:pPr marL="514350" indent="-514350">
              <a:buFont typeface="+mj-lt"/>
              <a:buAutoNum type="arabicPeriod" startAt="5"/>
            </a:pPr>
            <a:r>
              <a:rPr lang="en-US" sz="2800" dirty="0" smtClean="0"/>
              <a:t>Money = debt</a:t>
            </a:r>
          </a:p>
          <a:p>
            <a:pPr marL="514350" indent="-514350">
              <a:buFont typeface="+mj-lt"/>
              <a:buAutoNum type="arabicPeriod" startAt="5"/>
            </a:pPr>
            <a:r>
              <a:rPr lang="en-US" sz="2400" dirty="0" smtClean="0"/>
              <a:t>Government is to blame</a:t>
            </a:r>
          </a:p>
          <a:p>
            <a:pPr marL="514350" indent="-514350">
              <a:buFont typeface="+mj-lt"/>
              <a:buAutoNum type="arabicPeriod" startAt="5"/>
            </a:pPr>
            <a:r>
              <a:rPr lang="en-US" sz="2000" dirty="0" smtClean="0"/>
              <a:t>Government is to blame</a:t>
            </a:r>
          </a:p>
          <a:p>
            <a:pPr marL="514350" indent="-514350">
              <a:buFont typeface="+mj-lt"/>
              <a:buAutoNum type="arabicPeriod" startAt="5"/>
            </a:pPr>
            <a:r>
              <a:rPr lang="en-US" dirty="0" smtClean="0"/>
              <a:t>Government is to blame</a:t>
            </a:r>
            <a:endParaRPr lang="en-US" dirty="0"/>
          </a:p>
        </p:txBody>
      </p:sp>
    </p:spTree>
    <p:extLst>
      <p:ext uri="{BB962C8B-B14F-4D97-AF65-F5344CB8AC3E}">
        <p14:creationId xmlns:p14="http://schemas.microsoft.com/office/powerpoint/2010/main" val="1699101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384995"/>
          </a:xfrm>
          <a:prstGeom prst="rect">
            <a:avLst/>
          </a:prstGeom>
          <a:solidFill>
            <a:srgbClr val="FFC000"/>
          </a:solidFill>
        </p:spPr>
        <p:txBody>
          <a:bodyPr wrap="square" rtlCol="0">
            <a:spAutoFit/>
          </a:bodyPr>
          <a:lstStyle/>
          <a:p>
            <a:pPr algn="ctr"/>
            <a:endParaRPr lang="en-US" sz="2800" dirty="0" smtClean="0"/>
          </a:p>
          <a:p>
            <a:pPr algn="ctr"/>
            <a:r>
              <a:rPr lang="en-US" sz="2800" dirty="0" smtClean="0"/>
              <a:t>BEFORE </a:t>
            </a:r>
            <a:r>
              <a:rPr lang="en-US" sz="2800" dirty="0" smtClean="0"/>
              <a:t>WE LOOK AT THE MMT PROPOSED </a:t>
            </a:r>
            <a:r>
              <a:rPr lang="en-US" sz="2800" dirty="0" smtClean="0"/>
              <a:t>CHANGES…</a:t>
            </a:r>
          </a:p>
          <a:p>
            <a:pPr algn="ctr"/>
            <a:endParaRPr lang="en-US" sz="2800" dirty="0" smtClean="0"/>
          </a:p>
        </p:txBody>
      </p:sp>
      <p:sp>
        <p:nvSpPr>
          <p:cNvPr id="5" name="TextBox 4"/>
          <p:cNvSpPr txBox="1"/>
          <p:nvPr/>
        </p:nvSpPr>
        <p:spPr>
          <a:xfrm>
            <a:off x="968892" y="2847711"/>
            <a:ext cx="10573536" cy="1938992"/>
          </a:xfrm>
          <a:prstGeom prst="rect">
            <a:avLst/>
          </a:prstGeom>
          <a:solidFill>
            <a:srgbClr val="FFDFAF"/>
          </a:solidFill>
        </p:spPr>
        <p:txBody>
          <a:bodyPr wrap="none" rtlCol="0">
            <a:spAutoFit/>
          </a:bodyPr>
          <a:lstStyle/>
          <a:p>
            <a:pPr marL="342900" indent="-342900">
              <a:buAutoNum type="arabicPeriod"/>
            </a:pPr>
            <a:r>
              <a:rPr lang="en-US" sz="2400" dirty="0" smtClean="0"/>
              <a:t>Currency prerogative	  determining the national unit of account</a:t>
            </a:r>
          </a:p>
          <a:p>
            <a:pPr marL="342900" indent="-342900">
              <a:buAutoNum type="arabicPeriod"/>
            </a:pPr>
            <a:endParaRPr lang="en-US" sz="2400" dirty="0" smtClean="0"/>
          </a:p>
          <a:p>
            <a:pPr marL="342900" indent="-342900">
              <a:buAutoNum type="arabicPeriod"/>
            </a:pPr>
            <a:r>
              <a:rPr lang="en-US" sz="2400" dirty="0" smtClean="0"/>
              <a:t>Legal tender prerogative      issuing the money</a:t>
            </a:r>
          </a:p>
          <a:p>
            <a:pPr marL="342900" indent="-342900">
              <a:buAutoNum type="arabicPeriod"/>
            </a:pPr>
            <a:endParaRPr lang="en-US" sz="2400" dirty="0" smtClean="0"/>
          </a:p>
          <a:p>
            <a:pPr marL="342900" indent="-342900">
              <a:buAutoNum type="arabicPeriod"/>
            </a:pPr>
            <a:r>
              <a:rPr lang="en-US" sz="2400" dirty="0" smtClean="0"/>
              <a:t>Seigniorage                             benefitting from first-user advantage of new money</a:t>
            </a:r>
            <a:endParaRPr lang="en-US" sz="2400" dirty="0"/>
          </a:p>
        </p:txBody>
      </p:sp>
      <p:sp>
        <p:nvSpPr>
          <p:cNvPr id="6" name="Rectangle 5"/>
          <p:cNvSpPr/>
          <p:nvPr/>
        </p:nvSpPr>
        <p:spPr>
          <a:xfrm>
            <a:off x="2535383" y="1554126"/>
            <a:ext cx="6096000" cy="954107"/>
          </a:xfrm>
          <a:prstGeom prst="rect">
            <a:avLst/>
          </a:prstGeom>
          <a:solidFill>
            <a:srgbClr val="FFDFAF"/>
          </a:solidFill>
        </p:spPr>
        <p:txBody>
          <a:bodyPr>
            <a:spAutoFit/>
          </a:bodyPr>
          <a:lstStyle/>
          <a:p>
            <a:pPr algn="ctr"/>
            <a:r>
              <a:rPr lang="en-US" sz="2800" dirty="0" smtClean="0"/>
              <a:t>PROF</a:t>
            </a:r>
            <a:r>
              <a:rPr lang="en-US" sz="2800" dirty="0"/>
              <a:t>. JOSEPH HUBER’S DEFINITION OF</a:t>
            </a:r>
          </a:p>
          <a:p>
            <a:pPr algn="ctr"/>
            <a:r>
              <a:rPr lang="en-US" sz="2800" dirty="0"/>
              <a:t>A STATE SOVEREIGN MONEY</a:t>
            </a:r>
          </a:p>
        </p:txBody>
      </p:sp>
      <p:sp>
        <p:nvSpPr>
          <p:cNvPr id="7" name="TextBox 6"/>
          <p:cNvSpPr txBox="1"/>
          <p:nvPr/>
        </p:nvSpPr>
        <p:spPr>
          <a:xfrm>
            <a:off x="221673" y="5126182"/>
            <a:ext cx="11513793" cy="1384995"/>
          </a:xfrm>
          <a:prstGeom prst="rect">
            <a:avLst/>
          </a:prstGeom>
          <a:noFill/>
        </p:spPr>
        <p:txBody>
          <a:bodyPr wrap="none" rtlCol="0">
            <a:spAutoFit/>
          </a:bodyPr>
          <a:lstStyle/>
          <a:p>
            <a:r>
              <a:rPr lang="en-US" sz="2800" b="1" dirty="0" smtClean="0"/>
              <a:t>“There is no reason why modern money should not be spent into circulation</a:t>
            </a:r>
          </a:p>
          <a:p>
            <a:r>
              <a:rPr lang="en-US" sz="2800" b="1" dirty="0" smtClean="0"/>
              <a:t>debt-free by a monetary authority, rather than being loaned into circulation</a:t>
            </a:r>
          </a:p>
          <a:p>
            <a:r>
              <a:rPr lang="en-US" sz="2800" b="1" dirty="0" smtClean="0"/>
              <a:t>as debt money.”  Prof. Joseph Huber</a:t>
            </a:r>
            <a:endParaRPr lang="en-US" sz="2800" b="1" dirty="0"/>
          </a:p>
        </p:txBody>
      </p:sp>
    </p:spTree>
    <p:extLst>
      <p:ext uri="{BB962C8B-B14F-4D97-AF65-F5344CB8AC3E}">
        <p14:creationId xmlns:p14="http://schemas.microsoft.com/office/powerpoint/2010/main" val="88834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0852" y="1870364"/>
            <a:ext cx="2754858" cy="1569660"/>
          </a:xfrm>
          <a:prstGeom prst="rect">
            <a:avLst/>
          </a:prstGeom>
          <a:solidFill>
            <a:srgbClr val="A2FCB3"/>
          </a:solidFill>
        </p:spPr>
        <p:txBody>
          <a:bodyPr wrap="none" rtlCol="0">
            <a:spAutoFit/>
          </a:bodyPr>
          <a:lstStyle/>
          <a:p>
            <a:pPr algn="ctr"/>
            <a:r>
              <a:rPr lang="en-US" sz="3200" b="1" dirty="0" smtClean="0"/>
              <a:t>1</a:t>
            </a:r>
          </a:p>
          <a:p>
            <a:pPr algn="ctr"/>
            <a:endParaRPr lang="en-US" sz="3200" b="1" dirty="0" smtClean="0"/>
          </a:p>
          <a:p>
            <a:pPr algn="ctr"/>
            <a:r>
              <a:rPr lang="en-US" sz="3200" b="1" dirty="0" smtClean="0"/>
              <a:t>FAIR TAXATION</a:t>
            </a:r>
          </a:p>
        </p:txBody>
      </p:sp>
    </p:spTree>
    <p:extLst>
      <p:ext uri="{BB962C8B-B14F-4D97-AF65-F5344CB8AC3E}">
        <p14:creationId xmlns:p14="http://schemas.microsoft.com/office/powerpoint/2010/main" val="2351464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WHAT DID MMT PROPOSE?:  Fair Taxation</a:t>
            </a:r>
          </a:p>
        </p:txBody>
      </p:sp>
      <p:sp>
        <p:nvSpPr>
          <p:cNvPr id="4" name="Rectangle 3"/>
          <p:cNvSpPr/>
          <p:nvPr/>
        </p:nvSpPr>
        <p:spPr>
          <a:xfrm>
            <a:off x="180109" y="1713059"/>
            <a:ext cx="5209309" cy="750975"/>
          </a:xfrm>
          <a:prstGeom prst="rect">
            <a:avLst/>
          </a:prstGeom>
        </p:spPr>
        <p:txBody>
          <a:bodyPr wrap="square">
            <a:spAutoFit/>
          </a:bodyPr>
          <a:lstStyle/>
          <a:p>
            <a:pPr>
              <a:lnSpc>
                <a:spcPct val="107000"/>
              </a:lnSpc>
              <a:spcAft>
                <a:spcPts val="800"/>
              </a:spcAft>
            </a:pPr>
            <a:r>
              <a:rPr lang="en-US" sz="20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Taxes are the means whereby we fund our public services.</a:t>
            </a:r>
            <a:r>
              <a:rPr lang="en-US"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p>
        </p:txBody>
      </p:sp>
      <p:sp>
        <p:nvSpPr>
          <p:cNvPr id="5" name="Rectangle 4"/>
          <p:cNvSpPr/>
          <p:nvPr/>
        </p:nvSpPr>
        <p:spPr>
          <a:xfrm>
            <a:off x="166255" y="3916358"/>
            <a:ext cx="5888182" cy="1409617"/>
          </a:xfrm>
          <a:prstGeom prst="rect">
            <a:avLst/>
          </a:prstGeom>
        </p:spPr>
        <p:txBody>
          <a:bodyPr wrap="square">
            <a:spAutoFit/>
          </a:bodyPr>
          <a:lstStyle/>
          <a:p>
            <a:pPr>
              <a:lnSpc>
                <a:spcPct val="107000"/>
              </a:lnSpc>
            </a:pP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Apply </a:t>
            </a:r>
            <a:r>
              <a:rPr lang="en-US" sz="20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Federal Insurance Contributions </a:t>
            </a: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Act </a:t>
            </a:r>
            <a:r>
              <a:rPr lang="en-US" sz="20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Social</a:t>
            </a:r>
          </a:p>
          <a:p>
            <a:pPr>
              <a:lnSpc>
                <a:spcPct val="107000"/>
              </a:lnSpc>
            </a:pP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Security </a:t>
            </a:r>
            <a:r>
              <a:rPr lang="en-US" sz="20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 Medicare) taxes to investment income </a:t>
            </a: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p>
          <a:p>
            <a:pPr>
              <a:lnSpc>
                <a:spcPct val="107000"/>
              </a:lnSpc>
            </a:pP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a:t>
            </a:r>
            <a:r>
              <a:rPr lang="en-US" sz="20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all levels of income, not merely the first $106,800 </a:t>
            </a:r>
            <a:r>
              <a:rPr lang="en-US" sz="2000"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earned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108364" y="820768"/>
            <a:ext cx="1876989" cy="400110"/>
          </a:xfrm>
          <a:prstGeom prst="rect">
            <a:avLst/>
          </a:prstGeom>
          <a:solidFill>
            <a:srgbClr val="FFC000"/>
          </a:solidFill>
        </p:spPr>
        <p:txBody>
          <a:bodyPr wrap="none" rtlCol="0">
            <a:spAutoFit/>
          </a:bodyPr>
          <a:lstStyle/>
          <a:p>
            <a:r>
              <a:rPr lang="en-US" sz="2000" b="1" u="sng" dirty="0" smtClean="0"/>
              <a:t>MMT REMOVES</a:t>
            </a:r>
            <a:endParaRPr lang="en-US" sz="2000" b="1" u="sng" dirty="0"/>
          </a:p>
        </p:txBody>
      </p:sp>
      <p:sp>
        <p:nvSpPr>
          <p:cNvPr id="7" name="TextBox 6"/>
          <p:cNvSpPr txBox="1"/>
          <p:nvPr/>
        </p:nvSpPr>
        <p:spPr>
          <a:xfrm>
            <a:off x="7543195" y="820768"/>
            <a:ext cx="1418978" cy="400110"/>
          </a:xfrm>
          <a:prstGeom prst="rect">
            <a:avLst/>
          </a:prstGeom>
          <a:solidFill>
            <a:srgbClr val="FFFF00"/>
          </a:solidFill>
        </p:spPr>
        <p:txBody>
          <a:bodyPr wrap="none" rtlCol="0">
            <a:spAutoFit/>
          </a:bodyPr>
          <a:lstStyle/>
          <a:p>
            <a:r>
              <a:rPr lang="en-US" sz="2000" b="1" u="sng" dirty="0" smtClean="0"/>
              <a:t>MMT ADDS</a:t>
            </a:r>
            <a:endParaRPr lang="en-US" sz="2000" b="1" u="sng" dirty="0"/>
          </a:p>
        </p:txBody>
      </p:sp>
      <p:sp>
        <p:nvSpPr>
          <p:cNvPr id="2" name="Rectangle 1"/>
          <p:cNvSpPr/>
          <p:nvPr/>
        </p:nvSpPr>
        <p:spPr>
          <a:xfrm>
            <a:off x="6068291" y="1663166"/>
            <a:ext cx="6096000" cy="1631216"/>
          </a:xfrm>
          <a:prstGeom prst="rect">
            <a:avLst/>
          </a:prstGeom>
        </p:spPr>
        <p:txBody>
          <a:bodyPr>
            <a:spAutoFit/>
          </a:bodyPr>
          <a:lstStyle/>
          <a:p>
            <a:r>
              <a:rPr lang="en-US" sz="2000" dirty="0">
                <a:highlight>
                  <a:srgbClr val="FFFF00"/>
                </a:highlight>
                <a:latin typeface="Times New Roman" panose="02020603050405020304" pitchFamily="18" charset="0"/>
                <a:ea typeface="Times New Roman" panose="02020603050405020304" pitchFamily="18" charset="0"/>
              </a:rPr>
              <a:t>The Green Party knows that at the federal level</a:t>
            </a:r>
            <a:r>
              <a:rPr lang="en-US" sz="2000" dirty="0" smtClean="0">
                <a:highlight>
                  <a:srgbClr val="FFFF00"/>
                </a:highlight>
                <a:latin typeface="Times New Roman" panose="02020603050405020304" pitchFamily="18" charset="0"/>
                <a:ea typeface="Times New Roman" panose="02020603050405020304" pitchFamily="18" charset="0"/>
              </a:rPr>
              <a:t>,</a:t>
            </a:r>
          </a:p>
          <a:p>
            <a:r>
              <a:rPr lang="en-US" sz="2000" dirty="0" smtClean="0">
                <a:highlight>
                  <a:srgbClr val="FFFF00"/>
                </a:highlight>
                <a:latin typeface="Times New Roman" panose="02020603050405020304" pitchFamily="18" charset="0"/>
                <a:ea typeface="Times New Roman" panose="02020603050405020304" pitchFamily="18" charset="0"/>
              </a:rPr>
              <a:t>taxes </a:t>
            </a:r>
            <a:r>
              <a:rPr lang="en-US" sz="2000" dirty="0">
                <a:highlight>
                  <a:srgbClr val="FFFF00"/>
                </a:highlight>
                <a:latin typeface="Times New Roman" panose="02020603050405020304" pitchFamily="18" charset="0"/>
                <a:ea typeface="Times New Roman" panose="02020603050405020304" pitchFamily="18" charset="0"/>
              </a:rPr>
              <a:t>do not fund spending</a:t>
            </a:r>
            <a:r>
              <a:rPr lang="en-US" sz="2000" dirty="0" smtClean="0">
                <a:highlight>
                  <a:srgbClr val="FFFF00"/>
                </a:highlight>
                <a:latin typeface="Times New Roman" panose="02020603050405020304" pitchFamily="18" charset="0"/>
                <a:ea typeface="Times New Roman" panose="02020603050405020304" pitchFamily="18" charset="0"/>
              </a:rPr>
              <a:t>.</a:t>
            </a:r>
          </a:p>
          <a:p>
            <a:endParaRPr lang="en-US" sz="2000" dirty="0">
              <a:highlight>
                <a:srgbClr val="FFFF00"/>
              </a:highlight>
              <a:latin typeface="Times New Roman" panose="02020603050405020304" pitchFamily="18" charset="0"/>
              <a:ea typeface="Times New Roman" panose="02020603050405020304" pitchFamily="18" charset="0"/>
            </a:endParaRPr>
          </a:p>
          <a:p>
            <a:r>
              <a:rPr lang="en-US" sz="2000" dirty="0" smtClean="0">
                <a:highlight>
                  <a:srgbClr val="FFFF00"/>
                </a:highlight>
                <a:latin typeface="Times New Roman" panose="02020603050405020304" pitchFamily="18" charset="0"/>
                <a:ea typeface="Times New Roman" panose="02020603050405020304" pitchFamily="18" charset="0"/>
              </a:rPr>
              <a:t>Congress</a:t>
            </a:r>
            <a:r>
              <a:rPr lang="en-US" sz="2000" dirty="0">
                <a:highlight>
                  <a:srgbClr val="FFFF00"/>
                </a:highlight>
                <a:latin typeface="Times New Roman" panose="02020603050405020304" pitchFamily="18" charset="0"/>
                <a:ea typeface="Times New Roman" panose="02020603050405020304" pitchFamily="18" charset="0"/>
              </a:rPr>
              <a:t>, through its appropriations and the rules it sets for the Federal Reserve and the Treasury, does that. </a:t>
            </a:r>
            <a:endParaRPr lang="en-US" sz="2000" dirty="0"/>
          </a:p>
        </p:txBody>
      </p:sp>
      <p:sp>
        <p:nvSpPr>
          <p:cNvPr id="8" name="Rectangle 7"/>
          <p:cNvSpPr/>
          <p:nvPr/>
        </p:nvSpPr>
        <p:spPr>
          <a:xfrm>
            <a:off x="6082146" y="3916358"/>
            <a:ext cx="5721927" cy="734688"/>
          </a:xfrm>
          <a:prstGeom prst="rect">
            <a:avLst/>
          </a:prstGeom>
        </p:spPr>
        <p:txBody>
          <a:bodyPr wrap="square">
            <a:spAutoFit/>
          </a:bodyPr>
          <a:lstStyle/>
          <a:p>
            <a:pPr>
              <a:lnSpc>
                <a:spcPct val="107000"/>
              </a:lnSpc>
            </a:pPr>
            <a:r>
              <a:rPr lang="en-US" sz="2000"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Repeal </a:t>
            </a:r>
            <a:r>
              <a:rPr lang="en-US"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Federal Insurance Contributions </a:t>
            </a:r>
            <a:r>
              <a:rPr lang="en-US" sz="2000"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Act</a:t>
            </a:r>
          </a:p>
          <a:p>
            <a:pPr>
              <a:lnSpc>
                <a:spcPct val="107000"/>
              </a:lnSpc>
            </a:pPr>
            <a:r>
              <a:rPr lang="en-US" sz="2000"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Social </a:t>
            </a:r>
            <a:r>
              <a:rPr lang="en-US" sz="2000"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Security and </a:t>
            </a:r>
            <a:r>
              <a:rPr lang="en-US"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Medicare) taxes.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376" y="4527229"/>
            <a:ext cx="2085975" cy="2200275"/>
          </a:xfrm>
          <a:prstGeom prst="rect">
            <a:avLst/>
          </a:prstGeom>
        </p:spPr>
      </p:pic>
      <p:sp>
        <p:nvSpPr>
          <p:cNvPr id="12" name="TextBox 11"/>
          <p:cNvSpPr txBox="1"/>
          <p:nvPr/>
        </p:nvSpPr>
        <p:spPr>
          <a:xfrm>
            <a:off x="9822873" y="6647845"/>
            <a:ext cx="45719" cy="369332"/>
          </a:xfrm>
          <a:prstGeom prst="rect">
            <a:avLst/>
          </a:prstGeom>
          <a:noFill/>
        </p:spPr>
        <p:txBody>
          <a:bodyPr wrap="square" rtlCol="0">
            <a:spAutoFit/>
          </a:bodyPr>
          <a:lstStyle/>
          <a:p>
            <a:r>
              <a:rPr lang="en-US" dirty="0" smtClean="0"/>
              <a:t> </a:t>
            </a:r>
            <a:endParaRPr lang="en-US" dirty="0"/>
          </a:p>
        </p:txBody>
      </p:sp>
      <p:sp>
        <p:nvSpPr>
          <p:cNvPr id="13" name="TextBox 12"/>
          <p:cNvSpPr txBox="1"/>
          <p:nvPr/>
        </p:nvSpPr>
        <p:spPr>
          <a:xfrm>
            <a:off x="9822873" y="6463179"/>
            <a:ext cx="2194832" cy="369332"/>
          </a:xfrm>
          <a:prstGeom prst="rect">
            <a:avLst/>
          </a:prstGeom>
          <a:solidFill>
            <a:schemeClr val="bg1"/>
          </a:solidFill>
        </p:spPr>
        <p:txBody>
          <a:bodyPr wrap="none" rtlCol="0">
            <a:spAutoFit/>
          </a:bodyPr>
          <a:lstStyle/>
          <a:p>
            <a:r>
              <a:rPr lang="en-US" dirty="0" smtClean="0"/>
              <a:t>                                      </a:t>
            </a:r>
            <a:endParaRPr lang="en-US" dirty="0"/>
          </a:p>
        </p:txBody>
      </p:sp>
      <p:sp>
        <p:nvSpPr>
          <p:cNvPr id="14" name="TextBox 13"/>
          <p:cNvSpPr txBox="1"/>
          <p:nvPr/>
        </p:nvSpPr>
        <p:spPr>
          <a:xfrm>
            <a:off x="9574620" y="6410676"/>
            <a:ext cx="2482731" cy="369332"/>
          </a:xfrm>
          <a:prstGeom prst="rect">
            <a:avLst/>
          </a:prstGeom>
          <a:solidFill>
            <a:srgbClr val="C1C1FF"/>
          </a:solidFill>
        </p:spPr>
        <p:txBody>
          <a:bodyPr wrap="none" rtlCol="0">
            <a:spAutoFit/>
          </a:bodyPr>
          <a:lstStyle/>
          <a:p>
            <a:r>
              <a:rPr lang="en-US" dirty="0" smtClean="0"/>
              <a:t>      ALBERT EINSTEIN       </a:t>
            </a:r>
            <a:endParaRPr lang="en-US" dirty="0"/>
          </a:p>
        </p:txBody>
      </p:sp>
      <p:sp>
        <p:nvSpPr>
          <p:cNvPr id="17" name="TextBox 16"/>
          <p:cNvSpPr txBox="1"/>
          <p:nvPr/>
        </p:nvSpPr>
        <p:spPr>
          <a:xfrm>
            <a:off x="8558297" y="5816848"/>
            <a:ext cx="1338828" cy="461665"/>
          </a:xfrm>
          <a:prstGeom prst="rect">
            <a:avLst/>
          </a:prstGeom>
          <a:noFill/>
        </p:spPr>
        <p:txBody>
          <a:bodyPr wrap="none" rtlCol="0">
            <a:spAutoFit/>
          </a:bodyPr>
          <a:lstStyle/>
          <a:p>
            <a:r>
              <a:rPr lang="en-US" sz="2400" b="1" dirty="0" smtClean="0"/>
              <a:t>Oh Dear!</a:t>
            </a:r>
            <a:endParaRPr lang="en-US" sz="2400" b="1" dirty="0"/>
          </a:p>
        </p:txBody>
      </p:sp>
      <p:sp>
        <p:nvSpPr>
          <p:cNvPr id="18" name="Freeform 17"/>
          <p:cNvSpPr/>
          <p:nvPr/>
        </p:nvSpPr>
        <p:spPr>
          <a:xfrm>
            <a:off x="8312727" y="5444836"/>
            <a:ext cx="2604655" cy="1080655"/>
          </a:xfrm>
          <a:custGeom>
            <a:avLst/>
            <a:gdLst>
              <a:gd name="connsiteX0" fmla="*/ 1898073 w 2604655"/>
              <a:gd name="connsiteY0" fmla="*/ 526473 h 1080655"/>
              <a:gd name="connsiteX1" fmla="*/ 1814946 w 2604655"/>
              <a:gd name="connsiteY1" fmla="*/ 512619 h 1080655"/>
              <a:gd name="connsiteX2" fmla="*/ 1731818 w 2604655"/>
              <a:gd name="connsiteY2" fmla="*/ 457200 h 1080655"/>
              <a:gd name="connsiteX3" fmla="*/ 1690255 w 2604655"/>
              <a:gd name="connsiteY3" fmla="*/ 387928 h 1080655"/>
              <a:gd name="connsiteX4" fmla="*/ 1648691 w 2604655"/>
              <a:gd name="connsiteY4" fmla="*/ 360219 h 1080655"/>
              <a:gd name="connsiteX5" fmla="*/ 1607128 w 2604655"/>
              <a:gd name="connsiteY5" fmla="*/ 318655 h 1080655"/>
              <a:gd name="connsiteX6" fmla="*/ 1524000 w 2604655"/>
              <a:gd name="connsiteY6" fmla="*/ 263237 h 1080655"/>
              <a:gd name="connsiteX7" fmla="*/ 1413164 w 2604655"/>
              <a:gd name="connsiteY7" fmla="*/ 221673 h 1080655"/>
              <a:gd name="connsiteX8" fmla="*/ 1371600 w 2604655"/>
              <a:gd name="connsiteY8" fmla="*/ 207819 h 1080655"/>
              <a:gd name="connsiteX9" fmla="*/ 1330037 w 2604655"/>
              <a:gd name="connsiteY9" fmla="*/ 180109 h 1080655"/>
              <a:gd name="connsiteX10" fmla="*/ 1288473 w 2604655"/>
              <a:gd name="connsiteY10" fmla="*/ 138546 h 1080655"/>
              <a:gd name="connsiteX11" fmla="*/ 1246909 w 2604655"/>
              <a:gd name="connsiteY11" fmla="*/ 124691 h 1080655"/>
              <a:gd name="connsiteX12" fmla="*/ 1149928 w 2604655"/>
              <a:gd name="connsiteY12" fmla="*/ 83128 h 1080655"/>
              <a:gd name="connsiteX13" fmla="*/ 1025237 w 2604655"/>
              <a:gd name="connsiteY13" fmla="*/ 69273 h 1080655"/>
              <a:gd name="connsiteX14" fmla="*/ 914400 w 2604655"/>
              <a:gd name="connsiteY14" fmla="*/ 27709 h 1080655"/>
              <a:gd name="connsiteX15" fmla="*/ 817418 w 2604655"/>
              <a:gd name="connsiteY15" fmla="*/ 0 h 1080655"/>
              <a:gd name="connsiteX16" fmla="*/ 665018 w 2604655"/>
              <a:gd name="connsiteY16" fmla="*/ 13855 h 1080655"/>
              <a:gd name="connsiteX17" fmla="*/ 623455 w 2604655"/>
              <a:gd name="connsiteY17" fmla="*/ 55419 h 1080655"/>
              <a:gd name="connsiteX18" fmla="*/ 581891 w 2604655"/>
              <a:gd name="connsiteY18" fmla="*/ 69273 h 1080655"/>
              <a:gd name="connsiteX19" fmla="*/ 540328 w 2604655"/>
              <a:gd name="connsiteY19" fmla="*/ 96982 h 1080655"/>
              <a:gd name="connsiteX20" fmla="*/ 332509 w 2604655"/>
              <a:gd name="connsiteY20" fmla="*/ 124691 h 1080655"/>
              <a:gd name="connsiteX21" fmla="*/ 290946 w 2604655"/>
              <a:gd name="connsiteY21" fmla="*/ 138546 h 1080655"/>
              <a:gd name="connsiteX22" fmla="*/ 235528 w 2604655"/>
              <a:gd name="connsiteY22" fmla="*/ 152400 h 1080655"/>
              <a:gd name="connsiteX23" fmla="*/ 110837 w 2604655"/>
              <a:gd name="connsiteY23" fmla="*/ 249382 h 1080655"/>
              <a:gd name="connsiteX24" fmla="*/ 55418 w 2604655"/>
              <a:gd name="connsiteY24" fmla="*/ 318655 h 1080655"/>
              <a:gd name="connsiteX25" fmla="*/ 41564 w 2604655"/>
              <a:gd name="connsiteY25" fmla="*/ 360219 h 1080655"/>
              <a:gd name="connsiteX26" fmla="*/ 0 w 2604655"/>
              <a:gd name="connsiteY26" fmla="*/ 457200 h 1080655"/>
              <a:gd name="connsiteX27" fmla="*/ 13855 w 2604655"/>
              <a:gd name="connsiteY27" fmla="*/ 748146 h 1080655"/>
              <a:gd name="connsiteX28" fmla="*/ 69273 w 2604655"/>
              <a:gd name="connsiteY28" fmla="*/ 817419 h 1080655"/>
              <a:gd name="connsiteX29" fmla="*/ 96982 w 2604655"/>
              <a:gd name="connsiteY29" fmla="*/ 858982 h 1080655"/>
              <a:gd name="connsiteX30" fmla="*/ 180109 w 2604655"/>
              <a:gd name="connsiteY30" fmla="*/ 928255 h 1080655"/>
              <a:gd name="connsiteX31" fmla="*/ 249382 w 2604655"/>
              <a:gd name="connsiteY31" fmla="*/ 983673 h 1080655"/>
              <a:gd name="connsiteX32" fmla="*/ 290946 w 2604655"/>
              <a:gd name="connsiteY32" fmla="*/ 1025237 h 1080655"/>
              <a:gd name="connsiteX33" fmla="*/ 346364 w 2604655"/>
              <a:gd name="connsiteY33" fmla="*/ 1039091 h 1080655"/>
              <a:gd name="connsiteX34" fmla="*/ 512618 w 2604655"/>
              <a:gd name="connsiteY34" fmla="*/ 1080655 h 1080655"/>
              <a:gd name="connsiteX35" fmla="*/ 748146 w 2604655"/>
              <a:gd name="connsiteY35" fmla="*/ 1066800 h 1080655"/>
              <a:gd name="connsiteX36" fmla="*/ 817418 w 2604655"/>
              <a:gd name="connsiteY36" fmla="*/ 1052946 h 1080655"/>
              <a:gd name="connsiteX37" fmla="*/ 1039091 w 2604655"/>
              <a:gd name="connsiteY37" fmla="*/ 1025237 h 1080655"/>
              <a:gd name="connsiteX38" fmla="*/ 1094509 w 2604655"/>
              <a:gd name="connsiteY38" fmla="*/ 997528 h 1080655"/>
              <a:gd name="connsiteX39" fmla="*/ 1177637 w 2604655"/>
              <a:gd name="connsiteY39" fmla="*/ 969819 h 1080655"/>
              <a:gd name="connsiteX40" fmla="*/ 1302328 w 2604655"/>
              <a:gd name="connsiteY40" fmla="*/ 886691 h 1080655"/>
              <a:gd name="connsiteX41" fmla="*/ 1371600 w 2604655"/>
              <a:gd name="connsiteY41" fmla="*/ 858982 h 1080655"/>
              <a:gd name="connsiteX42" fmla="*/ 1413164 w 2604655"/>
              <a:gd name="connsiteY42" fmla="*/ 831273 h 1080655"/>
              <a:gd name="connsiteX43" fmla="*/ 1482437 w 2604655"/>
              <a:gd name="connsiteY43" fmla="*/ 803564 h 1080655"/>
              <a:gd name="connsiteX44" fmla="*/ 1537855 w 2604655"/>
              <a:gd name="connsiteY44" fmla="*/ 775855 h 1080655"/>
              <a:gd name="connsiteX45" fmla="*/ 1620982 w 2604655"/>
              <a:gd name="connsiteY45" fmla="*/ 748146 h 1080655"/>
              <a:gd name="connsiteX46" fmla="*/ 1717964 w 2604655"/>
              <a:gd name="connsiteY46" fmla="*/ 706582 h 1080655"/>
              <a:gd name="connsiteX47" fmla="*/ 1787237 w 2604655"/>
              <a:gd name="connsiteY47" fmla="*/ 665019 h 1080655"/>
              <a:gd name="connsiteX48" fmla="*/ 1911928 w 2604655"/>
              <a:gd name="connsiteY48" fmla="*/ 595746 h 1080655"/>
              <a:gd name="connsiteX49" fmla="*/ 1981200 w 2604655"/>
              <a:gd name="connsiteY49" fmla="*/ 512619 h 1080655"/>
              <a:gd name="connsiteX50" fmla="*/ 2008909 w 2604655"/>
              <a:gd name="connsiteY50" fmla="*/ 484909 h 1080655"/>
              <a:gd name="connsiteX51" fmla="*/ 2036618 w 2604655"/>
              <a:gd name="connsiteY51" fmla="*/ 443346 h 1080655"/>
              <a:gd name="connsiteX52" fmla="*/ 2078182 w 2604655"/>
              <a:gd name="connsiteY52" fmla="*/ 415637 h 1080655"/>
              <a:gd name="connsiteX53" fmla="*/ 2410691 w 2604655"/>
              <a:gd name="connsiteY53" fmla="*/ 429491 h 1080655"/>
              <a:gd name="connsiteX54" fmla="*/ 2604655 w 2604655"/>
              <a:gd name="connsiteY54" fmla="*/ 4433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04655" h="1080655">
                <a:moveTo>
                  <a:pt x="1898073" y="526473"/>
                </a:moveTo>
                <a:cubicBezTo>
                  <a:pt x="1870364" y="521855"/>
                  <a:pt x="1840876" y="523423"/>
                  <a:pt x="1814946" y="512619"/>
                </a:cubicBezTo>
                <a:cubicBezTo>
                  <a:pt x="1784205" y="499810"/>
                  <a:pt x="1731818" y="457200"/>
                  <a:pt x="1731818" y="457200"/>
                </a:cubicBezTo>
                <a:cubicBezTo>
                  <a:pt x="1717964" y="434109"/>
                  <a:pt x="1707780" y="408373"/>
                  <a:pt x="1690255" y="387928"/>
                </a:cubicBezTo>
                <a:cubicBezTo>
                  <a:pt x="1679419" y="375286"/>
                  <a:pt x="1661483" y="370879"/>
                  <a:pt x="1648691" y="360219"/>
                </a:cubicBezTo>
                <a:cubicBezTo>
                  <a:pt x="1633639" y="347676"/>
                  <a:pt x="1622594" y="330684"/>
                  <a:pt x="1607128" y="318655"/>
                </a:cubicBezTo>
                <a:cubicBezTo>
                  <a:pt x="1580841" y="298209"/>
                  <a:pt x="1555593" y="273769"/>
                  <a:pt x="1524000" y="263237"/>
                </a:cubicBezTo>
                <a:cubicBezTo>
                  <a:pt x="1429637" y="231781"/>
                  <a:pt x="1545734" y="271386"/>
                  <a:pt x="1413164" y="221673"/>
                </a:cubicBezTo>
                <a:cubicBezTo>
                  <a:pt x="1399490" y="216545"/>
                  <a:pt x="1385455" y="212437"/>
                  <a:pt x="1371600" y="207819"/>
                </a:cubicBezTo>
                <a:cubicBezTo>
                  <a:pt x="1357746" y="198582"/>
                  <a:pt x="1342829" y="190769"/>
                  <a:pt x="1330037" y="180109"/>
                </a:cubicBezTo>
                <a:cubicBezTo>
                  <a:pt x="1314985" y="167566"/>
                  <a:pt x="1304776" y="149414"/>
                  <a:pt x="1288473" y="138546"/>
                </a:cubicBezTo>
                <a:cubicBezTo>
                  <a:pt x="1276322" y="130445"/>
                  <a:pt x="1260332" y="130444"/>
                  <a:pt x="1246909" y="124691"/>
                </a:cubicBezTo>
                <a:cubicBezTo>
                  <a:pt x="1214789" y="110925"/>
                  <a:pt x="1185374" y="89036"/>
                  <a:pt x="1149928" y="83128"/>
                </a:cubicBezTo>
                <a:cubicBezTo>
                  <a:pt x="1108678" y="76253"/>
                  <a:pt x="1066801" y="73891"/>
                  <a:pt x="1025237" y="69273"/>
                </a:cubicBezTo>
                <a:cubicBezTo>
                  <a:pt x="988647" y="54637"/>
                  <a:pt x="952403" y="38567"/>
                  <a:pt x="914400" y="27709"/>
                </a:cubicBezTo>
                <a:cubicBezTo>
                  <a:pt x="792624" y="-7084"/>
                  <a:pt x="917075" y="33220"/>
                  <a:pt x="817418" y="0"/>
                </a:cubicBezTo>
                <a:cubicBezTo>
                  <a:pt x="766618" y="4618"/>
                  <a:pt x="714065" y="-159"/>
                  <a:pt x="665018" y="13855"/>
                </a:cubicBezTo>
                <a:cubicBezTo>
                  <a:pt x="646179" y="19238"/>
                  <a:pt x="639758" y="44551"/>
                  <a:pt x="623455" y="55419"/>
                </a:cubicBezTo>
                <a:cubicBezTo>
                  <a:pt x="611304" y="63520"/>
                  <a:pt x="595746" y="64655"/>
                  <a:pt x="581891" y="69273"/>
                </a:cubicBezTo>
                <a:cubicBezTo>
                  <a:pt x="568037" y="78509"/>
                  <a:pt x="555221" y="89535"/>
                  <a:pt x="540328" y="96982"/>
                </a:cubicBezTo>
                <a:cubicBezTo>
                  <a:pt x="483734" y="125279"/>
                  <a:pt x="369659" y="121595"/>
                  <a:pt x="332509" y="124691"/>
                </a:cubicBezTo>
                <a:cubicBezTo>
                  <a:pt x="318655" y="129309"/>
                  <a:pt x="304988" y="134534"/>
                  <a:pt x="290946" y="138546"/>
                </a:cubicBezTo>
                <a:cubicBezTo>
                  <a:pt x="272637" y="143777"/>
                  <a:pt x="252559" y="143885"/>
                  <a:pt x="235528" y="152400"/>
                </a:cubicBezTo>
                <a:cubicBezTo>
                  <a:pt x="169242" y="185543"/>
                  <a:pt x="156449" y="203770"/>
                  <a:pt x="110837" y="249382"/>
                </a:cubicBezTo>
                <a:cubicBezTo>
                  <a:pt x="76011" y="353857"/>
                  <a:pt x="127040" y="229127"/>
                  <a:pt x="55418" y="318655"/>
                </a:cubicBezTo>
                <a:cubicBezTo>
                  <a:pt x="46295" y="330059"/>
                  <a:pt x="47317" y="346796"/>
                  <a:pt x="41564" y="360219"/>
                </a:cubicBezTo>
                <a:cubicBezTo>
                  <a:pt x="-9803" y="480077"/>
                  <a:pt x="32497" y="359714"/>
                  <a:pt x="0" y="457200"/>
                </a:cubicBezTo>
                <a:cubicBezTo>
                  <a:pt x="4618" y="554182"/>
                  <a:pt x="1812" y="651804"/>
                  <a:pt x="13855" y="748146"/>
                </a:cubicBezTo>
                <a:cubicBezTo>
                  <a:pt x="17013" y="773413"/>
                  <a:pt x="54734" y="799245"/>
                  <a:pt x="69273" y="817419"/>
                </a:cubicBezTo>
                <a:cubicBezTo>
                  <a:pt x="79675" y="830421"/>
                  <a:pt x="86322" y="846190"/>
                  <a:pt x="96982" y="858982"/>
                </a:cubicBezTo>
                <a:cubicBezTo>
                  <a:pt x="130318" y="898985"/>
                  <a:pt x="139241" y="901009"/>
                  <a:pt x="180109" y="928255"/>
                </a:cubicBezTo>
                <a:cubicBezTo>
                  <a:pt x="242079" y="1021211"/>
                  <a:pt x="169077" y="930137"/>
                  <a:pt x="249382" y="983673"/>
                </a:cubicBezTo>
                <a:cubicBezTo>
                  <a:pt x="265685" y="994541"/>
                  <a:pt x="273934" y="1015516"/>
                  <a:pt x="290946" y="1025237"/>
                </a:cubicBezTo>
                <a:cubicBezTo>
                  <a:pt x="307478" y="1034684"/>
                  <a:pt x="328300" y="1033070"/>
                  <a:pt x="346364" y="1039091"/>
                </a:cubicBezTo>
                <a:cubicBezTo>
                  <a:pt x="480817" y="1083908"/>
                  <a:pt x="345243" y="1056743"/>
                  <a:pt x="512618" y="1080655"/>
                </a:cubicBezTo>
                <a:cubicBezTo>
                  <a:pt x="591127" y="1076037"/>
                  <a:pt x="669824" y="1073920"/>
                  <a:pt x="748146" y="1066800"/>
                </a:cubicBezTo>
                <a:cubicBezTo>
                  <a:pt x="771597" y="1064668"/>
                  <a:pt x="794077" y="1056058"/>
                  <a:pt x="817418" y="1052946"/>
                </a:cubicBezTo>
                <a:cubicBezTo>
                  <a:pt x="1150426" y="1008545"/>
                  <a:pt x="809402" y="1063517"/>
                  <a:pt x="1039091" y="1025237"/>
                </a:cubicBezTo>
                <a:cubicBezTo>
                  <a:pt x="1057564" y="1016001"/>
                  <a:pt x="1075333" y="1005198"/>
                  <a:pt x="1094509" y="997528"/>
                </a:cubicBezTo>
                <a:cubicBezTo>
                  <a:pt x="1121628" y="986680"/>
                  <a:pt x="1177637" y="969819"/>
                  <a:pt x="1177637" y="969819"/>
                </a:cubicBezTo>
                <a:cubicBezTo>
                  <a:pt x="1224047" y="935011"/>
                  <a:pt x="1248883" y="913414"/>
                  <a:pt x="1302328" y="886691"/>
                </a:cubicBezTo>
                <a:cubicBezTo>
                  <a:pt x="1324572" y="875569"/>
                  <a:pt x="1349356" y="870104"/>
                  <a:pt x="1371600" y="858982"/>
                </a:cubicBezTo>
                <a:cubicBezTo>
                  <a:pt x="1386493" y="851535"/>
                  <a:pt x="1398271" y="838720"/>
                  <a:pt x="1413164" y="831273"/>
                </a:cubicBezTo>
                <a:cubicBezTo>
                  <a:pt x="1435408" y="820151"/>
                  <a:pt x="1459711" y="813665"/>
                  <a:pt x="1482437" y="803564"/>
                </a:cubicBezTo>
                <a:cubicBezTo>
                  <a:pt x="1501310" y="795176"/>
                  <a:pt x="1518679" y="783525"/>
                  <a:pt x="1537855" y="775855"/>
                </a:cubicBezTo>
                <a:cubicBezTo>
                  <a:pt x="1564974" y="765007"/>
                  <a:pt x="1594292" y="760008"/>
                  <a:pt x="1620982" y="748146"/>
                </a:cubicBezTo>
                <a:cubicBezTo>
                  <a:pt x="1743999" y="693472"/>
                  <a:pt x="1571364" y="743233"/>
                  <a:pt x="1717964" y="706582"/>
                </a:cubicBezTo>
                <a:cubicBezTo>
                  <a:pt x="1741055" y="692728"/>
                  <a:pt x="1763697" y="678097"/>
                  <a:pt x="1787237" y="665019"/>
                </a:cubicBezTo>
                <a:cubicBezTo>
                  <a:pt x="1837980" y="636828"/>
                  <a:pt x="1862443" y="632859"/>
                  <a:pt x="1911928" y="595746"/>
                </a:cubicBezTo>
                <a:cubicBezTo>
                  <a:pt x="1961289" y="558726"/>
                  <a:pt x="1946002" y="556617"/>
                  <a:pt x="1981200" y="512619"/>
                </a:cubicBezTo>
                <a:cubicBezTo>
                  <a:pt x="1989360" y="502419"/>
                  <a:pt x="2000749" y="495109"/>
                  <a:pt x="2008909" y="484909"/>
                </a:cubicBezTo>
                <a:cubicBezTo>
                  <a:pt x="2019311" y="471907"/>
                  <a:pt x="2024844" y="455120"/>
                  <a:pt x="2036618" y="443346"/>
                </a:cubicBezTo>
                <a:cubicBezTo>
                  <a:pt x="2048392" y="431572"/>
                  <a:pt x="2064327" y="424873"/>
                  <a:pt x="2078182" y="415637"/>
                </a:cubicBezTo>
                <a:lnTo>
                  <a:pt x="2410691" y="429491"/>
                </a:lnTo>
                <a:cubicBezTo>
                  <a:pt x="2673562" y="443700"/>
                  <a:pt x="2524592" y="443346"/>
                  <a:pt x="2604655" y="44334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379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22162"/>
            <a:ext cx="7148945" cy="1785104"/>
          </a:xfrm>
          <a:prstGeom prst="rect">
            <a:avLst/>
          </a:prstGeom>
          <a:solidFill>
            <a:srgbClr val="A2FCB3"/>
          </a:solidFill>
        </p:spPr>
        <p:txBody>
          <a:bodyPr wrap="square">
            <a:spAutoFit/>
          </a:bodyPr>
          <a:lstStyle/>
          <a:p>
            <a:pPr algn="ctr"/>
            <a:r>
              <a:rPr lang="en-US" sz="3200" dirty="0" smtClean="0"/>
              <a:t>PART 1</a:t>
            </a:r>
          </a:p>
          <a:p>
            <a:pPr algn="ctr"/>
            <a:r>
              <a:rPr lang="en-US" sz="3200" dirty="0" smtClean="0"/>
              <a:t>2000-2010 </a:t>
            </a:r>
          </a:p>
          <a:p>
            <a:endParaRPr lang="en-US" dirty="0"/>
          </a:p>
          <a:p>
            <a:pPr algn="ctr"/>
            <a:r>
              <a:rPr lang="en-US" sz="2800" dirty="0" smtClean="0"/>
              <a:t>History </a:t>
            </a:r>
            <a:r>
              <a:rPr lang="en-US" sz="2800" dirty="0"/>
              <a:t>of ‘Greening the </a:t>
            </a:r>
            <a:r>
              <a:rPr lang="en-US" sz="2800" dirty="0" smtClean="0"/>
              <a:t>Dollar’</a:t>
            </a:r>
            <a:endParaRPr lang="en-US" sz="2800" dirty="0"/>
          </a:p>
        </p:txBody>
      </p:sp>
    </p:spTree>
    <p:extLst>
      <p:ext uri="{BB962C8B-B14F-4D97-AF65-F5344CB8AC3E}">
        <p14:creationId xmlns:p14="http://schemas.microsoft.com/office/powerpoint/2010/main" val="4111038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6069" y="1870364"/>
            <a:ext cx="3064429" cy="1569660"/>
          </a:xfrm>
          <a:prstGeom prst="rect">
            <a:avLst/>
          </a:prstGeom>
          <a:solidFill>
            <a:srgbClr val="A2FCB3"/>
          </a:solidFill>
        </p:spPr>
        <p:txBody>
          <a:bodyPr wrap="none" rtlCol="0">
            <a:spAutoFit/>
          </a:bodyPr>
          <a:lstStyle/>
          <a:p>
            <a:pPr algn="ctr"/>
            <a:r>
              <a:rPr lang="en-US" sz="3200" b="1" dirty="0" smtClean="0"/>
              <a:t>2</a:t>
            </a:r>
          </a:p>
          <a:p>
            <a:pPr algn="ctr"/>
            <a:endParaRPr lang="en-US" sz="3200" b="1" dirty="0" smtClean="0"/>
          </a:p>
          <a:p>
            <a:pPr algn="ctr"/>
            <a:r>
              <a:rPr lang="en-US" sz="3200" b="1" dirty="0" smtClean="0"/>
              <a:t>LIVABLE INCOME</a:t>
            </a:r>
          </a:p>
        </p:txBody>
      </p:sp>
    </p:spTree>
    <p:extLst>
      <p:ext uri="{BB962C8B-B14F-4D97-AF65-F5344CB8AC3E}">
        <p14:creationId xmlns:p14="http://schemas.microsoft.com/office/powerpoint/2010/main" val="772500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WHAT DID MMT PROPOSE?:  Livable Income</a:t>
            </a:r>
          </a:p>
        </p:txBody>
      </p:sp>
      <p:sp>
        <p:nvSpPr>
          <p:cNvPr id="2" name="Rectangle 1"/>
          <p:cNvSpPr/>
          <p:nvPr/>
        </p:nvSpPr>
        <p:spPr>
          <a:xfrm>
            <a:off x="475259" y="1573234"/>
            <a:ext cx="3596626" cy="369332"/>
          </a:xfrm>
          <a:prstGeom prst="rect">
            <a:avLst/>
          </a:prstGeom>
          <a:solidFill>
            <a:srgbClr val="FFC000"/>
          </a:solidFill>
        </p:spPr>
        <p:txBody>
          <a:bodyPr wrap="none">
            <a:spAutoFit/>
          </a:bodyPr>
          <a:lstStyle/>
          <a:p>
            <a:r>
              <a:rPr lang="en-US" strike="sngStrike" dirty="0">
                <a:highlight>
                  <a:srgbClr val="FFFF00"/>
                </a:highlight>
                <a:latin typeface="Times New Roman" panose="02020603050405020304" pitchFamily="18" charset="0"/>
                <a:ea typeface="Times New Roman" panose="02020603050405020304" pitchFamily="18" charset="0"/>
              </a:rPr>
              <a:t>We call for a universal basic income </a:t>
            </a:r>
            <a:endParaRPr lang="en-US" dirty="0"/>
          </a:p>
        </p:txBody>
      </p:sp>
      <p:sp>
        <p:nvSpPr>
          <p:cNvPr id="4" name="Rectangle 3"/>
          <p:cNvSpPr/>
          <p:nvPr/>
        </p:nvSpPr>
        <p:spPr>
          <a:xfrm>
            <a:off x="5500251" y="1517998"/>
            <a:ext cx="6096000" cy="923330"/>
          </a:xfrm>
          <a:prstGeom prst="rect">
            <a:avLst/>
          </a:prstGeom>
          <a:solidFill>
            <a:srgbClr val="FFFF00"/>
          </a:solidFill>
        </p:spPr>
        <p:txBody>
          <a:bodyPr>
            <a:spAutoFit/>
          </a:bodyPr>
          <a:lstStyle/>
          <a:p>
            <a:r>
              <a:rPr lang="en-US" dirty="0">
                <a:highlight>
                  <a:srgbClr val="FFFF00"/>
                </a:highlight>
                <a:latin typeface="Times New Roman" panose="02020603050405020304" pitchFamily="18" charset="0"/>
                <a:ea typeface="Times New Roman" panose="02020603050405020304" pitchFamily="18" charset="0"/>
              </a:rPr>
              <a:t>Greens support the Government providing a full time or part-time job at a living wage with standard government fringe benefits to every person wanting either </a:t>
            </a:r>
            <a:r>
              <a:rPr lang="en-US" dirty="0" smtClean="0">
                <a:highlight>
                  <a:srgbClr val="FFFF00"/>
                </a:highlight>
                <a:latin typeface="Times New Roman" panose="02020603050405020304" pitchFamily="18" charset="0"/>
                <a:ea typeface="Times New Roman" panose="02020603050405020304" pitchFamily="18" charset="0"/>
              </a:rPr>
              <a:t>…</a:t>
            </a:r>
            <a:endParaRPr lang="en-US" dirty="0"/>
          </a:p>
        </p:txBody>
      </p:sp>
      <p:sp>
        <p:nvSpPr>
          <p:cNvPr id="5" name="Rectangle 4"/>
          <p:cNvSpPr/>
          <p:nvPr/>
        </p:nvSpPr>
        <p:spPr>
          <a:xfrm>
            <a:off x="5500251" y="2769226"/>
            <a:ext cx="6096000" cy="1277786"/>
          </a:xfrm>
          <a:prstGeom prst="rect">
            <a:avLst/>
          </a:prstGeom>
          <a:solidFill>
            <a:srgbClr val="FFFF00"/>
          </a:solidFill>
        </p:spPr>
        <p:txBody>
          <a:bodyPr>
            <a:spAutoFit/>
          </a:bodyPr>
          <a:lstStyle/>
          <a:p>
            <a:pPr marL="228600" marR="0">
              <a:lnSpc>
                <a:spcPct val="107000"/>
              </a:lnSpc>
              <a:spcBef>
                <a:spcPts val="0"/>
              </a:spcBef>
              <a:spcAft>
                <a:spcPts val="800"/>
              </a:spcAft>
            </a:pP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the issuer of the currency, it is the role of the federal government to maintain a deficit large enough to meet the savings and spending needs of those in the economy whose needs are not being met by the private sector.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108364" y="820768"/>
            <a:ext cx="1694888" cy="369332"/>
          </a:xfrm>
          <a:prstGeom prst="rect">
            <a:avLst/>
          </a:prstGeom>
          <a:solidFill>
            <a:srgbClr val="FFC000"/>
          </a:solidFill>
        </p:spPr>
        <p:txBody>
          <a:bodyPr wrap="none" rtlCol="0">
            <a:spAutoFit/>
          </a:bodyPr>
          <a:lstStyle/>
          <a:p>
            <a:r>
              <a:rPr lang="en-US" b="1" u="sng" dirty="0" smtClean="0"/>
              <a:t>MMT REMOVES</a:t>
            </a:r>
            <a:endParaRPr lang="en-US" b="1" u="sng" dirty="0"/>
          </a:p>
        </p:txBody>
      </p:sp>
      <p:sp>
        <p:nvSpPr>
          <p:cNvPr id="7" name="TextBox 6"/>
          <p:cNvSpPr txBox="1"/>
          <p:nvPr/>
        </p:nvSpPr>
        <p:spPr>
          <a:xfrm>
            <a:off x="7543195" y="820768"/>
            <a:ext cx="1295547" cy="369332"/>
          </a:xfrm>
          <a:prstGeom prst="rect">
            <a:avLst/>
          </a:prstGeom>
          <a:solidFill>
            <a:srgbClr val="FFFF00"/>
          </a:solidFill>
        </p:spPr>
        <p:txBody>
          <a:bodyPr wrap="none" rtlCol="0">
            <a:spAutoFit/>
          </a:bodyPr>
          <a:lstStyle/>
          <a:p>
            <a:r>
              <a:rPr lang="en-US" b="1" u="sng" dirty="0" smtClean="0"/>
              <a:t>MMT ADDS</a:t>
            </a:r>
            <a:endParaRPr lang="en-US" b="1" u="sng"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044" y="2646217"/>
            <a:ext cx="2415055" cy="3726085"/>
          </a:xfrm>
          <a:prstGeom prst="rect">
            <a:avLst/>
          </a:prstGeom>
        </p:spPr>
      </p:pic>
      <p:sp>
        <p:nvSpPr>
          <p:cNvPr id="11" name="TextBox 10"/>
          <p:cNvSpPr txBox="1"/>
          <p:nvPr/>
        </p:nvSpPr>
        <p:spPr>
          <a:xfrm>
            <a:off x="1032779" y="6064704"/>
            <a:ext cx="2482731" cy="369332"/>
          </a:xfrm>
          <a:prstGeom prst="rect">
            <a:avLst/>
          </a:prstGeom>
          <a:solidFill>
            <a:srgbClr val="C1C1FF"/>
          </a:solidFill>
        </p:spPr>
        <p:txBody>
          <a:bodyPr wrap="none" rtlCol="0">
            <a:spAutoFit/>
          </a:bodyPr>
          <a:lstStyle/>
          <a:p>
            <a:r>
              <a:rPr lang="en-US" dirty="0" smtClean="0"/>
              <a:t>      ALBERT EINSTEIN       </a:t>
            </a:r>
            <a:endParaRPr lang="en-US" dirty="0"/>
          </a:p>
        </p:txBody>
      </p:sp>
    </p:spTree>
    <p:extLst>
      <p:ext uri="{BB962C8B-B14F-4D97-AF65-F5344CB8AC3E}">
        <p14:creationId xmlns:p14="http://schemas.microsoft.com/office/powerpoint/2010/main" val="2365028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8192" y="1870364"/>
            <a:ext cx="4200189" cy="1569660"/>
          </a:xfrm>
          <a:prstGeom prst="rect">
            <a:avLst/>
          </a:prstGeom>
          <a:solidFill>
            <a:srgbClr val="A2FCB3"/>
          </a:solidFill>
        </p:spPr>
        <p:txBody>
          <a:bodyPr wrap="none" rtlCol="0">
            <a:spAutoFit/>
          </a:bodyPr>
          <a:lstStyle/>
          <a:p>
            <a:pPr algn="ctr"/>
            <a:r>
              <a:rPr lang="en-US" sz="3200" b="1" dirty="0" smtClean="0"/>
              <a:t>3</a:t>
            </a:r>
          </a:p>
          <a:p>
            <a:pPr algn="ctr"/>
            <a:endParaRPr lang="en-US" sz="3200" b="1" dirty="0" smtClean="0"/>
          </a:p>
          <a:p>
            <a:pPr algn="ctr"/>
            <a:r>
              <a:rPr lang="en-US" sz="3200" b="1" dirty="0" smtClean="0"/>
              <a:t>GREENING THE DOLLAR</a:t>
            </a:r>
          </a:p>
        </p:txBody>
      </p:sp>
    </p:spTree>
    <p:extLst>
      <p:ext uri="{BB962C8B-B14F-4D97-AF65-F5344CB8AC3E}">
        <p14:creationId xmlns:p14="http://schemas.microsoft.com/office/powerpoint/2010/main" val="3772001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WHAT DID MMT PROPOSE?:  Greening the Dollar</a:t>
            </a:r>
          </a:p>
        </p:txBody>
      </p:sp>
      <p:sp>
        <p:nvSpPr>
          <p:cNvPr id="2" name="Rectangle 1"/>
          <p:cNvSpPr/>
          <p:nvPr/>
        </p:nvSpPr>
        <p:spPr>
          <a:xfrm>
            <a:off x="6123709" y="4295260"/>
            <a:ext cx="6096000" cy="981423"/>
          </a:xfrm>
          <a:prstGeom prst="rect">
            <a:avLst/>
          </a:prstGeom>
        </p:spPr>
        <p:txBody>
          <a:bodyPr>
            <a:spAutoFit/>
          </a:bodyPr>
          <a:lstStyle/>
          <a:p>
            <a:pPr>
              <a:lnSpc>
                <a:spcPct val="107000"/>
              </a:lnSpc>
              <a:spcAft>
                <a:spcPts val="800"/>
              </a:spcAft>
            </a:pP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acknowledge while banks do create money, they do not have the capacity to create net financial assets at will like the federal 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894067"/>
            <a:ext cx="6096000" cy="923330"/>
          </a:xfrm>
          <a:prstGeom prst="rect">
            <a:avLst/>
          </a:prstGeom>
        </p:spPr>
        <p:txBody>
          <a:bodyPr>
            <a:spAutoFit/>
          </a:bodyPr>
          <a:lstStyle/>
          <a:p>
            <a:r>
              <a:rPr lang="en-US" strike="sngStrike" dirty="0">
                <a:highlight>
                  <a:srgbClr val="FFFF00"/>
                </a:highlight>
                <a:latin typeface="Times New Roman" panose="02020603050405020304" pitchFamily="18" charset="0"/>
                <a:ea typeface="Times New Roman" panose="02020603050405020304" pitchFamily="18" charset="0"/>
              </a:rPr>
              <a:t>It is both possible and necessary for our government to take back its special money creation privilege and spend this money into circulation</a:t>
            </a:r>
            <a:endParaRPr lang="en-US" dirty="0"/>
          </a:p>
        </p:txBody>
      </p:sp>
      <p:sp>
        <p:nvSpPr>
          <p:cNvPr id="6" name="Rectangle 5"/>
          <p:cNvSpPr/>
          <p:nvPr/>
        </p:nvSpPr>
        <p:spPr>
          <a:xfrm>
            <a:off x="0" y="1545198"/>
            <a:ext cx="5929745" cy="685059"/>
          </a:xfrm>
          <a:prstGeom prst="rect">
            <a:avLst/>
          </a:prstGeom>
        </p:spPr>
        <p:txBody>
          <a:bodyPr wrap="square">
            <a:spAutoFit/>
          </a:bodyPr>
          <a:lstStyle/>
          <a:p>
            <a:pPr>
              <a:lnSpc>
                <a:spcPct val="107000"/>
              </a:lnSpc>
              <a:spcAft>
                <a:spcPts val="800"/>
              </a:spcAft>
            </a:pPr>
            <a:r>
              <a:rPr lang="en-US"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private creation of money or credit which substitutes for money, will </a:t>
            </a:r>
            <a:r>
              <a:rPr lang="en-US" strike="sngStrike"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924" y="4353353"/>
            <a:ext cx="6096000" cy="923330"/>
          </a:xfrm>
          <a:prstGeom prst="rect">
            <a:avLst/>
          </a:prstGeom>
        </p:spPr>
        <p:txBody>
          <a:bodyPr>
            <a:spAutoFit/>
          </a:bodyPr>
          <a:lstStyle/>
          <a:p>
            <a:r>
              <a:rPr lang="en-US" strike="sngStrike" dirty="0">
                <a:highlight>
                  <a:srgbClr val="FFFF00"/>
                </a:highlight>
                <a:latin typeface="Times New Roman" panose="02020603050405020304" pitchFamily="18" charset="0"/>
                <a:ea typeface="Times New Roman" panose="02020603050405020304" pitchFamily="18" charset="0"/>
              </a:rPr>
              <a:t>16. The Monetary </a:t>
            </a:r>
            <a:r>
              <a:rPr lang="en-US" strike="sngStrike" dirty="0" smtClean="0">
                <a:highlight>
                  <a:srgbClr val="FFFF00"/>
                </a:highlight>
                <a:latin typeface="Times New Roman" panose="02020603050405020304" pitchFamily="18" charset="0"/>
                <a:ea typeface="Times New Roman" panose="02020603050405020304" pitchFamily="18" charset="0"/>
              </a:rPr>
              <a:t>Authority….will </a:t>
            </a:r>
            <a:r>
              <a:rPr lang="en-US" strike="sngStrike" dirty="0">
                <a:highlight>
                  <a:srgbClr val="FFFF00"/>
                </a:highlight>
                <a:latin typeface="Times New Roman" panose="02020603050405020304" pitchFamily="18" charset="0"/>
                <a:ea typeface="Times New Roman" panose="02020603050405020304" pitchFamily="18" charset="0"/>
              </a:rPr>
              <a:t>redefine bank lending rules and procedures to end the privilege banks now have to create money when they extend their credit</a:t>
            </a:r>
            <a:endParaRPr lang="en-US" dirty="0"/>
          </a:p>
        </p:txBody>
      </p:sp>
      <p:sp>
        <p:nvSpPr>
          <p:cNvPr id="8" name="Rectangle 7"/>
          <p:cNvSpPr/>
          <p:nvPr/>
        </p:nvSpPr>
        <p:spPr>
          <a:xfrm>
            <a:off x="6090076" y="1385556"/>
            <a:ext cx="6096000" cy="1200329"/>
          </a:xfrm>
          <a:prstGeom prst="rect">
            <a:avLst/>
          </a:prstGeom>
        </p:spPr>
        <p:txBody>
          <a:bodyPr>
            <a:spAutoFit/>
          </a:bodyPr>
          <a:lstStyle/>
          <a:p>
            <a:r>
              <a:rPr lang="en-US" dirty="0">
                <a:highlight>
                  <a:srgbClr val="FFFF00"/>
                </a:highlight>
                <a:latin typeface="Times New Roman" panose="02020603050405020304" pitchFamily="18" charset="0"/>
                <a:ea typeface="Times New Roman" panose="02020603050405020304" pitchFamily="18" charset="0"/>
              </a:rPr>
              <a:t>Our Government retains its sole ability to create high-powered government money (government reserves, currency, and coins) and to deficit spend this money into circulation through fiscal policy </a:t>
            </a:r>
            <a:r>
              <a:rPr lang="en-US" dirty="0" smtClean="0">
                <a:highlight>
                  <a:srgbClr val="FFFF00"/>
                </a:highlight>
                <a:latin typeface="Times New Roman" panose="02020603050405020304" pitchFamily="18" charset="0"/>
                <a:ea typeface="Times New Roman" panose="02020603050405020304" pitchFamily="18" charset="0"/>
              </a:rPr>
              <a:t>…</a:t>
            </a:r>
            <a:endParaRPr lang="en-US" dirty="0"/>
          </a:p>
        </p:txBody>
      </p:sp>
      <p:sp>
        <p:nvSpPr>
          <p:cNvPr id="9" name="Rectangle 8"/>
          <p:cNvSpPr/>
          <p:nvPr/>
        </p:nvSpPr>
        <p:spPr>
          <a:xfrm>
            <a:off x="6096000" y="2755567"/>
            <a:ext cx="6096000" cy="1200329"/>
          </a:xfrm>
          <a:prstGeom prst="rect">
            <a:avLst/>
          </a:prstGeom>
        </p:spPr>
        <p:txBody>
          <a:bodyPr>
            <a:spAutoFit/>
          </a:bodyPr>
          <a:lstStyle/>
          <a:p>
            <a:r>
              <a:rPr lang="en-US" dirty="0">
                <a:highlight>
                  <a:srgbClr val="FFFF00"/>
                </a:highlight>
                <a:latin typeface="Times New Roman" panose="02020603050405020304" pitchFamily="18" charset="0"/>
                <a:ea typeface="Times New Roman" panose="02020603050405020304" pitchFamily="18" charset="0"/>
              </a:rPr>
              <a:t>17. The new high-powered government money/net financial assets, that must be regularly added to an improving economic system </a:t>
            </a:r>
            <a:r>
              <a:rPr lang="en-US" dirty="0" smtClean="0">
                <a:highlight>
                  <a:srgbClr val="FFFF00"/>
                </a:highlight>
                <a:latin typeface="Times New Roman" panose="02020603050405020304" pitchFamily="18" charset="0"/>
                <a:ea typeface="Times New Roman" panose="02020603050405020304" pitchFamily="18" charset="0"/>
              </a:rPr>
              <a:t>… will </a:t>
            </a:r>
            <a:r>
              <a:rPr lang="en-US" dirty="0">
                <a:highlight>
                  <a:srgbClr val="FFFF00"/>
                </a:highlight>
                <a:latin typeface="Times New Roman" panose="02020603050405020304" pitchFamily="18" charset="0"/>
                <a:ea typeface="Times New Roman" panose="02020603050405020304" pitchFamily="18" charset="0"/>
              </a:rPr>
              <a:t>be created and spent into circulation by the U. S. Government using fiscal policy </a:t>
            </a:r>
            <a:endParaRPr lang="en-US" dirty="0"/>
          </a:p>
        </p:txBody>
      </p:sp>
      <p:sp>
        <p:nvSpPr>
          <p:cNvPr id="10" name="Rectangle 9"/>
          <p:cNvSpPr/>
          <p:nvPr/>
        </p:nvSpPr>
        <p:spPr>
          <a:xfrm>
            <a:off x="6123709" y="701651"/>
            <a:ext cx="5456943" cy="369332"/>
          </a:xfrm>
          <a:prstGeom prst="rect">
            <a:avLst/>
          </a:prstGeom>
          <a:solidFill>
            <a:schemeClr val="bg1"/>
          </a:solidFill>
        </p:spPr>
        <p:txBody>
          <a:bodyPr wrap="none">
            <a:spAutoFit/>
          </a:bodyPr>
          <a:lstStyle/>
          <a:p>
            <a:r>
              <a:rPr lang="en-US" dirty="0" smtClean="0">
                <a:highlight>
                  <a:srgbClr val="FFFF00"/>
                </a:highlight>
                <a:latin typeface="Times New Roman" panose="02020603050405020304" pitchFamily="18" charset="0"/>
                <a:ea typeface="Times New Roman" panose="02020603050405020304" pitchFamily="18" charset="0"/>
              </a:rPr>
              <a:t>…government </a:t>
            </a:r>
            <a:r>
              <a:rPr lang="en-US" dirty="0">
                <a:highlight>
                  <a:srgbClr val="FFFF00"/>
                </a:highlight>
                <a:latin typeface="Times New Roman" panose="02020603050405020304" pitchFamily="18" charset="0"/>
                <a:ea typeface="Times New Roman" panose="02020603050405020304" pitchFamily="18" charset="0"/>
              </a:rPr>
              <a:t>has been reluctant to use its fiscal </a:t>
            </a:r>
            <a:r>
              <a:rPr lang="en-US" dirty="0" smtClean="0">
                <a:highlight>
                  <a:srgbClr val="FFFF00"/>
                </a:highlight>
                <a:latin typeface="Times New Roman" panose="02020603050405020304" pitchFamily="18" charset="0"/>
                <a:ea typeface="Times New Roman" panose="02020603050405020304" pitchFamily="18" charset="0"/>
              </a:rPr>
              <a:t>powers</a:t>
            </a:r>
            <a:r>
              <a:rPr lang="en-US" dirty="0" smtClean="0"/>
              <a:t> </a:t>
            </a:r>
            <a:endParaRPr lang="en-US" dirty="0"/>
          </a:p>
        </p:txBody>
      </p:sp>
      <p:sp>
        <p:nvSpPr>
          <p:cNvPr id="11" name="TextBox 10"/>
          <p:cNvSpPr txBox="1"/>
          <p:nvPr/>
        </p:nvSpPr>
        <p:spPr>
          <a:xfrm>
            <a:off x="401782" y="155651"/>
            <a:ext cx="1694888" cy="369332"/>
          </a:xfrm>
          <a:prstGeom prst="rect">
            <a:avLst/>
          </a:prstGeom>
          <a:solidFill>
            <a:srgbClr val="FFC000"/>
          </a:solidFill>
        </p:spPr>
        <p:txBody>
          <a:bodyPr wrap="none" rtlCol="0">
            <a:spAutoFit/>
          </a:bodyPr>
          <a:lstStyle/>
          <a:p>
            <a:r>
              <a:rPr lang="en-US" b="1" u="sng" dirty="0" smtClean="0"/>
              <a:t>MMT REMOVES</a:t>
            </a:r>
            <a:endParaRPr lang="en-US" b="1" u="sng" dirty="0"/>
          </a:p>
        </p:txBody>
      </p:sp>
      <p:sp>
        <p:nvSpPr>
          <p:cNvPr id="12" name="TextBox 11"/>
          <p:cNvSpPr txBox="1"/>
          <p:nvPr/>
        </p:nvSpPr>
        <p:spPr>
          <a:xfrm>
            <a:off x="10003380" y="177621"/>
            <a:ext cx="1295547" cy="369332"/>
          </a:xfrm>
          <a:prstGeom prst="rect">
            <a:avLst/>
          </a:prstGeom>
          <a:solidFill>
            <a:srgbClr val="FFFF00"/>
          </a:solidFill>
        </p:spPr>
        <p:txBody>
          <a:bodyPr wrap="none" rtlCol="0">
            <a:spAutoFit/>
          </a:bodyPr>
          <a:lstStyle/>
          <a:p>
            <a:r>
              <a:rPr lang="en-US" b="1" u="sng" dirty="0" smtClean="0"/>
              <a:t>MMT ADDS</a:t>
            </a:r>
            <a:endParaRPr lang="en-US" b="1" u="sng"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6159" y="4923970"/>
            <a:ext cx="1557102" cy="1564698"/>
          </a:xfrm>
          <a:prstGeom prst="rect">
            <a:avLst/>
          </a:prstGeom>
        </p:spPr>
      </p:pic>
      <p:sp>
        <p:nvSpPr>
          <p:cNvPr id="14" name="TextBox 13"/>
          <p:cNvSpPr txBox="1"/>
          <p:nvPr/>
        </p:nvSpPr>
        <p:spPr>
          <a:xfrm>
            <a:off x="9703345" y="6488668"/>
            <a:ext cx="2482731" cy="369332"/>
          </a:xfrm>
          <a:prstGeom prst="rect">
            <a:avLst/>
          </a:prstGeom>
          <a:solidFill>
            <a:srgbClr val="C1C1FF"/>
          </a:solidFill>
        </p:spPr>
        <p:txBody>
          <a:bodyPr wrap="none" rtlCol="0">
            <a:spAutoFit/>
          </a:bodyPr>
          <a:lstStyle/>
          <a:p>
            <a:r>
              <a:rPr lang="en-US" dirty="0" smtClean="0"/>
              <a:t>      ALBERT EINSTEIN       </a:t>
            </a:r>
            <a:endParaRPr lang="en-US" dirty="0"/>
          </a:p>
        </p:txBody>
      </p:sp>
      <p:sp>
        <p:nvSpPr>
          <p:cNvPr id="15" name="TextBox 14"/>
          <p:cNvSpPr txBox="1"/>
          <p:nvPr/>
        </p:nvSpPr>
        <p:spPr>
          <a:xfrm>
            <a:off x="7930162" y="5651120"/>
            <a:ext cx="2235997" cy="400110"/>
          </a:xfrm>
          <a:prstGeom prst="rect">
            <a:avLst/>
          </a:prstGeom>
          <a:noFill/>
        </p:spPr>
        <p:txBody>
          <a:bodyPr wrap="none" rtlCol="0">
            <a:spAutoFit/>
          </a:bodyPr>
          <a:lstStyle/>
          <a:p>
            <a:r>
              <a:rPr lang="en-US" sz="2000" b="1" dirty="0" smtClean="0"/>
              <a:t>I have a toothache!</a:t>
            </a:r>
            <a:endParaRPr lang="en-US" sz="2000" b="1" dirty="0"/>
          </a:p>
        </p:txBody>
      </p:sp>
      <p:sp>
        <p:nvSpPr>
          <p:cNvPr id="16" name="Freeform 15"/>
          <p:cNvSpPr/>
          <p:nvPr/>
        </p:nvSpPr>
        <p:spPr>
          <a:xfrm>
            <a:off x="7869382" y="5223164"/>
            <a:ext cx="2867891" cy="1094509"/>
          </a:xfrm>
          <a:custGeom>
            <a:avLst/>
            <a:gdLst>
              <a:gd name="connsiteX0" fmla="*/ 2161309 w 2867891"/>
              <a:gd name="connsiteY0" fmla="*/ 346363 h 1094509"/>
              <a:gd name="connsiteX1" fmla="*/ 2008909 w 2867891"/>
              <a:gd name="connsiteY1" fmla="*/ 277091 h 1094509"/>
              <a:gd name="connsiteX2" fmla="*/ 1911927 w 2867891"/>
              <a:gd name="connsiteY2" fmla="*/ 249381 h 1094509"/>
              <a:gd name="connsiteX3" fmla="*/ 1731818 w 2867891"/>
              <a:gd name="connsiteY3" fmla="*/ 166254 h 1094509"/>
              <a:gd name="connsiteX4" fmla="*/ 1607127 w 2867891"/>
              <a:gd name="connsiteY4" fmla="*/ 138545 h 1094509"/>
              <a:gd name="connsiteX5" fmla="*/ 1399309 w 2867891"/>
              <a:gd name="connsiteY5" fmla="*/ 55418 h 1094509"/>
              <a:gd name="connsiteX6" fmla="*/ 1316182 w 2867891"/>
              <a:gd name="connsiteY6" fmla="*/ 27709 h 1094509"/>
              <a:gd name="connsiteX7" fmla="*/ 692727 w 2867891"/>
              <a:gd name="connsiteY7" fmla="*/ 0 h 1094509"/>
              <a:gd name="connsiteX8" fmla="*/ 568036 w 2867891"/>
              <a:gd name="connsiteY8" fmla="*/ 13854 h 1094509"/>
              <a:gd name="connsiteX9" fmla="*/ 512618 w 2867891"/>
              <a:gd name="connsiteY9" fmla="*/ 55418 h 1094509"/>
              <a:gd name="connsiteX10" fmla="*/ 415636 w 2867891"/>
              <a:gd name="connsiteY10" fmla="*/ 96981 h 1094509"/>
              <a:gd name="connsiteX11" fmla="*/ 304800 w 2867891"/>
              <a:gd name="connsiteY11" fmla="*/ 152400 h 1094509"/>
              <a:gd name="connsiteX12" fmla="*/ 221673 w 2867891"/>
              <a:gd name="connsiteY12" fmla="*/ 235527 h 1094509"/>
              <a:gd name="connsiteX13" fmla="*/ 166254 w 2867891"/>
              <a:gd name="connsiteY13" fmla="*/ 304800 h 1094509"/>
              <a:gd name="connsiteX14" fmla="*/ 152400 w 2867891"/>
              <a:gd name="connsiteY14" fmla="*/ 346363 h 1094509"/>
              <a:gd name="connsiteX15" fmla="*/ 138545 w 2867891"/>
              <a:gd name="connsiteY15" fmla="*/ 443345 h 1094509"/>
              <a:gd name="connsiteX16" fmla="*/ 110836 w 2867891"/>
              <a:gd name="connsiteY16" fmla="*/ 484909 h 1094509"/>
              <a:gd name="connsiteX17" fmla="*/ 83127 w 2867891"/>
              <a:gd name="connsiteY17" fmla="*/ 540327 h 1094509"/>
              <a:gd name="connsiteX18" fmla="*/ 55418 w 2867891"/>
              <a:gd name="connsiteY18" fmla="*/ 581891 h 1094509"/>
              <a:gd name="connsiteX19" fmla="*/ 27709 w 2867891"/>
              <a:gd name="connsiteY19" fmla="*/ 665018 h 1094509"/>
              <a:gd name="connsiteX20" fmla="*/ 0 w 2867891"/>
              <a:gd name="connsiteY20" fmla="*/ 762000 h 1094509"/>
              <a:gd name="connsiteX21" fmla="*/ 13854 w 2867891"/>
              <a:gd name="connsiteY21" fmla="*/ 872836 h 1094509"/>
              <a:gd name="connsiteX22" fmla="*/ 249382 w 2867891"/>
              <a:gd name="connsiteY22" fmla="*/ 997527 h 1094509"/>
              <a:gd name="connsiteX23" fmla="*/ 346363 w 2867891"/>
              <a:gd name="connsiteY23" fmla="*/ 1039091 h 1094509"/>
              <a:gd name="connsiteX24" fmla="*/ 415636 w 2867891"/>
              <a:gd name="connsiteY24" fmla="*/ 1080654 h 1094509"/>
              <a:gd name="connsiteX25" fmla="*/ 512618 w 2867891"/>
              <a:gd name="connsiteY25" fmla="*/ 1094509 h 1094509"/>
              <a:gd name="connsiteX26" fmla="*/ 1066800 w 2867891"/>
              <a:gd name="connsiteY26" fmla="*/ 1080654 h 1094509"/>
              <a:gd name="connsiteX27" fmla="*/ 1108363 w 2867891"/>
              <a:gd name="connsiteY27" fmla="*/ 1066800 h 1094509"/>
              <a:gd name="connsiteX28" fmla="*/ 1177636 w 2867891"/>
              <a:gd name="connsiteY28" fmla="*/ 1052945 h 1094509"/>
              <a:gd name="connsiteX29" fmla="*/ 1288473 w 2867891"/>
              <a:gd name="connsiteY29" fmla="*/ 1025236 h 1094509"/>
              <a:gd name="connsiteX30" fmla="*/ 1343891 w 2867891"/>
              <a:gd name="connsiteY30" fmla="*/ 1011381 h 1094509"/>
              <a:gd name="connsiteX31" fmla="*/ 1440873 w 2867891"/>
              <a:gd name="connsiteY31" fmla="*/ 997527 h 1094509"/>
              <a:gd name="connsiteX32" fmla="*/ 1579418 w 2867891"/>
              <a:gd name="connsiteY32" fmla="*/ 955963 h 1094509"/>
              <a:gd name="connsiteX33" fmla="*/ 1620982 w 2867891"/>
              <a:gd name="connsiteY33" fmla="*/ 942109 h 1094509"/>
              <a:gd name="connsiteX34" fmla="*/ 1717963 w 2867891"/>
              <a:gd name="connsiteY34" fmla="*/ 928254 h 1094509"/>
              <a:gd name="connsiteX35" fmla="*/ 1773382 w 2867891"/>
              <a:gd name="connsiteY35" fmla="*/ 900545 h 1094509"/>
              <a:gd name="connsiteX36" fmla="*/ 1842654 w 2867891"/>
              <a:gd name="connsiteY36" fmla="*/ 886691 h 1094509"/>
              <a:gd name="connsiteX37" fmla="*/ 1898073 w 2867891"/>
              <a:gd name="connsiteY37" fmla="*/ 872836 h 1094509"/>
              <a:gd name="connsiteX38" fmla="*/ 1967345 w 2867891"/>
              <a:gd name="connsiteY38" fmla="*/ 858981 h 1094509"/>
              <a:gd name="connsiteX39" fmla="*/ 2119745 w 2867891"/>
              <a:gd name="connsiteY39" fmla="*/ 789709 h 1094509"/>
              <a:gd name="connsiteX40" fmla="*/ 2272145 w 2867891"/>
              <a:gd name="connsiteY40" fmla="*/ 692727 h 1094509"/>
              <a:gd name="connsiteX41" fmla="*/ 2355273 w 2867891"/>
              <a:gd name="connsiteY41" fmla="*/ 665018 h 1094509"/>
              <a:gd name="connsiteX42" fmla="*/ 2396836 w 2867891"/>
              <a:gd name="connsiteY42" fmla="*/ 637309 h 1094509"/>
              <a:gd name="connsiteX43" fmla="*/ 2452254 w 2867891"/>
              <a:gd name="connsiteY43" fmla="*/ 623454 h 1094509"/>
              <a:gd name="connsiteX44" fmla="*/ 2493818 w 2867891"/>
              <a:gd name="connsiteY44" fmla="*/ 609600 h 1094509"/>
              <a:gd name="connsiteX45" fmla="*/ 2618509 w 2867891"/>
              <a:gd name="connsiteY45" fmla="*/ 554181 h 1094509"/>
              <a:gd name="connsiteX46" fmla="*/ 2729345 w 2867891"/>
              <a:gd name="connsiteY46" fmla="*/ 526472 h 1094509"/>
              <a:gd name="connsiteX47" fmla="*/ 2826327 w 2867891"/>
              <a:gd name="connsiteY47" fmla="*/ 540327 h 1094509"/>
              <a:gd name="connsiteX48" fmla="*/ 2840182 w 2867891"/>
              <a:gd name="connsiteY48" fmla="*/ 595745 h 1094509"/>
              <a:gd name="connsiteX49" fmla="*/ 2867891 w 2867891"/>
              <a:gd name="connsiteY49" fmla="*/ 775854 h 1094509"/>
              <a:gd name="connsiteX50" fmla="*/ 2493818 w 2867891"/>
              <a:gd name="connsiteY50" fmla="*/ 762000 h 1094509"/>
              <a:gd name="connsiteX51" fmla="*/ 2549236 w 2867891"/>
              <a:gd name="connsiteY51" fmla="*/ 609600 h 1094509"/>
              <a:gd name="connsiteX52" fmla="*/ 2604654 w 2867891"/>
              <a:gd name="connsiteY52" fmla="*/ 595745 h 1094509"/>
              <a:gd name="connsiteX53" fmla="*/ 2660073 w 2867891"/>
              <a:gd name="connsiteY53" fmla="*/ 554181 h 10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67891" h="1094509">
                <a:moveTo>
                  <a:pt x="2161309" y="346363"/>
                </a:moveTo>
                <a:cubicBezTo>
                  <a:pt x="2104784" y="318101"/>
                  <a:pt x="2067733" y="296699"/>
                  <a:pt x="2008909" y="277091"/>
                </a:cubicBezTo>
                <a:cubicBezTo>
                  <a:pt x="1977013" y="266459"/>
                  <a:pt x="1943307" y="261450"/>
                  <a:pt x="1911927" y="249381"/>
                </a:cubicBezTo>
                <a:cubicBezTo>
                  <a:pt x="1791882" y="203210"/>
                  <a:pt x="1863473" y="207396"/>
                  <a:pt x="1731818" y="166254"/>
                </a:cubicBezTo>
                <a:cubicBezTo>
                  <a:pt x="1691179" y="153554"/>
                  <a:pt x="1647974" y="150559"/>
                  <a:pt x="1607127" y="138545"/>
                </a:cubicBezTo>
                <a:cubicBezTo>
                  <a:pt x="1519256" y="112700"/>
                  <a:pt x="1482734" y="87504"/>
                  <a:pt x="1399309" y="55418"/>
                </a:cubicBezTo>
                <a:cubicBezTo>
                  <a:pt x="1372048" y="44933"/>
                  <a:pt x="1345197" y="31057"/>
                  <a:pt x="1316182" y="27709"/>
                </a:cubicBezTo>
                <a:cubicBezTo>
                  <a:pt x="1264101" y="21700"/>
                  <a:pt x="706170" y="538"/>
                  <a:pt x="692727" y="0"/>
                </a:cubicBezTo>
                <a:cubicBezTo>
                  <a:pt x="651163" y="4618"/>
                  <a:pt x="608006" y="1556"/>
                  <a:pt x="568036" y="13854"/>
                </a:cubicBezTo>
                <a:cubicBezTo>
                  <a:pt x="545966" y="20645"/>
                  <a:pt x="531408" y="41997"/>
                  <a:pt x="512618" y="55418"/>
                </a:cubicBezTo>
                <a:cubicBezTo>
                  <a:pt x="461100" y="92217"/>
                  <a:pt x="480474" y="80772"/>
                  <a:pt x="415636" y="96981"/>
                </a:cubicBezTo>
                <a:cubicBezTo>
                  <a:pt x="324561" y="188060"/>
                  <a:pt x="495828" y="25048"/>
                  <a:pt x="304800" y="152400"/>
                </a:cubicBezTo>
                <a:cubicBezTo>
                  <a:pt x="272195" y="174137"/>
                  <a:pt x="249382" y="207818"/>
                  <a:pt x="221673" y="235527"/>
                </a:cubicBezTo>
                <a:cubicBezTo>
                  <a:pt x="182186" y="275013"/>
                  <a:pt x="201211" y="252363"/>
                  <a:pt x="166254" y="304800"/>
                </a:cubicBezTo>
                <a:cubicBezTo>
                  <a:pt x="161636" y="318654"/>
                  <a:pt x="155264" y="332043"/>
                  <a:pt x="152400" y="346363"/>
                </a:cubicBezTo>
                <a:cubicBezTo>
                  <a:pt x="145996" y="378384"/>
                  <a:pt x="147929" y="412067"/>
                  <a:pt x="138545" y="443345"/>
                </a:cubicBezTo>
                <a:cubicBezTo>
                  <a:pt x="133760" y="459294"/>
                  <a:pt x="119097" y="470452"/>
                  <a:pt x="110836" y="484909"/>
                </a:cubicBezTo>
                <a:cubicBezTo>
                  <a:pt x="100589" y="502841"/>
                  <a:pt x="93374" y="522395"/>
                  <a:pt x="83127" y="540327"/>
                </a:cubicBezTo>
                <a:cubicBezTo>
                  <a:pt x="74866" y="554784"/>
                  <a:pt x="62181" y="566675"/>
                  <a:pt x="55418" y="581891"/>
                </a:cubicBezTo>
                <a:cubicBezTo>
                  <a:pt x="43556" y="608581"/>
                  <a:pt x="36945" y="637309"/>
                  <a:pt x="27709" y="665018"/>
                </a:cubicBezTo>
                <a:cubicBezTo>
                  <a:pt x="7830" y="724653"/>
                  <a:pt x="17398" y="692403"/>
                  <a:pt x="0" y="762000"/>
                </a:cubicBezTo>
                <a:cubicBezTo>
                  <a:pt x="4618" y="798945"/>
                  <a:pt x="-6280" y="841517"/>
                  <a:pt x="13854" y="872836"/>
                </a:cubicBezTo>
                <a:cubicBezTo>
                  <a:pt x="66463" y="954671"/>
                  <a:pt x="169370" y="967522"/>
                  <a:pt x="249382" y="997527"/>
                </a:cubicBezTo>
                <a:cubicBezTo>
                  <a:pt x="282313" y="1009876"/>
                  <a:pt x="314905" y="1023362"/>
                  <a:pt x="346363" y="1039091"/>
                </a:cubicBezTo>
                <a:cubicBezTo>
                  <a:pt x="370448" y="1051134"/>
                  <a:pt x="390089" y="1072139"/>
                  <a:pt x="415636" y="1080654"/>
                </a:cubicBezTo>
                <a:cubicBezTo>
                  <a:pt x="446616" y="1090981"/>
                  <a:pt x="480291" y="1089891"/>
                  <a:pt x="512618" y="1094509"/>
                </a:cubicBezTo>
                <a:cubicBezTo>
                  <a:pt x="697345" y="1089891"/>
                  <a:pt x="882214" y="1089239"/>
                  <a:pt x="1066800" y="1080654"/>
                </a:cubicBezTo>
                <a:cubicBezTo>
                  <a:pt x="1081388" y="1079975"/>
                  <a:pt x="1094195" y="1070342"/>
                  <a:pt x="1108363" y="1066800"/>
                </a:cubicBezTo>
                <a:cubicBezTo>
                  <a:pt x="1131208" y="1061089"/>
                  <a:pt x="1154691" y="1058240"/>
                  <a:pt x="1177636" y="1052945"/>
                </a:cubicBezTo>
                <a:cubicBezTo>
                  <a:pt x="1214743" y="1044382"/>
                  <a:pt x="1251527" y="1034472"/>
                  <a:pt x="1288473" y="1025236"/>
                </a:cubicBezTo>
                <a:cubicBezTo>
                  <a:pt x="1306946" y="1020618"/>
                  <a:pt x="1325041" y="1014074"/>
                  <a:pt x="1343891" y="1011381"/>
                </a:cubicBezTo>
                <a:lnTo>
                  <a:pt x="1440873" y="997527"/>
                </a:lnTo>
                <a:cubicBezTo>
                  <a:pt x="1638387" y="931689"/>
                  <a:pt x="1432869" y="997834"/>
                  <a:pt x="1579418" y="955963"/>
                </a:cubicBezTo>
                <a:cubicBezTo>
                  <a:pt x="1593460" y="951951"/>
                  <a:pt x="1606662" y="944973"/>
                  <a:pt x="1620982" y="942109"/>
                </a:cubicBezTo>
                <a:cubicBezTo>
                  <a:pt x="1653003" y="935705"/>
                  <a:pt x="1685636" y="932872"/>
                  <a:pt x="1717963" y="928254"/>
                </a:cubicBezTo>
                <a:cubicBezTo>
                  <a:pt x="1736436" y="919018"/>
                  <a:pt x="1753788" y="907076"/>
                  <a:pt x="1773382" y="900545"/>
                </a:cubicBezTo>
                <a:cubicBezTo>
                  <a:pt x="1795722" y="893099"/>
                  <a:pt x="1819667" y="891799"/>
                  <a:pt x="1842654" y="886691"/>
                </a:cubicBezTo>
                <a:cubicBezTo>
                  <a:pt x="1861242" y="882560"/>
                  <a:pt x="1879485" y="876967"/>
                  <a:pt x="1898073" y="872836"/>
                </a:cubicBezTo>
                <a:cubicBezTo>
                  <a:pt x="1921060" y="867728"/>
                  <a:pt x="1944500" y="864692"/>
                  <a:pt x="1967345" y="858981"/>
                </a:cubicBezTo>
                <a:cubicBezTo>
                  <a:pt x="2014427" y="847211"/>
                  <a:pt x="2091076" y="808822"/>
                  <a:pt x="2119745" y="789709"/>
                </a:cubicBezTo>
                <a:cubicBezTo>
                  <a:pt x="2128484" y="783883"/>
                  <a:pt x="2252585" y="699247"/>
                  <a:pt x="2272145" y="692727"/>
                </a:cubicBezTo>
                <a:lnTo>
                  <a:pt x="2355273" y="665018"/>
                </a:lnTo>
                <a:cubicBezTo>
                  <a:pt x="2369127" y="655782"/>
                  <a:pt x="2381531" y="643868"/>
                  <a:pt x="2396836" y="637309"/>
                </a:cubicBezTo>
                <a:cubicBezTo>
                  <a:pt x="2414338" y="629808"/>
                  <a:pt x="2433945" y="628685"/>
                  <a:pt x="2452254" y="623454"/>
                </a:cubicBezTo>
                <a:cubicBezTo>
                  <a:pt x="2466296" y="619442"/>
                  <a:pt x="2479963" y="614218"/>
                  <a:pt x="2493818" y="609600"/>
                </a:cubicBezTo>
                <a:cubicBezTo>
                  <a:pt x="2548404" y="573210"/>
                  <a:pt x="2539373" y="573965"/>
                  <a:pt x="2618509" y="554181"/>
                </a:cubicBezTo>
                <a:lnTo>
                  <a:pt x="2729345" y="526472"/>
                </a:lnTo>
                <a:cubicBezTo>
                  <a:pt x="2761672" y="531090"/>
                  <a:pt x="2798635" y="523020"/>
                  <a:pt x="2826327" y="540327"/>
                </a:cubicBezTo>
                <a:cubicBezTo>
                  <a:pt x="2842474" y="550419"/>
                  <a:pt x="2836051" y="577157"/>
                  <a:pt x="2840182" y="595745"/>
                </a:cubicBezTo>
                <a:cubicBezTo>
                  <a:pt x="2858314" y="677339"/>
                  <a:pt x="2855896" y="679897"/>
                  <a:pt x="2867891" y="775854"/>
                </a:cubicBezTo>
                <a:cubicBezTo>
                  <a:pt x="2751714" y="799089"/>
                  <a:pt x="2605532" y="845786"/>
                  <a:pt x="2493818" y="762000"/>
                </a:cubicBezTo>
                <a:cubicBezTo>
                  <a:pt x="2418429" y="705458"/>
                  <a:pt x="2509143" y="626783"/>
                  <a:pt x="2549236" y="609600"/>
                </a:cubicBezTo>
                <a:cubicBezTo>
                  <a:pt x="2566738" y="602099"/>
                  <a:pt x="2586181" y="600363"/>
                  <a:pt x="2604654" y="595745"/>
                </a:cubicBezTo>
                <a:lnTo>
                  <a:pt x="2660073" y="554181"/>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092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2688" y="1870364"/>
            <a:ext cx="2931188" cy="1569660"/>
          </a:xfrm>
          <a:prstGeom prst="rect">
            <a:avLst/>
          </a:prstGeom>
          <a:solidFill>
            <a:srgbClr val="A2FCB3"/>
          </a:solidFill>
        </p:spPr>
        <p:txBody>
          <a:bodyPr wrap="none" rtlCol="0">
            <a:spAutoFit/>
          </a:bodyPr>
          <a:lstStyle/>
          <a:p>
            <a:pPr algn="ctr"/>
            <a:r>
              <a:rPr lang="en-US" sz="3200" b="1" dirty="0" smtClean="0"/>
              <a:t>4</a:t>
            </a:r>
          </a:p>
          <a:p>
            <a:pPr algn="ctr"/>
            <a:endParaRPr lang="en-US" sz="3200" b="1" dirty="0" smtClean="0"/>
          </a:p>
          <a:p>
            <a:pPr algn="ctr"/>
            <a:r>
              <a:rPr lang="en-US" sz="3200" b="1" dirty="0" smtClean="0"/>
              <a:t>NATIONAL DEBT</a:t>
            </a:r>
          </a:p>
        </p:txBody>
      </p:sp>
    </p:spTree>
    <p:extLst>
      <p:ext uri="{BB962C8B-B14F-4D97-AF65-F5344CB8AC3E}">
        <p14:creationId xmlns:p14="http://schemas.microsoft.com/office/powerpoint/2010/main" val="157853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WHAT DID MMT PROPOSE?:  National Debt</a:t>
            </a:r>
          </a:p>
        </p:txBody>
      </p:sp>
      <p:sp>
        <p:nvSpPr>
          <p:cNvPr id="2" name="Rectangle 1"/>
          <p:cNvSpPr/>
          <p:nvPr/>
        </p:nvSpPr>
        <p:spPr>
          <a:xfrm>
            <a:off x="103312" y="954553"/>
            <a:ext cx="3608680" cy="388696"/>
          </a:xfrm>
          <a:prstGeom prst="rect">
            <a:avLst/>
          </a:prstGeom>
        </p:spPr>
        <p:txBody>
          <a:bodyPr wrap="none">
            <a:spAutoFit/>
          </a:bodyPr>
          <a:lstStyle/>
          <a:p>
            <a:pPr>
              <a:lnSpc>
                <a:spcPct val="107000"/>
              </a:lnSpc>
              <a:spcAft>
                <a:spcPts val="800"/>
              </a:spcAft>
            </a:pPr>
            <a:r>
              <a:rPr lang="en-US"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Greens will reduce our national debt.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4997" y="4191445"/>
            <a:ext cx="6096000" cy="1574149"/>
          </a:xfrm>
          <a:prstGeom prst="rect">
            <a:avLst/>
          </a:prstGeom>
        </p:spPr>
        <p:txBody>
          <a:bodyPr>
            <a:spAutoFit/>
          </a:bodyPr>
          <a:lstStyle/>
          <a:p>
            <a:pPr>
              <a:lnSpc>
                <a:spcPct val="107000"/>
              </a:lnSpc>
              <a:spcAft>
                <a:spcPts val="800"/>
              </a:spcAft>
            </a:pPr>
            <a:r>
              <a:rPr lang="en-US"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Presidents George W. Bush and Barack Obama have irresponsibly expanded our national debt by trillions of dollars to finance tax cuts for America’s wealthiest citizens, war, corporate welfare and bailouts of Wall Street and the automotive industry.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3312" y="1582254"/>
            <a:ext cx="6096000" cy="685059"/>
          </a:xfrm>
          <a:prstGeom prst="rect">
            <a:avLst/>
          </a:prstGeom>
        </p:spPr>
        <p:txBody>
          <a:bodyPr>
            <a:spAutoFit/>
          </a:bodyPr>
          <a:lstStyle/>
          <a:p>
            <a:pPr>
              <a:lnSpc>
                <a:spcPct val="107000"/>
              </a:lnSpc>
              <a:spcAft>
                <a:spcPts val="800"/>
              </a:spcAft>
            </a:pPr>
            <a:r>
              <a:rPr lang="en-US"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We cannot ignore the consequences of our nation’s past deficits and the related costs of debt 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7205" y="2590905"/>
            <a:ext cx="6096000" cy="1277786"/>
          </a:xfrm>
          <a:prstGeom prst="rect">
            <a:avLst/>
          </a:prstGeom>
        </p:spPr>
        <p:txBody>
          <a:bodyPr>
            <a:spAutoFit/>
          </a:bodyPr>
          <a:lstStyle/>
          <a:p>
            <a:pPr>
              <a:lnSpc>
                <a:spcPct val="107000"/>
              </a:lnSpc>
              <a:spcAft>
                <a:spcPts val="800"/>
              </a:spcAft>
            </a:pPr>
            <a:r>
              <a:rPr lang="en-US"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Reduce our national debt by increasing taxes on large corporations, the super-rich and pollution; and decreasing expenditures in some areas, especially for war, armaments and corporate welfare.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199312" y="3885903"/>
            <a:ext cx="6096000" cy="685059"/>
          </a:xfrm>
          <a:prstGeom prst="rect">
            <a:avLst/>
          </a:prstGeom>
        </p:spPr>
        <p:txBody>
          <a:bodyPr>
            <a:spAutoFit/>
          </a:bodyPr>
          <a:lstStyle/>
          <a:p>
            <a:pPr>
              <a:lnSpc>
                <a:spcPct val="107000"/>
              </a:lnSpc>
              <a:spcAft>
                <a:spcPts val="800"/>
              </a:spcAft>
            </a:pPr>
            <a:r>
              <a:rPr lang="en-US" i="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Federal Government is the Issuer of the Currency, and issues and spends into the economy for Public Purpose.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096000" y="842196"/>
            <a:ext cx="6096000" cy="923330"/>
          </a:xfrm>
          <a:prstGeom prst="rect">
            <a:avLst/>
          </a:prstGeom>
        </p:spPr>
        <p:txBody>
          <a:bodyPr>
            <a:spAutoFit/>
          </a:bodyPr>
          <a:lstStyle/>
          <a:p>
            <a:r>
              <a:rPr lang="en-US" i="1" dirty="0">
                <a:highlight>
                  <a:srgbClr val="FFFF00"/>
                </a:highlight>
                <a:latin typeface="Times New Roman" panose="02020603050405020304" pitchFamily="18" charset="0"/>
                <a:ea typeface="Times New Roman" panose="02020603050405020304" pitchFamily="18" charset="0"/>
              </a:rPr>
              <a:t>The idea that the National Debt is a cumulative debt that all Americans together have to “pay” is not just untrue, but it is highly misleading, </a:t>
            </a:r>
            <a:r>
              <a:rPr lang="en-US" i="1" dirty="0" smtClean="0">
                <a:highlight>
                  <a:srgbClr val="FFFF00"/>
                </a:highlight>
                <a:latin typeface="Times New Roman" panose="02020603050405020304" pitchFamily="18" charset="0"/>
                <a:ea typeface="Times New Roman" panose="02020603050405020304" pitchFamily="18" charset="0"/>
              </a:rPr>
              <a:t>dangerous...</a:t>
            </a:r>
            <a:endParaRPr lang="en-US" dirty="0"/>
          </a:p>
        </p:txBody>
      </p:sp>
      <p:sp>
        <p:nvSpPr>
          <p:cNvPr id="9" name="Rectangle 8"/>
          <p:cNvSpPr/>
          <p:nvPr/>
        </p:nvSpPr>
        <p:spPr>
          <a:xfrm>
            <a:off x="6096000" y="2516820"/>
            <a:ext cx="6096000" cy="923330"/>
          </a:xfrm>
          <a:prstGeom prst="rect">
            <a:avLst/>
          </a:prstGeom>
        </p:spPr>
        <p:txBody>
          <a:bodyPr>
            <a:spAutoFit/>
          </a:bodyPr>
          <a:lstStyle/>
          <a:p>
            <a:r>
              <a:rPr lang="en-US" i="1" dirty="0">
                <a:highlight>
                  <a:srgbClr val="FFFF00"/>
                </a:highlight>
                <a:latin typeface="Times New Roman" panose="02020603050405020304" pitchFamily="18" charset="0"/>
                <a:ea typeface="Times New Roman" panose="02020603050405020304" pitchFamily="18" charset="0"/>
              </a:rPr>
              <a:t>Any American who has bought Treasury Securities and Bonds is holding that liability which is an investment for them, a private surplus, though we may call it Public Debt.</a:t>
            </a:r>
            <a:endParaRPr lang="en-US" dirty="0"/>
          </a:p>
        </p:txBody>
      </p:sp>
      <p:sp>
        <p:nvSpPr>
          <p:cNvPr id="11" name="TextBox 10"/>
          <p:cNvSpPr txBox="1"/>
          <p:nvPr/>
        </p:nvSpPr>
        <p:spPr>
          <a:xfrm>
            <a:off x="401782" y="155651"/>
            <a:ext cx="1694888" cy="369332"/>
          </a:xfrm>
          <a:prstGeom prst="rect">
            <a:avLst/>
          </a:prstGeom>
          <a:solidFill>
            <a:srgbClr val="FFC000"/>
          </a:solidFill>
        </p:spPr>
        <p:txBody>
          <a:bodyPr wrap="none" rtlCol="0">
            <a:spAutoFit/>
          </a:bodyPr>
          <a:lstStyle/>
          <a:p>
            <a:r>
              <a:rPr lang="en-US" b="1" u="sng" dirty="0" smtClean="0"/>
              <a:t>MMT REMOVES</a:t>
            </a:r>
            <a:endParaRPr lang="en-US" b="1" u="sng" dirty="0"/>
          </a:p>
        </p:txBody>
      </p:sp>
      <p:sp>
        <p:nvSpPr>
          <p:cNvPr id="12" name="TextBox 11"/>
          <p:cNvSpPr txBox="1"/>
          <p:nvPr/>
        </p:nvSpPr>
        <p:spPr>
          <a:xfrm>
            <a:off x="10003380" y="177621"/>
            <a:ext cx="1295547" cy="369332"/>
          </a:xfrm>
          <a:prstGeom prst="rect">
            <a:avLst/>
          </a:prstGeom>
          <a:solidFill>
            <a:srgbClr val="FFFF00"/>
          </a:solidFill>
        </p:spPr>
        <p:txBody>
          <a:bodyPr wrap="none" rtlCol="0">
            <a:spAutoFit/>
          </a:bodyPr>
          <a:lstStyle/>
          <a:p>
            <a:r>
              <a:rPr lang="en-US" b="1" u="sng" dirty="0" smtClean="0"/>
              <a:t>MMT ADDS</a:t>
            </a:r>
            <a:endParaRPr lang="en-US" b="1" u="sng"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985" y="4782622"/>
            <a:ext cx="2473768" cy="1855326"/>
          </a:xfrm>
          <a:prstGeom prst="rect">
            <a:avLst/>
          </a:prstGeom>
        </p:spPr>
      </p:pic>
      <p:sp>
        <p:nvSpPr>
          <p:cNvPr id="14" name="TextBox 13"/>
          <p:cNvSpPr txBox="1"/>
          <p:nvPr/>
        </p:nvSpPr>
        <p:spPr>
          <a:xfrm>
            <a:off x="7157985" y="4606623"/>
            <a:ext cx="1203330" cy="2031325"/>
          </a:xfrm>
          <a:prstGeom prst="rect">
            <a:avLst/>
          </a:prstGeom>
          <a:solidFill>
            <a:schemeClr val="bg1"/>
          </a:solidFill>
        </p:spPr>
        <p:txBody>
          <a:bodyPr wrap="square" rtlCol="0">
            <a:spAutoFit/>
          </a:bodyPr>
          <a:lstStyle/>
          <a:p>
            <a:r>
              <a:rPr lang="en-US" dirty="0" smtClean="0"/>
              <a:t>             </a:t>
            </a:r>
          </a:p>
          <a:p>
            <a:endParaRPr lang="en-US" dirty="0"/>
          </a:p>
          <a:p>
            <a:endParaRPr lang="en-US" dirty="0"/>
          </a:p>
          <a:p>
            <a:endParaRPr lang="en-US" dirty="0" smtClean="0"/>
          </a:p>
          <a:p>
            <a:endParaRPr lang="en-US" dirty="0" smtClean="0"/>
          </a:p>
          <a:p>
            <a:endParaRPr lang="en-US" dirty="0"/>
          </a:p>
          <a:p>
            <a:endParaRPr lang="en-US" dirty="0"/>
          </a:p>
        </p:txBody>
      </p:sp>
      <p:sp>
        <p:nvSpPr>
          <p:cNvPr id="15" name="TextBox 14"/>
          <p:cNvSpPr txBox="1"/>
          <p:nvPr/>
        </p:nvSpPr>
        <p:spPr>
          <a:xfrm>
            <a:off x="7755169" y="6433501"/>
            <a:ext cx="2482731" cy="369332"/>
          </a:xfrm>
          <a:prstGeom prst="rect">
            <a:avLst/>
          </a:prstGeom>
          <a:solidFill>
            <a:srgbClr val="C1C1FF"/>
          </a:solidFill>
        </p:spPr>
        <p:txBody>
          <a:bodyPr wrap="none" rtlCol="0">
            <a:spAutoFit/>
          </a:bodyPr>
          <a:lstStyle/>
          <a:p>
            <a:r>
              <a:rPr lang="en-US" dirty="0" smtClean="0"/>
              <a:t>      ALBERT EINSTEIN       </a:t>
            </a:r>
            <a:endParaRPr lang="en-US" dirty="0"/>
          </a:p>
        </p:txBody>
      </p:sp>
    </p:spTree>
    <p:extLst>
      <p:ext uri="{BB962C8B-B14F-4D97-AF65-F5344CB8AC3E}">
        <p14:creationId xmlns:p14="http://schemas.microsoft.com/office/powerpoint/2010/main" val="195893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906" y="1870364"/>
            <a:ext cx="2040751" cy="1569660"/>
          </a:xfrm>
          <a:prstGeom prst="rect">
            <a:avLst/>
          </a:prstGeom>
          <a:solidFill>
            <a:srgbClr val="A2FCB3"/>
          </a:solidFill>
        </p:spPr>
        <p:txBody>
          <a:bodyPr wrap="none" rtlCol="0">
            <a:spAutoFit/>
          </a:bodyPr>
          <a:lstStyle/>
          <a:p>
            <a:pPr algn="ctr"/>
            <a:r>
              <a:rPr lang="en-US" sz="3200" b="1" dirty="0" smtClean="0"/>
              <a:t>5</a:t>
            </a:r>
          </a:p>
          <a:p>
            <a:pPr algn="ctr"/>
            <a:endParaRPr lang="en-US" sz="3200" b="1" dirty="0" smtClean="0"/>
          </a:p>
          <a:p>
            <a:pPr algn="ctr"/>
            <a:r>
              <a:rPr lang="en-US" sz="3200" b="1" dirty="0" smtClean="0"/>
              <a:t>PREAMBLE</a:t>
            </a:r>
          </a:p>
        </p:txBody>
      </p:sp>
    </p:spTree>
    <p:extLst>
      <p:ext uri="{BB962C8B-B14F-4D97-AF65-F5344CB8AC3E}">
        <p14:creationId xmlns:p14="http://schemas.microsoft.com/office/powerpoint/2010/main" val="204886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WHAT DID MMT PROPOSE?:  Preamble</a:t>
            </a:r>
          </a:p>
        </p:txBody>
      </p:sp>
      <p:sp>
        <p:nvSpPr>
          <p:cNvPr id="2" name="Rectangle 1"/>
          <p:cNvSpPr/>
          <p:nvPr/>
        </p:nvSpPr>
        <p:spPr>
          <a:xfrm>
            <a:off x="6206837" y="2048214"/>
            <a:ext cx="6096000" cy="1870512"/>
          </a:xfrm>
          <a:prstGeom prst="rect">
            <a:avLst/>
          </a:prstGeom>
        </p:spPr>
        <p:txBody>
          <a:bodyPr>
            <a:spAutoFit/>
          </a:bodyPr>
          <a:lstStyle/>
          <a:p>
            <a:pPr>
              <a:lnSpc>
                <a:spcPct val="107000"/>
              </a:lnSpc>
              <a:spcAft>
                <a:spcPts val="800"/>
              </a:spcAft>
            </a:pPr>
            <a:r>
              <a:rPr lang="en-US"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Amend the following statements from the Preamble to reflect the sovereign economics as they are, and to acknowledge again that these problems mostly stem from people in our government who are not willing to do what is needed to take care of the problems faced by the American People.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206837" y="4646031"/>
            <a:ext cx="5985163" cy="646331"/>
          </a:xfrm>
          <a:prstGeom prst="rect">
            <a:avLst/>
          </a:prstGeom>
        </p:spPr>
        <p:txBody>
          <a:bodyPr wrap="square">
            <a:spAutoFit/>
          </a:bodyPr>
          <a:lstStyle/>
          <a:p>
            <a:r>
              <a:rPr lang="en-US" b="1" dirty="0" smtClean="0">
                <a:highlight>
                  <a:srgbClr val="FFFF00"/>
                </a:highlight>
                <a:latin typeface="Times New Roman" panose="02020603050405020304" pitchFamily="18" charset="0"/>
                <a:ea typeface="Times New Roman" panose="02020603050405020304" pitchFamily="18" charset="0"/>
              </a:rPr>
              <a:t>…because </a:t>
            </a:r>
            <a:r>
              <a:rPr lang="en-US" b="1" dirty="0">
                <a:highlight>
                  <a:srgbClr val="FFFF00"/>
                </a:highlight>
                <a:latin typeface="Times New Roman" panose="02020603050405020304" pitchFamily="18" charset="0"/>
                <a:ea typeface="Times New Roman" panose="02020603050405020304" pitchFamily="18" charset="0"/>
              </a:rPr>
              <a:t>Congress refuses to use its sovereign power to spend what is necessary to meet the challenges that face us</a:t>
            </a:r>
            <a:r>
              <a:rPr lang="en-US" b="1" dirty="0">
                <a:latin typeface="Times New Roman" panose="02020603050405020304" pitchFamily="18" charset="0"/>
                <a:ea typeface="Times New Roman" panose="02020603050405020304" pitchFamily="18" charset="0"/>
              </a:rPr>
              <a:t>.</a:t>
            </a:r>
            <a:endParaRPr lang="en-US" b="1" dirty="0"/>
          </a:p>
        </p:txBody>
      </p:sp>
      <p:sp>
        <p:nvSpPr>
          <p:cNvPr id="5" name="Rectangle 4"/>
          <p:cNvSpPr/>
          <p:nvPr/>
        </p:nvSpPr>
        <p:spPr>
          <a:xfrm>
            <a:off x="-1" y="2018246"/>
            <a:ext cx="6096000" cy="923330"/>
          </a:xfrm>
          <a:prstGeom prst="rect">
            <a:avLst/>
          </a:prstGeom>
        </p:spPr>
        <p:txBody>
          <a:bodyPr>
            <a:spAutoFit/>
          </a:bodyPr>
          <a:lstStyle/>
          <a:p>
            <a:r>
              <a:rPr lang="en-US" b="1" strike="sngStrike" dirty="0">
                <a:highlight>
                  <a:srgbClr val="FFFF00"/>
                </a:highlight>
                <a:latin typeface="Times New Roman" panose="02020603050405020304" pitchFamily="18" charset="0"/>
                <a:ea typeface="Times New Roman" panose="02020603050405020304" pitchFamily="18" charset="0"/>
              </a:rPr>
              <a:t>Levels of federal revenue are the lowest they have been since 1950 because of tax cuts and breaks for the very rich and for corporations.</a:t>
            </a:r>
            <a:r>
              <a:rPr lang="en-US" dirty="0">
                <a:latin typeface="Times New Roman" panose="02020603050405020304" pitchFamily="18" charset="0"/>
                <a:ea typeface="Times New Roman" panose="02020603050405020304" pitchFamily="18" charset="0"/>
              </a:rPr>
              <a:t> </a:t>
            </a:r>
            <a:endParaRPr lang="en-US" dirty="0"/>
          </a:p>
        </p:txBody>
      </p:sp>
      <p:sp>
        <p:nvSpPr>
          <p:cNvPr id="6" name="TextBox 5"/>
          <p:cNvSpPr txBox="1"/>
          <p:nvPr/>
        </p:nvSpPr>
        <p:spPr>
          <a:xfrm>
            <a:off x="1450094" y="1234083"/>
            <a:ext cx="1694888" cy="369332"/>
          </a:xfrm>
          <a:prstGeom prst="rect">
            <a:avLst/>
          </a:prstGeom>
          <a:solidFill>
            <a:srgbClr val="FFC000"/>
          </a:solidFill>
        </p:spPr>
        <p:txBody>
          <a:bodyPr wrap="none" rtlCol="0">
            <a:spAutoFit/>
          </a:bodyPr>
          <a:lstStyle/>
          <a:p>
            <a:r>
              <a:rPr lang="en-US" b="1" u="sng" dirty="0" smtClean="0"/>
              <a:t>MMT REMOVES</a:t>
            </a:r>
            <a:endParaRPr lang="en-US" b="1" u="sng" dirty="0"/>
          </a:p>
        </p:txBody>
      </p:sp>
      <p:sp>
        <p:nvSpPr>
          <p:cNvPr id="7" name="TextBox 6"/>
          <p:cNvSpPr txBox="1"/>
          <p:nvPr/>
        </p:nvSpPr>
        <p:spPr>
          <a:xfrm>
            <a:off x="8271562" y="1234083"/>
            <a:ext cx="1295547" cy="369332"/>
          </a:xfrm>
          <a:prstGeom prst="rect">
            <a:avLst/>
          </a:prstGeom>
          <a:solidFill>
            <a:srgbClr val="FFFF00"/>
          </a:solidFill>
        </p:spPr>
        <p:txBody>
          <a:bodyPr wrap="none" rtlCol="0">
            <a:spAutoFit/>
          </a:bodyPr>
          <a:lstStyle/>
          <a:p>
            <a:r>
              <a:rPr lang="en-US" b="1" u="sng" dirty="0" smtClean="0"/>
              <a:t>MMT ADDS</a:t>
            </a:r>
            <a:endParaRPr lang="en-US" b="1" u="sng" dirty="0"/>
          </a:p>
        </p:txBody>
      </p:sp>
      <p:sp>
        <p:nvSpPr>
          <p:cNvPr id="9" name="TextBox 8"/>
          <p:cNvSpPr txBox="1"/>
          <p:nvPr/>
        </p:nvSpPr>
        <p:spPr>
          <a:xfrm>
            <a:off x="1717964" y="5666509"/>
            <a:ext cx="45719" cy="369332"/>
          </a:xfrm>
          <a:prstGeom prst="rect">
            <a:avLst/>
          </a:prstGeom>
          <a:noFill/>
        </p:spPr>
        <p:txBody>
          <a:bodyPr wrap="square" rtlCol="0">
            <a:spAutoFit/>
          </a:bodyPr>
          <a:lstStyle/>
          <a:p>
            <a:r>
              <a:rPr lang="en-US" dirty="0" smtClean="0"/>
              <a:t> </a:t>
            </a:r>
            <a:endParaRPr lang="en-US" dirty="0"/>
          </a:p>
        </p:txBody>
      </p:sp>
      <p:sp>
        <p:nvSpPr>
          <p:cNvPr id="10" name="TextBox 9"/>
          <p:cNvSpPr txBox="1"/>
          <p:nvPr/>
        </p:nvSpPr>
        <p:spPr>
          <a:xfrm>
            <a:off x="1717964" y="5481843"/>
            <a:ext cx="2194832" cy="369332"/>
          </a:xfrm>
          <a:prstGeom prst="rect">
            <a:avLst/>
          </a:prstGeom>
          <a:solidFill>
            <a:schemeClr val="bg1"/>
          </a:solidFill>
        </p:spPr>
        <p:txBody>
          <a:bodyPr wrap="none" rtlCol="0">
            <a:spAutoFit/>
          </a:bodyPr>
          <a:lstStyle/>
          <a:p>
            <a:r>
              <a:rPr lang="en-US" dirty="0" smtClean="0"/>
              <a:t>                                      </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964" y="3679737"/>
            <a:ext cx="2340864" cy="2356104"/>
          </a:xfrm>
          <a:prstGeom prst="rect">
            <a:avLst/>
          </a:prstGeom>
        </p:spPr>
      </p:pic>
      <p:sp>
        <p:nvSpPr>
          <p:cNvPr id="12" name="TextBox 11"/>
          <p:cNvSpPr txBox="1"/>
          <p:nvPr/>
        </p:nvSpPr>
        <p:spPr>
          <a:xfrm>
            <a:off x="1717964" y="6035841"/>
            <a:ext cx="2482731" cy="369332"/>
          </a:xfrm>
          <a:prstGeom prst="rect">
            <a:avLst/>
          </a:prstGeom>
          <a:solidFill>
            <a:srgbClr val="C1C1FF"/>
          </a:solidFill>
        </p:spPr>
        <p:txBody>
          <a:bodyPr wrap="none" rtlCol="0">
            <a:spAutoFit/>
          </a:bodyPr>
          <a:lstStyle/>
          <a:p>
            <a:r>
              <a:rPr lang="en-US" dirty="0" smtClean="0"/>
              <a:t>      ALBERT EINSTEIN       </a:t>
            </a:r>
            <a:endParaRPr lang="en-US" dirty="0"/>
          </a:p>
        </p:txBody>
      </p:sp>
    </p:spTree>
    <p:extLst>
      <p:ext uri="{BB962C8B-B14F-4D97-AF65-F5344CB8AC3E}">
        <p14:creationId xmlns:p14="http://schemas.microsoft.com/office/powerpoint/2010/main" val="3458809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rgbClr val="A2FCB3"/>
          </a:solidFill>
        </p:spPr>
        <p:txBody>
          <a:bodyPr wrap="square" rtlCol="0">
            <a:spAutoFit/>
          </a:bodyPr>
          <a:lstStyle/>
          <a:p>
            <a:pPr algn="ctr"/>
            <a:r>
              <a:rPr lang="en-US" sz="2800" dirty="0" smtClean="0"/>
              <a:t>Some thoughts about all this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503650"/>
            <a:ext cx="4035255" cy="403525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059" y="2715654"/>
            <a:ext cx="4043066" cy="404306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511" y="523220"/>
            <a:ext cx="4180489" cy="4128655"/>
          </a:xfrm>
          <a:prstGeom prst="rect">
            <a:avLst/>
          </a:prstGeom>
        </p:spPr>
      </p:pic>
      <p:sp>
        <p:nvSpPr>
          <p:cNvPr id="8" name="TextBox 7"/>
          <p:cNvSpPr txBox="1"/>
          <p:nvPr/>
        </p:nvSpPr>
        <p:spPr>
          <a:xfrm>
            <a:off x="166254" y="1700065"/>
            <a:ext cx="4436536" cy="830997"/>
          </a:xfrm>
          <a:prstGeom prst="rect">
            <a:avLst/>
          </a:prstGeom>
          <a:solidFill>
            <a:srgbClr val="FFFF00"/>
          </a:solidFill>
        </p:spPr>
        <p:txBody>
          <a:bodyPr wrap="none" rtlCol="0">
            <a:spAutoFit/>
          </a:bodyPr>
          <a:lstStyle/>
          <a:p>
            <a:r>
              <a:rPr lang="en-US" sz="2400" b="1" dirty="0" smtClean="0"/>
              <a:t>Americans are not taught </a:t>
            </a:r>
          </a:p>
          <a:p>
            <a:r>
              <a:rPr lang="en-US" sz="2400" b="1" dirty="0" smtClean="0"/>
              <a:t>how the monetary system works.</a:t>
            </a:r>
            <a:endParaRPr lang="en-US" sz="2400" b="1" dirty="0"/>
          </a:p>
        </p:txBody>
      </p:sp>
      <p:sp>
        <p:nvSpPr>
          <p:cNvPr id="9" name="TextBox 8"/>
          <p:cNvSpPr txBox="1"/>
          <p:nvPr/>
        </p:nvSpPr>
        <p:spPr>
          <a:xfrm>
            <a:off x="3553460" y="3675357"/>
            <a:ext cx="5199500" cy="1200329"/>
          </a:xfrm>
          <a:prstGeom prst="rect">
            <a:avLst/>
          </a:prstGeom>
          <a:solidFill>
            <a:srgbClr val="FFFF00"/>
          </a:solidFill>
        </p:spPr>
        <p:txBody>
          <a:bodyPr wrap="none" rtlCol="0">
            <a:spAutoFit/>
          </a:bodyPr>
          <a:lstStyle/>
          <a:p>
            <a:r>
              <a:rPr lang="en-US" sz="2400" b="1" dirty="0" smtClean="0"/>
              <a:t>MMT says monetary reform is not that</a:t>
            </a:r>
          </a:p>
          <a:p>
            <a:r>
              <a:rPr lang="en-US" sz="2400" b="1" dirty="0" smtClean="0"/>
              <a:t>hard. No structural changes are</a:t>
            </a:r>
          </a:p>
          <a:p>
            <a:r>
              <a:rPr lang="en-US" sz="2400" b="1" dirty="0" smtClean="0"/>
              <a:t>necessary.  People are attracted to this.</a:t>
            </a:r>
            <a:endParaRPr lang="en-US" sz="2400" b="1" dirty="0"/>
          </a:p>
        </p:txBody>
      </p:sp>
      <p:sp>
        <p:nvSpPr>
          <p:cNvPr id="10" name="TextBox 9"/>
          <p:cNvSpPr txBox="1"/>
          <p:nvPr/>
        </p:nvSpPr>
        <p:spPr>
          <a:xfrm>
            <a:off x="8412792" y="1613254"/>
            <a:ext cx="3539815" cy="1200329"/>
          </a:xfrm>
          <a:prstGeom prst="rect">
            <a:avLst/>
          </a:prstGeom>
          <a:solidFill>
            <a:srgbClr val="FFFF00"/>
          </a:solidFill>
        </p:spPr>
        <p:txBody>
          <a:bodyPr wrap="none" rtlCol="0">
            <a:spAutoFit/>
          </a:bodyPr>
          <a:lstStyle/>
          <a:p>
            <a:r>
              <a:rPr lang="en-US" sz="2400" b="1" dirty="0" smtClean="0"/>
              <a:t>We need to keep speaking</a:t>
            </a:r>
          </a:p>
          <a:p>
            <a:r>
              <a:rPr lang="en-US" sz="2400" b="1" dirty="0" smtClean="0"/>
              <a:t>the truth of debt-free </a:t>
            </a:r>
          </a:p>
          <a:p>
            <a:r>
              <a:rPr lang="en-US" sz="2400" b="1" dirty="0" smtClean="0"/>
              <a:t>money and its history.</a:t>
            </a:r>
            <a:endParaRPr lang="en-US" sz="2400" b="1" dirty="0"/>
          </a:p>
        </p:txBody>
      </p:sp>
    </p:spTree>
    <p:extLst>
      <p:ext uri="{BB962C8B-B14F-4D97-AF65-F5344CB8AC3E}">
        <p14:creationId xmlns:p14="http://schemas.microsoft.com/office/powerpoint/2010/main" val="511413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3819" y="2244437"/>
            <a:ext cx="7730836" cy="2123658"/>
          </a:xfrm>
          <a:prstGeom prst="rect">
            <a:avLst/>
          </a:prstGeom>
          <a:solidFill>
            <a:srgbClr val="FFC000"/>
          </a:solidFill>
        </p:spPr>
        <p:txBody>
          <a:bodyPr wrap="square" rtlCol="0">
            <a:spAutoFit/>
          </a:bodyPr>
          <a:lstStyle/>
          <a:p>
            <a:pPr algn="ctr"/>
            <a:r>
              <a:rPr lang="en-US" sz="4400" dirty="0" smtClean="0"/>
              <a:t>THINK ABOUT THIS:</a:t>
            </a:r>
          </a:p>
          <a:p>
            <a:pPr algn="ctr"/>
            <a:endParaRPr lang="en-US" sz="4400" dirty="0"/>
          </a:p>
          <a:p>
            <a:pPr algn="ctr"/>
            <a:r>
              <a:rPr lang="en-US" sz="4400" dirty="0" smtClean="0"/>
              <a:t>How does MMT compare to….</a:t>
            </a:r>
          </a:p>
        </p:txBody>
      </p:sp>
    </p:spTree>
    <p:extLst>
      <p:ext uri="{BB962C8B-B14F-4D97-AF65-F5344CB8AC3E}">
        <p14:creationId xmlns:p14="http://schemas.microsoft.com/office/powerpoint/2010/main" val="220996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70" y="1610384"/>
            <a:ext cx="4018158" cy="29743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093" y="1610384"/>
            <a:ext cx="4077269" cy="2972215"/>
          </a:xfrm>
          <a:prstGeom prst="rect">
            <a:avLst/>
          </a:prstGeom>
        </p:spPr>
      </p:pic>
      <p:sp>
        <p:nvSpPr>
          <p:cNvPr id="4" name="TextBox 3"/>
          <p:cNvSpPr txBox="1"/>
          <p:nvPr/>
        </p:nvSpPr>
        <p:spPr>
          <a:xfrm>
            <a:off x="1039091" y="4849091"/>
            <a:ext cx="2021707" cy="523220"/>
          </a:xfrm>
          <a:prstGeom prst="rect">
            <a:avLst/>
          </a:prstGeom>
          <a:noFill/>
        </p:spPr>
        <p:txBody>
          <a:bodyPr wrap="none" rtlCol="0">
            <a:spAutoFit/>
          </a:bodyPr>
          <a:lstStyle/>
          <a:p>
            <a:r>
              <a:rPr lang="en-US" sz="2800" dirty="0" smtClean="0"/>
              <a:t>Ben </a:t>
            </a:r>
            <a:r>
              <a:rPr lang="en-US" sz="2800" dirty="0" err="1" smtClean="0"/>
              <a:t>Kjelshus</a:t>
            </a:r>
            <a:endParaRPr lang="en-US" sz="2800" dirty="0"/>
          </a:p>
        </p:txBody>
      </p:sp>
      <p:sp>
        <p:nvSpPr>
          <p:cNvPr id="5" name="TextBox 4"/>
          <p:cNvSpPr txBox="1"/>
          <p:nvPr/>
        </p:nvSpPr>
        <p:spPr>
          <a:xfrm>
            <a:off x="9019310" y="4849091"/>
            <a:ext cx="1630703" cy="523220"/>
          </a:xfrm>
          <a:prstGeom prst="rect">
            <a:avLst/>
          </a:prstGeom>
          <a:noFill/>
        </p:spPr>
        <p:txBody>
          <a:bodyPr wrap="none" rtlCol="0">
            <a:spAutoFit/>
          </a:bodyPr>
          <a:lstStyle/>
          <a:p>
            <a:r>
              <a:rPr lang="en-US" sz="2800" dirty="0" smtClean="0"/>
              <a:t>Dee Berry</a:t>
            </a:r>
            <a:endParaRPr lang="en-US" sz="2800" dirty="0"/>
          </a:p>
        </p:txBody>
      </p:sp>
      <p:sp>
        <p:nvSpPr>
          <p:cNvPr id="6" name="TextBox 5"/>
          <p:cNvSpPr txBox="1"/>
          <p:nvPr/>
        </p:nvSpPr>
        <p:spPr>
          <a:xfrm>
            <a:off x="0" y="0"/>
            <a:ext cx="12192000" cy="1384995"/>
          </a:xfrm>
          <a:prstGeom prst="rect">
            <a:avLst/>
          </a:prstGeom>
          <a:solidFill>
            <a:srgbClr val="FFC000"/>
          </a:solidFill>
        </p:spPr>
        <p:txBody>
          <a:bodyPr wrap="square" rtlCol="0">
            <a:spAutoFit/>
          </a:bodyPr>
          <a:lstStyle/>
          <a:p>
            <a:pPr algn="ctr"/>
            <a:r>
              <a:rPr lang="en-US" sz="2800" dirty="0" smtClean="0"/>
              <a:t>2000 &amp; 2007</a:t>
            </a:r>
          </a:p>
          <a:p>
            <a:pPr algn="ctr"/>
            <a:r>
              <a:rPr lang="en-US" sz="2800" dirty="0" smtClean="0"/>
              <a:t>Missouri Greens Ben </a:t>
            </a:r>
            <a:r>
              <a:rPr lang="en-US" sz="2800" dirty="0" err="1" smtClean="0"/>
              <a:t>Kjelshus</a:t>
            </a:r>
            <a:r>
              <a:rPr lang="en-US" sz="2800" dirty="0" smtClean="0"/>
              <a:t> and Dee Berry met and heard Stephen </a:t>
            </a:r>
            <a:r>
              <a:rPr lang="en-US" sz="2800" dirty="0" err="1" smtClean="0"/>
              <a:t>Zarlenga</a:t>
            </a:r>
            <a:endParaRPr lang="en-US" sz="2800" dirty="0" smtClean="0"/>
          </a:p>
          <a:p>
            <a:pPr algn="ctr"/>
            <a:r>
              <a:rPr lang="en-US" sz="2800" dirty="0" smtClean="0"/>
              <a:t>give a talk on Monetary Reform in Kansas City, Missouri</a:t>
            </a:r>
            <a:endParaRPr lang="en-US" sz="2800" dirty="0"/>
          </a:p>
        </p:txBody>
      </p:sp>
      <p:sp>
        <p:nvSpPr>
          <p:cNvPr id="7" name="TextBox 6"/>
          <p:cNvSpPr txBox="1"/>
          <p:nvPr/>
        </p:nvSpPr>
        <p:spPr>
          <a:xfrm>
            <a:off x="526473" y="5733621"/>
            <a:ext cx="11118941" cy="461665"/>
          </a:xfrm>
          <a:prstGeom prst="rect">
            <a:avLst/>
          </a:prstGeom>
          <a:solidFill>
            <a:srgbClr val="FFFF9F"/>
          </a:solidFill>
        </p:spPr>
        <p:txBody>
          <a:bodyPr wrap="none" rtlCol="0">
            <a:spAutoFit/>
          </a:bodyPr>
          <a:lstStyle/>
          <a:p>
            <a:r>
              <a:rPr lang="en-US" sz="2400" dirty="0" smtClean="0"/>
              <a:t>Dee Berry:       “I was impressed with what I heard and saw the fit with the Green Party.”</a:t>
            </a:r>
            <a:endParaRPr lang="en-US" sz="2400" dirty="0"/>
          </a:p>
        </p:txBody>
      </p:sp>
    </p:spTree>
    <p:extLst>
      <p:ext uri="{BB962C8B-B14F-4D97-AF65-F5344CB8AC3E}">
        <p14:creationId xmlns:p14="http://schemas.microsoft.com/office/powerpoint/2010/main" val="2510748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43437" y="1272529"/>
            <a:ext cx="10116751" cy="2274234"/>
          </a:xfrm>
          <a:prstGeom prst="rect">
            <a:avLst/>
          </a:prstGeom>
          <a:solidFill>
            <a:schemeClr val="accent2">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dirty="0" smtClean="0"/>
              <a:t>Primary importance of the money power (power to create money and regulate it)</a:t>
            </a:r>
          </a:p>
          <a:p>
            <a:pPr marL="514350" indent="-514350" algn="l">
              <a:buFont typeface="+mj-lt"/>
              <a:buAutoNum type="arabicPeriod"/>
            </a:pPr>
            <a:r>
              <a:rPr lang="en-US" dirty="0" smtClean="0"/>
              <a:t>Nature of money </a:t>
            </a:r>
            <a:r>
              <a:rPr lang="en-US" u="sng" dirty="0" smtClean="0"/>
              <a:t>purposely</a:t>
            </a:r>
            <a:r>
              <a:rPr lang="en-US" dirty="0" smtClean="0"/>
              <a:t> kept </a:t>
            </a:r>
            <a:r>
              <a:rPr lang="en-US" u="sng" dirty="0" smtClean="0"/>
              <a:t>secret and confused</a:t>
            </a:r>
          </a:p>
          <a:p>
            <a:pPr marL="514350" indent="-514350" algn="l">
              <a:buFont typeface="+mj-lt"/>
              <a:buAutoNum type="arabicPeriod"/>
            </a:pPr>
            <a:r>
              <a:rPr lang="en-US" dirty="0" smtClean="0"/>
              <a:t>How a society defines money determines who controls the society</a:t>
            </a:r>
          </a:p>
          <a:p>
            <a:pPr marL="514350" indent="-514350" algn="l">
              <a:buFont typeface="+mj-lt"/>
              <a:buAutoNum type="arabicPeriod"/>
            </a:pPr>
            <a:r>
              <a:rPr lang="en-US" dirty="0" smtClean="0"/>
              <a:t>Battle over control of money has raged </a:t>
            </a:r>
            <a:r>
              <a:rPr lang="en-US" u="sng" dirty="0" smtClean="0"/>
              <a:t>for millennia</a:t>
            </a:r>
            <a:r>
              <a:rPr lang="en-US" dirty="0" smtClean="0"/>
              <a:t>:     public vs private</a:t>
            </a:r>
          </a:p>
          <a:p>
            <a:pPr marL="514350" indent="-514350">
              <a:buFont typeface="+mj-lt"/>
              <a:buAutoNum type="arabicPeriod"/>
            </a:pPr>
            <a:endParaRPr lang="en-US" dirty="0"/>
          </a:p>
        </p:txBody>
      </p:sp>
      <p:sp>
        <p:nvSpPr>
          <p:cNvPr id="4" name="Title 1"/>
          <p:cNvSpPr txBox="1">
            <a:spLocks/>
          </p:cNvSpPr>
          <p:nvPr/>
        </p:nvSpPr>
        <p:spPr>
          <a:xfrm>
            <a:off x="844013" y="0"/>
            <a:ext cx="10515600" cy="967729"/>
          </a:xfrm>
          <a:prstGeom prst="rect">
            <a:avLst/>
          </a:prstGeom>
          <a:solidFill>
            <a:schemeClr val="accent2">
              <a:lumMod val="60000"/>
              <a:lumOff val="40000"/>
            </a:schemeClr>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THEMES OF LOST SCIENCE OF MONEY BOOK</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947" y="3851564"/>
            <a:ext cx="3662218" cy="27466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514" y="3851563"/>
            <a:ext cx="1799428" cy="2771341"/>
          </a:xfrm>
          <a:prstGeom prst="rect">
            <a:avLst/>
          </a:prstGeom>
        </p:spPr>
      </p:pic>
    </p:spTree>
    <p:extLst>
      <p:ext uri="{BB962C8B-B14F-4D97-AF65-F5344CB8AC3E}">
        <p14:creationId xmlns:p14="http://schemas.microsoft.com/office/powerpoint/2010/main" val="1791069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383" y="1870364"/>
            <a:ext cx="3221779" cy="2062103"/>
          </a:xfrm>
          <a:prstGeom prst="rect">
            <a:avLst/>
          </a:prstGeom>
          <a:solidFill>
            <a:srgbClr val="A2FCB3"/>
          </a:solidFill>
        </p:spPr>
        <p:txBody>
          <a:bodyPr wrap="none" rtlCol="0">
            <a:spAutoFit/>
          </a:bodyPr>
          <a:lstStyle/>
          <a:p>
            <a:pPr algn="ctr"/>
            <a:r>
              <a:rPr lang="en-US" sz="3200" b="1" dirty="0" smtClean="0"/>
              <a:t>PART 4</a:t>
            </a:r>
          </a:p>
          <a:p>
            <a:pPr algn="ctr"/>
            <a:r>
              <a:rPr lang="en-US" sz="3200" b="1" dirty="0" smtClean="0"/>
              <a:t>NOVEMBER, 2018</a:t>
            </a:r>
          </a:p>
          <a:p>
            <a:pPr algn="ctr"/>
            <a:endParaRPr lang="en-US" sz="3200" b="1" dirty="0" smtClean="0"/>
          </a:p>
          <a:p>
            <a:pPr algn="ctr"/>
            <a:r>
              <a:rPr lang="en-US" sz="3200" b="1" u="sng" dirty="0" smtClean="0"/>
              <a:t>Future Organizing</a:t>
            </a:r>
            <a:endParaRPr lang="en-US" sz="3200" b="1" dirty="0" smtClean="0"/>
          </a:p>
        </p:txBody>
      </p:sp>
    </p:spTree>
    <p:extLst>
      <p:ext uri="{BB962C8B-B14F-4D97-AF65-F5344CB8AC3E}">
        <p14:creationId xmlns:p14="http://schemas.microsoft.com/office/powerpoint/2010/main" val="3176470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107022" y="4092729"/>
            <a:ext cx="496357" cy="496357"/>
          </a:xfrm>
          <a:prstGeom prst="rect">
            <a:avLst/>
          </a:prstGeom>
          <a:ln w="28575">
            <a:solidFill>
              <a:schemeClr val="accent2">
                <a:lumMod val="75000"/>
              </a:schemeClr>
            </a:solidFill>
          </a:ln>
        </p:spPr>
      </p:pic>
      <p:sp>
        <p:nvSpPr>
          <p:cNvPr id="4" name="Rectangle 3"/>
          <p:cNvSpPr/>
          <p:nvPr/>
        </p:nvSpPr>
        <p:spPr>
          <a:xfrm>
            <a:off x="96982" y="0"/>
            <a:ext cx="12095018" cy="2462213"/>
          </a:xfrm>
          <a:prstGeom prst="rect">
            <a:avLst/>
          </a:prstGeom>
          <a:solidFill>
            <a:srgbClr val="8FF68A"/>
          </a:solidFill>
        </p:spPr>
        <p:txBody>
          <a:bodyPr wrap="square">
            <a:spAutoFit/>
          </a:bodyPr>
          <a:lstStyle/>
          <a:p>
            <a:pPr lvl="2" algn="ctr"/>
            <a:r>
              <a:rPr lang="en-US" sz="2800" dirty="0" smtClean="0"/>
              <a:t>MI</a:t>
            </a:r>
            <a:r>
              <a:rPr lang="en-US" sz="2800" dirty="0"/>
              <a:t>, TX, TN, NY State </a:t>
            </a:r>
            <a:r>
              <a:rPr lang="en-US" sz="2800" dirty="0" smtClean="0"/>
              <a:t>Parties</a:t>
            </a:r>
          </a:p>
          <a:p>
            <a:pPr lvl="2" algn="ctr"/>
            <a:r>
              <a:rPr lang="en-US" sz="2800" dirty="0" smtClean="0"/>
              <a:t>to request </a:t>
            </a:r>
            <a:r>
              <a:rPr lang="en-US" sz="2800" dirty="0"/>
              <a:t>GPUS to create new standing committee</a:t>
            </a:r>
            <a:r>
              <a:rPr lang="en-US" sz="2800" dirty="0" smtClean="0"/>
              <a:t>:</a:t>
            </a:r>
          </a:p>
          <a:p>
            <a:pPr lvl="2" algn="ctr"/>
            <a:endParaRPr lang="en-US" sz="2800" dirty="0"/>
          </a:p>
          <a:p>
            <a:pPr lvl="2" algn="ctr"/>
            <a:r>
              <a:rPr lang="en-US" sz="2800" u="sng" dirty="0" smtClean="0"/>
              <a:t>Committee </a:t>
            </a:r>
            <a:r>
              <a:rPr lang="en-US" sz="2800" u="sng" dirty="0"/>
              <a:t>on Banking and Monetary </a:t>
            </a:r>
            <a:r>
              <a:rPr lang="en-US" sz="2800" u="sng" dirty="0" smtClean="0"/>
              <a:t>Reform</a:t>
            </a:r>
          </a:p>
          <a:p>
            <a:pPr lvl="2" algn="ctr"/>
            <a:endParaRPr lang="en-US" u="sng" dirty="0"/>
          </a:p>
          <a:p>
            <a:pPr lvl="2" algn="ctr"/>
            <a:r>
              <a:rPr lang="en-US" sz="2400" dirty="0" smtClean="0"/>
              <a:t>to </a:t>
            </a:r>
            <a:r>
              <a:rPr lang="en-US" sz="2400" dirty="0"/>
              <a:t>educate Greens on meaning of current platform ‘Greening the Dollar’    </a:t>
            </a:r>
          </a:p>
        </p:txBody>
      </p:sp>
      <p:sp>
        <p:nvSpPr>
          <p:cNvPr id="5" name="TextBox 4"/>
          <p:cNvSpPr txBox="1"/>
          <p:nvPr/>
        </p:nvSpPr>
        <p:spPr>
          <a:xfrm>
            <a:off x="3756983" y="4173870"/>
            <a:ext cx="1606787" cy="369332"/>
          </a:xfrm>
          <a:prstGeom prst="rect">
            <a:avLst/>
          </a:prstGeom>
          <a:solidFill>
            <a:srgbClr val="E4FDE3"/>
          </a:solidFill>
        </p:spPr>
        <p:txBody>
          <a:bodyPr wrap="none" rtlCol="0">
            <a:spAutoFit/>
          </a:bodyPr>
          <a:lstStyle/>
          <a:p>
            <a:r>
              <a:rPr lang="en-US" b="1" dirty="0" smtClean="0"/>
              <a:t>MI  Rita Jacobs</a:t>
            </a:r>
            <a:endParaRPr lang="en-US" b="1" dirty="0"/>
          </a:p>
        </p:txBody>
      </p:sp>
      <p:sp>
        <p:nvSpPr>
          <p:cNvPr id="6" name="TextBox 5"/>
          <p:cNvSpPr txBox="1"/>
          <p:nvPr/>
        </p:nvSpPr>
        <p:spPr>
          <a:xfrm>
            <a:off x="3756983" y="5117666"/>
            <a:ext cx="2131802" cy="369332"/>
          </a:xfrm>
          <a:prstGeom prst="rect">
            <a:avLst/>
          </a:prstGeom>
          <a:solidFill>
            <a:srgbClr val="E4FDE3"/>
          </a:solidFill>
        </p:spPr>
        <p:txBody>
          <a:bodyPr wrap="none" rtlCol="0">
            <a:spAutoFit/>
          </a:bodyPr>
          <a:lstStyle/>
          <a:p>
            <a:r>
              <a:rPr lang="en-US" b="1" dirty="0" smtClean="0"/>
              <a:t>TX Kevin McCormick</a:t>
            </a:r>
            <a:endParaRPr lang="en-US" b="1" dirty="0"/>
          </a:p>
        </p:txBody>
      </p:sp>
      <p:sp>
        <p:nvSpPr>
          <p:cNvPr id="7" name="TextBox 6"/>
          <p:cNvSpPr txBox="1"/>
          <p:nvPr/>
        </p:nvSpPr>
        <p:spPr>
          <a:xfrm>
            <a:off x="6927274" y="4173870"/>
            <a:ext cx="2009524" cy="369332"/>
          </a:xfrm>
          <a:prstGeom prst="rect">
            <a:avLst/>
          </a:prstGeom>
          <a:solidFill>
            <a:srgbClr val="E4FDE3"/>
          </a:solidFill>
        </p:spPr>
        <p:txBody>
          <a:bodyPr wrap="none" rtlCol="0">
            <a:spAutoFit/>
          </a:bodyPr>
          <a:lstStyle/>
          <a:p>
            <a:r>
              <a:rPr lang="en-US" b="1" dirty="0" smtClean="0"/>
              <a:t>TN Howard Switzer</a:t>
            </a:r>
            <a:endParaRPr lang="en-US" b="1" dirty="0"/>
          </a:p>
        </p:txBody>
      </p:sp>
      <p:sp>
        <p:nvSpPr>
          <p:cNvPr id="8" name="TextBox 7"/>
          <p:cNvSpPr txBox="1"/>
          <p:nvPr/>
        </p:nvSpPr>
        <p:spPr>
          <a:xfrm>
            <a:off x="6974561" y="5117666"/>
            <a:ext cx="1507400" cy="369332"/>
          </a:xfrm>
          <a:prstGeom prst="rect">
            <a:avLst/>
          </a:prstGeom>
          <a:solidFill>
            <a:srgbClr val="E4FDE3"/>
          </a:solidFill>
        </p:spPr>
        <p:txBody>
          <a:bodyPr wrap="none" rtlCol="0">
            <a:spAutoFit/>
          </a:bodyPr>
          <a:lstStyle/>
          <a:p>
            <a:r>
              <a:rPr lang="en-US" b="1" dirty="0" smtClean="0"/>
              <a:t>NY Sue Peters</a:t>
            </a:r>
            <a:endParaRPr lang="en-US" b="1" dirty="0"/>
          </a:p>
        </p:txBody>
      </p:sp>
      <p:sp>
        <p:nvSpPr>
          <p:cNvPr id="10" name="TextBox 9"/>
          <p:cNvSpPr txBox="1"/>
          <p:nvPr/>
        </p:nvSpPr>
        <p:spPr>
          <a:xfrm>
            <a:off x="3204041" y="2917818"/>
            <a:ext cx="6359305" cy="646331"/>
          </a:xfrm>
          <a:prstGeom prst="rect">
            <a:avLst/>
          </a:prstGeom>
          <a:solidFill>
            <a:srgbClr val="E4FDE3"/>
          </a:solidFill>
        </p:spPr>
        <p:txBody>
          <a:bodyPr wrap="none" rtlCol="0">
            <a:spAutoFit/>
          </a:bodyPr>
          <a:lstStyle/>
          <a:p>
            <a:pPr algn="ctr"/>
            <a:r>
              <a:rPr lang="en-US" b="1" dirty="0" smtClean="0"/>
              <a:t>All these Greens are members of GreensForMonetaryReform.org</a:t>
            </a:r>
          </a:p>
          <a:p>
            <a:pPr algn="ctr"/>
            <a:r>
              <a:rPr lang="en-US" b="1" dirty="0" smtClean="0"/>
              <a:t>and organizers for the new Committee.</a:t>
            </a:r>
          </a:p>
        </p:txBody>
      </p:sp>
      <p:pic>
        <p:nvPicPr>
          <p:cNvPr id="13" name="Picture 12"/>
          <p:cNvPicPr>
            <a:picLocks noChangeAspect="1"/>
          </p:cNvPicPr>
          <p:nvPr/>
        </p:nvPicPr>
        <p:blipFill>
          <a:blip r:embed="rId2"/>
          <a:stretch>
            <a:fillRect/>
          </a:stretch>
        </p:blipFill>
        <p:spPr>
          <a:xfrm>
            <a:off x="430326" y="6142603"/>
            <a:ext cx="496357" cy="496357"/>
          </a:xfrm>
          <a:prstGeom prst="rect">
            <a:avLst/>
          </a:prstGeom>
          <a:ln w="28575">
            <a:solidFill>
              <a:schemeClr val="accent2">
                <a:lumMod val="75000"/>
              </a:schemeClr>
            </a:solidFill>
          </a:ln>
        </p:spPr>
      </p:pic>
      <p:sp>
        <p:nvSpPr>
          <p:cNvPr id="14" name="TextBox 13"/>
          <p:cNvSpPr txBox="1"/>
          <p:nvPr/>
        </p:nvSpPr>
        <p:spPr>
          <a:xfrm>
            <a:off x="1134501" y="6269628"/>
            <a:ext cx="6947928" cy="369332"/>
          </a:xfrm>
          <a:prstGeom prst="rect">
            <a:avLst/>
          </a:prstGeom>
          <a:solidFill>
            <a:srgbClr val="FFC000"/>
          </a:solidFill>
        </p:spPr>
        <p:txBody>
          <a:bodyPr wrap="none" rtlCol="0">
            <a:spAutoFit/>
          </a:bodyPr>
          <a:lstStyle/>
          <a:p>
            <a:r>
              <a:rPr lang="en-US" b="1" dirty="0" smtClean="0"/>
              <a:t>Special thanks to Rita for coming up with the idea and spearheading it!</a:t>
            </a:r>
            <a:endParaRPr lang="en-US" b="1" dirty="0"/>
          </a:p>
        </p:txBody>
      </p:sp>
    </p:spTree>
    <p:extLst>
      <p:ext uri="{BB962C8B-B14F-4D97-AF65-F5344CB8AC3E}">
        <p14:creationId xmlns:p14="http://schemas.microsoft.com/office/powerpoint/2010/main" val="32142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2000" tmFilter="0, 0; .2, .5; .8, .5; 1, 0"/>
                                        <p:tgtEl>
                                          <p:spTgt spid="13"/>
                                        </p:tgtEl>
                                      </p:cBhvr>
                                    </p:animEffect>
                                    <p:animScale>
                                      <p:cBhvr>
                                        <p:cTn id="7" dur="1000" autoRev="1" fill="hold"/>
                                        <p:tgtEl>
                                          <p:spTgt spid="13"/>
                                        </p:tgtEl>
                                      </p:cBhvr>
                                      <p:by x="105000" y="105000"/>
                                    </p:animScale>
                                  </p:childTnLst>
                                </p:cTn>
                              </p:par>
                            </p:childTnLst>
                          </p:cTn>
                        </p:par>
                        <p:par>
                          <p:cTn id="8" fill="hold">
                            <p:stCondLst>
                              <p:cond delay="2000"/>
                            </p:stCondLst>
                            <p:childTnLst>
                              <p:par>
                                <p:cTn id="9" presetID="26" presetClass="emph" presetSubtype="0" repeatCount="indefinite" fill="hold" grpId="0" nodeType="afterEffect">
                                  <p:stCondLst>
                                    <p:cond delay="0"/>
                                  </p:stCondLst>
                                  <p:endCondLst>
                                    <p:cond evt="onNext" delay="0">
                                      <p:tgtEl>
                                        <p:sldTgt/>
                                      </p:tgtEl>
                                    </p:cond>
                                  </p:endCondLst>
                                  <p:childTnLst>
                                    <p:animEffect transition="out" filter="fade">
                                      <p:cBhvr>
                                        <p:cTn id="10" dur="2000" tmFilter="0, 0; .2, .5; .8, .5; 1, 0"/>
                                        <p:tgtEl>
                                          <p:spTgt spid="14"/>
                                        </p:tgtEl>
                                      </p:cBhvr>
                                    </p:animEffect>
                                    <p:animScale>
                                      <p:cBhvr>
                                        <p:cTn id="11" dur="10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745" y="1205346"/>
            <a:ext cx="11028218" cy="4154984"/>
          </a:xfrm>
          <a:prstGeom prst="rect">
            <a:avLst/>
          </a:prstGeom>
          <a:solidFill>
            <a:srgbClr val="FFC000"/>
          </a:solidFill>
        </p:spPr>
        <p:txBody>
          <a:bodyPr wrap="square" rtlCol="0">
            <a:spAutoFit/>
          </a:bodyPr>
          <a:lstStyle/>
          <a:p>
            <a:pPr algn="ctr"/>
            <a:endParaRPr lang="en-US" sz="4400" dirty="0" smtClean="0"/>
          </a:p>
          <a:p>
            <a:pPr algn="ctr"/>
            <a:r>
              <a:rPr lang="en-US" sz="4400" dirty="0" smtClean="0"/>
              <a:t>THE END</a:t>
            </a:r>
          </a:p>
          <a:p>
            <a:pPr algn="ctr"/>
            <a:endParaRPr lang="en-US" sz="4400" dirty="0"/>
          </a:p>
          <a:p>
            <a:pPr algn="ctr"/>
            <a:r>
              <a:rPr lang="en-US" sz="4400" dirty="0" smtClean="0"/>
              <a:t>“</a:t>
            </a:r>
            <a:r>
              <a:rPr lang="en-US" sz="4400" smtClean="0"/>
              <a:t>The nature </a:t>
            </a:r>
            <a:r>
              <a:rPr lang="en-US" sz="4400" dirty="0"/>
              <a:t>of money </a:t>
            </a:r>
            <a:r>
              <a:rPr lang="en-US" sz="4400" u="sng" dirty="0"/>
              <a:t>purposely</a:t>
            </a:r>
            <a:r>
              <a:rPr lang="en-US" sz="4400" dirty="0"/>
              <a:t> </a:t>
            </a:r>
            <a:r>
              <a:rPr lang="en-US" sz="4400" dirty="0" smtClean="0"/>
              <a:t>kept</a:t>
            </a:r>
          </a:p>
          <a:p>
            <a:pPr algn="ctr"/>
            <a:r>
              <a:rPr lang="en-US" sz="4400" u="sng" dirty="0" smtClean="0"/>
              <a:t>secret </a:t>
            </a:r>
            <a:r>
              <a:rPr lang="en-US" sz="4400" u="sng" dirty="0"/>
              <a:t>and </a:t>
            </a:r>
            <a:r>
              <a:rPr lang="en-US" sz="4400" u="sng" dirty="0" smtClean="0"/>
              <a:t>confused.”</a:t>
            </a:r>
            <a:endParaRPr lang="en-US" sz="4400" u="sng" dirty="0"/>
          </a:p>
          <a:p>
            <a:pPr algn="ctr"/>
            <a:endParaRPr lang="en-US" sz="4400" dirty="0" smtClean="0"/>
          </a:p>
        </p:txBody>
      </p:sp>
    </p:spTree>
    <p:extLst>
      <p:ext uri="{BB962C8B-B14F-4D97-AF65-F5344CB8AC3E}">
        <p14:creationId xmlns:p14="http://schemas.microsoft.com/office/powerpoint/2010/main" val="401381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384995"/>
          </a:xfrm>
          <a:prstGeom prst="rect">
            <a:avLst/>
          </a:prstGeom>
          <a:solidFill>
            <a:srgbClr val="FFC000"/>
          </a:solidFill>
        </p:spPr>
        <p:txBody>
          <a:bodyPr wrap="square" rtlCol="0">
            <a:spAutoFit/>
          </a:bodyPr>
          <a:lstStyle/>
          <a:p>
            <a:pPr algn="ctr"/>
            <a:r>
              <a:rPr lang="en-US" sz="2800" dirty="0" smtClean="0"/>
              <a:t>Summer 2007</a:t>
            </a:r>
          </a:p>
          <a:p>
            <a:pPr algn="ctr"/>
            <a:r>
              <a:rPr lang="en-US" sz="2800" dirty="0" smtClean="0"/>
              <a:t>Steve </a:t>
            </a:r>
            <a:r>
              <a:rPr lang="en-US" sz="2800" dirty="0" err="1" smtClean="0"/>
              <a:t>Zarlenga</a:t>
            </a:r>
            <a:r>
              <a:rPr lang="en-US" sz="2800" dirty="0" smtClean="0"/>
              <a:t> gave talk on monetary reform </a:t>
            </a:r>
          </a:p>
          <a:p>
            <a:pPr algn="ctr"/>
            <a:r>
              <a:rPr lang="en-US" sz="2800" dirty="0" smtClean="0"/>
              <a:t>at GPUS Annual Meeting in Reading, PA.</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1545261"/>
            <a:ext cx="7190509" cy="2401600"/>
          </a:xfrm>
          <a:prstGeom prst="rect">
            <a:avLst/>
          </a:prstGeom>
        </p:spPr>
      </p:pic>
      <p:sp>
        <p:nvSpPr>
          <p:cNvPr id="5" name="TextBox 4"/>
          <p:cNvSpPr txBox="1"/>
          <p:nvPr/>
        </p:nvSpPr>
        <p:spPr>
          <a:xfrm>
            <a:off x="277092" y="4107128"/>
            <a:ext cx="7190508" cy="2677656"/>
          </a:xfrm>
          <a:prstGeom prst="rect">
            <a:avLst/>
          </a:prstGeom>
          <a:solidFill>
            <a:schemeClr val="accent6">
              <a:lumMod val="40000"/>
              <a:lumOff val="60000"/>
            </a:schemeClr>
          </a:solidFill>
        </p:spPr>
        <p:txBody>
          <a:bodyPr wrap="square" rtlCol="0">
            <a:spAutoFit/>
          </a:bodyPr>
          <a:lstStyle/>
          <a:p>
            <a:pPr algn="ctr"/>
            <a:r>
              <a:rPr lang="en-US" sz="2400" b="1" dirty="0" smtClean="0"/>
              <a:t>Title:</a:t>
            </a:r>
          </a:p>
          <a:p>
            <a:pPr algn="ctr"/>
            <a:r>
              <a:rPr lang="en-US" sz="2400" b="1" dirty="0" smtClean="0"/>
              <a:t>Greening </a:t>
            </a:r>
            <a:r>
              <a:rPr lang="en-US" sz="2400" b="1" dirty="0"/>
              <a:t>the Dollar</a:t>
            </a:r>
            <a:r>
              <a:rPr lang="en-US" sz="2400" b="1" dirty="0" smtClean="0"/>
              <a:t>:</a:t>
            </a:r>
          </a:p>
          <a:p>
            <a:pPr algn="ctr"/>
            <a:r>
              <a:rPr lang="en-US" sz="2400" b="1" dirty="0" smtClean="0"/>
              <a:t>How </a:t>
            </a:r>
            <a:r>
              <a:rPr lang="en-US" sz="2400" b="1" dirty="0"/>
              <a:t>Monetary Reform Could </a:t>
            </a:r>
            <a:r>
              <a:rPr lang="en-US" sz="2400" b="1" dirty="0" smtClean="0"/>
              <a:t>Restore</a:t>
            </a:r>
          </a:p>
          <a:p>
            <a:pPr algn="ctr"/>
            <a:r>
              <a:rPr lang="en-US" sz="2400" b="1" dirty="0" smtClean="0"/>
              <a:t> </a:t>
            </a:r>
            <a:r>
              <a:rPr lang="en-US" sz="2400" b="1" dirty="0"/>
              <a:t>and Solidify Our </a:t>
            </a:r>
            <a:r>
              <a:rPr lang="en-US" sz="2400" b="1" dirty="0" smtClean="0"/>
              <a:t>Democracy</a:t>
            </a:r>
          </a:p>
          <a:p>
            <a:pPr algn="ctr"/>
            <a:endParaRPr lang="en-US" sz="2400" b="1" dirty="0"/>
          </a:p>
          <a:p>
            <a:pPr algn="ctr"/>
            <a:r>
              <a:rPr lang="en-US" sz="2400" b="1" dirty="0"/>
              <a:t>Presenter</a:t>
            </a:r>
            <a:r>
              <a:rPr lang="en-US" sz="2400" b="1" dirty="0" smtClean="0"/>
              <a:t>:</a:t>
            </a:r>
          </a:p>
          <a:p>
            <a:pPr algn="ctr"/>
            <a:r>
              <a:rPr lang="en-US" sz="2400" b="1" dirty="0" smtClean="0"/>
              <a:t>Stephen </a:t>
            </a:r>
            <a:r>
              <a:rPr lang="en-US" sz="2400" b="1" dirty="0" err="1" smtClean="0"/>
              <a:t>Zarlenga</a:t>
            </a:r>
            <a:endParaRPr lang="en-US" dirty="0"/>
          </a:p>
        </p:txBody>
      </p:sp>
      <p:sp>
        <p:nvSpPr>
          <p:cNvPr id="7" name="TextBox 6"/>
          <p:cNvSpPr txBox="1"/>
          <p:nvPr/>
        </p:nvSpPr>
        <p:spPr>
          <a:xfrm>
            <a:off x="7777441" y="3162031"/>
            <a:ext cx="4068196" cy="1569660"/>
          </a:xfrm>
          <a:prstGeom prst="rect">
            <a:avLst/>
          </a:prstGeom>
          <a:solidFill>
            <a:srgbClr val="FFFF9F"/>
          </a:solidFill>
        </p:spPr>
        <p:txBody>
          <a:bodyPr wrap="square" rtlCol="0">
            <a:spAutoFit/>
          </a:bodyPr>
          <a:lstStyle/>
          <a:p>
            <a:pPr algn="ctr"/>
            <a:r>
              <a:rPr lang="en-US" sz="2400" dirty="0" smtClean="0"/>
              <a:t>Dee Berry:</a:t>
            </a:r>
          </a:p>
          <a:p>
            <a:pPr algn="ctr"/>
            <a:r>
              <a:rPr lang="en-US" sz="2400" dirty="0" smtClean="0"/>
              <a:t>“Well received, but we realized it required considerable</a:t>
            </a:r>
          </a:p>
          <a:p>
            <a:pPr algn="ctr"/>
            <a:r>
              <a:rPr lang="en-US" sz="2400" dirty="0" smtClean="0"/>
              <a:t>educational process for GP.”</a:t>
            </a:r>
            <a:endParaRPr lang="en-US" sz="2400" dirty="0"/>
          </a:p>
        </p:txBody>
      </p:sp>
    </p:spTree>
    <p:extLst>
      <p:ext uri="{BB962C8B-B14F-4D97-AF65-F5344CB8AC3E}">
        <p14:creationId xmlns:p14="http://schemas.microsoft.com/office/powerpoint/2010/main" val="19831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84995"/>
          </a:xfrm>
          <a:prstGeom prst="rect">
            <a:avLst/>
          </a:prstGeom>
          <a:solidFill>
            <a:srgbClr val="FFC000"/>
          </a:solidFill>
        </p:spPr>
        <p:txBody>
          <a:bodyPr wrap="square" rtlCol="0">
            <a:spAutoFit/>
          </a:bodyPr>
          <a:lstStyle/>
          <a:p>
            <a:pPr algn="ctr"/>
            <a:r>
              <a:rPr lang="en-US" sz="2800" dirty="0" smtClean="0"/>
              <a:t>2008 - 2010</a:t>
            </a:r>
          </a:p>
          <a:p>
            <a:pPr algn="ctr"/>
            <a:r>
              <a:rPr lang="en-US" sz="2800" dirty="0" smtClean="0"/>
              <a:t>Dee Berry and Steven </a:t>
            </a:r>
            <a:r>
              <a:rPr lang="en-US" sz="2800" dirty="0" err="1" smtClean="0"/>
              <a:t>Zarlenga</a:t>
            </a:r>
            <a:r>
              <a:rPr lang="en-US" sz="2800" dirty="0" smtClean="0"/>
              <a:t> worked together </a:t>
            </a:r>
          </a:p>
          <a:p>
            <a:pPr algn="ctr"/>
            <a:r>
              <a:rPr lang="en-US" sz="2800" dirty="0" smtClean="0"/>
              <a:t>to educate Greens and add ‘Greening the Dollar’ to the National Platform</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90" y="4421238"/>
            <a:ext cx="1842994" cy="13642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5" y="1748930"/>
            <a:ext cx="1870106" cy="1363255"/>
          </a:xfrm>
          <a:prstGeom prst="rect">
            <a:avLst/>
          </a:prstGeom>
        </p:spPr>
      </p:pic>
      <p:sp>
        <p:nvSpPr>
          <p:cNvPr id="8" name="TextBox 7"/>
          <p:cNvSpPr txBox="1"/>
          <p:nvPr/>
        </p:nvSpPr>
        <p:spPr>
          <a:xfrm>
            <a:off x="2408969" y="2072119"/>
            <a:ext cx="9742667" cy="830997"/>
          </a:xfrm>
          <a:prstGeom prst="rect">
            <a:avLst/>
          </a:prstGeom>
          <a:noFill/>
        </p:spPr>
        <p:txBody>
          <a:bodyPr wrap="none" rtlCol="0">
            <a:spAutoFit/>
          </a:bodyPr>
          <a:lstStyle/>
          <a:p>
            <a:r>
              <a:rPr lang="en-US" sz="2400" dirty="0" smtClean="0"/>
              <a:t>Dee:  “The monetary system is an invisible system.  People are made to think</a:t>
            </a:r>
          </a:p>
          <a:p>
            <a:r>
              <a:rPr lang="en-US" sz="2400" dirty="0"/>
              <a:t> </a:t>
            </a:r>
            <a:r>
              <a:rPr lang="en-US" sz="2400" dirty="0" smtClean="0"/>
              <a:t>           they can’t understand it.”</a:t>
            </a:r>
            <a:endParaRPr lang="en-US" sz="2400" dirty="0"/>
          </a:p>
        </p:txBody>
      </p:sp>
      <p:sp>
        <p:nvSpPr>
          <p:cNvPr id="9" name="TextBox 8"/>
          <p:cNvSpPr txBox="1"/>
          <p:nvPr/>
        </p:nvSpPr>
        <p:spPr>
          <a:xfrm>
            <a:off x="2960337" y="4687863"/>
            <a:ext cx="9191299" cy="830997"/>
          </a:xfrm>
          <a:prstGeom prst="rect">
            <a:avLst/>
          </a:prstGeom>
          <a:noFill/>
        </p:spPr>
        <p:txBody>
          <a:bodyPr wrap="none" rtlCol="0">
            <a:spAutoFit/>
          </a:bodyPr>
          <a:lstStyle/>
          <a:p>
            <a:r>
              <a:rPr lang="en-US" sz="2400" dirty="0" smtClean="0"/>
              <a:t>Ben:  “The Greens have a systems approach for serious problem change.</a:t>
            </a:r>
          </a:p>
          <a:p>
            <a:r>
              <a:rPr lang="en-US" sz="2400" dirty="0"/>
              <a:t> </a:t>
            </a:r>
            <a:r>
              <a:rPr lang="en-US" sz="2400" dirty="0" smtClean="0"/>
              <a:t>            The AMI message can contribute tremendously.”</a:t>
            </a:r>
            <a:endParaRPr lang="en-US" sz="2400" dirty="0"/>
          </a:p>
        </p:txBody>
      </p:sp>
    </p:spTree>
    <p:extLst>
      <p:ext uri="{BB962C8B-B14F-4D97-AF65-F5344CB8AC3E}">
        <p14:creationId xmlns:p14="http://schemas.microsoft.com/office/powerpoint/2010/main" val="69128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84995"/>
          </a:xfrm>
          <a:prstGeom prst="rect">
            <a:avLst/>
          </a:prstGeom>
          <a:solidFill>
            <a:srgbClr val="FFC000"/>
          </a:solidFill>
        </p:spPr>
        <p:txBody>
          <a:bodyPr wrap="square" rtlCol="0">
            <a:spAutoFit/>
          </a:bodyPr>
          <a:lstStyle/>
          <a:p>
            <a:pPr algn="ctr"/>
            <a:r>
              <a:rPr lang="en-US" sz="2800" dirty="0" smtClean="0"/>
              <a:t>AMI message</a:t>
            </a:r>
          </a:p>
          <a:p>
            <a:pPr algn="ctr"/>
            <a:r>
              <a:rPr lang="en-US" sz="2800" dirty="0" smtClean="0"/>
              <a:t>became part of</a:t>
            </a:r>
          </a:p>
          <a:p>
            <a:pPr algn="ctr"/>
            <a:r>
              <a:rPr lang="en-US" sz="2800" dirty="0" smtClean="0"/>
              <a:t>2010 GPUS National Platform</a:t>
            </a:r>
            <a:endParaRPr lang="en-US" sz="2800" dirty="0"/>
          </a:p>
        </p:txBody>
      </p:sp>
      <p:sp>
        <p:nvSpPr>
          <p:cNvPr id="10" name="TextBox 9"/>
          <p:cNvSpPr txBox="1"/>
          <p:nvPr/>
        </p:nvSpPr>
        <p:spPr>
          <a:xfrm>
            <a:off x="2714920" y="4477848"/>
            <a:ext cx="7551298" cy="2031325"/>
          </a:xfrm>
          <a:prstGeom prst="rect">
            <a:avLst/>
          </a:prstGeom>
          <a:noFill/>
        </p:spPr>
        <p:txBody>
          <a:bodyPr wrap="none" rtlCol="0">
            <a:spAutoFit/>
          </a:bodyPr>
          <a:lstStyle/>
          <a:p>
            <a:pPr marL="285750" indent="-285750">
              <a:buFont typeface="Arial" panose="020B0604020202020204" pitchFamily="34" charset="0"/>
              <a:buChar char="•"/>
            </a:pPr>
            <a:r>
              <a:rPr lang="en-US" dirty="0"/>
              <a:t>The crisis in our financial system makes it imperative </a:t>
            </a:r>
            <a:r>
              <a:rPr lang="en-US" dirty="0" smtClean="0"/>
              <a:t>that we</a:t>
            </a:r>
          </a:p>
          <a:p>
            <a:r>
              <a:rPr lang="en-US" dirty="0" smtClean="0"/>
              <a:t>      restructure </a:t>
            </a:r>
            <a:r>
              <a:rPr lang="en-US" dirty="0"/>
              <a:t>our monetary system. </a:t>
            </a:r>
          </a:p>
          <a:p>
            <a:r>
              <a:rPr lang="en-US" dirty="0"/>
              <a:t> </a:t>
            </a:r>
          </a:p>
          <a:p>
            <a:pPr marL="285750" indent="-285750">
              <a:buFont typeface="Arial" panose="020B0604020202020204" pitchFamily="34" charset="0"/>
              <a:buChar char="•"/>
            </a:pPr>
            <a:r>
              <a:rPr lang="en-US" dirty="0"/>
              <a:t>It is both possible and necessary for our government to take back its special</a:t>
            </a:r>
          </a:p>
          <a:p>
            <a:r>
              <a:rPr lang="en-US" dirty="0" smtClean="0"/>
              <a:t>     money </a:t>
            </a:r>
            <a:r>
              <a:rPr lang="en-US" dirty="0"/>
              <a:t>creation privilege </a:t>
            </a:r>
            <a:r>
              <a:rPr lang="en-US" dirty="0" smtClean="0"/>
              <a:t>…</a:t>
            </a:r>
          </a:p>
          <a:p>
            <a:r>
              <a:rPr lang="en-US" dirty="0"/>
              <a:t> </a:t>
            </a:r>
          </a:p>
          <a:p>
            <a:pPr marL="285750" indent="-285750">
              <a:buFont typeface="Arial" panose="020B0604020202020204" pitchFamily="34" charset="0"/>
              <a:buChar char="•"/>
            </a:pPr>
            <a:r>
              <a:rPr lang="en-US" dirty="0" smtClean="0"/>
              <a:t>end the privilege banks now have to </a:t>
            </a:r>
            <a:r>
              <a:rPr lang="en-US" dirty="0"/>
              <a:t>create </a:t>
            </a:r>
            <a:r>
              <a:rPr lang="en-US" dirty="0" smtClean="0"/>
              <a:t>money..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035" y="1590561"/>
            <a:ext cx="5239929" cy="2570884"/>
          </a:xfrm>
          <a:prstGeom prst="rect">
            <a:avLst/>
          </a:prstGeom>
        </p:spPr>
      </p:pic>
      <p:sp>
        <p:nvSpPr>
          <p:cNvPr id="6" name="TextBox 5"/>
          <p:cNvSpPr txBox="1"/>
          <p:nvPr/>
        </p:nvSpPr>
        <p:spPr>
          <a:xfrm>
            <a:off x="845127" y="2414338"/>
            <a:ext cx="1588897" cy="923330"/>
          </a:xfrm>
          <a:prstGeom prst="rect">
            <a:avLst/>
          </a:prstGeom>
          <a:noFill/>
        </p:spPr>
        <p:txBody>
          <a:bodyPr wrap="none" rtlCol="0">
            <a:spAutoFit/>
          </a:bodyPr>
          <a:lstStyle/>
          <a:p>
            <a:r>
              <a:rPr lang="en-US" sz="5400" b="1" u="sng" dirty="0" smtClean="0"/>
              <a:t>2010</a:t>
            </a:r>
            <a:endParaRPr lang="en-US" sz="5400" b="1" u="sng" dirty="0"/>
          </a:p>
        </p:txBody>
      </p:sp>
    </p:spTree>
    <p:extLst>
      <p:ext uri="{BB962C8B-B14F-4D97-AF65-F5344CB8AC3E}">
        <p14:creationId xmlns:p14="http://schemas.microsoft.com/office/powerpoint/2010/main" val="166587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84995"/>
          </a:xfrm>
          <a:prstGeom prst="rect">
            <a:avLst/>
          </a:prstGeom>
          <a:solidFill>
            <a:srgbClr val="FFC000"/>
          </a:solidFill>
        </p:spPr>
        <p:txBody>
          <a:bodyPr wrap="square" rtlCol="0">
            <a:spAutoFit/>
          </a:bodyPr>
          <a:lstStyle/>
          <a:p>
            <a:pPr algn="ctr"/>
            <a:r>
              <a:rPr lang="en-US" sz="2800" dirty="0" smtClean="0"/>
              <a:t>“Greening the Dollar”</a:t>
            </a:r>
          </a:p>
          <a:p>
            <a:pPr algn="ctr"/>
            <a:r>
              <a:rPr lang="en-US" sz="2800" dirty="0" smtClean="0"/>
              <a:t>becomes part of</a:t>
            </a:r>
          </a:p>
          <a:p>
            <a:pPr algn="ctr"/>
            <a:r>
              <a:rPr lang="en-US" sz="2800" dirty="0" smtClean="0"/>
              <a:t>2012 GPUS National Platform</a:t>
            </a:r>
            <a:endParaRPr lang="en-US" sz="2800" dirty="0"/>
          </a:p>
        </p:txBody>
      </p:sp>
      <p:pic>
        <p:nvPicPr>
          <p:cNvPr id="3" name="Picture 2"/>
          <p:cNvPicPr>
            <a:picLocks noChangeAspect="1"/>
          </p:cNvPicPr>
          <p:nvPr/>
        </p:nvPicPr>
        <p:blipFill>
          <a:blip r:embed="rId2"/>
          <a:stretch>
            <a:fillRect/>
          </a:stretch>
        </p:blipFill>
        <p:spPr>
          <a:xfrm>
            <a:off x="388662" y="1966695"/>
            <a:ext cx="4414854" cy="4291133"/>
          </a:xfrm>
          <a:prstGeom prst="rect">
            <a:avLst/>
          </a:prstGeom>
        </p:spPr>
      </p:pic>
      <p:sp>
        <p:nvSpPr>
          <p:cNvPr id="5" name="TextBox 4"/>
          <p:cNvSpPr txBox="1"/>
          <p:nvPr/>
        </p:nvSpPr>
        <p:spPr>
          <a:xfrm>
            <a:off x="5442043" y="2634933"/>
            <a:ext cx="5974103" cy="2954655"/>
          </a:xfrm>
          <a:prstGeom prst="rect">
            <a:avLst/>
          </a:prstGeom>
          <a:solidFill>
            <a:srgbClr val="8FF68A"/>
          </a:solidFill>
          <a:ln w="38100">
            <a:solidFill>
              <a:schemeClr val="tx1"/>
            </a:solidFill>
          </a:ln>
        </p:spPr>
        <p:txBody>
          <a:bodyPr wrap="square" rtlCol="0">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Monetary Reform (Greening the Dollar)</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crisis in our financial system makes it imperative that we restructure our monetary system.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a:t>
            </a:r>
          </a:p>
          <a:p>
            <a:r>
              <a:rPr lang="en-US" dirty="0"/>
              <a:t>15  Nationalize the 12 Federal Reserve Banks, </a:t>
            </a:r>
            <a:r>
              <a:rPr lang="en-US" dirty="0" smtClean="0"/>
              <a:t>…..</a:t>
            </a:r>
          </a:p>
          <a:p>
            <a:pPr marL="342900" indent="-342900">
              <a:buAutoNum type="arabicPlain" startAt="16"/>
            </a:pPr>
            <a:r>
              <a:rPr lang="en-US" dirty="0" smtClean="0"/>
              <a:t>end </a:t>
            </a:r>
            <a:r>
              <a:rPr lang="en-US" dirty="0"/>
              <a:t>the privilege </a:t>
            </a:r>
            <a:r>
              <a:rPr lang="en-US" dirty="0" smtClean="0"/>
              <a:t>banks now </a:t>
            </a:r>
            <a:r>
              <a:rPr lang="en-US" dirty="0"/>
              <a:t>have to </a:t>
            </a:r>
            <a:r>
              <a:rPr lang="en-US" dirty="0" smtClean="0"/>
              <a:t>create money </a:t>
            </a:r>
            <a:endParaRPr lang="en-US" dirty="0"/>
          </a:p>
          <a:p>
            <a:pPr marL="342900" indent="-342900">
              <a:buAutoNum type="arabicPlain" startAt="17"/>
            </a:pPr>
            <a:r>
              <a:rPr lang="en-US" dirty="0" smtClean="0"/>
              <a:t>The </a:t>
            </a:r>
            <a:r>
              <a:rPr lang="en-US" dirty="0"/>
              <a:t>new money that must be regularly </a:t>
            </a:r>
            <a:r>
              <a:rPr lang="en-US" dirty="0" smtClean="0"/>
              <a:t>added….</a:t>
            </a:r>
          </a:p>
          <a:p>
            <a:r>
              <a:rPr lang="en-US" dirty="0" smtClean="0"/>
              <a:t>       assure a fair distribution </a:t>
            </a:r>
            <a:r>
              <a:rPr lang="en-US" dirty="0"/>
              <a:t>of </a:t>
            </a:r>
            <a:r>
              <a:rPr lang="en-US" dirty="0" smtClean="0"/>
              <a:t>such expenditures</a:t>
            </a:r>
          </a:p>
          <a:p>
            <a:r>
              <a:rPr lang="en-US" dirty="0"/>
              <a:t> </a:t>
            </a:r>
            <a:r>
              <a:rPr lang="en-US" dirty="0" smtClean="0"/>
              <a:t>      across the United </a:t>
            </a:r>
            <a:r>
              <a:rPr lang="en-US" dirty="0"/>
              <a:t>States, creating </a:t>
            </a:r>
            <a:r>
              <a:rPr lang="en-US" dirty="0" smtClean="0"/>
              <a:t>good jobs…</a:t>
            </a:r>
            <a:endParaRPr lang="en-US" dirty="0"/>
          </a:p>
          <a:p>
            <a:endParaRPr lang="en-US" dirty="0"/>
          </a:p>
        </p:txBody>
      </p:sp>
    </p:spTree>
    <p:extLst>
      <p:ext uri="{BB962C8B-B14F-4D97-AF65-F5344CB8AC3E}">
        <p14:creationId xmlns:p14="http://schemas.microsoft.com/office/powerpoint/2010/main" val="340193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460" y="3232651"/>
            <a:ext cx="11028795" cy="3046988"/>
          </a:xfrm>
          <a:prstGeom prst="rect">
            <a:avLst/>
          </a:prstGeom>
          <a:solidFill>
            <a:srgbClr val="FFDFAF"/>
          </a:solidFill>
        </p:spPr>
        <p:txBody>
          <a:bodyPr wrap="square" rtlCol="0">
            <a:spAutoFit/>
          </a:bodyPr>
          <a:lstStyle/>
          <a:p>
            <a:r>
              <a:rPr lang="en-US" sz="2400" b="1" dirty="0" smtClean="0"/>
              <a:t>AMI’s Howard Switzer is a 2001 founding member of the Tennessee Green Party.</a:t>
            </a:r>
          </a:p>
          <a:p>
            <a:endParaRPr lang="en-US" sz="2400" b="1" dirty="0" smtClean="0"/>
          </a:p>
          <a:p>
            <a:r>
              <a:rPr lang="en-US" sz="2400" b="1" dirty="0" smtClean="0"/>
              <a:t>In 2007 he heard Stephen </a:t>
            </a:r>
            <a:r>
              <a:rPr lang="en-US" sz="2400" b="1" dirty="0" err="1" smtClean="0"/>
              <a:t>Zarlenga</a:t>
            </a:r>
            <a:r>
              <a:rPr lang="en-US" sz="2400" b="1" dirty="0" smtClean="0"/>
              <a:t> talk at the Reading, PA, Green National Meeting.</a:t>
            </a:r>
          </a:p>
          <a:p>
            <a:endParaRPr lang="en-US" sz="2400" b="1" dirty="0"/>
          </a:p>
          <a:p>
            <a:r>
              <a:rPr lang="en-US" sz="2400" b="1" dirty="0" smtClean="0"/>
              <a:t>In 2013 Stephen called him up and invited Howard to the AMI conference.  At the conference, Howard bought LOST SCIENCE OF MONEY.  Since reading the book, he has been a constant presence on the GP National Committee listserv, connecting issues caused by the bank-run monetary system to solutions in “Greening the Dollar”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37"/>
            <a:ext cx="4156364" cy="2411673"/>
          </a:xfrm>
          <a:prstGeom prst="rect">
            <a:avLst/>
          </a:prstGeom>
        </p:spPr>
      </p:pic>
      <p:sp>
        <p:nvSpPr>
          <p:cNvPr id="7" name="TextBox 6"/>
          <p:cNvSpPr txBox="1"/>
          <p:nvPr/>
        </p:nvSpPr>
        <p:spPr>
          <a:xfrm>
            <a:off x="4318978" y="119067"/>
            <a:ext cx="3509800" cy="2246769"/>
          </a:xfrm>
          <a:prstGeom prst="rect">
            <a:avLst/>
          </a:prstGeom>
          <a:solidFill>
            <a:srgbClr val="FFC000"/>
          </a:solidFill>
        </p:spPr>
        <p:txBody>
          <a:bodyPr wrap="square" rtlCol="0">
            <a:spAutoFit/>
          </a:bodyPr>
          <a:lstStyle/>
          <a:p>
            <a:pPr algn="ctr"/>
            <a:r>
              <a:rPr lang="en-US" sz="2000" b="1" dirty="0" smtClean="0"/>
              <a:t>HOWARD SWITZER</a:t>
            </a:r>
          </a:p>
          <a:p>
            <a:pPr algn="ctr"/>
            <a:r>
              <a:rPr lang="en-US" sz="2000" b="1" dirty="0" smtClean="0"/>
              <a:t>GP Voice for</a:t>
            </a:r>
          </a:p>
          <a:p>
            <a:pPr algn="ctr"/>
            <a:r>
              <a:rPr lang="en-US" sz="2000" b="1" dirty="0" smtClean="0"/>
              <a:t>True Monetary Reform:</a:t>
            </a:r>
          </a:p>
          <a:p>
            <a:pPr algn="ctr"/>
            <a:endParaRPr lang="en-US" sz="2000" b="1" dirty="0"/>
          </a:p>
          <a:p>
            <a:pPr algn="ctr"/>
            <a:r>
              <a:rPr lang="en-US" sz="2000" b="1" dirty="0" smtClean="0"/>
              <a:t>“To have control of public policy, the public must control the monetary system.”</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392" y="-1"/>
            <a:ext cx="4223226" cy="2369127"/>
          </a:xfrm>
          <a:prstGeom prst="rect">
            <a:avLst/>
          </a:prstGeom>
        </p:spPr>
      </p:pic>
    </p:spTree>
    <p:extLst>
      <p:ext uri="{BB962C8B-B14F-4D97-AF65-F5344CB8AC3E}">
        <p14:creationId xmlns:p14="http://schemas.microsoft.com/office/powerpoint/2010/main" val="423108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2154</Words>
  <Application>Microsoft Office PowerPoint</Application>
  <PresentationFormat>Widescreen</PresentationFormat>
  <Paragraphs>358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212</cp:revision>
  <dcterms:created xsi:type="dcterms:W3CDTF">2018-10-15T02:12:06Z</dcterms:created>
  <dcterms:modified xsi:type="dcterms:W3CDTF">2018-10-25T02:18:00Z</dcterms:modified>
</cp:coreProperties>
</file>