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36"/>
  </p:notesMasterIdLst>
  <p:handoutMasterIdLst>
    <p:handoutMasterId r:id="rId37"/>
  </p:handoutMasterIdLst>
  <p:sldIdLst>
    <p:sldId id="378" r:id="rId2"/>
    <p:sldId id="454" r:id="rId3"/>
    <p:sldId id="528" r:id="rId4"/>
    <p:sldId id="536" r:id="rId5"/>
    <p:sldId id="269" r:id="rId6"/>
    <p:sldId id="493" r:id="rId7"/>
    <p:sldId id="518" r:id="rId8"/>
    <p:sldId id="569" r:id="rId9"/>
    <p:sldId id="329" r:id="rId10"/>
    <p:sldId id="590" r:id="rId11"/>
    <p:sldId id="588" r:id="rId12"/>
    <p:sldId id="562" r:id="rId13"/>
    <p:sldId id="567" r:id="rId14"/>
    <p:sldId id="563" r:id="rId15"/>
    <p:sldId id="522" r:id="rId16"/>
    <p:sldId id="571" r:id="rId17"/>
    <p:sldId id="572" r:id="rId18"/>
    <p:sldId id="525" r:id="rId19"/>
    <p:sldId id="589" r:id="rId20"/>
    <p:sldId id="561" r:id="rId21"/>
    <p:sldId id="565" r:id="rId22"/>
    <p:sldId id="566" r:id="rId23"/>
    <p:sldId id="574" r:id="rId24"/>
    <p:sldId id="564" r:id="rId25"/>
    <p:sldId id="573" r:id="rId26"/>
    <p:sldId id="578" r:id="rId27"/>
    <p:sldId id="575" r:id="rId28"/>
    <p:sldId id="576" r:id="rId29"/>
    <p:sldId id="577" r:id="rId30"/>
    <p:sldId id="474" r:id="rId31"/>
    <p:sldId id="568" r:id="rId32"/>
    <p:sldId id="539" r:id="rId33"/>
    <p:sldId id="320" r:id="rId34"/>
    <p:sldId id="537" r:id="rId35"/>
  </p:sldIdLst>
  <p:sldSz cx="9144000" cy="6858000" type="screen4x3"/>
  <p:notesSz cx="7010400" cy="9448800"/>
  <p:defaultTextStyle>
    <a:defPPr>
      <a:defRPr lang="en-US"/>
    </a:defPPr>
    <a:lvl1pPr algn="l" rtl="0" eaLnBrk="0" fontAlgn="base" hangingPunct="0">
      <a:spcBef>
        <a:spcPct val="0"/>
      </a:spcBef>
      <a:spcAft>
        <a:spcPct val="0"/>
      </a:spcAft>
      <a:defRPr sz="10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10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10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10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10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0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10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10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10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288">
          <p15:clr>
            <a:srgbClr val="A4A3A4"/>
          </p15:clr>
        </p15:guide>
        <p15:guide id="2" pos="5651">
          <p15:clr>
            <a:srgbClr val="A4A3A4"/>
          </p15:clr>
        </p15:guide>
      </p15:sldGuideLst>
    </p:ext>
    <p:ext uri="{2D200454-40CA-4A62-9FC3-DE9A4176ACB9}">
      <p15:notesGuideLst xmlns:p15="http://schemas.microsoft.com/office/powerpoint/2012/main">
        <p15:guide id="1" orient="horz" pos="2976">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89E"/>
    <a:srgbClr val="FDEEAE"/>
    <a:srgbClr val="FDF0C8"/>
    <a:srgbClr val="F4C0FD"/>
    <a:srgbClr val="FFFFDF"/>
    <a:srgbClr val="FDF0B6"/>
    <a:srgbClr val="FDDB86"/>
    <a:srgbClr val="FDA8E5"/>
    <a:srgbClr val="0AFF17"/>
    <a:srgbClr val="59B2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8803"/>
    <p:restoredTop sz="94194"/>
  </p:normalViewPr>
  <p:slideViewPr>
    <p:cSldViewPr snapToGrid="0">
      <p:cViewPr>
        <p:scale>
          <a:sx n="112" d="100"/>
          <a:sy n="112" d="100"/>
        </p:scale>
        <p:origin x="1400" y="-1440"/>
      </p:cViewPr>
      <p:guideLst>
        <p:guide orient="horz" pos="2288"/>
        <p:guide pos="5651"/>
      </p:guideLst>
    </p:cSldViewPr>
  </p:slideViewPr>
  <p:outlineViewPr>
    <p:cViewPr>
      <p:scale>
        <a:sx n="33" d="100"/>
        <a:sy n="33" d="100"/>
      </p:scale>
      <p:origin x="0" y="0"/>
    </p:cViewPr>
  </p:outlineViewPr>
  <p:notesTextViewPr>
    <p:cViewPr>
      <p:scale>
        <a:sx n="90" d="100"/>
        <a:sy n="90" d="100"/>
      </p:scale>
      <p:origin x="0" y="0"/>
    </p:cViewPr>
  </p:notesTextViewPr>
  <p:sorterViewPr>
    <p:cViewPr>
      <p:scale>
        <a:sx n="95" d="100"/>
        <a:sy n="95" d="100"/>
      </p:scale>
      <p:origin x="0" y="0"/>
    </p:cViewPr>
  </p:sorterViewPr>
  <p:notesViewPr>
    <p:cSldViewPr snapToGrid="0">
      <p:cViewPr>
        <p:scale>
          <a:sx n="103" d="100"/>
          <a:sy n="103" d="100"/>
        </p:scale>
        <p:origin x="2496" y="-544"/>
      </p:cViewPr>
      <p:guideLst>
        <p:guide orient="horz" pos="2976"/>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73075"/>
          </a:xfrm>
          <a:prstGeom prst="rect">
            <a:avLst/>
          </a:prstGeom>
          <a:noFill/>
          <a:ln w="9525">
            <a:noFill/>
            <a:miter lim="800000"/>
            <a:headEnd/>
            <a:tailEnd/>
          </a:ln>
          <a:effectLst/>
        </p:spPr>
        <p:txBody>
          <a:bodyPr vert="horz" wrap="square" lIns="19321" tIns="0" rIns="19321" bIns="0" numCol="1" anchor="t" anchorCtr="0" compatLnSpc="1">
            <a:prstTxWarp prst="textNoShape">
              <a:avLst/>
            </a:prstTxWarp>
          </a:bodyPr>
          <a:lstStyle>
            <a:lvl1pPr defTabSz="927100">
              <a:defRPr i="1">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3971925" y="0"/>
            <a:ext cx="3038475" cy="473075"/>
          </a:xfrm>
          <a:prstGeom prst="rect">
            <a:avLst/>
          </a:prstGeom>
          <a:noFill/>
          <a:ln w="9525">
            <a:noFill/>
            <a:miter lim="800000"/>
            <a:headEnd/>
            <a:tailEnd/>
          </a:ln>
          <a:effectLst/>
        </p:spPr>
        <p:txBody>
          <a:bodyPr vert="horz" wrap="square" lIns="19321" tIns="0" rIns="19321" bIns="0" numCol="1" anchor="t" anchorCtr="0" compatLnSpc="1">
            <a:prstTxWarp prst="textNoShape">
              <a:avLst/>
            </a:prstTxWarp>
          </a:bodyPr>
          <a:lstStyle>
            <a:lvl1pPr algn="r" defTabSz="927100">
              <a:defRPr i="1">
                <a:latin typeface="Times New Roman" charset="0"/>
              </a:defRPr>
            </a:lvl1pPr>
          </a:lstStyle>
          <a:p>
            <a:pPr>
              <a:defRPr/>
            </a:pPr>
            <a:endParaRPr lang="en-US"/>
          </a:p>
        </p:txBody>
      </p:sp>
      <p:sp>
        <p:nvSpPr>
          <p:cNvPr id="3076" name="Rectangle 4"/>
          <p:cNvSpPr>
            <a:spLocks noGrp="1" noChangeArrowheads="1"/>
          </p:cNvSpPr>
          <p:nvPr>
            <p:ph type="ftr" sz="quarter" idx="2"/>
          </p:nvPr>
        </p:nvSpPr>
        <p:spPr bwMode="auto">
          <a:xfrm>
            <a:off x="0" y="8975725"/>
            <a:ext cx="3038475" cy="473075"/>
          </a:xfrm>
          <a:prstGeom prst="rect">
            <a:avLst/>
          </a:prstGeom>
          <a:noFill/>
          <a:ln w="9525">
            <a:noFill/>
            <a:miter lim="800000"/>
            <a:headEnd/>
            <a:tailEnd/>
          </a:ln>
          <a:effectLst/>
        </p:spPr>
        <p:txBody>
          <a:bodyPr vert="horz" wrap="square" lIns="19321" tIns="0" rIns="19321" bIns="0" numCol="1" anchor="b" anchorCtr="0" compatLnSpc="1">
            <a:prstTxWarp prst="textNoShape">
              <a:avLst/>
            </a:prstTxWarp>
          </a:bodyPr>
          <a:lstStyle>
            <a:lvl1pPr defTabSz="927100">
              <a:defRPr i="1">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3971925" y="8975725"/>
            <a:ext cx="3038475" cy="473075"/>
          </a:xfrm>
          <a:prstGeom prst="rect">
            <a:avLst/>
          </a:prstGeom>
          <a:noFill/>
          <a:ln w="9525">
            <a:noFill/>
            <a:miter lim="800000"/>
            <a:headEnd/>
            <a:tailEnd/>
          </a:ln>
          <a:effectLst/>
        </p:spPr>
        <p:txBody>
          <a:bodyPr vert="horz" wrap="square" lIns="19321" tIns="0" rIns="19321" bIns="0" numCol="1" anchor="b" anchorCtr="0" compatLnSpc="1">
            <a:prstTxWarp prst="textNoShape">
              <a:avLst/>
            </a:prstTxWarp>
          </a:bodyPr>
          <a:lstStyle>
            <a:lvl1pPr algn="r" defTabSz="927100">
              <a:defRPr i="1">
                <a:latin typeface="Times New Roman" charset="0"/>
              </a:defRPr>
            </a:lvl1pPr>
          </a:lstStyle>
          <a:p>
            <a:pPr>
              <a:defRPr/>
            </a:pPr>
            <a:fld id="{D2F2B861-6A39-1846-B3C0-71694C4FAAE0}" type="slidenum">
              <a:rPr lang="en-US"/>
              <a:pPr>
                <a:defRPr/>
              </a:pPr>
              <a:t>‹#›</a:t>
            </a:fld>
            <a:endParaRPr lang="en-US"/>
          </a:p>
        </p:txBody>
      </p:sp>
    </p:spTree>
    <p:extLst>
      <p:ext uri="{BB962C8B-B14F-4D97-AF65-F5344CB8AC3E}">
        <p14:creationId xmlns:p14="http://schemas.microsoft.com/office/powerpoint/2010/main" val="3828257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73075"/>
          </a:xfrm>
          <a:prstGeom prst="rect">
            <a:avLst/>
          </a:prstGeom>
          <a:noFill/>
          <a:ln w="9525">
            <a:noFill/>
            <a:miter lim="800000"/>
            <a:headEnd/>
            <a:tailEnd/>
          </a:ln>
          <a:effectLst/>
        </p:spPr>
        <p:txBody>
          <a:bodyPr vert="horz" wrap="square" lIns="19321" tIns="0" rIns="19321" bIns="0" numCol="1" anchor="t" anchorCtr="0" compatLnSpc="1">
            <a:prstTxWarp prst="textNoShape">
              <a:avLst/>
            </a:prstTxWarp>
          </a:bodyPr>
          <a:lstStyle>
            <a:lvl1pPr defTabSz="927100">
              <a:defRPr i="1">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3971925" y="0"/>
            <a:ext cx="3038475" cy="473075"/>
          </a:xfrm>
          <a:prstGeom prst="rect">
            <a:avLst/>
          </a:prstGeom>
          <a:noFill/>
          <a:ln w="9525">
            <a:noFill/>
            <a:miter lim="800000"/>
            <a:headEnd/>
            <a:tailEnd/>
          </a:ln>
          <a:effectLst/>
        </p:spPr>
        <p:txBody>
          <a:bodyPr vert="horz" wrap="square" lIns="19321" tIns="0" rIns="19321" bIns="0" numCol="1" anchor="t" anchorCtr="0" compatLnSpc="1">
            <a:prstTxWarp prst="textNoShape">
              <a:avLst/>
            </a:prstTxWarp>
          </a:bodyPr>
          <a:lstStyle>
            <a:lvl1pPr algn="r" defTabSz="927100">
              <a:defRPr i="1">
                <a:latin typeface="Times New Roman" charset="0"/>
              </a:defRPr>
            </a:lvl1pPr>
          </a:lstStyle>
          <a:p>
            <a:pPr>
              <a:defRPr/>
            </a:pPr>
            <a:endParaRPr lang="en-US"/>
          </a:p>
        </p:txBody>
      </p:sp>
      <p:sp>
        <p:nvSpPr>
          <p:cNvPr id="2052" name="Rectangle 4"/>
          <p:cNvSpPr>
            <a:spLocks noGrp="1" noChangeArrowheads="1"/>
          </p:cNvSpPr>
          <p:nvPr>
            <p:ph type="ftr" sz="quarter" idx="4"/>
          </p:nvPr>
        </p:nvSpPr>
        <p:spPr bwMode="auto">
          <a:xfrm>
            <a:off x="0" y="8975725"/>
            <a:ext cx="3038475" cy="473075"/>
          </a:xfrm>
          <a:prstGeom prst="rect">
            <a:avLst/>
          </a:prstGeom>
          <a:noFill/>
          <a:ln w="9525">
            <a:noFill/>
            <a:miter lim="800000"/>
            <a:headEnd/>
            <a:tailEnd/>
          </a:ln>
          <a:effectLst/>
        </p:spPr>
        <p:txBody>
          <a:bodyPr vert="horz" wrap="square" lIns="19321" tIns="0" rIns="19321" bIns="0" numCol="1" anchor="b" anchorCtr="0" compatLnSpc="1">
            <a:prstTxWarp prst="textNoShape">
              <a:avLst/>
            </a:prstTxWarp>
          </a:bodyPr>
          <a:lstStyle>
            <a:lvl1pPr defTabSz="927100">
              <a:defRPr i="1">
                <a:latin typeface="Times New Roman" charset="0"/>
              </a:defRPr>
            </a:lvl1pPr>
          </a:lstStyle>
          <a:p>
            <a:pPr>
              <a:defRPr/>
            </a:pPr>
            <a:endParaRPr lang="en-US"/>
          </a:p>
        </p:txBody>
      </p:sp>
      <p:sp>
        <p:nvSpPr>
          <p:cNvPr id="2053" name="Rectangle 5"/>
          <p:cNvSpPr>
            <a:spLocks noGrp="1" noChangeArrowheads="1"/>
          </p:cNvSpPr>
          <p:nvPr>
            <p:ph type="sldNum" sz="quarter" idx="5"/>
          </p:nvPr>
        </p:nvSpPr>
        <p:spPr bwMode="auto">
          <a:xfrm>
            <a:off x="3971925" y="8975725"/>
            <a:ext cx="3038475" cy="473075"/>
          </a:xfrm>
          <a:prstGeom prst="rect">
            <a:avLst/>
          </a:prstGeom>
          <a:noFill/>
          <a:ln w="9525">
            <a:noFill/>
            <a:miter lim="800000"/>
            <a:headEnd/>
            <a:tailEnd/>
          </a:ln>
          <a:effectLst/>
        </p:spPr>
        <p:txBody>
          <a:bodyPr vert="horz" wrap="square" lIns="19321" tIns="0" rIns="19321" bIns="0" numCol="1" anchor="b" anchorCtr="0" compatLnSpc="1">
            <a:prstTxWarp prst="textNoShape">
              <a:avLst/>
            </a:prstTxWarp>
          </a:bodyPr>
          <a:lstStyle>
            <a:lvl1pPr algn="r" defTabSz="927100">
              <a:defRPr i="1">
                <a:latin typeface="Times New Roman" charset="0"/>
              </a:defRPr>
            </a:lvl1pPr>
          </a:lstStyle>
          <a:p>
            <a:pPr>
              <a:defRPr/>
            </a:pPr>
            <a:fld id="{64E0A18B-78EE-FD43-8FA4-B940750D81A7}" type="slidenum">
              <a:rPr lang="en-US"/>
              <a:pPr>
                <a:defRPr/>
              </a:pPr>
              <a:t>‹#›</a:t>
            </a:fld>
            <a:endParaRPr lang="en-US"/>
          </a:p>
        </p:txBody>
      </p:sp>
      <p:sp>
        <p:nvSpPr>
          <p:cNvPr id="2054" name="Rectangle 6"/>
          <p:cNvSpPr>
            <a:spLocks noGrp="1" noChangeArrowheads="1"/>
          </p:cNvSpPr>
          <p:nvPr>
            <p:ph type="body" sz="quarter" idx="3"/>
          </p:nvPr>
        </p:nvSpPr>
        <p:spPr bwMode="auto">
          <a:xfrm>
            <a:off x="931863" y="4487863"/>
            <a:ext cx="5143500" cy="4252912"/>
          </a:xfrm>
          <a:prstGeom prst="rect">
            <a:avLst/>
          </a:prstGeom>
          <a:noFill/>
          <a:ln w="9525">
            <a:noFill/>
            <a:miter lim="800000"/>
            <a:headEnd/>
            <a:tailEnd/>
          </a:ln>
          <a:effectLst/>
        </p:spPr>
        <p:txBody>
          <a:bodyPr vert="horz" wrap="square" lIns="93382" tIns="46692" rIns="93382" bIns="466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3" name="Rectangle 7"/>
          <p:cNvSpPr>
            <a:spLocks noGrp="1" noRot="1" noChangeAspect="1" noChangeArrowheads="1" noTextEdit="1"/>
          </p:cNvSpPr>
          <p:nvPr>
            <p:ph type="sldImg" idx="2"/>
          </p:nvPr>
        </p:nvSpPr>
        <p:spPr bwMode="auto">
          <a:xfrm>
            <a:off x="1152525" y="714375"/>
            <a:ext cx="4706938" cy="35306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1245306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3" charset="0"/>
        <a:ea typeface="ＭＳ Ｐゴシック" pitchFamily="75" charset="-128"/>
        <a:cs typeface="ＭＳ Ｐゴシック" pitchFamily="75" charset="-128"/>
      </a:defRPr>
    </a:lvl1pPr>
    <a:lvl2pPr marL="457200" algn="l" rtl="0" eaLnBrk="0" fontAlgn="base" hangingPunct="0">
      <a:spcBef>
        <a:spcPct val="30000"/>
      </a:spcBef>
      <a:spcAft>
        <a:spcPct val="0"/>
      </a:spcAft>
      <a:defRPr sz="1200" kern="1200">
        <a:solidFill>
          <a:schemeClr val="tx1"/>
        </a:solidFill>
        <a:latin typeface="Times New Roman" pitchFamily="83" charset="0"/>
        <a:ea typeface="ＭＳ Ｐゴシック" pitchFamily="83"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3"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83"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83" charset="0"/>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EA37450B-A738-3A44-B48F-8531FE2D6DBD}" type="slidenum">
              <a:rPr lang="en-US">
                <a:latin typeface="Times New Roman" charset="0"/>
              </a:rPr>
              <a:pPr/>
              <a:t>1</a:t>
            </a:fld>
            <a:endParaRPr lang="en-US">
              <a:latin typeface="Times New Roman" charset="0"/>
            </a:endParaRPr>
          </a:p>
        </p:txBody>
      </p:sp>
      <p:sp>
        <p:nvSpPr>
          <p:cNvPr id="6146" name="Rectangle 2"/>
          <p:cNvSpPr>
            <a:spLocks noChangeArrowheads="1"/>
          </p:cNvSpPr>
          <p:nvPr/>
        </p:nvSpPr>
        <p:spPr bwMode="auto">
          <a:xfrm>
            <a:off x="3970338" y="0"/>
            <a:ext cx="3040062"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47" name="Rectangle 3"/>
          <p:cNvSpPr>
            <a:spLocks noChangeArrowheads="1"/>
          </p:cNvSpPr>
          <p:nvPr/>
        </p:nvSpPr>
        <p:spPr bwMode="auto">
          <a:xfrm>
            <a:off x="3970338" y="8975725"/>
            <a:ext cx="3040062"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321" tIns="0" rIns="19321" bIns="0" anchor="b"/>
          <a:lstStyle/>
          <a:p>
            <a:pPr algn="r" defTabSz="927100"/>
            <a:r>
              <a:rPr lang="en-US" i="1">
                <a:latin typeface="Times New Roman" charset="0"/>
              </a:rPr>
              <a:t>1</a:t>
            </a:r>
          </a:p>
        </p:txBody>
      </p:sp>
      <p:sp>
        <p:nvSpPr>
          <p:cNvPr id="6148" name="Rectangle 4"/>
          <p:cNvSpPr>
            <a:spLocks noChangeArrowheads="1"/>
          </p:cNvSpPr>
          <p:nvPr/>
        </p:nvSpPr>
        <p:spPr bwMode="auto">
          <a:xfrm>
            <a:off x="0" y="8975725"/>
            <a:ext cx="303847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49" name="Rectangle 5"/>
          <p:cNvSpPr>
            <a:spLocks noChangeArrowheads="1"/>
          </p:cNvSpPr>
          <p:nvPr/>
        </p:nvSpPr>
        <p:spPr bwMode="auto">
          <a:xfrm>
            <a:off x="0" y="0"/>
            <a:ext cx="303847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50" name="Rectangle 6"/>
          <p:cNvSpPr>
            <a:spLocks noChangeArrowheads="1"/>
          </p:cNvSpPr>
          <p:nvPr/>
        </p:nvSpPr>
        <p:spPr bwMode="auto">
          <a:xfrm>
            <a:off x="3968750" y="0"/>
            <a:ext cx="304165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51" name="Rectangle 7"/>
          <p:cNvSpPr>
            <a:spLocks noChangeArrowheads="1"/>
          </p:cNvSpPr>
          <p:nvPr/>
        </p:nvSpPr>
        <p:spPr bwMode="auto">
          <a:xfrm>
            <a:off x="3968750" y="8975725"/>
            <a:ext cx="304165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321" tIns="0" rIns="19321" bIns="0" anchor="b"/>
          <a:lstStyle/>
          <a:p>
            <a:pPr algn="r" defTabSz="927100"/>
            <a:r>
              <a:rPr lang="en-US" i="1">
                <a:latin typeface="Times New Roman" charset="0"/>
              </a:rPr>
              <a:t>1</a:t>
            </a:r>
          </a:p>
        </p:txBody>
      </p:sp>
      <p:sp>
        <p:nvSpPr>
          <p:cNvPr id="6152" name="Rectangle 8"/>
          <p:cNvSpPr>
            <a:spLocks noChangeArrowheads="1"/>
          </p:cNvSpPr>
          <p:nvPr/>
        </p:nvSpPr>
        <p:spPr bwMode="auto">
          <a:xfrm>
            <a:off x="0" y="8975725"/>
            <a:ext cx="303847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53" name="Rectangle 9"/>
          <p:cNvSpPr>
            <a:spLocks noChangeArrowheads="1"/>
          </p:cNvSpPr>
          <p:nvPr/>
        </p:nvSpPr>
        <p:spPr bwMode="auto">
          <a:xfrm>
            <a:off x="0" y="0"/>
            <a:ext cx="303847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54" name="Rectangle 10"/>
          <p:cNvSpPr>
            <a:spLocks noGrp="1" noRot="1" noChangeAspect="1" noChangeArrowheads="1" noTextEdit="1"/>
          </p:cNvSpPr>
          <p:nvPr>
            <p:ph type="sldImg"/>
          </p:nvPr>
        </p:nvSpPr>
        <p:spPr>
          <a:ln cap="flat"/>
        </p:spPr>
      </p:sp>
      <p:sp>
        <p:nvSpPr>
          <p:cNvPr id="6155" name="Rectangle 11"/>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236134FC-8890-7C4D-B332-9A3DC6C429BC}" type="slidenum">
              <a:rPr lang="en-US">
                <a:latin typeface="Times New Roman" charset="0"/>
              </a:rPr>
              <a:pPr/>
              <a:t>10</a:t>
            </a:fld>
            <a:endParaRPr lang="en-US">
              <a:latin typeface="Times New Roman" charset="0"/>
            </a:endParaRPr>
          </a:p>
        </p:txBody>
      </p:sp>
      <p:sp>
        <p:nvSpPr>
          <p:cNvPr id="12290" name="Rectangle 2"/>
          <p:cNvSpPr>
            <a:spLocks noGrp="1" noRot="1" noChangeAspect="1" noChangeArrowheads="1" noTextEdit="1"/>
          </p:cNvSpPr>
          <p:nvPr>
            <p:ph type="sldImg"/>
          </p:nvPr>
        </p:nvSpPr>
        <p:spPr>
          <a:solidFill>
            <a:srgbClr val="FFFFFF"/>
          </a:solidFill>
          <a:ln/>
        </p:spPr>
      </p:sp>
      <p:sp>
        <p:nvSpPr>
          <p:cNvPr id="12291"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Something to ponder:</a:t>
            </a:r>
          </a:p>
          <a:p>
            <a:r>
              <a:rPr lang="en-US" dirty="0">
                <a:latin typeface="Times New Roman" charset="0"/>
                <a:ea typeface="ＭＳ Ｐゴシック" charset="0"/>
                <a:cs typeface="ＭＳ Ｐゴシック" charset="0"/>
              </a:rPr>
              <a:t>• It’s obvious why Stein/Baraka took the lead in so many things.</a:t>
            </a:r>
          </a:p>
          <a:p>
            <a:r>
              <a:rPr lang="en-US" dirty="0">
                <a:latin typeface="Times New Roman" charset="0"/>
                <a:ea typeface="ＭＳ Ｐゴシック" charset="0"/>
                <a:cs typeface="ＭＳ Ｐゴシック" charset="0"/>
              </a:rPr>
              <a:t>• It’s obvious that the Green Party is an underachiever when it comes to fundraising.</a:t>
            </a:r>
          </a:p>
        </p:txBody>
      </p:sp>
    </p:spTree>
    <p:extLst>
      <p:ext uri="{BB962C8B-B14F-4D97-AF65-F5344CB8AC3E}">
        <p14:creationId xmlns:p14="http://schemas.microsoft.com/office/powerpoint/2010/main" val="2972495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236134FC-8890-7C4D-B332-9A3DC6C429BC}" type="slidenum">
              <a:rPr lang="en-US">
                <a:latin typeface="Times New Roman" charset="0"/>
              </a:rPr>
              <a:pPr/>
              <a:t>11</a:t>
            </a:fld>
            <a:endParaRPr lang="en-US">
              <a:latin typeface="Times New Roman" charset="0"/>
            </a:endParaRPr>
          </a:p>
        </p:txBody>
      </p:sp>
      <p:sp>
        <p:nvSpPr>
          <p:cNvPr id="12290" name="Rectangle 2"/>
          <p:cNvSpPr>
            <a:spLocks noGrp="1" noRot="1" noChangeAspect="1" noChangeArrowheads="1" noTextEdit="1"/>
          </p:cNvSpPr>
          <p:nvPr>
            <p:ph type="sldImg"/>
          </p:nvPr>
        </p:nvSpPr>
        <p:spPr>
          <a:solidFill>
            <a:srgbClr val="FFFFFF"/>
          </a:solidFill>
          <a:ln/>
        </p:spPr>
      </p:sp>
      <p:sp>
        <p:nvSpPr>
          <p:cNvPr id="12291"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Some gaps in FEC data were filled in with estimates.  Need November receipts to complete.</a:t>
            </a:r>
          </a:p>
        </p:txBody>
      </p:sp>
    </p:spTree>
    <p:extLst>
      <p:ext uri="{BB962C8B-B14F-4D97-AF65-F5344CB8AC3E}">
        <p14:creationId xmlns:p14="http://schemas.microsoft.com/office/powerpoint/2010/main" val="380213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1AFC8-E396-BE4B-B046-94EEB0A2031A}" type="slidenum">
              <a:rPr lang="en-US" smtClean="0"/>
              <a:t>12</a:t>
            </a:fld>
            <a:endParaRPr lang="en-US"/>
          </a:p>
        </p:txBody>
      </p:sp>
    </p:spTree>
    <p:extLst>
      <p:ext uri="{BB962C8B-B14F-4D97-AF65-F5344CB8AC3E}">
        <p14:creationId xmlns:p14="http://schemas.microsoft.com/office/powerpoint/2010/main" val="3121146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236134FC-8890-7C4D-B332-9A3DC6C429BC}" type="slidenum">
              <a:rPr lang="en-US">
                <a:latin typeface="Times New Roman" charset="0"/>
              </a:rPr>
              <a:pPr/>
              <a:t>13</a:t>
            </a:fld>
            <a:endParaRPr lang="en-US">
              <a:latin typeface="Times New Roman" charset="0"/>
            </a:endParaRPr>
          </a:p>
        </p:txBody>
      </p:sp>
      <p:sp>
        <p:nvSpPr>
          <p:cNvPr id="12290" name="Rectangle 2"/>
          <p:cNvSpPr>
            <a:spLocks noGrp="1" noRot="1" noChangeAspect="1" noChangeArrowheads="1" noTextEdit="1"/>
          </p:cNvSpPr>
          <p:nvPr>
            <p:ph type="sldImg"/>
          </p:nvPr>
        </p:nvSpPr>
        <p:spPr>
          <a:solidFill>
            <a:srgbClr val="FFFFFF"/>
          </a:solidFill>
          <a:ln/>
        </p:spPr>
      </p:sp>
      <p:sp>
        <p:nvSpPr>
          <p:cNvPr id="12291"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This is just to inject a little reality into our thinking.  Candidates that start out way behind and are massively outspent do NOT win races in the United States. Voter dissatisfaction with major party candidates does not lead to massive defections to third parties – it is more likely to result in votes against the major party candidate they detest the most or lower turnout.   We aren’t as mismatched on the internet, but Dems will have 100 times more internet-savvy staffers.</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We CAN succeed in achieving many critical objectives in 2020, but the goal of winning the presidency will probably remain beyond our reach.  If this isn’t irrefutably clear now, it will be by July 2020.</a:t>
            </a:r>
          </a:p>
          <a:p>
            <a:r>
              <a:rPr lang="en-US" dirty="0">
                <a:latin typeface="Times New Roman" charset="0"/>
                <a:ea typeface="ＭＳ Ｐゴシック" charset="0"/>
                <a:cs typeface="ＭＳ Ｐゴシック" charset="0"/>
              </a:rPr>
              <a:t>	 </a:t>
            </a:r>
          </a:p>
          <a:p>
            <a:r>
              <a:rPr lang="en-US" dirty="0">
                <a:latin typeface="Times New Roman" charset="0"/>
                <a:ea typeface="ＭＳ Ｐゴシック" charset="0"/>
                <a:cs typeface="ＭＳ Ｐゴシック" charset="0"/>
              </a:rPr>
              <a:t>https://</a:t>
            </a:r>
            <a:r>
              <a:rPr lang="en-US" dirty="0" err="1">
                <a:latin typeface="Times New Roman" charset="0"/>
                <a:ea typeface="ＭＳ Ｐゴシック" charset="0"/>
                <a:cs typeface="ＭＳ Ｐゴシック" charset="0"/>
              </a:rPr>
              <a:t>en.wikipedia.org</a:t>
            </a:r>
            <a:r>
              <a:rPr lang="en-US" dirty="0">
                <a:latin typeface="Times New Roman" charset="0"/>
                <a:ea typeface="ＭＳ Ｐゴシック" charset="0"/>
                <a:cs typeface="ＭＳ Ｐゴシック" charset="0"/>
              </a:rPr>
              <a:t>/wiki/Newspaper_endorsements_in_the_2016_United_States_presidential_election</a:t>
            </a:r>
          </a:p>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01079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Keep Party united:  We can’t afford to backslide by shedding key supporters in order to advance one faction.  A nominee who is running against other Greens is likely to be a disaster for the Party. </a:t>
            </a:r>
          </a:p>
          <a:p>
            <a:endParaRPr lang="en-US" dirty="0"/>
          </a:p>
          <a:p>
            <a:r>
              <a:rPr lang="en-US" baseline="0" dirty="0"/>
              <a:t>The presidential ticket can boost campaigns at the state and local levels.</a:t>
            </a:r>
          </a:p>
          <a:p>
            <a:endParaRPr lang="en-US" baseline="0" dirty="0"/>
          </a:p>
          <a:p>
            <a:r>
              <a:rPr lang="en-US" baseline="0" dirty="0"/>
              <a:t>If you’re not thinking numbers, you’re not thinking.</a:t>
            </a:r>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1561AFC8-E396-BE4B-B046-94EEB0A2031A}" type="slidenum">
              <a:rPr lang="en-US" smtClean="0"/>
              <a:t>14</a:t>
            </a:fld>
            <a:endParaRPr lang="en-US"/>
          </a:p>
        </p:txBody>
      </p:sp>
    </p:spTree>
    <p:extLst>
      <p:ext uri="{BB962C8B-B14F-4D97-AF65-F5344CB8AC3E}">
        <p14:creationId xmlns:p14="http://schemas.microsoft.com/office/powerpoint/2010/main" val="1005118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236134FC-8890-7C4D-B332-9A3DC6C429BC}" type="slidenum">
              <a:rPr lang="en-US">
                <a:latin typeface="Times New Roman" charset="0"/>
              </a:rPr>
              <a:pPr/>
              <a:t>15</a:t>
            </a:fld>
            <a:endParaRPr lang="en-US" dirty="0">
              <a:latin typeface="Times New Roman" charset="0"/>
            </a:endParaRPr>
          </a:p>
        </p:txBody>
      </p:sp>
      <p:sp>
        <p:nvSpPr>
          <p:cNvPr id="12290" name="Rectangle 2"/>
          <p:cNvSpPr>
            <a:spLocks noGrp="1" noRot="1" noChangeAspect="1" noChangeArrowheads="1" noTextEdit="1"/>
          </p:cNvSpPr>
          <p:nvPr>
            <p:ph type="sldImg"/>
          </p:nvPr>
        </p:nvSpPr>
        <p:spPr>
          <a:solidFill>
            <a:srgbClr val="FFFFFF"/>
          </a:solidFill>
          <a:ln/>
        </p:spPr>
      </p:sp>
      <p:sp>
        <p:nvSpPr>
          <p:cNvPr id="12291"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Embodies GP principles:  Not 100% parrots the platform.  But when people hear the candidate and then go to a meeting of a Green Party chapter, there shouldn’t be a disconnect.</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Uniting and building:  If you want to drive away people who don’t pledge allegiance to your favorite policy, you’re going to wind up with a smaller party.  </a:t>
            </a:r>
          </a:p>
          <a:p>
            <a:r>
              <a:rPr lang="en-US" dirty="0">
                <a:latin typeface="Times New Roman" charset="0"/>
                <a:ea typeface="ＭＳ Ｐゴシック" charset="0"/>
                <a:cs typeface="ＭＳ Ｐゴシック" charset="0"/>
              </a:rPr>
              <a:t>Managerial skills:  The candidate is the CEO.  They will make the final decision on key managerial matters, such as hiring and firing,  picking a vice-presidential running mate, major policy decisions, etc.  We often attract some bad candidates – who are running for self-centered reasons and simply don’t have the required skills.  A bad nominee could really hurt the party – not only through missed opportunities, but through creating a bad public image. Hopefully bad candidates will not make it through the primary process.</a:t>
            </a:r>
          </a:p>
          <a:p>
            <a:r>
              <a:rPr lang="en-US" dirty="0">
                <a:latin typeface="Times New Roman" charset="0"/>
                <a:ea typeface="ＭＳ Ｐゴシック" charset="0"/>
                <a:cs typeface="ＭＳ Ｐゴシック" charset="0"/>
              </a:rPr>
              <a:t>Candidates self-assessment:  If you know you’re weak on some point, work on it.  Get help.</a:t>
            </a:r>
          </a:p>
        </p:txBody>
      </p:sp>
    </p:spTree>
    <p:extLst>
      <p:ext uri="{BB962C8B-B14F-4D97-AF65-F5344CB8AC3E}">
        <p14:creationId xmlns:p14="http://schemas.microsoft.com/office/powerpoint/2010/main" val="1781113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25B1BCC2-CC44-3040-8D4B-BAC5C35BB22B}" type="slidenum">
              <a:rPr lang="en-US">
                <a:latin typeface="Times New Roman" charset="0"/>
              </a:rPr>
              <a:pPr/>
              <a:t>16</a:t>
            </a:fld>
            <a:endParaRPr lang="en-US">
              <a:latin typeface="Times New Roman" charset="0"/>
            </a:endParaRPr>
          </a:p>
        </p:txBody>
      </p:sp>
      <p:sp>
        <p:nvSpPr>
          <p:cNvPr id="18434" name="Rectangle 2"/>
          <p:cNvSpPr>
            <a:spLocks noGrp="1" noRot="1" noChangeAspect="1" noChangeArrowheads="1" noTextEdit="1"/>
          </p:cNvSpPr>
          <p:nvPr>
            <p:ph type="sldImg"/>
          </p:nvPr>
        </p:nvSpPr>
        <p:spPr>
          <a:solidFill>
            <a:srgbClr val="FFFFFF"/>
          </a:solidFill>
          <a:ln/>
        </p:spPr>
      </p:sp>
      <p:sp>
        <p:nvSpPr>
          <p:cNvPr id="18435" name="Notes Placeholder 4"/>
          <p:cNvSpPr>
            <a:spLocks noGrp="1"/>
          </p:cNvSpPr>
          <p:nvPr/>
        </p:nvSpPr>
        <p:spPr bwMode="auto">
          <a:xfrm>
            <a:off x="931863" y="4487863"/>
            <a:ext cx="5143500" cy="425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82" tIns="46692" rIns="93382" bIns="46692"/>
          <a:lstStyle/>
          <a:p>
            <a:pPr>
              <a:spcBef>
                <a:spcPct val="30000"/>
              </a:spcBef>
            </a:pPr>
            <a:endParaRPr lang="en-US" sz="120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73839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25B1BCC2-CC44-3040-8D4B-BAC5C35BB22B}" type="slidenum">
              <a:rPr lang="en-US">
                <a:latin typeface="Times New Roman" charset="0"/>
              </a:rPr>
              <a:pPr/>
              <a:t>17</a:t>
            </a:fld>
            <a:endParaRPr lang="en-US">
              <a:latin typeface="Times New Roman" charset="0"/>
            </a:endParaRPr>
          </a:p>
        </p:txBody>
      </p:sp>
      <p:sp>
        <p:nvSpPr>
          <p:cNvPr id="18434" name="Rectangle 2"/>
          <p:cNvSpPr>
            <a:spLocks noGrp="1" noRot="1" noChangeAspect="1" noChangeArrowheads="1" noTextEdit="1"/>
          </p:cNvSpPr>
          <p:nvPr>
            <p:ph type="sldImg"/>
          </p:nvPr>
        </p:nvSpPr>
        <p:spPr>
          <a:solidFill>
            <a:srgbClr val="FFFFFF"/>
          </a:solidFill>
          <a:ln/>
        </p:spPr>
      </p:sp>
      <p:sp>
        <p:nvSpPr>
          <p:cNvPr id="18435" name="Notes Placeholder 4"/>
          <p:cNvSpPr>
            <a:spLocks noGrp="1"/>
          </p:cNvSpPr>
          <p:nvPr/>
        </p:nvSpPr>
        <p:spPr bwMode="auto">
          <a:xfrm>
            <a:off x="931863" y="4487863"/>
            <a:ext cx="5143500" cy="425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82" tIns="46692" rIns="93382" bIns="46692"/>
          <a:lstStyle/>
          <a:p>
            <a:pPr>
              <a:spcBef>
                <a:spcPct val="30000"/>
              </a:spcBef>
            </a:pPr>
            <a:r>
              <a:rPr lang="en-US" sz="1200" dirty="0">
                <a:latin typeface="Times New Roman" charset="0"/>
                <a:ea typeface="ＭＳ Ｐゴシック" charset="0"/>
                <a:cs typeface="ＭＳ Ｐゴシック" charset="0"/>
              </a:rPr>
              <a:t>• The presidential ticket must be prepared to interact with a number of GP entities and external entities.</a:t>
            </a:r>
          </a:p>
        </p:txBody>
      </p:sp>
    </p:spTree>
    <p:extLst>
      <p:ext uri="{BB962C8B-B14F-4D97-AF65-F5344CB8AC3E}">
        <p14:creationId xmlns:p14="http://schemas.microsoft.com/office/powerpoint/2010/main" val="1054998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66E633F5-AB0F-5C45-9E0B-E6F435FC1393}" type="slidenum">
              <a:rPr lang="en-US">
                <a:latin typeface="Times New Roman" charset="0"/>
              </a:rPr>
              <a:pPr/>
              <a:t>18</a:t>
            </a:fld>
            <a:endParaRPr lang="en-US">
              <a:latin typeface="Times New Roman" charset="0"/>
            </a:endParaRPr>
          </a:p>
        </p:txBody>
      </p:sp>
      <p:sp>
        <p:nvSpPr>
          <p:cNvPr id="14338" name="Rectangle 2"/>
          <p:cNvSpPr>
            <a:spLocks noGrp="1" noRot="1" noChangeAspect="1" noChangeArrowheads="1" noTextEdit="1"/>
          </p:cNvSpPr>
          <p:nvPr>
            <p:ph type="sldImg"/>
          </p:nvPr>
        </p:nvSpPr>
        <p:spPr>
          <a:solidFill>
            <a:srgbClr val="FFFFFF"/>
          </a:solidFill>
          <a:ln/>
        </p:spPr>
      </p:sp>
      <p:sp>
        <p:nvSpPr>
          <p:cNvPr id="14339"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Please contact your state party or caucus if you are interested in joining the PCSC.  We have monthly telecons.</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We do not encourage people to join if they are currently working on behalf of a particular candidate (This could violate our conflict-of-interest rules.)</a:t>
            </a:r>
          </a:p>
        </p:txBody>
      </p:sp>
    </p:spTree>
    <p:extLst>
      <p:ext uri="{BB962C8B-B14F-4D97-AF65-F5344CB8AC3E}">
        <p14:creationId xmlns:p14="http://schemas.microsoft.com/office/powerpoint/2010/main" val="3149583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66E633F5-AB0F-5C45-9E0B-E6F435FC1393}" type="slidenum">
              <a:rPr lang="en-US">
                <a:latin typeface="Times New Roman" charset="0"/>
              </a:rPr>
              <a:pPr/>
              <a:t>19</a:t>
            </a:fld>
            <a:endParaRPr lang="en-US">
              <a:latin typeface="Times New Roman" charset="0"/>
            </a:endParaRPr>
          </a:p>
        </p:txBody>
      </p:sp>
      <p:sp>
        <p:nvSpPr>
          <p:cNvPr id="14338" name="Rectangle 2"/>
          <p:cNvSpPr>
            <a:spLocks noGrp="1" noRot="1" noChangeAspect="1" noChangeArrowheads="1" noTextEdit="1"/>
          </p:cNvSpPr>
          <p:nvPr>
            <p:ph type="sldImg"/>
          </p:nvPr>
        </p:nvSpPr>
        <p:spPr>
          <a:solidFill>
            <a:srgbClr val="FFFFFF"/>
          </a:solidFill>
          <a:ln/>
        </p:spPr>
      </p:sp>
      <p:sp>
        <p:nvSpPr>
          <p:cNvPr id="14339"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H.R. 1 would raise qualify threshold to $50,000 from each of 20 states – ten times higher than currently.  Even Jill Stein did not raise over about $19,000 from any one state.</a:t>
            </a:r>
          </a:p>
        </p:txBody>
      </p:sp>
    </p:spTree>
    <p:extLst>
      <p:ext uri="{BB962C8B-B14F-4D97-AF65-F5344CB8AC3E}">
        <p14:creationId xmlns:p14="http://schemas.microsoft.com/office/powerpoint/2010/main" val="384963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C8B27956-AA5F-5849-A58C-DF10B6696F82}" type="slidenum">
              <a:rPr lang="en-US">
                <a:latin typeface="Times New Roman" charset="0"/>
              </a:rPr>
              <a:pPr/>
              <a:t>2</a:t>
            </a:fld>
            <a:endParaRPr lang="en-US">
              <a:latin typeface="Times New Roman" charset="0"/>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Notes Placeholder 4"/>
          <p:cNvSpPr>
            <a:spLocks noGrp="1"/>
          </p:cNvSpPr>
          <p:nvPr/>
        </p:nvSpPr>
        <p:spPr bwMode="auto">
          <a:xfrm>
            <a:off x="931863" y="4487863"/>
            <a:ext cx="5143500" cy="425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82" tIns="46692" rIns="93382" bIns="46692"/>
          <a:lstStyle/>
          <a:p>
            <a:pPr>
              <a:spcBef>
                <a:spcPct val="30000"/>
              </a:spcBef>
            </a:pPr>
            <a:endParaRPr lang="en-US" sz="1200" dirty="0">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1AFC8-E396-BE4B-B046-94EEB0A2031A}" type="slidenum">
              <a:rPr lang="en-US" smtClean="0"/>
              <a:t>20</a:t>
            </a:fld>
            <a:endParaRPr lang="en-US"/>
          </a:p>
        </p:txBody>
      </p:sp>
    </p:spTree>
    <p:extLst>
      <p:ext uri="{BB962C8B-B14F-4D97-AF65-F5344CB8AC3E}">
        <p14:creationId xmlns:p14="http://schemas.microsoft.com/office/powerpoint/2010/main" val="2857548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66E633F5-AB0F-5C45-9E0B-E6F435FC1393}" type="slidenum">
              <a:rPr lang="en-US">
                <a:latin typeface="Times New Roman" charset="0"/>
              </a:rPr>
              <a:pPr/>
              <a:t>21</a:t>
            </a:fld>
            <a:endParaRPr lang="en-US">
              <a:latin typeface="Times New Roman" charset="0"/>
            </a:endParaRPr>
          </a:p>
        </p:txBody>
      </p:sp>
      <p:sp>
        <p:nvSpPr>
          <p:cNvPr id="14338" name="Rectangle 2"/>
          <p:cNvSpPr>
            <a:spLocks noGrp="1" noRot="1" noChangeAspect="1" noChangeArrowheads="1" noTextEdit="1"/>
          </p:cNvSpPr>
          <p:nvPr>
            <p:ph type="sldImg"/>
          </p:nvPr>
        </p:nvSpPr>
        <p:spPr>
          <a:solidFill>
            <a:srgbClr val="FFFFFF"/>
          </a:solidFill>
          <a:ln/>
        </p:spPr>
      </p:sp>
      <p:sp>
        <p:nvSpPr>
          <p:cNvPr id="14339"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Appearance on this list does not constitute an endorsement or approval.   </a:t>
            </a:r>
          </a:p>
        </p:txBody>
      </p:sp>
    </p:spTree>
    <p:extLst>
      <p:ext uri="{BB962C8B-B14F-4D97-AF65-F5344CB8AC3E}">
        <p14:creationId xmlns:p14="http://schemas.microsoft.com/office/powerpoint/2010/main" val="3308718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66E633F5-AB0F-5C45-9E0B-E6F435FC1393}" type="slidenum">
              <a:rPr lang="en-US">
                <a:latin typeface="Times New Roman" charset="0"/>
              </a:rPr>
              <a:pPr/>
              <a:t>22</a:t>
            </a:fld>
            <a:endParaRPr lang="en-US">
              <a:latin typeface="Times New Roman" charset="0"/>
            </a:endParaRPr>
          </a:p>
        </p:txBody>
      </p:sp>
      <p:sp>
        <p:nvSpPr>
          <p:cNvPr id="14338" name="Rectangle 2"/>
          <p:cNvSpPr>
            <a:spLocks noGrp="1" noRot="1" noChangeAspect="1" noChangeArrowheads="1" noTextEdit="1"/>
          </p:cNvSpPr>
          <p:nvPr>
            <p:ph type="sldImg"/>
          </p:nvPr>
        </p:nvSpPr>
        <p:spPr>
          <a:solidFill>
            <a:srgbClr val="FFFFFF"/>
          </a:solidFill>
          <a:ln/>
        </p:spPr>
      </p:sp>
      <p:sp>
        <p:nvSpPr>
          <p:cNvPr id="14339"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Currently Steering is in process of documenting what party resources will be available to candidates at each level.</a:t>
            </a:r>
          </a:p>
        </p:txBody>
      </p:sp>
    </p:spTree>
    <p:extLst>
      <p:ext uri="{BB962C8B-B14F-4D97-AF65-F5344CB8AC3E}">
        <p14:creationId xmlns:p14="http://schemas.microsoft.com/office/powerpoint/2010/main" val="3297196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66E633F5-AB0F-5C45-9E0B-E6F435FC1393}" type="slidenum">
              <a:rPr lang="en-US">
                <a:latin typeface="Times New Roman" charset="0"/>
              </a:rPr>
              <a:pPr/>
              <a:t>23</a:t>
            </a:fld>
            <a:endParaRPr lang="en-US">
              <a:latin typeface="Times New Roman" charset="0"/>
            </a:endParaRPr>
          </a:p>
        </p:txBody>
      </p:sp>
      <p:sp>
        <p:nvSpPr>
          <p:cNvPr id="14338" name="Rectangle 2"/>
          <p:cNvSpPr>
            <a:spLocks noGrp="1" noRot="1" noChangeAspect="1" noChangeArrowheads="1" noTextEdit="1"/>
          </p:cNvSpPr>
          <p:nvPr>
            <p:ph type="sldImg"/>
          </p:nvPr>
        </p:nvSpPr>
        <p:spPr>
          <a:solidFill>
            <a:srgbClr val="FFFFFF"/>
          </a:solidFill>
          <a:ln/>
        </p:spPr>
      </p:sp>
      <p:sp>
        <p:nvSpPr>
          <p:cNvPr id="14339"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Each state is different.  Very complicated task to figure it all out.</a:t>
            </a:r>
          </a:p>
          <a:p>
            <a:r>
              <a:rPr lang="en-US" dirty="0">
                <a:latin typeface="Times New Roman" charset="0"/>
                <a:ea typeface="ＭＳ Ｐゴシック" charset="0"/>
                <a:cs typeface="ＭＳ Ｐゴシック" charset="0"/>
              </a:rPr>
              <a:t>Can have uncommitted delegates if state law permits.</a:t>
            </a:r>
          </a:p>
        </p:txBody>
      </p:sp>
    </p:spTree>
    <p:extLst>
      <p:ext uri="{BB962C8B-B14F-4D97-AF65-F5344CB8AC3E}">
        <p14:creationId xmlns:p14="http://schemas.microsoft.com/office/powerpoint/2010/main" val="4238480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66E633F5-AB0F-5C45-9E0B-E6F435FC1393}" type="slidenum">
              <a:rPr lang="en-US">
                <a:latin typeface="Times New Roman" charset="0"/>
              </a:rPr>
              <a:pPr/>
              <a:t>24</a:t>
            </a:fld>
            <a:endParaRPr lang="en-US">
              <a:latin typeface="Times New Roman" charset="0"/>
            </a:endParaRPr>
          </a:p>
        </p:txBody>
      </p:sp>
      <p:sp>
        <p:nvSpPr>
          <p:cNvPr id="14338" name="Rectangle 2"/>
          <p:cNvSpPr>
            <a:spLocks noGrp="1" noRot="1" noChangeAspect="1" noChangeArrowheads="1" noTextEdit="1"/>
          </p:cNvSpPr>
          <p:nvPr>
            <p:ph type="sldImg"/>
          </p:nvPr>
        </p:nvSpPr>
        <p:spPr>
          <a:solidFill>
            <a:srgbClr val="FFFFFF"/>
          </a:solidFill>
          <a:ln/>
        </p:spPr>
      </p:sp>
      <p:sp>
        <p:nvSpPr>
          <p:cNvPr id="14339"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Tx/>
              <a:buNone/>
            </a:pPr>
            <a:r>
              <a:rPr lang="en-US" dirty="0">
                <a:latin typeface="Times New Roman" charset="0"/>
                <a:ea typeface="ＭＳ Ｐゴシック" charset="0"/>
                <a:cs typeface="ＭＳ Ｐゴシック" charset="0"/>
              </a:rPr>
              <a:t>• Without ballot access, the local media will ignore you.  Write-in campaigns are not taken seriously.</a:t>
            </a:r>
          </a:p>
          <a:p>
            <a:pPr marL="0" indent="0">
              <a:buFontTx/>
              <a:buNone/>
            </a:pPr>
            <a:r>
              <a:rPr lang="en-US" dirty="0">
                <a:latin typeface="Times New Roman" charset="0"/>
                <a:ea typeface="ＭＳ Ｐゴシック" charset="0"/>
                <a:cs typeface="ＭＳ Ｐゴシック" charset="0"/>
              </a:rPr>
              <a:t>• You can speak to any voter in your state about the presidential race.</a:t>
            </a:r>
          </a:p>
        </p:txBody>
      </p:sp>
    </p:spTree>
    <p:extLst>
      <p:ext uri="{BB962C8B-B14F-4D97-AF65-F5344CB8AC3E}">
        <p14:creationId xmlns:p14="http://schemas.microsoft.com/office/powerpoint/2010/main" val="2320365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66E633F5-AB0F-5C45-9E0B-E6F435FC1393}" type="slidenum">
              <a:rPr lang="en-US">
                <a:latin typeface="Times New Roman" charset="0"/>
              </a:rPr>
              <a:pPr/>
              <a:t>25</a:t>
            </a:fld>
            <a:endParaRPr lang="en-US">
              <a:latin typeface="Times New Roman" charset="0"/>
            </a:endParaRPr>
          </a:p>
        </p:txBody>
      </p:sp>
      <p:sp>
        <p:nvSpPr>
          <p:cNvPr id="14338" name="Rectangle 2"/>
          <p:cNvSpPr>
            <a:spLocks noGrp="1" noRot="1" noChangeAspect="1" noChangeArrowheads="1" noTextEdit="1"/>
          </p:cNvSpPr>
          <p:nvPr>
            <p:ph type="sldImg"/>
          </p:nvPr>
        </p:nvSpPr>
        <p:spPr>
          <a:solidFill>
            <a:srgbClr val="FFFFFF"/>
          </a:solidFill>
          <a:ln/>
        </p:spPr>
      </p:sp>
      <p:sp>
        <p:nvSpPr>
          <p:cNvPr id="14339"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These are Justin Beth slides.</a:t>
            </a:r>
          </a:p>
        </p:txBody>
      </p:sp>
    </p:spTree>
    <p:extLst>
      <p:ext uri="{BB962C8B-B14F-4D97-AF65-F5344CB8AC3E}">
        <p14:creationId xmlns:p14="http://schemas.microsoft.com/office/powerpoint/2010/main" val="3699631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66E633F5-AB0F-5C45-9E0B-E6F435FC1393}" type="slidenum">
              <a:rPr lang="en-US">
                <a:latin typeface="Times New Roman" charset="0"/>
              </a:rPr>
              <a:pPr/>
              <a:t>26</a:t>
            </a:fld>
            <a:endParaRPr lang="en-US">
              <a:latin typeface="Times New Roman" charset="0"/>
            </a:endParaRPr>
          </a:p>
        </p:txBody>
      </p:sp>
      <p:sp>
        <p:nvSpPr>
          <p:cNvPr id="14338" name="Rectangle 2"/>
          <p:cNvSpPr>
            <a:spLocks noGrp="1" noRot="1" noChangeAspect="1" noChangeArrowheads="1" noTextEdit="1"/>
          </p:cNvSpPr>
          <p:nvPr>
            <p:ph type="sldImg"/>
          </p:nvPr>
        </p:nvSpPr>
        <p:spPr>
          <a:solidFill>
            <a:srgbClr val="FFFFFF"/>
          </a:solidFill>
          <a:ln/>
        </p:spPr>
      </p:sp>
      <p:sp>
        <p:nvSpPr>
          <p:cNvPr id="14339"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Justin Beth slide.</a:t>
            </a:r>
          </a:p>
        </p:txBody>
      </p:sp>
    </p:spTree>
    <p:extLst>
      <p:ext uri="{BB962C8B-B14F-4D97-AF65-F5344CB8AC3E}">
        <p14:creationId xmlns:p14="http://schemas.microsoft.com/office/powerpoint/2010/main" val="3521844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66E633F5-AB0F-5C45-9E0B-E6F435FC1393}" type="slidenum">
              <a:rPr lang="en-US">
                <a:latin typeface="Times New Roman" charset="0"/>
              </a:rPr>
              <a:pPr/>
              <a:t>27</a:t>
            </a:fld>
            <a:endParaRPr lang="en-US">
              <a:latin typeface="Times New Roman" charset="0"/>
            </a:endParaRPr>
          </a:p>
        </p:txBody>
      </p:sp>
      <p:sp>
        <p:nvSpPr>
          <p:cNvPr id="14338" name="Rectangle 2"/>
          <p:cNvSpPr>
            <a:spLocks noGrp="1" noRot="1" noChangeAspect="1" noChangeArrowheads="1" noTextEdit="1"/>
          </p:cNvSpPr>
          <p:nvPr>
            <p:ph type="sldImg"/>
          </p:nvPr>
        </p:nvSpPr>
        <p:spPr>
          <a:solidFill>
            <a:srgbClr val="FFFFFF"/>
          </a:solidFill>
          <a:ln/>
        </p:spPr>
      </p:sp>
      <p:sp>
        <p:nvSpPr>
          <p:cNvPr id="14339"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Tx/>
              <a:buNone/>
            </a:pP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04684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66E633F5-AB0F-5C45-9E0B-E6F435FC1393}" type="slidenum">
              <a:rPr lang="en-US">
                <a:latin typeface="Times New Roman" charset="0"/>
              </a:rPr>
              <a:pPr/>
              <a:t>28</a:t>
            </a:fld>
            <a:endParaRPr lang="en-US">
              <a:latin typeface="Times New Roman" charset="0"/>
            </a:endParaRPr>
          </a:p>
        </p:txBody>
      </p:sp>
      <p:sp>
        <p:nvSpPr>
          <p:cNvPr id="14338" name="Rectangle 2"/>
          <p:cNvSpPr>
            <a:spLocks noGrp="1" noRot="1" noChangeAspect="1" noChangeArrowheads="1" noTextEdit="1"/>
          </p:cNvSpPr>
          <p:nvPr>
            <p:ph type="sldImg"/>
          </p:nvPr>
        </p:nvSpPr>
        <p:spPr>
          <a:solidFill>
            <a:srgbClr val="FFFFFF"/>
          </a:solidFill>
          <a:ln/>
        </p:spPr>
      </p:sp>
      <p:sp>
        <p:nvSpPr>
          <p:cNvPr id="14339"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Tx/>
              <a:buNone/>
            </a:pPr>
            <a:r>
              <a:rPr lang="en-US" dirty="0">
                <a:latin typeface="Times New Roman" charset="0"/>
                <a:ea typeface="ＭＳ Ｐゴシック" charset="0"/>
                <a:cs typeface="ＭＳ Ｐゴシック" charset="0"/>
              </a:rPr>
              <a:t>Don’t let what you have achieved fade away after Election Day!</a:t>
            </a:r>
          </a:p>
        </p:txBody>
      </p:sp>
    </p:spTree>
    <p:extLst>
      <p:ext uri="{BB962C8B-B14F-4D97-AF65-F5344CB8AC3E}">
        <p14:creationId xmlns:p14="http://schemas.microsoft.com/office/powerpoint/2010/main" val="1995994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http://</a:t>
            </a:r>
            <a:r>
              <a:rPr lang="en-US" dirty="0" err="1"/>
              <a:t>www.uvm.edu</a:t>
            </a:r>
            <a:r>
              <a:rPr lang="en-US" dirty="0"/>
              <a:t>/~</a:t>
            </a:r>
            <a:r>
              <a:rPr lang="en-US" dirty="0" err="1"/>
              <a:t>dguber</a:t>
            </a:r>
            <a:r>
              <a:rPr lang="en-US" dirty="0"/>
              <a:t>/POLS125/articles/</a:t>
            </a:r>
            <a:r>
              <a:rPr lang="en-US" dirty="0" err="1"/>
              <a:t>nader.htm</a:t>
            </a:r>
            <a:endParaRPr lang="en-US" dirty="0"/>
          </a:p>
        </p:txBody>
      </p:sp>
      <p:sp>
        <p:nvSpPr>
          <p:cNvPr id="4" name="Slide Number Placeholder 3"/>
          <p:cNvSpPr>
            <a:spLocks noGrp="1"/>
          </p:cNvSpPr>
          <p:nvPr>
            <p:ph type="sldNum" sz="quarter" idx="10"/>
          </p:nvPr>
        </p:nvSpPr>
        <p:spPr/>
        <p:txBody>
          <a:bodyPr/>
          <a:lstStyle/>
          <a:p>
            <a:fld id="{1561AFC8-E396-BE4B-B046-94EEB0A2031A}" type="slidenum">
              <a:rPr lang="en-US" smtClean="0"/>
              <a:t>29</a:t>
            </a:fld>
            <a:endParaRPr lang="en-US"/>
          </a:p>
        </p:txBody>
      </p:sp>
    </p:spTree>
    <p:extLst>
      <p:ext uri="{BB962C8B-B14F-4D97-AF65-F5344CB8AC3E}">
        <p14:creationId xmlns:p14="http://schemas.microsoft.com/office/powerpoint/2010/main" val="353363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25B1BCC2-CC44-3040-8D4B-BAC5C35BB22B}" type="slidenum">
              <a:rPr lang="en-US">
                <a:latin typeface="Times New Roman" charset="0"/>
              </a:rPr>
              <a:pPr/>
              <a:t>3</a:t>
            </a:fld>
            <a:endParaRPr lang="en-US">
              <a:latin typeface="Times New Roman" charset="0"/>
            </a:endParaRPr>
          </a:p>
        </p:txBody>
      </p:sp>
      <p:sp>
        <p:nvSpPr>
          <p:cNvPr id="18434" name="Rectangle 2"/>
          <p:cNvSpPr>
            <a:spLocks noGrp="1" noRot="1" noChangeAspect="1" noChangeArrowheads="1" noTextEdit="1"/>
          </p:cNvSpPr>
          <p:nvPr>
            <p:ph type="sldImg"/>
          </p:nvPr>
        </p:nvSpPr>
        <p:spPr>
          <a:solidFill>
            <a:srgbClr val="FFFFFF"/>
          </a:solidFill>
          <a:ln/>
        </p:spPr>
      </p:sp>
      <p:sp>
        <p:nvSpPr>
          <p:cNvPr id="18435" name="Notes Placeholder 4"/>
          <p:cNvSpPr>
            <a:spLocks noGrp="1"/>
          </p:cNvSpPr>
          <p:nvPr/>
        </p:nvSpPr>
        <p:spPr bwMode="auto">
          <a:xfrm>
            <a:off x="931863" y="4487863"/>
            <a:ext cx="5143500" cy="425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82" tIns="46692" rIns="93382" bIns="46692"/>
          <a:lstStyle/>
          <a:p>
            <a:pPr>
              <a:spcBef>
                <a:spcPct val="30000"/>
              </a:spcBef>
            </a:pPr>
            <a:endParaRPr lang="en-US" sz="120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54192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850FDE30-4E2E-FF44-B4CF-CACA2701072C}" type="slidenum">
              <a:rPr lang="en-US">
                <a:latin typeface="Times New Roman" charset="0"/>
              </a:rPr>
              <a:pPr/>
              <a:t>30</a:t>
            </a:fld>
            <a:endParaRPr lang="en-US">
              <a:latin typeface="Times New Roman" charset="0"/>
            </a:endParaRPr>
          </a:p>
        </p:txBody>
      </p:sp>
      <p:sp>
        <p:nvSpPr>
          <p:cNvPr id="96258" name="Rectangle 2"/>
          <p:cNvSpPr>
            <a:spLocks noGrp="1" noRot="1" noChangeAspect="1" noChangeArrowheads="1" noTextEdit="1"/>
          </p:cNvSpPr>
          <p:nvPr>
            <p:ph type="sldImg"/>
          </p:nvPr>
        </p:nvSpPr>
        <p:spPr>
          <a:solidFill>
            <a:srgbClr val="FFFFFF"/>
          </a:solidFill>
          <a:ln/>
        </p:spPr>
      </p:sp>
      <p:sp>
        <p:nvSpPr>
          <p:cNvPr id="2" name="Notes Placeholder 1">
            <a:extLst>
              <a:ext uri="{FF2B5EF4-FFF2-40B4-BE49-F238E27FC236}">
                <a16:creationId xmlns:a16="http://schemas.microsoft.com/office/drawing/2014/main" id="{C4E244FB-E797-AA4E-8E0F-F3B8DDB6F26C}"/>
              </a:ext>
            </a:extLst>
          </p:cNvPr>
          <p:cNvSpPr>
            <a:spLocks noGrp="1"/>
          </p:cNvSpPr>
          <p:nvPr>
            <p:ph type="body" idx="1"/>
          </p:nvPr>
        </p:nvSpPr>
        <p:spPr>
          <a:xfrm>
            <a:off x="934244" y="4483894"/>
            <a:ext cx="5143500" cy="4252912"/>
          </a:xfrm>
        </p:spPr>
        <p:txBody>
          <a:bodyPr/>
          <a:lstStyle/>
          <a:p>
            <a:r>
              <a:rPr lang="en-US" dirty="0"/>
              <a:t>Announce upcoming workshops and events if relevant to presidential politics.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shorensteincenter.org</a:t>
            </a:r>
            <a:r>
              <a:rPr lang="en-US" dirty="0"/>
              <a:t>/news-coverage-2016-general-election/</a:t>
            </a:r>
          </a:p>
          <a:p>
            <a:endParaRPr lang="en-US" dirty="0"/>
          </a:p>
        </p:txBody>
      </p:sp>
      <p:sp>
        <p:nvSpPr>
          <p:cNvPr id="4" name="Slide Number Placeholder 3"/>
          <p:cNvSpPr>
            <a:spLocks noGrp="1"/>
          </p:cNvSpPr>
          <p:nvPr>
            <p:ph type="sldNum" sz="quarter" idx="5"/>
          </p:nvPr>
        </p:nvSpPr>
        <p:spPr/>
        <p:txBody>
          <a:bodyPr/>
          <a:lstStyle/>
          <a:p>
            <a:pPr>
              <a:defRPr/>
            </a:pPr>
            <a:fld id="{64E0A18B-78EE-FD43-8FA4-B940750D81A7}" type="slidenum">
              <a:rPr lang="en-US" smtClean="0"/>
              <a:pPr>
                <a:defRPr/>
              </a:pPr>
              <a:t>31</a:t>
            </a:fld>
            <a:endParaRPr lang="en-US"/>
          </a:p>
        </p:txBody>
      </p:sp>
    </p:spTree>
    <p:extLst>
      <p:ext uri="{BB962C8B-B14F-4D97-AF65-F5344CB8AC3E}">
        <p14:creationId xmlns:p14="http://schemas.microsoft.com/office/powerpoint/2010/main" val="1803995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/wiki/United_States_third-party_and_independent_presidential_candidates,_2016</a:t>
            </a:r>
          </a:p>
          <a:p>
            <a:r>
              <a:rPr lang="en-US" dirty="0"/>
              <a:t>http://</a:t>
            </a:r>
            <a:r>
              <a:rPr lang="en-US" dirty="0" err="1"/>
              <a:t>www.fec.gov</a:t>
            </a:r>
            <a:r>
              <a:rPr lang="en-US" dirty="0"/>
              <a:t>/</a:t>
            </a:r>
            <a:r>
              <a:rPr lang="en-US" dirty="0" err="1"/>
              <a:t>pubrec</a:t>
            </a:r>
            <a:r>
              <a:rPr lang="en-US" dirty="0"/>
              <a:t>/fe2012/2012presgeresults.pdf</a:t>
            </a:r>
          </a:p>
          <a:p>
            <a:endParaRPr lang="en-US" dirty="0"/>
          </a:p>
          <a:p>
            <a:endParaRPr lang="en-US" dirty="0"/>
          </a:p>
        </p:txBody>
      </p:sp>
      <p:sp>
        <p:nvSpPr>
          <p:cNvPr id="4" name="Slide Number Placeholder 3"/>
          <p:cNvSpPr>
            <a:spLocks noGrp="1"/>
          </p:cNvSpPr>
          <p:nvPr>
            <p:ph type="sldNum" sz="quarter" idx="10"/>
          </p:nvPr>
        </p:nvSpPr>
        <p:spPr/>
        <p:txBody>
          <a:bodyPr/>
          <a:lstStyle/>
          <a:p>
            <a:fld id="{1561AFC8-E396-BE4B-B046-94EEB0A2031A}" type="slidenum">
              <a:rPr lang="en-US" smtClean="0"/>
              <a:t>32</a:t>
            </a:fld>
            <a:endParaRPr lang="en-US"/>
          </a:p>
        </p:txBody>
      </p:sp>
    </p:spTree>
    <p:extLst>
      <p:ext uri="{BB962C8B-B14F-4D97-AF65-F5344CB8AC3E}">
        <p14:creationId xmlns:p14="http://schemas.microsoft.com/office/powerpoint/2010/main" val="725995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other slide on what we accomplished in 2016.</a:t>
            </a:r>
          </a:p>
        </p:txBody>
      </p:sp>
      <p:sp>
        <p:nvSpPr>
          <p:cNvPr id="4" name="Slide Number Placeholder 3"/>
          <p:cNvSpPr>
            <a:spLocks noGrp="1"/>
          </p:cNvSpPr>
          <p:nvPr>
            <p:ph type="sldNum" sz="quarter" idx="10"/>
          </p:nvPr>
        </p:nvSpPr>
        <p:spPr/>
        <p:txBody>
          <a:bodyPr/>
          <a:lstStyle/>
          <a:p>
            <a:fld id="{1561AFC8-E396-BE4B-B046-94EEB0A2031A}" type="slidenum">
              <a:rPr lang="en-US" smtClean="0"/>
              <a:t>33</a:t>
            </a:fld>
            <a:endParaRPr lang="en-US"/>
          </a:p>
        </p:txBody>
      </p:sp>
    </p:spTree>
    <p:extLst>
      <p:ext uri="{BB962C8B-B14F-4D97-AF65-F5344CB8AC3E}">
        <p14:creationId xmlns:p14="http://schemas.microsoft.com/office/powerpoint/2010/main" val="3214732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236134FC-8890-7C4D-B332-9A3DC6C429BC}" type="slidenum">
              <a:rPr lang="en-US">
                <a:latin typeface="Times New Roman" charset="0"/>
              </a:rPr>
              <a:pPr/>
              <a:t>34</a:t>
            </a:fld>
            <a:endParaRPr lang="en-US">
              <a:latin typeface="Times New Roman" charset="0"/>
            </a:endParaRPr>
          </a:p>
        </p:txBody>
      </p:sp>
      <p:sp>
        <p:nvSpPr>
          <p:cNvPr id="12290" name="Rectangle 2"/>
          <p:cNvSpPr>
            <a:spLocks noGrp="1" noRot="1" noChangeAspect="1" noChangeArrowheads="1" noTextEdit="1"/>
          </p:cNvSpPr>
          <p:nvPr>
            <p:ph type="sldImg"/>
          </p:nvPr>
        </p:nvSpPr>
        <p:spPr>
          <a:solidFill>
            <a:srgbClr val="FFFFFF"/>
          </a:solidFill>
          <a:ln/>
        </p:spPr>
      </p:sp>
      <p:sp>
        <p:nvSpPr>
          <p:cNvPr id="12291"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Clinton groups spent 188 times what Stein spent.  Stein totals includes federal matching funds for the primary phase.</a:t>
            </a:r>
          </a:p>
          <a:p>
            <a:r>
              <a:rPr lang="en-US" dirty="0">
                <a:latin typeface="Times New Roman" charset="0"/>
                <a:ea typeface="ＭＳ Ｐゴシック" charset="0"/>
                <a:cs typeface="ＭＳ Ｐゴシック" charset="0"/>
              </a:rPr>
              <a:t>Figures do not include post—election spending on recount.  This was separate fundraising and was sequestered to be spent only on the recounts.</a:t>
            </a:r>
          </a:p>
          <a:p>
            <a:r>
              <a:rPr lang="en-US" dirty="0">
                <a:latin typeface="Times New Roman" charset="0"/>
                <a:ea typeface="ＭＳ Ｐゴシック" charset="0"/>
                <a:cs typeface="ＭＳ Ｐゴシック" charset="0"/>
              </a:rPr>
              <a:t>A Green candidate needs about $3m to run a serious campaign.  This pays for basic staff, travel, materials, online resources, ballot access, and legal counsel.  It doesn’t allow for television ads.  (15 staff x 12 months x  $5k/</a:t>
            </a:r>
            <a:r>
              <a:rPr lang="en-US" dirty="0" err="1">
                <a:latin typeface="Times New Roman" charset="0"/>
                <a:ea typeface="ＭＳ Ｐゴシック" charset="0"/>
                <a:cs typeface="ＭＳ Ｐゴシック" charset="0"/>
              </a:rPr>
              <a:t>mo</a:t>
            </a:r>
            <a:r>
              <a:rPr lang="en-US" dirty="0">
                <a:latin typeface="Times New Roman" charset="0"/>
                <a:ea typeface="ＭＳ Ｐゴシック" charset="0"/>
                <a:cs typeface="ＭＳ Ｐゴシック" charset="0"/>
              </a:rPr>
              <a:t> =  $900k).</a:t>
            </a:r>
          </a:p>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5556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7.2x more votes than Constitution party, next highest third party</a:t>
            </a:r>
          </a:p>
          <a:p>
            <a:r>
              <a:rPr lang="en-US" dirty="0"/>
              <a:t>http://</a:t>
            </a:r>
            <a:r>
              <a:rPr lang="en-US" dirty="0" err="1"/>
              <a:t>www.uvm.edu</a:t>
            </a:r>
            <a:r>
              <a:rPr lang="en-US" dirty="0"/>
              <a:t>/~</a:t>
            </a:r>
            <a:r>
              <a:rPr lang="en-US" dirty="0" err="1"/>
              <a:t>dguber</a:t>
            </a:r>
            <a:r>
              <a:rPr lang="en-US" dirty="0"/>
              <a:t>/POLS125/articles/</a:t>
            </a:r>
            <a:r>
              <a:rPr lang="en-US" dirty="0" err="1"/>
              <a:t>nader.htm</a:t>
            </a:r>
            <a:endParaRPr lang="en-US" dirty="0"/>
          </a:p>
        </p:txBody>
      </p:sp>
      <p:sp>
        <p:nvSpPr>
          <p:cNvPr id="4" name="Slide Number Placeholder 3"/>
          <p:cNvSpPr>
            <a:spLocks noGrp="1"/>
          </p:cNvSpPr>
          <p:nvPr>
            <p:ph type="sldNum" sz="quarter" idx="10"/>
          </p:nvPr>
        </p:nvSpPr>
        <p:spPr/>
        <p:txBody>
          <a:bodyPr/>
          <a:lstStyle/>
          <a:p>
            <a:fld id="{1561AFC8-E396-BE4B-B046-94EEB0A2031A}" type="slidenum">
              <a:rPr lang="en-US" smtClean="0"/>
              <a:t>4</a:t>
            </a:fld>
            <a:endParaRPr lang="en-US"/>
          </a:p>
        </p:txBody>
      </p:sp>
    </p:spTree>
    <p:extLst>
      <p:ext uri="{BB962C8B-B14F-4D97-AF65-F5344CB8AC3E}">
        <p14:creationId xmlns:p14="http://schemas.microsoft.com/office/powerpoint/2010/main" val="4282095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www.fec.gov</a:t>
            </a:r>
            <a:r>
              <a:rPr lang="en-US" dirty="0"/>
              <a:t>/</a:t>
            </a:r>
            <a:r>
              <a:rPr lang="en-US" dirty="0" err="1"/>
              <a:t>pubrec</a:t>
            </a:r>
            <a:r>
              <a:rPr lang="en-US" dirty="0"/>
              <a:t>/fe2012/2012presgeresults.pdf</a:t>
            </a:r>
          </a:p>
          <a:p>
            <a:r>
              <a:rPr lang="en-US" dirty="0"/>
              <a:t>Part of growth is due to increased ballot access.</a:t>
            </a:r>
          </a:p>
          <a:p>
            <a:r>
              <a:rPr lang="en-US" dirty="0"/>
              <a:t>In 2000, Nader brought his own organization into the campaign with staff and donors.</a:t>
            </a:r>
          </a:p>
          <a:p>
            <a:r>
              <a:rPr lang="en-US" dirty="0"/>
              <a:t>Note: In 1996, Ralph Nader was not officially nominated by the Green Party, but was endorsed by a number of state Green Parties.  He was on the ballot in 22 states.  Winona </a:t>
            </a:r>
            <a:r>
              <a:rPr lang="en-US" dirty="0" err="1"/>
              <a:t>LaDuke</a:t>
            </a:r>
            <a:r>
              <a:rPr lang="en-US" dirty="0"/>
              <a:t> was his running mate in most states.</a:t>
            </a:r>
          </a:p>
          <a:p>
            <a:endParaRPr lang="en-US" dirty="0"/>
          </a:p>
        </p:txBody>
      </p:sp>
      <p:sp>
        <p:nvSpPr>
          <p:cNvPr id="4" name="Slide Number Placeholder 3"/>
          <p:cNvSpPr>
            <a:spLocks noGrp="1"/>
          </p:cNvSpPr>
          <p:nvPr>
            <p:ph type="sldNum" sz="quarter" idx="10"/>
          </p:nvPr>
        </p:nvSpPr>
        <p:spPr/>
        <p:txBody>
          <a:bodyPr/>
          <a:lstStyle/>
          <a:p>
            <a:fld id="{1561AFC8-E396-BE4B-B046-94EEB0A2031A}" type="slidenum">
              <a:rPr lang="en-US" smtClean="0"/>
              <a:t>5</a:t>
            </a:fld>
            <a:endParaRPr lang="en-US"/>
          </a:p>
        </p:txBody>
      </p:sp>
    </p:spTree>
    <p:extLst>
      <p:ext uri="{BB962C8B-B14F-4D97-AF65-F5344CB8AC3E}">
        <p14:creationId xmlns:p14="http://schemas.microsoft.com/office/powerpoint/2010/main" val="154610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000">
                <a:solidFill>
                  <a:schemeClr val="tx1"/>
                </a:solidFill>
                <a:latin typeface="Arial" charset="0"/>
                <a:ea typeface="ヒラギノ角ゴ Pro W3" charset="0"/>
                <a:cs typeface="ヒラギノ角ゴ Pro W3" charset="0"/>
              </a:defRPr>
            </a:lvl1pPr>
            <a:lvl2pPr marL="742950" indent="-285750" defTabSz="927100">
              <a:defRPr sz="1000">
                <a:solidFill>
                  <a:schemeClr val="tx1"/>
                </a:solidFill>
                <a:latin typeface="Arial" charset="0"/>
                <a:ea typeface="ヒラギノ角ゴ Pro W3" charset="0"/>
                <a:cs typeface="ヒラギノ角ゴ Pro W3" charset="0"/>
              </a:defRPr>
            </a:lvl2pPr>
            <a:lvl3pPr marL="1143000" indent="-228600" defTabSz="927100">
              <a:defRPr sz="1000">
                <a:solidFill>
                  <a:schemeClr val="tx1"/>
                </a:solidFill>
                <a:latin typeface="Arial" charset="0"/>
                <a:ea typeface="ヒラギノ角ゴ Pro W3" charset="0"/>
                <a:cs typeface="ヒラギノ角ゴ Pro W3" charset="0"/>
              </a:defRPr>
            </a:lvl3pPr>
            <a:lvl4pPr marL="1600200" indent="-228600" defTabSz="927100">
              <a:defRPr sz="1000">
                <a:solidFill>
                  <a:schemeClr val="tx1"/>
                </a:solidFill>
                <a:latin typeface="Arial" charset="0"/>
                <a:ea typeface="ヒラギノ角ゴ Pro W3" charset="0"/>
                <a:cs typeface="ヒラギノ角ゴ Pro W3" charset="0"/>
              </a:defRPr>
            </a:lvl4pPr>
            <a:lvl5pPr marL="2057400" indent="-228600" defTabSz="927100">
              <a:defRPr sz="1000">
                <a:solidFill>
                  <a:schemeClr val="tx1"/>
                </a:solidFill>
                <a:latin typeface="Arial" charset="0"/>
                <a:ea typeface="ヒラギノ角ゴ Pro W3" charset="0"/>
                <a:cs typeface="ヒラギノ角ゴ Pro W3" charset="0"/>
              </a:defRPr>
            </a:lvl5pPr>
            <a:lvl6pPr marL="25146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defTabSz="9271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fld id="{236134FC-8890-7C4D-B332-9A3DC6C429BC}" type="slidenum">
              <a:rPr lang="en-US">
                <a:latin typeface="Times New Roman" charset="0"/>
              </a:rPr>
              <a:pPr/>
              <a:t>6</a:t>
            </a:fld>
            <a:endParaRPr lang="en-US">
              <a:latin typeface="Times New Roman" charset="0"/>
            </a:endParaRPr>
          </a:p>
        </p:txBody>
      </p:sp>
      <p:sp>
        <p:nvSpPr>
          <p:cNvPr id="12290" name="Rectangle 2"/>
          <p:cNvSpPr>
            <a:spLocks noGrp="1" noRot="1" noChangeAspect="1" noChangeArrowheads="1" noTextEdit="1"/>
          </p:cNvSpPr>
          <p:nvPr>
            <p:ph type="sldImg"/>
          </p:nvPr>
        </p:nvSpPr>
        <p:spPr>
          <a:solidFill>
            <a:srgbClr val="FFFFFF"/>
          </a:solidFill>
          <a:ln/>
        </p:spPr>
      </p:sp>
      <p:sp>
        <p:nvSpPr>
          <p:cNvPr id="12291"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We can’t expect to win the office.  We will be outspent 200:1.  The corporate media will be heavily biased against us.  So why do we run?  We CAN succeed on many fronts even if we don’t win the office.</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voter could only choose Hillary, look what they would be voting for . . . .</a:t>
            </a:r>
          </a:p>
          <a:p>
            <a:r>
              <a:rPr lang="en-US" dirty="0"/>
              <a:t>It there are only two choices, it brainwashes the American people into accepting their answers as the only reasonable answer.  </a:t>
            </a:r>
          </a:p>
          <a:p>
            <a:r>
              <a:rPr lang="en-US" dirty="0"/>
              <a:t>Likely Dem is Joe Biden who will look largely similar to Hillary.  </a:t>
            </a:r>
          </a:p>
          <a:p>
            <a:r>
              <a:rPr lang="en-US" dirty="0"/>
              <a:t>Pentagon </a:t>
            </a:r>
            <a:r>
              <a:rPr lang="en-US" dirty="0" err="1"/>
              <a:t>budger</a:t>
            </a:r>
            <a:r>
              <a:rPr lang="en-US" dirty="0"/>
              <a:t>:  Huge (Clinton) or even huger (Trump).</a:t>
            </a:r>
          </a:p>
        </p:txBody>
      </p:sp>
      <p:sp>
        <p:nvSpPr>
          <p:cNvPr id="4" name="Slide Number Placeholder 3"/>
          <p:cNvSpPr>
            <a:spLocks noGrp="1"/>
          </p:cNvSpPr>
          <p:nvPr>
            <p:ph type="sldNum" sz="quarter" idx="10"/>
          </p:nvPr>
        </p:nvSpPr>
        <p:spPr/>
        <p:txBody>
          <a:bodyPr/>
          <a:lstStyle/>
          <a:p>
            <a:pPr>
              <a:defRPr/>
            </a:pPr>
            <a:fld id="{64E0A18B-78EE-FD43-8FA4-B940750D81A7}" type="slidenum">
              <a:rPr lang="en-US" smtClean="0"/>
              <a:pPr>
                <a:defRPr/>
              </a:pPr>
              <a:t>7</a:t>
            </a:fld>
            <a:endParaRPr lang="en-US"/>
          </a:p>
        </p:txBody>
      </p:sp>
    </p:spTree>
    <p:extLst>
      <p:ext uri="{BB962C8B-B14F-4D97-AF65-F5344CB8AC3E}">
        <p14:creationId xmlns:p14="http://schemas.microsoft.com/office/powerpoint/2010/main" val="2302385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1AFC8-E396-BE4B-B046-94EEB0A2031A}" type="slidenum">
              <a:rPr lang="en-US" smtClean="0"/>
              <a:t>8</a:t>
            </a:fld>
            <a:endParaRPr lang="en-US"/>
          </a:p>
        </p:txBody>
      </p:sp>
    </p:spTree>
    <p:extLst>
      <p:ext uri="{BB962C8B-B14F-4D97-AF65-F5344CB8AC3E}">
        <p14:creationId xmlns:p14="http://schemas.microsoft.com/office/powerpoint/2010/main" val="3824815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states with larger populations, so over 89% of voters see the GP on the ballot.  Counting write—in states, </a:t>
            </a:r>
            <a:r>
              <a:rPr lang="en-US" sz="1200" kern="1200" dirty="0">
                <a:solidFill>
                  <a:schemeClr val="tx1"/>
                </a:solidFill>
                <a:effectLst/>
                <a:latin typeface="Times New Roman" pitchFamily="83" charset="0"/>
                <a:ea typeface="ＭＳ Ｐゴシック" pitchFamily="75" charset="-128"/>
                <a:cs typeface="ＭＳ Ｐゴシック" pitchFamily="75" charset="-128"/>
              </a:rPr>
              <a:t> 97.6% of all voters were able to</a:t>
            </a:r>
            <a:r>
              <a:rPr lang="en-US" dirty="0"/>
              <a:t> cast a vote for the GP candidate.</a:t>
            </a:r>
          </a:p>
          <a:p>
            <a:r>
              <a:rPr lang="en-US" dirty="0"/>
              <a:t>Missing states in 2016:  Georgia†, Indiana†, Oklahoma, Nevada, North </a:t>
            </a:r>
            <a:r>
              <a:rPr lang="en-US" dirty="0" err="1"/>
              <a:t>Carolina†,.South</a:t>
            </a:r>
            <a:r>
              <a:rPr lang="en-US" dirty="0"/>
              <a:t> Dakota.</a:t>
            </a:r>
          </a:p>
          <a:p>
            <a:r>
              <a:rPr lang="en-US" dirty="0"/>
              <a:t>In 2016 Stein spent ~$645k on ballot access.  The GPUS spent ~18k.</a:t>
            </a:r>
          </a:p>
        </p:txBody>
      </p:sp>
      <p:sp>
        <p:nvSpPr>
          <p:cNvPr id="4" name="Slide Number Placeholder 3"/>
          <p:cNvSpPr>
            <a:spLocks noGrp="1"/>
          </p:cNvSpPr>
          <p:nvPr>
            <p:ph type="sldNum" sz="quarter" idx="10"/>
          </p:nvPr>
        </p:nvSpPr>
        <p:spPr/>
        <p:txBody>
          <a:bodyPr/>
          <a:lstStyle/>
          <a:p>
            <a:fld id="{1561AFC8-E396-BE4B-B046-94EEB0A2031A}" type="slidenum">
              <a:rPr lang="en-US" smtClean="0"/>
              <a:t>9</a:t>
            </a:fld>
            <a:endParaRPr lang="en-US"/>
          </a:p>
        </p:txBody>
      </p:sp>
    </p:spTree>
    <p:extLst>
      <p:ext uri="{BB962C8B-B14F-4D97-AF65-F5344CB8AC3E}">
        <p14:creationId xmlns:p14="http://schemas.microsoft.com/office/powerpoint/2010/main" val="67909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317500" y="730250"/>
            <a:ext cx="9755188" cy="3175"/>
          </a:xfrm>
          <a:custGeom>
            <a:avLst/>
            <a:gdLst>
              <a:gd name="T0" fmla="*/ 0 w 6145"/>
              <a:gd name="T1" fmla="*/ 0 h 1"/>
              <a:gd name="T2" fmla="*/ 2147483647 w 6145"/>
              <a:gd name="T3" fmla="*/ 0 h 1"/>
              <a:gd name="T4" fmla="*/ 0 w 6145"/>
              <a:gd name="T5" fmla="*/ 0 h 1"/>
              <a:gd name="T6" fmla="*/ 0 60000 65536"/>
              <a:gd name="T7" fmla="*/ 0 60000 65536"/>
              <a:gd name="T8" fmla="*/ 0 60000 65536"/>
            </a:gdLst>
            <a:ahLst/>
            <a:cxnLst>
              <a:cxn ang="T6">
                <a:pos x="T0" y="T1"/>
              </a:cxn>
              <a:cxn ang="T7">
                <a:pos x="T2" y="T3"/>
              </a:cxn>
              <a:cxn ang="T8">
                <a:pos x="T4" y="T5"/>
              </a:cxn>
            </a:cxnLst>
            <a:rect l="0" t="0" r="r" b="b"/>
            <a:pathLst>
              <a:path w="6145" h="1">
                <a:moveTo>
                  <a:pt x="0" y="0"/>
                </a:moveTo>
                <a:lnTo>
                  <a:pt x="6144" y="0"/>
                </a:lnTo>
                <a:lnTo>
                  <a:pt x="0" y="0"/>
                </a:lnTo>
              </a:path>
            </a:pathLst>
          </a:custGeom>
          <a:noFill/>
          <a:ln w="50800" cap="rnd" cmpd="sng">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Freeform 5"/>
          <p:cNvSpPr>
            <a:spLocks/>
          </p:cNvSpPr>
          <p:nvPr/>
        </p:nvSpPr>
        <p:spPr bwMode="auto">
          <a:xfrm flipV="1">
            <a:off x="-309563" y="6016625"/>
            <a:ext cx="9753601" cy="150813"/>
          </a:xfrm>
          <a:custGeom>
            <a:avLst/>
            <a:gdLst>
              <a:gd name="T0" fmla="*/ 0 w 6145"/>
              <a:gd name="T1" fmla="*/ 0 h 1"/>
              <a:gd name="T2" fmla="*/ 2147483647 w 6145"/>
              <a:gd name="T3" fmla="*/ 0 h 1"/>
              <a:gd name="T4" fmla="*/ 0 w 6145"/>
              <a:gd name="T5" fmla="*/ 0 h 1"/>
              <a:gd name="T6" fmla="*/ 0 60000 65536"/>
              <a:gd name="T7" fmla="*/ 0 60000 65536"/>
              <a:gd name="T8" fmla="*/ 0 60000 65536"/>
              <a:gd name="T9" fmla="*/ 0 w 6145"/>
              <a:gd name="T10" fmla="*/ 0 h 1"/>
              <a:gd name="T11" fmla="*/ 6145 w 6145"/>
              <a:gd name="T12" fmla="*/ 1 h 1"/>
            </a:gdLst>
            <a:ahLst/>
            <a:cxnLst>
              <a:cxn ang="T6">
                <a:pos x="T0" y="T1"/>
              </a:cxn>
              <a:cxn ang="T7">
                <a:pos x="T2" y="T3"/>
              </a:cxn>
              <a:cxn ang="T8">
                <a:pos x="T4" y="T5"/>
              </a:cxn>
            </a:cxnLst>
            <a:rect l="T9" t="T10" r="T11" b="T12"/>
            <a:pathLst>
              <a:path w="6145" h="1">
                <a:moveTo>
                  <a:pt x="0" y="0"/>
                </a:moveTo>
                <a:lnTo>
                  <a:pt x="6144" y="0"/>
                </a:lnTo>
                <a:lnTo>
                  <a:pt x="0" y="0"/>
                </a:lnTo>
              </a:path>
            </a:pathLst>
          </a:custGeom>
          <a:noFill/>
          <a:ln w="50800" cap="rnd">
            <a:solidFill>
              <a:schemeClr val="accent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5474" name="Rectangle 2"/>
          <p:cNvSpPr>
            <a:spLocks noGrp="1" noChangeArrowheads="1"/>
          </p:cNvSpPr>
          <p:nvPr>
            <p:ph type="ctrTitle"/>
          </p:nvPr>
        </p:nvSpPr>
        <p:spPr>
          <a:xfrm>
            <a:off x="685800" y="1525588"/>
            <a:ext cx="7772400" cy="1565275"/>
          </a:xfrm>
        </p:spPr>
        <p:txBody>
          <a:bodyPr/>
          <a:lstStyle>
            <a:lvl1pPr>
              <a:lnSpc>
                <a:spcPts val="4000"/>
              </a:lnSpc>
              <a:defRPr sz="3600"/>
            </a:lvl1pPr>
          </a:lstStyle>
          <a:p>
            <a:r>
              <a:rPr lang="en-US"/>
              <a:t>Click to edit Master title style</a:t>
            </a:r>
          </a:p>
        </p:txBody>
      </p:sp>
      <p:sp>
        <p:nvSpPr>
          <p:cNvPr id="105478" name="Rectangle 6"/>
          <p:cNvSpPr>
            <a:spLocks noGrp="1" noChangeArrowheads="1"/>
          </p:cNvSpPr>
          <p:nvPr>
            <p:ph type="subTitle" sz="quarter" idx="1"/>
          </p:nvPr>
        </p:nvSpPr>
        <p:spPr>
          <a:xfrm>
            <a:off x="1371600" y="3429000"/>
            <a:ext cx="6400800" cy="1752600"/>
          </a:xfrm>
          <a:ln w="12700">
            <a:headEnd type="none" w="sm" len="sm"/>
            <a:tailEnd type="none" w="sm" len="sm"/>
          </a:ln>
        </p:spPr>
        <p:txBody>
          <a:bodyPr lIns="91440" tIns="45720" rIns="91440" bIns="45720"/>
          <a:lstStyle>
            <a:lvl1pPr marL="0" indent="0" algn="ctr">
              <a:lnSpc>
                <a:spcPct val="100000"/>
              </a:lnSpc>
              <a:spcBef>
                <a:spcPct val="50000"/>
              </a:spcBef>
              <a:spcAft>
                <a:spcPct val="50000"/>
              </a:spcAft>
              <a:buFontTx/>
              <a:buNone/>
              <a:defRPr sz="2200"/>
            </a:lvl1pPr>
          </a:lstStyle>
          <a:p>
            <a:r>
              <a:rPr lang="en-US" dirty="0"/>
              <a:t>Click to edit Master subtitle style</a:t>
            </a:r>
          </a:p>
        </p:txBody>
      </p:sp>
    </p:spTree>
    <p:extLst>
      <p:ext uri="{BB962C8B-B14F-4D97-AF65-F5344CB8AC3E}">
        <p14:creationId xmlns:p14="http://schemas.microsoft.com/office/powerpoint/2010/main" val="224493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805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5483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548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51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870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8048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335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35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46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238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349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924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0686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689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0"/>
            <a:ext cx="7086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64" tIns="46033" rIns="92064"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335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64" tIns="46033" rIns="92064"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452" name="Freeform 4"/>
          <p:cNvSpPr>
            <a:spLocks/>
          </p:cNvSpPr>
          <p:nvPr/>
        </p:nvSpPr>
        <p:spPr bwMode="auto">
          <a:xfrm>
            <a:off x="-317500" y="855663"/>
            <a:ext cx="9755188" cy="1587"/>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50800" cap="rnd" cmpd="sng">
            <a:solidFill>
              <a:schemeClr val="accent2">
                <a:lumMod val="75000"/>
              </a:schemeClr>
            </a:solidFill>
            <a:prstDash val="solid"/>
            <a:round/>
            <a:headEnd/>
            <a:tailEnd/>
          </a:ln>
          <a:effectLst/>
        </p:spPr>
        <p:txBody>
          <a:bodyPr/>
          <a:lstStyle/>
          <a:p>
            <a:pPr>
              <a:defRPr/>
            </a:pPr>
            <a:endParaRPr lang="en-US"/>
          </a:p>
        </p:txBody>
      </p:sp>
      <p:sp>
        <p:nvSpPr>
          <p:cNvPr id="1029" name="Freeform 9"/>
          <p:cNvSpPr>
            <a:spLocks/>
          </p:cNvSpPr>
          <p:nvPr/>
        </p:nvSpPr>
        <p:spPr bwMode="auto">
          <a:xfrm flipV="1">
            <a:off x="-304800" y="6324600"/>
            <a:ext cx="9575800" cy="109538"/>
          </a:xfrm>
          <a:custGeom>
            <a:avLst/>
            <a:gdLst>
              <a:gd name="T0" fmla="*/ 0 w 6145"/>
              <a:gd name="T1" fmla="*/ 0 h 1"/>
              <a:gd name="T2" fmla="*/ 2147483647 w 6145"/>
              <a:gd name="T3" fmla="*/ 0 h 1"/>
              <a:gd name="T4" fmla="*/ 0 w 6145"/>
              <a:gd name="T5" fmla="*/ 0 h 1"/>
              <a:gd name="T6" fmla="*/ 0 60000 65536"/>
              <a:gd name="T7" fmla="*/ 0 60000 65536"/>
              <a:gd name="T8" fmla="*/ 0 60000 65536"/>
              <a:gd name="T9" fmla="*/ 0 w 6145"/>
              <a:gd name="T10" fmla="*/ 0 h 1"/>
              <a:gd name="T11" fmla="*/ 6145 w 6145"/>
              <a:gd name="T12" fmla="*/ 1 h 1"/>
            </a:gdLst>
            <a:ahLst/>
            <a:cxnLst>
              <a:cxn ang="T6">
                <a:pos x="T0" y="T1"/>
              </a:cxn>
              <a:cxn ang="T7">
                <a:pos x="T2" y="T3"/>
              </a:cxn>
              <a:cxn ang="T8">
                <a:pos x="T4" y="T5"/>
              </a:cxn>
            </a:cxnLst>
            <a:rect l="T9" t="T10" r="T11" b="T12"/>
            <a:pathLst>
              <a:path w="6145" h="1">
                <a:moveTo>
                  <a:pt x="0" y="0"/>
                </a:moveTo>
                <a:lnTo>
                  <a:pt x="6144" y="0"/>
                </a:lnTo>
                <a:lnTo>
                  <a:pt x="0" y="0"/>
                </a:lnTo>
              </a:path>
            </a:pathLst>
          </a:custGeom>
          <a:noFill/>
          <a:ln w="50800" cap="rnd">
            <a:solidFill>
              <a:srgbClr val="0082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4459" name="Text Box 11"/>
          <p:cNvSpPr txBox="1">
            <a:spLocks noChangeArrowheads="1"/>
          </p:cNvSpPr>
          <p:nvPr userDrawn="1"/>
        </p:nvSpPr>
        <p:spPr bwMode="auto">
          <a:xfrm>
            <a:off x="1828800" y="4572000"/>
            <a:ext cx="2971800" cy="457200"/>
          </a:xfrm>
          <a:prstGeom prst="rect">
            <a:avLst/>
          </a:prstGeom>
          <a:noFill/>
          <a:ln w="12700">
            <a:noFill/>
            <a:miter lim="800000"/>
            <a:headEnd type="none" w="sm" len="sm"/>
            <a:tailEnd type="none" w="sm" len="sm"/>
          </a:ln>
          <a:effectLst/>
        </p:spPr>
        <p:txBody>
          <a:bodyPr>
            <a:spAutoFit/>
          </a:bodyPr>
          <a:lstStyle>
            <a:lvl1pPr>
              <a:defRPr sz="1000">
                <a:solidFill>
                  <a:schemeClr val="tx1"/>
                </a:solidFill>
                <a:latin typeface="Arial" charset="0"/>
                <a:ea typeface="ヒラギノ角ゴ Pro W3" charset="0"/>
                <a:cs typeface="ヒラギノ角ゴ Pro W3" charset="0"/>
              </a:defRPr>
            </a:lvl1pPr>
            <a:lvl2pPr marL="37931725" indent="-37474525">
              <a:defRPr sz="1000">
                <a:solidFill>
                  <a:schemeClr val="tx1"/>
                </a:solidFill>
                <a:latin typeface="Arial" charset="0"/>
                <a:ea typeface="ヒラギノ角ゴ Pro W3" charset="0"/>
                <a:cs typeface="ヒラギノ角ゴ Pro W3" charset="0"/>
              </a:defRPr>
            </a:lvl2pPr>
            <a:lvl3pPr>
              <a:defRPr sz="1000">
                <a:solidFill>
                  <a:schemeClr val="tx1"/>
                </a:solidFill>
                <a:latin typeface="Arial" charset="0"/>
                <a:ea typeface="ヒラギノ角ゴ Pro W3" charset="0"/>
                <a:cs typeface="ヒラギノ角ゴ Pro W3" charset="0"/>
              </a:defRPr>
            </a:lvl3pPr>
            <a:lvl4pPr>
              <a:defRPr sz="1000">
                <a:solidFill>
                  <a:schemeClr val="tx1"/>
                </a:solidFill>
                <a:latin typeface="Arial" charset="0"/>
                <a:ea typeface="ヒラギノ角ゴ Pro W3" charset="0"/>
                <a:cs typeface="ヒラギノ角ゴ Pro W3" charset="0"/>
              </a:defRPr>
            </a:lvl4pPr>
            <a:lvl5pPr>
              <a:defRPr sz="10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pPr>
              <a:spcBef>
                <a:spcPct val="50000"/>
              </a:spcBef>
              <a:defRPr/>
            </a:pPr>
            <a:endParaRPr lang="en-US" sz="2400"/>
          </a:p>
        </p:txBody>
      </p:sp>
      <p:sp>
        <p:nvSpPr>
          <p:cNvPr id="104460" name="Text Box 12"/>
          <p:cNvSpPr txBox="1">
            <a:spLocks noChangeArrowheads="1"/>
          </p:cNvSpPr>
          <p:nvPr userDrawn="1"/>
        </p:nvSpPr>
        <p:spPr bwMode="auto">
          <a:xfrm>
            <a:off x="288925" y="6408738"/>
            <a:ext cx="184150" cy="214312"/>
          </a:xfrm>
          <a:prstGeom prst="rect">
            <a:avLst/>
          </a:prstGeom>
          <a:noFill/>
          <a:ln w="12700">
            <a:noFill/>
            <a:miter lim="800000"/>
            <a:headEnd type="none" w="sm" len="sm"/>
            <a:tailEnd type="none" w="sm" len="sm"/>
          </a:ln>
          <a:effectLst/>
        </p:spPr>
        <p:txBody>
          <a:bodyPr wrap="none">
            <a:spAutoFit/>
          </a:bodyPr>
          <a:lstStyle>
            <a:lvl1pPr>
              <a:defRPr sz="1000">
                <a:solidFill>
                  <a:schemeClr val="tx1"/>
                </a:solidFill>
                <a:latin typeface="Arial" charset="0"/>
                <a:ea typeface="ヒラギノ角ゴ Pro W3" charset="0"/>
                <a:cs typeface="ヒラギノ角ゴ Pro W3" charset="0"/>
              </a:defRPr>
            </a:lvl1pPr>
            <a:lvl2pPr marL="37931725" indent="-37474525">
              <a:defRPr sz="1000">
                <a:solidFill>
                  <a:schemeClr val="tx1"/>
                </a:solidFill>
                <a:latin typeface="Arial" charset="0"/>
                <a:ea typeface="ヒラギノ角ゴ Pro W3" charset="0"/>
                <a:cs typeface="ヒラギノ角ゴ Pro W3" charset="0"/>
              </a:defRPr>
            </a:lvl2pPr>
            <a:lvl3pPr>
              <a:defRPr sz="1000">
                <a:solidFill>
                  <a:schemeClr val="tx1"/>
                </a:solidFill>
                <a:latin typeface="Arial" charset="0"/>
                <a:ea typeface="ヒラギノ角ゴ Pro W3" charset="0"/>
                <a:cs typeface="ヒラギノ角ゴ Pro W3" charset="0"/>
              </a:defRPr>
            </a:lvl3pPr>
            <a:lvl4pPr>
              <a:defRPr sz="1000">
                <a:solidFill>
                  <a:schemeClr val="tx1"/>
                </a:solidFill>
                <a:latin typeface="Arial" charset="0"/>
                <a:ea typeface="ヒラギノ角ゴ Pro W3" charset="0"/>
                <a:cs typeface="ヒラギノ角ゴ Pro W3" charset="0"/>
              </a:defRPr>
            </a:lvl4pPr>
            <a:lvl5pPr>
              <a:defRPr sz="10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pPr>
              <a:defRPr/>
            </a:pPr>
            <a:endParaRPr lang="en-US" sz="800"/>
          </a:p>
        </p:txBody>
      </p:sp>
      <p:sp>
        <p:nvSpPr>
          <p:cNvPr id="104461" name="Text Box 13"/>
          <p:cNvSpPr txBox="1">
            <a:spLocks noChangeArrowheads="1"/>
          </p:cNvSpPr>
          <p:nvPr userDrawn="1"/>
        </p:nvSpPr>
        <p:spPr bwMode="auto">
          <a:xfrm>
            <a:off x="0" y="6499968"/>
            <a:ext cx="2023311" cy="203133"/>
          </a:xfrm>
          <a:prstGeom prst="rect">
            <a:avLst/>
          </a:prstGeom>
          <a:noFill/>
          <a:ln w="12700">
            <a:noFill/>
            <a:miter lim="800000"/>
            <a:headEnd type="none" w="sm" len="sm"/>
            <a:tailEnd type="none" w="sm" len="sm"/>
          </a:ln>
          <a:effectLst/>
        </p:spPr>
        <p:txBody>
          <a:bodyPr wrap="none">
            <a:spAutoFit/>
          </a:bodyPr>
          <a:lstStyle>
            <a:lvl1pPr>
              <a:defRPr sz="1000">
                <a:solidFill>
                  <a:schemeClr val="tx1"/>
                </a:solidFill>
                <a:latin typeface="Arial" charset="0"/>
                <a:ea typeface="ヒラギノ角ゴ Pro W3" charset="0"/>
                <a:cs typeface="ヒラギノ角ゴ Pro W3" charset="0"/>
              </a:defRPr>
            </a:lvl1pPr>
            <a:lvl2pPr marL="37931725" indent="-37474525">
              <a:defRPr sz="1000">
                <a:solidFill>
                  <a:schemeClr val="tx1"/>
                </a:solidFill>
                <a:latin typeface="Arial" charset="0"/>
                <a:ea typeface="ヒラギノ角ゴ Pro W3" charset="0"/>
                <a:cs typeface="ヒラギノ角ゴ Pro W3" charset="0"/>
              </a:defRPr>
            </a:lvl2pPr>
            <a:lvl3pPr>
              <a:defRPr sz="1000">
                <a:solidFill>
                  <a:schemeClr val="tx1"/>
                </a:solidFill>
                <a:latin typeface="Arial" charset="0"/>
                <a:ea typeface="ヒラギノ角ゴ Pro W3" charset="0"/>
                <a:cs typeface="ヒラギノ角ゴ Pro W3" charset="0"/>
              </a:defRPr>
            </a:lvl3pPr>
            <a:lvl4pPr>
              <a:defRPr sz="1000">
                <a:solidFill>
                  <a:schemeClr val="tx1"/>
                </a:solidFill>
                <a:latin typeface="Arial" charset="0"/>
                <a:ea typeface="ヒラギノ角ゴ Pro W3" charset="0"/>
                <a:cs typeface="ヒラギノ角ゴ Pro W3" charset="0"/>
              </a:defRPr>
            </a:lvl4pPr>
            <a:lvl5pPr>
              <a:defRPr sz="10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pPr>
              <a:lnSpc>
                <a:spcPct val="90000"/>
              </a:lnSpc>
              <a:defRPr/>
            </a:pPr>
            <a:r>
              <a:rPr lang="en-US" sz="800" dirty="0">
                <a:solidFill>
                  <a:srgbClr val="7F7F7F"/>
                </a:solidFill>
              </a:rPr>
              <a:t>ANM18_Workshop_Presidential.pptx </a:t>
            </a:r>
            <a:fld id="{7976BE5F-3EB9-B643-AF67-1E1AD0D973C2}" type="slidenum">
              <a:rPr lang="en-US" sz="800" smtClean="0">
                <a:solidFill>
                  <a:srgbClr val="7F7F7F"/>
                </a:solidFill>
              </a:rPr>
              <a:pPr>
                <a:lnSpc>
                  <a:spcPct val="90000"/>
                </a:lnSpc>
                <a:defRPr/>
              </a:pPr>
              <a:t>‹#›</a:t>
            </a:fld>
            <a:endParaRPr lang="en-US" sz="800" dirty="0">
              <a:solidFill>
                <a:srgbClr val="7F7F7F"/>
              </a:solidFill>
            </a:endParaRPr>
          </a:p>
        </p:txBody>
      </p:sp>
    </p:spTree>
  </p:cSld>
  <p:clrMap bg1="lt1" tx1="dk1" bg2="lt2" tx2="dk2" accent1="accent1" accent2="accent2" accent3="accent3" accent4="accent4" accent5="accent5" accent6="accent6" hlink="hlink" folHlink="folHlink"/>
  <p:sldLayoutIdLst>
    <p:sldLayoutId id="2147484081"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ctr" rtl="0" eaLnBrk="0" fontAlgn="base" hangingPunct="0">
        <a:lnSpc>
          <a:spcPts val="3000"/>
        </a:lnSpc>
        <a:spcBef>
          <a:spcPct val="0"/>
        </a:spcBef>
        <a:spcAft>
          <a:spcPct val="0"/>
        </a:spcAft>
        <a:defRPr sz="2800" b="1">
          <a:solidFill>
            <a:schemeClr val="tx2"/>
          </a:solidFill>
          <a:latin typeface="+mj-lt"/>
          <a:ea typeface="ＭＳ Ｐゴシック" pitchFamily="75" charset="-128"/>
          <a:cs typeface="ＭＳ Ｐゴシック" pitchFamily="75" charset="-128"/>
        </a:defRPr>
      </a:lvl1pPr>
      <a:lvl2pPr algn="ctr" rtl="0" eaLnBrk="0" fontAlgn="base" hangingPunct="0">
        <a:lnSpc>
          <a:spcPts val="3000"/>
        </a:lnSpc>
        <a:spcBef>
          <a:spcPct val="0"/>
        </a:spcBef>
        <a:spcAft>
          <a:spcPct val="0"/>
        </a:spcAft>
        <a:defRPr sz="2800" b="1">
          <a:solidFill>
            <a:schemeClr val="tx2"/>
          </a:solidFill>
          <a:latin typeface="Arial" pitchFamily="83" charset="0"/>
          <a:ea typeface="ＭＳ Ｐゴシック" pitchFamily="75" charset="-128"/>
          <a:cs typeface="ＭＳ Ｐゴシック" pitchFamily="75" charset="-128"/>
        </a:defRPr>
      </a:lvl2pPr>
      <a:lvl3pPr algn="ctr" rtl="0" eaLnBrk="0" fontAlgn="base" hangingPunct="0">
        <a:lnSpc>
          <a:spcPts val="3000"/>
        </a:lnSpc>
        <a:spcBef>
          <a:spcPct val="0"/>
        </a:spcBef>
        <a:spcAft>
          <a:spcPct val="0"/>
        </a:spcAft>
        <a:defRPr sz="2800" b="1">
          <a:solidFill>
            <a:schemeClr val="tx2"/>
          </a:solidFill>
          <a:latin typeface="Arial" pitchFamily="83" charset="0"/>
          <a:ea typeface="ＭＳ Ｐゴシック" pitchFamily="75" charset="-128"/>
          <a:cs typeface="ＭＳ Ｐゴシック" pitchFamily="75" charset="-128"/>
        </a:defRPr>
      </a:lvl3pPr>
      <a:lvl4pPr algn="ctr" rtl="0" eaLnBrk="0" fontAlgn="base" hangingPunct="0">
        <a:lnSpc>
          <a:spcPts val="3000"/>
        </a:lnSpc>
        <a:spcBef>
          <a:spcPct val="0"/>
        </a:spcBef>
        <a:spcAft>
          <a:spcPct val="0"/>
        </a:spcAft>
        <a:defRPr sz="2800" b="1">
          <a:solidFill>
            <a:schemeClr val="tx2"/>
          </a:solidFill>
          <a:latin typeface="Arial" pitchFamily="83" charset="0"/>
          <a:ea typeface="ＭＳ Ｐゴシック" pitchFamily="75" charset="-128"/>
          <a:cs typeface="ＭＳ Ｐゴシック" pitchFamily="75" charset="-128"/>
        </a:defRPr>
      </a:lvl4pPr>
      <a:lvl5pPr algn="ctr" rtl="0" eaLnBrk="0" fontAlgn="base" hangingPunct="0">
        <a:lnSpc>
          <a:spcPts val="3000"/>
        </a:lnSpc>
        <a:spcBef>
          <a:spcPct val="0"/>
        </a:spcBef>
        <a:spcAft>
          <a:spcPct val="0"/>
        </a:spcAft>
        <a:defRPr sz="2800" b="1">
          <a:solidFill>
            <a:schemeClr val="tx2"/>
          </a:solidFill>
          <a:latin typeface="Arial" pitchFamily="83" charset="0"/>
          <a:ea typeface="ＭＳ Ｐゴシック" pitchFamily="75" charset="-128"/>
          <a:cs typeface="ＭＳ Ｐゴシック" pitchFamily="75" charset="-128"/>
        </a:defRPr>
      </a:lvl5pPr>
      <a:lvl6pPr marL="457200" algn="ctr" rtl="0" eaLnBrk="0" fontAlgn="base" hangingPunct="0">
        <a:lnSpc>
          <a:spcPts val="3000"/>
        </a:lnSpc>
        <a:spcBef>
          <a:spcPct val="0"/>
        </a:spcBef>
        <a:spcAft>
          <a:spcPct val="0"/>
        </a:spcAft>
        <a:defRPr sz="2800" b="1">
          <a:solidFill>
            <a:schemeClr val="tx2"/>
          </a:solidFill>
          <a:latin typeface="Arial" pitchFamily="83" charset="0"/>
        </a:defRPr>
      </a:lvl6pPr>
      <a:lvl7pPr marL="914400" algn="ctr" rtl="0" eaLnBrk="0" fontAlgn="base" hangingPunct="0">
        <a:lnSpc>
          <a:spcPts val="3000"/>
        </a:lnSpc>
        <a:spcBef>
          <a:spcPct val="0"/>
        </a:spcBef>
        <a:spcAft>
          <a:spcPct val="0"/>
        </a:spcAft>
        <a:defRPr sz="2800" b="1">
          <a:solidFill>
            <a:schemeClr val="tx2"/>
          </a:solidFill>
          <a:latin typeface="Arial" pitchFamily="83" charset="0"/>
        </a:defRPr>
      </a:lvl7pPr>
      <a:lvl8pPr marL="1371600" algn="ctr" rtl="0" eaLnBrk="0" fontAlgn="base" hangingPunct="0">
        <a:lnSpc>
          <a:spcPts val="3000"/>
        </a:lnSpc>
        <a:spcBef>
          <a:spcPct val="0"/>
        </a:spcBef>
        <a:spcAft>
          <a:spcPct val="0"/>
        </a:spcAft>
        <a:defRPr sz="2800" b="1">
          <a:solidFill>
            <a:schemeClr val="tx2"/>
          </a:solidFill>
          <a:latin typeface="Arial" pitchFamily="83" charset="0"/>
        </a:defRPr>
      </a:lvl8pPr>
      <a:lvl9pPr marL="1828800" algn="ctr" rtl="0" eaLnBrk="0" fontAlgn="base" hangingPunct="0">
        <a:lnSpc>
          <a:spcPts val="3000"/>
        </a:lnSpc>
        <a:spcBef>
          <a:spcPct val="0"/>
        </a:spcBef>
        <a:spcAft>
          <a:spcPct val="0"/>
        </a:spcAft>
        <a:defRPr sz="2800" b="1">
          <a:solidFill>
            <a:schemeClr val="tx2"/>
          </a:solidFill>
          <a:latin typeface="Arial" pitchFamily="83" charset="0"/>
        </a:defRPr>
      </a:lvl9pPr>
    </p:titleStyle>
    <p:bodyStyle>
      <a:lvl1pPr marL="342900" indent="-342900" algn="l" rtl="0" eaLnBrk="0" fontAlgn="base" hangingPunct="0">
        <a:lnSpc>
          <a:spcPct val="90000"/>
        </a:lnSpc>
        <a:spcBef>
          <a:spcPct val="25000"/>
        </a:spcBef>
        <a:spcAft>
          <a:spcPct val="0"/>
        </a:spcAft>
        <a:buSzPct val="125000"/>
        <a:buChar char="•"/>
        <a:defRPr sz="2000" b="1">
          <a:solidFill>
            <a:schemeClr val="tx1"/>
          </a:solidFill>
          <a:latin typeface="+mn-lt"/>
          <a:ea typeface="ＭＳ Ｐゴシック" pitchFamily="75" charset="-128"/>
          <a:cs typeface="ＭＳ Ｐゴシック" pitchFamily="75" charset="-128"/>
        </a:defRPr>
      </a:lvl1pPr>
      <a:lvl2pPr marL="862013" indent="-341313" algn="l" rtl="0" eaLnBrk="0" fontAlgn="base" hangingPunct="0">
        <a:lnSpc>
          <a:spcPct val="90000"/>
        </a:lnSpc>
        <a:spcBef>
          <a:spcPct val="25000"/>
        </a:spcBef>
        <a:spcAft>
          <a:spcPct val="0"/>
        </a:spcAft>
        <a:buSzPct val="100000"/>
        <a:buChar char="–"/>
        <a:defRPr b="1">
          <a:solidFill>
            <a:schemeClr val="tx1"/>
          </a:solidFill>
          <a:latin typeface="+mn-lt"/>
          <a:ea typeface="ＭＳ Ｐゴシック" pitchFamily="83" charset="-128"/>
        </a:defRPr>
      </a:lvl2pPr>
      <a:lvl3pPr marL="1204913" indent="-228600" algn="l" rtl="0" eaLnBrk="0" fontAlgn="base" hangingPunct="0">
        <a:lnSpc>
          <a:spcPct val="90000"/>
        </a:lnSpc>
        <a:spcBef>
          <a:spcPct val="25000"/>
        </a:spcBef>
        <a:spcAft>
          <a:spcPct val="0"/>
        </a:spcAft>
        <a:buSzPct val="100000"/>
        <a:buChar char=" "/>
        <a:defRPr sz="1600" b="1">
          <a:solidFill>
            <a:schemeClr val="tx1"/>
          </a:solidFill>
          <a:latin typeface="+mn-lt"/>
          <a:ea typeface="ヒラギノ角ゴ Pro W3" charset="-128"/>
          <a:cs typeface="ヒラギノ角ゴ Pro W3" charset="-128"/>
        </a:defRPr>
      </a:lvl3pPr>
      <a:lvl4pPr marL="1546225" indent="-119063" algn="l" rtl="0" eaLnBrk="0" fontAlgn="base" hangingPunct="0">
        <a:lnSpc>
          <a:spcPct val="90000"/>
        </a:lnSpc>
        <a:spcBef>
          <a:spcPct val="25000"/>
        </a:spcBef>
        <a:spcAft>
          <a:spcPct val="0"/>
        </a:spcAft>
        <a:buSzPct val="100000"/>
        <a:buChar char=" "/>
        <a:defRPr sz="1400" b="1">
          <a:solidFill>
            <a:schemeClr val="tx1"/>
          </a:solidFill>
          <a:latin typeface="+mn-lt"/>
          <a:ea typeface="ヒラギノ角ゴ Pro W3" charset="-128"/>
          <a:cs typeface="ヒラギノ角ゴ Pro W3" charset="0"/>
        </a:defRPr>
      </a:lvl4pPr>
      <a:lvl5pPr marL="1828800" algn="l" rtl="0" eaLnBrk="0" fontAlgn="base" hangingPunct="0">
        <a:lnSpc>
          <a:spcPct val="90000"/>
        </a:lnSpc>
        <a:spcBef>
          <a:spcPct val="25000"/>
        </a:spcBef>
        <a:spcAft>
          <a:spcPct val="0"/>
        </a:spcAft>
        <a:buSzPct val="100000"/>
        <a:buChar char=" "/>
        <a:defRPr sz="1400" b="1">
          <a:solidFill>
            <a:schemeClr val="tx1"/>
          </a:solidFill>
          <a:latin typeface="+mn-lt"/>
          <a:ea typeface="ヒラギノ角ゴ Pro W3" charset="-128"/>
          <a:cs typeface="ヒラギノ角ゴ Pro W3" charset="0"/>
        </a:defRPr>
      </a:lvl5pPr>
      <a:lvl6pPr marL="2286000" algn="l" rtl="0" eaLnBrk="0" fontAlgn="base" hangingPunct="0">
        <a:lnSpc>
          <a:spcPct val="90000"/>
        </a:lnSpc>
        <a:spcBef>
          <a:spcPct val="25000"/>
        </a:spcBef>
        <a:spcAft>
          <a:spcPct val="0"/>
        </a:spcAft>
        <a:buSzPct val="100000"/>
        <a:buChar char=" "/>
        <a:defRPr sz="1400" b="1">
          <a:solidFill>
            <a:schemeClr val="tx1"/>
          </a:solidFill>
          <a:latin typeface="+mn-lt"/>
          <a:ea typeface="ＭＳ Ｐゴシック" pitchFamily="83" charset="-128"/>
        </a:defRPr>
      </a:lvl6pPr>
      <a:lvl7pPr marL="2743200" algn="l" rtl="0" eaLnBrk="0" fontAlgn="base" hangingPunct="0">
        <a:lnSpc>
          <a:spcPct val="90000"/>
        </a:lnSpc>
        <a:spcBef>
          <a:spcPct val="25000"/>
        </a:spcBef>
        <a:spcAft>
          <a:spcPct val="0"/>
        </a:spcAft>
        <a:buSzPct val="100000"/>
        <a:buChar char=" "/>
        <a:defRPr sz="1400" b="1">
          <a:solidFill>
            <a:schemeClr val="tx1"/>
          </a:solidFill>
          <a:latin typeface="+mn-lt"/>
          <a:ea typeface="ＭＳ Ｐゴシック" pitchFamily="83" charset="-128"/>
        </a:defRPr>
      </a:lvl7pPr>
      <a:lvl8pPr marL="3200400" algn="l" rtl="0" eaLnBrk="0" fontAlgn="base" hangingPunct="0">
        <a:lnSpc>
          <a:spcPct val="90000"/>
        </a:lnSpc>
        <a:spcBef>
          <a:spcPct val="25000"/>
        </a:spcBef>
        <a:spcAft>
          <a:spcPct val="0"/>
        </a:spcAft>
        <a:buSzPct val="100000"/>
        <a:buChar char=" "/>
        <a:defRPr sz="1400" b="1">
          <a:solidFill>
            <a:schemeClr val="tx1"/>
          </a:solidFill>
          <a:latin typeface="+mn-lt"/>
          <a:ea typeface="ＭＳ Ｐゴシック" pitchFamily="83" charset="-128"/>
        </a:defRPr>
      </a:lvl8pPr>
      <a:lvl9pPr marL="3657600" algn="l" rtl="0" eaLnBrk="0" fontAlgn="base" hangingPunct="0">
        <a:lnSpc>
          <a:spcPct val="90000"/>
        </a:lnSpc>
        <a:spcBef>
          <a:spcPct val="25000"/>
        </a:spcBef>
        <a:spcAft>
          <a:spcPct val="0"/>
        </a:spcAft>
        <a:buSzPct val="100000"/>
        <a:buChar char=" "/>
        <a:defRPr sz="1400" b="1">
          <a:solidFill>
            <a:schemeClr val="tx1"/>
          </a:solidFill>
          <a:latin typeface="+mn-lt"/>
          <a:ea typeface="ＭＳ Ｐゴシック" pitchFamily="8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secrets.org/pres16/candidate?id=N0003377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pcsc@gp.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gpus.org/how-to-seek-2020-green-nomination-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package" Target="../embeddings/Microsoft_Word_Document.docx"/></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6C9EE8E-4A22-4744-9A95-F5D33E5A75DC}"/>
              </a:ext>
            </a:extLst>
          </p:cNvPr>
          <p:cNvSpPr/>
          <p:nvPr/>
        </p:nvSpPr>
        <p:spPr bwMode="auto">
          <a:xfrm>
            <a:off x="210355" y="-45156"/>
            <a:ext cx="9144000" cy="6858000"/>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pic>
        <p:nvPicPr>
          <p:cNvPr id="11" name="Picture 10">
            <a:extLst>
              <a:ext uri="{FF2B5EF4-FFF2-40B4-BE49-F238E27FC236}">
                <a16:creationId xmlns:a16="http://schemas.microsoft.com/office/drawing/2014/main" id="{92A4E933-CDF2-414D-8B3E-9EC508A74743}"/>
              </a:ext>
            </a:extLst>
          </p:cNvPr>
          <p:cNvPicPr>
            <a:picLocks noChangeAspect="1"/>
          </p:cNvPicPr>
          <p:nvPr/>
        </p:nvPicPr>
        <p:blipFill>
          <a:blip r:embed="rId3"/>
          <a:stretch>
            <a:fillRect/>
          </a:stretch>
        </p:blipFill>
        <p:spPr>
          <a:xfrm>
            <a:off x="1485869" y="0"/>
            <a:ext cx="6717471" cy="6604000"/>
          </a:xfrm>
          <a:prstGeom prst="rect">
            <a:avLst/>
          </a:prstGeom>
        </p:spPr>
      </p:pic>
      <p:sp>
        <p:nvSpPr>
          <p:cNvPr id="5122" name="Text Box 20"/>
          <p:cNvSpPr txBox="1">
            <a:spLocks noChangeArrowheads="1"/>
          </p:cNvSpPr>
          <p:nvPr/>
        </p:nvSpPr>
        <p:spPr bwMode="auto">
          <a:xfrm>
            <a:off x="2080238" y="1838692"/>
            <a:ext cx="5511800" cy="1430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ヒラギノ角ゴ Pro W3" charset="0"/>
                <a:cs typeface="ヒラギノ角ゴ Pro W3" charset="0"/>
              </a:defRPr>
            </a:lvl1pPr>
            <a:lvl2pPr marL="742950" indent="-285750">
              <a:defRPr sz="1000">
                <a:solidFill>
                  <a:schemeClr val="tx1"/>
                </a:solidFill>
                <a:latin typeface="Arial" charset="0"/>
                <a:ea typeface="ヒラギノ角ゴ Pro W3" charset="0"/>
                <a:cs typeface="ヒラギノ角ゴ Pro W3" charset="0"/>
              </a:defRPr>
            </a:lvl2pPr>
            <a:lvl3pPr marL="1143000" indent="-228600">
              <a:defRPr sz="1000">
                <a:solidFill>
                  <a:schemeClr val="tx1"/>
                </a:solidFill>
                <a:latin typeface="Arial" charset="0"/>
                <a:ea typeface="ヒラギノ角ゴ Pro W3" charset="0"/>
                <a:cs typeface="ヒラギノ角ゴ Pro W3" charset="0"/>
              </a:defRPr>
            </a:lvl3pPr>
            <a:lvl4pPr marL="1600200" indent="-228600">
              <a:defRPr sz="1000">
                <a:solidFill>
                  <a:schemeClr val="tx1"/>
                </a:solidFill>
                <a:latin typeface="Arial" charset="0"/>
                <a:ea typeface="ヒラギノ角ゴ Pro W3" charset="0"/>
                <a:cs typeface="ヒラギノ角ゴ Pro W3" charset="0"/>
              </a:defRPr>
            </a:lvl4pPr>
            <a:lvl5pPr marL="2057400" indent="-228600">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pPr algn="ctr">
              <a:spcBef>
                <a:spcPct val="50000"/>
              </a:spcBef>
              <a:spcAft>
                <a:spcPct val="50000"/>
              </a:spcAft>
              <a:buSzPct val="125000"/>
            </a:pPr>
            <a:r>
              <a:rPr lang="en-US" sz="4400" b="1" i="1" dirty="0">
                <a:solidFill>
                  <a:schemeClr val="bg1"/>
                </a:solidFill>
              </a:rPr>
              <a:t>Presidential Politics Workshop</a:t>
            </a:r>
          </a:p>
        </p:txBody>
      </p:sp>
      <p:sp>
        <p:nvSpPr>
          <p:cNvPr id="5124" name="Text Box 20"/>
          <p:cNvSpPr txBox="1">
            <a:spLocks noChangeArrowheads="1"/>
          </p:cNvSpPr>
          <p:nvPr/>
        </p:nvSpPr>
        <p:spPr bwMode="auto">
          <a:xfrm>
            <a:off x="1477402" y="5943600"/>
            <a:ext cx="4305300" cy="787400"/>
          </a:xfrm>
          <a:prstGeom prst="rect">
            <a:avLst/>
          </a:prstGeom>
          <a:solidFill>
            <a:schemeClr val="accent6">
              <a:lumMod val="75000"/>
            </a:schemeClr>
          </a:solidFill>
          <a:ln>
            <a:noFill/>
          </a:ln>
        </p:spPr>
        <p:txBody>
          <a:bodyPr/>
          <a:lstStyle>
            <a:lvl1pPr>
              <a:defRPr sz="1000">
                <a:solidFill>
                  <a:schemeClr val="tx1"/>
                </a:solidFill>
                <a:latin typeface="Arial" charset="0"/>
                <a:ea typeface="ヒラギノ角ゴ Pro W3" charset="0"/>
                <a:cs typeface="ヒラギノ角ゴ Pro W3" charset="0"/>
              </a:defRPr>
            </a:lvl1pPr>
            <a:lvl2pPr marL="742950" indent="-285750">
              <a:defRPr sz="1000">
                <a:solidFill>
                  <a:schemeClr val="tx1"/>
                </a:solidFill>
                <a:latin typeface="Arial" charset="0"/>
                <a:ea typeface="ヒラギノ角ゴ Pro W3" charset="0"/>
                <a:cs typeface="ヒラギノ角ゴ Pro W3" charset="0"/>
              </a:defRPr>
            </a:lvl2pPr>
            <a:lvl3pPr marL="1143000" indent="-228600">
              <a:defRPr sz="1000">
                <a:solidFill>
                  <a:schemeClr val="tx1"/>
                </a:solidFill>
                <a:latin typeface="Arial" charset="0"/>
                <a:ea typeface="ヒラギノ角ゴ Pro W3" charset="0"/>
                <a:cs typeface="ヒラギノ角ゴ Pro W3" charset="0"/>
              </a:defRPr>
            </a:lvl3pPr>
            <a:lvl4pPr marL="1600200" indent="-228600">
              <a:defRPr sz="1000">
                <a:solidFill>
                  <a:schemeClr val="tx1"/>
                </a:solidFill>
                <a:latin typeface="Arial" charset="0"/>
                <a:ea typeface="ヒラギノ角ゴ Pro W3" charset="0"/>
                <a:cs typeface="ヒラギノ角ゴ Pro W3" charset="0"/>
              </a:defRPr>
            </a:lvl4pPr>
            <a:lvl5pPr marL="2057400" indent="-228600">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pPr>
              <a:buSzPct val="125000"/>
              <a:defRPr/>
            </a:pPr>
            <a:r>
              <a:rPr lang="en-US" sz="1800" b="1" dirty="0">
                <a:solidFill>
                  <a:schemeClr val="bg1"/>
                </a:solidFill>
              </a:rPr>
              <a:t>Green Party Annual National Meeting</a:t>
            </a:r>
          </a:p>
          <a:p>
            <a:pPr>
              <a:buSzPct val="125000"/>
              <a:defRPr/>
            </a:pPr>
            <a:r>
              <a:rPr lang="en-US" sz="1800" b="1" dirty="0">
                <a:solidFill>
                  <a:schemeClr val="bg1"/>
                </a:solidFill>
              </a:rPr>
              <a:t>Salem, MA    July 27, 2019</a:t>
            </a:r>
          </a:p>
        </p:txBody>
      </p:sp>
      <p:sp>
        <p:nvSpPr>
          <p:cNvPr id="8" name="Text Box 20"/>
          <p:cNvSpPr txBox="1">
            <a:spLocks noChangeArrowheads="1"/>
          </p:cNvSpPr>
          <p:nvPr/>
        </p:nvSpPr>
        <p:spPr bwMode="auto">
          <a:xfrm>
            <a:off x="8305800" y="6459538"/>
            <a:ext cx="977900"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ヒラギノ角ゴ Pro W3" charset="0"/>
                <a:cs typeface="ヒラギノ角ゴ Pro W3" charset="0"/>
              </a:defRPr>
            </a:lvl1pPr>
            <a:lvl2pPr marL="742950" indent="-285750">
              <a:defRPr sz="1000">
                <a:solidFill>
                  <a:schemeClr val="tx1"/>
                </a:solidFill>
                <a:latin typeface="Arial" charset="0"/>
                <a:ea typeface="ヒラギノ角ゴ Pro W3" charset="0"/>
                <a:cs typeface="ヒラギノ角ゴ Pro W3" charset="0"/>
              </a:defRPr>
            </a:lvl2pPr>
            <a:lvl3pPr marL="1143000" indent="-228600">
              <a:defRPr sz="1000">
                <a:solidFill>
                  <a:schemeClr val="tx1"/>
                </a:solidFill>
                <a:latin typeface="Arial" charset="0"/>
                <a:ea typeface="ヒラギノ角ゴ Pro W3" charset="0"/>
                <a:cs typeface="ヒラギノ角ゴ Pro W3" charset="0"/>
              </a:defRPr>
            </a:lvl3pPr>
            <a:lvl4pPr marL="1600200" indent="-228600">
              <a:defRPr sz="1000">
                <a:solidFill>
                  <a:schemeClr val="tx1"/>
                </a:solidFill>
                <a:latin typeface="Arial" charset="0"/>
                <a:ea typeface="ヒラギノ角ゴ Pro W3" charset="0"/>
                <a:cs typeface="ヒラギノ角ゴ Pro W3" charset="0"/>
              </a:defRPr>
            </a:lvl4pPr>
            <a:lvl5pPr marL="2057400" indent="-228600">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pPr>
              <a:buSzPct val="125000"/>
              <a:defRPr/>
            </a:pPr>
            <a:r>
              <a:rPr lang="en-US" dirty="0">
                <a:solidFill>
                  <a:schemeClr val="bg1">
                    <a:lumMod val="65000"/>
                  </a:schemeClr>
                </a:solidFill>
              </a:rPr>
              <a:t>180604	</a:t>
            </a:r>
          </a:p>
        </p:txBody>
      </p:sp>
      <p:sp>
        <p:nvSpPr>
          <p:cNvPr id="13" name="TextBox 12">
            <a:extLst>
              <a:ext uri="{FF2B5EF4-FFF2-40B4-BE49-F238E27FC236}">
                <a16:creationId xmlns:a16="http://schemas.microsoft.com/office/drawing/2014/main" id="{2F22145D-D843-EB4F-83AB-99CB6DCE5AF7}"/>
              </a:ext>
            </a:extLst>
          </p:cNvPr>
          <p:cNvSpPr txBox="1"/>
          <p:nvPr/>
        </p:nvSpPr>
        <p:spPr>
          <a:xfrm>
            <a:off x="2370666" y="3383844"/>
            <a:ext cx="5121915" cy="830997"/>
          </a:xfrm>
          <a:prstGeom prst="rect">
            <a:avLst/>
          </a:prstGeom>
          <a:noFill/>
        </p:spPr>
        <p:txBody>
          <a:bodyPr wrap="none" rtlCol="0">
            <a:spAutoFit/>
          </a:bodyPr>
          <a:lstStyle/>
          <a:p>
            <a:r>
              <a:rPr lang="en-US" sz="1600" b="1" dirty="0">
                <a:solidFill>
                  <a:schemeClr val="bg1"/>
                </a:solidFill>
              </a:rPr>
              <a:t>Presidential Campaign Support Committee (PCSC)</a:t>
            </a:r>
          </a:p>
          <a:p>
            <a:pPr algn="ctr"/>
            <a:r>
              <a:rPr lang="en-US" sz="1600" b="1" dirty="0">
                <a:solidFill>
                  <a:schemeClr val="bg1"/>
                </a:solidFill>
              </a:rPr>
              <a:t>John Andrews, Justin Beth</a:t>
            </a:r>
          </a:p>
          <a:p>
            <a:pPr algn="ctr"/>
            <a:r>
              <a:rPr lang="en-US" sz="1600" b="1" dirty="0" err="1">
                <a:solidFill>
                  <a:schemeClr val="bg1"/>
                </a:solidFill>
              </a:rPr>
              <a:t>pcsc@gp.org</a:t>
            </a:r>
            <a:endParaRPr lang="en-US" sz="1600" b="1" dirty="0">
              <a:solidFill>
                <a:schemeClr val="bg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sz="3200" dirty="0">
                <a:latin typeface="Arial" charset="0"/>
                <a:ea typeface="ＭＳ Ｐゴシック" charset="0"/>
                <a:cs typeface="ＭＳ Ｐゴシック" charset="0"/>
              </a:rPr>
              <a:t>2016 Total Fundraising</a:t>
            </a:r>
          </a:p>
        </p:txBody>
      </p:sp>
      <p:sp>
        <p:nvSpPr>
          <p:cNvPr id="3" name="TextBox 2">
            <a:extLst>
              <a:ext uri="{FF2B5EF4-FFF2-40B4-BE49-F238E27FC236}">
                <a16:creationId xmlns:a16="http://schemas.microsoft.com/office/drawing/2014/main" id="{E67405CD-B4AD-8B40-BAF3-7E48077AAFFD}"/>
              </a:ext>
            </a:extLst>
          </p:cNvPr>
          <p:cNvSpPr txBox="1"/>
          <p:nvPr/>
        </p:nvSpPr>
        <p:spPr>
          <a:xfrm>
            <a:off x="3805267" y="5948162"/>
            <a:ext cx="5046574" cy="400110"/>
          </a:xfrm>
          <a:prstGeom prst="rect">
            <a:avLst/>
          </a:prstGeom>
          <a:noFill/>
        </p:spPr>
        <p:txBody>
          <a:bodyPr wrap="none" rtlCol="0">
            <a:spAutoFit/>
          </a:bodyPr>
          <a:lstStyle/>
          <a:p>
            <a:r>
              <a:rPr lang="en-US" dirty="0"/>
              <a:t>Sources: </a:t>
            </a:r>
            <a:r>
              <a:rPr lang="en-US" dirty="0">
                <a:hlinkClick r:id="rId3"/>
              </a:rPr>
              <a:t>https://www.opensecrets.org/pres16/candidate?id=N00033776</a:t>
            </a:r>
            <a:endParaRPr lang="en-US" dirty="0"/>
          </a:p>
          <a:p>
            <a:r>
              <a:rPr lang="en-US" dirty="0"/>
              <a:t>http://</a:t>
            </a:r>
            <a:r>
              <a:rPr lang="en-US" dirty="0" err="1"/>
              <a:t>gpus.org</a:t>
            </a:r>
            <a:r>
              <a:rPr lang="en-US" dirty="0"/>
              <a:t>/</a:t>
            </a:r>
            <a:r>
              <a:rPr lang="en-US" dirty="0" err="1"/>
              <a:t>wp</a:t>
            </a:r>
            <a:r>
              <a:rPr lang="en-US" dirty="0"/>
              <a:t>-content/uploads/2015/12/2016-Budget-Proposal-revised12-6-15.pdf</a:t>
            </a:r>
          </a:p>
        </p:txBody>
      </p:sp>
      <p:sp>
        <p:nvSpPr>
          <p:cNvPr id="7" name="TextBox 6">
            <a:extLst>
              <a:ext uri="{FF2B5EF4-FFF2-40B4-BE49-F238E27FC236}">
                <a16:creationId xmlns:a16="http://schemas.microsoft.com/office/drawing/2014/main" id="{7E938FEB-91C4-B14E-8222-591865A81275}"/>
              </a:ext>
            </a:extLst>
          </p:cNvPr>
          <p:cNvSpPr txBox="1"/>
          <p:nvPr/>
        </p:nvSpPr>
        <p:spPr>
          <a:xfrm>
            <a:off x="726550" y="1229614"/>
            <a:ext cx="683200" cy="400110"/>
          </a:xfrm>
          <a:prstGeom prst="rect">
            <a:avLst/>
          </a:prstGeom>
          <a:noFill/>
        </p:spPr>
        <p:txBody>
          <a:bodyPr wrap="none" rtlCol="0">
            <a:spAutoFit/>
          </a:bodyPr>
          <a:lstStyle/>
          <a:p>
            <a:r>
              <a:rPr lang="en-US" sz="2000" b="1" dirty="0"/>
              <a:t>$0.0</a:t>
            </a:r>
          </a:p>
        </p:txBody>
      </p:sp>
      <p:sp>
        <p:nvSpPr>
          <p:cNvPr id="26" name="TextBox 25">
            <a:extLst>
              <a:ext uri="{FF2B5EF4-FFF2-40B4-BE49-F238E27FC236}">
                <a16:creationId xmlns:a16="http://schemas.microsoft.com/office/drawing/2014/main" id="{A2E4DD92-EB6C-5847-96B1-A4FA91E9BEFD}"/>
              </a:ext>
            </a:extLst>
          </p:cNvPr>
          <p:cNvSpPr txBox="1"/>
          <p:nvPr/>
        </p:nvSpPr>
        <p:spPr>
          <a:xfrm>
            <a:off x="2537925" y="1229614"/>
            <a:ext cx="910827" cy="400110"/>
          </a:xfrm>
          <a:prstGeom prst="rect">
            <a:avLst/>
          </a:prstGeom>
          <a:noFill/>
        </p:spPr>
        <p:txBody>
          <a:bodyPr wrap="none" rtlCol="0">
            <a:spAutoFit/>
          </a:bodyPr>
          <a:lstStyle/>
          <a:p>
            <a:r>
              <a:rPr lang="en-US" sz="2000" b="1" dirty="0"/>
              <a:t>$1.0m</a:t>
            </a:r>
          </a:p>
        </p:txBody>
      </p:sp>
      <p:sp>
        <p:nvSpPr>
          <p:cNvPr id="27" name="TextBox 26">
            <a:extLst>
              <a:ext uri="{FF2B5EF4-FFF2-40B4-BE49-F238E27FC236}">
                <a16:creationId xmlns:a16="http://schemas.microsoft.com/office/drawing/2014/main" id="{1245CA89-2C44-4649-B981-E9D25BB9FE29}"/>
              </a:ext>
            </a:extLst>
          </p:cNvPr>
          <p:cNvSpPr txBox="1"/>
          <p:nvPr/>
        </p:nvSpPr>
        <p:spPr>
          <a:xfrm>
            <a:off x="4377302" y="1229614"/>
            <a:ext cx="910827" cy="400110"/>
          </a:xfrm>
          <a:prstGeom prst="rect">
            <a:avLst/>
          </a:prstGeom>
          <a:noFill/>
        </p:spPr>
        <p:txBody>
          <a:bodyPr wrap="none" rtlCol="0">
            <a:spAutoFit/>
          </a:bodyPr>
          <a:lstStyle/>
          <a:p>
            <a:r>
              <a:rPr lang="en-US" sz="2000" b="1" dirty="0"/>
              <a:t>$2.0m</a:t>
            </a:r>
          </a:p>
        </p:txBody>
      </p:sp>
      <p:sp>
        <p:nvSpPr>
          <p:cNvPr id="28" name="TextBox 27">
            <a:extLst>
              <a:ext uri="{FF2B5EF4-FFF2-40B4-BE49-F238E27FC236}">
                <a16:creationId xmlns:a16="http://schemas.microsoft.com/office/drawing/2014/main" id="{71AE4761-4D05-6A4D-B5E2-68B80974DA96}"/>
              </a:ext>
            </a:extLst>
          </p:cNvPr>
          <p:cNvSpPr txBox="1"/>
          <p:nvPr/>
        </p:nvSpPr>
        <p:spPr>
          <a:xfrm>
            <a:off x="6275445" y="1229614"/>
            <a:ext cx="910827" cy="400110"/>
          </a:xfrm>
          <a:prstGeom prst="rect">
            <a:avLst/>
          </a:prstGeom>
          <a:noFill/>
        </p:spPr>
        <p:txBody>
          <a:bodyPr wrap="none" rtlCol="0">
            <a:spAutoFit/>
          </a:bodyPr>
          <a:lstStyle/>
          <a:p>
            <a:r>
              <a:rPr lang="en-US" sz="2000" b="1" dirty="0"/>
              <a:t>$3.0m</a:t>
            </a:r>
          </a:p>
        </p:txBody>
      </p:sp>
      <p:grpSp>
        <p:nvGrpSpPr>
          <p:cNvPr id="30" name="Group 29">
            <a:extLst>
              <a:ext uri="{FF2B5EF4-FFF2-40B4-BE49-F238E27FC236}">
                <a16:creationId xmlns:a16="http://schemas.microsoft.com/office/drawing/2014/main" id="{129E0D09-A979-F345-99F3-1EDC7D6B6962}"/>
              </a:ext>
            </a:extLst>
          </p:cNvPr>
          <p:cNvGrpSpPr/>
          <p:nvPr/>
        </p:nvGrpSpPr>
        <p:grpSpPr>
          <a:xfrm>
            <a:off x="1077383" y="1550499"/>
            <a:ext cx="6754707" cy="2425147"/>
            <a:chOff x="781878" y="1192696"/>
            <a:chExt cx="7616189" cy="4757530"/>
          </a:xfrm>
        </p:grpSpPr>
        <p:cxnSp>
          <p:nvCxnSpPr>
            <p:cNvPr id="5" name="Straight Connector 4">
              <a:extLst>
                <a:ext uri="{FF2B5EF4-FFF2-40B4-BE49-F238E27FC236}">
                  <a16:creationId xmlns:a16="http://schemas.microsoft.com/office/drawing/2014/main" id="{510DC669-E31D-AB47-8D4B-44D7330A5E37}"/>
                </a:ext>
              </a:extLst>
            </p:cNvPr>
            <p:cNvCxnSpPr/>
            <p:nvPr/>
          </p:nvCxnSpPr>
          <p:spPr bwMode="auto">
            <a:xfrm>
              <a:off x="781878"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8" name="Straight Connector 7">
              <a:extLst>
                <a:ext uri="{FF2B5EF4-FFF2-40B4-BE49-F238E27FC236}">
                  <a16:creationId xmlns:a16="http://schemas.microsoft.com/office/drawing/2014/main" id="{34128497-4706-5348-A7C7-65119BF3586D}"/>
                </a:ext>
              </a:extLst>
            </p:cNvPr>
            <p:cNvCxnSpPr/>
            <p:nvPr/>
          </p:nvCxnSpPr>
          <p:spPr bwMode="auto">
            <a:xfrm>
              <a:off x="1199322"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9" name="Straight Connector 8">
              <a:extLst>
                <a:ext uri="{FF2B5EF4-FFF2-40B4-BE49-F238E27FC236}">
                  <a16:creationId xmlns:a16="http://schemas.microsoft.com/office/drawing/2014/main" id="{C6887DC3-445B-2E4A-96A0-35A4A0357FBD}"/>
                </a:ext>
              </a:extLst>
            </p:cNvPr>
            <p:cNvCxnSpPr/>
            <p:nvPr/>
          </p:nvCxnSpPr>
          <p:spPr bwMode="auto">
            <a:xfrm>
              <a:off x="1616766"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0" name="Straight Connector 9">
              <a:extLst>
                <a:ext uri="{FF2B5EF4-FFF2-40B4-BE49-F238E27FC236}">
                  <a16:creationId xmlns:a16="http://schemas.microsoft.com/office/drawing/2014/main" id="{F4337EEF-A930-014C-BCB7-129BFBF3790D}"/>
                </a:ext>
              </a:extLst>
            </p:cNvPr>
            <p:cNvCxnSpPr/>
            <p:nvPr/>
          </p:nvCxnSpPr>
          <p:spPr bwMode="auto">
            <a:xfrm>
              <a:off x="2034210"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1" name="Straight Connector 10">
              <a:extLst>
                <a:ext uri="{FF2B5EF4-FFF2-40B4-BE49-F238E27FC236}">
                  <a16:creationId xmlns:a16="http://schemas.microsoft.com/office/drawing/2014/main" id="{4DD1EA37-1019-BE47-AF9F-EE9B70CD47FA}"/>
                </a:ext>
              </a:extLst>
            </p:cNvPr>
            <p:cNvCxnSpPr/>
            <p:nvPr/>
          </p:nvCxnSpPr>
          <p:spPr bwMode="auto">
            <a:xfrm>
              <a:off x="2451654"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2" name="Straight Connector 11">
              <a:extLst>
                <a:ext uri="{FF2B5EF4-FFF2-40B4-BE49-F238E27FC236}">
                  <a16:creationId xmlns:a16="http://schemas.microsoft.com/office/drawing/2014/main" id="{4F4ED562-0A68-214E-907E-B0976A155EA4}"/>
                </a:ext>
              </a:extLst>
            </p:cNvPr>
            <p:cNvCxnSpPr/>
            <p:nvPr/>
          </p:nvCxnSpPr>
          <p:spPr bwMode="auto">
            <a:xfrm>
              <a:off x="2869098"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3" name="Straight Connector 12">
              <a:extLst>
                <a:ext uri="{FF2B5EF4-FFF2-40B4-BE49-F238E27FC236}">
                  <a16:creationId xmlns:a16="http://schemas.microsoft.com/office/drawing/2014/main" id="{3C16D768-A0F1-924A-B096-97159C15E992}"/>
                </a:ext>
              </a:extLst>
            </p:cNvPr>
            <p:cNvCxnSpPr/>
            <p:nvPr/>
          </p:nvCxnSpPr>
          <p:spPr bwMode="auto">
            <a:xfrm>
              <a:off x="3286542"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4" name="Straight Connector 13">
              <a:extLst>
                <a:ext uri="{FF2B5EF4-FFF2-40B4-BE49-F238E27FC236}">
                  <a16:creationId xmlns:a16="http://schemas.microsoft.com/office/drawing/2014/main" id="{91F47997-B2C8-824F-A069-A8727637243C}"/>
                </a:ext>
              </a:extLst>
            </p:cNvPr>
            <p:cNvCxnSpPr/>
            <p:nvPr/>
          </p:nvCxnSpPr>
          <p:spPr bwMode="auto">
            <a:xfrm>
              <a:off x="3703986"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5" name="Straight Connector 14">
              <a:extLst>
                <a:ext uri="{FF2B5EF4-FFF2-40B4-BE49-F238E27FC236}">
                  <a16:creationId xmlns:a16="http://schemas.microsoft.com/office/drawing/2014/main" id="{FCE5F8F8-43E8-CE4A-9320-9DA369794901}"/>
                </a:ext>
              </a:extLst>
            </p:cNvPr>
            <p:cNvCxnSpPr/>
            <p:nvPr/>
          </p:nvCxnSpPr>
          <p:spPr bwMode="auto">
            <a:xfrm>
              <a:off x="4121430"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6" name="Straight Connector 15">
              <a:extLst>
                <a:ext uri="{FF2B5EF4-FFF2-40B4-BE49-F238E27FC236}">
                  <a16:creationId xmlns:a16="http://schemas.microsoft.com/office/drawing/2014/main" id="{DFA07B72-7AFF-5D47-A8DC-18E2CE037A7A}"/>
                </a:ext>
              </a:extLst>
            </p:cNvPr>
            <p:cNvCxnSpPr/>
            <p:nvPr/>
          </p:nvCxnSpPr>
          <p:spPr bwMode="auto">
            <a:xfrm>
              <a:off x="4538874"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7" name="Straight Connector 16">
              <a:extLst>
                <a:ext uri="{FF2B5EF4-FFF2-40B4-BE49-F238E27FC236}">
                  <a16:creationId xmlns:a16="http://schemas.microsoft.com/office/drawing/2014/main" id="{E1854A60-1DD7-ED46-80A0-24339246C250}"/>
                </a:ext>
              </a:extLst>
            </p:cNvPr>
            <p:cNvCxnSpPr/>
            <p:nvPr/>
          </p:nvCxnSpPr>
          <p:spPr bwMode="auto">
            <a:xfrm>
              <a:off x="4956318"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8" name="Straight Connector 17">
              <a:extLst>
                <a:ext uri="{FF2B5EF4-FFF2-40B4-BE49-F238E27FC236}">
                  <a16:creationId xmlns:a16="http://schemas.microsoft.com/office/drawing/2014/main" id="{D5484F6F-BAFF-0B4C-B5D2-816521DCD78A}"/>
                </a:ext>
              </a:extLst>
            </p:cNvPr>
            <p:cNvCxnSpPr/>
            <p:nvPr/>
          </p:nvCxnSpPr>
          <p:spPr bwMode="auto">
            <a:xfrm>
              <a:off x="5373762"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9" name="Straight Connector 18">
              <a:extLst>
                <a:ext uri="{FF2B5EF4-FFF2-40B4-BE49-F238E27FC236}">
                  <a16:creationId xmlns:a16="http://schemas.microsoft.com/office/drawing/2014/main" id="{D30F236A-DF7F-FA4D-8040-2BCCFECEDB39}"/>
                </a:ext>
              </a:extLst>
            </p:cNvPr>
            <p:cNvCxnSpPr/>
            <p:nvPr/>
          </p:nvCxnSpPr>
          <p:spPr bwMode="auto">
            <a:xfrm>
              <a:off x="5791206"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40C24C-D596-6B47-9D11-F4BBD152D638}"/>
                </a:ext>
              </a:extLst>
            </p:cNvPr>
            <p:cNvCxnSpPr/>
            <p:nvPr/>
          </p:nvCxnSpPr>
          <p:spPr bwMode="auto">
            <a:xfrm>
              <a:off x="6208650"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21" name="Straight Connector 20">
              <a:extLst>
                <a:ext uri="{FF2B5EF4-FFF2-40B4-BE49-F238E27FC236}">
                  <a16:creationId xmlns:a16="http://schemas.microsoft.com/office/drawing/2014/main" id="{4286BABA-4FAF-2947-92B3-8B248F568C04}"/>
                </a:ext>
              </a:extLst>
            </p:cNvPr>
            <p:cNvCxnSpPr/>
            <p:nvPr/>
          </p:nvCxnSpPr>
          <p:spPr bwMode="auto">
            <a:xfrm>
              <a:off x="6626094"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0A469B91-E8EA-A543-A9B3-03FEB72938AD}"/>
                </a:ext>
              </a:extLst>
            </p:cNvPr>
            <p:cNvCxnSpPr/>
            <p:nvPr/>
          </p:nvCxnSpPr>
          <p:spPr bwMode="auto">
            <a:xfrm>
              <a:off x="7043538"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23" name="Straight Connector 22">
              <a:extLst>
                <a:ext uri="{FF2B5EF4-FFF2-40B4-BE49-F238E27FC236}">
                  <a16:creationId xmlns:a16="http://schemas.microsoft.com/office/drawing/2014/main" id="{2C061DA0-3561-754E-9B26-AB2F086BF2FF}"/>
                </a:ext>
              </a:extLst>
            </p:cNvPr>
            <p:cNvCxnSpPr/>
            <p:nvPr/>
          </p:nvCxnSpPr>
          <p:spPr bwMode="auto">
            <a:xfrm>
              <a:off x="7460982"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24" name="Straight Connector 23">
              <a:extLst>
                <a:ext uri="{FF2B5EF4-FFF2-40B4-BE49-F238E27FC236}">
                  <a16:creationId xmlns:a16="http://schemas.microsoft.com/office/drawing/2014/main" id="{0C40A5DF-17F3-C84B-A7EA-E3F57EDBD425}"/>
                </a:ext>
              </a:extLst>
            </p:cNvPr>
            <p:cNvCxnSpPr/>
            <p:nvPr/>
          </p:nvCxnSpPr>
          <p:spPr bwMode="auto">
            <a:xfrm>
              <a:off x="7878426"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29" name="Straight Connector 28">
              <a:extLst>
                <a:ext uri="{FF2B5EF4-FFF2-40B4-BE49-F238E27FC236}">
                  <a16:creationId xmlns:a16="http://schemas.microsoft.com/office/drawing/2014/main" id="{A079FC04-9FBB-1642-A0DD-AA35198D67A7}"/>
                </a:ext>
              </a:extLst>
            </p:cNvPr>
            <p:cNvCxnSpPr/>
            <p:nvPr/>
          </p:nvCxnSpPr>
          <p:spPr bwMode="auto">
            <a:xfrm>
              <a:off x="8305302" y="1192696"/>
              <a:ext cx="92765" cy="4757530"/>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grpSp>
      <p:sp>
        <p:nvSpPr>
          <p:cNvPr id="25" name="Rectangle 24">
            <a:extLst>
              <a:ext uri="{FF2B5EF4-FFF2-40B4-BE49-F238E27FC236}">
                <a16:creationId xmlns:a16="http://schemas.microsoft.com/office/drawing/2014/main" id="{98F8FEB3-B001-6240-BDE7-7DFD2D2722FB}"/>
              </a:ext>
            </a:extLst>
          </p:cNvPr>
          <p:cNvSpPr/>
          <p:nvPr/>
        </p:nvSpPr>
        <p:spPr bwMode="auto">
          <a:xfrm>
            <a:off x="1075327" y="2170225"/>
            <a:ext cx="6518169" cy="357184"/>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31" name="TextBox 30">
            <a:extLst>
              <a:ext uri="{FF2B5EF4-FFF2-40B4-BE49-F238E27FC236}">
                <a16:creationId xmlns:a16="http://schemas.microsoft.com/office/drawing/2014/main" id="{DDEF5E7D-4108-D34F-B6AD-487336B0795B}"/>
              </a:ext>
            </a:extLst>
          </p:cNvPr>
          <p:cNvSpPr txBox="1"/>
          <p:nvPr/>
        </p:nvSpPr>
        <p:spPr>
          <a:xfrm>
            <a:off x="1083231" y="1739001"/>
            <a:ext cx="3520516" cy="400110"/>
          </a:xfrm>
          <a:prstGeom prst="rect">
            <a:avLst/>
          </a:prstGeom>
          <a:noFill/>
        </p:spPr>
        <p:txBody>
          <a:bodyPr wrap="none" rtlCol="0">
            <a:spAutoFit/>
          </a:bodyPr>
          <a:lstStyle/>
          <a:p>
            <a:r>
              <a:rPr lang="en-US" sz="2000" b="1" dirty="0"/>
              <a:t>Stein/Baraka Revenue 2016</a:t>
            </a:r>
          </a:p>
        </p:txBody>
      </p:sp>
      <p:sp>
        <p:nvSpPr>
          <p:cNvPr id="33" name="TextBox 32">
            <a:extLst>
              <a:ext uri="{FF2B5EF4-FFF2-40B4-BE49-F238E27FC236}">
                <a16:creationId xmlns:a16="http://schemas.microsoft.com/office/drawing/2014/main" id="{874681A5-6B6F-4A47-B82C-67F065EB0C8A}"/>
              </a:ext>
            </a:extLst>
          </p:cNvPr>
          <p:cNvSpPr txBox="1"/>
          <p:nvPr/>
        </p:nvSpPr>
        <p:spPr>
          <a:xfrm>
            <a:off x="1179923" y="3198307"/>
            <a:ext cx="3419526" cy="400110"/>
          </a:xfrm>
          <a:prstGeom prst="rect">
            <a:avLst/>
          </a:prstGeom>
          <a:noFill/>
        </p:spPr>
        <p:txBody>
          <a:bodyPr wrap="none" rtlCol="0">
            <a:spAutoFit/>
          </a:bodyPr>
          <a:lstStyle/>
          <a:p>
            <a:r>
              <a:rPr lang="en-US" sz="2000" b="1" dirty="0"/>
              <a:t>Green Party Revenue 2016</a:t>
            </a:r>
          </a:p>
        </p:txBody>
      </p:sp>
      <p:sp>
        <p:nvSpPr>
          <p:cNvPr id="34" name="TextBox 33">
            <a:extLst>
              <a:ext uri="{FF2B5EF4-FFF2-40B4-BE49-F238E27FC236}">
                <a16:creationId xmlns:a16="http://schemas.microsoft.com/office/drawing/2014/main" id="{82215431-5A78-A446-B812-C859A2F01889}"/>
              </a:ext>
            </a:extLst>
          </p:cNvPr>
          <p:cNvSpPr txBox="1"/>
          <p:nvPr/>
        </p:nvSpPr>
        <p:spPr>
          <a:xfrm>
            <a:off x="7698643" y="2127299"/>
            <a:ext cx="1039067" cy="400110"/>
          </a:xfrm>
          <a:prstGeom prst="rect">
            <a:avLst/>
          </a:prstGeom>
          <a:noFill/>
        </p:spPr>
        <p:txBody>
          <a:bodyPr wrap="none" rtlCol="0">
            <a:spAutoFit/>
          </a:bodyPr>
          <a:lstStyle/>
          <a:p>
            <a:r>
              <a:rPr lang="en-US" sz="2000" dirty="0"/>
              <a:t>$3.45m</a:t>
            </a:r>
          </a:p>
        </p:txBody>
      </p:sp>
      <p:sp>
        <p:nvSpPr>
          <p:cNvPr id="35" name="TextBox 34">
            <a:extLst>
              <a:ext uri="{FF2B5EF4-FFF2-40B4-BE49-F238E27FC236}">
                <a16:creationId xmlns:a16="http://schemas.microsoft.com/office/drawing/2014/main" id="{6479305E-4437-DF48-86EB-6401E7F7E116}"/>
              </a:ext>
            </a:extLst>
          </p:cNvPr>
          <p:cNvSpPr txBox="1"/>
          <p:nvPr/>
        </p:nvSpPr>
        <p:spPr>
          <a:xfrm>
            <a:off x="1530318" y="3608104"/>
            <a:ext cx="883575" cy="400110"/>
          </a:xfrm>
          <a:prstGeom prst="rect">
            <a:avLst/>
          </a:prstGeom>
          <a:noFill/>
        </p:spPr>
        <p:txBody>
          <a:bodyPr wrap="none" rtlCol="0">
            <a:spAutoFit/>
          </a:bodyPr>
          <a:lstStyle/>
          <a:p>
            <a:r>
              <a:rPr lang="en-US" sz="2000" dirty="0"/>
              <a:t>$196k</a:t>
            </a:r>
          </a:p>
        </p:txBody>
      </p:sp>
      <p:sp>
        <p:nvSpPr>
          <p:cNvPr id="38" name="Rectangle 37">
            <a:extLst>
              <a:ext uri="{FF2B5EF4-FFF2-40B4-BE49-F238E27FC236}">
                <a16:creationId xmlns:a16="http://schemas.microsoft.com/office/drawing/2014/main" id="{E4491945-A766-4145-BBD3-ED0A516DA549}"/>
              </a:ext>
            </a:extLst>
          </p:cNvPr>
          <p:cNvSpPr/>
          <p:nvPr/>
        </p:nvSpPr>
        <p:spPr bwMode="auto">
          <a:xfrm>
            <a:off x="1150333" y="3626222"/>
            <a:ext cx="360155" cy="357184"/>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36" name="Rectangle 35">
            <a:extLst>
              <a:ext uri="{FF2B5EF4-FFF2-40B4-BE49-F238E27FC236}">
                <a16:creationId xmlns:a16="http://schemas.microsoft.com/office/drawing/2014/main" id="{88BCA9FD-E7C6-7D43-869A-91385A88DF39}"/>
              </a:ext>
            </a:extLst>
          </p:cNvPr>
          <p:cNvSpPr/>
          <p:nvPr/>
        </p:nvSpPr>
        <p:spPr bwMode="auto">
          <a:xfrm>
            <a:off x="1083489" y="2609954"/>
            <a:ext cx="1294603" cy="357184"/>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37" name="Rectangle 36">
            <a:extLst>
              <a:ext uri="{FF2B5EF4-FFF2-40B4-BE49-F238E27FC236}">
                <a16:creationId xmlns:a16="http://schemas.microsoft.com/office/drawing/2014/main" id="{E5719FA8-FAD4-4C47-BFCD-93C253AF9B7A}"/>
              </a:ext>
            </a:extLst>
          </p:cNvPr>
          <p:cNvSpPr/>
          <p:nvPr/>
        </p:nvSpPr>
        <p:spPr bwMode="auto">
          <a:xfrm>
            <a:off x="1160685" y="4070087"/>
            <a:ext cx="60551" cy="357184"/>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39" name="TextBox 38">
            <a:extLst>
              <a:ext uri="{FF2B5EF4-FFF2-40B4-BE49-F238E27FC236}">
                <a16:creationId xmlns:a16="http://schemas.microsoft.com/office/drawing/2014/main" id="{BD22DB56-B34D-DA46-83DA-B258751E9E24}"/>
              </a:ext>
            </a:extLst>
          </p:cNvPr>
          <p:cNvSpPr txBox="1"/>
          <p:nvPr/>
        </p:nvSpPr>
        <p:spPr>
          <a:xfrm>
            <a:off x="2389114" y="2588491"/>
            <a:ext cx="883575" cy="400110"/>
          </a:xfrm>
          <a:prstGeom prst="rect">
            <a:avLst/>
          </a:prstGeom>
          <a:noFill/>
        </p:spPr>
        <p:txBody>
          <a:bodyPr wrap="none" rtlCol="0">
            <a:spAutoFit/>
          </a:bodyPr>
          <a:lstStyle/>
          <a:p>
            <a:r>
              <a:rPr lang="en-US" sz="2000" dirty="0">
                <a:solidFill>
                  <a:srgbClr val="FF0000"/>
                </a:solidFill>
              </a:rPr>
              <a:t>$645k</a:t>
            </a:r>
          </a:p>
        </p:txBody>
      </p:sp>
      <p:sp>
        <p:nvSpPr>
          <p:cNvPr id="40" name="TextBox 39">
            <a:extLst>
              <a:ext uri="{FF2B5EF4-FFF2-40B4-BE49-F238E27FC236}">
                <a16:creationId xmlns:a16="http://schemas.microsoft.com/office/drawing/2014/main" id="{4DC7335D-8E1D-EF47-9E35-5306B3A83469}"/>
              </a:ext>
            </a:extLst>
          </p:cNvPr>
          <p:cNvSpPr txBox="1"/>
          <p:nvPr/>
        </p:nvSpPr>
        <p:spPr>
          <a:xfrm>
            <a:off x="1207075" y="2610482"/>
            <a:ext cx="896399" cy="400110"/>
          </a:xfrm>
          <a:prstGeom prst="rect">
            <a:avLst/>
          </a:prstGeom>
          <a:noFill/>
        </p:spPr>
        <p:txBody>
          <a:bodyPr wrap="none" rtlCol="0">
            <a:spAutoFit/>
          </a:bodyPr>
          <a:lstStyle/>
          <a:p>
            <a:r>
              <a:rPr lang="en-US" sz="2000" b="1" dirty="0">
                <a:solidFill>
                  <a:schemeClr val="bg1"/>
                </a:solidFill>
              </a:rPr>
              <a:t>Ballot</a:t>
            </a:r>
          </a:p>
        </p:txBody>
      </p:sp>
      <p:sp>
        <p:nvSpPr>
          <p:cNvPr id="41" name="TextBox 40">
            <a:extLst>
              <a:ext uri="{FF2B5EF4-FFF2-40B4-BE49-F238E27FC236}">
                <a16:creationId xmlns:a16="http://schemas.microsoft.com/office/drawing/2014/main" id="{090EC60E-7315-A04E-A697-6D1B7437F70E}"/>
              </a:ext>
            </a:extLst>
          </p:cNvPr>
          <p:cNvSpPr txBox="1"/>
          <p:nvPr/>
        </p:nvSpPr>
        <p:spPr>
          <a:xfrm>
            <a:off x="1339038" y="4070087"/>
            <a:ext cx="740908" cy="400110"/>
          </a:xfrm>
          <a:prstGeom prst="rect">
            <a:avLst/>
          </a:prstGeom>
          <a:noFill/>
        </p:spPr>
        <p:txBody>
          <a:bodyPr wrap="none" rtlCol="0">
            <a:spAutoFit/>
          </a:bodyPr>
          <a:lstStyle/>
          <a:p>
            <a:r>
              <a:rPr lang="en-US" sz="2000" dirty="0">
                <a:solidFill>
                  <a:srgbClr val="FF0000"/>
                </a:solidFill>
              </a:rPr>
              <a:t>$18k</a:t>
            </a:r>
          </a:p>
        </p:txBody>
      </p:sp>
      <p:sp>
        <p:nvSpPr>
          <p:cNvPr id="2" name="TextBox 1">
            <a:extLst>
              <a:ext uri="{FF2B5EF4-FFF2-40B4-BE49-F238E27FC236}">
                <a16:creationId xmlns:a16="http://schemas.microsoft.com/office/drawing/2014/main" id="{26B1D973-C3AC-DF48-8021-CFB8789D8E97}"/>
              </a:ext>
            </a:extLst>
          </p:cNvPr>
          <p:cNvSpPr txBox="1"/>
          <p:nvPr/>
        </p:nvSpPr>
        <p:spPr>
          <a:xfrm>
            <a:off x="162825" y="2558523"/>
            <a:ext cx="984859" cy="400110"/>
          </a:xfrm>
          <a:prstGeom prst="rect">
            <a:avLst/>
          </a:prstGeom>
          <a:noFill/>
        </p:spPr>
        <p:txBody>
          <a:bodyPr wrap="square" rtlCol="0">
            <a:spAutoFit/>
          </a:bodyPr>
          <a:lstStyle/>
          <a:p>
            <a:r>
              <a:rPr lang="en-US" dirty="0">
                <a:solidFill>
                  <a:srgbClr val="FF0000"/>
                </a:solidFill>
              </a:rPr>
              <a:t>Spent on ballot access</a:t>
            </a:r>
          </a:p>
        </p:txBody>
      </p:sp>
      <p:sp>
        <p:nvSpPr>
          <p:cNvPr id="42" name="TextBox 41">
            <a:extLst>
              <a:ext uri="{FF2B5EF4-FFF2-40B4-BE49-F238E27FC236}">
                <a16:creationId xmlns:a16="http://schemas.microsoft.com/office/drawing/2014/main" id="{9AA67CB9-A093-4D43-8A61-339B08EA6BE9}"/>
              </a:ext>
            </a:extLst>
          </p:cNvPr>
          <p:cNvSpPr txBox="1"/>
          <p:nvPr/>
        </p:nvSpPr>
        <p:spPr>
          <a:xfrm>
            <a:off x="133660" y="4027161"/>
            <a:ext cx="984859" cy="400110"/>
          </a:xfrm>
          <a:prstGeom prst="rect">
            <a:avLst/>
          </a:prstGeom>
          <a:noFill/>
        </p:spPr>
        <p:txBody>
          <a:bodyPr wrap="square" rtlCol="0">
            <a:spAutoFit/>
          </a:bodyPr>
          <a:lstStyle/>
          <a:p>
            <a:r>
              <a:rPr lang="en-US" dirty="0">
                <a:solidFill>
                  <a:srgbClr val="FF0000"/>
                </a:solidFill>
              </a:rPr>
              <a:t>Spent on ballot access</a:t>
            </a:r>
          </a:p>
        </p:txBody>
      </p:sp>
    </p:spTree>
    <p:extLst>
      <p:ext uri="{BB962C8B-B14F-4D97-AF65-F5344CB8AC3E}">
        <p14:creationId xmlns:p14="http://schemas.microsoft.com/office/powerpoint/2010/main" val="11691513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7" name="Rectangle 11286">
            <a:extLst>
              <a:ext uri="{FF2B5EF4-FFF2-40B4-BE49-F238E27FC236}">
                <a16:creationId xmlns:a16="http://schemas.microsoft.com/office/drawing/2014/main" id="{F8BB0ED7-450E-8F4B-92CB-8F23540D62A6}"/>
              </a:ext>
            </a:extLst>
          </p:cNvPr>
          <p:cNvSpPr/>
          <p:nvPr/>
        </p:nvSpPr>
        <p:spPr bwMode="auto">
          <a:xfrm>
            <a:off x="6715298" y="1338424"/>
            <a:ext cx="1161084" cy="3302809"/>
          </a:xfrm>
          <a:prstGeom prst="rect">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grpSp>
        <p:nvGrpSpPr>
          <p:cNvPr id="6" name="Group 5">
            <a:extLst>
              <a:ext uri="{FF2B5EF4-FFF2-40B4-BE49-F238E27FC236}">
                <a16:creationId xmlns:a16="http://schemas.microsoft.com/office/drawing/2014/main" id="{92ED5E2A-D31D-9B49-9DCE-12F94849050F}"/>
              </a:ext>
            </a:extLst>
          </p:cNvPr>
          <p:cNvGrpSpPr/>
          <p:nvPr/>
        </p:nvGrpSpPr>
        <p:grpSpPr>
          <a:xfrm>
            <a:off x="993971" y="1344673"/>
            <a:ext cx="6882411" cy="3276131"/>
            <a:chOff x="999948" y="3643098"/>
            <a:chExt cx="6882411" cy="2425147"/>
          </a:xfrm>
        </p:grpSpPr>
        <p:cxnSp>
          <p:nvCxnSpPr>
            <p:cNvPr id="5" name="Straight Connector 4">
              <a:extLst>
                <a:ext uri="{FF2B5EF4-FFF2-40B4-BE49-F238E27FC236}">
                  <a16:creationId xmlns:a16="http://schemas.microsoft.com/office/drawing/2014/main" id="{510DC669-E31D-AB47-8D4B-44D7330A5E37}"/>
                </a:ext>
              </a:extLst>
            </p:cNvPr>
            <p:cNvCxnSpPr/>
            <p:nvPr/>
          </p:nvCxnSpPr>
          <p:spPr bwMode="auto">
            <a:xfrm>
              <a:off x="999948"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8" name="Straight Connector 7">
              <a:extLst>
                <a:ext uri="{FF2B5EF4-FFF2-40B4-BE49-F238E27FC236}">
                  <a16:creationId xmlns:a16="http://schemas.microsoft.com/office/drawing/2014/main" id="{34128497-4706-5348-A7C7-65119BF3586D}"/>
                </a:ext>
              </a:extLst>
            </p:cNvPr>
            <p:cNvCxnSpPr/>
            <p:nvPr/>
          </p:nvCxnSpPr>
          <p:spPr bwMode="auto">
            <a:xfrm>
              <a:off x="1377647"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9" name="Straight Connector 8">
              <a:extLst>
                <a:ext uri="{FF2B5EF4-FFF2-40B4-BE49-F238E27FC236}">
                  <a16:creationId xmlns:a16="http://schemas.microsoft.com/office/drawing/2014/main" id="{C6887DC3-445B-2E4A-96A0-35A4A0357FBD}"/>
                </a:ext>
              </a:extLst>
            </p:cNvPr>
            <p:cNvCxnSpPr/>
            <p:nvPr/>
          </p:nvCxnSpPr>
          <p:spPr bwMode="auto">
            <a:xfrm>
              <a:off x="1755346"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0" name="Straight Connector 9">
              <a:extLst>
                <a:ext uri="{FF2B5EF4-FFF2-40B4-BE49-F238E27FC236}">
                  <a16:creationId xmlns:a16="http://schemas.microsoft.com/office/drawing/2014/main" id="{F4337EEF-A930-014C-BCB7-129BFBF3790D}"/>
                </a:ext>
              </a:extLst>
            </p:cNvPr>
            <p:cNvCxnSpPr/>
            <p:nvPr/>
          </p:nvCxnSpPr>
          <p:spPr bwMode="auto">
            <a:xfrm>
              <a:off x="2133045"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1" name="Straight Connector 10">
              <a:extLst>
                <a:ext uri="{FF2B5EF4-FFF2-40B4-BE49-F238E27FC236}">
                  <a16:creationId xmlns:a16="http://schemas.microsoft.com/office/drawing/2014/main" id="{4DD1EA37-1019-BE47-AF9F-EE9B70CD47FA}"/>
                </a:ext>
              </a:extLst>
            </p:cNvPr>
            <p:cNvCxnSpPr/>
            <p:nvPr/>
          </p:nvCxnSpPr>
          <p:spPr bwMode="auto">
            <a:xfrm>
              <a:off x="2510744"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2" name="Straight Connector 11">
              <a:extLst>
                <a:ext uri="{FF2B5EF4-FFF2-40B4-BE49-F238E27FC236}">
                  <a16:creationId xmlns:a16="http://schemas.microsoft.com/office/drawing/2014/main" id="{4F4ED562-0A68-214E-907E-B0976A155EA4}"/>
                </a:ext>
              </a:extLst>
            </p:cNvPr>
            <p:cNvCxnSpPr/>
            <p:nvPr/>
          </p:nvCxnSpPr>
          <p:spPr bwMode="auto">
            <a:xfrm>
              <a:off x="2888443"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3" name="Straight Connector 12">
              <a:extLst>
                <a:ext uri="{FF2B5EF4-FFF2-40B4-BE49-F238E27FC236}">
                  <a16:creationId xmlns:a16="http://schemas.microsoft.com/office/drawing/2014/main" id="{3C16D768-A0F1-924A-B096-97159C15E992}"/>
                </a:ext>
              </a:extLst>
            </p:cNvPr>
            <p:cNvCxnSpPr/>
            <p:nvPr/>
          </p:nvCxnSpPr>
          <p:spPr bwMode="auto">
            <a:xfrm>
              <a:off x="3266142"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4" name="Straight Connector 13">
              <a:extLst>
                <a:ext uri="{FF2B5EF4-FFF2-40B4-BE49-F238E27FC236}">
                  <a16:creationId xmlns:a16="http://schemas.microsoft.com/office/drawing/2014/main" id="{91F47997-B2C8-824F-A069-A8727637243C}"/>
                </a:ext>
              </a:extLst>
            </p:cNvPr>
            <p:cNvCxnSpPr/>
            <p:nvPr/>
          </p:nvCxnSpPr>
          <p:spPr bwMode="auto">
            <a:xfrm>
              <a:off x="3643841"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5" name="Straight Connector 14">
              <a:extLst>
                <a:ext uri="{FF2B5EF4-FFF2-40B4-BE49-F238E27FC236}">
                  <a16:creationId xmlns:a16="http://schemas.microsoft.com/office/drawing/2014/main" id="{FCE5F8F8-43E8-CE4A-9320-9DA369794901}"/>
                </a:ext>
              </a:extLst>
            </p:cNvPr>
            <p:cNvCxnSpPr/>
            <p:nvPr/>
          </p:nvCxnSpPr>
          <p:spPr bwMode="auto">
            <a:xfrm>
              <a:off x="4021540"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6" name="Straight Connector 15">
              <a:extLst>
                <a:ext uri="{FF2B5EF4-FFF2-40B4-BE49-F238E27FC236}">
                  <a16:creationId xmlns:a16="http://schemas.microsoft.com/office/drawing/2014/main" id="{DFA07B72-7AFF-5D47-A8DC-18E2CE037A7A}"/>
                </a:ext>
              </a:extLst>
            </p:cNvPr>
            <p:cNvCxnSpPr/>
            <p:nvPr/>
          </p:nvCxnSpPr>
          <p:spPr bwMode="auto">
            <a:xfrm>
              <a:off x="4399239"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7" name="Straight Connector 16">
              <a:extLst>
                <a:ext uri="{FF2B5EF4-FFF2-40B4-BE49-F238E27FC236}">
                  <a16:creationId xmlns:a16="http://schemas.microsoft.com/office/drawing/2014/main" id="{E1854A60-1DD7-ED46-80A0-24339246C250}"/>
                </a:ext>
              </a:extLst>
            </p:cNvPr>
            <p:cNvCxnSpPr/>
            <p:nvPr/>
          </p:nvCxnSpPr>
          <p:spPr bwMode="auto">
            <a:xfrm>
              <a:off x="4776938"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8" name="Straight Connector 17">
              <a:extLst>
                <a:ext uri="{FF2B5EF4-FFF2-40B4-BE49-F238E27FC236}">
                  <a16:creationId xmlns:a16="http://schemas.microsoft.com/office/drawing/2014/main" id="{D5484F6F-BAFF-0B4C-B5D2-816521DCD78A}"/>
                </a:ext>
              </a:extLst>
            </p:cNvPr>
            <p:cNvCxnSpPr/>
            <p:nvPr/>
          </p:nvCxnSpPr>
          <p:spPr bwMode="auto">
            <a:xfrm>
              <a:off x="5154637"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19" name="Straight Connector 18">
              <a:extLst>
                <a:ext uri="{FF2B5EF4-FFF2-40B4-BE49-F238E27FC236}">
                  <a16:creationId xmlns:a16="http://schemas.microsoft.com/office/drawing/2014/main" id="{D30F236A-DF7F-FA4D-8040-2BCCFECEDB39}"/>
                </a:ext>
              </a:extLst>
            </p:cNvPr>
            <p:cNvCxnSpPr/>
            <p:nvPr/>
          </p:nvCxnSpPr>
          <p:spPr bwMode="auto">
            <a:xfrm>
              <a:off x="5532336"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40C24C-D596-6B47-9D11-F4BBD152D638}"/>
                </a:ext>
              </a:extLst>
            </p:cNvPr>
            <p:cNvCxnSpPr/>
            <p:nvPr/>
          </p:nvCxnSpPr>
          <p:spPr bwMode="auto">
            <a:xfrm>
              <a:off x="5910035"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21" name="Straight Connector 20">
              <a:extLst>
                <a:ext uri="{FF2B5EF4-FFF2-40B4-BE49-F238E27FC236}">
                  <a16:creationId xmlns:a16="http://schemas.microsoft.com/office/drawing/2014/main" id="{4286BABA-4FAF-2947-92B3-8B248F568C04}"/>
                </a:ext>
              </a:extLst>
            </p:cNvPr>
            <p:cNvCxnSpPr/>
            <p:nvPr/>
          </p:nvCxnSpPr>
          <p:spPr bwMode="auto">
            <a:xfrm>
              <a:off x="6287734"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0A469B91-E8EA-A543-A9B3-03FEB72938AD}"/>
                </a:ext>
              </a:extLst>
            </p:cNvPr>
            <p:cNvCxnSpPr/>
            <p:nvPr/>
          </p:nvCxnSpPr>
          <p:spPr bwMode="auto">
            <a:xfrm>
              <a:off x="6665433"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23" name="Straight Connector 22">
              <a:extLst>
                <a:ext uri="{FF2B5EF4-FFF2-40B4-BE49-F238E27FC236}">
                  <a16:creationId xmlns:a16="http://schemas.microsoft.com/office/drawing/2014/main" id="{2C061DA0-3561-754E-9B26-AB2F086BF2FF}"/>
                </a:ext>
              </a:extLst>
            </p:cNvPr>
            <p:cNvCxnSpPr/>
            <p:nvPr/>
          </p:nvCxnSpPr>
          <p:spPr bwMode="auto">
            <a:xfrm>
              <a:off x="7043132"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24" name="Straight Connector 23">
              <a:extLst>
                <a:ext uri="{FF2B5EF4-FFF2-40B4-BE49-F238E27FC236}">
                  <a16:creationId xmlns:a16="http://schemas.microsoft.com/office/drawing/2014/main" id="{0C40A5DF-17F3-C84B-A7EA-E3F57EDBD425}"/>
                </a:ext>
              </a:extLst>
            </p:cNvPr>
            <p:cNvCxnSpPr/>
            <p:nvPr/>
          </p:nvCxnSpPr>
          <p:spPr bwMode="auto">
            <a:xfrm>
              <a:off x="7420831"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cxnSp>
          <p:nvCxnSpPr>
            <p:cNvPr id="29" name="Straight Connector 28">
              <a:extLst>
                <a:ext uri="{FF2B5EF4-FFF2-40B4-BE49-F238E27FC236}">
                  <a16:creationId xmlns:a16="http://schemas.microsoft.com/office/drawing/2014/main" id="{A079FC04-9FBB-1642-A0DD-AA35198D67A7}"/>
                </a:ext>
              </a:extLst>
            </p:cNvPr>
            <p:cNvCxnSpPr/>
            <p:nvPr/>
          </p:nvCxnSpPr>
          <p:spPr bwMode="auto">
            <a:xfrm>
              <a:off x="7798531" y="3643098"/>
              <a:ext cx="83828" cy="2425147"/>
            </a:xfrm>
            <a:prstGeom prst="line">
              <a:avLst/>
            </a:prstGeom>
            <a:solidFill>
              <a:schemeClr val="accent1"/>
            </a:solidFill>
            <a:ln w="12700" cap="flat" cmpd="sng" algn="ctr">
              <a:solidFill>
                <a:schemeClr val="accent5">
                  <a:lumMod val="90000"/>
                </a:schemeClr>
              </a:solidFill>
              <a:prstDash val="solid"/>
              <a:round/>
              <a:headEnd type="none" w="sm" len="sm"/>
              <a:tailEnd type="none" w="sm" len="sm"/>
            </a:ln>
            <a:effectLst/>
          </p:spPr>
        </p:cxnSp>
      </p:grpSp>
      <p:sp>
        <p:nvSpPr>
          <p:cNvPr id="11265" name="Rectangle 2"/>
          <p:cNvSpPr>
            <a:spLocks noGrp="1" noChangeArrowheads="1"/>
          </p:cNvSpPr>
          <p:nvPr>
            <p:ph type="title"/>
          </p:nvPr>
        </p:nvSpPr>
        <p:spPr/>
        <p:txBody>
          <a:bodyPr/>
          <a:lstStyle/>
          <a:p>
            <a:r>
              <a:rPr lang="en-US" sz="3200" dirty="0">
                <a:latin typeface="Arial" charset="0"/>
                <a:ea typeface="ＭＳ Ｐゴシック" charset="0"/>
                <a:cs typeface="ＭＳ Ｐゴシック" charset="0"/>
              </a:rPr>
              <a:t>Stein Fundraising By Month - 2016</a:t>
            </a:r>
          </a:p>
        </p:txBody>
      </p:sp>
      <p:sp>
        <p:nvSpPr>
          <p:cNvPr id="3" name="TextBox 2">
            <a:extLst>
              <a:ext uri="{FF2B5EF4-FFF2-40B4-BE49-F238E27FC236}">
                <a16:creationId xmlns:a16="http://schemas.microsoft.com/office/drawing/2014/main" id="{E67405CD-B4AD-8B40-BAF3-7E48077AAFFD}"/>
              </a:ext>
            </a:extLst>
          </p:cNvPr>
          <p:cNvSpPr txBox="1"/>
          <p:nvPr/>
        </p:nvSpPr>
        <p:spPr>
          <a:xfrm>
            <a:off x="6932517" y="6109801"/>
            <a:ext cx="1994457" cy="246221"/>
          </a:xfrm>
          <a:prstGeom prst="rect">
            <a:avLst/>
          </a:prstGeom>
          <a:noFill/>
        </p:spPr>
        <p:txBody>
          <a:bodyPr wrap="none" rtlCol="0">
            <a:spAutoFit/>
          </a:bodyPr>
          <a:lstStyle/>
          <a:p>
            <a:r>
              <a:rPr lang="en-US" dirty="0"/>
              <a:t>Sources: Reports filed with FEC</a:t>
            </a:r>
          </a:p>
        </p:txBody>
      </p:sp>
      <p:sp>
        <p:nvSpPr>
          <p:cNvPr id="31" name="TextBox 30">
            <a:extLst>
              <a:ext uri="{FF2B5EF4-FFF2-40B4-BE49-F238E27FC236}">
                <a16:creationId xmlns:a16="http://schemas.microsoft.com/office/drawing/2014/main" id="{DDEF5E7D-4108-D34F-B6AD-487336B0795B}"/>
              </a:ext>
            </a:extLst>
          </p:cNvPr>
          <p:cNvSpPr txBox="1"/>
          <p:nvPr/>
        </p:nvSpPr>
        <p:spPr>
          <a:xfrm>
            <a:off x="3978017" y="4920048"/>
            <a:ext cx="755335" cy="400110"/>
          </a:xfrm>
          <a:prstGeom prst="rect">
            <a:avLst/>
          </a:prstGeom>
          <a:noFill/>
        </p:spPr>
        <p:txBody>
          <a:bodyPr wrap="none" rtlCol="0">
            <a:spAutoFit/>
          </a:bodyPr>
          <a:lstStyle/>
          <a:p>
            <a:r>
              <a:rPr lang="en-US" sz="2000" b="1" dirty="0"/>
              <a:t>2016</a:t>
            </a:r>
          </a:p>
        </p:txBody>
      </p:sp>
      <p:sp>
        <p:nvSpPr>
          <p:cNvPr id="38" name="Rectangle 37">
            <a:extLst>
              <a:ext uri="{FF2B5EF4-FFF2-40B4-BE49-F238E27FC236}">
                <a16:creationId xmlns:a16="http://schemas.microsoft.com/office/drawing/2014/main" id="{E4491945-A766-4145-BBD3-ED0A516DA549}"/>
              </a:ext>
            </a:extLst>
          </p:cNvPr>
          <p:cNvSpPr/>
          <p:nvPr/>
        </p:nvSpPr>
        <p:spPr bwMode="auto">
          <a:xfrm>
            <a:off x="2900947" y="4557489"/>
            <a:ext cx="132818" cy="69922"/>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grpSp>
        <p:nvGrpSpPr>
          <p:cNvPr id="11269" name="Group 11268">
            <a:extLst>
              <a:ext uri="{FF2B5EF4-FFF2-40B4-BE49-F238E27FC236}">
                <a16:creationId xmlns:a16="http://schemas.microsoft.com/office/drawing/2014/main" id="{BAF93C2C-356E-6B43-80EE-D4EB774A2393}"/>
              </a:ext>
            </a:extLst>
          </p:cNvPr>
          <p:cNvGrpSpPr/>
          <p:nvPr/>
        </p:nvGrpSpPr>
        <p:grpSpPr>
          <a:xfrm>
            <a:off x="914176" y="1344673"/>
            <a:ext cx="7141804" cy="3516091"/>
            <a:chOff x="914176" y="1113173"/>
            <a:chExt cx="7141804" cy="3516091"/>
          </a:xfrm>
        </p:grpSpPr>
        <p:grpSp>
          <p:nvGrpSpPr>
            <p:cNvPr id="55" name="Group 54">
              <a:extLst>
                <a:ext uri="{FF2B5EF4-FFF2-40B4-BE49-F238E27FC236}">
                  <a16:creationId xmlns:a16="http://schemas.microsoft.com/office/drawing/2014/main" id="{05A1AE32-41AA-6841-9B2D-4A917C977C31}"/>
                </a:ext>
              </a:extLst>
            </p:cNvPr>
            <p:cNvGrpSpPr/>
            <p:nvPr/>
          </p:nvGrpSpPr>
          <p:grpSpPr>
            <a:xfrm>
              <a:off x="914176" y="4366786"/>
              <a:ext cx="7141804" cy="262478"/>
              <a:chOff x="867876" y="4155311"/>
              <a:chExt cx="7141804" cy="246221"/>
            </a:xfrm>
          </p:grpSpPr>
          <p:sp>
            <p:nvSpPr>
              <p:cNvPr id="2" name="TextBox 1">
                <a:extLst>
                  <a:ext uri="{FF2B5EF4-FFF2-40B4-BE49-F238E27FC236}">
                    <a16:creationId xmlns:a16="http://schemas.microsoft.com/office/drawing/2014/main" id="{3376F8E1-EC19-044B-AEE2-D813C99C0F99}"/>
                  </a:ext>
                </a:extLst>
              </p:cNvPr>
              <p:cNvSpPr txBox="1"/>
              <p:nvPr/>
            </p:nvSpPr>
            <p:spPr>
              <a:xfrm>
                <a:off x="7675493" y="4155311"/>
                <a:ext cx="334187" cy="246221"/>
              </a:xfrm>
              <a:prstGeom prst="rect">
                <a:avLst/>
              </a:prstGeom>
              <a:noFill/>
            </p:spPr>
            <p:txBody>
              <a:bodyPr wrap="square" rtlCol="0">
                <a:spAutoFit/>
              </a:bodyPr>
              <a:lstStyle/>
              <a:p>
                <a:pPr algn="ctr"/>
                <a:r>
                  <a:rPr lang="en-US" b="1" dirty="0"/>
                  <a:t>N</a:t>
                </a:r>
              </a:p>
            </p:txBody>
          </p:sp>
          <p:sp>
            <p:nvSpPr>
              <p:cNvPr id="36" name="TextBox 35">
                <a:extLst>
                  <a:ext uri="{FF2B5EF4-FFF2-40B4-BE49-F238E27FC236}">
                    <a16:creationId xmlns:a16="http://schemas.microsoft.com/office/drawing/2014/main" id="{517EA2DF-491F-744A-A314-989BD591205D}"/>
                  </a:ext>
                </a:extLst>
              </p:cNvPr>
              <p:cNvSpPr txBox="1"/>
              <p:nvPr/>
            </p:nvSpPr>
            <p:spPr>
              <a:xfrm>
                <a:off x="7318156" y="4155311"/>
                <a:ext cx="334187" cy="246221"/>
              </a:xfrm>
              <a:prstGeom prst="rect">
                <a:avLst/>
              </a:prstGeom>
              <a:noFill/>
            </p:spPr>
            <p:txBody>
              <a:bodyPr wrap="square" rtlCol="0">
                <a:spAutoFit/>
              </a:bodyPr>
              <a:lstStyle/>
              <a:p>
                <a:pPr algn="ctr"/>
                <a:r>
                  <a:rPr lang="en-US" b="1" dirty="0"/>
                  <a:t>O</a:t>
                </a:r>
              </a:p>
            </p:txBody>
          </p:sp>
          <p:sp>
            <p:nvSpPr>
              <p:cNvPr id="37" name="TextBox 36">
                <a:extLst>
                  <a:ext uri="{FF2B5EF4-FFF2-40B4-BE49-F238E27FC236}">
                    <a16:creationId xmlns:a16="http://schemas.microsoft.com/office/drawing/2014/main" id="{6552F69A-EF62-034C-9D45-5F9FE18EBF7C}"/>
                  </a:ext>
                </a:extLst>
              </p:cNvPr>
              <p:cNvSpPr txBox="1"/>
              <p:nvPr/>
            </p:nvSpPr>
            <p:spPr>
              <a:xfrm>
                <a:off x="6914216" y="4155311"/>
                <a:ext cx="334187" cy="246221"/>
              </a:xfrm>
              <a:prstGeom prst="rect">
                <a:avLst/>
              </a:prstGeom>
              <a:noFill/>
            </p:spPr>
            <p:txBody>
              <a:bodyPr wrap="square" rtlCol="0">
                <a:spAutoFit/>
              </a:bodyPr>
              <a:lstStyle/>
              <a:p>
                <a:pPr algn="ctr"/>
                <a:r>
                  <a:rPr lang="en-US" b="1" dirty="0"/>
                  <a:t>S</a:t>
                </a:r>
              </a:p>
            </p:txBody>
          </p:sp>
          <p:sp>
            <p:nvSpPr>
              <p:cNvPr id="39" name="TextBox 38">
                <a:extLst>
                  <a:ext uri="{FF2B5EF4-FFF2-40B4-BE49-F238E27FC236}">
                    <a16:creationId xmlns:a16="http://schemas.microsoft.com/office/drawing/2014/main" id="{FFD9BFFB-8D08-5849-BEC1-7DB8384ABD54}"/>
                  </a:ext>
                </a:extLst>
              </p:cNvPr>
              <p:cNvSpPr txBox="1"/>
              <p:nvPr/>
            </p:nvSpPr>
            <p:spPr>
              <a:xfrm>
                <a:off x="6556576" y="4155311"/>
                <a:ext cx="334187" cy="246221"/>
              </a:xfrm>
              <a:prstGeom prst="rect">
                <a:avLst/>
              </a:prstGeom>
              <a:noFill/>
            </p:spPr>
            <p:txBody>
              <a:bodyPr wrap="square" rtlCol="0">
                <a:spAutoFit/>
              </a:bodyPr>
              <a:lstStyle/>
              <a:p>
                <a:pPr algn="ctr"/>
                <a:r>
                  <a:rPr lang="en-US" b="1" dirty="0"/>
                  <a:t>A</a:t>
                </a:r>
              </a:p>
            </p:txBody>
          </p:sp>
          <p:sp>
            <p:nvSpPr>
              <p:cNvPr id="40" name="TextBox 39">
                <a:extLst>
                  <a:ext uri="{FF2B5EF4-FFF2-40B4-BE49-F238E27FC236}">
                    <a16:creationId xmlns:a16="http://schemas.microsoft.com/office/drawing/2014/main" id="{FE72A5A4-DE79-7442-A2FB-EB99A9F48B4A}"/>
                  </a:ext>
                </a:extLst>
              </p:cNvPr>
              <p:cNvSpPr txBox="1"/>
              <p:nvPr/>
            </p:nvSpPr>
            <p:spPr>
              <a:xfrm>
                <a:off x="6175786" y="4155311"/>
                <a:ext cx="334187" cy="246221"/>
              </a:xfrm>
              <a:prstGeom prst="rect">
                <a:avLst/>
              </a:prstGeom>
              <a:noFill/>
            </p:spPr>
            <p:txBody>
              <a:bodyPr wrap="square" rtlCol="0">
                <a:spAutoFit/>
              </a:bodyPr>
              <a:lstStyle/>
              <a:p>
                <a:pPr algn="ctr"/>
                <a:r>
                  <a:rPr lang="en-US" b="1" dirty="0"/>
                  <a:t>J</a:t>
                </a:r>
              </a:p>
            </p:txBody>
          </p:sp>
          <p:sp>
            <p:nvSpPr>
              <p:cNvPr id="41" name="TextBox 40">
                <a:extLst>
                  <a:ext uri="{FF2B5EF4-FFF2-40B4-BE49-F238E27FC236}">
                    <a16:creationId xmlns:a16="http://schemas.microsoft.com/office/drawing/2014/main" id="{6DD414E4-A9F3-F448-B007-1C0877712440}"/>
                  </a:ext>
                </a:extLst>
              </p:cNvPr>
              <p:cNvSpPr txBox="1"/>
              <p:nvPr/>
            </p:nvSpPr>
            <p:spPr>
              <a:xfrm>
                <a:off x="5771846" y="4155311"/>
                <a:ext cx="334187" cy="246221"/>
              </a:xfrm>
              <a:prstGeom prst="rect">
                <a:avLst/>
              </a:prstGeom>
              <a:noFill/>
            </p:spPr>
            <p:txBody>
              <a:bodyPr wrap="square" rtlCol="0">
                <a:spAutoFit/>
              </a:bodyPr>
              <a:lstStyle/>
              <a:p>
                <a:pPr algn="ctr"/>
                <a:r>
                  <a:rPr lang="en-US" b="1" dirty="0"/>
                  <a:t>J</a:t>
                </a:r>
              </a:p>
            </p:txBody>
          </p:sp>
          <p:sp>
            <p:nvSpPr>
              <p:cNvPr id="42" name="TextBox 41">
                <a:extLst>
                  <a:ext uri="{FF2B5EF4-FFF2-40B4-BE49-F238E27FC236}">
                    <a16:creationId xmlns:a16="http://schemas.microsoft.com/office/drawing/2014/main" id="{4E1A61D6-0A46-7A41-88BE-D200C7888893}"/>
                  </a:ext>
                </a:extLst>
              </p:cNvPr>
              <p:cNvSpPr txBox="1"/>
              <p:nvPr/>
            </p:nvSpPr>
            <p:spPr>
              <a:xfrm>
                <a:off x="5414206" y="4155311"/>
                <a:ext cx="334187" cy="246221"/>
              </a:xfrm>
              <a:prstGeom prst="rect">
                <a:avLst/>
              </a:prstGeom>
              <a:noFill/>
            </p:spPr>
            <p:txBody>
              <a:bodyPr wrap="square" rtlCol="0">
                <a:spAutoFit/>
              </a:bodyPr>
              <a:lstStyle/>
              <a:p>
                <a:pPr algn="ctr"/>
                <a:r>
                  <a:rPr lang="en-US" b="1" dirty="0"/>
                  <a:t>M</a:t>
                </a:r>
              </a:p>
            </p:txBody>
          </p:sp>
          <p:sp>
            <p:nvSpPr>
              <p:cNvPr id="43" name="TextBox 42">
                <a:extLst>
                  <a:ext uri="{FF2B5EF4-FFF2-40B4-BE49-F238E27FC236}">
                    <a16:creationId xmlns:a16="http://schemas.microsoft.com/office/drawing/2014/main" id="{5FB9DF61-D46C-8D4C-80C9-5923935A2668}"/>
                  </a:ext>
                </a:extLst>
              </p:cNvPr>
              <p:cNvSpPr txBox="1"/>
              <p:nvPr/>
            </p:nvSpPr>
            <p:spPr>
              <a:xfrm>
                <a:off x="5033416" y="4155311"/>
                <a:ext cx="334187" cy="246221"/>
              </a:xfrm>
              <a:prstGeom prst="rect">
                <a:avLst/>
              </a:prstGeom>
              <a:noFill/>
            </p:spPr>
            <p:txBody>
              <a:bodyPr wrap="square" rtlCol="0">
                <a:spAutoFit/>
              </a:bodyPr>
              <a:lstStyle/>
              <a:p>
                <a:pPr algn="ctr"/>
                <a:r>
                  <a:rPr lang="en-US" b="1" dirty="0"/>
                  <a:t>A</a:t>
                </a:r>
              </a:p>
            </p:txBody>
          </p:sp>
          <p:sp>
            <p:nvSpPr>
              <p:cNvPr id="44" name="TextBox 43">
                <a:extLst>
                  <a:ext uri="{FF2B5EF4-FFF2-40B4-BE49-F238E27FC236}">
                    <a16:creationId xmlns:a16="http://schemas.microsoft.com/office/drawing/2014/main" id="{58A531CE-A173-E649-8F35-01AC5501D4CA}"/>
                  </a:ext>
                </a:extLst>
              </p:cNvPr>
              <p:cNvSpPr txBox="1"/>
              <p:nvPr/>
            </p:nvSpPr>
            <p:spPr>
              <a:xfrm>
                <a:off x="4652626" y="4155311"/>
                <a:ext cx="334187" cy="246221"/>
              </a:xfrm>
              <a:prstGeom prst="rect">
                <a:avLst/>
              </a:prstGeom>
              <a:noFill/>
            </p:spPr>
            <p:txBody>
              <a:bodyPr wrap="square" rtlCol="0">
                <a:spAutoFit/>
              </a:bodyPr>
              <a:lstStyle/>
              <a:p>
                <a:pPr algn="ctr"/>
                <a:r>
                  <a:rPr lang="en-US" b="1" dirty="0"/>
                  <a:t>M</a:t>
                </a:r>
              </a:p>
            </p:txBody>
          </p:sp>
          <p:sp>
            <p:nvSpPr>
              <p:cNvPr id="45" name="TextBox 44">
                <a:extLst>
                  <a:ext uri="{FF2B5EF4-FFF2-40B4-BE49-F238E27FC236}">
                    <a16:creationId xmlns:a16="http://schemas.microsoft.com/office/drawing/2014/main" id="{31A3C5D4-3DD6-524C-A787-42E36CCE97A1}"/>
                  </a:ext>
                </a:extLst>
              </p:cNvPr>
              <p:cNvSpPr txBox="1"/>
              <p:nvPr/>
            </p:nvSpPr>
            <p:spPr>
              <a:xfrm>
                <a:off x="4294986" y="4155311"/>
                <a:ext cx="334187" cy="246221"/>
              </a:xfrm>
              <a:prstGeom prst="rect">
                <a:avLst/>
              </a:prstGeom>
              <a:noFill/>
            </p:spPr>
            <p:txBody>
              <a:bodyPr wrap="square" rtlCol="0">
                <a:spAutoFit/>
              </a:bodyPr>
              <a:lstStyle/>
              <a:p>
                <a:pPr algn="ctr"/>
                <a:r>
                  <a:rPr lang="en-US" b="1" dirty="0"/>
                  <a:t>F</a:t>
                </a:r>
              </a:p>
            </p:txBody>
          </p:sp>
          <p:sp>
            <p:nvSpPr>
              <p:cNvPr id="46" name="TextBox 45">
                <a:extLst>
                  <a:ext uri="{FF2B5EF4-FFF2-40B4-BE49-F238E27FC236}">
                    <a16:creationId xmlns:a16="http://schemas.microsoft.com/office/drawing/2014/main" id="{5D2C48ED-2E46-6546-8C0B-6D43FA4E5B1F}"/>
                  </a:ext>
                </a:extLst>
              </p:cNvPr>
              <p:cNvSpPr txBox="1"/>
              <p:nvPr/>
            </p:nvSpPr>
            <p:spPr>
              <a:xfrm>
                <a:off x="3891046" y="4155311"/>
                <a:ext cx="334187" cy="246221"/>
              </a:xfrm>
              <a:prstGeom prst="rect">
                <a:avLst/>
              </a:prstGeom>
              <a:noFill/>
            </p:spPr>
            <p:txBody>
              <a:bodyPr wrap="square" rtlCol="0">
                <a:spAutoFit/>
              </a:bodyPr>
              <a:lstStyle/>
              <a:p>
                <a:pPr algn="ctr"/>
                <a:r>
                  <a:rPr lang="en-US" b="1" dirty="0"/>
                  <a:t>J</a:t>
                </a:r>
              </a:p>
            </p:txBody>
          </p:sp>
          <p:sp>
            <p:nvSpPr>
              <p:cNvPr id="47" name="TextBox 46">
                <a:extLst>
                  <a:ext uri="{FF2B5EF4-FFF2-40B4-BE49-F238E27FC236}">
                    <a16:creationId xmlns:a16="http://schemas.microsoft.com/office/drawing/2014/main" id="{F3F7825C-5017-F443-8AE8-50A2DD81F076}"/>
                  </a:ext>
                </a:extLst>
              </p:cNvPr>
              <p:cNvSpPr txBox="1"/>
              <p:nvPr/>
            </p:nvSpPr>
            <p:spPr>
              <a:xfrm>
                <a:off x="3533406" y="4155311"/>
                <a:ext cx="334187" cy="246221"/>
              </a:xfrm>
              <a:prstGeom prst="rect">
                <a:avLst/>
              </a:prstGeom>
              <a:noFill/>
            </p:spPr>
            <p:txBody>
              <a:bodyPr wrap="square" rtlCol="0">
                <a:spAutoFit/>
              </a:bodyPr>
              <a:lstStyle/>
              <a:p>
                <a:pPr algn="ctr"/>
                <a:r>
                  <a:rPr lang="en-US" b="1" dirty="0"/>
                  <a:t>D</a:t>
                </a:r>
              </a:p>
            </p:txBody>
          </p:sp>
          <p:sp>
            <p:nvSpPr>
              <p:cNvPr id="48" name="TextBox 47">
                <a:extLst>
                  <a:ext uri="{FF2B5EF4-FFF2-40B4-BE49-F238E27FC236}">
                    <a16:creationId xmlns:a16="http://schemas.microsoft.com/office/drawing/2014/main" id="{8D8BB10F-55CA-F648-A51C-3F11A76C9496}"/>
                  </a:ext>
                </a:extLst>
              </p:cNvPr>
              <p:cNvSpPr txBox="1"/>
              <p:nvPr/>
            </p:nvSpPr>
            <p:spPr>
              <a:xfrm>
                <a:off x="3152616" y="4155311"/>
                <a:ext cx="334187" cy="246221"/>
              </a:xfrm>
              <a:prstGeom prst="rect">
                <a:avLst/>
              </a:prstGeom>
              <a:noFill/>
            </p:spPr>
            <p:txBody>
              <a:bodyPr wrap="square" rtlCol="0">
                <a:spAutoFit/>
              </a:bodyPr>
              <a:lstStyle/>
              <a:p>
                <a:pPr algn="ctr"/>
                <a:r>
                  <a:rPr lang="en-US" b="1" dirty="0"/>
                  <a:t>N</a:t>
                </a:r>
              </a:p>
            </p:txBody>
          </p:sp>
          <p:sp>
            <p:nvSpPr>
              <p:cNvPr id="49" name="TextBox 48">
                <a:extLst>
                  <a:ext uri="{FF2B5EF4-FFF2-40B4-BE49-F238E27FC236}">
                    <a16:creationId xmlns:a16="http://schemas.microsoft.com/office/drawing/2014/main" id="{3C5297DB-9B9C-924C-8AA6-7709C470C5DA}"/>
                  </a:ext>
                </a:extLst>
              </p:cNvPr>
              <p:cNvSpPr txBox="1"/>
              <p:nvPr/>
            </p:nvSpPr>
            <p:spPr>
              <a:xfrm>
                <a:off x="2771826" y="4155311"/>
                <a:ext cx="334187" cy="246221"/>
              </a:xfrm>
              <a:prstGeom prst="rect">
                <a:avLst/>
              </a:prstGeom>
              <a:noFill/>
            </p:spPr>
            <p:txBody>
              <a:bodyPr wrap="square" rtlCol="0">
                <a:spAutoFit/>
              </a:bodyPr>
              <a:lstStyle/>
              <a:p>
                <a:pPr algn="ctr"/>
                <a:r>
                  <a:rPr lang="en-US" b="1" dirty="0"/>
                  <a:t>O</a:t>
                </a:r>
              </a:p>
            </p:txBody>
          </p:sp>
          <p:sp>
            <p:nvSpPr>
              <p:cNvPr id="50" name="TextBox 49">
                <a:extLst>
                  <a:ext uri="{FF2B5EF4-FFF2-40B4-BE49-F238E27FC236}">
                    <a16:creationId xmlns:a16="http://schemas.microsoft.com/office/drawing/2014/main" id="{3634FCC2-C0AF-894D-9D6F-548D6EC2B31D}"/>
                  </a:ext>
                </a:extLst>
              </p:cNvPr>
              <p:cNvSpPr txBox="1"/>
              <p:nvPr/>
            </p:nvSpPr>
            <p:spPr>
              <a:xfrm>
                <a:off x="2391036" y="4155311"/>
                <a:ext cx="334187" cy="246221"/>
              </a:xfrm>
              <a:prstGeom prst="rect">
                <a:avLst/>
              </a:prstGeom>
              <a:noFill/>
            </p:spPr>
            <p:txBody>
              <a:bodyPr wrap="square" rtlCol="0">
                <a:spAutoFit/>
              </a:bodyPr>
              <a:lstStyle/>
              <a:p>
                <a:pPr algn="ctr"/>
                <a:r>
                  <a:rPr lang="en-US" b="1" dirty="0"/>
                  <a:t>S</a:t>
                </a:r>
              </a:p>
            </p:txBody>
          </p:sp>
          <p:sp>
            <p:nvSpPr>
              <p:cNvPr id="51" name="TextBox 50">
                <a:extLst>
                  <a:ext uri="{FF2B5EF4-FFF2-40B4-BE49-F238E27FC236}">
                    <a16:creationId xmlns:a16="http://schemas.microsoft.com/office/drawing/2014/main" id="{4010BA5B-A672-5042-A288-24676E2D3F94}"/>
                  </a:ext>
                </a:extLst>
              </p:cNvPr>
              <p:cNvSpPr txBox="1"/>
              <p:nvPr/>
            </p:nvSpPr>
            <p:spPr>
              <a:xfrm>
                <a:off x="2010246" y="4155311"/>
                <a:ext cx="334187" cy="246221"/>
              </a:xfrm>
              <a:prstGeom prst="rect">
                <a:avLst/>
              </a:prstGeom>
              <a:noFill/>
            </p:spPr>
            <p:txBody>
              <a:bodyPr wrap="square" rtlCol="0">
                <a:spAutoFit/>
              </a:bodyPr>
              <a:lstStyle/>
              <a:p>
                <a:pPr algn="ctr"/>
                <a:r>
                  <a:rPr lang="en-US" b="1" dirty="0"/>
                  <a:t>A</a:t>
                </a:r>
              </a:p>
            </p:txBody>
          </p:sp>
          <p:sp>
            <p:nvSpPr>
              <p:cNvPr id="52" name="TextBox 51">
                <a:extLst>
                  <a:ext uri="{FF2B5EF4-FFF2-40B4-BE49-F238E27FC236}">
                    <a16:creationId xmlns:a16="http://schemas.microsoft.com/office/drawing/2014/main" id="{E00EB101-4F09-D34B-BC7D-1EAB5D333F74}"/>
                  </a:ext>
                </a:extLst>
              </p:cNvPr>
              <p:cNvSpPr txBox="1"/>
              <p:nvPr/>
            </p:nvSpPr>
            <p:spPr>
              <a:xfrm>
                <a:off x="1629456" y="4155311"/>
                <a:ext cx="334187" cy="246221"/>
              </a:xfrm>
              <a:prstGeom prst="rect">
                <a:avLst/>
              </a:prstGeom>
              <a:noFill/>
            </p:spPr>
            <p:txBody>
              <a:bodyPr wrap="square" rtlCol="0">
                <a:spAutoFit/>
              </a:bodyPr>
              <a:lstStyle/>
              <a:p>
                <a:pPr algn="ctr"/>
                <a:r>
                  <a:rPr lang="en-US" b="1" dirty="0"/>
                  <a:t>J</a:t>
                </a:r>
              </a:p>
            </p:txBody>
          </p:sp>
          <p:sp>
            <p:nvSpPr>
              <p:cNvPr id="53" name="TextBox 52">
                <a:extLst>
                  <a:ext uri="{FF2B5EF4-FFF2-40B4-BE49-F238E27FC236}">
                    <a16:creationId xmlns:a16="http://schemas.microsoft.com/office/drawing/2014/main" id="{B7EF5424-4A8F-BA49-9485-2A0EFC9853DD}"/>
                  </a:ext>
                </a:extLst>
              </p:cNvPr>
              <p:cNvSpPr txBox="1"/>
              <p:nvPr/>
            </p:nvSpPr>
            <p:spPr>
              <a:xfrm>
                <a:off x="1248666" y="4155311"/>
                <a:ext cx="334187" cy="246221"/>
              </a:xfrm>
              <a:prstGeom prst="rect">
                <a:avLst/>
              </a:prstGeom>
              <a:noFill/>
            </p:spPr>
            <p:txBody>
              <a:bodyPr wrap="square" rtlCol="0">
                <a:spAutoFit/>
              </a:bodyPr>
              <a:lstStyle/>
              <a:p>
                <a:pPr algn="ctr"/>
                <a:r>
                  <a:rPr lang="en-US" b="1" dirty="0"/>
                  <a:t>J</a:t>
                </a:r>
              </a:p>
            </p:txBody>
          </p:sp>
          <p:sp>
            <p:nvSpPr>
              <p:cNvPr id="54" name="TextBox 53">
                <a:extLst>
                  <a:ext uri="{FF2B5EF4-FFF2-40B4-BE49-F238E27FC236}">
                    <a16:creationId xmlns:a16="http://schemas.microsoft.com/office/drawing/2014/main" id="{2BD026BE-6030-7942-B8F5-2B22A752CCE3}"/>
                  </a:ext>
                </a:extLst>
              </p:cNvPr>
              <p:cNvSpPr txBox="1"/>
              <p:nvPr/>
            </p:nvSpPr>
            <p:spPr>
              <a:xfrm>
                <a:off x="867876" y="4155311"/>
                <a:ext cx="334187" cy="246221"/>
              </a:xfrm>
              <a:prstGeom prst="rect">
                <a:avLst/>
              </a:prstGeom>
              <a:noFill/>
            </p:spPr>
            <p:txBody>
              <a:bodyPr wrap="square" rtlCol="0">
                <a:spAutoFit/>
              </a:bodyPr>
              <a:lstStyle/>
              <a:p>
                <a:pPr algn="ctr"/>
                <a:r>
                  <a:rPr lang="en-US" b="1" dirty="0"/>
                  <a:t>M</a:t>
                </a:r>
              </a:p>
            </p:txBody>
          </p:sp>
        </p:grpSp>
        <p:grpSp>
          <p:nvGrpSpPr>
            <p:cNvPr id="11267" name="Group 11266">
              <a:extLst>
                <a:ext uri="{FF2B5EF4-FFF2-40B4-BE49-F238E27FC236}">
                  <a16:creationId xmlns:a16="http://schemas.microsoft.com/office/drawing/2014/main" id="{1F7A85AD-F531-9543-97F0-FB8EA93560AC}"/>
                </a:ext>
              </a:extLst>
            </p:cNvPr>
            <p:cNvGrpSpPr/>
            <p:nvPr/>
          </p:nvGrpSpPr>
          <p:grpSpPr>
            <a:xfrm>
              <a:off x="1081797" y="1113173"/>
              <a:ext cx="6801055" cy="3299928"/>
              <a:chOff x="1973012" y="1156156"/>
              <a:chExt cx="6801055" cy="3453456"/>
            </a:xfrm>
          </p:grpSpPr>
          <p:cxnSp>
            <p:nvCxnSpPr>
              <p:cNvPr id="11266" name="Straight Connector 11265">
                <a:extLst>
                  <a:ext uri="{FF2B5EF4-FFF2-40B4-BE49-F238E27FC236}">
                    <a16:creationId xmlns:a16="http://schemas.microsoft.com/office/drawing/2014/main" id="{75824824-AC91-8142-95F1-93B584120BC0}"/>
                  </a:ext>
                </a:extLst>
              </p:cNvPr>
              <p:cNvCxnSpPr/>
              <p:nvPr/>
            </p:nvCxnSpPr>
            <p:spPr bwMode="auto">
              <a:xfrm>
                <a:off x="1973012" y="4609612"/>
                <a:ext cx="6801055" cy="0"/>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cxnSp>
            <p:nvCxnSpPr>
              <p:cNvPr id="72" name="Straight Connector 71">
                <a:extLst>
                  <a:ext uri="{FF2B5EF4-FFF2-40B4-BE49-F238E27FC236}">
                    <a16:creationId xmlns:a16="http://schemas.microsoft.com/office/drawing/2014/main" id="{A4CBBE03-E8E7-BF4E-885E-68F200D68AA6}"/>
                  </a:ext>
                </a:extLst>
              </p:cNvPr>
              <p:cNvCxnSpPr/>
              <p:nvPr/>
            </p:nvCxnSpPr>
            <p:spPr bwMode="auto">
              <a:xfrm>
                <a:off x="1973012" y="4177930"/>
                <a:ext cx="6801055" cy="0"/>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cxnSp>
            <p:nvCxnSpPr>
              <p:cNvPr id="73" name="Straight Connector 72">
                <a:extLst>
                  <a:ext uri="{FF2B5EF4-FFF2-40B4-BE49-F238E27FC236}">
                    <a16:creationId xmlns:a16="http://schemas.microsoft.com/office/drawing/2014/main" id="{9A6852AD-C16F-F548-AFEA-EBDEBC111EDD}"/>
                  </a:ext>
                </a:extLst>
              </p:cNvPr>
              <p:cNvCxnSpPr/>
              <p:nvPr/>
            </p:nvCxnSpPr>
            <p:spPr bwMode="auto">
              <a:xfrm>
                <a:off x="1973012" y="3746248"/>
                <a:ext cx="6801055" cy="0"/>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cxnSp>
            <p:nvCxnSpPr>
              <p:cNvPr id="74" name="Straight Connector 73">
                <a:extLst>
                  <a:ext uri="{FF2B5EF4-FFF2-40B4-BE49-F238E27FC236}">
                    <a16:creationId xmlns:a16="http://schemas.microsoft.com/office/drawing/2014/main" id="{4AB71246-DA85-EC43-A041-6B51DE7CBC65}"/>
                  </a:ext>
                </a:extLst>
              </p:cNvPr>
              <p:cNvCxnSpPr/>
              <p:nvPr/>
            </p:nvCxnSpPr>
            <p:spPr bwMode="auto">
              <a:xfrm>
                <a:off x="1973012" y="3314566"/>
                <a:ext cx="6801055" cy="0"/>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cxnSp>
            <p:nvCxnSpPr>
              <p:cNvPr id="75" name="Straight Connector 74">
                <a:extLst>
                  <a:ext uri="{FF2B5EF4-FFF2-40B4-BE49-F238E27FC236}">
                    <a16:creationId xmlns:a16="http://schemas.microsoft.com/office/drawing/2014/main" id="{B833DDF4-F9B6-A546-8461-334B5845B0B0}"/>
                  </a:ext>
                </a:extLst>
              </p:cNvPr>
              <p:cNvCxnSpPr/>
              <p:nvPr/>
            </p:nvCxnSpPr>
            <p:spPr bwMode="auto">
              <a:xfrm>
                <a:off x="1973012" y="2882884"/>
                <a:ext cx="6801055" cy="0"/>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cxnSp>
            <p:nvCxnSpPr>
              <p:cNvPr id="76" name="Straight Connector 75">
                <a:extLst>
                  <a:ext uri="{FF2B5EF4-FFF2-40B4-BE49-F238E27FC236}">
                    <a16:creationId xmlns:a16="http://schemas.microsoft.com/office/drawing/2014/main" id="{CFC61F48-CEBB-254C-8F53-1B2C83403CB5}"/>
                  </a:ext>
                </a:extLst>
              </p:cNvPr>
              <p:cNvCxnSpPr/>
              <p:nvPr/>
            </p:nvCxnSpPr>
            <p:spPr bwMode="auto">
              <a:xfrm>
                <a:off x="1973012" y="2451202"/>
                <a:ext cx="6801055" cy="0"/>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cxnSp>
            <p:nvCxnSpPr>
              <p:cNvPr id="77" name="Straight Connector 76">
                <a:extLst>
                  <a:ext uri="{FF2B5EF4-FFF2-40B4-BE49-F238E27FC236}">
                    <a16:creationId xmlns:a16="http://schemas.microsoft.com/office/drawing/2014/main" id="{7FB40388-596D-CA41-9ED8-904234D74090}"/>
                  </a:ext>
                </a:extLst>
              </p:cNvPr>
              <p:cNvCxnSpPr/>
              <p:nvPr/>
            </p:nvCxnSpPr>
            <p:spPr bwMode="auto">
              <a:xfrm>
                <a:off x="1973012" y="2019520"/>
                <a:ext cx="6801055" cy="0"/>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cxnSp>
            <p:nvCxnSpPr>
              <p:cNvPr id="78" name="Straight Connector 77">
                <a:extLst>
                  <a:ext uri="{FF2B5EF4-FFF2-40B4-BE49-F238E27FC236}">
                    <a16:creationId xmlns:a16="http://schemas.microsoft.com/office/drawing/2014/main" id="{F2724D6D-A01F-CB4F-B315-CB3F6CEFCF13}"/>
                  </a:ext>
                </a:extLst>
              </p:cNvPr>
              <p:cNvCxnSpPr/>
              <p:nvPr/>
            </p:nvCxnSpPr>
            <p:spPr bwMode="auto">
              <a:xfrm>
                <a:off x="1973012" y="1587838"/>
                <a:ext cx="6801055" cy="0"/>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cxnSp>
            <p:nvCxnSpPr>
              <p:cNvPr id="79" name="Straight Connector 78">
                <a:extLst>
                  <a:ext uri="{FF2B5EF4-FFF2-40B4-BE49-F238E27FC236}">
                    <a16:creationId xmlns:a16="http://schemas.microsoft.com/office/drawing/2014/main" id="{70976303-4797-A14A-B317-26D7B9E56C15}"/>
                  </a:ext>
                </a:extLst>
              </p:cNvPr>
              <p:cNvCxnSpPr/>
              <p:nvPr/>
            </p:nvCxnSpPr>
            <p:spPr bwMode="auto">
              <a:xfrm>
                <a:off x="1973012" y="1156156"/>
                <a:ext cx="6801055" cy="0"/>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grpSp>
      </p:grpSp>
      <p:grpSp>
        <p:nvGrpSpPr>
          <p:cNvPr id="11268" name="Group 11267">
            <a:extLst>
              <a:ext uri="{FF2B5EF4-FFF2-40B4-BE49-F238E27FC236}">
                <a16:creationId xmlns:a16="http://schemas.microsoft.com/office/drawing/2014/main" id="{2CED8E34-8DAC-5544-AC28-2B165529A5C2}"/>
              </a:ext>
            </a:extLst>
          </p:cNvPr>
          <p:cNvGrpSpPr/>
          <p:nvPr/>
        </p:nvGrpSpPr>
        <p:grpSpPr>
          <a:xfrm>
            <a:off x="305663" y="1196481"/>
            <a:ext cx="755059" cy="3633056"/>
            <a:chOff x="305663" y="964981"/>
            <a:chExt cx="755059" cy="3633056"/>
          </a:xfrm>
        </p:grpSpPr>
        <p:sp>
          <p:nvSpPr>
            <p:cNvPr id="34" name="TextBox 33">
              <a:extLst>
                <a:ext uri="{FF2B5EF4-FFF2-40B4-BE49-F238E27FC236}">
                  <a16:creationId xmlns:a16="http://schemas.microsoft.com/office/drawing/2014/main" id="{82215431-5A78-A446-B812-C859A2F01889}"/>
                </a:ext>
              </a:extLst>
            </p:cNvPr>
            <p:cNvSpPr txBox="1"/>
            <p:nvPr/>
          </p:nvSpPr>
          <p:spPr>
            <a:xfrm flipH="1">
              <a:off x="648059" y="4259483"/>
              <a:ext cx="412662" cy="338554"/>
            </a:xfrm>
            <a:prstGeom prst="rect">
              <a:avLst/>
            </a:prstGeom>
            <a:noFill/>
          </p:spPr>
          <p:txBody>
            <a:bodyPr wrap="square" rtlCol="0">
              <a:spAutoFit/>
            </a:bodyPr>
            <a:lstStyle/>
            <a:p>
              <a:pPr algn="r"/>
              <a:r>
                <a:rPr lang="en-US" sz="1600" dirty="0"/>
                <a:t>0k</a:t>
              </a:r>
            </a:p>
          </p:txBody>
        </p:sp>
        <p:sp>
          <p:nvSpPr>
            <p:cNvPr id="58" name="TextBox 57">
              <a:extLst>
                <a:ext uri="{FF2B5EF4-FFF2-40B4-BE49-F238E27FC236}">
                  <a16:creationId xmlns:a16="http://schemas.microsoft.com/office/drawing/2014/main" id="{42EA05C7-0404-1648-852A-B98948D4933E}"/>
                </a:ext>
              </a:extLst>
            </p:cNvPr>
            <p:cNvSpPr txBox="1"/>
            <p:nvPr/>
          </p:nvSpPr>
          <p:spPr>
            <a:xfrm flipH="1">
              <a:off x="327576" y="3839376"/>
              <a:ext cx="733145" cy="338554"/>
            </a:xfrm>
            <a:prstGeom prst="rect">
              <a:avLst/>
            </a:prstGeom>
            <a:noFill/>
          </p:spPr>
          <p:txBody>
            <a:bodyPr wrap="square" rtlCol="0">
              <a:spAutoFit/>
            </a:bodyPr>
            <a:lstStyle/>
            <a:p>
              <a:pPr algn="r"/>
              <a:r>
                <a:rPr lang="en-US" sz="1600" dirty="0"/>
                <a:t>100k</a:t>
              </a:r>
            </a:p>
          </p:txBody>
        </p:sp>
        <p:sp>
          <p:nvSpPr>
            <p:cNvPr id="59" name="TextBox 58">
              <a:extLst>
                <a:ext uri="{FF2B5EF4-FFF2-40B4-BE49-F238E27FC236}">
                  <a16:creationId xmlns:a16="http://schemas.microsoft.com/office/drawing/2014/main" id="{785B228B-3814-AC4D-9849-DE1F6DC8442A}"/>
                </a:ext>
              </a:extLst>
            </p:cNvPr>
            <p:cNvSpPr txBox="1"/>
            <p:nvPr/>
          </p:nvSpPr>
          <p:spPr>
            <a:xfrm flipH="1">
              <a:off x="305663" y="3338241"/>
              <a:ext cx="755058" cy="338554"/>
            </a:xfrm>
            <a:prstGeom prst="rect">
              <a:avLst/>
            </a:prstGeom>
            <a:noFill/>
          </p:spPr>
          <p:txBody>
            <a:bodyPr wrap="square" rtlCol="0">
              <a:spAutoFit/>
            </a:bodyPr>
            <a:lstStyle/>
            <a:p>
              <a:pPr algn="r"/>
              <a:r>
                <a:rPr lang="en-US" sz="1600" dirty="0"/>
                <a:t>200k</a:t>
              </a:r>
            </a:p>
          </p:txBody>
        </p:sp>
        <p:sp>
          <p:nvSpPr>
            <p:cNvPr id="63" name="TextBox 62">
              <a:extLst>
                <a:ext uri="{FF2B5EF4-FFF2-40B4-BE49-F238E27FC236}">
                  <a16:creationId xmlns:a16="http://schemas.microsoft.com/office/drawing/2014/main" id="{EF7BA124-FF2C-A643-B8CA-5672C3EA0C61}"/>
                </a:ext>
              </a:extLst>
            </p:cNvPr>
            <p:cNvSpPr txBox="1"/>
            <p:nvPr/>
          </p:nvSpPr>
          <p:spPr>
            <a:xfrm flipH="1">
              <a:off x="305663" y="2950339"/>
              <a:ext cx="755058" cy="338554"/>
            </a:xfrm>
            <a:prstGeom prst="rect">
              <a:avLst/>
            </a:prstGeom>
            <a:noFill/>
          </p:spPr>
          <p:txBody>
            <a:bodyPr wrap="square" rtlCol="0">
              <a:spAutoFit/>
            </a:bodyPr>
            <a:lstStyle/>
            <a:p>
              <a:pPr algn="r"/>
              <a:r>
                <a:rPr lang="en-US" sz="1600" dirty="0"/>
                <a:t>300k</a:t>
              </a:r>
            </a:p>
          </p:txBody>
        </p:sp>
        <p:sp>
          <p:nvSpPr>
            <p:cNvPr id="64" name="TextBox 63">
              <a:extLst>
                <a:ext uri="{FF2B5EF4-FFF2-40B4-BE49-F238E27FC236}">
                  <a16:creationId xmlns:a16="http://schemas.microsoft.com/office/drawing/2014/main" id="{129E0E8A-6C3D-474F-9A90-9F17487F4C43}"/>
                </a:ext>
              </a:extLst>
            </p:cNvPr>
            <p:cNvSpPr txBox="1"/>
            <p:nvPr/>
          </p:nvSpPr>
          <p:spPr>
            <a:xfrm flipH="1">
              <a:off x="305663" y="2562437"/>
              <a:ext cx="755058" cy="338554"/>
            </a:xfrm>
            <a:prstGeom prst="rect">
              <a:avLst/>
            </a:prstGeom>
            <a:noFill/>
          </p:spPr>
          <p:txBody>
            <a:bodyPr wrap="square" rtlCol="0">
              <a:spAutoFit/>
            </a:bodyPr>
            <a:lstStyle/>
            <a:p>
              <a:pPr algn="r"/>
              <a:r>
                <a:rPr lang="en-US" sz="1600" dirty="0"/>
                <a:t>400k</a:t>
              </a:r>
            </a:p>
          </p:txBody>
        </p:sp>
        <p:sp>
          <p:nvSpPr>
            <p:cNvPr id="65" name="TextBox 64">
              <a:extLst>
                <a:ext uri="{FF2B5EF4-FFF2-40B4-BE49-F238E27FC236}">
                  <a16:creationId xmlns:a16="http://schemas.microsoft.com/office/drawing/2014/main" id="{0B030295-F259-0E4D-A970-A433C25B4623}"/>
                </a:ext>
              </a:extLst>
            </p:cNvPr>
            <p:cNvSpPr txBox="1"/>
            <p:nvPr/>
          </p:nvSpPr>
          <p:spPr>
            <a:xfrm flipH="1">
              <a:off x="305663" y="2174535"/>
              <a:ext cx="755058" cy="338554"/>
            </a:xfrm>
            <a:prstGeom prst="rect">
              <a:avLst/>
            </a:prstGeom>
            <a:noFill/>
          </p:spPr>
          <p:txBody>
            <a:bodyPr wrap="square" rtlCol="0">
              <a:spAutoFit/>
            </a:bodyPr>
            <a:lstStyle/>
            <a:p>
              <a:pPr algn="r"/>
              <a:r>
                <a:rPr lang="en-US" sz="1600" dirty="0"/>
                <a:t>500k</a:t>
              </a:r>
            </a:p>
          </p:txBody>
        </p:sp>
        <p:sp>
          <p:nvSpPr>
            <p:cNvPr id="66" name="TextBox 65">
              <a:extLst>
                <a:ext uri="{FF2B5EF4-FFF2-40B4-BE49-F238E27FC236}">
                  <a16:creationId xmlns:a16="http://schemas.microsoft.com/office/drawing/2014/main" id="{BAA94BBD-4103-AF45-855F-716DCBEF9504}"/>
                </a:ext>
              </a:extLst>
            </p:cNvPr>
            <p:cNvSpPr txBox="1"/>
            <p:nvPr/>
          </p:nvSpPr>
          <p:spPr>
            <a:xfrm flipH="1">
              <a:off x="305663" y="1786633"/>
              <a:ext cx="755058" cy="338554"/>
            </a:xfrm>
            <a:prstGeom prst="rect">
              <a:avLst/>
            </a:prstGeom>
            <a:noFill/>
          </p:spPr>
          <p:txBody>
            <a:bodyPr wrap="square" rtlCol="0">
              <a:spAutoFit/>
            </a:bodyPr>
            <a:lstStyle/>
            <a:p>
              <a:pPr algn="r"/>
              <a:r>
                <a:rPr lang="en-US" sz="1600" dirty="0"/>
                <a:t>600k</a:t>
              </a:r>
            </a:p>
          </p:txBody>
        </p:sp>
        <p:sp>
          <p:nvSpPr>
            <p:cNvPr id="67" name="TextBox 66">
              <a:extLst>
                <a:ext uri="{FF2B5EF4-FFF2-40B4-BE49-F238E27FC236}">
                  <a16:creationId xmlns:a16="http://schemas.microsoft.com/office/drawing/2014/main" id="{579E403D-B692-9642-B6CF-198DD4E23DC8}"/>
                </a:ext>
              </a:extLst>
            </p:cNvPr>
            <p:cNvSpPr txBox="1"/>
            <p:nvPr/>
          </p:nvSpPr>
          <p:spPr>
            <a:xfrm flipH="1">
              <a:off x="305663" y="1398731"/>
              <a:ext cx="755058" cy="338554"/>
            </a:xfrm>
            <a:prstGeom prst="rect">
              <a:avLst/>
            </a:prstGeom>
            <a:noFill/>
          </p:spPr>
          <p:txBody>
            <a:bodyPr wrap="square" rtlCol="0">
              <a:spAutoFit/>
            </a:bodyPr>
            <a:lstStyle/>
            <a:p>
              <a:pPr algn="r"/>
              <a:r>
                <a:rPr lang="en-US" sz="1600" dirty="0"/>
                <a:t>700k</a:t>
              </a:r>
            </a:p>
          </p:txBody>
        </p:sp>
        <p:sp>
          <p:nvSpPr>
            <p:cNvPr id="81" name="TextBox 80">
              <a:extLst>
                <a:ext uri="{FF2B5EF4-FFF2-40B4-BE49-F238E27FC236}">
                  <a16:creationId xmlns:a16="http://schemas.microsoft.com/office/drawing/2014/main" id="{F04AFB99-D400-6648-AE0A-D8F4599F4A22}"/>
                </a:ext>
              </a:extLst>
            </p:cNvPr>
            <p:cNvSpPr txBox="1"/>
            <p:nvPr/>
          </p:nvSpPr>
          <p:spPr>
            <a:xfrm flipH="1">
              <a:off x="305664" y="964981"/>
              <a:ext cx="755058" cy="338554"/>
            </a:xfrm>
            <a:prstGeom prst="rect">
              <a:avLst/>
            </a:prstGeom>
            <a:noFill/>
          </p:spPr>
          <p:txBody>
            <a:bodyPr wrap="square" rtlCol="0">
              <a:spAutoFit/>
            </a:bodyPr>
            <a:lstStyle/>
            <a:p>
              <a:pPr algn="r"/>
              <a:r>
                <a:rPr lang="en-US" sz="1600" dirty="0"/>
                <a:t>$800k</a:t>
              </a:r>
            </a:p>
          </p:txBody>
        </p:sp>
      </p:grpSp>
      <p:sp>
        <p:nvSpPr>
          <p:cNvPr id="83" name="Rectangle 82">
            <a:extLst>
              <a:ext uri="{FF2B5EF4-FFF2-40B4-BE49-F238E27FC236}">
                <a16:creationId xmlns:a16="http://schemas.microsoft.com/office/drawing/2014/main" id="{FD1EC67D-382F-C140-AE5B-2E9F84800BDE}"/>
              </a:ext>
            </a:extLst>
          </p:cNvPr>
          <p:cNvSpPr/>
          <p:nvPr/>
        </p:nvSpPr>
        <p:spPr bwMode="auto">
          <a:xfrm>
            <a:off x="3299951" y="4490638"/>
            <a:ext cx="112985" cy="136773"/>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84" name="Rectangle 83">
            <a:extLst>
              <a:ext uri="{FF2B5EF4-FFF2-40B4-BE49-F238E27FC236}">
                <a16:creationId xmlns:a16="http://schemas.microsoft.com/office/drawing/2014/main" id="{40027064-1E96-9F43-84CB-D93240D25794}"/>
              </a:ext>
            </a:extLst>
          </p:cNvPr>
          <p:cNvSpPr/>
          <p:nvPr/>
        </p:nvSpPr>
        <p:spPr bwMode="auto">
          <a:xfrm>
            <a:off x="3677099" y="4478628"/>
            <a:ext cx="116164" cy="148783"/>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86" name="Rectangle 85">
            <a:extLst>
              <a:ext uri="{FF2B5EF4-FFF2-40B4-BE49-F238E27FC236}">
                <a16:creationId xmlns:a16="http://schemas.microsoft.com/office/drawing/2014/main" id="{A2EE841D-551E-414C-8FD3-9FEAD8B5CC92}"/>
              </a:ext>
            </a:extLst>
          </p:cNvPr>
          <p:cNvSpPr/>
          <p:nvPr/>
        </p:nvSpPr>
        <p:spPr bwMode="auto">
          <a:xfrm>
            <a:off x="4041564" y="4388654"/>
            <a:ext cx="115353" cy="238757"/>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88" name="Rectangle 87">
            <a:extLst>
              <a:ext uri="{FF2B5EF4-FFF2-40B4-BE49-F238E27FC236}">
                <a16:creationId xmlns:a16="http://schemas.microsoft.com/office/drawing/2014/main" id="{6657577F-3282-254F-B95F-871694B20C88}"/>
              </a:ext>
            </a:extLst>
          </p:cNvPr>
          <p:cNvSpPr/>
          <p:nvPr/>
        </p:nvSpPr>
        <p:spPr bwMode="auto">
          <a:xfrm>
            <a:off x="4406030" y="4551258"/>
            <a:ext cx="113297" cy="76153"/>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90" name="Rectangle 89">
            <a:extLst>
              <a:ext uri="{FF2B5EF4-FFF2-40B4-BE49-F238E27FC236}">
                <a16:creationId xmlns:a16="http://schemas.microsoft.com/office/drawing/2014/main" id="{3E2739D7-81FC-9747-B983-03CE19E51365}"/>
              </a:ext>
            </a:extLst>
          </p:cNvPr>
          <p:cNvSpPr/>
          <p:nvPr/>
        </p:nvSpPr>
        <p:spPr bwMode="auto">
          <a:xfrm>
            <a:off x="4781130" y="4469987"/>
            <a:ext cx="133330" cy="157424"/>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92" name="Rectangle 91">
            <a:extLst>
              <a:ext uri="{FF2B5EF4-FFF2-40B4-BE49-F238E27FC236}">
                <a16:creationId xmlns:a16="http://schemas.microsoft.com/office/drawing/2014/main" id="{BB376744-7739-694F-8F06-56CC770FC135}"/>
              </a:ext>
            </a:extLst>
          </p:cNvPr>
          <p:cNvSpPr/>
          <p:nvPr/>
        </p:nvSpPr>
        <p:spPr bwMode="auto">
          <a:xfrm>
            <a:off x="5166862" y="4500878"/>
            <a:ext cx="110498" cy="126533"/>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94" name="Rectangle 93">
            <a:extLst>
              <a:ext uri="{FF2B5EF4-FFF2-40B4-BE49-F238E27FC236}">
                <a16:creationId xmlns:a16="http://schemas.microsoft.com/office/drawing/2014/main" id="{F88B6262-FEEE-2C4F-8E15-8EC8E0BF9B71}"/>
              </a:ext>
            </a:extLst>
          </p:cNvPr>
          <p:cNvSpPr/>
          <p:nvPr/>
        </p:nvSpPr>
        <p:spPr bwMode="auto">
          <a:xfrm>
            <a:off x="5541961" y="4361904"/>
            <a:ext cx="103672" cy="265507"/>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96" name="Rectangle 95">
            <a:extLst>
              <a:ext uri="{FF2B5EF4-FFF2-40B4-BE49-F238E27FC236}">
                <a16:creationId xmlns:a16="http://schemas.microsoft.com/office/drawing/2014/main" id="{38D39D32-C5FB-104E-95F9-185543DE5A16}"/>
              </a:ext>
            </a:extLst>
          </p:cNvPr>
          <p:cNvSpPr/>
          <p:nvPr/>
        </p:nvSpPr>
        <p:spPr bwMode="auto">
          <a:xfrm>
            <a:off x="5885160" y="3610470"/>
            <a:ext cx="136149" cy="1016941"/>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98" name="Rectangle 97">
            <a:extLst>
              <a:ext uri="{FF2B5EF4-FFF2-40B4-BE49-F238E27FC236}">
                <a16:creationId xmlns:a16="http://schemas.microsoft.com/office/drawing/2014/main" id="{40C0D570-1E2B-9740-97C4-F8AF45E95257}"/>
              </a:ext>
            </a:extLst>
          </p:cNvPr>
          <p:cNvSpPr/>
          <p:nvPr/>
        </p:nvSpPr>
        <p:spPr bwMode="auto">
          <a:xfrm>
            <a:off x="6281525" y="2107052"/>
            <a:ext cx="110525" cy="2520359"/>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100" name="Rectangle 99">
            <a:extLst>
              <a:ext uri="{FF2B5EF4-FFF2-40B4-BE49-F238E27FC236}">
                <a16:creationId xmlns:a16="http://schemas.microsoft.com/office/drawing/2014/main" id="{62DE99F3-B1FE-CB42-8AF7-C1488DA675FB}"/>
              </a:ext>
            </a:extLst>
          </p:cNvPr>
          <p:cNvSpPr/>
          <p:nvPr/>
        </p:nvSpPr>
        <p:spPr bwMode="auto">
          <a:xfrm>
            <a:off x="6677890" y="1863133"/>
            <a:ext cx="114889" cy="2764278"/>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102" name="Rectangle 101">
            <a:extLst>
              <a:ext uri="{FF2B5EF4-FFF2-40B4-BE49-F238E27FC236}">
                <a16:creationId xmlns:a16="http://schemas.microsoft.com/office/drawing/2014/main" id="{E04DF426-25D0-1B4F-8BD6-2EF56808947A}"/>
              </a:ext>
            </a:extLst>
          </p:cNvPr>
          <p:cNvSpPr/>
          <p:nvPr/>
        </p:nvSpPr>
        <p:spPr bwMode="auto">
          <a:xfrm>
            <a:off x="7042357" y="2783796"/>
            <a:ext cx="128122" cy="1843615"/>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107" name="Rectangle 106">
            <a:extLst>
              <a:ext uri="{FF2B5EF4-FFF2-40B4-BE49-F238E27FC236}">
                <a16:creationId xmlns:a16="http://schemas.microsoft.com/office/drawing/2014/main" id="{8DF6FA4E-5810-D440-9F04-3DB11FE0DEA7}"/>
              </a:ext>
            </a:extLst>
          </p:cNvPr>
          <p:cNvSpPr/>
          <p:nvPr/>
        </p:nvSpPr>
        <p:spPr bwMode="auto">
          <a:xfrm>
            <a:off x="6412188" y="2845212"/>
            <a:ext cx="128246" cy="17822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109" name="TextBox 108">
            <a:extLst>
              <a:ext uri="{FF2B5EF4-FFF2-40B4-BE49-F238E27FC236}">
                <a16:creationId xmlns:a16="http://schemas.microsoft.com/office/drawing/2014/main" id="{1B1E7A02-08CC-F94E-B7FC-EF80AC5F9209}"/>
              </a:ext>
            </a:extLst>
          </p:cNvPr>
          <p:cNvSpPr txBox="1"/>
          <p:nvPr/>
        </p:nvSpPr>
        <p:spPr>
          <a:xfrm>
            <a:off x="3068518" y="4931165"/>
            <a:ext cx="755335" cy="400110"/>
          </a:xfrm>
          <a:prstGeom prst="rect">
            <a:avLst/>
          </a:prstGeom>
          <a:noFill/>
        </p:spPr>
        <p:txBody>
          <a:bodyPr wrap="none" rtlCol="0">
            <a:spAutoFit/>
          </a:bodyPr>
          <a:lstStyle/>
          <a:p>
            <a:r>
              <a:rPr lang="en-US" sz="2000" b="1" dirty="0"/>
              <a:t>2015</a:t>
            </a:r>
          </a:p>
        </p:txBody>
      </p:sp>
      <p:cxnSp>
        <p:nvCxnSpPr>
          <p:cNvPr id="11272" name="Straight Arrow Connector 11271">
            <a:extLst>
              <a:ext uri="{FF2B5EF4-FFF2-40B4-BE49-F238E27FC236}">
                <a16:creationId xmlns:a16="http://schemas.microsoft.com/office/drawing/2014/main" id="{5276ED15-B2FD-FF4A-A022-F6CFB6EF9D31}"/>
              </a:ext>
            </a:extLst>
          </p:cNvPr>
          <p:cNvCxnSpPr>
            <a:cxnSpLocks/>
            <a:endCxn id="107" idx="2"/>
          </p:cNvCxnSpPr>
          <p:nvPr/>
        </p:nvCxnSpPr>
        <p:spPr bwMode="auto">
          <a:xfrm flipH="1" flipV="1">
            <a:off x="6476311" y="4627412"/>
            <a:ext cx="385810" cy="769214"/>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14" name="TextBox 113">
            <a:extLst>
              <a:ext uri="{FF2B5EF4-FFF2-40B4-BE49-F238E27FC236}">
                <a16:creationId xmlns:a16="http://schemas.microsoft.com/office/drawing/2014/main" id="{3BEFCF77-2A1C-B840-AC28-EE9F01081550}"/>
              </a:ext>
            </a:extLst>
          </p:cNvPr>
          <p:cNvSpPr txBox="1"/>
          <p:nvPr/>
        </p:nvSpPr>
        <p:spPr>
          <a:xfrm>
            <a:off x="6492414" y="5320158"/>
            <a:ext cx="1556836" cy="261610"/>
          </a:xfrm>
          <a:prstGeom prst="rect">
            <a:avLst/>
          </a:prstGeom>
          <a:noFill/>
        </p:spPr>
        <p:txBody>
          <a:bodyPr wrap="none" rtlCol="0">
            <a:spAutoFit/>
          </a:bodyPr>
          <a:lstStyle/>
          <a:p>
            <a:r>
              <a:rPr lang="en-US" sz="1100" b="1" dirty="0">
                <a:solidFill>
                  <a:srgbClr val="FF0000"/>
                </a:solidFill>
              </a:rPr>
              <a:t>FEC matching funds</a:t>
            </a:r>
          </a:p>
        </p:txBody>
      </p:sp>
      <p:sp>
        <p:nvSpPr>
          <p:cNvPr id="116" name="Rectangle 115">
            <a:extLst>
              <a:ext uri="{FF2B5EF4-FFF2-40B4-BE49-F238E27FC236}">
                <a16:creationId xmlns:a16="http://schemas.microsoft.com/office/drawing/2014/main" id="{DCF9BB1A-4927-8E4A-A745-63EB7DBFC072}"/>
              </a:ext>
            </a:extLst>
          </p:cNvPr>
          <p:cNvSpPr/>
          <p:nvPr/>
        </p:nvSpPr>
        <p:spPr bwMode="auto">
          <a:xfrm>
            <a:off x="6822513" y="4138892"/>
            <a:ext cx="107195" cy="511826"/>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cxnSp>
        <p:nvCxnSpPr>
          <p:cNvPr id="117" name="Straight Arrow Connector 116">
            <a:extLst>
              <a:ext uri="{FF2B5EF4-FFF2-40B4-BE49-F238E27FC236}">
                <a16:creationId xmlns:a16="http://schemas.microsoft.com/office/drawing/2014/main" id="{72FAC73F-728A-284C-B02B-BF4D2BA1FB5D}"/>
              </a:ext>
            </a:extLst>
          </p:cNvPr>
          <p:cNvCxnSpPr>
            <a:cxnSpLocks/>
          </p:cNvCxnSpPr>
          <p:nvPr/>
        </p:nvCxnSpPr>
        <p:spPr bwMode="auto">
          <a:xfrm flipH="1" flipV="1">
            <a:off x="6881368" y="4641233"/>
            <a:ext cx="102298" cy="755393"/>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grpSp>
        <p:nvGrpSpPr>
          <p:cNvPr id="11278" name="Group 11277">
            <a:extLst>
              <a:ext uri="{FF2B5EF4-FFF2-40B4-BE49-F238E27FC236}">
                <a16:creationId xmlns:a16="http://schemas.microsoft.com/office/drawing/2014/main" id="{0EDA4068-8A57-824A-9C6B-17528B813B11}"/>
              </a:ext>
            </a:extLst>
          </p:cNvPr>
          <p:cNvGrpSpPr/>
          <p:nvPr/>
        </p:nvGrpSpPr>
        <p:grpSpPr>
          <a:xfrm>
            <a:off x="4578682" y="1168970"/>
            <a:ext cx="1682813" cy="903095"/>
            <a:chOff x="4578682" y="937470"/>
            <a:chExt cx="1682813" cy="903095"/>
          </a:xfrm>
          <a:effectLst>
            <a:outerShdw blurRad="50800" dist="101600" sx="82000" sy="82000" algn="ctr" rotWithShape="0">
              <a:srgbClr val="000000">
                <a:alpha val="43137"/>
              </a:srgbClr>
            </a:outerShdw>
          </a:effectLst>
        </p:grpSpPr>
        <p:cxnSp>
          <p:nvCxnSpPr>
            <p:cNvPr id="122" name="Straight Arrow Connector 121">
              <a:extLst>
                <a:ext uri="{FF2B5EF4-FFF2-40B4-BE49-F238E27FC236}">
                  <a16:creationId xmlns:a16="http://schemas.microsoft.com/office/drawing/2014/main" id="{AAB925C6-3166-7B42-A6A1-B2B4835E4E6E}"/>
                </a:ext>
              </a:extLst>
            </p:cNvPr>
            <p:cNvCxnSpPr>
              <a:cxnSpLocks/>
            </p:cNvCxnSpPr>
            <p:nvPr/>
          </p:nvCxnSpPr>
          <p:spPr bwMode="auto">
            <a:xfrm>
              <a:off x="5450228" y="1272010"/>
              <a:ext cx="811267" cy="568555"/>
            </a:xfrm>
            <a:prstGeom prst="straightConnector1">
              <a:avLst/>
            </a:prstGeom>
            <a:solidFill>
              <a:schemeClr val="accent1"/>
            </a:solidFill>
            <a:ln w="28575" cap="flat" cmpd="sng" algn="ctr">
              <a:solidFill>
                <a:srgbClr val="FF0000"/>
              </a:solidFill>
              <a:prstDash val="solid"/>
              <a:round/>
              <a:headEnd type="none" w="sm" len="sm"/>
              <a:tailEnd type="triangle"/>
            </a:ln>
            <a:effectLst/>
          </p:spPr>
        </p:cxnSp>
        <p:sp>
          <p:nvSpPr>
            <p:cNvPr id="11276" name="Rounded Rectangle 11275">
              <a:extLst>
                <a:ext uri="{FF2B5EF4-FFF2-40B4-BE49-F238E27FC236}">
                  <a16:creationId xmlns:a16="http://schemas.microsoft.com/office/drawing/2014/main" id="{6A9F7364-2C9A-5047-B8AC-2749F33061FF}"/>
                </a:ext>
              </a:extLst>
            </p:cNvPr>
            <p:cNvSpPr/>
            <p:nvPr/>
          </p:nvSpPr>
          <p:spPr bwMode="auto">
            <a:xfrm>
              <a:off x="4578682" y="937470"/>
              <a:ext cx="1223783" cy="614178"/>
            </a:xfrm>
            <a:prstGeom prst="roundRect">
              <a:avLst/>
            </a:prstGeom>
            <a:solidFill>
              <a:srgbClr val="FFF89E"/>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83" charset="0"/>
                </a:rPr>
                <a:t>Nomination</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a:latin typeface="Arial" pitchFamily="83" charset="0"/>
                </a:rPr>
                <a:t>clinched</a:t>
              </a:r>
              <a:endParaRPr kumimoji="0" lang="en-US" sz="1400" b="1" i="0" u="none" strike="noStrike" cap="none" normalizeH="0" baseline="0" dirty="0">
                <a:ln>
                  <a:noFill/>
                </a:ln>
                <a:solidFill>
                  <a:schemeClr val="tx1"/>
                </a:solidFill>
                <a:effectLst/>
                <a:latin typeface="Arial" pitchFamily="83" charset="0"/>
              </a:endParaRPr>
            </a:p>
          </p:txBody>
        </p:sp>
      </p:grpSp>
      <p:grpSp>
        <p:nvGrpSpPr>
          <p:cNvPr id="11288" name="Group 11287">
            <a:extLst>
              <a:ext uri="{FF2B5EF4-FFF2-40B4-BE49-F238E27FC236}">
                <a16:creationId xmlns:a16="http://schemas.microsoft.com/office/drawing/2014/main" id="{BF675CF5-590E-F140-82A1-914589F444A9}"/>
              </a:ext>
            </a:extLst>
          </p:cNvPr>
          <p:cNvGrpSpPr/>
          <p:nvPr/>
        </p:nvGrpSpPr>
        <p:grpSpPr>
          <a:xfrm>
            <a:off x="6718139" y="1195149"/>
            <a:ext cx="766375" cy="627464"/>
            <a:chOff x="6718139" y="1195149"/>
            <a:chExt cx="766375" cy="627464"/>
          </a:xfrm>
        </p:grpSpPr>
        <p:cxnSp>
          <p:nvCxnSpPr>
            <p:cNvPr id="160" name="Straight Arrow Connector 159">
              <a:extLst>
                <a:ext uri="{FF2B5EF4-FFF2-40B4-BE49-F238E27FC236}">
                  <a16:creationId xmlns:a16="http://schemas.microsoft.com/office/drawing/2014/main" id="{71D4A72A-FE13-E741-97BC-89B6050AA20F}"/>
                </a:ext>
              </a:extLst>
            </p:cNvPr>
            <p:cNvCxnSpPr>
              <a:cxnSpLocks/>
            </p:cNvCxnSpPr>
            <p:nvPr/>
          </p:nvCxnSpPr>
          <p:spPr bwMode="auto">
            <a:xfrm flipH="1">
              <a:off x="6718139" y="1366194"/>
              <a:ext cx="416604" cy="456419"/>
            </a:xfrm>
            <a:prstGeom prst="straightConnector1">
              <a:avLst/>
            </a:prstGeom>
            <a:solidFill>
              <a:schemeClr val="accent1"/>
            </a:solidFill>
            <a:ln w="28575" cap="flat" cmpd="sng" algn="ctr">
              <a:solidFill>
                <a:srgbClr val="FF0000"/>
              </a:solidFill>
              <a:prstDash val="solid"/>
              <a:round/>
              <a:headEnd type="none" w="sm" len="sm"/>
              <a:tailEnd type="triangle"/>
            </a:ln>
            <a:effectLst>
              <a:outerShdw blurRad="50800" dist="50800" dir="5400000" sx="40000" sy="40000" algn="ctr" rotWithShape="0">
                <a:srgbClr val="000000">
                  <a:alpha val="43137"/>
                </a:srgbClr>
              </a:outerShdw>
            </a:effectLst>
          </p:spPr>
        </p:cxnSp>
        <p:sp>
          <p:nvSpPr>
            <p:cNvPr id="161" name="Rounded Rectangle 160">
              <a:extLst>
                <a:ext uri="{FF2B5EF4-FFF2-40B4-BE49-F238E27FC236}">
                  <a16:creationId xmlns:a16="http://schemas.microsoft.com/office/drawing/2014/main" id="{AFF24361-7834-3141-955A-926A896DD1A8}"/>
                </a:ext>
              </a:extLst>
            </p:cNvPr>
            <p:cNvSpPr/>
            <p:nvPr/>
          </p:nvSpPr>
          <p:spPr bwMode="auto">
            <a:xfrm>
              <a:off x="6838120" y="1195149"/>
              <a:ext cx="646394" cy="286550"/>
            </a:xfrm>
            <a:prstGeom prst="roundRect">
              <a:avLst/>
            </a:prstGeom>
            <a:solidFill>
              <a:srgbClr val="FFF89E"/>
            </a:solidFill>
            <a:ln w="28575" cap="flat" cmpd="sng" algn="ctr">
              <a:solidFill>
                <a:srgbClr val="FF0000"/>
              </a:solidFill>
              <a:prstDash val="solid"/>
              <a:round/>
              <a:headEnd type="none" w="sm" len="sm"/>
              <a:tailEnd type="none" w="sm" len="sm"/>
            </a:ln>
            <a:effectLst>
              <a:outerShdw blurRad="50800" dist="101600" sx="82000" sy="82000" algn="ctr" rotWithShape="0">
                <a:srgbClr val="000000">
                  <a:alpha val="43137"/>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83" charset="0"/>
                </a:rPr>
                <a:t>PNC</a:t>
              </a:r>
            </a:p>
          </p:txBody>
        </p:sp>
      </p:grpSp>
      <p:sp>
        <p:nvSpPr>
          <p:cNvPr id="163" name="Rectangle 162">
            <a:extLst>
              <a:ext uri="{FF2B5EF4-FFF2-40B4-BE49-F238E27FC236}">
                <a16:creationId xmlns:a16="http://schemas.microsoft.com/office/drawing/2014/main" id="{18B9F973-1A17-7945-8CA0-6ECD0A59D915}"/>
              </a:ext>
            </a:extLst>
          </p:cNvPr>
          <p:cNvSpPr/>
          <p:nvPr/>
        </p:nvSpPr>
        <p:spPr bwMode="auto">
          <a:xfrm>
            <a:off x="7443410" y="3319662"/>
            <a:ext cx="131404" cy="1324939"/>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grpSp>
        <p:nvGrpSpPr>
          <p:cNvPr id="11282" name="Group 11281">
            <a:extLst>
              <a:ext uri="{FF2B5EF4-FFF2-40B4-BE49-F238E27FC236}">
                <a16:creationId xmlns:a16="http://schemas.microsoft.com/office/drawing/2014/main" id="{84443381-DE08-ED4C-87C5-A596A7F5606B}"/>
              </a:ext>
            </a:extLst>
          </p:cNvPr>
          <p:cNvGrpSpPr/>
          <p:nvPr/>
        </p:nvGrpSpPr>
        <p:grpSpPr>
          <a:xfrm>
            <a:off x="3758331" y="2827938"/>
            <a:ext cx="1463310" cy="1591841"/>
            <a:chOff x="3735181" y="2538563"/>
            <a:chExt cx="1463310" cy="1591841"/>
          </a:xfrm>
          <a:effectLst>
            <a:glow>
              <a:schemeClr val="accent1">
                <a:alpha val="40000"/>
              </a:schemeClr>
            </a:glow>
            <a:outerShdw blurRad="50800" dist="50800" algn="ctr" rotWithShape="0">
              <a:srgbClr val="000000">
                <a:alpha val="43137"/>
              </a:srgbClr>
            </a:outerShdw>
          </a:effectLst>
        </p:grpSpPr>
        <p:cxnSp>
          <p:nvCxnSpPr>
            <p:cNvPr id="165" name="Straight Arrow Connector 164">
              <a:extLst>
                <a:ext uri="{FF2B5EF4-FFF2-40B4-BE49-F238E27FC236}">
                  <a16:creationId xmlns:a16="http://schemas.microsoft.com/office/drawing/2014/main" id="{C20F2154-9DD4-EF43-9CBF-F0F7422BE176}"/>
                </a:ext>
              </a:extLst>
            </p:cNvPr>
            <p:cNvCxnSpPr>
              <a:cxnSpLocks/>
            </p:cNvCxnSpPr>
            <p:nvPr/>
          </p:nvCxnSpPr>
          <p:spPr bwMode="auto">
            <a:xfrm>
              <a:off x="4545132" y="2958917"/>
              <a:ext cx="653359" cy="1171487"/>
            </a:xfrm>
            <a:prstGeom prst="straightConnector1">
              <a:avLst/>
            </a:prstGeom>
            <a:solidFill>
              <a:schemeClr val="accent1"/>
            </a:solidFill>
            <a:ln w="28575" cap="flat" cmpd="sng" algn="ctr">
              <a:solidFill>
                <a:srgbClr val="FF0000"/>
              </a:solidFill>
              <a:prstDash val="solid"/>
              <a:round/>
              <a:headEnd type="none" w="sm" len="sm"/>
              <a:tailEnd type="triangle"/>
            </a:ln>
            <a:effectLst/>
          </p:spPr>
        </p:cxnSp>
        <p:sp>
          <p:nvSpPr>
            <p:cNvPr id="166" name="Rounded Rectangle 165">
              <a:extLst>
                <a:ext uri="{FF2B5EF4-FFF2-40B4-BE49-F238E27FC236}">
                  <a16:creationId xmlns:a16="http://schemas.microsoft.com/office/drawing/2014/main" id="{7BB778B5-C7B7-374B-88F9-32BC7E741593}"/>
                </a:ext>
              </a:extLst>
            </p:cNvPr>
            <p:cNvSpPr/>
            <p:nvPr/>
          </p:nvSpPr>
          <p:spPr bwMode="auto">
            <a:xfrm>
              <a:off x="3735181" y="2538563"/>
              <a:ext cx="1223783" cy="614178"/>
            </a:xfrm>
            <a:prstGeom prst="roundRect">
              <a:avLst/>
            </a:prstGeom>
            <a:solidFill>
              <a:srgbClr val="FFF89E"/>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83" charset="0"/>
                </a:rPr>
                <a:t>Qualify for Matching</a:t>
              </a:r>
            </a:p>
          </p:txBody>
        </p:sp>
      </p:grpSp>
      <p:cxnSp>
        <p:nvCxnSpPr>
          <p:cNvPr id="11284" name="Straight Connector 11283">
            <a:extLst>
              <a:ext uri="{FF2B5EF4-FFF2-40B4-BE49-F238E27FC236}">
                <a16:creationId xmlns:a16="http://schemas.microsoft.com/office/drawing/2014/main" id="{ABCF6DE1-E590-BE43-BB36-3931079989B2}"/>
              </a:ext>
            </a:extLst>
          </p:cNvPr>
          <p:cNvCxnSpPr>
            <a:cxnSpLocks/>
          </p:cNvCxnSpPr>
          <p:nvPr/>
        </p:nvCxnSpPr>
        <p:spPr bwMode="auto">
          <a:xfrm>
            <a:off x="3913893" y="4648500"/>
            <a:ext cx="0" cy="721438"/>
          </a:xfrm>
          <a:prstGeom prst="line">
            <a:avLst/>
          </a:prstGeom>
          <a:solidFill>
            <a:schemeClr val="accent1"/>
          </a:solidFill>
          <a:ln w="1270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35101730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6355"/>
            <a:ext cx="7772400" cy="942975"/>
          </a:xfrm>
        </p:spPr>
        <p:txBody>
          <a:bodyPr>
            <a:noAutofit/>
          </a:bodyPr>
          <a:lstStyle/>
          <a:p>
            <a:r>
              <a:rPr lang="en-US" sz="3200" b="1" dirty="0"/>
              <a:t>How 2020 is shaping up</a:t>
            </a:r>
            <a:endParaRPr lang="en-US" sz="2400" b="1" dirty="0"/>
          </a:p>
        </p:txBody>
      </p:sp>
      <p:sp>
        <p:nvSpPr>
          <p:cNvPr id="5" name="TextBox 4"/>
          <p:cNvSpPr txBox="1"/>
          <p:nvPr/>
        </p:nvSpPr>
        <p:spPr>
          <a:xfrm>
            <a:off x="476821" y="890955"/>
            <a:ext cx="8495157" cy="4708981"/>
          </a:xfrm>
          <a:prstGeom prst="rect">
            <a:avLst/>
          </a:prstGeom>
          <a:noFill/>
        </p:spPr>
        <p:txBody>
          <a:bodyPr wrap="square" rtlCol="0">
            <a:spAutoFit/>
          </a:bodyPr>
          <a:lstStyle/>
          <a:p>
            <a:r>
              <a:rPr lang="en-US" sz="2000" b="1" dirty="0"/>
              <a:t>• Republican nominee </a:t>
            </a:r>
            <a:r>
              <a:rPr lang="en-US" sz="2000" b="1" dirty="0">
                <a:solidFill>
                  <a:srgbClr val="FF0000"/>
                </a:solidFill>
              </a:rPr>
              <a:t>Trump</a:t>
            </a:r>
            <a:r>
              <a:rPr lang="en-US" sz="2000" b="1" dirty="0"/>
              <a:t> will do outrageous things to focus attention on himself and to fan social and racial divisions.</a:t>
            </a:r>
          </a:p>
          <a:p>
            <a:r>
              <a:rPr lang="en-US" sz="2000" b="1" dirty="0"/>
              <a:t>• Likely Democrat nominee </a:t>
            </a:r>
            <a:r>
              <a:rPr lang="en-US" sz="2000" b="1" dirty="0">
                <a:solidFill>
                  <a:srgbClr val="FF0000"/>
                </a:solidFill>
              </a:rPr>
              <a:t>Joe Biden </a:t>
            </a:r>
            <a:r>
              <a:rPr lang="en-US" sz="2000" b="1" dirty="0"/>
              <a:t>will be similar to Hillary Clinton.  Uninspiring but on some points contrasts favorably with Trump.</a:t>
            </a:r>
          </a:p>
          <a:p>
            <a:r>
              <a:rPr lang="en-US" sz="2000" b="1" dirty="0"/>
              <a:t>• If not Biden, the Dem nominee will be a moderate progressive acceptable to Wall Street who will move right as soon as the primary is over.</a:t>
            </a:r>
          </a:p>
          <a:p>
            <a:r>
              <a:rPr lang="en-US" sz="2000" b="1" dirty="0"/>
              <a:t>• The message of the Democrats and much of the progressive-leaning community will be “Nothing is as important as defeating Trump and only the Democrat can do that.  Anyone who doesn’t get behind the Democrat is helping reelect Trump.”</a:t>
            </a:r>
          </a:p>
          <a:p>
            <a:r>
              <a:rPr lang="en-US" sz="2000" b="1" dirty="0"/>
              <a:t>• The establishment media and Dem-friendly journalists will blacklist the Green candidate.</a:t>
            </a:r>
          </a:p>
          <a:p>
            <a:endParaRPr lang="en-US" sz="2000" b="1" dirty="0"/>
          </a:p>
        </p:txBody>
      </p:sp>
      <p:sp>
        <p:nvSpPr>
          <p:cNvPr id="3" name="TextBox 2">
            <a:extLst>
              <a:ext uri="{FF2B5EF4-FFF2-40B4-BE49-F238E27FC236}">
                <a16:creationId xmlns:a16="http://schemas.microsoft.com/office/drawing/2014/main" id="{FB1499AE-D786-444B-8F09-526E0DD40546}"/>
              </a:ext>
            </a:extLst>
          </p:cNvPr>
          <p:cNvSpPr txBox="1"/>
          <p:nvPr/>
        </p:nvSpPr>
        <p:spPr>
          <a:xfrm>
            <a:off x="1161922" y="5276770"/>
            <a:ext cx="6553200" cy="646331"/>
          </a:xfrm>
          <a:prstGeom prst="rect">
            <a:avLst/>
          </a:prstGeom>
          <a:solidFill>
            <a:srgbClr val="FDF0B6"/>
          </a:solidFill>
          <a:ln w="28575">
            <a:solidFill>
              <a:schemeClr val="tx1"/>
            </a:solidFill>
          </a:ln>
          <a:effectLst>
            <a:outerShdw blurRad="50800" dist="152400" dir="1620000" sx="97000" sy="97000" algn="ctr" rotWithShape="0">
              <a:srgbClr val="000000">
                <a:alpha val="43137"/>
              </a:srgbClr>
            </a:outerShdw>
          </a:effectLst>
        </p:spPr>
        <p:txBody>
          <a:bodyPr wrap="square" rtlCol="0">
            <a:spAutoFit/>
          </a:bodyPr>
          <a:lstStyle/>
          <a:p>
            <a:pPr algn="ctr"/>
            <a:r>
              <a:rPr lang="en-US" sz="1800" b="1" dirty="0">
                <a:solidFill>
                  <a:srgbClr val="FF0000"/>
                </a:solidFill>
              </a:rPr>
              <a:t>In 2020 there will be major obstacles to the GP ticket going mainstream.</a:t>
            </a:r>
          </a:p>
        </p:txBody>
      </p:sp>
      <p:sp>
        <p:nvSpPr>
          <p:cNvPr id="4" name="Rounded Rectangle 3">
            <a:extLst>
              <a:ext uri="{FF2B5EF4-FFF2-40B4-BE49-F238E27FC236}">
                <a16:creationId xmlns:a16="http://schemas.microsoft.com/office/drawing/2014/main" id="{2D9EEDDD-4374-7D43-A2CF-99D798A0A313}"/>
              </a:ext>
            </a:extLst>
          </p:cNvPr>
          <p:cNvSpPr/>
          <p:nvPr/>
        </p:nvSpPr>
        <p:spPr bwMode="auto">
          <a:xfrm rot="20541905">
            <a:off x="508994" y="217648"/>
            <a:ext cx="1305857" cy="414969"/>
          </a:xfrm>
          <a:prstGeom prst="roundRect">
            <a:avLst/>
          </a:prstGeom>
          <a:solidFill>
            <a:srgbClr val="FDF0B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FF0000"/>
                </a:solidFill>
                <a:effectLst/>
                <a:latin typeface="Arial" pitchFamily="83" charset="0"/>
              </a:rPr>
              <a:t>OPINION</a:t>
            </a:r>
          </a:p>
        </p:txBody>
      </p:sp>
    </p:spTree>
    <p:extLst>
      <p:ext uri="{BB962C8B-B14F-4D97-AF65-F5344CB8AC3E}">
        <p14:creationId xmlns:p14="http://schemas.microsoft.com/office/powerpoint/2010/main" val="176974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sz="2400" dirty="0">
                <a:latin typeface="Arial" charset="0"/>
                <a:ea typeface="ＭＳ Ｐゴシック" charset="0"/>
                <a:cs typeface="ＭＳ Ｐゴシック" charset="0"/>
              </a:rPr>
              <a:t>Can we win the presidency in 2020?</a:t>
            </a:r>
          </a:p>
        </p:txBody>
      </p:sp>
      <p:sp>
        <p:nvSpPr>
          <p:cNvPr id="11266" name="TextBox 4"/>
          <p:cNvSpPr txBox="1">
            <a:spLocks noChangeArrowheads="1"/>
          </p:cNvSpPr>
          <p:nvPr/>
        </p:nvSpPr>
        <p:spPr bwMode="auto">
          <a:xfrm>
            <a:off x="5873839" y="2465765"/>
            <a:ext cx="7555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800" b="1" dirty="0"/>
              <a:t>40%</a:t>
            </a:r>
          </a:p>
        </p:txBody>
      </p:sp>
      <p:sp>
        <p:nvSpPr>
          <p:cNvPr id="11267" name="TextBox 4"/>
          <p:cNvSpPr txBox="1">
            <a:spLocks noChangeArrowheads="1"/>
          </p:cNvSpPr>
          <p:nvPr/>
        </p:nvSpPr>
        <p:spPr bwMode="auto">
          <a:xfrm>
            <a:off x="902826" y="1092593"/>
            <a:ext cx="7250574" cy="707886"/>
          </a:xfrm>
          <a:prstGeom prst="rect">
            <a:avLst/>
          </a:prstGeom>
          <a:solidFill>
            <a:srgbClr val="FDEEAE"/>
          </a:solidFill>
          <a:ln w="28575">
            <a:solidFill>
              <a:srgbClr val="B17871"/>
            </a:solidFill>
            <a:miter lim="800000"/>
            <a:headEnd/>
            <a:tailEnd/>
          </a:ln>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r>
              <a:rPr lang="en-US" sz="2000" b="1" dirty="0"/>
              <a:t>A GP win isn’t yet within reach – it would require a historically unprecedented collapse of both major parties.</a:t>
            </a:r>
          </a:p>
        </p:txBody>
      </p:sp>
      <p:sp>
        <p:nvSpPr>
          <p:cNvPr id="5" name="TextBox 4">
            <a:extLst>
              <a:ext uri="{FF2B5EF4-FFF2-40B4-BE49-F238E27FC236}">
                <a16:creationId xmlns:a16="http://schemas.microsoft.com/office/drawing/2014/main" id="{F373B828-13A5-A946-BEAA-BFB4565B0343}"/>
              </a:ext>
            </a:extLst>
          </p:cNvPr>
          <p:cNvSpPr txBox="1">
            <a:spLocks noChangeArrowheads="1"/>
          </p:cNvSpPr>
          <p:nvPr/>
        </p:nvSpPr>
        <p:spPr bwMode="auto">
          <a:xfrm>
            <a:off x="2188587" y="2465765"/>
            <a:ext cx="163851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600" b="1" dirty="0"/>
              <a:t>Voter Base</a:t>
            </a:r>
          </a:p>
        </p:txBody>
      </p:sp>
      <p:pic>
        <p:nvPicPr>
          <p:cNvPr id="7" name="Picture 6">
            <a:extLst>
              <a:ext uri="{FF2B5EF4-FFF2-40B4-BE49-F238E27FC236}">
                <a16:creationId xmlns:a16="http://schemas.microsoft.com/office/drawing/2014/main" id="{B07FBDDE-348F-6546-8BBF-FB0B17D27959}"/>
              </a:ext>
            </a:extLst>
          </p:cNvPr>
          <p:cNvPicPr>
            <a:picLocks noChangeAspect="1"/>
          </p:cNvPicPr>
          <p:nvPr/>
        </p:nvPicPr>
        <p:blipFill>
          <a:blip r:embed="rId3"/>
          <a:stretch>
            <a:fillRect/>
          </a:stretch>
        </p:blipFill>
        <p:spPr>
          <a:xfrm>
            <a:off x="1326272" y="56805"/>
            <a:ext cx="590775" cy="609630"/>
          </a:xfrm>
          <a:prstGeom prst="rect">
            <a:avLst/>
          </a:prstGeom>
        </p:spPr>
      </p:pic>
      <p:sp>
        <p:nvSpPr>
          <p:cNvPr id="9" name="TextBox 8">
            <a:extLst>
              <a:ext uri="{FF2B5EF4-FFF2-40B4-BE49-F238E27FC236}">
                <a16:creationId xmlns:a16="http://schemas.microsoft.com/office/drawing/2014/main" id="{CB81868E-B162-0446-93EF-3E4D7E39E64D}"/>
              </a:ext>
            </a:extLst>
          </p:cNvPr>
          <p:cNvSpPr txBox="1">
            <a:spLocks noChangeArrowheads="1"/>
          </p:cNvSpPr>
          <p:nvPr/>
        </p:nvSpPr>
        <p:spPr bwMode="auto">
          <a:xfrm>
            <a:off x="3899987" y="2047923"/>
            <a:ext cx="1083493" cy="400110"/>
          </a:xfrm>
          <a:prstGeom prst="rect">
            <a:avLst/>
          </a:prstGeom>
          <a:solidFill>
            <a:schemeClr val="accent1">
              <a:lumMod val="5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ctr"/>
            <a:r>
              <a:rPr lang="en-US" sz="2000" b="1" u="sng" dirty="0">
                <a:solidFill>
                  <a:schemeClr val="bg1"/>
                </a:solidFill>
              </a:rPr>
              <a:t>Green</a:t>
            </a:r>
          </a:p>
        </p:txBody>
      </p:sp>
      <p:sp>
        <p:nvSpPr>
          <p:cNvPr id="10" name="TextBox 9">
            <a:extLst>
              <a:ext uri="{FF2B5EF4-FFF2-40B4-BE49-F238E27FC236}">
                <a16:creationId xmlns:a16="http://schemas.microsoft.com/office/drawing/2014/main" id="{5FE9A06F-CE35-CB49-9B78-DCD3C7E812CE}"/>
              </a:ext>
            </a:extLst>
          </p:cNvPr>
          <p:cNvSpPr txBox="1">
            <a:spLocks noChangeArrowheads="1"/>
          </p:cNvSpPr>
          <p:nvPr/>
        </p:nvSpPr>
        <p:spPr bwMode="auto">
          <a:xfrm>
            <a:off x="5712303" y="2065655"/>
            <a:ext cx="1083493" cy="400110"/>
          </a:xfrm>
          <a:prstGeom prst="rect">
            <a:avLst/>
          </a:prstGeom>
          <a:solidFill>
            <a:schemeClr val="accent1">
              <a:lumMod val="5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ctr"/>
            <a:r>
              <a:rPr lang="en-US" sz="2000" b="1" u="sng" dirty="0">
                <a:solidFill>
                  <a:schemeClr val="bg1"/>
                </a:solidFill>
              </a:rPr>
              <a:t>Dem</a:t>
            </a:r>
          </a:p>
        </p:txBody>
      </p:sp>
      <p:sp>
        <p:nvSpPr>
          <p:cNvPr id="11" name="TextBox 4">
            <a:extLst>
              <a:ext uri="{FF2B5EF4-FFF2-40B4-BE49-F238E27FC236}">
                <a16:creationId xmlns:a16="http://schemas.microsoft.com/office/drawing/2014/main" id="{F2C80CD9-4286-2046-8ECF-A9E0249DE378}"/>
              </a:ext>
            </a:extLst>
          </p:cNvPr>
          <p:cNvSpPr txBox="1">
            <a:spLocks noChangeArrowheads="1"/>
          </p:cNvSpPr>
          <p:nvPr/>
        </p:nvSpPr>
        <p:spPr bwMode="auto">
          <a:xfrm>
            <a:off x="4050103" y="2465765"/>
            <a:ext cx="7555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800" b="1" dirty="0"/>
              <a:t>1%</a:t>
            </a:r>
          </a:p>
        </p:txBody>
      </p:sp>
      <p:sp>
        <p:nvSpPr>
          <p:cNvPr id="14" name="TextBox 4">
            <a:extLst>
              <a:ext uri="{FF2B5EF4-FFF2-40B4-BE49-F238E27FC236}">
                <a16:creationId xmlns:a16="http://schemas.microsoft.com/office/drawing/2014/main" id="{9B348A7C-1E4E-8343-8085-4E9CBD939B77}"/>
              </a:ext>
            </a:extLst>
          </p:cNvPr>
          <p:cNvSpPr txBox="1">
            <a:spLocks noChangeArrowheads="1"/>
          </p:cNvSpPr>
          <p:nvPr/>
        </p:nvSpPr>
        <p:spPr bwMode="auto">
          <a:xfrm>
            <a:off x="5498935" y="2945414"/>
            <a:ext cx="11304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800" b="1" dirty="0"/>
              <a:t>$1000m</a:t>
            </a:r>
          </a:p>
        </p:txBody>
      </p:sp>
      <p:sp>
        <p:nvSpPr>
          <p:cNvPr id="15" name="TextBox 14">
            <a:extLst>
              <a:ext uri="{FF2B5EF4-FFF2-40B4-BE49-F238E27FC236}">
                <a16:creationId xmlns:a16="http://schemas.microsoft.com/office/drawing/2014/main" id="{C39B6732-7646-9941-9828-9C3FA598F657}"/>
              </a:ext>
            </a:extLst>
          </p:cNvPr>
          <p:cNvSpPr txBox="1">
            <a:spLocks noChangeArrowheads="1"/>
          </p:cNvSpPr>
          <p:nvPr/>
        </p:nvSpPr>
        <p:spPr bwMode="auto">
          <a:xfrm>
            <a:off x="2188587" y="2973596"/>
            <a:ext cx="163851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600" b="1" dirty="0"/>
              <a:t>Funding</a:t>
            </a:r>
          </a:p>
        </p:txBody>
      </p:sp>
      <p:sp>
        <p:nvSpPr>
          <p:cNvPr id="16" name="TextBox 4">
            <a:extLst>
              <a:ext uri="{FF2B5EF4-FFF2-40B4-BE49-F238E27FC236}">
                <a16:creationId xmlns:a16="http://schemas.microsoft.com/office/drawing/2014/main" id="{27C11A15-A696-E94D-B886-171834D272CC}"/>
              </a:ext>
            </a:extLst>
          </p:cNvPr>
          <p:cNvSpPr txBox="1">
            <a:spLocks noChangeArrowheads="1"/>
          </p:cNvSpPr>
          <p:nvPr/>
        </p:nvSpPr>
        <p:spPr bwMode="auto">
          <a:xfrm>
            <a:off x="4050103" y="2973596"/>
            <a:ext cx="7555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800" b="1" dirty="0"/>
              <a:t>$2m	</a:t>
            </a:r>
          </a:p>
        </p:txBody>
      </p:sp>
      <p:sp>
        <p:nvSpPr>
          <p:cNvPr id="18" name="TextBox 4">
            <a:extLst>
              <a:ext uri="{FF2B5EF4-FFF2-40B4-BE49-F238E27FC236}">
                <a16:creationId xmlns:a16="http://schemas.microsoft.com/office/drawing/2014/main" id="{B9554E06-A1E6-7548-89F6-16A5B385B559}"/>
              </a:ext>
            </a:extLst>
          </p:cNvPr>
          <p:cNvSpPr txBox="1">
            <a:spLocks noChangeArrowheads="1"/>
          </p:cNvSpPr>
          <p:nvPr/>
        </p:nvSpPr>
        <p:spPr bwMode="auto">
          <a:xfrm>
            <a:off x="5873839" y="3435707"/>
            <a:ext cx="7555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800" b="1" dirty="0"/>
              <a:t>5</a:t>
            </a:r>
          </a:p>
        </p:txBody>
      </p:sp>
      <p:sp>
        <p:nvSpPr>
          <p:cNvPr id="19" name="TextBox 18">
            <a:extLst>
              <a:ext uri="{FF2B5EF4-FFF2-40B4-BE49-F238E27FC236}">
                <a16:creationId xmlns:a16="http://schemas.microsoft.com/office/drawing/2014/main" id="{DF258B8E-4AEE-8F4C-96C7-4CDA896D8BFD}"/>
              </a:ext>
            </a:extLst>
          </p:cNvPr>
          <p:cNvSpPr txBox="1">
            <a:spLocks noChangeArrowheads="1"/>
          </p:cNvSpPr>
          <p:nvPr/>
        </p:nvSpPr>
        <p:spPr bwMode="auto">
          <a:xfrm>
            <a:off x="791852" y="3481427"/>
            <a:ext cx="30352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600" b="1" dirty="0"/>
              <a:t>Natl. TV Debate Appearances</a:t>
            </a:r>
          </a:p>
        </p:txBody>
      </p:sp>
      <p:sp>
        <p:nvSpPr>
          <p:cNvPr id="20" name="TextBox 4">
            <a:extLst>
              <a:ext uri="{FF2B5EF4-FFF2-40B4-BE49-F238E27FC236}">
                <a16:creationId xmlns:a16="http://schemas.microsoft.com/office/drawing/2014/main" id="{3A3DB934-A90A-D249-8756-7402392B1207}"/>
              </a:ext>
            </a:extLst>
          </p:cNvPr>
          <p:cNvSpPr txBox="1">
            <a:spLocks noChangeArrowheads="1"/>
          </p:cNvSpPr>
          <p:nvPr/>
        </p:nvSpPr>
        <p:spPr bwMode="auto">
          <a:xfrm>
            <a:off x="4050103" y="3440124"/>
            <a:ext cx="7555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800" b="1" dirty="0"/>
              <a:t>0</a:t>
            </a:r>
          </a:p>
        </p:txBody>
      </p:sp>
      <p:sp>
        <p:nvSpPr>
          <p:cNvPr id="22" name="TextBox 4">
            <a:extLst>
              <a:ext uri="{FF2B5EF4-FFF2-40B4-BE49-F238E27FC236}">
                <a16:creationId xmlns:a16="http://schemas.microsoft.com/office/drawing/2014/main" id="{4E874652-1E5A-1546-B235-6C0B1BD16404}"/>
              </a:ext>
            </a:extLst>
          </p:cNvPr>
          <p:cNvSpPr txBox="1">
            <a:spLocks noChangeArrowheads="1"/>
          </p:cNvSpPr>
          <p:nvPr/>
        </p:nvSpPr>
        <p:spPr bwMode="auto">
          <a:xfrm>
            <a:off x="5873839" y="3925250"/>
            <a:ext cx="7555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800" b="1" dirty="0"/>
              <a:t>500</a:t>
            </a:r>
          </a:p>
        </p:txBody>
      </p:sp>
      <p:sp>
        <p:nvSpPr>
          <p:cNvPr id="23" name="TextBox 22">
            <a:extLst>
              <a:ext uri="{FF2B5EF4-FFF2-40B4-BE49-F238E27FC236}">
                <a16:creationId xmlns:a16="http://schemas.microsoft.com/office/drawing/2014/main" id="{DFA6F9A7-2D96-AA4E-ACBB-4C970E5179BB}"/>
              </a:ext>
            </a:extLst>
          </p:cNvPr>
          <p:cNvSpPr txBox="1">
            <a:spLocks noChangeArrowheads="1"/>
          </p:cNvSpPr>
          <p:nvPr/>
        </p:nvSpPr>
        <p:spPr bwMode="auto">
          <a:xfrm>
            <a:off x="1069848" y="3989258"/>
            <a:ext cx="275725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600" b="1" dirty="0"/>
              <a:t>Newspaper Endorsements</a:t>
            </a:r>
          </a:p>
        </p:txBody>
      </p:sp>
      <p:sp>
        <p:nvSpPr>
          <p:cNvPr id="24" name="TextBox 4">
            <a:extLst>
              <a:ext uri="{FF2B5EF4-FFF2-40B4-BE49-F238E27FC236}">
                <a16:creationId xmlns:a16="http://schemas.microsoft.com/office/drawing/2014/main" id="{60CEA83D-138D-2441-8294-F7A2F41D0CFD}"/>
              </a:ext>
            </a:extLst>
          </p:cNvPr>
          <p:cNvSpPr txBox="1">
            <a:spLocks noChangeArrowheads="1"/>
          </p:cNvSpPr>
          <p:nvPr/>
        </p:nvSpPr>
        <p:spPr bwMode="auto">
          <a:xfrm>
            <a:off x="4050103" y="3944538"/>
            <a:ext cx="7555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800" b="1" dirty="0"/>
              <a:t>0</a:t>
            </a:r>
          </a:p>
        </p:txBody>
      </p:sp>
      <p:grpSp>
        <p:nvGrpSpPr>
          <p:cNvPr id="12" name="Group 11">
            <a:extLst>
              <a:ext uri="{FF2B5EF4-FFF2-40B4-BE49-F238E27FC236}">
                <a16:creationId xmlns:a16="http://schemas.microsoft.com/office/drawing/2014/main" id="{E08DE3A4-55F7-804B-8033-938FD861931E}"/>
              </a:ext>
            </a:extLst>
          </p:cNvPr>
          <p:cNvGrpSpPr/>
          <p:nvPr/>
        </p:nvGrpSpPr>
        <p:grpSpPr>
          <a:xfrm>
            <a:off x="1143001" y="2817609"/>
            <a:ext cx="5779008" cy="1571759"/>
            <a:chOff x="1621659" y="2653017"/>
            <a:chExt cx="4733421" cy="1571759"/>
          </a:xfrm>
        </p:grpSpPr>
        <p:cxnSp>
          <p:nvCxnSpPr>
            <p:cNvPr id="3" name="Straight Connector 2">
              <a:extLst>
                <a:ext uri="{FF2B5EF4-FFF2-40B4-BE49-F238E27FC236}">
                  <a16:creationId xmlns:a16="http://schemas.microsoft.com/office/drawing/2014/main" id="{78E24FB0-D3E2-E245-A711-C571BE898D4C}"/>
                </a:ext>
              </a:extLst>
            </p:cNvPr>
            <p:cNvCxnSpPr/>
            <p:nvPr/>
          </p:nvCxnSpPr>
          <p:spPr bwMode="auto">
            <a:xfrm flipV="1">
              <a:off x="1621659" y="2653017"/>
              <a:ext cx="4733421" cy="48266"/>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cxnSp>
          <p:nvCxnSpPr>
            <p:cNvPr id="17" name="Straight Connector 16">
              <a:extLst>
                <a:ext uri="{FF2B5EF4-FFF2-40B4-BE49-F238E27FC236}">
                  <a16:creationId xmlns:a16="http://schemas.microsoft.com/office/drawing/2014/main" id="{B4048CAA-35AC-2F4D-A92C-1B972F25ADA6}"/>
                </a:ext>
              </a:extLst>
            </p:cNvPr>
            <p:cNvCxnSpPr/>
            <p:nvPr/>
          </p:nvCxnSpPr>
          <p:spPr bwMode="auto">
            <a:xfrm flipV="1">
              <a:off x="1621659" y="3160848"/>
              <a:ext cx="4733421" cy="48266"/>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cxnSp>
          <p:nvCxnSpPr>
            <p:cNvPr id="21" name="Straight Connector 20">
              <a:extLst>
                <a:ext uri="{FF2B5EF4-FFF2-40B4-BE49-F238E27FC236}">
                  <a16:creationId xmlns:a16="http://schemas.microsoft.com/office/drawing/2014/main" id="{D59E5100-02D7-3941-AC1B-AF5054D524CA}"/>
                </a:ext>
              </a:extLst>
            </p:cNvPr>
            <p:cNvCxnSpPr/>
            <p:nvPr/>
          </p:nvCxnSpPr>
          <p:spPr bwMode="auto">
            <a:xfrm flipV="1">
              <a:off x="1621659" y="3668679"/>
              <a:ext cx="4733421" cy="48266"/>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cxnSp>
          <p:nvCxnSpPr>
            <p:cNvPr id="25" name="Straight Connector 24">
              <a:extLst>
                <a:ext uri="{FF2B5EF4-FFF2-40B4-BE49-F238E27FC236}">
                  <a16:creationId xmlns:a16="http://schemas.microsoft.com/office/drawing/2014/main" id="{80030EE4-5B9A-7242-B83A-F67E77A2B92F}"/>
                </a:ext>
              </a:extLst>
            </p:cNvPr>
            <p:cNvCxnSpPr/>
            <p:nvPr/>
          </p:nvCxnSpPr>
          <p:spPr bwMode="auto">
            <a:xfrm flipV="1">
              <a:off x="1621659" y="4176510"/>
              <a:ext cx="4733421" cy="48266"/>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grpSp>
      <p:sp>
        <p:nvSpPr>
          <p:cNvPr id="4" name="Left Arrow Callout 3">
            <a:extLst>
              <a:ext uri="{FF2B5EF4-FFF2-40B4-BE49-F238E27FC236}">
                <a16:creationId xmlns:a16="http://schemas.microsoft.com/office/drawing/2014/main" id="{EBE560F4-68BA-7041-955A-71D0801B0345}"/>
              </a:ext>
            </a:extLst>
          </p:cNvPr>
          <p:cNvSpPr/>
          <p:nvPr/>
        </p:nvSpPr>
        <p:spPr bwMode="auto">
          <a:xfrm>
            <a:off x="6629400" y="3793165"/>
            <a:ext cx="2368296" cy="615057"/>
          </a:xfrm>
          <a:prstGeom prst="leftArrowCallout">
            <a:avLst>
              <a:gd name="adj1" fmla="val 14891"/>
              <a:gd name="adj2" fmla="val 20340"/>
              <a:gd name="adj3" fmla="val 60382"/>
              <a:gd name="adj4" fmla="val 64977"/>
            </a:avLst>
          </a:prstGeom>
          <a:solidFill>
            <a:srgbClr val="FDDB86"/>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solidFill>
                  <a:srgbClr val="FF0000"/>
                </a:solidFill>
                <a:latin typeface="Arial" pitchFamily="83" charset="0"/>
              </a:rPr>
              <a:t>Also r</a:t>
            </a:r>
            <a:r>
              <a:rPr kumimoji="0" lang="en-US" sz="1000" b="0" i="0" u="none" strike="noStrike" cap="none" normalizeH="0" baseline="0" dirty="0">
                <a:ln>
                  <a:noFill/>
                </a:ln>
                <a:solidFill>
                  <a:srgbClr val="FF0000"/>
                </a:solidFill>
                <a:effectLst/>
                <a:latin typeface="Arial" pitchFamily="83" charset="0"/>
              </a:rPr>
              <a:t>eflects amount of coverage and positive/negative slant.</a:t>
            </a:r>
          </a:p>
        </p:txBody>
      </p:sp>
      <p:sp>
        <p:nvSpPr>
          <p:cNvPr id="32" name="TextBox 4">
            <a:extLst>
              <a:ext uri="{FF2B5EF4-FFF2-40B4-BE49-F238E27FC236}">
                <a16:creationId xmlns:a16="http://schemas.microsoft.com/office/drawing/2014/main" id="{EBC14EC0-FAA3-704E-85CB-85E3E94B2812}"/>
              </a:ext>
            </a:extLst>
          </p:cNvPr>
          <p:cNvSpPr txBox="1">
            <a:spLocks noChangeArrowheads="1"/>
          </p:cNvSpPr>
          <p:nvPr/>
        </p:nvSpPr>
        <p:spPr bwMode="auto">
          <a:xfrm>
            <a:off x="6007951" y="4397690"/>
            <a:ext cx="7555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800" b="1" dirty="0"/>
              <a:t>250	</a:t>
            </a:r>
          </a:p>
        </p:txBody>
      </p:sp>
      <p:sp>
        <p:nvSpPr>
          <p:cNvPr id="33" name="TextBox 32">
            <a:extLst>
              <a:ext uri="{FF2B5EF4-FFF2-40B4-BE49-F238E27FC236}">
                <a16:creationId xmlns:a16="http://schemas.microsoft.com/office/drawing/2014/main" id="{E6EDBDE6-F113-5E4A-8585-B3EAC2ECDE25}"/>
              </a:ext>
            </a:extLst>
          </p:cNvPr>
          <p:cNvSpPr txBox="1">
            <a:spLocks noChangeArrowheads="1"/>
          </p:cNvSpPr>
          <p:nvPr/>
        </p:nvSpPr>
        <p:spPr bwMode="auto">
          <a:xfrm>
            <a:off x="1085088" y="4461698"/>
            <a:ext cx="275725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600" b="1" dirty="0"/>
              <a:t>Internet Staff</a:t>
            </a:r>
          </a:p>
        </p:txBody>
      </p:sp>
      <p:sp>
        <p:nvSpPr>
          <p:cNvPr id="34" name="TextBox 4">
            <a:extLst>
              <a:ext uri="{FF2B5EF4-FFF2-40B4-BE49-F238E27FC236}">
                <a16:creationId xmlns:a16="http://schemas.microsoft.com/office/drawing/2014/main" id="{36B12218-740E-384A-8566-9532C7F4A469}"/>
              </a:ext>
            </a:extLst>
          </p:cNvPr>
          <p:cNvSpPr txBox="1">
            <a:spLocks noChangeArrowheads="1"/>
          </p:cNvSpPr>
          <p:nvPr/>
        </p:nvSpPr>
        <p:spPr bwMode="auto">
          <a:xfrm>
            <a:off x="4065343" y="4416978"/>
            <a:ext cx="7555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r"/>
            <a:r>
              <a:rPr lang="en-US" sz="1800" b="1" dirty="0"/>
              <a:t>3</a:t>
            </a:r>
          </a:p>
        </p:txBody>
      </p:sp>
      <p:sp>
        <p:nvSpPr>
          <p:cNvPr id="35" name="TextBox 4">
            <a:extLst>
              <a:ext uri="{FF2B5EF4-FFF2-40B4-BE49-F238E27FC236}">
                <a16:creationId xmlns:a16="http://schemas.microsoft.com/office/drawing/2014/main" id="{D28599F0-454D-E54B-B7DB-3A6639973870}"/>
              </a:ext>
            </a:extLst>
          </p:cNvPr>
          <p:cNvSpPr txBox="1">
            <a:spLocks noChangeArrowheads="1"/>
          </p:cNvSpPr>
          <p:nvPr/>
        </p:nvSpPr>
        <p:spPr bwMode="auto">
          <a:xfrm>
            <a:off x="1181359" y="5012449"/>
            <a:ext cx="6632189" cy="707886"/>
          </a:xfrm>
          <a:prstGeom prst="rect">
            <a:avLst/>
          </a:prstGeom>
          <a:solidFill>
            <a:srgbClr val="FDEEAE"/>
          </a:solidFill>
          <a:ln w="28575">
            <a:solidFill>
              <a:srgbClr val="B17871"/>
            </a:solidFill>
            <a:miter lim="800000"/>
            <a:headEnd/>
            <a:tailEnd/>
          </a:ln>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ctr"/>
            <a:r>
              <a:rPr lang="en-US" sz="2000" b="1" dirty="0"/>
              <a:t>But we can still achieve many important goals of party growth and changing the dialogue.</a:t>
            </a:r>
          </a:p>
        </p:txBody>
      </p:sp>
    </p:spTree>
    <p:extLst>
      <p:ext uri="{BB962C8B-B14F-4D97-AF65-F5344CB8AC3E}">
        <p14:creationId xmlns:p14="http://schemas.microsoft.com/office/powerpoint/2010/main" val="4222294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6355"/>
            <a:ext cx="7772400" cy="942975"/>
          </a:xfrm>
        </p:spPr>
        <p:txBody>
          <a:bodyPr>
            <a:noAutofit/>
          </a:bodyPr>
          <a:lstStyle/>
          <a:p>
            <a:r>
              <a:rPr lang="en-US" sz="3200" b="1" dirty="0"/>
              <a:t>Possible Elements of GP 2020 Strategy</a:t>
            </a:r>
            <a:endParaRPr lang="en-US" sz="2400" b="1" dirty="0"/>
          </a:p>
        </p:txBody>
      </p:sp>
      <p:sp>
        <p:nvSpPr>
          <p:cNvPr id="5" name="TextBox 4"/>
          <p:cNvSpPr txBox="1"/>
          <p:nvPr/>
        </p:nvSpPr>
        <p:spPr>
          <a:xfrm>
            <a:off x="476821" y="890955"/>
            <a:ext cx="8495157" cy="3170099"/>
          </a:xfrm>
          <a:prstGeom prst="rect">
            <a:avLst/>
          </a:prstGeom>
          <a:noFill/>
        </p:spPr>
        <p:txBody>
          <a:bodyPr wrap="square" rtlCol="0">
            <a:spAutoFit/>
          </a:bodyPr>
          <a:lstStyle/>
          <a:p>
            <a:r>
              <a:rPr lang="en-US" sz="2000" b="1" dirty="0"/>
              <a:t>• Keep the Party united.  We need everyone.</a:t>
            </a:r>
          </a:p>
          <a:p>
            <a:r>
              <a:rPr lang="en-US" sz="2000" b="1" dirty="0"/>
              <a:t>• Run against the establishment. People don’t trust them.</a:t>
            </a:r>
          </a:p>
          <a:p>
            <a:r>
              <a:rPr lang="en-US" sz="2000" b="1" dirty="0"/>
              <a:t>• Continue to lead on policy:  Green New Deal, peace, universal health care, rejecting capitalism.</a:t>
            </a:r>
          </a:p>
          <a:p>
            <a:r>
              <a:rPr lang="en-US" sz="2000" b="1" dirty="0"/>
              <a:t>• Have big presence on the Internet and social media - bypass conventional media.</a:t>
            </a:r>
          </a:p>
          <a:p>
            <a:r>
              <a:rPr lang="en-US" sz="2000" b="1" dirty="0"/>
              <a:t>• Go after young people, people of color, and alienated Democrats</a:t>
            </a:r>
          </a:p>
          <a:p>
            <a:r>
              <a:rPr lang="en-US" sz="2000" b="1" dirty="0"/>
              <a:t>• Rebut spoiler accusations.</a:t>
            </a:r>
          </a:p>
          <a:p>
            <a:r>
              <a:rPr lang="en-US" sz="2000" b="1" dirty="0"/>
              <a:t>• Build strength at the state and local levels.</a:t>
            </a:r>
          </a:p>
          <a:p>
            <a:endParaRPr lang="en-US" sz="2000" b="1" dirty="0"/>
          </a:p>
        </p:txBody>
      </p:sp>
    </p:spTree>
    <p:extLst>
      <p:ext uri="{BB962C8B-B14F-4D97-AF65-F5344CB8AC3E}">
        <p14:creationId xmlns:p14="http://schemas.microsoft.com/office/powerpoint/2010/main" val="373587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sz="2400" dirty="0">
                <a:latin typeface="Arial" charset="0"/>
                <a:ea typeface="ＭＳ Ｐゴシック" charset="0"/>
                <a:cs typeface="ＭＳ Ｐゴシック" charset="0"/>
              </a:rPr>
              <a:t>What do we need for a successful campaign?</a:t>
            </a:r>
          </a:p>
        </p:txBody>
      </p:sp>
      <p:sp>
        <p:nvSpPr>
          <p:cNvPr id="11266" name="TextBox 4"/>
          <p:cNvSpPr txBox="1">
            <a:spLocks noChangeArrowheads="1"/>
          </p:cNvSpPr>
          <p:nvPr/>
        </p:nvSpPr>
        <p:spPr bwMode="auto">
          <a:xfrm>
            <a:off x="780597" y="1119122"/>
            <a:ext cx="7995413"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r>
              <a:rPr lang="en-US" sz="2000" b="1" dirty="0"/>
              <a:t>• A candidate who</a:t>
            </a:r>
          </a:p>
          <a:p>
            <a:pPr marL="628650"/>
            <a:r>
              <a:rPr lang="en-US" sz="2000" b="1" dirty="0"/>
              <a:t>- Embodies Green Party principles and policies</a:t>
            </a:r>
          </a:p>
          <a:p>
            <a:pPr marL="628650"/>
            <a:r>
              <a:rPr lang="en-US" sz="2000" b="1" dirty="0"/>
              <a:t>- Is dedicated to uniting and building the Green Party</a:t>
            </a:r>
          </a:p>
          <a:p>
            <a:pPr marL="628650"/>
            <a:r>
              <a:rPr lang="en-US" sz="2000" b="1" dirty="0"/>
              <a:t>- Is articulate and compelling</a:t>
            </a:r>
          </a:p>
          <a:p>
            <a:pPr marL="628650"/>
            <a:r>
              <a:rPr lang="en-US" sz="2000" b="1" dirty="0"/>
              <a:t>- Has good managerial skills</a:t>
            </a:r>
          </a:p>
          <a:p>
            <a:pPr marL="628650"/>
            <a:r>
              <a:rPr lang="en-US" sz="2000" b="1" dirty="0"/>
              <a:t>- Is a good fundraiser</a:t>
            </a:r>
          </a:p>
          <a:p>
            <a:pPr marL="628650"/>
            <a:r>
              <a:rPr lang="en-US" sz="2000" b="1" dirty="0"/>
              <a:t>- Inspires volunteers and staff</a:t>
            </a:r>
          </a:p>
          <a:p>
            <a:pPr marL="628650"/>
            <a:r>
              <a:rPr lang="en-US" sz="2000" b="1" dirty="0"/>
              <a:t>- Has stamina and courage</a:t>
            </a:r>
          </a:p>
          <a:p>
            <a:endParaRPr lang="en-US" sz="2000" b="1" dirty="0"/>
          </a:p>
          <a:p>
            <a:r>
              <a:rPr lang="en-US" sz="2000" b="1" dirty="0"/>
              <a:t>• Party engagement to provide</a:t>
            </a:r>
          </a:p>
          <a:p>
            <a:pPr marL="628650">
              <a:tabLst/>
            </a:pPr>
            <a:r>
              <a:rPr lang="en-US" sz="2000" b="1" dirty="0"/>
              <a:t>- Advice, guidance, corporate memory</a:t>
            </a:r>
          </a:p>
          <a:p>
            <a:pPr marL="628650">
              <a:tabLst/>
            </a:pPr>
            <a:r>
              <a:rPr lang="en-US" sz="2000" b="1" dirty="0"/>
              <a:t>- A well-run primary process</a:t>
            </a:r>
          </a:p>
          <a:p>
            <a:pPr marL="628650">
              <a:tabLst/>
            </a:pPr>
            <a:r>
              <a:rPr lang="en-US" sz="2000" b="1" dirty="0"/>
              <a:t>- Ballot access</a:t>
            </a:r>
          </a:p>
          <a:p>
            <a:pPr marL="628650">
              <a:tabLst/>
            </a:pPr>
            <a:r>
              <a:rPr lang="en-US" sz="2000" b="1" dirty="0"/>
              <a:t>- State/local party engagement </a:t>
            </a:r>
          </a:p>
          <a:p>
            <a:pPr marL="628650">
              <a:tabLst/>
            </a:pPr>
            <a:endParaRPr lang="en-US" sz="2000" b="1" dirty="0"/>
          </a:p>
          <a:p>
            <a:pPr marL="11113">
              <a:tabLst/>
            </a:pPr>
            <a:r>
              <a:rPr lang="en-US" sz="2000" b="1" dirty="0"/>
              <a:t>• Post-election follow-through</a:t>
            </a:r>
          </a:p>
        </p:txBody>
      </p:sp>
      <p:pic>
        <p:nvPicPr>
          <p:cNvPr id="7" name="Picture 6">
            <a:extLst>
              <a:ext uri="{FF2B5EF4-FFF2-40B4-BE49-F238E27FC236}">
                <a16:creationId xmlns:a16="http://schemas.microsoft.com/office/drawing/2014/main" id="{362EB741-640E-A046-AA7A-05F8B7340950}"/>
              </a:ext>
            </a:extLst>
          </p:cNvPr>
          <p:cNvPicPr>
            <a:picLocks noChangeAspect="1"/>
          </p:cNvPicPr>
          <p:nvPr/>
        </p:nvPicPr>
        <p:blipFill>
          <a:blip r:embed="rId3"/>
          <a:stretch>
            <a:fillRect/>
          </a:stretch>
        </p:blipFill>
        <p:spPr>
          <a:xfrm>
            <a:off x="465347" y="529998"/>
            <a:ext cx="630500" cy="650622"/>
          </a:xfrm>
          <a:prstGeom prst="rect">
            <a:avLst/>
          </a:prstGeom>
        </p:spPr>
      </p:pic>
    </p:spTree>
    <p:extLst>
      <p:ext uri="{BB962C8B-B14F-4D97-AF65-F5344CB8AC3E}">
        <p14:creationId xmlns:p14="http://schemas.microsoft.com/office/powerpoint/2010/main" val="23051847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4"/>
          <p:cNvSpPr txBox="1">
            <a:spLocks noChangeArrowheads="1"/>
          </p:cNvSpPr>
          <p:nvPr/>
        </p:nvSpPr>
        <p:spPr bwMode="auto">
          <a:xfrm>
            <a:off x="1354138" y="1687513"/>
            <a:ext cx="6573710" cy="707886"/>
          </a:xfrm>
          <a:prstGeom prst="rect">
            <a:avLst/>
          </a:prstGeom>
          <a:solidFill>
            <a:schemeClr val="accent2">
              <a:lumMod val="20000"/>
              <a:lumOff val="80000"/>
            </a:schemeClr>
          </a:solidFill>
          <a:ln w="31750">
            <a:solidFill>
              <a:schemeClr val="accent2">
                <a:lumMod val="75000"/>
              </a:schemeClr>
            </a:solidFill>
            <a:miter lim="800000"/>
            <a:headEnd/>
            <a:tailEnd/>
          </a:ln>
          <a:effectLst>
            <a:outerShdw blurRad="50800" dist="76200" dir="2700000">
              <a:schemeClr val="tx1">
                <a:lumMod val="75000"/>
                <a:lumOff val="25000"/>
                <a:alpha val="52000"/>
              </a:schemeClr>
            </a:outerShdw>
          </a:effec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37931725" indent="-37474525">
              <a:tabLst>
                <a:tab pos="515938" algn="l"/>
              </a:tabLst>
              <a:defRPr sz="1000">
                <a:solidFill>
                  <a:schemeClr val="tx1"/>
                </a:solidFill>
                <a:latin typeface="Arial" charset="0"/>
                <a:ea typeface="ヒラギノ角ゴ Pro W3" charset="0"/>
                <a:cs typeface="ヒラギノ角ゴ Pro W3" charset="0"/>
              </a:defRPr>
            </a:lvl2pPr>
            <a:lvl3pPr>
              <a:tabLst>
                <a:tab pos="515938" algn="l"/>
              </a:tabLst>
              <a:defRPr sz="1000">
                <a:solidFill>
                  <a:schemeClr val="tx1"/>
                </a:solidFill>
                <a:latin typeface="Arial" charset="0"/>
                <a:ea typeface="ヒラギノ角ゴ Pro W3" charset="0"/>
                <a:cs typeface="ヒラギノ角ゴ Pro W3" charset="0"/>
              </a:defRPr>
            </a:lvl3pPr>
            <a:lvl4pPr>
              <a:tabLst>
                <a:tab pos="515938" algn="l"/>
              </a:tabLst>
              <a:defRPr sz="1000">
                <a:solidFill>
                  <a:schemeClr val="tx1"/>
                </a:solidFill>
                <a:latin typeface="Arial" charset="0"/>
                <a:ea typeface="ヒラギノ角ゴ Pro W3" charset="0"/>
                <a:cs typeface="ヒラギノ角ゴ Pro W3" charset="0"/>
              </a:defRPr>
            </a:lvl4pPr>
            <a:lvl5pPr>
              <a:tabLst>
                <a:tab pos="515938" algn="l"/>
              </a:tabLst>
              <a:defRPr sz="10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ctr">
              <a:defRPr/>
            </a:pPr>
            <a:r>
              <a:rPr lang="en-US" sz="4000" b="1" dirty="0"/>
              <a:t>How GP is Organized</a:t>
            </a:r>
          </a:p>
        </p:txBody>
      </p:sp>
      <p:sp>
        <p:nvSpPr>
          <p:cNvPr id="17410" name="Title 4"/>
          <p:cNvSpPr>
            <a:spLocks noGrp="1"/>
          </p:cNvSpPr>
          <p:nvPr>
            <p:ph type="title"/>
          </p:nvPr>
        </p:nvSpPr>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282722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Arrow Connector 34">
            <a:extLst>
              <a:ext uri="{FF2B5EF4-FFF2-40B4-BE49-F238E27FC236}">
                <a16:creationId xmlns:a16="http://schemas.microsoft.com/office/drawing/2014/main" id="{F9343B09-3345-6542-B2B3-5B9BB24E7049}"/>
              </a:ext>
            </a:extLst>
          </p:cNvPr>
          <p:cNvCxnSpPr>
            <a:cxnSpLocks/>
          </p:cNvCxnSpPr>
          <p:nvPr/>
        </p:nvCxnSpPr>
        <p:spPr bwMode="auto">
          <a:xfrm flipH="1">
            <a:off x="5636446" y="3052344"/>
            <a:ext cx="1" cy="816443"/>
          </a:xfrm>
          <a:prstGeom prst="straightConnector1">
            <a:avLst/>
          </a:prstGeom>
          <a:solidFill>
            <a:schemeClr val="accent1"/>
          </a:solidFill>
          <a:ln w="47625" cap="flat" cmpd="sng" algn="ctr">
            <a:solidFill>
              <a:schemeClr val="tx1"/>
            </a:solidFill>
            <a:prstDash val="sysDot"/>
            <a:round/>
            <a:headEnd type="none" w="sm" len="sm"/>
            <a:tailEnd type="triangle"/>
          </a:ln>
          <a:effectLst/>
        </p:spPr>
      </p:cxnSp>
      <p:cxnSp>
        <p:nvCxnSpPr>
          <p:cNvPr id="32" name="Straight Arrow Connector 31">
            <a:extLst>
              <a:ext uri="{FF2B5EF4-FFF2-40B4-BE49-F238E27FC236}">
                <a16:creationId xmlns:a16="http://schemas.microsoft.com/office/drawing/2014/main" id="{04ECA401-2A5B-E44E-BD3E-B487D69A5F16}"/>
              </a:ext>
            </a:extLst>
          </p:cNvPr>
          <p:cNvCxnSpPr>
            <a:cxnSpLocks/>
          </p:cNvCxnSpPr>
          <p:nvPr/>
        </p:nvCxnSpPr>
        <p:spPr bwMode="auto">
          <a:xfrm flipH="1">
            <a:off x="5926613" y="2951137"/>
            <a:ext cx="1" cy="816443"/>
          </a:xfrm>
          <a:prstGeom prst="straightConnector1">
            <a:avLst/>
          </a:prstGeom>
          <a:solidFill>
            <a:schemeClr val="accent1"/>
          </a:solidFill>
          <a:ln w="47625" cap="flat" cmpd="sng" algn="ctr">
            <a:solidFill>
              <a:schemeClr val="tx1"/>
            </a:solidFill>
            <a:prstDash val="sysDot"/>
            <a:round/>
            <a:headEnd type="none" w="sm" len="sm"/>
            <a:tailEnd type="triangle"/>
          </a:ln>
          <a:effectLst/>
        </p:spPr>
      </p:cxnSp>
      <p:cxnSp>
        <p:nvCxnSpPr>
          <p:cNvPr id="31" name="Straight Arrow Connector 30">
            <a:extLst>
              <a:ext uri="{FF2B5EF4-FFF2-40B4-BE49-F238E27FC236}">
                <a16:creationId xmlns:a16="http://schemas.microsoft.com/office/drawing/2014/main" id="{A4DE78B4-FA66-CC45-8324-9AFE5925747D}"/>
              </a:ext>
            </a:extLst>
          </p:cNvPr>
          <p:cNvCxnSpPr>
            <a:cxnSpLocks/>
          </p:cNvCxnSpPr>
          <p:nvPr/>
        </p:nvCxnSpPr>
        <p:spPr bwMode="auto">
          <a:xfrm flipH="1">
            <a:off x="6479414" y="2316641"/>
            <a:ext cx="781034" cy="1793605"/>
          </a:xfrm>
          <a:prstGeom prst="straightConnector1">
            <a:avLst/>
          </a:prstGeom>
          <a:solidFill>
            <a:schemeClr val="accent1"/>
          </a:solidFill>
          <a:ln w="47625" cap="flat" cmpd="sng" algn="ctr">
            <a:solidFill>
              <a:schemeClr val="tx1"/>
            </a:solidFill>
            <a:prstDash val="sysDot"/>
            <a:round/>
            <a:headEnd type="none" w="sm" len="sm"/>
            <a:tailEnd type="triangle"/>
          </a:ln>
          <a:effectLst/>
        </p:spPr>
      </p:cxnSp>
      <p:cxnSp>
        <p:nvCxnSpPr>
          <p:cNvPr id="29" name="Straight Arrow Connector 28">
            <a:extLst>
              <a:ext uri="{FF2B5EF4-FFF2-40B4-BE49-F238E27FC236}">
                <a16:creationId xmlns:a16="http://schemas.microsoft.com/office/drawing/2014/main" id="{1B837C97-FC48-BF4A-981F-6423CE77554E}"/>
              </a:ext>
            </a:extLst>
          </p:cNvPr>
          <p:cNvCxnSpPr>
            <a:cxnSpLocks/>
          </p:cNvCxnSpPr>
          <p:nvPr/>
        </p:nvCxnSpPr>
        <p:spPr bwMode="auto">
          <a:xfrm flipH="1">
            <a:off x="3982018" y="3900454"/>
            <a:ext cx="1991359" cy="1703596"/>
          </a:xfrm>
          <a:prstGeom prst="straightConnector1">
            <a:avLst/>
          </a:prstGeom>
          <a:solidFill>
            <a:schemeClr val="accent1"/>
          </a:solidFill>
          <a:ln w="47625" cap="flat" cmpd="sng" algn="ctr">
            <a:solidFill>
              <a:schemeClr val="tx1"/>
            </a:solidFill>
            <a:prstDash val="sysDot"/>
            <a:round/>
            <a:headEnd type="none" w="sm" len="sm"/>
            <a:tailEnd type="triangle"/>
          </a:ln>
          <a:effectLst/>
        </p:spPr>
      </p:cxnSp>
      <p:cxnSp>
        <p:nvCxnSpPr>
          <p:cNvPr id="27" name="Straight Arrow Connector 26">
            <a:extLst>
              <a:ext uri="{FF2B5EF4-FFF2-40B4-BE49-F238E27FC236}">
                <a16:creationId xmlns:a16="http://schemas.microsoft.com/office/drawing/2014/main" id="{ACABACB8-B40C-6C41-9598-A7A39FB5AB41}"/>
              </a:ext>
            </a:extLst>
          </p:cNvPr>
          <p:cNvCxnSpPr>
            <a:cxnSpLocks/>
          </p:cNvCxnSpPr>
          <p:nvPr/>
        </p:nvCxnSpPr>
        <p:spPr bwMode="auto">
          <a:xfrm flipH="1">
            <a:off x="2416051" y="3986569"/>
            <a:ext cx="3131932" cy="1546130"/>
          </a:xfrm>
          <a:prstGeom prst="straightConnector1">
            <a:avLst/>
          </a:prstGeom>
          <a:solidFill>
            <a:schemeClr val="accent1"/>
          </a:solidFill>
          <a:ln w="47625" cap="flat" cmpd="sng" algn="ctr">
            <a:solidFill>
              <a:schemeClr val="tx1"/>
            </a:solidFill>
            <a:prstDash val="sysDot"/>
            <a:round/>
            <a:headEnd type="none" w="sm" len="sm"/>
            <a:tailEnd type="triangle"/>
          </a:ln>
          <a:effectLst/>
        </p:spPr>
      </p:cxnSp>
      <p:cxnSp>
        <p:nvCxnSpPr>
          <p:cNvPr id="38" name="Straight Arrow Connector 37">
            <a:extLst>
              <a:ext uri="{FF2B5EF4-FFF2-40B4-BE49-F238E27FC236}">
                <a16:creationId xmlns:a16="http://schemas.microsoft.com/office/drawing/2014/main" id="{42EB541B-6526-6347-AE96-A8C742B9AF23}"/>
              </a:ext>
            </a:extLst>
          </p:cNvPr>
          <p:cNvCxnSpPr>
            <a:cxnSpLocks/>
          </p:cNvCxnSpPr>
          <p:nvPr/>
        </p:nvCxnSpPr>
        <p:spPr bwMode="auto">
          <a:xfrm flipH="1">
            <a:off x="6542960" y="1539658"/>
            <a:ext cx="16288" cy="2418188"/>
          </a:xfrm>
          <a:prstGeom prst="straightConnector1">
            <a:avLst/>
          </a:prstGeom>
          <a:solidFill>
            <a:schemeClr val="accent1"/>
          </a:solidFill>
          <a:ln w="47625" cap="flat" cmpd="sng" algn="ctr">
            <a:solidFill>
              <a:schemeClr val="tx1"/>
            </a:solidFill>
            <a:prstDash val="sysDot"/>
            <a:round/>
            <a:headEnd type="none" w="sm" len="sm"/>
            <a:tailEnd type="triangle"/>
          </a:ln>
          <a:effectLst/>
        </p:spPr>
      </p:cxnSp>
      <p:cxnSp>
        <p:nvCxnSpPr>
          <p:cNvPr id="36" name="Straight Arrow Connector 35">
            <a:extLst>
              <a:ext uri="{FF2B5EF4-FFF2-40B4-BE49-F238E27FC236}">
                <a16:creationId xmlns:a16="http://schemas.microsoft.com/office/drawing/2014/main" id="{770FF11A-9AE6-C645-9405-8ED3D7555F64}"/>
              </a:ext>
            </a:extLst>
          </p:cNvPr>
          <p:cNvCxnSpPr>
            <a:cxnSpLocks/>
          </p:cNvCxnSpPr>
          <p:nvPr/>
        </p:nvCxnSpPr>
        <p:spPr bwMode="auto">
          <a:xfrm>
            <a:off x="5137610" y="1594111"/>
            <a:ext cx="629999" cy="1251959"/>
          </a:xfrm>
          <a:prstGeom prst="straightConnector1">
            <a:avLst/>
          </a:prstGeom>
          <a:solidFill>
            <a:schemeClr val="accent1"/>
          </a:solidFill>
          <a:ln w="47625" cap="flat" cmpd="sng" algn="ctr">
            <a:solidFill>
              <a:schemeClr val="tx1"/>
            </a:solidFill>
            <a:prstDash val="sysDot"/>
            <a:round/>
            <a:headEnd type="none" w="sm" len="sm"/>
            <a:tailEnd type="triangle"/>
          </a:ln>
          <a:effectLst/>
        </p:spPr>
      </p:cxnSp>
      <p:cxnSp>
        <p:nvCxnSpPr>
          <p:cNvPr id="34" name="Straight Arrow Connector 33">
            <a:extLst>
              <a:ext uri="{FF2B5EF4-FFF2-40B4-BE49-F238E27FC236}">
                <a16:creationId xmlns:a16="http://schemas.microsoft.com/office/drawing/2014/main" id="{8A423621-01E4-FA47-8F97-FFACFD1310DD}"/>
              </a:ext>
            </a:extLst>
          </p:cNvPr>
          <p:cNvCxnSpPr>
            <a:cxnSpLocks/>
          </p:cNvCxnSpPr>
          <p:nvPr/>
        </p:nvCxnSpPr>
        <p:spPr bwMode="auto">
          <a:xfrm flipH="1">
            <a:off x="5783017" y="3130672"/>
            <a:ext cx="1" cy="816443"/>
          </a:xfrm>
          <a:prstGeom prst="straightConnector1">
            <a:avLst/>
          </a:prstGeom>
          <a:solidFill>
            <a:schemeClr val="accent1"/>
          </a:solidFill>
          <a:ln w="47625" cap="flat" cmpd="sng" algn="ctr">
            <a:solidFill>
              <a:schemeClr val="tx1"/>
            </a:solidFill>
            <a:prstDash val="sysDot"/>
            <a:round/>
            <a:headEnd type="none" w="sm" len="sm"/>
            <a:tailEnd type="triangle"/>
          </a:ln>
          <a:effectLst/>
        </p:spPr>
      </p:cxnSp>
      <p:cxnSp>
        <p:nvCxnSpPr>
          <p:cNvPr id="30" name="Straight Arrow Connector 29">
            <a:extLst>
              <a:ext uri="{FF2B5EF4-FFF2-40B4-BE49-F238E27FC236}">
                <a16:creationId xmlns:a16="http://schemas.microsoft.com/office/drawing/2014/main" id="{4E87414E-5520-EE4E-AD54-F371E556FFC9}"/>
              </a:ext>
            </a:extLst>
          </p:cNvPr>
          <p:cNvCxnSpPr>
            <a:cxnSpLocks/>
          </p:cNvCxnSpPr>
          <p:nvPr/>
        </p:nvCxnSpPr>
        <p:spPr bwMode="auto">
          <a:xfrm flipH="1" flipV="1">
            <a:off x="6327013" y="3761294"/>
            <a:ext cx="1287071" cy="673344"/>
          </a:xfrm>
          <a:prstGeom prst="straightConnector1">
            <a:avLst/>
          </a:prstGeom>
          <a:solidFill>
            <a:schemeClr val="accent1"/>
          </a:solidFill>
          <a:ln w="47625" cap="flat" cmpd="sng" algn="ctr">
            <a:solidFill>
              <a:schemeClr val="tx1"/>
            </a:solidFill>
            <a:prstDash val="sysDot"/>
            <a:round/>
            <a:headEnd type="none" w="sm" len="sm"/>
            <a:tailEnd type="triangle"/>
          </a:ln>
          <a:effectLst/>
        </p:spPr>
      </p:cxnSp>
      <p:cxnSp>
        <p:nvCxnSpPr>
          <p:cNvPr id="28" name="Straight Arrow Connector 27">
            <a:extLst>
              <a:ext uri="{FF2B5EF4-FFF2-40B4-BE49-F238E27FC236}">
                <a16:creationId xmlns:a16="http://schemas.microsoft.com/office/drawing/2014/main" id="{89531E7B-5093-614A-A48D-ECAD89BCB06F}"/>
              </a:ext>
            </a:extLst>
          </p:cNvPr>
          <p:cNvCxnSpPr>
            <a:cxnSpLocks/>
          </p:cNvCxnSpPr>
          <p:nvPr/>
        </p:nvCxnSpPr>
        <p:spPr bwMode="auto">
          <a:xfrm flipH="1">
            <a:off x="6327013" y="3413283"/>
            <a:ext cx="1287071" cy="544563"/>
          </a:xfrm>
          <a:prstGeom prst="straightConnector1">
            <a:avLst/>
          </a:prstGeom>
          <a:solidFill>
            <a:schemeClr val="accent1"/>
          </a:solidFill>
          <a:ln w="47625" cap="flat" cmpd="sng" algn="ctr">
            <a:solidFill>
              <a:schemeClr val="tx1"/>
            </a:solidFill>
            <a:prstDash val="sysDot"/>
            <a:round/>
            <a:headEnd type="none" w="sm" len="sm"/>
            <a:tailEnd type="triangle"/>
          </a:ln>
          <a:effectLst/>
        </p:spPr>
      </p:cxnSp>
      <p:cxnSp>
        <p:nvCxnSpPr>
          <p:cNvPr id="26" name="Straight Arrow Connector 25">
            <a:extLst>
              <a:ext uri="{FF2B5EF4-FFF2-40B4-BE49-F238E27FC236}">
                <a16:creationId xmlns:a16="http://schemas.microsoft.com/office/drawing/2014/main" id="{7515532A-44B1-8E42-A47F-70EECBE88578}"/>
              </a:ext>
            </a:extLst>
          </p:cNvPr>
          <p:cNvCxnSpPr>
            <a:cxnSpLocks/>
          </p:cNvCxnSpPr>
          <p:nvPr/>
        </p:nvCxnSpPr>
        <p:spPr bwMode="auto">
          <a:xfrm>
            <a:off x="7884263" y="2536431"/>
            <a:ext cx="0" cy="829412"/>
          </a:xfrm>
          <a:prstGeom prst="straightConnector1">
            <a:avLst/>
          </a:prstGeom>
          <a:solidFill>
            <a:schemeClr val="accent1"/>
          </a:solidFill>
          <a:ln w="47625" cap="flat" cmpd="sng" algn="ctr">
            <a:solidFill>
              <a:schemeClr val="tx1"/>
            </a:solidFill>
            <a:prstDash val="sysDot"/>
            <a:round/>
            <a:headEnd type="none" w="sm" len="sm"/>
            <a:tailEnd type="triangle"/>
          </a:ln>
          <a:effectLst/>
        </p:spPr>
      </p:cxnSp>
      <p:cxnSp>
        <p:nvCxnSpPr>
          <p:cNvPr id="23" name="Straight Arrow Connector 22">
            <a:extLst>
              <a:ext uri="{FF2B5EF4-FFF2-40B4-BE49-F238E27FC236}">
                <a16:creationId xmlns:a16="http://schemas.microsoft.com/office/drawing/2014/main" id="{D4B0E313-8D5F-D543-BBA4-36C7B983E3DC}"/>
              </a:ext>
            </a:extLst>
          </p:cNvPr>
          <p:cNvCxnSpPr>
            <a:cxnSpLocks/>
          </p:cNvCxnSpPr>
          <p:nvPr/>
        </p:nvCxnSpPr>
        <p:spPr bwMode="auto">
          <a:xfrm>
            <a:off x="4501244" y="3915217"/>
            <a:ext cx="692926" cy="0"/>
          </a:xfrm>
          <a:prstGeom prst="straightConnector1">
            <a:avLst/>
          </a:prstGeom>
          <a:solidFill>
            <a:schemeClr val="accent1"/>
          </a:solidFill>
          <a:ln w="47625"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D1504720-66D9-F748-8B1E-F9C2CF3368BE}"/>
              </a:ext>
            </a:extLst>
          </p:cNvPr>
          <p:cNvCxnSpPr>
            <a:cxnSpLocks/>
          </p:cNvCxnSpPr>
          <p:nvPr/>
        </p:nvCxnSpPr>
        <p:spPr bwMode="auto">
          <a:xfrm>
            <a:off x="2187215" y="3849150"/>
            <a:ext cx="692926" cy="0"/>
          </a:xfrm>
          <a:prstGeom prst="straightConnector1">
            <a:avLst/>
          </a:prstGeom>
          <a:solidFill>
            <a:schemeClr val="accent1"/>
          </a:solidFill>
          <a:ln w="47625" cap="flat" cmpd="sng" algn="ctr">
            <a:solidFill>
              <a:schemeClr val="tx1"/>
            </a:solidFill>
            <a:prstDash val="solid"/>
            <a:round/>
            <a:headEnd type="none" w="sm" len="sm"/>
            <a:tailEnd type="triangle"/>
          </a:ln>
          <a:effectLst/>
        </p:spPr>
      </p:cxnSp>
      <p:cxnSp>
        <p:nvCxnSpPr>
          <p:cNvPr id="13" name="Straight Arrow Connector 12">
            <a:extLst>
              <a:ext uri="{FF2B5EF4-FFF2-40B4-BE49-F238E27FC236}">
                <a16:creationId xmlns:a16="http://schemas.microsoft.com/office/drawing/2014/main" id="{DF39C3F1-AF49-B14D-9A85-CE63FB7C289B}"/>
              </a:ext>
            </a:extLst>
          </p:cNvPr>
          <p:cNvCxnSpPr>
            <a:cxnSpLocks/>
          </p:cNvCxnSpPr>
          <p:nvPr/>
        </p:nvCxnSpPr>
        <p:spPr bwMode="auto">
          <a:xfrm flipH="1" flipV="1">
            <a:off x="1609190" y="4219026"/>
            <a:ext cx="633621" cy="976637"/>
          </a:xfrm>
          <a:prstGeom prst="straightConnector1">
            <a:avLst/>
          </a:prstGeom>
          <a:solidFill>
            <a:schemeClr val="accent1"/>
          </a:solidFill>
          <a:ln w="47625" cap="flat" cmpd="sng" algn="ctr">
            <a:solidFill>
              <a:schemeClr val="tx1"/>
            </a:solidFill>
            <a:prstDash val="solid"/>
            <a:round/>
            <a:headEnd type="none" w="sm" len="sm"/>
            <a:tailEnd type="triangle"/>
          </a:ln>
          <a:effectLst/>
        </p:spPr>
      </p:cxnSp>
      <p:sp>
        <p:nvSpPr>
          <p:cNvPr id="17410" name="Title 4"/>
          <p:cNvSpPr>
            <a:spLocks noGrp="1"/>
          </p:cNvSpPr>
          <p:nvPr>
            <p:ph type="title"/>
          </p:nvPr>
        </p:nvSpPr>
        <p:spPr/>
        <p:txBody>
          <a:bodyPr/>
          <a:lstStyle/>
          <a:p>
            <a:r>
              <a:rPr lang="en-US" dirty="0">
                <a:latin typeface="Arial" charset="0"/>
                <a:ea typeface="ＭＳ Ｐゴシック" charset="0"/>
                <a:cs typeface="ＭＳ Ｐゴシック" charset="0"/>
              </a:rPr>
              <a:t>Relationships</a:t>
            </a:r>
          </a:p>
        </p:txBody>
      </p:sp>
      <p:sp>
        <p:nvSpPr>
          <p:cNvPr id="2" name="Rounded Rectangle 1">
            <a:extLst>
              <a:ext uri="{FF2B5EF4-FFF2-40B4-BE49-F238E27FC236}">
                <a16:creationId xmlns:a16="http://schemas.microsoft.com/office/drawing/2014/main" id="{46D78EFA-A278-5845-A3E6-975D3569374B}"/>
              </a:ext>
            </a:extLst>
          </p:cNvPr>
          <p:cNvSpPr/>
          <p:nvPr/>
        </p:nvSpPr>
        <p:spPr bwMode="auto">
          <a:xfrm>
            <a:off x="2177568" y="1036949"/>
            <a:ext cx="1696825" cy="772998"/>
          </a:xfrm>
          <a:prstGeom prst="roundRect">
            <a:avLst/>
          </a:prstGeom>
          <a:solidFill>
            <a:schemeClr val="accent2">
              <a:lumMod val="40000"/>
              <a:lumOff val="60000"/>
            </a:schemeClr>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83" charset="0"/>
              </a:rPr>
              <a:t>Steering Committee</a:t>
            </a:r>
          </a:p>
        </p:txBody>
      </p:sp>
      <p:sp>
        <p:nvSpPr>
          <p:cNvPr id="5" name="Rounded Rectangle 4">
            <a:extLst>
              <a:ext uri="{FF2B5EF4-FFF2-40B4-BE49-F238E27FC236}">
                <a16:creationId xmlns:a16="http://schemas.microsoft.com/office/drawing/2014/main" id="{448C29E9-77C9-D34E-B05A-2124FEA022FE}"/>
              </a:ext>
            </a:extLst>
          </p:cNvPr>
          <p:cNvSpPr/>
          <p:nvPr/>
        </p:nvSpPr>
        <p:spPr bwMode="auto">
          <a:xfrm>
            <a:off x="284352" y="1036949"/>
            <a:ext cx="1696825" cy="772998"/>
          </a:xfrm>
          <a:prstGeom prst="roundRect">
            <a:avLst/>
          </a:prstGeom>
          <a:solidFill>
            <a:schemeClr val="accent2">
              <a:lumMod val="40000"/>
              <a:lumOff val="60000"/>
            </a:schemeClr>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83" charset="0"/>
              </a:rPr>
              <a:t>National Committee</a:t>
            </a:r>
          </a:p>
        </p:txBody>
      </p:sp>
      <p:sp>
        <p:nvSpPr>
          <p:cNvPr id="6" name="Rounded Rectangle 5">
            <a:extLst>
              <a:ext uri="{FF2B5EF4-FFF2-40B4-BE49-F238E27FC236}">
                <a16:creationId xmlns:a16="http://schemas.microsoft.com/office/drawing/2014/main" id="{EABD881A-7D47-6549-892E-0ACDE7CD275F}"/>
              </a:ext>
            </a:extLst>
          </p:cNvPr>
          <p:cNvSpPr/>
          <p:nvPr/>
        </p:nvSpPr>
        <p:spPr bwMode="auto">
          <a:xfrm>
            <a:off x="4070784" y="1047948"/>
            <a:ext cx="1696825" cy="772998"/>
          </a:xfrm>
          <a:prstGeom prst="roundRect">
            <a:avLst/>
          </a:prstGeom>
          <a:solidFill>
            <a:schemeClr val="accent2">
              <a:lumMod val="40000"/>
              <a:lumOff val="60000"/>
            </a:schemeClr>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83" charset="0"/>
              </a:rPr>
              <a:t>Media Committee</a:t>
            </a:r>
          </a:p>
        </p:txBody>
      </p:sp>
      <p:sp>
        <p:nvSpPr>
          <p:cNvPr id="7" name="Rounded Rectangle 6">
            <a:extLst>
              <a:ext uri="{FF2B5EF4-FFF2-40B4-BE49-F238E27FC236}">
                <a16:creationId xmlns:a16="http://schemas.microsoft.com/office/drawing/2014/main" id="{2FDBCD49-D588-414D-B1BA-55A7CC6FACAE}"/>
              </a:ext>
            </a:extLst>
          </p:cNvPr>
          <p:cNvSpPr/>
          <p:nvPr/>
        </p:nvSpPr>
        <p:spPr bwMode="auto">
          <a:xfrm>
            <a:off x="5917259" y="1047948"/>
            <a:ext cx="1696825" cy="772998"/>
          </a:xfrm>
          <a:prstGeom prst="roundRect">
            <a:avLst/>
          </a:prstGeom>
          <a:solidFill>
            <a:schemeClr val="accent2">
              <a:lumMod val="40000"/>
              <a:lumOff val="60000"/>
            </a:schemeClr>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83" charset="0"/>
              </a:rPr>
              <a:t>PCSC Committee</a:t>
            </a:r>
          </a:p>
        </p:txBody>
      </p:sp>
      <p:sp>
        <p:nvSpPr>
          <p:cNvPr id="8" name="Rounded Rectangle 7">
            <a:extLst>
              <a:ext uri="{FF2B5EF4-FFF2-40B4-BE49-F238E27FC236}">
                <a16:creationId xmlns:a16="http://schemas.microsoft.com/office/drawing/2014/main" id="{64E3F68D-9B2E-3348-BAE6-096FBBAA2559}"/>
              </a:ext>
            </a:extLst>
          </p:cNvPr>
          <p:cNvSpPr/>
          <p:nvPr/>
        </p:nvSpPr>
        <p:spPr bwMode="auto">
          <a:xfrm>
            <a:off x="1556566" y="5050364"/>
            <a:ext cx="1291472" cy="772998"/>
          </a:xfrm>
          <a:prstGeom prst="roundRect">
            <a:avLst/>
          </a:prstGeom>
          <a:solidFill>
            <a:schemeClr val="accent2">
              <a:lumMod val="40000"/>
              <a:lumOff val="60000"/>
            </a:schemeClr>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83" charset="0"/>
              </a:rPr>
              <a:t>State Parties</a:t>
            </a:r>
          </a:p>
        </p:txBody>
      </p:sp>
      <p:sp>
        <p:nvSpPr>
          <p:cNvPr id="9" name="Rounded Rectangle 8">
            <a:extLst>
              <a:ext uri="{FF2B5EF4-FFF2-40B4-BE49-F238E27FC236}">
                <a16:creationId xmlns:a16="http://schemas.microsoft.com/office/drawing/2014/main" id="{09E14BCC-0660-3442-8857-9789CB45DCEA}"/>
              </a:ext>
            </a:extLst>
          </p:cNvPr>
          <p:cNvSpPr/>
          <p:nvPr/>
        </p:nvSpPr>
        <p:spPr bwMode="auto">
          <a:xfrm>
            <a:off x="3444061" y="5327131"/>
            <a:ext cx="1507898" cy="525231"/>
          </a:xfrm>
          <a:prstGeom prst="roundRect">
            <a:avLst/>
          </a:prstGeom>
          <a:solidFill>
            <a:schemeClr val="accent2">
              <a:lumMod val="40000"/>
              <a:lumOff val="60000"/>
            </a:schemeClr>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83" charset="0"/>
              </a:rPr>
              <a:t>Caucuses</a:t>
            </a:r>
          </a:p>
        </p:txBody>
      </p:sp>
      <p:sp>
        <p:nvSpPr>
          <p:cNvPr id="10" name="Rounded Rectangle 9">
            <a:extLst>
              <a:ext uri="{FF2B5EF4-FFF2-40B4-BE49-F238E27FC236}">
                <a16:creationId xmlns:a16="http://schemas.microsoft.com/office/drawing/2014/main" id="{4E133096-8DBC-3F4A-A729-8A8324B94443}"/>
              </a:ext>
            </a:extLst>
          </p:cNvPr>
          <p:cNvSpPr/>
          <p:nvPr/>
        </p:nvSpPr>
        <p:spPr bwMode="auto">
          <a:xfrm>
            <a:off x="2894420" y="3365843"/>
            <a:ext cx="1696825" cy="1000973"/>
          </a:xfrm>
          <a:prstGeom prst="roundRect">
            <a:avLst/>
          </a:prstGeom>
          <a:solidFill>
            <a:schemeClr val="accent2">
              <a:lumMod val="40000"/>
              <a:lumOff val="60000"/>
            </a:schemeClr>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83" charset="0"/>
              </a:rPr>
              <a:t>Presidential Nominating Convention</a:t>
            </a:r>
          </a:p>
        </p:txBody>
      </p:sp>
      <p:sp>
        <p:nvSpPr>
          <p:cNvPr id="3" name="Oval 2">
            <a:extLst>
              <a:ext uri="{FF2B5EF4-FFF2-40B4-BE49-F238E27FC236}">
                <a16:creationId xmlns:a16="http://schemas.microsoft.com/office/drawing/2014/main" id="{E800E0D6-7BA9-1B4E-8E17-AEEF35019CF6}"/>
              </a:ext>
            </a:extLst>
          </p:cNvPr>
          <p:cNvSpPr/>
          <p:nvPr/>
        </p:nvSpPr>
        <p:spPr bwMode="auto">
          <a:xfrm>
            <a:off x="443177" y="3479275"/>
            <a:ext cx="1979628" cy="740789"/>
          </a:xfrm>
          <a:prstGeom prst="ellipse">
            <a:avLst/>
          </a:prstGeom>
          <a:solidFill>
            <a:srgbClr val="F4C0F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pitchFamily="83" charset="0"/>
              </a:rPr>
              <a:t>Primaries</a:t>
            </a:r>
          </a:p>
        </p:txBody>
      </p:sp>
      <p:sp>
        <p:nvSpPr>
          <p:cNvPr id="17" name="Parallelogram 16">
            <a:extLst>
              <a:ext uri="{FF2B5EF4-FFF2-40B4-BE49-F238E27FC236}">
                <a16:creationId xmlns:a16="http://schemas.microsoft.com/office/drawing/2014/main" id="{9891E996-B2C9-244C-91C3-21D4E8AA6FE5}"/>
              </a:ext>
            </a:extLst>
          </p:cNvPr>
          <p:cNvSpPr/>
          <p:nvPr/>
        </p:nvSpPr>
        <p:spPr bwMode="auto">
          <a:xfrm>
            <a:off x="5118756" y="3552443"/>
            <a:ext cx="1753385" cy="725547"/>
          </a:xfrm>
          <a:prstGeom prst="parallelogram">
            <a:avLst/>
          </a:prstGeom>
          <a:solidFill>
            <a:srgbClr val="FDF0C8"/>
          </a:solid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pitchFamily="83" charset="0"/>
              </a:rPr>
              <a:t>President/ VP Ticket</a:t>
            </a:r>
          </a:p>
        </p:txBody>
      </p:sp>
      <p:sp>
        <p:nvSpPr>
          <p:cNvPr id="22" name="Rounded Rectangle 21">
            <a:extLst>
              <a:ext uri="{FF2B5EF4-FFF2-40B4-BE49-F238E27FC236}">
                <a16:creationId xmlns:a16="http://schemas.microsoft.com/office/drawing/2014/main" id="{6233F3C8-7323-C14E-9DAA-FE29C6304F16}"/>
              </a:ext>
            </a:extLst>
          </p:cNvPr>
          <p:cNvSpPr/>
          <p:nvPr/>
        </p:nvSpPr>
        <p:spPr bwMode="auto">
          <a:xfrm>
            <a:off x="6947555" y="1930142"/>
            <a:ext cx="1874731" cy="772998"/>
          </a:xfrm>
          <a:prstGeom prst="roundRect">
            <a:avLst/>
          </a:prstGeom>
          <a:solidFill>
            <a:schemeClr val="accent2">
              <a:lumMod val="40000"/>
              <a:lumOff val="60000"/>
            </a:schemeClr>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83" charset="0"/>
              </a:rPr>
              <a:t>Ballot Access Committee</a:t>
            </a:r>
          </a:p>
        </p:txBody>
      </p:sp>
      <p:sp>
        <p:nvSpPr>
          <p:cNvPr id="20" name="Regular Pentagon 19">
            <a:extLst>
              <a:ext uri="{FF2B5EF4-FFF2-40B4-BE49-F238E27FC236}">
                <a16:creationId xmlns:a16="http://schemas.microsoft.com/office/drawing/2014/main" id="{DA0E6ED7-DE27-8B46-BDFA-7535DE357B12}"/>
              </a:ext>
            </a:extLst>
          </p:cNvPr>
          <p:cNvSpPr/>
          <p:nvPr/>
        </p:nvSpPr>
        <p:spPr bwMode="auto">
          <a:xfrm>
            <a:off x="7267464" y="4154398"/>
            <a:ext cx="1234912" cy="639244"/>
          </a:xfrm>
          <a:prstGeom prst="pentagon">
            <a:avLst/>
          </a:prstGeom>
          <a:solidFill>
            <a:schemeClr val="accent1">
              <a:lumMod val="40000"/>
              <a:lumOff val="60000"/>
            </a:schemeClr>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83" charset="0"/>
              </a:rPr>
              <a:t>FEC</a:t>
            </a:r>
          </a:p>
        </p:txBody>
      </p:sp>
      <p:sp>
        <p:nvSpPr>
          <p:cNvPr id="25" name="Regular Pentagon 24">
            <a:extLst>
              <a:ext uri="{FF2B5EF4-FFF2-40B4-BE49-F238E27FC236}">
                <a16:creationId xmlns:a16="http://schemas.microsoft.com/office/drawing/2014/main" id="{A3F46FBD-3CEE-7940-BD2A-7B417CF98352}"/>
              </a:ext>
            </a:extLst>
          </p:cNvPr>
          <p:cNvSpPr/>
          <p:nvPr/>
        </p:nvSpPr>
        <p:spPr bwMode="auto">
          <a:xfrm>
            <a:off x="7009576" y="2989087"/>
            <a:ext cx="1766409" cy="772207"/>
          </a:xfrm>
          <a:prstGeom prst="pentagon">
            <a:avLst/>
          </a:prstGeom>
          <a:solidFill>
            <a:schemeClr val="accent1">
              <a:lumMod val="40000"/>
              <a:lumOff val="60000"/>
            </a:schemeClr>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a:latin typeface="Arial" pitchFamily="83" charset="0"/>
              </a:rPr>
              <a:t>State Agencies</a:t>
            </a:r>
            <a:endParaRPr kumimoji="0" lang="en-US" sz="1600" b="1" i="0" u="none" strike="noStrike" cap="none" normalizeH="0" baseline="0" dirty="0">
              <a:ln>
                <a:noFill/>
              </a:ln>
              <a:solidFill>
                <a:schemeClr val="tx1"/>
              </a:solidFill>
              <a:effectLst/>
              <a:latin typeface="Arial" pitchFamily="83" charset="0"/>
            </a:endParaRPr>
          </a:p>
        </p:txBody>
      </p:sp>
      <p:sp>
        <p:nvSpPr>
          <p:cNvPr id="33" name="Regular Pentagon 32">
            <a:extLst>
              <a:ext uri="{FF2B5EF4-FFF2-40B4-BE49-F238E27FC236}">
                <a16:creationId xmlns:a16="http://schemas.microsoft.com/office/drawing/2014/main" id="{3E55C825-2234-A049-BFF6-4F8826758F8F}"/>
              </a:ext>
            </a:extLst>
          </p:cNvPr>
          <p:cNvSpPr/>
          <p:nvPr/>
        </p:nvSpPr>
        <p:spPr bwMode="auto">
          <a:xfrm>
            <a:off x="5158398" y="2531089"/>
            <a:ext cx="1234912" cy="639244"/>
          </a:xfrm>
          <a:prstGeom prst="pentagon">
            <a:avLst/>
          </a:prstGeom>
          <a:solidFill>
            <a:schemeClr val="accent1">
              <a:lumMod val="40000"/>
              <a:lumOff val="60000"/>
            </a:schemeClr>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83" charset="0"/>
              </a:rPr>
              <a:t>Media</a:t>
            </a:r>
          </a:p>
        </p:txBody>
      </p:sp>
    </p:spTree>
    <p:extLst>
      <p:ext uri="{BB962C8B-B14F-4D97-AF65-F5344CB8AC3E}">
        <p14:creationId xmlns:p14="http://schemas.microsoft.com/office/powerpoint/2010/main" val="624104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192530" y="0"/>
            <a:ext cx="7086600" cy="762000"/>
          </a:xfrm>
        </p:spPr>
        <p:txBody>
          <a:bodyPr/>
          <a:lstStyle/>
          <a:p>
            <a:r>
              <a:rPr lang="en-US" dirty="0">
                <a:latin typeface="Arial" charset="0"/>
                <a:ea typeface="ＭＳ Ｐゴシック" charset="0"/>
                <a:cs typeface="ＭＳ Ｐゴシック" charset="0"/>
              </a:rPr>
              <a:t>The Presidential Campaign Support Committee (PCSC)</a:t>
            </a:r>
          </a:p>
        </p:txBody>
      </p:sp>
      <p:sp>
        <p:nvSpPr>
          <p:cNvPr id="13314" name="TextBox 4"/>
          <p:cNvSpPr txBox="1">
            <a:spLocks noChangeArrowheads="1"/>
          </p:cNvSpPr>
          <p:nvPr/>
        </p:nvSpPr>
        <p:spPr bwMode="auto">
          <a:xfrm>
            <a:off x="650875" y="1214438"/>
            <a:ext cx="7146925"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236538" indent="-177800"/>
            <a:r>
              <a:rPr lang="en-US" sz="2400" b="1" dirty="0"/>
              <a:t>• Recruits candidates</a:t>
            </a:r>
          </a:p>
          <a:p>
            <a:pPr marL="236538" indent="-177800"/>
            <a:r>
              <a:rPr lang="en-US" sz="2400" b="1" dirty="0"/>
              <a:t>• Advises candidates on processes.  </a:t>
            </a:r>
          </a:p>
          <a:p>
            <a:pPr marL="236538" indent="-177800"/>
            <a:r>
              <a:rPr lang="en-US" sz="2400" b="1" dirty="0"/>
              <a:t>• Serves as point of contact with GPUS.</a:t>
            </a:r>
          </a:p>
          <a:p>
            <a:pPr marL="236538" indent="-177800"/>
            <a:r>
              <a:rPr lang="en-US" sz="2400" b="1" dirty="0"/>
              <a:t>• Helps GPUS members learn about candidates (e.g. PCSC questionnaire, forums)</a:t>
            </a:r>
          </a:p>
          <a:p>
            <a:pPr marL="236538" indent="-177800"/>
            <a:r>
              <a:rPr lang="en-US" sz="2400" b="1" dirty="0"/>
              <a:t>• Manages the official recognition process</a:t>
            </a:r>
          </a:p>
          <a:p>
            <a:pPr marL="236538" indent="-177800"/>
            <a:r>
              <a:rPr lang="en-US" sz="2400" b="1" dirty="0"/>
              <a:t>• Encourages healthy primary processes in the states</a:t>
            </a:r>
          </a:p>
          <a:p>
            <a:pPr marL="236538" indent="-177800"/>
            <a:r>
              <a:rPr lang="en-US" sz="2400" b="1" dirty="0"/>
              <a:t>• Promotes debate inclusion</a:t>
            </a:r>
          </a:p>
        </p:txBody>
      </p:sp>
      <p:sp>
        <p:nvSpPr>
          <p:cNvPr id="10" name="TextBox 4">
            <a:extLst>
              <a:ext uri="{FF2B5EF4-FFF2-40B4-BE49-F238E27FC236}">
                <a16:creationId xmlns:a16="http://schemas.microsoft.com/office/drawing/2014/main" id="{7E73505E-10DF-D845-941F-519CF68D024A}"/>
              </a:ext>
            </a:extLst>
          </p:cNvPr>
          <p:cNvSpPr txBox="1">
            <a:spLocks noChangeArrowheads="1"/>
          </p:cNvSpPr>
          <p:nvPr/>
        </p:nvSpPr>
        <p:spPr bwMode="auto">
          <a:xfrm>
            <a:off x="1880954" y="4900618"/>
            <a:ext cx="5458291" cy="707886"/>
          </a:xfrm>
          <a:prstGeom prst="rect">
            <a:avLst/>
          </a:prstGeom>
          <a:solidFill>
            <a:srgbClr val="FFFFDF"/>
          </a:solidFill>
          <a:ln>
            <a:solidFill>
              <a:schemeClr val="accent1">
                <a:lumMod val="50000"/>
              </a:schemeClr>
            </a:solidFill>
          </a:ln>
          <a:effectLst>
            <a:outerShdw blurRad="50800" dist="88900" dir="6420000" sx="102000" sy="102000" algn="ctr" rotWithShape="0">
              <a:schemeClr val="bg1">
                <a:lumMod val="65000"/>
                <a:alpha val="71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58738"/>
            <a:r>
              <a:rPr lang="en-US" sz="2000" b="1" dirty="0">
                <a:solidFill>
                  <a:schemeClr val="accent1">
                    <a:lumMod val="75000"/>
                  </a:schemeClr>
                </a:solidFill>
              </a:rPr>
              <a:t>PCSC welcomes new members!  Write to jandrews166@gmail.com to learn more.</a:t>
            </a:r>
          </a:p>
        </p:txBody>
      </p:sp>
      <p:pic>
        <p:nvPicPr>
          <p:cNvPr id="4" name="Picture 3">
            <a:extLst>
              <a:ext uri="{FF2B5EF4-FFF2-40B4-BE49-F238E27FC236}">
                <a16:creationId xmlns:a16="http://schemas.microsoft.com/office/drawing/2014/main" id="{C435A29B-12BE-104A-AC2E-38C7A238A3A5}"/>
              </a:ext>
            </a:extLst>
          </p:cNvPr>
          <p:cNvPicPr>
            <a:picLocks noChangeAspect="1"/>
          </p:cNvPicPr>
          <p:nvPr/>
        </p:nvPicPr>
        <p:blipFill>
          <a:blip r:embed="rId3"/>
          <a:stretch>
            <a:fillRect/>
          </a:stretch>
        </p:blipFill>
        <p:spPr>
          <a:xfrm>
            <a:off x="650875" y="495272"/>
            <a:ext cx="704212" cy="726687"/>
          </a:xfrm>
          <a:prstGeom prst="rect">
            <a:avLst/>
          </a:prstGeom>
        </p:spPr>
      </p:pic>
    </p:spTree>
    <p:extLst>
      <p:ext uri="{BB962C8B-B14F-4D97-AF65-F5344CB8AC3E}">
        <p14:creationId xmlns:p14="http://schemas.microsoft.com/office/powerpoint/2010/main" val="310299844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192530" y="0"/>
            <a:ext cx="7086600" cy="762000"/>
          </a:xfrm>
        </p:spPr>
        <p:txBody>
          <a:bodyPr/>
          <a:lstStyle/>
          <a:p>
            <a:r>
              <a:rPr lang="en-US" dirty="0">
                <a:latin typeface="Arial" charset="0"/>
                <a:ea typeface="ＭＳ Ｐゴシック" charset="0"/>
                <a:cs typeface="ＭＳ Ｐゴシック" charset="0"/>
              </a:rPr>
              <a:t>Federal Matching Funds</a:t>
            </a:r>
          </a:p>
        </p:txBody>
      </p:sp>
      <p:sp>
        <p:nvSpPr>
          <p:cNvPr id="13314" name="TextBox 4"/>
          <p:cNvSpPr txBox="1">
            <a:spLocks noChangeArrowheads="1"/>
          </p:cNvSpPr>
          <p:nvPr/>
        </p:nvSpPr>
        <p:spPr bwMode="auto">
          <a:xfrm>
            <a:off x="775504" y="1257272"/>
            <a:ext cx="7503626"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236538" indent="-177800"/>
            <a:r>
              <a:rPr lang="en-US" sz="2000" b="1" dirty="0"/>
              <a:t>• FEC will match first $250 of each donation in the primary phase of the election.</a:t>
            </a:r>
          </a:p>
          <a:p>
            <a:pPr marL="236538" indent="-177800"/>
            <a:r>
              <a:rPr lang="en-US" sz="2000" b="1" dirty="0"/>
              <a:t>• To qualify: Raise $5000 in each of 20 states.</a:t>
            </a:r>
          </a:p>
          <a:p>
            <a:pPr marL="236538" indent="-177800"/>
            <a:r>
              <a:rPr lang="en-US" sz="2000" b="1" dirty="0"/>
              <a:t>• In 2016 Jill Stein received $456k in matches – 12% of her total fundraising.</a:t>
            </a:r>
          </a:p>
          <a:p>
            <a:pPr marL="236538" indent="-177800"/>
            <a:r>
              <a:rPr lang="en-US" sz="2000" b="1" dirty="0"/>
              <a:t>• All matching funds have to be spent in the primary phase or else returned to FEC.</a:t>
            </a:r>
          </a:p>
          <a:p>
            <a:pPr marL="236538" indent="-177800"/>
            <a:endParaRPr lang="en-US" sz="2000" b="1" dirty="0"/>
          </a:p>
          <a:p>
            <a:pPr marL="236538" indent="-177800"/>
            <a:endParaRPr lang="en-US" sz="2000" b="1" dirty="0"/>
          </a:p>
        </p:txBody>
      </p:sp>
      <p:sp>
        <p:nvSpPr>
          <p:cNvPr id="10" name="TextBox 4">
            <a:extLst>
              <a:ext uri="{FF2B5EF4-FFF2-40B4-BE49-F238E27FC236}">
                <a16:creationId xmlns:a16="http://schemas.microsoft.com/office/drawing/2014/main" id="{7E73505E-10DF-D845-941F-519CF68D024A}"/>
              </a:ext>
            </a:extLst>
          </p:cNvPr>
          <p:cNvSpPr txBox="1">
            <a:spLocks noChangeArrowheads="1"/>
          </p:cNvSpPr>
          <p:nvPr/>
        </p:nvSpPr>
        <p:spPr bwMode="auto">
          <a:xfrm>
            <a:off x="1471809" y="4325334"/>
            <a:ext cx="5660511" cy="1323439"/>
          </a:xfrm>
          <a:prstGeom prst="rect">
            <a:avLst/>
          </a:prstGeom>
          <a:solidFill>
            <a:srgbClr val="FFFFDF"/>
          </a:solidFill>
          <a:ln>
            <a:solidFill>
              <a:schemeClr val="accent5">
                <a:lumMod val="50000"/>
              </a:schemeClr>
            </a:solidFill>
          </a:ln>
          <a:effectLst>
            <a:outerShdw blurRad="50800" dist="88900" dir="6420000" sx="102000" sy="102000" algn="ctr" rotWithShape="0">
              <a:schemeClr val="bg1">
                <a:lumMod val="65000"/>
                <a:alpha val="71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236538" indent="-177800"/>
            <a:r>
              <a:rPr lang="en-US" sz="2000" b="1" dirty="0">
                <a:solidFill>
                  <a:schemeClr val="accent1">
                    <a:lumMod val="75000"/>
                  </a:schemeClr>
                </a:solidFill>
              </a:rPr>
              <a:t>Warning: Democrats in house passed bill (H.R. 1) that would effectively block Greens from qualifying.  This legislation has stalled in the Senate.</a:t>
            </a:r>
          </a:p>
        </p:txBody>
      </p:sp>
      <p:pic>
        <p:nvPicPr>
          <p:cNvPr id="4" name="Picture 3">
            <a:extLst>
              <a:ext uri="{FF2B5EF4-FFF2-40B4-BE49-F238E27FC236}">
                <a16:creationId xmlns:a16="http://schemas.microsoft.com/office/drawing/2014/main" id="{C435A29B-12BE-104A-AC2E-38C7A238A3A5}"/>
              </a:ext>
            </a:extLst>
          </p:cNvPr>
          <p:cNvPicPr>
            <a:picLocks noChangeAspect="1"/>
          </p:cNvPicPr>
          <p:nvPr/>
        </p:nvPicPr>
        <p:blipFill>
          <a:blip r:embed="rId3"/>
          <a:stretch>
            <a:fillRect/>
          </a:stretch>
        </p:blipFill>
        <p:spPr>
          <a:xfrm>
            <a:off x="650875" y="495272"/>
            <a:ext cx="704212" cy="726687"/>
          </a:xfrm>
          <a:prstGeom prst="rect">
            <a:avLst/>
          </a:prstGeom>
        </p:spPr>
      </p:pic>
    </p:spTree>
    <p:extLst>
      <p:ext uri="{BB962C8B-B14F-4D97-AF65-F5344CB8AC3E}">
        <p14:creationId xmlns:p14="http://schemas.microsoft.com/office/powerpoint/2010/main" val="15968094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Outline of Workshop</a:t>
            </a:r>
          </a:p>
        </p:txBody>
      </p:sp>
      <p:sp>
        <p:nvSpPr>
          <p:cNvPr id="7170" name="TextBox 4"/>
          <p:cNvSpPr txBox="1">
            <a:spLocks noChangeArrowheads="1"/>
          </p:cNvSpPr>
          <p:nvPr/>
        </p:nvSpPr>
        <p:spPr bwMode="auto">
          <a:xfrm>
            <a:off x="655638" y="1422400"/>
            <a:ext cx="7637970"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r>
              <a:rPr lang="en-US" sz="2800" b="1" dirty="0"/>
              <a:t>• Why do we run for president?</a:t>
            </a:r>
          </a:p>
          <a:p>
            <a:r>
              <a:rPr lang="en-US" sz="2800" b="1" dirty="0"/>
              <a:t>• Previous results (ballot access, votes, fundraising)</a:t>
            </a:r>
          </a:p>
          <a:p>
            <a:r>
              <a:rPr lang="en-US" sz="2800" b="1" dirty="0"/>
              <a:t>• Nature of the 2020 presidential campaign</a:t>
            </a:r>
          </a:p>
          <a:p>
            <a:r>
              <a:rPr lang="en-US" sz="2800" b="1" dirty="0"/>
              <a:t>• Challenges in 2020</a:t>
            </a:r>
          </a:p>
          <a:p>
            <a:r>
              <a:rPr lang="en-US" sz="2800" b="1" dirty="0"/>
              <a:t>• How you can help</a:t>
            </a:r>
          </a:p>
          <a:p>
            <a:endParaRPr lang="en-US" sz="2800" b="1" dirty="0"/>
          </a:p>
        </p:txBody>
      </p:sp>
      <p:sp>
        <p:nvSpPr>
          <p:cNvPr id="5" name="TextBox 4">
            <a:extLst>
              <a:ext uri="{FF2B5EF4-FFF2-40B4-BE49-F238E27FC236}">
                <a16:creationId xmlns:a16="http://schemas.microsoft.com/office/drawing/2014/main" id="{E15DDDC1-3043-E34C-B5E8-2025AEB1F19A}"/>
              </a:ext>
            </a:extLst>
          </p:cNvPr>
          <p:cNvSpPr txBox="1">
            <a:spLocks noChangeArrowheads="1"/>
          </p:cNvSpPr>
          <p:nvPr/>
        </p:nvSpPr>
        <p:spPr bwMode="auto">
          <a:xfrm>
            <a:off x="1349413" y="5367245"/>
            <a:ext cx="680398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r>
              <a:rPr lang="en-US" sz="1600" b="1" dirty="0">
                <a:solidFill>
                  <a:srgbClr val="00B0F0"/>
                </a:solidFill>
              </a:rPr>
              <a:t>&gt;&gt;&gt; Give us your email to get a copy of all slides presented.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h_GP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36" y="355466"/>
            <a:ext cx="732733" cy="752117"/>
          </a:xfrm>
          <a:prstGeom prst="rect">
            <a:avLst/>
          </a:prstGeom>
        </p:spPr>
      </p:pic>
      <p:sp>
        <p:nvSpPr>
          <p:cNvPr id="10" name="TextBox 9"/>
          <p:cNvSpPr txBox="1"/>
          <p:nvPr/>
        </p:nvSpPr>
        <p:spPr>
          <a:xfrm>
            <a:off x="1118170" y="1239402"/>
            <a:ext cx="1268296" cy="707886"/>
          </a:xfrm>
          <a:prstGeom prst="rect">
            <a:avLst/>
          </a:prstGeom>
          <a:solidFill>
            <a:srgbClr val="FDEEAE"/>
          </a:solidFill>
        </p:spPr>
        <p:txBody>
          <a:bodyPr wrap="none" rtlCol="0">
            <a:spAutoFit/>
          </a:bodyPr>
          <a:lstStyle/>
          <a:p>
            <a:pPr algn="ctr"/>
            <a:r>
              <a:rPr lang="en-US" sz="2000" b="1" dirty="0"/>
              <a:t>Self-</a:t>
            </a:r>
          </a:p>
          <a:p>
            <a:pPr algn="ctr"/>
            <a:r>
              <a:rPr lang="en-US" sz="2000" b="1" dirty="0"/>
              <a:t>Declared</a:t>
            </a:r>
          </a:p>
        </p:txBody>
      </p:sp>
      <p:sp>
        <p:nvSpPr>
          <p:cNvPr id="5" name="Title 4"/>
          <p:cNvSpPr>
            <a:spLocks noGrp="1"/>
          </p:cNvSpPr>
          <p:nvPr>
            <p:ph type="ctrTitle"/>
          </p:nvPr>
        </p:nvSpPr>
        <p:spPr>
          <a:xfrm>
            <a:off x="1344077" y="46376"/>
            <a:ext cx="7228423" cy="885249"/>
          </a:xfrm>
        </p:spPr>
        <p:txBody>
          <a:bodyPr>
            <a:normAutofit/>
          </a:bodyPr>
          <a:lstStyle/>
          <a:p>
            <a:r>
              <a:rPr lang="en-US" sz="4800" b="1" dirty="0"/>
              <a:t>Field of Candidates</a:t>
            </a:r>
          </a:p>
        </p:txBody>
      </p:sp>
      <p:sp>
        <p:nvSpPr>
          <p:cNvPr id="111" name="TextBox 110">
            <a:extLst>
              <a:ext uri="{FF2B5EF4-FFF2-40B4-BE49-F238E27FC236}">
                <a16:creationId xmlns:a16="http://schemas.microsoft.com/office/drawing/2014/main" id="{0B15E259-469B-0E49-A552-EBD9BDA5D743}"/>
              </a:ext>
            </a:extLst>
          </p:cNvPr>
          <p:cNvSpPr txBox="1"/>
          <p:nvPr/>
        </p:nvSpPr>
        <p:spPr>
          <a:xfrm>
            <a:off x="3136420" y="931625"/>
            <a:ext cx="1425390" cy="1015663"/>
          </a:xfrm>
          <a:prstGeom prst="rect">
            <a:avLst/>
          </a:prstGeom>
          <a:solidFill>
            <a:srgbClr val="FDEEAE"/>
          </a:solidFill>
        </p:spPr>
        <p:txBody>
          <a:bodyPr wrap="none" rtlCol="0">
            <a:spAutoFit/>
          </a:bodyPr>
          <a:lstStyle/>
          <a:p>
            <a:pPr algn="ctr"/>
            <a:r>
              <a:rPr lang="en-US" sz="2000" b="1" dirty="0"/>
              <a:t>Active</a:t>
            </a:r>
          </a:p>
          <a:p>
            <a:pPr algn="ctr"/>
            <a:r>
              <a:rPr lang="en-US" sz="2000" b="1" dirty="0"/>
              <a:t>Candidate</a:t>
            </a:r>
          </a:p>
          <a:p>
            <a:pPr algn="ctr"/>
            <a:r>
              <a:rPr lang="en-US" sz="2000" b="1" dirty="0"/>
              <a:t>List</a:t>
            </a:r>
          </a:p>
        </p:txBody>
      </p:sp>
      <p:sp>
        <p:nvSpPr>
          <p:cNvPr id="123" name="TextBox 122">
            <a:extLst>
              <a:ext uri="{FF2B5EF4-FFF2-40B4-BE49-F238E27FC236}">
                <a16:creationId xmlns:a16="http://schemas.microsoft.com/office/drawing/2014/main" id="{0E727504-F2EF-944D-A8FB-928E122C5DC0}"/>
              </a:ext>
            </a:extLst>
          </p:cNvPr>
          <p:cNvSpPr txBox="1"/>
          <p:nvPr/>
        </p:nvSpPr>
        <p:spPr>
          <a:xfrm>
            <a:off x="4947554" y="1211677"/>
            <a:ext cx="1625766" cy="707886"/>
          </a:xfrm>
          <a:prstGeom prst="rect">
            <a:avLst/>
          </a:prstGeom>
          <a:solidFill>
            <a:srgbClr val="FDEEAE"/>
          </a:solidFill>
        </p:spPr>
        <p:txBody>
          <a:bodyPr wrap="none" rtlCol="0">
            <a:spAutoFit/>
          </a:bodyPr>
          <a:lstStyle/>
          <a:p>
            <a:pPr algn="ctr"/>
            <a:r>
              <a:rPr lang="en-US" sz="2000" b="1" dirty="0"/>
              <a:t>Officially</a:t>
            </a:r>
          </a:p>
          <a:p>
            <a:pPr algn="ctr"/>
            <a:r>
              <a:rPr lang="en-US" sz="2000" b="1" dirty="0"/>
              <a:t>Recognized</a:t>
            </a:r>
          </a:p>
        </p:txBody>
      </p:sp>
      <p:sp>
        <p:nvSpPr>
          <p:cNvPr id="125" name="TextBox 124">
            <a:extLst>
              <a:ext uri="{FF2B5EF4-FFF2-40B4-BE49-F238E27FC236}">
                <a16:creationId xmlns:a16="http://schemas.microsoft.com/office/drawing/2014/main" id="{72EE86AB-CF30-2F41-876F-0BDBE8187DCD}"/>
              </a:ext>
            </a:extLst>
          </p:cNvPr>
          <p:cNvSpPr txBox="1"/>
          <p:nvPr/>
        </p:nvSpPr>
        <p:spPr>
          <a:xfrm>
            <a:off x="7101325" y="1439456"/>
            <a:ext cx="1510350" cy="400110"/>
          </a:xfrm>
          <a:prstGeom prst="rect">
            <a:avLst/>
          </a:prstGeom>
          <a:solidFill>
            <a:srgbClr val="FDEEAE"/>
          </a:solidFill>
        </p:spPr>
        <p:txBody>
          <a:bodyPr wrap="none" rtlCol="0">
            <a:spAutoFit/>
          </a:bodyPr>
          <a:lstStyle/>
          <a:p>
            <a:pPr algn="ctr"/>
            <a:r>
              <a:rPr lang="en-US" sz="2000" b="1" dirty="0"/>
              <a:t>Nominated</a:t>
            </a:r>
          </a:p>
        </p:txBody>
      </p:sp>
      <p:grpSp>
        <p:nvGrpSpPr>
          <p:cNvPr id="7" name="Group 6">
            <a:extLst>
              <a:ext uri="{FF2B5EF4-FFF2-40B4-BE49-F238E27FC236}">
                <a16:creationId xmlns:a16="http://schemas.microsoft.com/office/drawing/2014/main" id="{5A057185-09E3-364A-B083-A129BD5394D2}"/>
              </a:ext>
            </a:extLst>
          </p:cNvPr>
          <p:cNvGrpSpPr/>
          <p:nvPr/>
        </p:nvGrpSpPr>
        <p:grpSpPr>
          <a:xfrm>
            <a:off x="1090569" y="2098806"/>
            <a:ext cx="7275728" cy="3789486"/>
            <a:chOff x="578734" y="1872760"/>
            <a:chExt cx="5184819" cy="3789486"/>
          </a:xfrm>
        </p:grpSpPr>
        <p:cxnSp>
          <p:nvCxnSpPr>
            <p:cNvPr id="4" name="Straight Arrow Connector 3">
              <a:extLst>
                <a:ext uri="{FF2B5EF4-FFF2-40B4-BE49-F238E27FC236}">
                  <a16:creationId xmlns:a16="http://schemas.microsoft.com/office/drawing/2014/main" id="{246FD20F-F22F-5143-AF14-A8D1040F9C96}"/>
                </a:ext>
              </a:extLst>
            </p:cNvPr>
            <p:cNvCxnSpPr/>
            <p:nvPr/>
          </p:nvCxnSpPr>
          <p:spPr bwMode="auto">
            <a:xfrm>
              <a:off x="578734" y="2048719"/>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53" name="Straight Arrow Connector 52">
              <a:extLst>
                <a:ext uri="{FF2B5EF4-FFF2-40B4-BE49-F238E27FC236}">
                  <a16:creationId xmlns:a16="http://schemas.microsoft.com/office/drawing/2014/main" id="{6731E9F7-A526-8040-B6C8-A66BFDEAB5C4}"/>
                </a:ext>
              </a:extLst>
            </p:cNvPr>
            <p:cNvCxnSpPr/>
            <p:nvPr/>
          </p:nvCxnSpPr>
          <p:spPr bwMode="auto">
            <a:xfrm>
              <a:off x="578734" y="2365242"/>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54" name="Straight Arrow Connector 53">
              <a:extLst>
                <a:ext uri="{FF2B5EF4-FFF2-40B4-BE49-F238E27FC236}">
                  <a16:creationId xmlns:a16="http://schemas.microsoft.com/office/drawing/2014/main" id="{6429F800-60A7-8A47-AC4F-145E4C81E378}"/>
                </a:ext>
              </a:extLst>
            </p:cNvPr>
            <p:cNvCxnSpPr/>
            <p:nvPr/>
          </p:nvCxnSpPr>
          <p:spPr bwMode="auto">
            <a:xfrm>
              <a:off x="578734" y="2681765"/>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55" name="Straight Arrow Connector 54">
              <a:extLst>
                <a:ext uri="{FF2B5EF4-FFF2-40B4-BE49-F238E27FC236}">
                  <a16:creationId xmlns:a16="http://schemas.microsoft.com/office/drawing/2014/main" id="{9843A37B-6AC7-364F-B0AD-F0B34650A949}"/>
                </a:ext>
              </a:extLst>
            </p:cNvPr>
            <p:cNvCxnSpPr/>
            <p:nvPr/>
          </p:nvCxnSpPr>
          <p:spPr bwMode="auto">
            <a:xfrm>
              <a:off x="578734" y="2998288"/>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56" name="Straight Arrow Connector 55">
              <a:extLst>
                <a:ext uri="{FF2B5EF4-FFF2-40B4-BE49-F238E27FC236}">
                  <a16:creationId xmlns:a16="http://schemas.microsoft.com/office/drawing/2014/main" id="{A76F1E2D-5F9F-FF4C-A8DC-AAE08A6FB731}"/>
                </a:ext>
              </a:extLst>
            </p:cNvPr>
            <p:cNvCxnSpPr/>
            <p:nvPr/>
          </p:nvCxnSpPr>
          <p:spPr bwMode="auto">
            <a:xfrm>
              <a:off x="578734" y="3314811"/>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57" name="Straight Arrow Connector 56">
              <a:extLst>
                <a:ext uri="{FF2B5EF4-FFF2-40B4-BE49-F238E27FC236}">
                  <a16:creationId xmlns:a16="http://schemas.microsoft.com/office/drawing/2014/main" id="{2964197B-6A51-1140-B41E-4F006A194F19}"/>
                </a:ext>
              </a:extLst>
            </p:cNvPr>
            <p:cNvCxnSpPr/>
            <p:nvPr/>
          </p:nvCxnSpPr>
          <p:spPr bwMode="auto">
            <a:xfrm>
              <a:off x="578734" y="3631334"/>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58" name="Straight Arrow Connector 57">
              <a:extLst>
                <a:ext uri="{FF2B5EF4-FFF2-40B4-BE49-F238E27FC236}">
                  <a16:creationId xmlns:a16="http://schemas.microsoft.com/office/drawing/2014/main" id="{47E7F233-8B16-7745-8DCE-CBC7AF1C0873}"/>
                </a:ext>
              </a:extLst>
            </p:cNvPr>
            <p:cNvCxnSpPr/>
            <p:nvPr/>
          </p:nvCxnSpPr>
          <p:spPr bwMode="auto">
            <a:xfrm>
              <a:off x="578734" y="3947857"/>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59" name="Straight Arrow Connector 58">
              <a:extLst>
                <a:ext uri="{FF2B5EF4-FFF2-40B4-BE49-F238E27FC236}">
                  <a16:creationId xmlns:a16="http://schemas.microsoft.com/office/drawing/2014/main" id="{34BCF4B3-FBBF-5840-8D04-377E7B45515E}"/>
                </a:ext>
              </a:extLst>
            </p:cNvPr>
            <p:cNvCxnSpPr/>
            <p:nvPr/>
          </p:nvCxnSpPr>
          <p:spPr bwMode="auto">
            <a:xfrm>
              <a:off x="578734" y="4264380"/>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60" name="Straight Arrow Connector 59">
              <a:extLst>
                <a:ext uri="{FF2B5EF4-FFF2-40B4-BE49-F238E27FC236}">
                  <a16:creationId xmlns:a16="http://schemas.microsoft.com/office/drawing/2014/main" id="{045F2008-F0B7-DD41-AC0C-E2C03C5D3BAF}"/>
                </a:ext>
              </a:extLst>
            </p:cNvPr>
            <p:cNvCxnSpPr/>
            <p:nvPr/>
          </p:nvCxnSpPr>
          <p:spPr bwMode="auto">
            <a:xfrm>
              <a:off x="578734" y="4580903"/>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61" name="Straight Arrow Connector 60">
              <a:extLst>
                <a:ext uri="{FF2B5EF4-FFF2-40B4-BE49-F238E27FC236}">
                  <a16:creationId xmlns:a16="http://schemas.microsoft.com/office/drawing/2014/main" id="{A9E1C0CA-889B-BC48-9D21-48058C4E5606}"/>
                </a:ext>
              </a:extLst>
            </p:cNvPr>
            <p:cNvCxnSpPr/>
            <p:nvPr/>
          </p:nvCxnSpPr>
          <p:spPr bwMode="auto">
            <a:xfrm>
              <a:off x="578734" y="4897426"/>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62" name="Straight Arrow Connector 61">
              <a:extLst>
                <a:ext uri="{FF2B5EF4-FFF2-40B4-BE49-F238E27FC236}">
                  <a16:creationId xmlns:a16="http://schemas.microsoft.com/office/drawing/2014/main" id="{55670AA5-7D23-B24A-8A75-7A1D2F762D06}"/>
                </a:ext>
              </a:extLst>
            </p:cNvPr>
            <p:cNvCxnSpPr/>
            <p:nvPr/>
          </p:nvCxnSpPr>
          <p:spPr bwMode="auto">
            <a:xfrm>
              <a:off x="578734" y="5213949"/>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64" name="Straight Arrow Connector 63">
              <a:extLst>
                <a:ext uri="{FF2B5EF4-FFF2-40B4-BE49-F238E27FC236}">
                  <a16:creationId xmlns:a16="http://schemas.microsoft.com/office/drawing/2014/main" id="{E8542129-FB81-9A48-B71E-B2EE75A73587}"/>
                </a:ext>
              </a:extLst>
            </p:cNvPr>
            <p:cNvCxnSpPr/>
            <p:nvPr/>
          </p:nvCxnSpPr>
          <p:spPr bwMode="auto">
            <a:xfrm>
              <a:off x="578734" y="5530472"/>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sp>
          <p:nvSpPr>
            <p:cNvPr id="6" name="Rectangle 5">
              <a:extLst>
                <a:ext uri="{FF2B5EF4-FFF2-40B4-BE49-F238E27FC236}">
                  <a16:creationId xmlns:a16="http://schemas.microsoft.com/office/drawing/2014/main" id="{C9C2D471-ADB3-0640-894E-01C69F52ECC8}"/>
                </a:ext>
              </a:extLst>
            </p:cNvPr>
            <p:cNvSpPr/>
            <p:nvPr/>
          </p:nvSpPr>
          <p:spPr bwMode="auto">
            <a:xfrm>
              <a:off x="1678329" y="1872761"/>
              <a:ext cx="255979" cy="378948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cxnSp>
          <p:nvCxnSpPr>
            <p:cNvPr id="65" name="Straight Arrow Connector 64">
              <a:extLst>
                <a:ext uri="{FF2B5EF4-FFF2-40B4-BE49-F238E27FC236}">
                  <a16:creationId xmlns:a16="http://schemas.microsoft.com/office/drawing/2014/main" id="{ADCC51D3-53B5-D642-B182-27592A438CBD}"/>
                </a:ext>
              </a:extLst>
            </p:cNvPr>
            <p:cNvCxnSpPr/>
            <p:nvPr/>
          </p:nvCxnSpPr>
          <p:spPr bwMode="auto">
            <a:xfrm>
              <a:off x="1943559" y="2048719"/>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66" name="Straight Arrow Connector 65">
              <a:extLst>
                <a:ext uri="{FF2B5EF4-FFF2-40B4-BE49-F238E27FC236}">
                  <a16:creationId xmlns:a16="http://schemas.microsoft.com/office/drawing/2014/main" id="{983F9B0B-02E5-F84C-8714-5C21FDD5F1F9}"/>
                </a:ext>
              </a:extLst>
            </p:cNvPr>
            <p:cNvCxnSpPr/>
            <p:nvPr/>
          </p:nvCxnSpPr>
          <p:spPr bwMode="auto">
            <a:xfrm>
              <a:off x="1943559" y="2365242"/>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70" name="Straight Arrow Connector 69">
              <a:extLst>
                <a:ext uri="{FF2B5EF4-FFF2-40B4-BE49-F238E27FC236}">
                  <a16:creationId xmlns:a16="http://schemas.microsoft.com/office/drawing/2014/main" id="{DC3A198E-4700-2C44-A201-C0B598E502D4}"/>
                </a:ext>
              </a:extLst>
            </p:cNvPr>
            <p:cNvCxnSpPr/>
            <p:nvPr/>
          </p:nvCxnSpPr>
          <p:spPr bwMode="auto">
            <a:xfrm>
              <a:off x="1943559" y="2998288"/>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71" name="Straight Arrow Connector 70">
              <a:extLst>
                <a:ext uri="{FF2B5EF4-FFF2-40B4-BE49-F238E27FC236}">
                  <a16:creationId xmlns:a16="http://schemas.microsoft.com/office/drawing/2014/main" id="{D00084CB-89DE-0542-B99A-364AF4084BB6}"/>
                </a:ext>
              </a:extLst>
            </p:cNvPr>
            <p:cNvCxnSpPr/>
            <p:nvPr/>
          </p:nvCxnSpPr>
          <p:spPr bwMode="auto">
            <a:xfrm>
              <a:off x="1943559" y="3314811"/>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73" name="Straight Arrow Connector 72">
              <a:extLst>
                <a:ext uri="{FF2B5EF4-FFF2-40B4-BE49-F238E27FC236}">
                  <a16:creationId xmlns:a16="http://schemas.microsoft.com/office/drawing/2014/main" id="{B7BBF875-CABB-6A4B-94CF-6DDB87F9F9B6}"/>
                </a:ext>
              </a:extLst>
            </p:cNvPr>
            <p:cNvCxnSpPr/>
            <p:nvPr/>
          </p:nvCxnSpPr>
          <p:spPr bwMode="auto">
            <a:xfrm>
              <a:off x="1943559" y="3947857"/>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74" name="Straight Arrow Connector 73">
              <a:extLst>
                <a:ext uri="{FF2B5EF4-FFF2-40B4-BE49-F238E27FC236}">
                  <a16:creationId xmlns:a16="http://schemas.microsoft.com/office/drawing/2014/main" id="{F589CC25-89E8-0D43-858B-4D50E207DE0C}"/>
                </a:ext>
              </a:extLst>
            </p:cNvPr>
            <p:cNvCxnSpPr/>
            <p:nvPr/>
          </p:nvCxnSpPr>
          <p:spPr bwMode="auto">
            <a:xfrm>
              <a:off x="1943559" y="4264380"/>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75" name="Straight Arrow Connector 74">
              <a:extLst>
                <a:ext uri="{FF2B5EF4-FFF2-40B4-BE49-F238E27FC236}">
                  <a16:creationId xmlns:a16="http://schemas.microsoft.com/office/drawing/2014/main" id="{83F37425-66D2-0A4C-8EE2-E4855C83E48A}"/>
                </a:ext>
              </a:extLst>
            </p:cNvPr>
            <p:cNvCxnSpPr/>
            <p:nvPr/>
          </p:nvCxnSpPr>
          <p:spPr bwMode="auto">
            <a:xfrm>
              <a:off x="1943559" y="4580903"/>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104" name="Straight Arrow Connector 103">
              <a:extLst>
                <a:ext uri="{FF2B5EF4-FFF2-40B4-BE49-F238E27FC236}">
                  <a16:creationId xmlns:a16="http://schemas.microsoft.com/office/drawing/2014/main" id="{9EBE777A-09F3-8E49-AEAC-DC362ED2B112}"/>
                </a:ext>
              </a:extLst>
            </p:cNvPr>
            <p:cNvCxnSpPr/>
            <p:nvPr/>
          </p:nvCxnSpPr>
          <p:spPr bwMode="auto">
            <a:xfrm>
              <a:off x="1943559" y="5530472"/>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sp>
          <p:nvSpPr>
            <p:cNvPr id="112" name="Rectangle 111">
              <a:extLst>
                <a:ext uri="{FF2B5EF4-FFF2-40B4-BE49-F238E27FC236}">
                  <a16:creationId xmlns:a16="http://schemas.microsoft.com/office/drawing/2014/main" id="{C8A2A173-DAC0-4C4A-81CE-76BC435584AE}"/>
                </a:ext>
              </a:extLst>
            </p:cNvPr>
            <p:cNvSpPr/>
            <p:nvPr/>
          </p:nvSpPr>
          <p:spPr bwMode="auto">
            <a:xfrm>
              <a:off x="3052405" y="1872761"/>
              <a:ext cx="255979" cy="378948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cxnSp>
          <p:nvCxnSpPr>
            <p:cNvPr id="116" name="Straight Arrow Connector 115">
              <a:extLst>
                <a:ext uri="{FF2B5EF4-FFF2-40B4-BE49-F238E27FC236}">
                  <a16:creationId xmlns:a16="http://schemas.microsoft.com/office/drawing/2014/main" id="{6A3570C9-6F62-8A40-9318-1DA15B66135B}"/>
                </a:ext>
              </a:extLst>
            </p:cNvPr>
            <p:cNvCxnSpPr/>
            <p:nvPr/>
          </p:nvCxnSpPr>
          <p:spPr bwMode="auto">
            <a:xfrm>
              <a:off x="3308384" y="2365242"/>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117" name="Straight Arrow Connector 116">
              <a:extLst>
                <a:ext uri="{FF2B5EF4-FFF2-40B4-BE49-F238E27FC236}">
                  <a16:creationId xmlns:a16="http://schemas.microsoft.com/office/drawing/2014/main" id="{AA87284F-E0EE-D64D-BF55-1CC79D628501}"/>
                </a:ext>
              </a:extLst>
            </p:cNvPr>
            <p:cNvCxnSpPr/>
            <p:nvPr/>
          </p:nvCxnSpPr>
          <p:spPr bwMode="auto">
            <a:xfrm>
              <a:off x="3308384" y="2998288"/>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cxnSp>
          <p:nvCxnSpPr>
            <p:cNvPr id="121" name="Straight Arrow Connector 120">
              <a:extLst>
                <a:ext uri="{FF2B5EF4-FFF2-40B4-BE49-F238E27FC236}">
                  <a16:creationId xmlns:a16="http://schemas.microsoft.com/office/drawing/2014/main" id="{7E84AAEC-707C-3E47-9CA9-C9D1F7D595E8}"/>
                </a:ext>
              </a:extLst>
            </p:cNvPr>
            <p:cNvCxnSpPr/>
            <p:nvPr/>
          </p:nvCxnSpPr>
          <p:spPr bwMode="auto">
            <a:xfrm>
              <a:off x="3308384" y="4580903"/>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sp>
          <p:nvSpPr>
            <p:cNvPr id="124" name="Rectangle 123">
              <a:extLst>
                <a:ext uri="{FF2B5EF4-FFF2-40B4-BE49-F238E27FC236}">
                  <a16:creationId xmlns:a16="http://schemas.microsoft.com/office/drawing/2014/main" id="{D7A60314-99C8-DB44-B365-57E898CFDAD3}"/>
                </a:ext>
              </a:extLst>
            </p:cNvPr>
            <p:cNvSpPr/>
            <p:nvPr/>
          </p:nvSpPr>
          <p:spPr bwMode="auto">
            <a:xfrm>
              <a:off x="4407979" y="1872760"/>
              <a:ext cx="255979" cy="378948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cxnSp>
          <p:nvCxnSpPr>
            <p:cNvPr id="126" name="Straight Arrow Connector 125">
              <a:extLst>
                <a:ext uri="{FF2B5EF4-FFF2-40B4-BE49-F238E27FC236}">
                  <a16:creationId xmlns:a16="http://schemas.microsoft.com/office/drawing/2014/main" id="{52184B71-07CA-D241-B9F5-00E452CB7106}"/>
                </a:ext>
              </a:extLst>
            </p:cNvPr>
            <p:cNvCxnSpPr/>
            <p:nvPr/>
          </p:nvCxnSpPr>
          <p:spPr bwMode="auto">
            <a:xfrm>
              <a:off x="4663958" y="2998288"/>
              <a:ext cx="1099595" cy="0"/>
            </a:xfrm>
            <a:prstGeom prst="straightConnector1">
              <a:avLst/>
            </a:prstGeom>
            <a:solidFill>
              <a:schemeClr val="accent1"/>
            </a:solidFill>
            <a:ln w="60325" cap="flat" cmpd="sng" algn="ctr">
              <a:solidFill>
                <a:schemeClr val="tx1"/>
              </a:solidFill>
              <a:prstDash val="solid"/>
              <a:round/>
              <a:headEnd type="none" w="sm" len="sm"/>
              <a:tailEnd type="triangle"/>
            </a:ln>
            <a:effectLst/>
          </p:spPr>
        </p:cxnSp>
      </p:grpSp>
    </p:spTree>
    <p:extLst>
      <p:ext uri="{BB962C8B-B14F-4D97-AF65-F5344CB8AC3E}">
        <p14:creationId xmlns:p14="http://schemas.microsoft.com/office/powerpoint/2010/main" val="1548098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192530" y="0"/>
            <a:ext cx="7086600" cy="762000"/>
          </a:xfrm>
        </p:spPr>
        <p:txBody>
          <a:bodyPr/>
          <a:lstStyle/>
          <a:p>
            <a:r>
              <a:rPr lang="en-US" dirty="0">
                <a:latin typeface="Arial" charset="0"/>
                <a:ea typeface="ＭＳ Ｐゴシック" charset="0"/>
                <a:cs typeface="ＭＳ Ｐゴシック" charset="0"/>
              </a:rPr>
              <a:t>The Active Candidates List</a:t>
            </a:r>
          </a:p>
        </p:txBody>
      </p:sp>
      <p:sp>
        <p:nvSpPr>
          <p:cNvPr id="10" name="TextBox 4">
            <a:extLst>
              <a:ext uri="{FF2B5EF4-FFF2-40B4-BE49-F238E27FC236}">
                <a16:creationId xmlns:a16="http://schemas.microsoft.com/office/drawing/2014/main" id="{7E73505E-10DF-D845-941F-519CF68D024A}"/>
              </a:ext>
            </a:extLst>
          </p:cNvPr>
          <p:cNvSpPr txBox="1">
            <a:spLocks noChangeArrowheads="1"/>
          </p:cNvSpPr>
          <p:nvPr/>
        </p:nvSpPr>
        <p:spPr bwMode="auto">
          <a:xfrm>
            <a:off x="1838913" y="5110825"/>
            <a:ext cx="5458291" cy="830997"/>
          </a:xfrm>
          <a:prstGeom prst="rect">
            <a:avLst/>
          </a:prstGeom>
          <a:solidFill>
            <a:srgbClr val="FFFFDF"/>
          </a:solidFill>
          <a:ln>
            <a:solidFill>
              <a:schemeClr val="accent1">
                <a:lumMod val="50000"/>
              </a:schemeClr>
            </a:solidFill>
          </a:ln>
          <a:effectLst>
            <a:outerShdw blurRad="50800" dist="88900" dir="6420000" sx="102000" sy="102000" algn="ctr" rotWithShape="0">
              <a:schemeClr val="bg1">
                <a:lumMod val="65000"/>
                <a:alpha val="71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58738"/>
            <a:r>
              <a:rPr lang="en-US" sz="1600" b="1" dirty="0">
                <a:solidFill>
                  <a:schemeClr val="accent1">
                    <a:lumMod val="75000"/>
                  </a:schemeClr>
                </a:solidFill>
              </a:rPr>
              <a:t>See the current list at https://</a:t>
            </a:r>
            <a:r>
              <a:rPr lang="en-US" sz="1600" b="1" dirty="0" err="1">
                <a:solidFill>
                  <a:schemeClr val="accent1">
                    <a:lumMod val="75000"/>
                  </a:schemeClr>
                </a:solidFill>
              </a:rPr>
              <a:t>docs.google.com</a:t>
            </a:r>
            <a:r>
              <a:rPr lang="en-US" sz="1600" b="1" dirty="0">
                <a:solidFill>
                  <a:schemeClr val="accent1">
                    <a:lumMod val="75000"/>
                  </a:schemeClr>
                </a:solidFill>
              </a:rPr>
              <a:t>/document/d/1lsfRXRZTMYsHRp7SMrjdPo3SZiE9NX8ThSkdxzmxL3A/edit</a:t>
            </a:r>
          </a:p>
        </p:txBody>
      </p:sp>
      <p:pic>
        <p:nvPicPr>
          <p:cNvPr id="4" name="Picture 3">
            <a:extLst>
              <a:ext uri="{FF2B5EF4-FFF2-40B4-BE49-F238E27FC236}">
                <a16:creationId xmlns:a16="http://schemas.microsoft.com/office/drawing/2014/main" id="{C435A29B-12BE-104A-AC2E-38C7A238A3A5}"/>
              </a:ext>
            </a:extLst>
          </p:cNvPr>
          <p:cNvPicPr>
            <a:picLocks noChangeAspect="1"/>
          </p:cNvPicPr>
          <p:nvPr/>
        </p:nvPicPr>
        <p:blipFill>
          <a:blip r:embed="rId3"/>
          <a:stretch>
            <a:fillRect/>
          </a:stretch>
        </p:blipFill>
        <p:spPr>
          <a:xfrm>
            <a:off x="650875" y="495272"/>
            <a:ext cx="704212" cy="726687"/>
          </a:xfrm>
          <a:prstGeom prst="rect">
            <a:avLst/>
          </a:prstGeom>
        </p:spPr>
      </p:pic>
      <p:pic>
        <p:nvPicPr>
          <p:cNvPr id="3" name="Picture 2">
            <a:extLst>
              <a:ext uri="{FF2B5EF4-FFF2-40B4-BE49-F238E27FC236}">
                <a16:creationId xmlns:a16="http://schemas.microsoft.com/office/drawing/2014/main" id="{B3BCF3F7-840F-B645-AD91-43B362D8E059}"/>
              </a:ext>
            </a:extLst>
          </p:cNvPr>
          <p:cNvPicPr>
            <a:picLocks noChangeAspect="1"/>
          </p:cNvPicPr>
          <p:nvPr/>
        </p:nvPicPr>
        <p:blipFill>
          <a:blip r:embed="rId4"/>
          <a:stretch>
            <a:fillRect/>
          </a:stretch>
        </p:blipFill>
        <p:spPr>
          <a:xfrm>
            <a:off x="3263496" y="858615"/>
            <a:ext cx="5982221" cy="3723627"/>
          </a:xfrm>
          <a:prstGeom prst="rect">
            <a:avLst/>
          </a:prstGeom>
        </p:spPr>
      </p:pic>
      <p:sp>
        <p:nvSpPr>
          <p:cNvPr id="13314" name="TextBox 4"/>
          <p:cNvSpPr txBox="1">
            <a:spLocks noChangeArrowheads="1"/>
          </p:cNvSpPr>
          <p:nvPr/>
        </p:nvSpPr>
        <p:spPr bwMode="auto">
          <a:xfrm>
            <a:off x="93826" y="1382603"/>
            <a:ext cx="3458671"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236538" indent="-177800"/>
            <a:r>
              <a:rPr lang="en-US" sz="2000" b="1" dirty="0"/>
              <a:t>• A guide to candidates who are running for the GP nomination.</a:t>
            </a:r>
          </a:p>
          <a:p>
            <a:pPr marL="236538" indent="-177800"/>
            <a:r>
              <a:rPr lang="en-US" sz="2000" b="1" dirty="0"/>
              <a:t>• Maintained by the PCSC.</a:t>
            </a:r>
          </a:p>
          <a:p>
            <a:pPr marL="236538" indent="-177800"/>
            <a:r>
              <a:rPr lang="en-US" sz="2000" b="1" dirty="0"/>
              <a:t>• Persons listed here are not endorsed or approved by the GPUS.</a:t>
            </a:r>
          </a:p>
        </p:txBody>
      </p:sp>
    </p:spTree>
    <p:extLst>
      <p:ext uri="{BB962C8B-B14F-4D97-AF65-F5344CB8AC3E}">
        <p14:creationId xmlns:p14="http://schemas.microsoft.com/office/powerpoint/2010/main" val="2043903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192530" y="0"/>
            <a:ext cx="7086600" cy="762000"/>
          </a:xfrm>
        </p:spPr>
        <p:txBody>
          <a:bodyPr/>
          <a:lstStyle/>
          <a:p>
            <a:r>
              <a:rPr lang="en-US" dirty="0">
                <a:latin typeface="Arial" charset="0"/>
                <a:ea typeface="ＭＳ Ｐゴシック" charset="0"/>
                <a:cs typeface="ＭＳ Ｐゴシック" charset="0"/>
              </a:rPr>
              <a:t>Official Recognition</a:t>
            </a:r>
          </a:p>
        </p:txBody>
      </p:sp>
      <p:pic>
        <p:nvPicPr>
          <p:cNvPr id="4" name="Picture 3">
            <a:extLst>
              <a:ext uri="{FF2B5EF4-FFF2-40B4-BE49-F238E27FC236}">
                <a16:creationId xmlns:a16="http://schemas.microsoft.com/office/drawing/2014/main" id="{C435A29B-12BE-104A-AC2E-38C7A238A3A5}"/>
              </a:ext>
            </a:extLst>
          </p:cNvPr>
          <p:cNvPicPr>
            <a:picLocks noChangeAspect="1"/>
          </p:cNvPicPr>
          <p:nvPr/>
        </p:nvPicPr>
        <p:blipFill>
          <a:blip r:embed="rId3"/>
          <a:stretch>
            <a:fillRect/>
          </a:stretch>
        </p:blipFill>
        <p:spPr>
          <a:xfrm>
            <a:off x="650875" y="495272"/>
            <a:ext cx="704212" cy="726687"/>
          </a:xfrm>
          <a:prstGeom prst="rect">
            <a:avLst/>
          </a:prstGeom>
        </p:spPr>
      </p:pic>
      <p:sp>
        <p:nvSpPr>
          <p:cNvPr id="13314" name="TextBox 4"/>
          <p:cNvSpPr txBox="1">
            <a:spLocks noChangeArrowheads="1"/>
          </p:cNvSpPr>
          <p:nvPr/>
        </p:nvSpPr>
        <p:spPr bwMode="auto">
          <a:xfrm>
            <a:off x="603983" y="1257272"/>
            <a:ext cx="7943566"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236538" indent="-177800"/>
            <a:r>
              <a:rPr lang="en-US" sz="2000" b="1" dirty="0"/>
              <a:t>• Under Article 10 of GPUS bylaws, official Recognition is granted to candidates that have taken preliminary steps toward running a serious campaign.</a:t>
            </a:r>
          </a:p>
          <a:p>
            <a:pPr marL="236538" indent="-177800"/>
            <a:r>
              <a:rPr lang="en-US" sz="2000" b="1" dirty="0"/>
              <a:t>• Some requirements for official recognition are:</a:t>
            </a:r>
          </a:p>
        </p:txBody>
      </p:sp>
      <p:sp>
        <p:nvSpPr>
          <p:cNvPr id="7" name="TextBox 4">
            <a:extLst>
              <a:ext uri="{FF2B5EF4-FFF2-40B4-BE49-F238E27FC236}">
                <a16:creationId xmlns:a16="http://schemas.microsoft.com/office/drawing/2014/main" id="{2CB164C9-837D-2D49-AD4D-111CF9119498}"/>
              </a:ext>
            </a:extLst>
          </p:cNvPr>
          <p:cNvSpPr txBox="1">
            <a:spLocks noChangeArrowheads="1"/>
          </p:cNvSpPr>
          <p:nvPr/>
        </p:nvSpPr>
        <p:spPr bwMode="auto">
          <a:xfrm>
            <a:off x="1301480" y="2649095"/>
            <a:ext cx="68687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236538" indent="-177800"/>
            <a:r>
              <a:rPr lang="en-US" sz="2000" b="1" dirty="0"/>
              <a:t>• Set up a campaign committee with the FEC.</a:t>
            </a:r>
          </a:p>
          <a:p>
            <a:pPr marL="236538" indent="-177800"/>
            <a:r>
              <a:rPr lang="en-US" sz="2000" b="1" dirty="0"/>
              <a:t>• Collect 100 signatures of support</a:t>
            </a:r>
          </a:p>
          <a:p>
            <a:pPr marL="236538" indent="-177800"/>
            <a:r>
              <a:rPr lang="en-US" sz="2000" b="1" dirty="0"/>
              <a:t>• Raise $5000 or collect donations from 100 people.</a:t>
            </a:r>
          </a:p>
        </p:txBody>
      </p:sp>
      <p:sp>
        <p:nvSpPr>
          <p:cNvPr id="8" name="TextBox 4">
            <a:extLst>
              <a:ext uri="{FF2B5EF4-FFF2-40B4-BE49-F238E27FC236}">
                <a16:creationId xmlns:a16="http://schemas.microsoft.com/office/drawing/2014/main" id="{21F07814-51A2-FD49-A3C5-ECD2852448FE}"/>
              </a:ext>
            </a:extLst>
          </p:cNvPr>
          <p:cNvSpPr txBox="1">
            <a:spLocks noChangeArrowheads="1"/>
          </p:cNvSpPr>
          <p:nvPr/>
        </p:nvSpPr>
        <p:spPr bwMode="auto">
          <a:xfrm>
            <a:off x="529196" y="3807852"/>
            <a:ext cx="7943566"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236538" indent="-177800"/>
            <a:r>
              <a:rPr lang="en-US" sz="2000" b="1" dirty="0"/>
              <a:t>• If a candidate receives official recognition they can be given special attention in GP media work and are more likely to be placed on primary election ballots.</a:t>
            </a:r>
          </a:p>
          <a:p>
            <a:pPr marL="236538" indent="-177800"/>
            <a:r>
              <a:rPr lang="en-US" sz="2000" b="1" dirty="0"/>
              <a:t>• See Article 10 of the GPUS Rules to find the detailed requirements for official recognition.</a:t>
            </a:r>
          </a:p>
          <a:p>
            <a:pPr marL="236538" indent="-177800"/>
            <a:r>
              <a:rPr lang="en-US" sz="2000" b="1" dirty="0"/>
              <a:t>• See the Active Candidates page to find out who has achieved official recognition.</a:t>
            </a:r>
          </a:p>
        </p:txBody>
      </p:sp>
    </p:spTree>
    <p:extLst>
      <p:ext uri="{BB962C8B-B14F-4D97-AF65-F5344CB8AC3E}">
        <p14:creationId xmlns:p14="http://schemas.microsoft.com/office/powerpoint/2010/main" val="24078485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192530" y="0"/>
            <a:ext cx="7086600" cy="762000"/>
          </a:xfrm>
        </p:spPr>
        <p:txBody>
          <a:bodyPr/>
          <a:lstStyle/>
          <a:p>
            <a:r>
              <a:rPr lang="en-US" dirty="0">
                <a:latin typeface="Arial" charset="0"/>
                <a:ea typeface="ＭＳ Ｐゴシック" charset="0"/>
                <a:cs typeface="ＭＳ Ｐゴシック" charset="0"/>
              </a:rPr>
              <a:t>Primary Processes</a:t>
            </a:r>
          </a:p>
        </p:txBody>
      </p:sp>
      <p:pic>
        <p:nvPicPr>
          <p:cNvPr id="4" name="Picture 3">
            <a:extLst>
              <a:ext uri="{FF2B5EF4-FFF2-40B4-BE49-F238E27FC236}">
                <a16:creationId xmlns:a16="http://schemas.microsoft.com/office/drawing/2014/main" id="{C435A29B-12BE-104A-AC2E-38C7A238A3A5}"/>
              </a:ext>
            </a:extLst>
          </p:cNvPr>
          <p:cNvPicPr>
            <a:picLocks noChangeAspect="1"/>
          </p:cNvPicPr>
          <p:nvPr/>
        </p:nvPicPr>
        <p:blipFill>
          <a:blip r:embed="rId3"/>
          <a:stretch>
            <a:fillRect/>
          </a:stretch>
        </p:blipFill>
        <p:spPr>
          <a:xfrm>
            <a:off x="650875" y="495272"/>
            <a:ext cx="704212" cy="726687"/>
          </a:xfrm>
          <a:prstGeom prst="rect">
            <a:avLst/>
          </a:prstGeom>
        </p:spPr>
      </p:pic>
      <p:sp>
        <p:nvSpPr>
          <p:cNvPr id="13314" name="TextBox 4"/>
          <p:cNvSpPr txBox="1">
            <a:spLocks noChangeArrowheads="1"/>
          </p:cNvSpPr>
          <p:nvPr/>
        </p:nvSpPr>
        <p:spPr bwMode="auto">
          <a:xfrm>
            <a:off x="335564" y="1305196"/>
            <a:ext cx="7943566" cy="4093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236538" indent="-177800"/>
            <a:r>
              <a:rPr lang="en-US" sz="2000" b="1" dirty="0"/>
              <a:t>• State parties use a democratic process to </a:t>
            </a:r>
            <a:r>
              <a:rPr lang="en-US" sz="2000" b="1" dirty="0">
                <a:solidFill>
                  <a:srgbClr val="FF0000"/>
                </a:solidFill>
              </a:rPr>
              <a:t>select delegates </a:t>
            </a:r>
            <a:r>
              <a:rPr lang="en-US" sz="2000" b="1" dirty="0"/>
              <a:t>to send to the Presidential Nominating Convention (PNC)</a:t>
            </a:r>
          </a:p>
          <a:p>
            <a:pPr marL="236538" indent="-177800"/>
            <a:r>
              <a:rPr lang="en-US" sz="2000" b="1" dirty="0"/>
              <a:t>• Possible </a:t>
            </a:r>
            <a:r>
              <a:rPr lang="en-US" sz="2000" b="1" dirty="0">
                <a:solidFill>
                  <a:srgbClr val="FF0000"/>
                </a:solidFill>
              </a:rPr>
              <a:t>types of processes</a:t>
            </a:r>
            <a:r>
              <a:rPr lang="en-US" sz="2000" b="1" dirty="0"/>
              <a:t>:  state-run primary,  statewide party convention, local party caucuses, online voting, etc.</a:t>
            </a:r>
          </a:p>
          <a:p>
            <a:pPr marL="236538" indent="-177800"/>
            <a:r>
              <a:rPr lang="en-US" sz="2000" b="1" dirty="0"/>
              <a:t>• Certain </a:t>
            </a:r>
            <a:r>
              <a:rPr lang="en-US" sz="2000" b="1" dirty="0">
                <a:solidFill>
                  <a:srgbClr val="FF0000"/>
                </a:solidFill>
              </a:rPr>
              <a:t>state election laws </a:t>
            </a:r>
            <a:r>
              <a:rPr lang="en-US" sz="2000" b="1" dirty="0"/>
              <a:t>may apply to the process, e.g. state party may be asked to submit the candidate names to go on their primary ballot.</a:t>
            </a:r>
          </a:p>
          <a:p>
            <a:pPr marL="236538" indent="-177800"/>
            <a:r>
              <a:rPr lang="en-US" sz="2000" b="1" dirty="0"/>
              <a:t>• Delegates may be </a:t>
            </a:r>
            <a:r>
              <a:rPr lang="en-US" sz="2000" b="1" dirty="0">
                <a:solidFill>
                  <a:srgbClr val="FF0000"/>
                </a:solidFill>
              </a:rPr>
              <a:t>pledged</a:t>
            </a:r>
            <a:r>
              <a:rPr lang="en-US" sz="2000" b="1" dirty="0"/>
              <a:t> to vote for their assigned candidate on first ballot (or later ballots) depending on state party rules.  Uncommitted delegates may also be appointed.</a:t>
            </a:r>
          </a:p>
          <a:p>
            <a:pPr marL="236538" indent="-177800"/>
            <a:r>
              <a:rPr lang="en-US" sz="2000" b="1" dirty="0"/>
              <a:t>• State party must complete the </a:t>
            </a:r>
            <a:r>
              <a:rPr lang="en-US" sz="2000" b="1" dirty="0">
                <a:solidFill>
                  <a:srgbClr val="FF0000"/>
                </a:solidFill>
              </a:rPr>
              <a:t>PNC credentialing </a:t>
            </a:r>
            <a:r>
              <a:rPr lang="en-US" sz="2000" b="1" dirty="0"/>
              <a:t>process in order for their delegates to be seated at the PNC.</a:t>
            </a:r>
          </a:p>
          <a:p>
            <a:pPr marL="236538" indent="-177800"/>
            <a:endParaRPr lang="en-US" sz="2000" b="1" dirty="0"/>
          </a:p>
        </p:txBody>
      </p:sp>
    </p:spTree>
    <p:extLst>
      <p:ext uri="{BB962C8B-B14F-4D97-AF65-F5344CB8AC3E}">
        <p14:creationId xmlns:p14="http://schemas.microsoft.com/office/powerpoint/2010/main" val="1839788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a:latin typeface="Arial" charset="0"/>
                <a:ea typeface="ＭＳ Ｐゴシック" charset="0"/>
                <a:cs typeface="ＭＳ Ｐゴシック" charset="0"/>
              </a:rPr>
              <a:t>State Level Action</a:t>
            </a:r>
          </a:p>
        </p:txBody>
      </p:sp>
      <p:sp>
        <p:nvSpPr>
          <p:cNvPr id="13314" name="TextBox 4"/>
          <p:cNvSpPr txBox="1">
            <a:spLocks noChangeArrowheads="1"/>
          </p:cNvSpPr>
          <p:nvPr/>
        </p:nvSpPr>
        <p:spPr bwMode="auto">
          <a:xfrm>
            <a:off x="650875" y="1214438"/>
            <a:ext cx="7809953"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58738"/>
            <a:r>
              <a:rPr lang="en-US" sz="2000" b="1" dirty="0"/>
              <a:t>• Work to ensure ballot access (if you don’t have it already).</a:t>
            </a:r>
          </a:p>
          <a:p>
            <a:pPr marL="58738"/>
            <a:r>
              <a:rPr lang="en-US" sz="2000" b="1" dirty="0"/>
              <a:t>• Recruit state and local candidates that work as a team with the national ticket.</a:t>
            </a:r>
          </a:p>
          <a:p>
            <a:pPr marL="58738"/>
            <a:r>
              <a:rPr lang="en-US" sz="2000" b="1" dirty="0"/>
              <a:t>• Project the GP brand in all races.</a:t>
            </a:r>
          </a:p>
          <a:p>
            <a:pPr marL="58738"/>
            <a:r>
              <a:rPr lang="en-US" sz="2000" b="1" dirty="0"/>
              <a:t>• Set up a local media team.</a:t>
            </a:r>
          </a:p>
          <a:p>
            <a:pPr marL="58738"/>
            <a:r>
              <a:rPr lang="en-US" sz="2000" b="1" dirty="0"/>
              <a:t>• Set up a visit by the national ticket (tour, rallies, fundraisers)</a:t>
            </a:r>
          </a:p>
          <a:p>
            <a:pPr marL="58738"/>
            <a:r>
              <a:rPr lang="en-US" sz="2000" b="1" dirty="0"/>
              <a:t>• Do outreach to local groups.</a:t>
            </a:r>
          </a:p>
          <a:p>
            <a:pPr marL="58738"/>
            <a:r>
              <a:rPr lang="en-US" sz="2000" b="1" dirty="0"/>
              <a:t>• Grow your volunteer list and your donor list.</a:t>
            </a:r>
          </a:p>
          <a:p>
            <a:pPr marL="58738"/>
            <a:r>
              <a:rPr lang="en-US" sz="2000" b="1" dirty="0"/>
              <a:t>• Post-campaign, draw campaign workers into your permanent organization.</a:t>
            </a:r>
          </a:p>
          <a:p>
            <a:pPr marL="58738"/>
            <a:endParaRPr lang="en-US" sz="2000" b="1" dirty="0"/>
          </a:p>
          <a:p>
            <a:pPr marL="58738"/>
            <a:endParaRPr lang="en-US" sz="2000" b="1" dirty="0"/>
          </a:p>
        </p:txBody>
      </p:sp>
      <p:pic>
        <p:nvPicPr>
          <p:cNvPr id="5" name="Picture 4">
            <a:extLst>
              <a:ext uri="{FF2B5EF4-FFF2-40B4-BE49-F238E27FC236}">
                <a16:creationId xmlns:a16="http://schemas.microsoft.com/office/drawing/2014/main" id="{CFF84595-0EA0-B248-85BD-9685955074B4}"/>
              </a:ext>
            </a:extLst>
          </p:cNvPr>
          <p:cNvPicPr>
            <a:picLocks noChangeAspect="1"/>
          </p:cNvPicPr>
          <p:nvPr/>
        </p:nvPicPr>
        <p:blipFill>
          <a:blip r:embed="rId3"/>
          <a:stretch>
            <a:fillRect/>
          </a:stretch>
        </p:blipFill>
        <p:spPr>
          <a:xfrm>
            <a:off x="650875" y="495272"/>
            <a:ext cx="704212" cy="726687"/>
          </a:xfrm>
          <a:prstGeom prst="rect">
            <a:avLst/>
          </a:prstGeom>
        </p:spPr>
      </p:pic>
    </p:spTree>
    <p:extLst>
      <p:ext uri="{BB962C8B-B14F-4D97-AF65-F5344CB8AC3E}">
        <p14:creationId xmlns:p14="http://schemas.microsoft.com/office/powerpoint/2010/main" val="164494178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002981" y="0"/>
            <a:ext cx="7526776" cy="762000"/>
          </a:xfrm>
        </p:spPr>
        <p:txBody>
          <a:bodyPr/>
          <a:lstStyle/>
          <a:p>
            <a:r>
              <a:rPr lang="en-US" dirty="0">
                <a:latin typeface="Arial" charset="0"/>
                <a:ea typeface="ＭＳ Ｐゴシック" charset="0"/>
                <a:cs typeface="ＭＳ Ｐゴシック" charset="0"/>
              </a:rPr>
              <a:t>Additional State Level Strategic Planning</a:t>
            </a:r>
          </a:p>
        </p:txBody>
      </p:sp>
      <p:pic>
        <p:nvPicPr>
          <p:cNvPr id="4" name="Picture 3">
            <a:extLst>
              <a:ext uri="{FF2B5EF4-FFF2-40B4-BE49-F238E27FC236}">
                <a16:creationId xmlns:a16="http://schemas.microsoft.com/office/drawing/2014/main" id="{C435A29B-12BE-104A-AC2E-38C7A238A3A5}"/>
              </a:ext>
            </a:extLst>
          </p:cNvPr>
          <p:cNvPicPr>
            <a:picLocks noChangeAspect="1"/>
          </p:cNvPicPr>
          <p:nvPr/>
        </p:nvPicPr>
        <p:blipFill>
          <a:blip r:embed="rId3"/>
          <a:stretch>
            <a:fillRect/>
          </a:stretch>
        </p:blipFill>
        <p:spPr>
          <a:xfrm>
            <a:off x="650875" y="495272"/>
            <a:ext cx="704212" cy="726687"/>
          </a:xfrm>
          <a:prstGeom prst="rect">
            <a:avLst/>
          </a:prstGeom>
        </p:spPr>
      </p:pic>
      <p:sp>
        <p:nvSpPr>
          <p:cNvPr id="13314" name="TextBox 4"/>
          <p:cNvSpPr txBox="1">
            <a:spLocks noChangeArrowheads="1"/>
          </p:cNvSpPr>
          <p:nvPr/>
        </p:nvSpPr>
        <p:spPr bwMode="auto">
          <a:xfrm>
            <a:off x="335564" y="1305196"/>
            <a:ext cx="7943566"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228600" indent="-169863">
              <a:buFont typeface="Arial" panose="020B0604020202020204" pitchFamily="34" charset="0"/>
              <a:buChar char="•"/>
            </a:pPr>
            <a:r>
              <a:rPr lang="en-US" sz="2000" b="1" dirty="0"/>
              <a:t>Know Your Goals...</a:t>
            </a:r>
          </a:p>
          <a:p>
            <a:pPr marL="811212" lvl="1" indent="-342900">
              <a:buFont typeface="Wingdings" pitchFamily="2" charset="2"/>
              <a:buChar char="Ø"/>
            </a:pPr>
            <a:r>
              <a:rPr lang="en-US" sz="2000" b="1" dirty="0"/>
              <a:t>Grow Green Membership, Statewide.</a:t>
            </a:r>
          </a:p>
          <a:p>
            <a:pPr marL="811212" lvl="1" indent="-342900">
              <a:buFont typeface="Wingdings" pitchFamily="2" charset="2"/>
              <a:buChar char="Ø"/>
            </a:pPr>
            <a:r>
              <a:rPr lang="en-US" sz="2000" b="1" dirty="0"/>
              <a:t>Get Greens Elected at all Levels</a:t>
            </a:r>
          </a:p>
          <a:p>
            <a:pPr marL="811212" lvl="1" indent="-342900">
              <a:buFont typeface="Wingdings" pitchFamily="2" charset="2"/>
              <a:buChar char="Ø"/>
            </a:pPr>
            <a:r>
              <a:rPr lang="en-US" sz="2000" b="1" dirty="0"/>
              <a:t>Pass legislation for the People.</a:t>
            </a:r>
          </a:p>
          <a:p>
            <a:pPr marL="228600" indent="-169863">
              <a:buFont typeface="Arial" panose="020B0604020202020204" pitchFamily="34" charset="0"/>
              <a:buChar char="•"/>
            </a:pPr>
            <a:r>
              <a:rPr lang="en-US" sz="2000" b="1" dirty="0"/>
              <a:t>Come up with a Plan...</a:t>
            </a:r>
          </a:p>
          <a:p>
            <a:pPr marL="811212" lvl="1" indent="-342900">
              <a:buFont typeface="Wingdings" pitchFamily="2" charset="2"/>
              <a:buChar char="Ø"/>
            </a:pPr>
            <a:r>
              <a:rPr lang="en-US" sz="2000" b="1" dirty="0"/>
              <a:t>Start Wednesday (or better yet...Today!).</a:t>
            </a:r>
          </a:p>
          <a:p>
            <a:pPr marL="811212" lvl="1" indent="-342900">
              <a:buFont typeface="Wingdings" pitchFamily="2" charset="2"/>
              <a:buChar char="Ø"/>
            </a:pPr>
            <a:r>
              <a:rPr lang="en-US" sz="2000" b="1" dirty="0"/>
              <a:t>Check in with the Plan.</a:t>
            </a:r>
          </a:p>
          <a:p>
            <a:pPr marL="228600" indent="-169863">
              <a:buFont typeface="Arial" panose="020B0604020202020204" pitchFamily="34" charset="0"/>
              <a:buChar char="•"/>
            </a:pPr>
            <a:r>
              <a:rPr lang="en-US" sz="2000" b="1" dirty="0"/>
              <a:t>Activate Every County...</a:t>
            </a:r>
          </a:p>
          <a:p>
            <a:pPr marL="811212" lvl="1" indent="-342900">
              <a:buFont typeface="Wingdings" pitchFamily="2" charset="2"/>
              <a:buChar char="Ø"/>
            </a:pPr>
            <a:r>
              <a:rPr lang="en-US" sz="2000" b="1" dirty="0"/>
              <a:t>Connect on Issues and Develop Green Points of Contact.</a:t>
            </a:r>
          </a:p>
          <a:p>
            <a:pPr marL="811212" lvl="1" indent="-342900">
              <a:buFont typeface="Wingdings" pitchFamily="2" charset="2"/>
              <a:buChar char="Ø"/>
            </a:pPr>
            <a:r>
              <a:rPr lang="en-US" sz="2000" b="1" dirty="0"/>
              <a:t>Identify People interested in Elections/Running for Office.</a:t>
            </a:r>
          </a:p>
          <a:p>
            <a:pPr marL="811212" lvl="1" indent="-342900">
              <a:buFont typeface="Wingdings" pitchFamily="2" charset="2"/>
              <a:buChar char="Ø"/>
            </a:pPr>
            <a:r>
              <a:rPr lang="en-US" sz="2000" b="1" dirty="0"/>
              <a:t>Empower new Greens with the Tools and Training.</a:t>
            </a:r>
          </a:p>
          <a:p>
            <a:pPr marL="228600" indent="-169863">
              <a:buFont typeface="Arial" panose="020B0604020202020204" pitchFamily="34" charset="0"/>
              <a:buChar char="•"/>
            </a:pPr>
            <a:r>
              <a:rPr lang="en-US" sz="2000" b="1" dirty="0"/>
              <a:t>Do your Research...</a:t>
            </a:r>
          </a:p>
          <a:p>
            <a:pPr marL="811212" lvl="1" indent="-342900">
              <a:buFont typeface="Wingdings" pitchFamily="2" charset="2"/>
              <a:buChar char="Ø"/>
            </a:pPr>
            <a:r>
              <a:rPr lang="en-US" sz="2000" b="1" dirty="0"/>
              <a:t>Pay attention to election results, not just in your races with Greens, but every other similar race.</a:t>
            </a:r>
          </a:p>
          <a:p>
            <a:pPr marL="811212" lvl="1" indent="-342900">
              <a:buFont typeface="Wingdings" pitchFamily="2" charset="2"/>
              <a:buChar char="Ø"/>
            </a:pPr>
            <a:r>
              <a:rPr lang="en-US" sz="2000" b="1" dirty="0"/>
              <a:t>Look for Opportunities.  Identify </a:t>
            </a:r>
            <a:r>
              <a:rPr lang="en-US" sz="2000" b="1" dirty="0" err="1"/>
              <a:t>Blindspots</a:t>
            </a:r>
            <a:r>
              <a:rPr lang="en-US" sz="2000" b="1" dirty="0"/>
              <a:t>.  Be Aware of Weaknesses.</a:t>
            </a:r>
          </a:p>
          <a:p>
            <a:pPr marL="811212" lvl="1" indent="-342900">
              <a:buFont typeface="Wingdings" pitchFamily="2" charset="2"/>
              <a:buChar char="Ø"/>
            </a:pPr>
            <a:endParaRPr lang="en-US" sz="2000" b="1" dirty="0"/>
          </a:p>
        </p:txBody>
      </p:sp>
    </p:spTree>
    <p:extLst>
      <p:ext uri="{BB962C8B-B14F-4D97-AF65-F5344CB8AC3E}">
        <p14:creationId xmlns:p14="http://schemas.microsoft.com/office/powerpoint/2010/main" val="13525791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192530" y="0"/>
            <a:ext cx="7086600" cy="762000"/>
          </a:xfrm>
        </p:spPr>
        <p:txBody>
          <a:bodyPr/>
          <a:lstStyle/>
          <a:p>
            <a:r>
              <a:rPr lang="en-US" dirty="0">
                <a:latin typeface="Arial" charset="0"/>
                <a:ea typeface="ＭＳ Ｐゴシック" charset="0"/>
                <a:cs typeface="ＭＳ Ｐゴシック" charset="0"/>
              </a:rPr>
              <a:t>2020 Strategy in Maine</a:t>
            </a:r>
          </a:p>
        </p:txBody>
      </p:sp>
      <p:pic>
        <p:nvPicPr>
          <p:cNvPr id="4" name="Picture 3">
            <a:extLst>
              <a:ext uri="{FF2B5EF4-FFF2-40B4-BE49-F238E27FC236}">
                <a16:creationId xmlns:a16="http://schemas.microsoft.com/office/drawing/2014/main" id="{C435A29B-12BE-104A-AC2E-38C7A238A3A5}"/>
              </a:ext>
            </a:extLst>
          </p:cNvPr>
          <p:cNvPicPr>
            <a:picLocks noChangeAspect="1"/>
          </p:cNvPicPr>
          <p:nvPr/>
        </p:nvPicPr>
        <p:blipFill>
          <a:blip r:embed="rId3"/>
          <a:stretch>
            <a:fillRect/>
          </a:stretch>
        </p:blipFill>
        <p:spPr>
          <a:xfrm>
            <a:off x="650875" y="495272"/>
            <a:ext cx="704212" cy="726687"/>
          </a:xfrm>
          <a:prstGeom prst="rect">
            <a:avLst/>
          </a:prstGeom>
        </p:spPr>
      </p:pic>
      <p:sp>
        <p:nvSpPr>
          <p:cNvPr id="13314" name="TextBox 4"/>
          <p:cNvSpPr txBox="1">
            <a:spLocks noChangeArrowheads="1"/>
          </p:cNvSpPr>
          <p:nvPr/>
        </p:nvSpPr>
        <p:spPr bwMode="auto">
          <a:xfrm>
            <a:off x="335564" y="1305196"/>
            <a:ext cx="7943566"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228600" indent="-169863">
              <a:buFont typeface="Arial" panose="020B0604020202020204" pitchFamily="34" charset="0"/>
              <a:buChar char="•"/>
            </a:pPr>
            <a:r>
              <a:rPr lang="en-US" sz="2000" b="1" dirty="0"/>
              <a:t>151 State Rep Strategy...</a:t>
            </a:r>
          </a:p>
          <a:p>
            <a:pPr marL="811212" lvl="1" indent="-342900">
              <a:buFont typeface="Wingdings" pitchFamily="2" charset="2"/>
              <a:buChar char="Ø"/>
            </a:pPr>
            <a:r>
              <a:rPr lang="en-US" sz="2000" b="1" dirty="0"/>
              <a:t>Don’t run in every district, but know the situation in each district.</a:t>
            </a:r>
          </a:p>
          <a:p>
            <a:pPr marL="811212" lvl="1" indent="-342900">
              <a:buFont typeface="Wingdings" pitchFamily="2" charset="2"/>
              <a:buChar char="Ø"/>
            </a:pPr>
            <a:r>
              <a:rPr lang="en-US" sz="2000" b="1" dirty="0"/>
              <a:t>After finding/vetting a candidate: develop their own candidate strategy, provide them tools and training, empower them to develop their own campaign.</a:t>
            </a:r>
          </a:p>
          <a:p>
            <a:pPr marL="228600" indent="-169863">
              <a:buFont typeface="Arial" panose="020B0604020202020204" pitchFamily="34" charset="0"/>
              <a:buChar char="•"/>
            </a:pPr>
            <a:r>
              <a:rPr lang="en-US" sz="2000" b="1" dirty="0"/>
              <a:t>Signature Collection...</a:t>
            </a:r>
          </a:p>
          <a:p>
            <a:pPr marL="811212" lvl="1" indent="-342900">
              <a:buFont typeface="Wingdings" pitchFamily="2" charset="2"/>
              <a:buChar char="Ø"/>
            </a:pPr>
            <a:r>
              <a:rPr lang="en-US" sz="2000" b="1" dirty="0"/>
              <a:t>Have a plan.</a:t>
            </a:r>
          </a:p>
          <a:p>
            <a:pPr marL="228600" indent="-169863">
              <a:buFont typeface="Arial" panose="020B0604020202020204" pitchFamily="34" charset="0"/>
              <a:buChar char="•"/>
            </a:pPr>
            <a:r>
              <a:rPr lang="en-US" sz="2000" b="1" dirty="0"/>
              <a:t>Flagship Race...</a:t>
            </a:r>
          </a:p>
          <a:p>
            <a:pPr marL="811212" lvl="1" indent="-342900">
              <a:buFont typeface="Wingdings" pitchFamily="2" charset="2"/>
              <a:buChar char="Ø"/>
            </a:pPr>
            <a:r>
              <a:rPr lang="en-US" sz="2000" b="1" dirty="0"/>
              <a:t>Focusing on one Statewide Race... US Senate Race (against Susan Collins).</a:t>
            </a:r>
          </a:p>
          <a:p>
            <a:pPr marL="811212" lvl="1" indent="-342900">
              <a:buFont typeface="Wingdings" pitchFamily="2" charset="2"/>
              <a:buChar char="Ø"/>
            </a:pPr>
            <a:r>
              <a:rPr lang="en-US" sz="2000" b="1" dirty="0"/>
              <a:t>For success, it requires engagement in all counties.</a:t>
            </a:r>
          </a:p>
          <a:p>
            <a:pPr marL="228600" indent="-169863">
              <a:buFont typeface="Arial" panose="020B0604020202020204" pitchFamily="34" charset="0"/>
              <a:buChar char="•"/>
            </a:pPr>
            <a:r>
              <a:rPr lang="en-US" sz="2000" b="1" dirty="0"/>
              <a:t>How it all connects...</a:t>
            </a:r>
          </a:p>
          <a:p>
            <a:pPr marL="811212" lvl="1" indent="-342900">
              <a:buFont typeface="Wingdings" pitchFamily="2" charset="2"/>
              <a:buChar char="Ø"/>
            </a:pPr>
            <a:r>
              <a:rPr lang="en-US" sz="2000" b="1" dirty="0"/>
              <a:t>Synergy!</a:t>
            </a:r>
          </a:p>
        </p:txBody>
      </p:sp>
    </p:spTree>
    <p:extLst>
      <p:ext uri="{BB962C8B-B14F-4D97-AF65-F5344CB8AC3E}">
        <p14:creationId xmlns:p14="http://schemas.microsoft.com/office/powerpoint/2010/main" val="17059927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a:latin typeface="Arial" charset="0"/>
                <a:ea typeface="ＭＳ Ｐゴシック" charset="0"/>
                <a:cs typeface="ＭＳ Ｐゴシック" charset="0"/>
              </a:rPr>
              <a:t>General Election Process</a:t>
            </a:r>
          </a:p>
        </p:txBody>
      </p:sp>
      <p:sp>
        <p:nvSpPr>
          <p:cNvPr id="13314" name="TextBox 4"/>
          <p:cNvSpPr txBox="1">
            <a:spLocks noChangeArrowheads="1"/>
          </p:cNvSpPr>
          <p:nvPr/>
        </p:nvSpPr>
        <p:spPr bwMode="auto">
          <a:xfrm>
            <a:off x="650875" y="1214438"/>
            <a:ext cx="7809953"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58738"/>
            <a:r>
              <a:rPr lang="en-US" sz="2000" b="1" dirty="0"/>
              <a:t>• Secretary of State must be notified of </a:t>
            </a:r>
            <a:r>
              <a:rPr lang="en-US" sz="2000" b="1" dirty="0">
                <a:solidFill>
                  <a:srgbClr val="FF0000"/>
                </a:solidFill>
              </a:rPr>
              <a:t>PNC official results </a:t>
            </a:r>
            <a:r>
              <a:rPr lang="en-US" sz="2000" b="1" dirty="0"/>
              <a:t>with names of president and vice-president nominees.</a:t>
            </a:r>
          </a:p>
          <a:p>
            <a:pPr marL="58738"/>
            <a:r>
              <a:rPr lang="en-US" sz="2000" b="1" dirty="0"/>
              <a:t>• A set of verified </a:t>
            </a:r>
            <a:r>
              <a:rPr lang="en-US" sz="2000" b="1" dirty="0">
                <a:solidFill>
                  <a:srgbClr val="FF0000"/>
                </a:solidFill>
              </a:rPr>
              <a:t>electors</a:t>
            </a:r>
            <a:r>
              <a:rPr lang="en-US" sz="2000" b="1" dirty="0"/>
              <a:t> must be recruited to cast votes in the Electoral College if the GP candidate wins.</a:t>
            </a:r>
          </a:p>
          <a:p>
            <a:pPr marL="58738"/>
            <a:endParaRPr lang="en-US" sz="2000" b="1" dirty="0"/>
          </a:p>
          <a:p>
            <a:pPr marL="58738"/>
            <a:endParaRPr lang="en-US" sz="2000" b="1" dirty="0"/>
          </a:p>
          <a:p>
            <a:pPr marL="58738"/>
            <a:endParaRPr lang="en-US" sz="2000" b="1" dirty="0"/>
          </a:p>
          <a:p>
            <a:pPr marL="58738"/>
            <a:endParaRPr lang="en-US" sz="2000" b="1" dirty="0"/>
          </a:p>
          <a:p>
            <a:pPr marL="58738"/>
            <a:endParaRPr lang="en-US" sz="2000" b="1" dirty="0"/>
          </a:p>
        </p:txBody>
      </p:sp>
      <p:pic>
        <p:nvPicPr>
          <p:cNvPr id="5" name="Picture 4">
            <a:extLst>
              <a:ext uri="{FF2B5EF4-FFF2-40B4-BE49-F238E27FC236}">
                <a16:creationId xmlns:a16="http://schemas.microsoft.com/office/drawing/2014/main" id="{CFF84595-0EA0-B248-85BD-9685955074B4}"/>
              </a:ext>
            </a:extLst>
          </p:cNvPr>
          <p:cNvPicPr>
            <a:picLocks noChangeAspect="1"/>
          </p:cNvPicPr>
          <p:nvPr/>
        </p:nvPicPr>
        <p:blipFill>
          <a:blip r:embed="rId3"/>
          <a:stretch>
            <a:fillRect/>
          </a:stretch>
        </p:blipFill>
        <p:spPr>
          <a:xfrm>
            <a:off x="650875" y="495272"/>
            <a:ext cx="704212" cy="726687"/>
          </a:xfrm>
          <a:prstGeom prst="rect">
            <a:avLst/>
          </a:prstGeom>
        </p:spPr>
      </p:pic>
    </p:spTree>
    <p:extLst>
      <p:ext uri="{BB962C8B-B14F-4D97-AF65-F5344CB8AC3E}">
        <p14:creationId xmlns:p14="http://schemas.microsoft.com/office/powerpoint/2010/main" val="356389855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a:latin typeface="Arial" charset="0"/>
                <a:ea typeface="ＭＳ Ｐゴシック" charset="0"/>
                <a:cs typeface="ＭＳ Ｐゴシック" charset="0"/>
              </a:rPr>
              <a:t>Post-Election Tasks</a:t>
            </a:r>
          </a:p>
        </p:txBody>
      </p:sp>
      <p:sp>
        <p:nvSpPr>
          <p:cNvPr id="13314" name="TextBox 4"/>
          <p:cNvSpPr txBox="1">
            <a:spLocks noChangeArrowheads="1"/>
          </p:cNvSpPr>
          <p:nvPr/>
        </p:nvSpPr>
        <p:spPr bwMode="auto">
          <a:xfrm>
            <a:off x="650875" y="1214438"/>
            <a:ext cx="7809953"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58738"/>
            <a:r>
              <a:rPr lang="en-US" sz="2000" b="1" dirty="0"/>
              <a:t>• Media work to get out GPUS viewpoint.</a:t>
            </a:r>
          </a:p>
          <a:p>
            <a:pPr marL="58738"/>
            <a:r>
              <a:rPr lang="en-US" sz="2000" b="1" dirty="0"/>
              <a:t>• Pass donors and volunteer lists to GPUS.</a:t>
            </a:r>
          </a:p>
          <a:p>
            <a:pPr marL="58738"/>
            <a:r>
              <a:rPr lang="en-US" sz="2000" b="1" dirty="0"/>
              <a:t>• Prepare for FEC audit.</a:t>
            </a:r>
          </a:p>
          <a:p>
            <a:pPr marL="58738"/>
            <a:r>
              <a:rPr lang="en-US" sz="2000" b="1" dirty="0"/>
              <a:t>• Conduct review and document lessons learned.</a:t>
            </a:r>
          </a:p>
          <a:p>
            <a:pPr marL="58738"/>
            <a:r>
              <a:rPr lang="en-US" sz="2000" b="1" dirty="0"/>
              <a:t>• Integrate volunteers into state party.</a:t>
            </a:r>
          </a:p>
          <a:p>
            <a:pPr marL="58738"/>
            <a:r>
              <a:rPr lang="en-US" sz="2000" b="1" dirty="0"/>
              <a:t>• Get presidential ticket to help GPUS fundraising.</a:t>
            </a:r>
          </a:p>
          <a:p>
            <a:pPr marL="58738"/>
            <a:r>
              <a:rPr lang="en-US" sz="2000" b="1" dirty="0"/>
              <a:t>• Support any recounts or lawsuits.</a:t>
            </a:r>
          </a:p>
          <a:p>
            <a:pPr marL="58738"/>
            <a:endParaRPr lang="en-US" sz="2000" b="1" dirty="0"/>
          </a:p>
          <a:p>
            <a:pPr marL="58738"/>
            <a:endParaRPr lang="en-US" sz="2000" b="1" dirty="0"/>
          </a:p>
          <a:p>
            <a:pPr marL="58738"/>
            <a:endParaRPr lang="en-US" sz="2000" b="1" dirty="0"/>
          </a:p>
          <a:p>
            <a:pPr marL="58738"/>
            <a:endParaRPr lang="en-US" sz="2000" b="1" dirty="0"/>
          </a:p>
          <a:p>
            <a:pPr marL="58738"/>
            <a:endParaRPr lang="en-US" sz="2000" b="1" dirty="0"/>
          </a:p>
        </p:txBody>
      </p:sp>
      <p:pic>
        <p:nvPicPr>
          <p:cNvPr id="5" name="Picture 4">
            <a:extLst>
              <a:ext uri="{FF2B5EF4-FFF2-40B4-BE49-F238E27FC236}">
                <a16:creationId xmlns:a16="http://schemas.microsoft.com/office/drawing/2014/main" id="{CFF84595-0EA0-B248-85BD-9685955074B4}"/>
              </a:ext>
            </a:extLst>
          </p:cNvPr>
          <p:cNvPicPr>
            <a:picLocks noChangeAspect="1"/>
          </p:cNvPicPr>
          <p:nvPr/>
        </p:nvPicPr>
        <p:blipFill>
          <a:blip r:embed="rId3"/>
          <a:stretch>
            <a:fillRect/>
          </a:stretch>
        </p:blipFill>
        <p:spPr>
          <a:xfrm>
            <a:off x="650875" y="495272"/>
            <a:ext cx="704212" cy="726687"/>
          </a:xfrm>
          <a:prstGeom prst="rect">
            <a:avLst/>
          </a:prstGeom>
        </p:spPr>
      </p:pic>
    </p:spTree>
    <p:extLst>
      <p:ext uri="{BB962C8B-B14F-4D97-AF65-F5344CB8AC3E}">
        <p14:creationId xmlns:p14="http://schemas.microsoft.com/office/powerpoint/2010/main" val="121118645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6355"/>
            <a:ext cx="7772400" cy="942975"/>
          </a:xfrm>
        </p:spPr>
        <p:txBody>
          <a:bodyPr>
            <a:normAutofit/>
          </a:bodyPr>
          <a:lstStyle/>
          <a:p>
            <a:r>
              <a:rPr lang="en-US" b="1" dirty="0"/>
              <a:t>How You Can Contribute</a:t>
            </a:r>
            <a:endParaRPr lang="en-US" sz="2700" b="1" dirty="0"/>
          </a:p>
        </p:txBody>
      </p:sp>
      <p:sp>
        <p:nvSpPr>
          <p:cNvPr id="5" name="TextBox 4"/>
          <p:cNvSpPr txBox="1"/>
          <p:nvPr/>
        </p:nvSpPr>
        <p:spPr>
          <a:xfrm>
            <a:off x="481203" y="792986"/>
            <a:ext cx="8495157" cy="2862322"/>
          </a:xfrm>
          <a:prstGeom prst="rect">
            <a:avLst/>
          </a:prstGeom>
          <a:noFill/>
        </p:spPr>
        <p:txBody>
          <a:bodyPr wrap="square" rtlCol="0">
            <a:spAutoFit/>
          </a:bodyPr>
          <a:lstStyle/>
          <a:p>
            <a:r>
              <a:rPr lang="en-US" sz="2000" b="1" dirty="0"/>
              <a:t>• Organize through your state party for primary, candidate visits, local media work, ballot access, etc.</a:t>
            </a:r>
          </a:p>
          <a:p>
            <a:r>
              <a:rPr lang="en-US" sz="2000" b="1" dirty="0"/>
              <a:t>• Volunteer for a candidate’s campaign</a:t>
            </a:r>
          </a:p>
          <a:p>
            <a:r>
              <a:rPr lang="en-US" sz="2000" b="1" dirty="0"/>
              <a:t>• Donate to a candidate or to ballot access fund.</a:t>
            </a:r>
          </a:p>
          <a:p>
            <a:r>
              <a:rPr lang="en-US" sz="2000" b="1" dirty="0"/>
              <a:t>• Support other GPUS committees (Media, PCSC, Ballot Access, etc.)</a:t>
            </a:r>
          </a:p>
          <a:p>
            <a:r>
              <a:rPr lang="en-US" sz="2000" b="1" dirty="0"/>
              <a:t>• Help with outreach to your contacts.</a:t>
            </a:r>
          </a:p>
          <a:p>
            <a:endParaRPr lang="en-US" sz="2000" b="1" dirty="0"/>
          </a:p>
          <a:p>
            <a:endParaRPr lang="en-US" sz="2000" b="1" dirty="0"/>
          </a:p>
          <a:p>
            <a:endParaRPr lang="en-US" sz="2000" b="1" dirty="0"/>
          </a:p>
        </p:txBody>
      </p:sp>
    </p:spTree>
    <p:extLst>
      <p:ext uri="{BB962C8B-B14F-4D97-AF65-F5344CB8AC3E}">
        <p14:creationId xmlns:p14="http://schemas.microsoft.com/office/powerpoint/2010/main" val="283121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4"/>
          <p:cNvSpPr txBox="1">
            <a:spLocks noChangeArrowheads="1"/>
          </p:cNvSpPr>
          <p:nvPr/>
        </p:nvSpPr>
        <p:spPr bwMode="auto">
          <a:xfrm>
            <a:off x="1354138" y="1687513"/>
            <a:ext cx="6164262" cy="1323439"/>
          </a:xfrm>
          <a:prstGeom prst="rect">
            <a:avLst/>
          </a:prstGeom>
          <a:solidFill>
            <a:schemeClr val="accent2">
              <a:lumMod val="20000"/>
              <a:lumOff val="80000"/>
            </a:schemeClr>
          </a:solidFill>
          <a:ln w="31750">
            <a:solidFill>
              <a:schemeClr val="accent2">
                <a:lumMod val="75000"/>
              </a:schemeClr>
            </a:solidFill>
            <a:miter lim="800000"/>
            <a:headEnd/>
            <a:tailEnd/>
          </a:ln>
          <a:effectLst>
            <a:outerShdw blurRad="50800" dist="76200" dir="2700000">
              <a:schemeClr val="tx1">
                <a:lumMod val="75000"/>
                <a:lumOff val="25000"/>
                <a:alpha val="52000"/>
              </a:schemeClr>
            </a:outerShdw>
          </a:effectLst>
        </p:spPr>
        <p:txBody>
          <a:bodyPr>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37931725" indent="-37474525">
              <a:tabLst>
                <a:tab pos="515938" algn="l"/>
              </a:tabLst>
              <a:defRPr sz="1000">
                <a:solidFill>
                  <a:schemeClr val="tx1"/>
                </a:solidFill>
                <a:latin typeface="Arial" charset="0"/>
                <a:ea typeface="ヒラギノ角ゴ Pro W3" charset="0"/>
                <a:cs typeface="ヒラギノ角ゴ Pro W3" charset="0"/>
              </a:defRPr>
            </a:lvl2pPr>
            <a:lvl3pPr>
              <a:tabLst>
                <a:tab pos="515938" algn="l"/>
              </a:tabLst>
              <a:defRPr sz="1000">
                <a:solidFill>
                  <a:schemeClr val="tx1"/>
                </a:solidFill>
                <a:latin typeface="Arial" charset="0"/>
                <a:ea typeface="ヒラギノ角ゴ Pro W3" charset="0"/>
                <a:cs typeface="ヒラギノ角ゴ Pro W3" charset="0"/>
              </a:defRPr>
            </a:lvl3pPr>
            <a:lvl4pPr>
              <a:tabLst>
                <a:tab pos="515938" algn="l"/>
              </a:tabLst>
              <a:defRPr sz="1000">
                <a:solidFill>
                  <a:schemeClr val="tx1"/>
                </a:solidFill>
                <a:latin typeface="Arial" charset="0"/>
                <a:ea typeface="ヒラギノ角ゴ Pro W3" charset="0"/>
                <a:cs typeface="ヒラギノ角ゴ Pro W3" charset="0"/>
              </a:defRPr>
            </a:lvl4pPr>
            <a:lvl5pPr>
              <a:tabLst>
                <a:tab pos="515938" algn="l"/>
              </a:tabLst>
              <a:defRPr sz="10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ctr">
              <a:defRPr/>
            </a:pPr>
            <a:r>
              <a:rPr lang="en-US" sz="4000" b="1" dirty="0"/>
              <a:t>Why do we run for President?</a:t>
            </a:r>
          </a:p>
        </p:txBody>
      </p:sp>
      <p:sp>
        <p:nvSpPr>
          <p:cNvPr id="17410" name="Title 4"/>
          <p:cNvSpPr>
            <a:spLocks noGrp="1"/>
          </p:cNvSpPr>
          <p:nvPr>
            <p:ph type="title"/>
          </p:nvPr>
        </p:nvSpPr>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41212890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953399" y="2405318"/>
            <a:ext cx="7086600" cy="1201737"/>
          </a:xfrm>
        </p:spPr>
        <p:txBody>
          <a:bodyPr/>
          <a:lstStyle/>
          <a:p>
            <a:r>
              <a:rPr lang="en-US" sz="4400" dirty="0">
                <a:latin typeface="Arial" charset="0"/>
                <a:ea typeface="ＭＳ Ｐゴシック" charset="0"/>
                <a:cs typeface="ＭＳ Ｐゴシック" charset="0"/>
              </a:rPr>
              <a:t>Thank You!</a:t>
            </a:r>
          </a:p>
        </p:txBody>
      </p:sp>
      <p:sp>
        <p:nvSpPr>
          <p:cNvPr id="3" name="TextBox 4">
            <a:extLst>
              <a:ext uri="{FF2B5EF4-FFF2-40B4-BE49-F238E27FC236}">
                <a16:creationId xmlns:a16="http://schemas.microsoft.com/office/drawing/2014/main" id="{C7BE1763-89C9-064E-A57A-D96CD8CB609C}"/>
              </a:ext>
            </a:extLst>
          </p:cNvPr>
          <p:cNvSpPr txBox="1">
            <a:spLocks noChangeArrowheads="1"/>
          </p:cNvSpPr>
          <p:nvPr/>
        </p:nvSpPr>
        <p:spPr bwMode="auto">
          <a:xfrm>
            <a:off x="820557" y="3937000"/>
            <a:ext cx="7809953"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marL="58738"/>
            <a:r>
              <a:rPr lang="en-US" sz="2000" b="1" dirty="0"/>
              <a:t>• To contact the PCSC, write to </a:t>
            </a:r>
            <a:r>
              <a:rPr lang="en-US" sz="2000" b="1" dirty="0">
                <a:hlinkClick r:id="rId3"/>
              </a:rPr>
              <a:t>pcsc@gp.org</a:t>
            </a:r>
            <a:endParaRPr lang="en-US" sz="2000" b="1" dirty="0"/>
          </a:p>
          <a:p>
            <a:pPr marL="58738"/>
            <a:r>
              <a:rPr lang="en-US" sz="2000" b="1" dirty="0"/>
              <a:t>• For an overview of the GP race, go to </a:t>
            </a:r>
            <a:r>
              <a:rPr lang="en-US" sz="2000" b="1" dirty="0">
                <a:hlinkClick r:id="rId4"/>
              </a:rPr>
              <a:t>https://gpus.org/how-to-seek-2020-green-nomination-2/</a:t>
            </a:r>
            <a:endParaRPr lang="en-US" sz="2000" b="1" dirty="0"/>
          </a:p>
          <a:p>
            <a:pPr marL="58738"/>
            <a:endParaRPr lang="en-US" sz="2000" b="1" dirty="0"/>
          </a:p>
          <a:p>
            <a:pPr marL="58738"/>
            <a:endParaRPr lang="en-US" sz="2000" b="1" dirty="0"/>
          </a:p>
          <a:p>
            <a:pPr marL="58738"/>
            <a:endParaRPr lang="en-US" sz="2000" b="1" dirty="0"/>
          </a:p>
          <a:p>
            <a:pPr marL="58738"/>
            <a:endParaRPr lang="en-US" sz="2000" b="1" dirty="0"/>
          </a:p>
          <a:p>
            <a:pPr marL="58738"/>
            <a:endParaRPr lang="en-US" sz="2000" b="1" dirty="0"/>
          </a:p>
          <a:p>
            <a:pPr marL="58738"/>
            <a:endParaRPr lang="en-US" sz="2000" b="1"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D502-AE4F-184F-9986-438FA5CD57B8}"/>
              </a:ext>
            </a:extLst>
          </p:cNvPr>
          <p:cNvSpPr>
            <a:spLocks noGrp="1"/>
          </p:cNvSpPr>
          <p:nvPr>
            <p:ph type="title"/>
          </p:nvPr>
        </p:nvSpPr>
        <p:spPr/>
        <p:txBody>
          <a:bodyPr/>
          <a:lstStyle/>
          <a:p>
            <a:r>
              <a:rPr lang="en-US" dirty="0"/>
              <a:t>Topics of Media Coverage </a:t>
            </a:r>
            <a:br>
              <a:rPr lang="en-US" dirty="0"/>
            </a:br>
            <a:r>
              <a:rPr lang="en-US" sz="2000" dirty="0"/>
              <a:t>(2016 </a:t>
            </a:r>
            <a:r>
              <a:rPr lang="en-US" sz="1800" dirty="0"/>
              <a:t>Presidential</a:t>
            </a:r>
            <a:r>
              <a:rPr lang="en-US" sz="2000" dirty="0"/>
              <a:t> Race)</a:t>
            </a:r>
            <a:endParaRPr lang="en-US" dirty="0"/>
          </a:p>
        </p:txBody>
      </p:sp>
      <p:pic>
        <p:nvPicPr>
          <p:cNvPr id="5" name="Picture 4">
            <a:extLst>
              <a:ext uri="{FF2B5EF4-FFF2-40B4-BE49-F238E27FC236}">
                <a16:creationId xmlns:a16="http://schemas.microsoft.com/office/drawing/2014/main" id="{AFD695FF-DD7C-1B40-AABC-CEB2526183F5}"/>
              </a:ext>
            </a:extLst>
          </p:cNvPr>
          <p:cNvPicPr>
            <a:picLocks noChangeAspect="1"/>
          </p:cNvPicPr>
          <p:nvPr/>
        </p:nvPicPr>
        <p:blipFill>
          <a:blip r:embed="rId3"/>
          <a:stretch>
            <a:fillRect/>
          </a:stretch>
        </p:blipFill>
        <p:spPr>
          <a:xfrm>
            <a:off x="1452120" y="923544"/>
            <a:ext cx="4818632" cy="3763518"/>
          </a:xfrm>
          <a:prstGeom prst="rect">
            <a:avLst/>
          </a:prstGeom>
        </p:spPr>
      </p:pic>
      <p:sp>
        <p:nvSpPr>
          <p:cNvPr id="6" name="TextBox 5">
            <a:extLst>
              <a:ext uri="{FF2B5EF4-FFF2-40B4-BE49-F238E27FC236}">
                <a16:creationId xmlns:a16="http://schemas.microsoft.com/office/drawing/2014/main" id="{21666959-0EE5-3B46-BAAE-6AAF67ADD1ED}"/>
              </a:ext>
            </a:extLst>
          </p:cNvPr>
          <p:cNvSpPr txBox="1"/>
          <p:nvPr/>
        </p:nvSpPr>
        <p:spPr>
          <a:xfrm>
            <a:off x="4855464" y="6080760"/>
            <a:ext cx="4151376" cy="246221"/>
          </a:xfrm>
          <a:prstGeom prst="rect">
            <a:avLst/>
          </a:prstGeom>
          <a:noFill/>
        </p:spPr>
        <p:txBody>
          <a:bodyPr wrap="square" rtlCol="0">
            <a:spAutoFit/>
          </a:bodyPr>
          <a:lstStyle/>
          <a:p>
            <a:r>
              <a:rPr lang="en-US" dirty="0"/>
              <a:t>”Other” includes upcoming events, staffing changes, family, etc.</a:t>
            </a:r>
          </a:p>
        </p:txBody>
      </p:sp>
      <p:sp>
        <p:nvSpPr>
          <p:cNvPr id="8" name="TextBox 4">
            <a:extLst>
              <a:ext uri="{FF2B5EF4-FFF2-40B4-BE49-F238E27FC236}">
                <a16:creationId xmlns:a16="http://schemas.microsoft.com/office/drawing/2014/main" id="{7DBF6ECB-DD56-A547-81BE-0A26D6EC333D}"/>
              </a:ext>
            </a:extLst>
          </p:cNvPr>
          <p:cNvSpPr txBox="1">
            <a:spLocks noChangeArrowheads="1"/>
          </p:cNvSpPr>
          <p:nvPr/>
        </p:nvSpPr>
        <p:spPr bwMode="auto">
          <a:xfrm>
            <a:off x="5710428" y="4269569"/>
            <a:ext cx="3172968" cy="1015663"/>
          </a:xfrm>
          <a:prstGeom prst="rect">
            <a:avLst/>
          </a:prstGeom>
          <a:solidFill>
            <a:srgbClr val="FDF0B6"/>
          </a:solidFill>
          <a:ln w="31750">
            <a:solidFill>
              <a:schemeClr val="accent2">
                <a:lumMod val="75000"/>
              </a:schemeClr>
            </a:solidFill>
            <a:miter lim="800000"/>
            <a:headEnd/>
            <a:tailEnd/>
          </a:ln>
          <a:effectLst>
            <a:outerShdw blurRad="50800" dist="76200" dir="2700000">
              <a:schemeClr val="tx1">
                <a:lumMod val="75000"/>
                <a:lumOff val="25000"/>
                <a:alpha val="52000"/>
              </a:schemeClr>
            </a:outerShdw>
          </a:effec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37931725" indent="-37474525">
              <a:tabLst>
                <a:tab pos="515938" algn="l"/>
              </a:tabLst>
              <a:defRPr sz="1000">
                <a:solidFill>
                  <a:schemeClr val="tx1"/>
                </a:solidFill>
                <a:latin typeface="Arial" charset="0"/>
                <a:ea typeface="ヒラギノ角ゴ Pro W3" charset="0"/>
                <a:cs typeface="ヒラギノ角ゴ Pro W3" charset="0"/>
              </a:defRPr>
            </a:lvl2pPr>
            <a:lvl3pPr>
              <a:tabLst>
                <a:tab pos="515938" algn="l"/>
              </a:tabLst>
              <a:defRPr sz="1000">
                <a:solidFill>
                  <a:schemeClr val="tx1"/>
                </a:solidFill>
                <a:latin typeface="Arial" charset="0"/>
                <a:ea typeface="ヒラギノ角ゴ Pro W3" charset="0"/>
                <a:cs typeface="ヒラギノ角ゴ Pro W3" charset="0"/>
              </a:defRPr>
            </a:lvl3pPr>
            <a:lvl4pPr>
              <a:tabLst>
                <a:tab pos="515938" algn="l"/>
              </a:tabLst>
              <a:defRPr sz="1000">
                <a:solidFill>
                  <a:schemeClr val="tx1"/>
                </a:solidFill>
                <a:latin typeface="Arial" charset="0"/>
                <a:ea typeface="ヒラギノ角ゴ Pro W3" charset="0"/>
                <a:cs typeface="ヒラギノ角ゴ Pro W3" charset="0"/>
              </a:defRPr>
            </a:lvl4pPr>
            <a:lvl5pPr>
              <a:tabLst>
                <a:tab pos="515938" algn="l"/>
              </a:tabLst>
              <a:defRPr sz="10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defRPr/>
            </a:pPr>
            <a:r>
              <a:rPr lang="en-US" sz="2000" b="1" dirty="0"/>
              <a:t>Media coverage is overwhelmingly focused on the two frontrunners.</a:t>
            </a:r>
          </a:p>
        </p:txBody>
      </p:sp>
    </p:spTree>
    <p:extLst>
      <p:ext uri="{BB962C8B-B14F-4D97-AF65-F5344CB8AC3E}">
        <p14:creationId xmlns:p14="http://schemas.microsoft.com/office/powerpoint/2010/main" val="2082605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6650" y="-15612"/>
            <a:ext cx="7073900" cy="942975"/>
          </a:xfrm>
        </p:spPr>
        <p:txBody>
          <a:bodyPr>
            <a:normAutofit/>
          </a:bodyPr>
          <a:lstStyle/>
          <a:p>
            <a:r>
              <a:rPr lang="en-US" b="1" dirty="0"/>
              <a:t>Presidential Results 2016</a:t>
            </a:r>
            <a:endParaRPr lang="en-US" sz="2700" b="1" dirty="0"/>
          </a:p>
        </p:txBody>
      </p:sp>
      <p:graphicFrame>
        <p:nvGraphicFramePr>
          <p:cNvPr id="3" name="Table 2">
            <a:extLst>
              <a:ext uri="{FF2B5EF4-FFF2-40B4-BE49-F238E27FC236}">
                <a16:creationId xmlns:a16="http://schemas.microsoft.com/office/drawing/2014/main" id="{C1BEB4E4-A408-A646-B9D7-A77142A1EB54}"/>
              </a:ext>
            </a:extLst>
          </p:cNvPr>
          <p:cNvGraphicFramePr>
            <a:graphicFrameLocks noGrp="1"/>
          </p:cNvGraphicFramePr>
          <p:nvPr>
            <p:extLst>
              <p:ext uri="{D42A27DB-BD31-4B8C-83A1-F6EECF244321}">
                <p14:modId xmlns:p14="http://schemas.microsoft.com/office/powerpoint/2010/main" val="3833087944"/>
              </p:ext>
            </p:extLst>
          </p:nvPr>
        </p:nvGraphicFramePr>
        <p:xfrm>
          <a:off x="1033152" y="1188620"/>
          <a:ext cx="7042069" cy="4114800"/>
        </p:xfrm>
        <a:graphic>
          <a:graphicData uri="http://schemas.openxmlformats.org/drawingml/2006/table">
            <a:tbl>
              <a:tblPr>
                <a:tableStyleId>{5C22544A-7EE6-4342-B048-85BDC9FD1C3A}</a:tableStyleId>
              </a:tblPr>
              <a:tblGrid>
                <a:gridCol w="2030681">
                  <a:extLst>
                    <a:ext uri="{9D8B030D-6E8A-4147-A177-3AD203B41FA5}">
                      <a16:colId xmlns:a16="http://schemas.microsoft.com/office/drawing/2014/main" val="2198876863"/>
                    </a:ext>
                  </a:extLst>
                </a:gridCol>
                <a:gridCol w="1508166">
                  <a:extLst>
                    <a:ext uri="{9D8B030D-6E8A-4147-A177-3AD203B41FA5}">
                      <a16:colId xmlns:a16="http://schemas.microsoft.com/office/drawing/2014/main" val="738885343"/>
                    </a:ext>
                  </a:extLst>
                </a:gridCol>
                <a:gridCol w="1401289">
                  <a:extLst>
                    <a:ext uri="{9D8B030D-6E8A-4147-A177-3AD203B41FA5}">
                      <a16:colId xmlns:a16="http://schemas.microsoft.com/office/drawing/2014/main" val="974567244"/>
                    </a:ext>
                  </a:extLst>
                </a:gridCol>
                <a:gridCol w="795647">
                  <a:extLst>
                    <a:ext uri="{9D8B030D-6E8A-4147-A177-3AD203B41FA5}">
                      <a16:colId xmlns:a16="http://schemas.microsoft.com/office/drawing/2014/main" val="1352657071"/>
                    </a:ext>
                  </a:extLst>
                </a:gridCol>
                <a:gridCol w="1306286">
                  <a:extLst>
                    <a:ext uri="{9D8B030D-6E8A-4147-A177-3AD203B41FA5}">
                      <a16:colId xmlns:a16="http://schemas.microsoft.com/office/drawing/2014/main" val="1880457500"/>
                    </a:ext>
                  </a:extLst>
                </a:gridCol>
              </a:tblGrid>
              <a:tr h="258288">
                <a:tc>
                  <a:txBody>
                    <a:bodyPr/>
                    <a:lstStyle/>
                    <a:p>
                      <a:pPr algn="ctr" fontAlgn="b"/>
                      <a:r>
                        <a:rPr lang="en-US" sz="1800" b="1" u="none" strike="noStrike" dirty="0">
                          <a:solidFill>
                            <a:schemeClr val="bg1"/>
                          </a:solidFill>
                          <a:effectLst/>
                          <a:latin typeface="Arial" panose="020B0604020202020204" pitchFamily="34" charset="0"/>
                          <a:cs typeface="Arial" panose="020B0604020202020204" pitchFamily="34" charset="0"/>
                        </a:rPr>
                        <a:t>CANDIDATE</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chemeClr val="accent5">
                        <a:lumMod val="50000"/>
                      </a:schemeClr>
                    </a:solidFill>
                  </a:tcPr>
                </a:tc>
                <a:tc>
                  <a:txBody>
                    <a:bodyPr/>
                    <a:lstStyle/>
                    <a:p>
                      <a:pPr algn="ctr" fontAlgn="b"/>
                      <a:r>
                        <a:rPr lang="en-US" sz="1800" b="1" u="none" strike="noStrike" dirty="0">
                          <a:solidFill>
                            <a:schemeClr val="bg1"/>
                          </a:solidFill>
                          <a:effectLst/>
                          <a:latin typeface="Arial" panose="020B0604020202020204" pitchFamily="34" charset="0"/>
                          <a:cs typeface="Arial" panose="020B0604020202020204" pitchFamily="34" charset="0"/>
                        </a:rPr>
                        <a:t>PARTY</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chemeClr val="accent5">
                        <a:lumMod val="50000"/>
                      </a:schemeClr>
                    </a:solidFill>
                  </a:tcPr>
                </a:tc>
                <a:tc>
                  <a:txBody>
                    <a:bodyPr/>
                    <a:lstStyle/>
                    <a:p>
                      <a:pPr algn="ctr" fontAlgn="b"/>
                      <a:r>
                        <a:rPr lang="en-US" sz="1800" b="1" u="none" strike="noStrike" dirty="0">
                          <a:solidFill>
                            <a:schemeClr val="bg1"/>
                          </a:solidFill>
                          <a:effectLst/>
                          <a:latin typeface="Arial" panose="020B0604020202020204" pitchFamily="34" charset="0"/>
                          <a:cs typeface="Arial" panose="020B0604020202020204" pitchFamily="34" charset="0"/>
                        </a:rPr>
                        <a:t>VOTE</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chemeClr val="accent5">
                        <a:lumMod val="50000"/>
                      </a:schemeClr>
                    </a:solidFill>
                  </a:tcPr>
                </a:tc>
                <a:tc>
                  <a:txBody>
                    <a:bodyPr/>
                    <a:lstStyle/>
                    <a:p>
                      <a:pPr algn="ctr" fontAlgn="b"/>
                      <a:r>
                        <a:rPr lang="en-US" sz="1800" b="1" u="none" strike="noStrike" dirty="0">
                          <a:solidFill>
                            <a:schemeClr val="bg1"/>
                          </a:solidFill>
                          <a:effectLst/>
                          <a:latin typeface="Arial" panose="020B0604020202020204" pitchFamily="34" charset="0"/>
                          <a:cs typeface="Arial" panose="020B0604020202020204" pitchFamily="34" charset="0"/>
                        </a:rPr>
                        <a:t>RANK</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chemeClr val="accent5">
                        <a:lumMod val="50000"/>
                      </a:schemeClr>
                    </a:solidFill>
                  </a:tcPr>
                </a:tc>
                <a:tc>
                  <a:txBody>
                    <a:bodyPr/>
                    <a:lstStyle/>
                    <a:p>
                      <a:pPr algn="ctr" fontAlgn="b"/>
                      <a:r>
                        <a:rPr lang="en-US" sz="1800" b="1" u="none" strike="noStrike" dirty="0">
                          <a:solidFill>
                            <a:schemeClr val="bg1"/>
                          </a:solidFill>
                          <a:effectLst/>
                          <a:latin typeface="Arial" panose="020B0604020202020204" pitchFamily="34" charset="0"/>
                          <a:cs typeface="Arial" panose="020B0604020202020204" pitchFamily="34" charset="0"/>
                        </a:rPr>
                        <a:t>PERCENT</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chemeClr val="accent5">
                        <a:lumMod val="50000"/>
                      </a:schemeClr>
                    </a:solidFill>
                  </a:tcPr>
                </a:tc>
                <a:extLst>
                  <a:ext uri="{0D108BD9-81ED-4DB2-BD59-A6C34878D82A}">
                    <a16:rowId xmlns:a16="http://schemas.microsoft.com/office/drawing/2014/main" val="1010622353"/>
                  </a:ext>
                </a:extLst>
              </a:tr>
              <a:tr h="258288">
                <a:tc>
                  <a:txBody>
                    <a:bodyPr/>
                    <a:lstStyle/>
                    <a:p>
                      <a:pPr algn="l" fontAlgn="ctr"/>
                      <a:r>
                        <a:rPr lang="en-US" sz="1800" u="none" strike="noStrike" dirty="0">
                          <a:effectLst/>
                          <a:latin typeface="Arial" panose="020B0604020202020204" pitchFamily="34" charset="0"/>
                          <a:cs typeface="Arial" panose="020B0604020202020204" pitchFamily="34" charset="0"/>
                        </a:rPr>
                        <a:t>Hillary Clinton</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Democratic</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dirty="0">
                          <a:effectLst/>
                          <a:latin typeface="Arial" panose="020B0604020202020204" pitchFamily="34" charset="0"/>
                          <a:cs typeface="Arial" panose="020B0604020202020204" pitchFamily="34" charset="0"/>
                        </a:rPr>
                        <a:t>65,734,379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a:effectLst/>
                          <a:latin typeface="Arial" panose="020B0604020202020204" pitchFamily="34" charset="0"/>
                          <a:cs typeface="Arial" panose="020B0604020202020204" pitchFamily="34" charset="0"/>
                        </a:rPr>
                        <a:t>48.23%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66083669"/>
                  </a:ext>
                </a:extLst>
              </a:tr>
              <a:tr h="258288">
                <a:tc>
                  <a:txBody>
                    <a:bodyPr/>
                    <a:lstStyle/>
                    <a:p>
                      <a:pPr algn="l" fontAlgn="ctr"/>
                      <a:r>
                        <a:rPr lang="en-US" sz="1800" u="none" strike="noStrike" dirty="0">
                          <a:effectLst/>
                          <a:latin typeface="Arial" panose="020B0604020202020204" pitchFamily="34" charset="0"/>
                          <a:cs typeface="Arial" panose="020B0604020202020204" pitchFamily="34" charset="0"/>
                        </a:rPr>
                        <a:t>Donald Trump</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Republican</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a:effectLst/>
                          <a:latin typeface="Arial" panose="020B0604020202020204" pitchFamily="34" charset="0"/>
                          <a:cs typeface="Arial" panose="020B0604020202020204" pitchFamily="34" charset="0"/>
                        </a:rPr>
                        <a:t>63,065,730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dirty="0">
                          <a:effectLst/>
                          <a:latin typeface="Arial" panose="020B0604020202020204" pitchFamily="34" charset="0"/>
                          <a:cs typeface="Arial" panose="020B0604020202020204" pitchFamily="34" charset="0"/>
                        </a:rPr>
                        <a:t>46.27%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551335175"/>
                  </a:ext>
                </a:extLst>
              </a:tr>
              <a:tr h="258288">
                <a:tc>
                  <a:txBody>
                    <a:bodyPr/>
                    <a:lstStyle/>
                    <a:p>
                      <a:pPr algn="l" fontAlgn="ctr"/>
                      <a:r>
                        <a:rPr lang="en-US" sz="1800" u="none" strike="noStrike">
                          <a:effectLst/>
                          <a:latin typeface="Arial" panose="020B0604020202020204" pitchFamily="34" charset="0"/>
                          <a:cs typeface="Arial" panose="020B0604020202020204" pitchFamily="34" charset="0"/>
                        </a:rPr>
                        <a:t>Gary Johnson</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Libertarian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a:effectLst/>
                          <a:latin typeface="Arial" panose="020B0604020202020204" pitchFamily="34" charset="0"/>
                          <a:cs typeface="Arial" panose="020B0604020202020204" pitchFamily="34" charset="0"/>
                        </a:rPr>
                        <a:t>4,442,131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dirty="0">
                          <a:effectLst/>
                          <a:latin typeface="Arial" panose="020B0604020202020204" pitchFamily="34" charset="0"/>
                          <a:cs typeface="Arial" panose="020B0604020202020204" pitchFamily="34" charset="0"/>
                        </a:rPr>
                        <a:t>3.26%</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540732127"/>
                  </a:ext>
                </a:extLst>
              </a:tr>
              <a:tr h="258288">
                <a:tc>
                  <a:txBody>
                    <a:bodyPr/>
                    <a:lstStyle/>
                    <a:p>
                      <a:pPr algn="l" fontAlgn="ctr"/>
                      <a:r>
                        <a:rPr lang="en-US" sz="1800" u="none" strike="noStrike">
                          <a:effectLst/>
                          <a:latin typeface="Arial" panose="020B0604020202020204" pitchFamily="34" charset="0"/>
                          <a:cs typeface="Arial" panose="020B0604020202020204" pitchFamily="34" charset="0"/>
                        </a:rPr>
                        <a:t>Jill Stein</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Green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a:effectLst/>
                          <a:latin typeface="Arial" panose="020B0604020202020204" pitchFamily="34" charset="0"/>
                          <a:cs typeface="Arial" panose="020B0604020202020204" pitchFamily="34" charset="0"/>
                        </a:rPr>
                        <a:t>1,444,059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a:effectLst/>
                          <a:latin typeface="Arial" panose="020B0604020202020204" pitchFamily="34" charset="0"/>
                          <a:cs typeface="Arial" panose="020B0604020202020204" pitchFamily="34" charset="0"/>
                        </a:rPr>
                        <a:t>1.06%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25076461"/>
                  </a:ext>
                </a:extLst>
              </a:tr>
              <a:tr h="258288">
                <a:tc>
                  <a:txBody>
                    <a:bodyPr/>
                    <a:lstStyle/>
                    <a:p>
                      <a:pPr algn="l" fontAlgn="ctr"/>
                      <a:r>
                        <a:rPr lang="en-US" sz="1800" u="none" strike="noStrike">
                          <a:effectLst/>
                          <a:latin typeface="Arial" panose="020B0604020202020204" pitchFamily="34" charset="0"/>
                          <a:cs typeface="Arial" panose="020B0604020202020204" pitchFamily="34" charset="0"/>
                        </a:rPr>
                        <a:t>Evan McMullin</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dirty="0">
                          <a:effectLst/>
                          <a:latin typeface="Arial" panose="020B0604020202020204" pitchFamily="34" charset="0"/>
                          <a:cs typeface="Arial" panose="020B0604020202020204" pitchFamily="34" charset="0"/>
                        </a:rPr>
                        <a:t>691,997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dirty="0">
                          <a:effectLst/>
                          <a:latin typeface="Arial" panose="020B0604020202020204" pitchFamily="34" charset="0"/>
                          <a:cs typeface="Arial" panose="020B0604020202020204" pitchFamily="34" charset="0"/>
                        </a:rPr>
                        <a:t>0.51%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166599330"/>
                  </a:ext>
                </a:extLst>
              </a:tr>
              <a:tr h="258288">
                <a:tc>
                  <a:txBody>
                    <a:bodyPr/>
                    <a:lstStyle/>
                    <a:p>
                      <a:pPr algn="l" fontAlgn="ctr"/>
                      <a:r>
                        <a:rPr lang="en-US" sz="1800" u="none" strike="noStrike">
                          <a:effectLst/>
                          <a:latin typeface="Arial" panose="020B0604020202020204" pitchFamily="34" charset="0"/>
                          <a:cs typeface="Arial" panose="020B0604020202020204" pitchFamily="34" charset="0"/>
                        </a:rPr>
                        <a:t>Darrell Castle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Constitution</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dirty="0">
                          <a:effectLst/>
                          <a:latin typeface="Arial" panose="020B0604020202020204" pitchFamily="34" charset="0"/>
                          <a:cs typeface="Arial" panose="020B0604020202020204" pitchFamily="34" charset="0"/>
                        </a:rPr>
                        <a:t>198,237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6</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a:effectLst/>
                          <a:latin typeface="Arial" panose="020B0604020202020204" pitchFamily="34" charset="0"/>
                          <a:cs typeface="Arial" panose="020B0604020202020204" pitchFamily="34" charset="0"/>
                        </a:rPr>
                        <a:t>0.15%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178615211"/>
                  </a:ext>
                </a:extLst>
              </a:tr>
              <a:tr h="258288">
                <a:tc>
                  <a:txBody>
                    <a:bodyPr/>
                    <a:lstStyle/>
                    <a:p>
                      <a:pPr algn="l" fontAlgn="ctr"/>
                      <a:r>
                        <a:rPr lang="en-US" sz="1800" u="none" strike="noStrike" dirty="0">
                          <a:effectLst/>
                          <a:latin typeface="Arial" panose="020B0604020202020204" pitchFamily="34" charset="0"/>
                          <a:cs typeface="Arial" panose="020B0604020202020204" pitchFamily="34" charset="0"/>
                        </a:rPr>
                        <a:t>Bernie Sanders</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a:effectLst/>
                          <a:latin typeface="Arial" panose="020B0604020202020204" pitchFamily="34" charset="0"/>
                          <a:cs typeface="Arial" panose="020B0604020202020204" pitchFamily="34" charset="0"/>
                        </a:rPr>
                        <a:t>105,549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dirty="0">
                          <a:effectLst/>
                          <a:latin typeface="Arial" panose="020B0604020202020204" pitchFamily="34" charset="0"/>
                          <a:cs typeface="Arial" panose="020B0604020202020204" pitchFamily="34" charset="0"/>
                        </a:rPr>
                        <a:t>0.08%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825555575"/>
                  </a:ext>
                </a:extLst>
              </a:tr>
              <a:tr h="461227">
                <a:tc>
                  <a:txBody>
                    <a:bodyPr/>
                    <a:lstStyle/>
                    <a:p>
                      <a:pPr algn="l" fontAlgn="ctr"/>
                      <a:r>
                        <a:rPr lang="en-US" sz="1800" u="none" strike="noStrike" dirty="0">
                          <a:effectLst/>
                          <a:latin typeface="Arial" panose="020B0604020202020204" pitchFamily="34" charset="0"/>
                          <a:cs typeface="Arial" panose="020B0604020202020204" pitchFamily="34" charset="0"/>
                        </a:rPr>
                        <a:t>Gloria La Riva</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Peace and Freedom</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dirty="0">
                          <a:effectLst/>
                          <a:latin typeface="Arial" panose="020B0604020202020204" pitchFamily="34" charset="0"/>
                          <a:cs typeface="Arial" panose="020B0604020202020204" pitchFamily="34" charset="0"/>
                        </a:rPr>
                        <a:t>73,636</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dirty="0">
                          <a:effectLst/>
                          <a:latin typeface="Arial" panose="020B0604020202020204" pitchFamily="34" charset="0"/>
                          <a:cs typeface="Arial" panose="020B0604020202020204" pitchFamily="34" charset="0"/>
                        </a:rPr>
                        <a:t>0.05%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66424248"/>
                  </a:ext>
                </a:extLst>
              </a:tr>
              <a:tr h="461227">
                <a:tc>
                  <a:txBody>
                    <a:bodyPr/>
                    <a:lstStyle/>
                    <a:p>
                      <a:pPr algn="l" fontAlgn="ctr"/>
                      <a:r>
                        <a:rPr lang="en-US" sz="1800" u="none" strike="noStrike" dirty="0">
                          <a:effectLst/>
                          <a:latin typeface="Arial" panose="020B0604020202020204" pitchFamily="34" charset="0"/>
                          <a:cs typeface="Arial" panose="020B0604020202020204" pitchFamily="34" charset="0"/>
                        </a:rPr>
                        <a:t>Rocky De La Fuente</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Reform</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dirty="0">
                          <a:effectLst/>
                          <a:latin typeface="Arial" panose="020B0604020202020204" pitchFamily="34" charset="0"/>
                          <a:cs typeface="Arial" panose="020B0604020202020204" pitchFamily="34" charset="0"/>
                        </a:rPr>
                        <a:t>33,085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dirty="0">
                          <a:effectLst/>
                          <a:latin typeface="Arial" panose="020B0604020202020204" pitchFamily="34" charset="0"/>
                          <a:cs typeface="Arial" panose="020B0604020202020204" pitchFamily="34" charset="0"/>
                        </a:rPr>
                        <a:t>0.02%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165489006"/>
                  </a:ext>
                </a:extLst>
              </a:tr>
              <a:tr h="682617">
                <a:tc>
                  <a:txBody>
                    <a:bodyPr/>
                    <a:lstStyle/>
                    <a:p>
                      <a:pPr algn="l" fontAlgn="ctr"/>
                      <a:r>
                        <a:rPr lang="en-US" sz="1800" u="none" strike="noStrike" dirty="0">
                          <a:effectLst/>
                          <a:latin typeface="Arial" panose="020B0604020202020204" pitchFamily="34" charset="0"/>
                          <a:cs typeface="Arial" panose="020B0604020202020204" pitchFamily="34" charset="0"/>
                        </a:rPr>
                        <a:t>Other (incl. undisclosed write-ins)</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800" u="none" strike="noStrike">
                          <a:effectLst/>
                          <a:latin typeface="Arial" panose="020B0604020202020204" pitchFamily="34" charset="0"/>
                          <a:cs typeface="Arial" panose="020B0604020202020204" pitchFamily="34" charset="0"/>
                        </a:rPr>
                        <a:t>503,342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0.37%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871183602"/>
                  </a:ext>
                </a:extLst>
              </a:tr>
            </a:tbl>
          </a:graphicData>
        </a:graphic>
      </p:graphicFrame>
      <p:sp>
        <p:nvSpPr>
          <p:cNvPr id="5" name="Left Arrow 4">
            <a:extLst>
              <a:ext uri="{FF2B5EF4-FFF2-40B4-BE49-F238E27FC236}">
                <a16:creationId xmlns:a16="http://schemas.microsoft.com/office/drawing/2014/main" id="{B43CFDAA-905D-DF48-8B53-9CEF599FEE49}"/>
              </a:ext>
            </a:extLst>
          </p:cNvPr>
          <p:cNvSpPr/>
          <p:nvPr/>
        </p:nvSpPr>
        <p:spPr bwMode="auto">
          <a:xfrm>
            <a:off x="8187735" y="2259074"/>
            <a:ext cx="655320" cy="320040"/>
          </a:xfrm>
          <a:prstGeom prst="leftArrow">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6" name="TextBox 5">
            <a:extLst>
              <a:ext uri="{FF2B5EF4-FFF2-40B4-BE49-F238E27FC236}">
                <a16:creationId xmlns:a16="http://schemas.microsoft.com/office/drawing/2014/main" id="{2A23378A-7045-1143-9B89-07E975AD3312}"/>
              </a:ext>
            </a:extLst>
          </p:cNvPr>
          <p:cNvSpPr txBox="1"/>
          <p:nvPr/>
        </p:nvSpPr>
        <p:spPr>
          <a:xfrm>
            <a:off x="2342558" y="5858933"/>
            <a:ext cx="6500497" cy="246221"/>
          </a:xfrm>
          <a:prstGeom prst="rect">
            <a:avLst/>
          </a:prstGeom>
          <a:noFill/>
        </p:spPr>
        <p:txBody>
          <a:bodyPr wrap="none" rtlCol="0">
            <a:spAutoFit/>
          </a:bodyPr>
          <a:lstStyle/>
          <a:p>
            <a:r>
              <a:rPr lang="en-US" dirty="0"/>
              <a:t>Source: https://</a:t>
            </a:r>
            <a:r>
              <a:rPr lang="en-US" dirty="0" err="1"/>
              <a:t>en.wikipedia.org</a:t>
            </a:r>
            <a:r>
              <a:rPr lang="en-US" dirty="0"/>
              <a:t>/wiki/United_States_third-party_and_independent_presidential_candidates,_2016</a:t>
            </a:r>
          </a:p>
        </p:txBody>
      </p:sp>
    </p:spTree>
    <p:extLst>
      <p:ext uri="{BB962C8B-B14F-4D97-AF65-F5344CB8AC3E}">
        <p14:creationId xmlns:p14="http://schemas.microsoft.com/office/powerpoint/2010/main" val="9852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6355"/>
            <a:ext cx="7772400" cy="942975"/>
          </a:xfrm>
        </p:spPr>
        <p:txBody>
          <a:bodyPr>
            <a:normAutofit/>
          </a:bodyPr>
          <a:lstStyle/>
          <a:p>
            <a:r>
              <a:rPr lang="en-US" b="1" dirty="0"/>
              <a:t>What We Accomplished in 2012</a:t>
            </a:r>
            <a:endParaRPr lang="en-US" sz="2700" b="1" dirty="0"/>
          </a:p>
        </p:txBody>
      </p:sp>
      <p:sp>
        <p:nvSpPr>
          <p:cNvPr id="5" name="TextBox 4"/>
          <p:cNvSpPr txBox="1"/>
          <p:nvPr/>
        </p:nvSpPr>
        <p:spPr>
          <a:xfrm>
            <a:off x="481203" y="792986"/>
            <a:ext cx="8495157" cy="5016758"/>
          </a:xfrm>
          <a:prstGeom prst="rect">
            <a:avLst/>
          </a:prstGeom>
          <a:noFill/>
        </p:spPr>
        <p:txBody>
          <a:bodyPr wrap="square" rtlCol="0">
            <a:spAutoFit/>
          </a:bodyPr>
          <a:lstStyle/>
          <a:p>
            <a:r>
              <a:rPr lang="en-US" sz="2000" b="1" dirty="0"/>
              <a:t>• Jill Stein became </a:t>
            </a:r>
            <a:r>
              <a:rPr lang="en-US" sz="2000" b="1" dirty="0">
                <a:solidFill>
                  <a:srgbClr val="FF0000"/>
                </a:solidFill>
              </a:rPr>
              <a:t>the most successful female presidential candidate in US history</a:t>
            </a:r>
            <a:r>
              <a:rPr lang="en-US" sz="2000" b="1" dirty="0"/>
              <a:t>, winning 469,501 votes,  2.9 times more than the GP received in 2008.</a:t>
            </a:r>
          </a:p>
          <a:p>
            <a:r>
              <a:rPr lang="en-US" sz="2000" b="1" dirty="0"/>
              <a:t>• GP received more than </a:t>
            </a:r>
            <a:r>
              <a:rPr lang="en-US" sz="2000" b="1" dirty="0">
                <a:solidFill>
                  <a:srgbClr val="FF0000"/>
                </a:solidFill>
              </a:rPr>
              <a:t>11 times more votes </a:t>
            </a:r>
            <a:r>
              <a:rPr lang="en-US" sz="2000" b="1" dirty="0"/>
              <a:t>than any other national progressive party.</a:t>
            </a:r>
          </a:p>
          <a:p>
            <a:r>
              <a:rPr lang="en-US" sz="2000" b="1" dirty="0"/>
              <a:t>• For the first time, a GP member won </a:t>
            </a:r>
            <a:r>
              <a:rPr lang="en-US" sz="2000" b="1" dirty="0">
                <a:solidFill>
                  <a:srgbClr val="FF0000"/>
                </a:solidFill>
              </a:rPr>
              <a:t>federal matching funds</a:t>
            </a:r>
            <a:r>
              <a:rPr lang="en-US" sz="2000" b="1" dirty="0"/>
              <a:t>.</a:t>
            </a:r>
          </a:p>
          <a:p>
            <a:r>
              <a:rPr lang="en-US" sz="2000" b="1" dirty="0"/>
              <a:t>• Jill’s campaign raised over </a:t>
            </a:r>
            <a:r>
              <a:rPr lang="en-US" sz="2000" b="1" dirty="0">
                <a:solidFill>
                  <a:srgbClr val="FF0000"/>
                </a:solidFill>
              </a:rPr>
              <a:t>$1m total</a:t>
            </a:r>
            <a:r>
              <a:rPr lang="en-US" sz="2000" b="1" dirty="0"/>
              <a:t>.</a:t>
            </a:r>
          </a:p>
          <a:p>
            <a:r>
              <a:rPr lang="en-US" sz="2000" b="1" dirty="0"/>
              <a:t>• GP hit high point in </a:t>
            </a:r>
            <a:r>
              <a:rPr lang="en-US" sz="2000" b="1" dirty="0">
                <a:solidFill>
                  <a:srgbClr val="FF0000"/>
                </a:solidFill>
              </a:rPr>
              <a:t>ballot access</a:t>
            </a:r>
            <a:r>
              <a:rPr lang="en-US" sz="2000" b="1" dirty="0"/>
              <a:t>: 38 states comprising 82% of voters.</a:t>
            </a:r>
          </a:p>
          <a:p>
            <a:r>
              <a:rPr lang="en-US" sz="2000" b="1" dirty="0"/>
              <a:t>• Campaign contributed to </a:t>
            </a:r>
            <a:r>
              <a:rPr lang="en-US" sz="2000" b="1" dirty="0">
                <a:solidFill>
                  <a:srgbClr val="FF0000"/>
                </a:solidFill>
              </a:rPr>
              <a:t>surge</a:t>
            </a:r>
            <a:r>
              <a:rPr lang="en-US" sz="2000" b="1" dirty="0"/>
              <a:t> in GP registration, donor lists, volunteer lists, local candidates</a:t>
            </a:r>
          </a:p>
          <a:p>
            <a:r>
              <a:rPr lang="en-US" sz="2000" b="1" dirty="0"/>
              <a:t>• Campaign </a:t>
            </a:r>
            <a:r>
              <a:rPr lang="en-US" sz="2000" b="1" dirty="0">
                <a:solidFill>
                  <a:srgbClr val="FF0000"/>
                </a:solidFill>
              </a:rPr>
              <a:t>revitalized state parties </a:t>
            </a:r>
            <a:r>
              <a:rPr lang="en-US" sz="2000" b="1" dirty="0"/>
              <a:t>and local chapters</a:t>
            </a:r>
          </a:p>
          <a:p>
            <a:r>
              <a:rPr lang="en-US" sz="2000" b="1" dirty="0"/>
              <a:t>• Campaign spun off the </a:t>
            </a:r>
            <a:r>
              <a:rPr lang="en-US" sz="2000" b="1" dirty="0">
                <a:solidFill>
                  <a:srgbClr val="FF0000"/>
                </a:solidFill>
              </a:rPr>
              <a:t>Green Shadow Cabinet and Global Climate Convergence.</a:t>
            </a:r>
          </a:p>
          <a:p>
            <a:endParaRPr lang="en-US" sz="2000" b="1" dirty="0"/>
          </a:p>
          <a:p>
            <a:endParaRPr lang="en-US" sz="2000" b="1" dirty="0"/>
          </a:p>
        </p:txBody>
      </p:sp>
    </p:spTree>
    <p:extLst>
      <p:ext uri="{BB962C8B-B14F-4D97-AF65-F5344CB8AC3E}">
        <p14:creationId xmlns:p14="http://schemas.microsoft.com/office/powerpoint/2010/main" val="1263995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sz="2400" dirty="0">
                <a:latin typeface="Arial" charset="0"/>
                <a:ea typeface="ＭＳ Ｐゴシック" charset="0"/>
                <a:cs typeface="ＭＳ Ｐゴシック" charset="0"/>
              </a:rPr>
              <a:t>Presidential Fundraising 2016</a:t>
            </a:r>
          </a:p>
        </p:txBody>
      </p:sp>
      <p:graphicFrame>
        <p:nvGraphicFramePr>
          <p:cNvPr id="2" name="Table 1">
            <a:extLst>
              <a:ext uri="{FF2B5EF4-FFF2-40B4-BE49-F238E27FC236}">
                <a16:creationId xmlns:a16="http://schemas.microsoft.com/office/drawing/2014/main" id="{DF065C9E-6B76-2D45-BAA9-BA83129B8AAF}"/>
              </a:ext>
            </a:extLst>
          </p:cNvPr>
          <p:cNvGraphicFramePr>
            <a:graphicFrameLocks noGrp="1"/>
          </p:cNvGraphicFramePr>
          <p:nvPr>
            <p:extLst>
              <p:ext uri="{D42A27DB-BD31-4B8C-83A1-F6EECF244321}">
                <p14:modId xmlns:p14="http://schemas.microsoft.com/office/powerpoint/2010/main" val="1402607947"/>
              </p:ext>
            </p:extLst>
          </p:nvPr>
        </p:nvGraphicFramePr>
        <p:xfrm>
          <a:off x="887898" y="1133061"/>
          <a:ext cx="7361583" cy="4472612"/>
        </p:xfrm>
        <a:graphic>
          <a:graphicData uri="http://schemas.openxmlformats.org/drawingml/2006/table">
            <a:tbl>
              <a:tblPr firstRow="1" firstCol="1" bandRow="1">
                <a:tableStyleId>{5C22544A-7EE6-4342-B048-85BDC9FD1C3A}</a:tableStyleId>
              </a:tblPr>
              <a:tblGrid>
                <a:gridCol w="2481629">
                  <a:extLst>
                    <a:ext uri="{9D8B030D-6E8A-4147-A177-3AD203B41FA5}">
                      <a16:colId xmlns:a16="http://schemas.microsoft.com/office/drawing/2014/main" val="534192819"/>
                    </a:ext>
                  </a:extLst>
                </a:gridCol>
                <a:gridCol w="1631036">
                  <a:extLst>
                    <a:ext uri="{9D8B030D-6E8A-4147-A177-3AD203B41FA5}">
                      <a16:colId xmlns:a16="http://schemas.microsoft.com/office/drawing/2014/main" val="2293922480"/>
                    </a:ext>
                  </a:extLst>
                </a:gridCol>
                <a:gridCol w="1631036">
                  <a:extLst>
                    <a:ext uri="{9D8B030D-6E8A-4147-A177-3AD203B41FA5}">
                      <a16:colId xmlns:a16="http://schemas.microsoft.com/office/drawing/2014/main" val="1628469527"/>
                    </a:ext>
                  </a:extLst>
                </a:gridCol>
                <a:gridCol w="1617882">
                  <a:extLst>
                    <a:ext uri="{9D8B030D-6E8A-4147-A177-3AD203B41FA5}">
                      <a16:colId xmlns:a16="http://schemas.microsoft.com/office/drawing/2014/main" val="874557301"/>
                    </a:ext>
                  </a:extLst>
                </a:gridCol>
              </a:tblGrid>
              <a:tr h="346562">
                <a:tc rowSpan="2">
                  <a:txBody>
                    <a:bodyPr/>
                    <a:lstStyle/>
                    <a:p>
                      <a:pPr marL="0" marR="0" algn="ctr">
                        <a:spcBef>
                          <a:spcPts val="0"/>
                        </a:spcBef>
                        <a:spcAft>
                          <a:spcPts val="0"/>
                        </a:spcAft>
                      </a:pPr>
                      <a:r>
                        <a:rPr lang="en-US" sz="1600" dirty="0">
                          <a:effectLst/>
                        </a:rPr>
                        <a:t>Candidate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solidFill>
                      <a:srgbClr val="C00000"/>
                    </a:solidFill>
                  </a:tcPr>
                </a:tc>
                <a:tc gridSpan="2">
                  <a:txBody>
                    <a:bodyPr/>
                    <a:lstStyle/>
                    <a:p>
                      <a:pPr marL="0" marR="0" algn="ctr">
                        <a:spcBef>
                          <a:spcPts val="0"/>
                        </a:spcBef>
                        <a:spcAft>
                          <a:spcPts val="0"/>
                        </a:spcAft>
                      </a:pPr>
                      <a:r>
                        <a:rPr lang="en-US" sz="1600" dirty="0">
                          <a:effectLst/>
                        </a:rPr>
                        <a:t>Funds Raised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solidFill>
                      <a:srgbClr val="C00000"/>
                    </a:solidFill>
                  </a:tcPr>
                </a:tc>
                <a:tc hMerge="1">
                  <a:txBody>
                    <a:bodyPr/>
                    <a:lstStyle/>
                    <a:p>
                      <a:endParaRPr lang="en-US"/>
                    </a:p>
                  </a:txBody>
                  <a:tcPr/>
                </a:tc>
                <a:tc>
                  <a:txBody>
                    <a:bodyPr/>
                    <a:lstStyle/>
                    <a:p>
                      <a:pPr marL="0" marR="0" algn="ctr">
                        <a:spcBef>
                          <a:spcPts val="0"/>
                        </a:spcBef>
                        <a:spcAft>
                          <a:spcPts val="0"/>
                        </a:spcAft>
                      </a:pPr>
                      <a:r>
                        <a:rPr lang="en-US" sz="1600" dirty="0">
                          <a:effectLst/>
                        </a:rPr>
                        <a:t> Total Spent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solidFill>
                      <a:srgbClr val="C00000"/>
                    </a:solidFill>
                  </a:tcPr>
                </a:tc>
                <a:extLst>
                  <a:ext uri="{0D108BD9-81ED-4DB2-BD59-A6C34878D82A}">
                    <a16:rowId xmlns:a16="http://schemas.microsoft.com/office/drawing/2014/main" val="3456408138"/>
                  </a:ext>
                </a:extLst>
              </a:tr>
              <a:tr h="660430">
                <a:tc vMerge="1">
                  <a:txBody>
                    <a:bodyPr/>
                    <a:lstStyle/>
                    <a:p>
                      <a:endParaRPr lang="en-US"/>
                    </a:p>
                  </a:txBody>
                  <a:tcPr/>
                </a:tc>
                <a:tc>
                  <a:txBody>
                    <a:bodyPr/>
                    <a:lstStyle/>
                    <a:p>
                      <a:pPr marL="0" marR="0" algn="ctr">
                        <a:spcBef>
                          <a:spcPts val="0"/>
                        </a:spcBef>
                        <a:spcAft>
                          <a:spcPts val="0"/>
                        </a:spcAft>
                      </a:pPr>
                      <a:r>
                        <a:rPr lang="en-US" sz="1600" b="1" dirty="0">
                          <a:solidFill>
                            <a:schemeClr val="bg1"/>
                          </a:solidFill>
                          <a:effectLst/>
                        </a:rPr>
                        <a:t>By Campaign</a:t>
                      </a:r>
                      <a:endParaRPr lang="en-US"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solidFill>
                      <a:srgbClr val="C00000"/>
                    </a:solidFill>
                  </a:tcPr>
                </a:tc>
                <a:tc>
                  <a:txBody>
                    <a:bodyPr/>
                    <a:lstStyle/>
                    <a:p>
                      <a:pPr marL="0" marR="0" algn="ctr">
                        <a:spcBef>
                          <a:spcPts val="0"/>
                        </a:spcBef>
                        <a:spcAft>
                          <a:spcPts val="0"/>
                        </a:spcAft>
                      </a:pPr>
                      <a:r>
                        <a:rPr lang="en-US" sz="1600" b="1" dirty="0">
                          <a:solidFill>
                            <a:schemeClr val="bg1"/>
                          </a:solidFill>
                          <a:effectLst/>
                        </a:rPr>
                        <a:t>By Outside Groups</a:t>
                      </a:r>
                      <a:endParaRPr lang="en-US"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solidFill>
                      <a:srgbClr val="C00000"/>
                    </a:solidFill>
                  </a:tcPr>
                </a:tc>
                <a:tc>
                  <a:txBody>
                    <a:bodyPr/>
                    <a:lstStyle/>
                    <a:p>
                      <a:pPr marL="0" marR="0" algn="ctr">
                        <a:spcBef>
                          <a:spcPts val="0"/>
                        </a:spcBef>
                        <a:spcAft>
                          <a:spcPts val="0"/>
                        </a:spcAft>
                      </a:pP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solidFill>
                      <a:srgbClr val="C00000"/>
                    </a:solidFill>
                  </a:tcPr>
                </a:tc>
                <a:extLst>
                  <a:ext uri="{0D108BD9-81ED-4DB2-BD59-A6C34878D82A}">
                    <a16:rowId xmlns:a16="http://schemas.microsoft.com/office/drawing/2014/main" val="298447381"/>
                  </a:ext>
                </a:extLst>
              </a:tr>
              <a:tr h="346562">
                <a:tc>
                  <a:txBody>
                    <a:bodyPr/>
                    <a:lstStyle/>
                    <a:p>
                      <a:pPr marL="0" marR="0" algn="ctr">
                        <a:spcBef>
                          <a:spcPts val="0"/>
                        </a:spcBef>
                        <a:spcAft>
                          <a:spcPts val="0"/>
                        </a:spcAft>
                      </a:pPr>
                      <a:r>
                        <a:rPr lang="en-US" sz="1600">
                          <a:effectLst/>
                        </a:rPr>
                        <a:t>Hillary Clinton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r">
                        <a:spcBef>
                          <a:spcPts val="0"/>
                        </a:spcBef>
                        <a:spcAft>
                          <a:spcPts val="0"/>
                        </a:spcAft>
                      </a:pPr>
                      <a:r>
                        <a:rPr lang="en-US" sz="1600">
                          <a:effectLst/>
                        </a:rPr>
                        <a:t>$497,808,791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a:effectLst/>
                        </a:rPr>
                        <a:t>$205,909,959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dirty="0">
                          <a:effectLst/>
                        </a:rPr>
                        <a:t>$639,635,565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77189516"/>
                  </a:ext>
                </a:extLst>
              </a:tr>
              <a:tr h="346562">
                <a:tc>
                  <a:txBody>
                    <a:bodyPr/>
                    <a:lstStyle/>
                    <a:p>
                      <a:pPr marL="0" marR="0" algn="ctr">
                        <a:spcBef>
                          <a:spcPts val="0"/>
                        </a:spcBef>
                        <a:spcAft>
                          <a:spcPts val="0"/>
                        </a:spcAft>
                      </a:pPr>
                      <a:r>
                        <a:rPr lang="en-US" sz="1600">
                          <a:effectLst/>
                        </a:rPr>
                        <a:t>Donald Trump</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r">
                        <a:spcBef>
                          <a:spcPts val="0"/>
                        </a:spcBef>
                        <a:spcAft>
                          <a:spcPts val="0"/>
                        </a:spcAft>
                      </a:pPr>
                      <a:r>
                        <a:rPr lang="en-US" sz="1600">
                          <a:effectLst/>
                        </a:rPr>
                        <a:t>$247,541,449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a:effectLst/>
                        </a:rPr>
                        <a:t>$74,905,285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dirty="0">
                          <a:effectLst/>
                        </a:rPr>
                        <a:t>$302,488,918</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36342527"/>
                  </a:ext>
                </a:extLst>
              </a:tr>
              <a:tr h="346562">
                <a:tc>
                  <a:txBody>
                    <a:bodyPr/>
                    <a:lstStyle/>
                    <a:p>
                      <a:pPr marL="0" marR="0" algn="ctr">
                        <a:spcBef>
                          <a:spcPts val="0"/>
                        </a:spcBef>
                        <a:spcAft>
                          <a:spcPts val="0"/>
                        </a:spcAft>
                      </a:pPr>
                      <a:r>
                        <a:rPr lang="en-US" sz="1600">
                          <a:effectLst/>
                        </a:rPr>
                        <a:t>Gary Johnson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r">
                        <a:spcBef>
                          <a:spcPts val="0"/>
                        </a:spcBef>
                        <a:spcAft>
                          <a:spcPts val="0"/>
                        </a:spcAft>
                      </a:pPr>
                      <a:r>
                        <a:rPr lang="en-US" sz="1600">
                          <a:effectLst/>
                        </a:rPr>
                        <a:t>$11,410,313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a:effectLst/>
                        </a:rPr>
                        <a:t>$1,386,554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dirty="0">
                          <a:effectLst/>
                        </a:rPr>
                        <a:t>$11,619,451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89622707"/>
                  </a:ext>
                </a:extLst>
              </a:tr>
              <a:tr h="346562">
                <a:tc>
                  <a:txBody>
                    <a:bodyPr/>
                    <a:lstStyle/>
                    <a:p>
                      <a:pPr marL="0" marR="0" algn="ctr">
                        <a:spcBef>
                          <a:spcPts val="0"/>
                        </a:spcBef>
                        <a:spcAft>
                          <a:spcPts val="0"/>
                        </a:spcAft>
                      </a:pPr>
                      <a:r>
                        <a:rPr lang="en-US" sz="1600">
                          <a:effectLst/>
                        </a:rPr>
                        <a:t>Rocky De La Fuente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r">
                        <a:spcBef>
                          <a:spcPts val="0"/>
                        </a:spcBef>
                        <a:spcAft>
                          <a:spcPts val="0"/>
                        </a:spcAft>
                      </a:pPr>
                      <a:r>
                        <a:rPr lang="en-US" sz="1600">
                          <a:effectLst/>
                        </a:rPr>
                        <a:t>$7,351,270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a:effectLst/>
                        </a:rPr>
                        <a:t>$0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dirty="0">
                          <a:effectLst/>
                        </a:rPr>
                        <a:t>$7,354,663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54197085"/>
                  </a:ext>
                </a:extLst>
              </a:tr>
              <a:tr h="346562">
                <a:tc>
                  <a:txBody>
                    <a:bodyPr/>
                    <a:lstStyle/>
                    <a:p>
                      <a:pPr marL="0" marR="0" algn="ctr">
                        <a:spcBef>
                          <a:spcPts val="0"/>
                        </a:spcBef>
                        <a:spcAft>
                          <a:spcPts val="0"/>
                        </a:spcAft>
                      </a:pPr>
                      <a:r>
                        <a:rPr lang="en-US" sz="1600">
                          <a:effectLst/>
                        </a:rPr>
                        <a:t>Jill Stein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r">
                        <a:spcBef>
                          <a:spcPts val="0"/>
                        </a:spcBef>
                        <a:spcAft>
                          <a:spcPts val="0"/>
                        </a:spcAft>
                      </a:pPr>
                      <a:r>
                        <a:rPr lang="en-US" sz="1600">
                          <a:effectLst/>
                        </a:rPr>
                        <a:t>$3,509,477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a:effectLst/>
                        </a:rPr>
                        <a:t>$0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dirty="0">
                          <a:effectLst/>
                        </a:rPr>
                        <a:t>$3,451,174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31446580"/>
                  </a:ext>
                </a:extLst>
              </a:tr>
              <a:tr h="346562">
                <a:tc>
                  <a:txBody>
                    <a:bodyPr/>
                    <a:lstStyle/>
                    <a:p>
                      <a:pPr marL="0" marR="0" algn="ctr">
                        <a:spcBef>
                          <a:spcPts val="0"/>
                        </a:spcBef>
                        <a:spcAft>
                          <a:spcPts val="0"/>
                        </a:spcAft>
                      </a:pPr>
                      <a:r>
                        <a:rPr lang="en-US" sz="1600">
                          <a:effectLst/>
                        </a:rPr>
                        <a:t>Evan McMullin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r">
                        <a:spcBef>
                          <a:spcPts val="0"/>
                        </a:spcBef>
                        <a:spcAft>
                          <a:spcPts val="0"/>
                        </a:spcAft>
                      </a:pPr>
                      <a:r>
                        <a:rPr lang="en-US" sz="1600">
                          <a:effectLst/>
                        </a:rPr>
                        <a:t>$1,644,102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a:effectLst/>
                        </a:rPr>
                        <a:t>$0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dirty="0">
                          <a:effectLst/>
                        </a:rPr>
                        <a:t>$1,642,165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38576397"/>
                  </a:ext>
                </a:extLst>
              </a:tr>
              <a:tr h="346562">
                <a:tc>
                  <a:txBody>
                    <a:bodyPr/>
                    <a:lstStyle/>
                    <a:p>
                      <a:pPr marL="0" marR="0" algn="ctr">
                        <a:spcBef>
                          <a:spcPts val="0"/>
                        </a:spcBef>
                        <a:spcAft>
                          <a:spcPts val="0"/>
                        </a:spcAft>
                      </a:pPr>
                      <a:r>
                        <a:rPr lang="en-US" sz="1600">
                          <a:effectLst/>
                        </a:rPr>
                        <a:t>Darrell Castle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r">
                        <a:spcBef>
                          <a:spcPts val="0"/>
                        </a:spcBef>
                        <a:spcAft>
                          <a:spcPts val="0"/>
                        </a:spcAft>
                      </a:pPr>
                      <a:r>
                        <a:rPr lang="en-US" sz="1600">
                          <a:effectLst/>
                        </a:rPr>
                        <a:t>$52,234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a:effectLst/>
                        </a:rPr>
                        <a:t>$0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dirty="0">
                          <a:effectLst/>
                        </a:rPr>
                        <a:t>$51,365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49634164"/>
                  </a:ext>
                </a:extLst>
              </a:tr>
              <a:tr h="346562">
                <a:tc>
                  <a:txBody>
                    <a:bodyPr/>
                    <a:lstStyle/>
                    <a:p>
                      <a:pPr marL="0" marR="0" algn="ctr">
                        <a:spcBef>
                          <a:spcPts val="0"/>
                        </a:spcBef>
                        <a:spcAft>
                          <a:spcPts val="0"/>
                        </a:spcAft>
                      </a:pPr>
                      <a:r>
                        <a:rPr lang="en-US" sz="1600">
                          <a:effectLst/>
                        </a:rPr>
                        <a:t>Gloria La Riva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r">
                        <a:spcBef>
                          <a:spcPts val="0"/>
                        </a:spcBef>
                        <a:spcAft>
                          <a:spcPts val="0"/>
                        </a:spcAft>
                      </a:pPr>
                      <a:r>
                        <a:rPr lang="en-US" sz="1600">
                          <a:effectLst/>
                        </a:rPr>
                        <a:t>$29,243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a:effectLst/>
                        </a:rPr>
                        <a:t>$0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dirty="0">
                          <a:effectLst/>
                        </a:rPr>
                        <a:t>$24,207</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55305126"/>
                  </a:ext>
                </a:extLst>
              </a:tr>
              <a:tr h="346562">
                <a:tc>
                  <a:txBody>
                    <a:bodyPr/>
                    <a:lstStyle/>
                    <a:p>
                      <a:pPr marL="0" marR="0" algn="ctr">
                        <a:spcBef>
                          <a:spcPts val="0"/>
                        </a:spcBef>
                        <a:spcAft>
                          <a:spcPts val="0"/>
                        </a:spcAft>
                      </a:pPr>
                      <a:r>
                        <a:rPr lang="en-US" sz="1600">
                          <a:effectLst/>
                        </a:rPr>
                        <a:t>Monica Moorehead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r">
                        <a:spcBef>
                          <a:spcPts val="0"/>
                        </a:spcBef>
                        <a:spcAft>
                          <a:spcPts val="0"/>
                        </a:spcAft>
                      </a:pPr>
                      <a:r>
                        <a:rPr lang="en-US" sz="1600">
                          <a:effectLst/>
                        </a:rPr>
                        <a:t>$11,547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a:effectLst/>
                        </a:rPr>
                        <a:t>$0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a:effectLst/>
                        </a:rPr>
                        <a:t>$9,127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95798920"/>
                  </a:ext>
                </a:extLst>
              </a:tr>
              <a:tr h="346562">
                <a:tc>
                  <a:txBody>
                    <a:bodyPr/>
                    <a:lstStyle/>
                    <a:p>
                      <a:pPr marL="0" marR="0" algn="ctr">
                        <a:spcBef>
                          <a:spcPts val="0"/>
                        </a:spcBef>
                        <a:spcAft>
                          <a:spcPts val="0"/>
                        </a:spcAft>
                      </a:pPr>
                      <a:r>
                        <a:rPr lang="en-US" sz="1600">
                          <a:effectLst/>
                        </a:rPr>
                        <a:t>Peter Skewes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r">
                        <a:spcBef>
                          <a:spcPts val="0"/>
                        </a:spcBef>
                        <a:spcAft>
                          <a:spcPts val="0"/>
                        </a:spcAft>
                      </a:pPr>
                      <a:r>
                        <a:rPr lang="en-US" sz="1600">
                          <a:effectLst/>
                        </a:rPr>
                        <a:t>$7,966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a:effectLst/>
                        </a:rPr>
                        <a:t>$0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spcBef>
                          <a:spcPts val="0"/>
                        </a:spcBef>
                        <a:spcAft>
                          <a:spcPts val="0"/>
                        </a:spcAft>
                      </a:pPr>
                      <a:r>
                        <a:rPr lang="en-US" sz="1600" dirty="0">
                          <a:effectLst/>
                        </a:rPr>
                        <a:t>$4,238</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37512339"/>
                  </a:ext>
                </a:extLst>
              </a:tr>
            </a:tbl>
          </a:graphicData>
        </a:graphic>
      </p:graphicFrame>
      <p:sp>
        <p:nvSpPr>
          <p:cNvPr id="3" name="TextBox 2">
            <a:extLst>
              <a:ext uri="{FF2B5EF4-FFF2-40B4-BE49-F238E27FC236}">
                <a16:creationId xmlns:a16="http://schemas.microsoft.com/office/drawing/2014/main" id="{E67405CD-B4AD-8B40-BAF3-7E48077AAFFD}"/>
              </a:ext>
            </a:extLst>
          </p:cNvPr>
          <p:cNvSpPr txBox="1"/>
          <p:nvPr/>
        </p:nvSpPr>
        <p:spPr>
          <a:xfrm>
            <a:off x="3935896" y="6029746"/>
            <a:ext cx="4668266" cy="246221"/>
          </a:xfrm>
          <a:prstGeom prst="rect">
            <a:avLst/>
          </a:prstGeom>
          <a:noFill/>
        </p:spPr>
        <p:txBody>
          <a:bodyPr wrap="none" rtlCol="0">
            <a:spAutoFit/>
          </a:bodyPr>
          <a:lstStyle/>
          <a:p>
            <a:r>
              <a:rPr lang="en-US" dirty="0"/>
              <a:t>Source: https://</a:t>
            </a:r>
            <a:r>
              <a:rPr lang="en-US" dirty="0" err="1"/>
              <a:t>en.wikipedia.org</a:t>
            </a:r>
            <a:r>
              <a:rPr lang="en-US" dirty="0"/>
              <a:t>/wiki/United_States_presidential_election,_2016</a:t>
            </a:r>
          </a:p>
        </p:txBody>
      </p:sp>
      <p:sp>
        <p:nvSpPr>
          <p:cNvPr id="5" name="Left Arrow 4">
            <a:extLst>
              <a:ext uri="{FF2B5EF4-FFF2-40B4-BE49-F238E27FC236}">
                <a16:creationId xmlns:a16="http://schemas.microsoft.com/office/drawing/2014/main" id="{141BF44B-7DAD-6343-AB3E-A2CDD50EE4D3}"/>
              </a:ext>
            </a:extLst>
          </p:cNvPr>
          <p:cNvSpPr/>
          <p:nvPr/>
        </p:nvSpPr>
        <p:spPr bwMode="auto">
          <a:xfrm>
            <a:off x="8276502" y="3541464"/>
            <a:ext cx="655320" cy="320040"/>
          </a:xfrm>
          <a:prstGeom prst="leftArrow">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Tree>
    <p:extLst>
      <p:ext uri="{BB962C8B-B14F-4D97-AF65-F5344CB8AC3E}">
        <p14:creationId xmlns:p14="http://schemas.microsoft.com/office/powerpoint/2010/main" val="41445811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6355"/>
            <a:ext cx="7772400" cy="942975"/>
          </a:xfrm>
        </p:spPr>
        <p:txBody>
          <a:bodyPr>
            <a:normAutofit/>
          </a:bodyPr>
          <a:lstStyle/>
          <a:p>
            <a:r>
              <a:rPr lang="en-US" b="1" dirty="0"/>
              <a:t>What We Accomplished in 2016</a:t>
            </a:r>
            <a:endParaRPr lang="en-US" sz="2700" b="1" dirty="0"/>
          </a:p>
        </p:txBody>
      </p:sp>
      <p:sp>
        <p:nvSpPr>
          <p:cNvPr id="5" name="TextBox 4"/>
          <p:cNvSpPr txBox="1"/>
          <p:nvPr/>
        </p:nvSpPr>
        <p:spPr>
          <a:xfrm>
            <a:off x="481203" y="792986"/>
            <a:ext cx="8495157" cy="4893647"/>
          </a:xfrm>
          <a:prstGeom prst="rect">
            <a:avLst/>
          </a:prstGeom>
          <a:noFill/>
        </p:spPr>
        <p:txBody>
          <a:bodyPr wrap="square" rtlCol="0">
            <a:spAutoFit/>
          </a:bodyPr>
          <a:lstStyle/>
          <a:p>
            <a:r>
              <a:rPr lang="en-US" sz="2400" b="1" dirty="0"/>
              <a:t>• GP won 3.1 times more votes than in 2012.</a:t>
            </a:r>
          </a:p>
          <a:p>
            <a:r>
              <a:rPr lang="en-US" sz="2400" b="1" dirty="0"/>
              <a:t>• GP received more than </a:t>
            </a:r>
            <a:r>
              <a:rPr lang="en-US" sz="2400" b="1" dirty="0">
                <a:solidFill>
                  <a:srgbClr val="FF0000"/>
                </a:solidFill>
              </a:rPr>
              <a:t>21 times more votes </a:t>
            </a:r>
            <a:r>
              <a:rPr lang="en-US" sz="2400" b="1" dirty="0"/>
              <a:t>than any other progressive alternative party.</a:t>
            </a:r>
          </a:p>
          <a:p>
            <a:r>
              <a:rPr lang="en-US" sz="2400" b="1" dirty="0"/>
              <a:t>• Jill won </a:t>
            </a:r>
            <a:r>
              <a:rPr lang="en-US" sz="2400" b="1" dirty="0">
                <a:solidFill>
                  <a:srgbClr val="FF0000"/>
                </a:solidFill>
              </a:rPr>
              <a:t>federal matching funds 2 months earlier </a:t>
            </a:r>
            <a:r>
              <a:rPr lang="en-US" sz="2400" b="1" dirty="0"/>
              <a:t>than in 2012.</a:t>
            </a:r>
          </a:p>
          <a:p>
            <a:r>
              <a:rPr lang="en-US" sz="2400" b="1" dirty="0"/>
              <a:t>• Jill’s campaign raised over $3.4m total –</a:t>
            </a:r>
            <a:r>
              <a:rPr lang="en-US" sz="2400" b="1" dirty="0">
                <a:solidFill>
                  <a:srgbClr val="FF0000"/>
                </a:solidFill>
              </a:rPr>
              <a:t> triple the 2012 total </a:t>
            </a:r>
            <a:r>
              <a:rPr lang="en-US" sz="2400" b="1" dirty="0"/>
              <a:t>(not counting money for the recounts)</a:t>
            </a:r>
          </a:p>
          <a:p>
            <a:r>
              <a:rPr lang="en-US" sz="2400" b="1" dirty="0"/>
              <a:t>• A high point in </a:t>
            </a:r>
            <a:r>
              <a:rPr lang="en-US" sz="2400" b="1" dirty="0">
                <a:solidFill>
                  <a:srgbClr val="FF0000"/>
                </a:solidFill>
              </a:rPr>
              <a:t>ballot access</a:t>
            </a:r>
            <a:r>
              <a:rPr lang="en-US" sz="2400" b="1" dirty="0"/>
              <a:t>: 45 states comprising 89% of voters.</a:t>
            </a:r>
          </a:p>
          <a:p>
            <a:r>
              <a:rPr lang="en-US" sz="2400" b="1" dirty="0"/>
              <a:t>• Campaign contributed to </a:t>
            </a:r>
            <a:r>
              <a:rPr lang="en-US" sz="2400" b="1" dirty="0">
                <a:solidFill>
                  <a:srgbClr val="FF0000"/>
                </a:solidFill>
              </a:rPr>
              <a:t>surge</a:t>
            </a:r>
            <a:r>
              <a:rPr lang="en-US" sz="2400" b="1" dirty="0"/>
              <a:t> in GP registration, donor lists, volunteer lists, local candidates.</a:t>
            </a:r>
          </a:p>
          <a:p>
            <a:r>
              <a:rPr lang="en-US" sz="2400" b="1" dirty="0"/>
              <a:t>• Campaign </a:t>
            </a:r>
            <a:r>
              <a:rPr lang="en-US" sz="2400" b="1" dirty="0">
                <a:solidFill>
                  <a:srgbClr val="FF0000"/>
                </a:solidFill>
              </a:rPr>
              <a:t>revitalized state parties </a:t>
            </a:r>
            <a:r>
              <a:rPr lang="en-US" sz="2400" b="1" dirty="0"/>
              <a:t>and local chapters.</a:t>
            </a:r>
          </a:p>
          <a:p>
            <a:endParaRPr lang="en-US" sz="2400" b="1" dirty="0"/>
          </a:p>
        </p:txBody>
      </p:sp>
    </p:spTree>
    <p:extLst>
      <p:ext uri="{BB962C8B-B14F-4D97-AF65-F5344CB8AC3E}">
        <p14:creationId xmlns:p14="http://schemas.microsoft.com/office/powerpoint/2010/main" val="1333350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2900" y="-15612"/>
            <a:ext cx="7073900" cy="942975"/>
          </a:xfrm>
        </p:spPr>
        <p:txBody>
          <a:bodyPr>
            <a:normAutofit/>
          </a:bodyPr>
          <a:lstStyle/>
          <a:p>
            <a:r>
              <a:rPr lang="en-US" b="1" dirty="0"/>
              <a:t>Green Party Presidential Vote</a:t>
            </a:r>
            <a:endParaRPr lang="en-US" sz="2700" b="1" dirty="0"/>
          </a:p>
        </p:txBody>
      </p:sp>
      <p:sp>
        <p:nvSpPr>
          <p:cNvPr id="6" name="TextBox 5"/>
          <p:cNvSpPr txBox="1"/>
          <p:nvPr/>
        </p:nvSpPr>
        <p:spPr>
          <a:xfrm>
            <a:off x="3322320" y="6464300"/>
            <a:ext cx="5604945" cy="307777"/>
          </a:xfrm>
          <a:prstGeom prst="rect">
            <a:avLst/>
          </a:prstGeom>
          <a:noFill/>
        </p:spPr>
        <p:txBody>
          <a:bodyPr wrap="none" rtlCol="0">
            <a:spAutoFit/>
          </a:bodyPr>
          <a:lstStyle/>
          <a:p>
            <a:r>
              <a:rPr lang="en-US" sz="1400" dirty="0"/>
              <a:t>Ref: http://</a:t>
            </a:r>
            <a:r>
              <a:rPr lang="en-US" sz="1400" dirty="0" err="1"/>
              <a:t>ballotpedia.org</a:t>
            </a:r>
            <a:r>
              <a:rPr lang="en-US" sz="1400" dirty="0"/>
              <a:t>/</a:t>
            </a:r>
            <a:r>
              <a:rPr lang="en-US" sz="1400" dirty="0" err="1"/>
              <a:t>List_of_political_parties_in_the_United_States</a:t>
            </a:r>
            <a:endParaRPr lang="en-US" sz="1400" dirty="0"/>
          </a:p>
        </p:txBody>
      </p:sp>
      <p:graphicFrame>
        <p:nvGraphicFramePr>
          <p:cNvPr id="7" name="Object 6"/>
          <p:cNvGraphicFramePr>
            <a:graphicFrameLocks noChangeAspect="1"/>
          </p:cNvGraphicFramePr>
          <p:nvPr>
            <p:extLst>
              <p:ext uri="{D42A27DB-BD31-4B8C-83A1-F6EECF244321}">
                <p14:modId xmlns:p14="http://schemas.microsoft.com/office/powerpoint/2010/main" val="1016099338"/>
              </p:ext>
            </p:extLst>
          </p:nvPr>
        </p:nvGraphicFramePr>
        <p:xfrm>
          <a:off x="1001468" y="1723292"/>
          <a:ext cx="7956278" cy="2360969"/>
        </p:xfrm>
        <a:graphic>
          <a:graphicData uri="http://schemas.openxmlformats.org/presentationml/2006/ole">
            <mc:AlternateContent xmlns:mc="http://schemas.openxmlformats.org/markup-compatibility/2006">
              <mc:Choice xmlns:v="urn:schemas-microsoft-com:vml" Requires="v">
                <p:oleObj spid="_x0000_s39032" name="Document" r:id="rId4" imgW="12979400" imgH="3683000" progId="Word.Document.12">
                  <p:embed/>
                </p:oleObj>
              </mc:Choice>
              <mc:Fallback>
                <p:oleObj name="Document" r:id="rId4" imgW="12979400" imgH="3683000" progId="Word.Document.12">
                  <p:embed/>
                  <p:pic>
                    <p:nvPicPr>
                      <p:cNvPr id="7" name="Object 6"/>
                      <p:cNvPicPr/>
                      <p:nvPr/>
                    </p:nvPicPr>
                    <p:blipFill>
                      <a:blip r:embed="rId5"/>
                      <a:stretch>
                        <a:fillRect/>
                      </a:stretch>
                    </p:blipFill>
                    <p:spPr>
                      <a:xfrm>
                        <a:off x="1001468" y="1723292"/>
                        <a:ext cx="7956278" cy="2360969"/>
                      </a:xfrm>
                      <a:prstGeom prst="rect">
                        <a:avLst/>
                      </a:prstGeom>
                    </p:spPr>
                  </p:pic>
                </p:oleObj>
              </mc:Fallback>
            </mc:AlternateContent>
          </a:graphicData>
        </a:graphic>
      </p:graphicFrame>
      <p:pic>
        <p:nvPicPr>
          <p:cNvPr id="8" name="Picture 7" descr="ph_GP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408" y="366845"/>
            <a:ext cx="656549" cy="673918"/>
          </a:xfrm>
          <a:prstGeom prst="rect">
            <a:avLst/>
          </a:prstGeom>
        </p:spPr>
      </p:pic>
      <p:sp>
        <p:nvSpPr>
          <p:cNvPr id="9" name="TextBox 4">
            <a:extLst>
              <a:ext uri="{FF2B5EF4-FFF2-40B4-BE49-F238E27FC236}">
                <a16:creationId xmlns:a16="http://schemas.microsoft.com/office/drawing/2014/main" id="{684B8200-8D1A-364B-8944-EE20E6EF57DE}"/>
              </a:ext>
            </a:extLst>
          </p:cNvPr>
          <p:cNvSpPr txBox="1">
            <a:spLocks noChangeArrowheads="1"/>
          </p:cNvSpPr>
          <p:nvPr/>
        </p:nvSpPr>
        <p:spPr bwMode="auto">
          <a:xfrm>
            <a:off x="1088545" y="4412847"/>
            <a:ext cx="6820811" cy="707886"/>
          </a:xfrm>
          <a:prstGeom prst="rect">
            <a:avLst/>
          </a:prstGeom>
          <a:solidFill>
            <a:srgbClr val="FDEEAE"/>
          </a:solidFill>
          <a:ln w="31750">
            <a:solidFill>
              <a:schemeClr val="accent2">
                <a:lumMod val="75000"/>
              </a:schemeClr>
            </a:solidFill>
            <a:miter lim="800000"/>
            <a:headEnd/>
            <a:tailEnd/>
          </a:ln>
          <a:effectLst>
            <a:outerShdw blurRad="50800" dist="76200" dir="2700000">
              <a:schemeClr val="tx1">
                <a:lumMod val="75000"/>
                <a:lumOff val="25000"/>
                <a:alpha val="52000"/>
              </a:schemeClr>
            </a:outerShdw>
          </a:effec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37931725" indent="-37474525">
              <a:tabLst>
                <a:tab pos="515938" algn="l"/>
              </a:tabLst>
              <a:defRPr sz="1000">
                <a:solidFill>
                  <a:schemeClr val="tx1"/>
                </a:solidFill>
                <a:latin typeface="Arial" charset="0"/>
                <a:ea typeface="ヒラギノ角ゴ Pro W3" charset="0"/>
                <a:cs typeface="ヒラギノ角ゴ Pro W3" charset="0"/>
              </a:defRPr>
            </a:lvl2pPr>
            <a:lvl3pPr>
              <a:tabLst>
                <a:tab pos="515938" algn="l"/>
              </a:tabLst>
              <a:defRPr sz="1000">
                <a:solidFill>
                  <a:schemeClr val="tx1"/>
                </a:solidFill>
                <a:latin typeface="Arial" charset="0"/>
                <a:ea typeface="ヒラギノ角ゴ Pro W3" charset="0"/>
                <a:cs typeface="ヒラギノ角ゴ Pro W3" charset="0"/>
              </a:defRPr>
            </a:lvl3pPr>
            <a:lvl4pPr>
              <a:tabLst>
                <a:tab pos="515938" algn="l"/>
              </a:tabLst>
              <a:defRPr sz="1000">
                <a:solidFill>
                  <a:schemeClr val="tx1"/>
                </a:solidFill>
                <a:latin typeface="Arial" charset="0"/>
                <a:ea typeface="ヒラギノ角ゴ Pro W3" charset="0"/>
                <a:cs typeface="ヒラギノ角ゴ Pro W3" charset="0"/>
              </a:defRPr>
            </a:lvl4pPr>
            <a:lvl5pPr>
              <a:tabLst>
                <a:tab pos="515938" algn="l"/>
              </a:tabLst>
              <a:defRPr sz="10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pPr algn="ctr">
              <a:defRPr/>
            </a:pPr>
            <a:r>
              <a:rPr lang="en-US" sz="4000" b="1" dirty="0"/>
              <a:t>How do we keep growing?</a:t>
            </a:r>
          </a:p>
        </p:txBody>
      </p:sp>
    </p:spTree>
    <p:extLst>
      <p:ext uri="{BB962C8B-B14F-4D97-AF65-F5344CB8AC3E}">
        <p14:creationId xmlns:p14="http://schemas.microsoft.com/office/powerpoint/2010/main" val="3030451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sz="2400" dirty="0">
                <a:latin typeface="Arial" charset="0"/>
                <a:ea typeface="ＭＳ Ｐゴシック" charset="0"/>
                <a:cs typeface="ＭＳ Ｐゴシック" charset="0"/>
              </a:rPr>
              <a:t>Why do we run for President? </a:t>
            </a:r>
            <a:br>
              <a:rPr lang="en-US" sz="2400" dirty="0">
                <a:latin typeface="Arial" charset="0"/>
                <a:ea typeface="ＭＳ Ｐゴシック" charset="0"/>
                <a:cs typeface="ＭＳ Ｐゴシック" charset="0"/>
              </a:rPr>
            </a:br>
            <a:r>
              <a:rPr lang="en-US" sz="2400" dirty="0">
                <a:latin typeface="Arial" charset="0"/>
                <a:ea typeface="ＭＳ Ｐゴシック" charset="0"/>
                <a:cs typeface="ＭＳ Ｐゴシック" charset="0"/>
              </a:rPr>
              <a:t>Practical Reasons</a:t>
            </a:r>
          </a:p>
        </p:txBody>
      </p:sp>
      <p:sp>
        <p:nvSpPr>
          <p:cNvPr id="11266" name="TextBox 4"/>
          <p:cNvSpPr txBox="1">
            <a:spLocks noChangeArrowheads="1"/>
          </p:cNvSpPr>
          <p:nvPr/>
        </p:nvSpPr>
        <p:spPr bwMode="auto">
          <a:xfrm>
            <a:off x="1173823" y="1723515"/>
            <a:ext cx="4419456"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r>
              <a:rPr lang="en-US" sz="2000" b="1" dirty="0"/>
              <a:t>We can achieve a surge of</a:t>
            </a:r>
          </a:p>
          <a:p>
            <a:endParaRPr lang="en-US" sz="2000" b="1" dirty="0"/>
          </a:p>
          <a:p>
            <a:r>
              <a:rPr lang="en-US" sz="2000" b="1" dirty="0"/>
              <a:t>• Volunteers</a:t>
            </a:r>
          </a:p>
          <a:p>
            <a:r>
              <a:rPr lang="en-US" sz="2000" b="1" dirty="0"/>
              <a:t>• Donors</a:t>
            </a:r>
          </a:p>
          <a:p>
            <a:r>
              <a:rPr lang="en-US" sz="2000" b="1" dirty="0"/>
              <a:t>• State/local party activity</a:t>
            </a:r>
          </a:p>
          <a:p>
            <a:r>
              <a:rPr lang="en-US" sz="2000" b="1" dirty="0"/>
              <a:t>• Green Voters</a:t>
            </a:r>
          </a:p>
          <a:p>
            <a:r>
              <a:rPr lang="en-US" sz="2000" b="1" dirty="0"/>
              <a:t>• Coalition partners</a:t>
            </a:r>
          </a:p>
        </p:txBody>
      </p:sp>
      <p:sp>
        <p:nvSpPr>
          <p:cNvPr id="11267" name="TextBox 4"/>
          <p:cNvSpPr txBox="1">
            <a:spLocks noChangeArrowheads="1"/>
          </p:cNvSpPr>
          <p:nvPr/>
        </p:nvSpPr>
        <p:spPr bwMode="auto">
          <a:xfrm>
            <a:off x="1173822" y="1092593"/>
            <a:ext cx="6632189" cy="400110"/>
          </a:xfrm>
          <a:prstGeom prst="rect">
            <a:avLst/>
          </a:prstGeom>
          <a:solidFill>
            <a:srgbClr val="FDEEAE"/>
          </a:solidFill>
          <a:ln w="9525">
            <a:solidFill>
              <a:srgbClr val="B17871"/>
            </a:solidFill>
            <a:miter lim="800000"/>
            <a:headEnd/>
            <a:tailEnd/>
          </a:ln>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r>
              <a:rPr lang="en-US" sz="2000" b="1" dirty="0">
                <a:solidFill>
                  <a:srgbClr val="3366FF"/>
                </a:solidFill>
              </a:rPr>
              <a:t>It is one of the most effective ways to grow the Party.</a:t>
            </a:r>
          </a:p>
        </p:txBody>
      </p:sp>
      <p:sp>
        <p:nvSpPr>
          <p:cNvPr id="5" name="TextBox 4">
            <a:extLst>
              <a:ext uri="{FF2B5EF4-FFF2-40B4-BE49-F238E27FC236}">
                <a16:creationId xmlns:a16="http://schemas.microsoft.com/office/drawing/2014/main" id="{F373B828-13A5-A946-BEAA-BFB4565B0343}"/>
              </a:ext>
            </a:extLst>
          </p:cNvPr>
          <p:cNvSpPr txBox="1">
            <a:spLocks noChangeArrowheads="1"/>
          </p:cNvSpPr>
          <p:nvPr/>
        </p:nvSpPr>
        <p:spPr bwMode="auto">
          <a:xfrm>
            <a:off x="4385860" y="2339068"/>
            <a:ext cx="3321226"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r>
              <a:rPr lang="en-US" sz="2000" b="1" dirty="0"/>
              <a:t>• Visibility</a:t>
            </a:r>
          </a:p>
          <a:p>
            <a:r>
              <a:rPr lang="en-US" sz="2000" b="1" dirty="0"/>
              <a:t>     - Conventional Media</a:t>
            </a:r>
          </a:p>
          <a:p>
            <a:r>
              <a:rPr lang="en-US" sz="2000" b="1" dirty="0"/>
              <a:t>     • Social media</a:t>
            </a:r>
          </a:p>
          <a:p>
            <a:r>
              <a:rPr lang="en-US" sz="2000" b="1" dirty="0"/>
              <a:t>• Voter registration</a:t>
            </a:r>
          </a:p>
          <a:p>
            <a:r>
              <a:rPr lang="en-US" sz="2000" b="1" dirty="0"/>
              <a:t>• Trained staff</a:t>
            </a:r>
          </a:p>
          <a:p>
            <a:r>
              <a:rPr lang="en-US" sz="2000" b="1" dirty="0"/>
              <a:t>• Candidate recruitment</a:t>
            </a:r>
          </a:p>
        </p:txBody>
      </p:sp>
      <p:sp>
        <p:nvSpPr>
          <p:cNvPr id="6" name="TextBox 4">
            <a:extLst>
              <a:ext uri="{FF2B5EF4-FFF2-40B4-BE49-F238E27FC236}">
                <a16:creationId xmlns:a16="http://schemas.microsoft.com/office/drawing/2014/main" id="{636A129B-AE5A-0F45-A205-8F939350CF46}"/>
              </a:ext>
            </a:extLst>
          </p:cNvPr>
          <p:cNvSpPr txBox="1">
            <a:spLocks noChangeArrowheads="1"/>
          </p:cNvSpPr>
          <p:nvPr/>
        </p:nvSpPr>
        <p:spPr bwMode="auto">
          <a:xfrm>
            <a:off x="1173823" y="4486697"/>
            <a:ext cx="3598899" cy="406915"/>
          </a:xfrm>
          <a:prstGeom prst="rect">
            <a:avLst/>
          </a:prstGeom>
          <a:solidFill>
            <a:srgbClr val="FDEEAE"/>
          </a:solidFill>
          <a:ln w="9525">
            <a:solidFill>
              <a:srgbClr val="B17871"/>
            </a:solidFill>
            <a:miter lim="800000"/>
            <a:headEnd/>
            <a:tailEnd/>
          </a:ln>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r>
              <a:rPr lang="en-US" sz="2000" b="1" dirty="0">
                <a:solidFill>
                  <a:srgbClr val="3366FF"/>
                </a:solidFill>
              </a:rPr>
              <a:t>It wins ballot access.</a:t>
            </a:r>
          </a:p>
        </p:txBody>
      </p:sp>
      <p:pic>
        <p:nvPicPr>
          <p:cNvPr id="7" name="Picture 6">
            <a:extLst>
              <a:ext uri="{FF2B5EF4-FFF2-40B4-BE49-F238E27FC236}">
                <a16:creationId xmlns:a16="http://schemas.microsoft.com/office/drawing/2014/main" id="{B07FBDDE-348F-6546-8BBF-FB0B17D27959}"/>
              </a:ext>
            </a:extLst>
          </p:cNvPr>
          <p:cNvPicPr>
            <a:picLocks noChangeAspect="1"/>
          </p:cNvPicPr>
          <p:nvPr/>
        </p:nvPicPr>
        <p:blipFill>
          <a:blip r:embed="rId3"/>
          <a:stretch>
            <a:fillRect/>
          </a:stretch>
        </p:blipFill>
        <p:spPr>
          <a:xfrm>
            <a:off x="1490864" y="56805"/>
            <a:ext cx="590775" cy="609630"/>
          </a:xfrm>
          <a:prstGeom prst="rect">
            <a:avLst/>
          </a:prstGeom>
        </p:spPr>
      </p:pic>
      <p:sp>
        <p:nvSpPr>
          <p:cNvPr id="8" name="TextBox 4">
            <a:extLst>
              <a:ext uri="{FF2B5EF4-FFF2-40B4-BE49-F238E27FC236}">
                <a16:creationId xmlns:a16="http://schemas.microsoft.com/office/drawing/2014/main" id="{06F72FDF-3C0E-324E-8834-5E514ADA4525}"/>
              </a:ext>
            </a:extLst>
          </p:cNvPr>
          <p:cNvSpPr txBox="1">
            <a:spLocks noChangeArrowheads="1"/>
          </p:cNvSpPr>
          <p:nvPr/>
        </p:nvSpPr>
        <p:spPr bwMode="auto">
          <a:xfrm>
            <a:off x="1173822" y="5148175"/>
            <a:ext cx="4513300" cy="400110"/>
          </a:xfrm>
          <a:prstGeom prst="rect">
            <a:avLst/>
          </a:prstGeom>
          <a:solidFill>
            <a:srgbClr val="FDEEAE"/>
          </a:solidFill>
          <a:ln w="9525">
            <a:solidFill>
              <a:srgbClr val="B17871"/>
            </a:solidFill>
            <a:miter lim="800000"/>
            <a:headEnd/>
            <a:tailEnd/>
          </a:ln>
        </p:spPr>
        <p:txBody>
          <a:bodyPr wrap="square">
            <a:spAutoFit/>
          </a:bodyPr>
          <a:lstStyle>
            <a:lvl1pPr>
              <a:tabLst>
                <a:tab pos="515938" algn="l"/>
              </a:tabLst>
              <a:defRPr sz="1000">
                <a:solidFill>
                  <a:schemeClr val="tx1"/>
                </a:solidFill>
                <a:latin typeface="Arial" charset="0"/>
                <a:ea typeface="ヒラギノ角ゴ Pro W3" charset="0"/>
                <a:cs typeface="ヒラギノ角ゴ Pro W3" charset="0"/>
              </a:defRPr>
            </a:lvl1pPr>
            <a:lvl2pPr marL="742950" indent="-285750">
              <a:tabLst>
                <a:tab pos="515938" algn="l"/>
              </a:tabLst>
              <a:defRPr sz="1000">
                <a:solidFill>
                  <a:schemeClr val="tx1"/>
                </a:solidFill>
                <a:latin typeface="Arial" charset="0"/>
                <a:ea typeface="ヒラギノ角ゴ Pro W3" charset="0"/>
                <a:cs typeface="ヒラギノ角ゴ Pro W3" charset="0"/>
              </a:defRPr>
            </a:lvl2pPr>
            <a:lvl3pPr marL="1143000" indent="-228600">
              <a:tabLst>
                <a:tab pos="515938" algn="l"/>
              </a:tabLst>
              <a:defRPr sz="1000">
                <a:solidFill>
                  <a:schemeClr val="tx1"/>
                </a:solidFill>
                <a:latin typeface="Arial" charset="0"/>
                <a:ea typeface="ヒラギノ角ゴ Pro W3" charset="0"/>
                <a:cs typeface="ヒラギノ角ゴ Pro W3" charset="0"/>
              </a:defRPr>
            </a:lvl3pPr>
            <a:lvl4pPr marL="1600200" indent="-228600">
              <a:tabLst>
                <a:tab pos="515938" algn="l"/>
              </a:tabLst>
              <a:defRPr sz="1000">
                <a:solidFill>
                  <a:schemeClr val="tx1"/>
                </a:solidFill>
                <a:latin typeface="Arial" charset="0"/>
                <a:ea typeface="ヒラギノ角ゴ Pro W3" charset="0"/>
                <a:cs typeface="ヒラギノ角ゴ Pro W3" charset="0"/>
              </a:defRPr>
            </a:lvl4pPr>
            <a:lvl5pPr marL="2057400" indent="-228600">
              <a:tabLst>
                <a:tab pos="515938" algn="l"/>
              </a:tabLst>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15938" algn="l"/>
              </a:tabLst>
              <a:defRPr sz="1000">
                <a:solidFill>
                  <a:schemeClr val="tx1"/>
                </a:solidFill>
                <a:latin typeface="Arial" charset="0"/>
                <a:ea typeface="ヒラギノ角ゴ Pro W3" charset="0"/>
                <a:cs typeface="ヒラギノ角ゴ Pro W3" charset="0"/>
              </a:defRPr>
            </a:lvl9pPr>
          </a:lstStyle>
          <a:p>
            <a:r>
              <a:rPr lang="en-US" sz="2000" b="1" dirty="0">
                <a:solidFill>
                  <a:srgbClr val="3366FF"/>
                </a:solidFill>
              </a:rPr>
              <a:t>It supports state/local candidates.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42CFFC0C-6093-CB41-9E03-7AE9C2A530C2}"/>
              </a:ext>
            </a:extLst>
          </p:cNvPr>
          <p:cNvSpPr/>
          <p:nvPr/>
        </p:nvSpPr>
        <p:spPr bwMode="auto">
          <a:xfrm>
            <a:off x="7658013" y="5102902"/>
            <a:ext cx="1507857" cy="1147089"/>
          </a:xfrm>
          <a:prstGeom prst="round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pic>
        <p:nvPicPr>
          <p:cNvPr id="3" name="Picture 2">
            <a:extLst>
              <a:ext uri="{FF2B5EF4-FFF2-40B4-BE49-F238E27FC236}">
                <a16:creationId xmlns:a16="http://schemas.microsoft.com/office/drawing/2014/main" id="{DE2F3B5E-D442-7448-8F67-3965FEE0BEB4}"/>
              </a:ext>
            </a:extLst>
          </p:cNvPr>
          <p:cNvPicPr>
            <a:picLocks noChangeAspect="1"/>
          </p:cNvPicPr>
          <p:nvPr/>
        </p:nvPicPr>
        <p:blipFill>
          <a:blip r:embed="rId3"/>
          <a:stretch>
            <a:fillRect/>
          </a:stretch>
        </p:blipFill>
        <p:spPr>
          <a:xfrm>
            <a:off x="1449658" y="1000376"/>
            <a:ext cx="6185210" cy="5133724"/>
          </a:xfrm>
          <a:prstGeom prst="rect">
            <a:avLst/>
          </a:prstGeom>
          <a:solidFill>
            <a:schemeClr val="accent2">
              <a:lumMod val="60000"/>
              <a:lumOff val="40000"/>
            </a:schemeClr>
          </a:solidFill>
        </p:spPr>
      </p:pic>
      <p:sp>
        <p:nvSpPr>
          <p:cNvPr id="4" name="Text Box 20">
            <a:extLst>
              <a:ext uri="{FF2B5EF4-FFF2-40B4-BE49-F238E27FC236}">
                <a16:creationId xmlns:a16="http://schemas.microsoft.com/office/drawing/2014/main" id="{5D9D40FF-0DB9-5545-BD62-C844DA73BE1F}"/>
              </a:ext>
            </a:extLst>
          </p:cNvPr>
          <p:cNvSpPr txBox="1">
            <a:spLocks noChangeArrowheads="1"/>
          </p:cNvSpPr>
          <p:nvPr/>
        </p:nvSpPr>
        <p:spPr bwMode="auto">
          <a:xfrm>
            <a:off x="840827" y="98863"/>
            <a:ext cx="7651531"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ヒラギノ角ゴ Pro W3" charset="0"/>
                <a:cs typeface="ヒラギノ角ゴ Pro W3" charset="0"/>
              </a:defRPr>
            </a:lvl1pPr>
            <a:lvl2pPr marL="742950" indent="-285750">
              <a:defRPr sz="1000">
                <a:solidFill>
                  <a:schemeClr val="tx1"/>
                </a:solidFill>
                <a:latin typeface="Arial" charset="0"/>
                <a:ea typeface="ヒラギノ角ゴ Pro W3" charset="0"/>
                <a:cs typeface="ヒラギノ角ゴ Pro W3" charset="0"/>
              </a:defRPr>
            </a:lvl2pPr>
            <a:lvl3pPr marL="1143000" indent="-228600">
              <a:defRPr sz="1000">
                <a:solidFill>
                  <a:schemeClr val="tx1"/>
                </a:solidFill>
                <a:latin typeface="Arial" charset="0"/>
                <a:ea typeface="ヒラギノ角ゴ Pro W3" charset="0"/>
                <a:cs typeface="ヒラギノ角ゴ Pro W3" charset="0"/>
              </a:defRPr>
            </a:lvl3pPr>
            <a:lvl4pPr marL="1600200" indent="-228600">
              <a:defRPr sz="1000">
                <a:solidFill>
                  <a:schemeClr val="tx1"/>
                </a:solidFill>
                <a:latin typeface="Arial" charset="0"/>
                <a:ea typeface="ヒラギノ角ゴ Pro W3" charset="0"/>
                <a:cs typeface="ヒラギノ角ゴ Pro W3" charset="0"/>
              </a:defRPr>
            </a:lvl4pPr>
            <a:lvl5pPr marL="2057400" indent="-228600">
              <a:defRPr sz="1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1000">
                <a:solidFill>
                  <a:schemeClr val="tx1"/>
                </a:solidFill>
                <a:latin typeface="Arial" charset="0"/>
                <a:ea typeface="ヒラギノ角ゴ Pro W3" charset="0"/>
                <a:cs typeface="ヒラギノ角ゴ Pro W3" charset="0"/>
              </a:defRPr>
            </a:lvl9pPr>
          </a:lstStyle>
          <a:p>
            <a:pPr algn="ctr">
              <a:spcBef>
                <a:spcPct val="50000"/>
              </a:spcBef>
              <a:spcAft>
                <a:spcPct val="50000"/>
              </a:spcAft>
              <a:buSzPct val="125000"/>
            </a:pPr>
            <a:r>
              <a:rPr lang="en-US" sz="3200" b="1" i="1" dirty="0">
                <a:solidFill>
                  <a:srgbClr val="008200"/>
                </a:solidFill>
              </a:rPr>
              <a:t>Offering Voters a Progressive Choice</a:t>
            </a:r>
          </a:p>
        </p:txBody>
      </p:sp>
      <p:sp>
        <p:nvSpPr>
          <p:cNvPr id="2" name="Triangle 1">
            <a:extLst>
              <a:ext uri="{FF2B5EF4-FFF2-40B4-BE49-F238E27FC236}">
                <a16:creationId xmlns:a16="http://schemas.microsoft.com/office/drawing/2014/main" id="{777F3D04-CF9A-B941-964C-302243E83C9F}"/>
              </a:ext>
            </a:extLst>
          </p:cNvPr>
          <p:cNvSpPr/>
          <p:nvPr/>
        </p:nvSpPr>
        <p:spPr bwMode="auto">
          <a:xfrm rot="16200000">
            <a:off x="6098352" y="2217681"/>
            <a:ext cx="110358" cy="120872"/>
          </a:xfrm>
          <a:prstGeom prst="triangle">
            <a:avLst/>
          </a:prstGeom>
          <a:solidFill>
            <a:schemeClr val="accent2">
              <a:lumMod val="60000"/>
              <a:lumOff val="40000"/>
            </a:schemeClr>
          </a:solidFill>
          <a:ln w="127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8" name="Triangle 7">
            <a:extLst>
              <a:ext uri="{FF2B5EF4-FFF2-40B4-BE49-F238E27FC236}">
                <a16:creationId xmlns:a16="http://schemas.microsoft.com/office/drawing/2014/main" id="{5F4797FC-D4FA-324F-9158-C38C0F26B758}"/>
              </a:ext>
            </a:extLst>
          </p:cNvPr>
          <p:cNvSpPr/>
          <p:nvPr/>
        </p:nvSpPr>
        <p:spPr bwMode="auto">
          <a:xfrm rot="16200000">
            <a:off x="6098352" y="2517222"/>
            <a:ext cx="110358" cy="120872"/>
          </a:xfrm>
          <a:prstGeom prst="triangle">
            <a:avLst/>
          </a:prstGeom>
          <a:solidFill>
            <a:schemeClr val="accent2">
              <a:lumMod val="60000"/>
              <a:lumOff val="40000"/>
            </a:schemeClr>
          </a:solidFill>
          <a:ln w="127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10" name="Triangle 9">
            <a:extLst>
              <a:ext uri="{FF2B5EF4-FFF2-40B4-BE49-F238E27FC236}">
                <a16:creationId xmlns:a16="http://schemas.microsoft.com/office/drawing/2014/main" id="{34B54608-641D-2540-BC9C-4D0844F89CDF}"/>
              </a:ext>
            </a:extLst>
          </p:cNvPr>
          <p:cNvSpPr/>
          <p:nvPr/>
        </p:nvSpPr>
        <p:spPr bwMode="auto">
          <a:xfrm rot="16200000">
            <a:off x="6098352" y="2659106"/>
            <a:ext cx="110358" cy="120872"/>
          </a:xfrm>
          <a:prstGeom prst="triangle">
            <a:avLst/>
          </a:prstGeom>
          <a:solidFill>
            <a:schemeClr val="accent2">
              <a:lumMod val="60000"/>
              <a:lumOff val="40000"/>
            </a:schemeClr>
          </a:solidFill>
          <a:ln w="127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11" name="Triangle 10">
            <a:extLst>
              <a:ext uri="{FF2B5EF4-FFF2-40B4-BE49-F238E27FC236}">
                <a16:creationId xmlns:a16="http://schemas.microsoft.com/office/drawing/2014/main" id="{253ECD2E-4E66-1846-8E6D-2CAC972A1CB1}"/>
              </a:ext>
            </a:extLst>
          </p:cNvPr>
          <p:cNvSpPr/>
          <p:nvPr/>
        </p:nvSpPr>
        <p:spPr bwMode="auto">
          <a:xfrm rot="16200000">
            <a:off x="6098352" y="2848288"/>
            <a:ext cx="110358" cy="120872"/>
          </a:xfrm>
          <a:prstGeom prst="triangle">
            <a:avLst/>
          </a:prstGeom>
          <a:solidFill>
            <a:srgbClr val="FFF89E"/>
          </a:solidFill>
          <a:ln w="127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14" name="Triangle 13">
            <a:extLst>
              <a:ext uri="{FF2B5EF4-FFF2-40B4-BE49-F238E27FC236}">
                <a16:creationId xmlns:a16="http://schemas.microsoft.com/office/drawing/2014/main" id="{6BF334E0-187B-534B-ADC1-784B0C7A7136}"/>
              </a:ext>
            </a:extLst>
          </p:cNvPr>
          <p:cNvSpPr/>
          <p:nvPr/>
        </p:nvSpPr>
        <p:spPr bwMode="auto">
          <a:xfrm rot="16200000">
            <a:off x="6098352" y="5560832"/>
            <a:ext cx="110358" cy="120872"/>
          </a:xfrm>
          <a:prstGeom prst="triangle">
            <a:avLst/>
          </a:prstGeom>
          <a:solidFill>
            <a:schemeClr val="accent2">
              <a:lumMod val="60000"/>
              <a:lumOff val="40000"/>
            </a:schemeClr>
          </a:solidFill>
          <a:ln w="127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15" name="Triangle 14">
            <a:extLst>
              <a:ext uri="{FF2B5EF4-FFF2-40B4-BE49-F238E27FC236}">
                <a16:creationId xmlns:a16="http://schemas.microsoft.com/office/drawing/2014/main" id="{273BDB05-F6C8-2C45-94F6-EE8822E807AE}"/>
              </a:ext>
            </a:extLst>
          </p:cNvPr>
          <p:cNvSpPr/>
          <p:nvPr/>
        </p:nvSpPr>
        <p:spPr bwMode="auto">
          <a:xfrm rot="16200000">
            <a:off x="6098352" y="2990171"/>
            <a:ext cx="110358" cy="120872"/>
          </a:xfrm>
          <a:prstGeom prst="triangle">
            <a:avLst/>
          </a:prstGeom>
          <a:solidFill>
            <a:schemeClr val="accent2">
              <a:lumMod val="60000"/>
              <a:lumOff val="40000"/>
            </a:schemeClr>
          </a:solidFill>
          <a:ln w="127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16" name="Triangle 15">
            <a:extLst>
              <a:ext uri="{FF2B5EF4-FFF2-40B4-BE49-F238E27FC236}">
                <a16:creationId xmlns:a16="http://schemas.microsoft.com/office/drawing/2014/main" id="{AA8AB625-51C3-A943-8FB6-D4E092D3562E}"/>
              </a:ext>
            </a:extLst>
          </p:cNvPr>
          <p:cNvSpPr/>
          <p:nvPr/>
        </p:nvSpPr>
        <p:spPr bwMode="auto">
          <a:xfrm rot="16200000">
            <a:off x="6098352" y="4992821"/>
            <a:ext cx="110358" cy="120872"/>
          </a:xfrm>
          <a:prstGeom prst="triangle">
            <a:avLst/>
          </a:prstGeom>
          <a:solidFill>
            <a:srgbClr val="FF0000"/>
          </a:solidFill>
          <a:ln w="127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17" name="Triangle 16">
            <a:extLst>
              <a:ext uri="{FF2B5EF4-FFF2-40B4-BE49-F238E27FC236}">
                <a16:creationId xmlns:a16="http://schemas.microsoft.com/office/drawing/2014/main" id="{E7201EB8-CD74-624E-90BD-A1F786EF4687}"/>
              </a:ext>
            </a:extLst>
          </p:cNvPr>
          <p:cNvSpPr/>
          <p:nvPr/>
        </p:nvSpPr>
        <p:spPr bwMode="auto">
          <a:xfrm rot="16200000">
            <a:off x="6098352" y="3129540"/>
            <a:ext cx="110358" cy="120872"/>
          </a:xfrm>
          <a:prstGeom prst="triangle">
            <a:avLst/>
          </a:prstGeom>
          <a:solidFill>
            <a:srgbClr val="FF0000"/>
          </a:solidFill>
          <a:ln w="127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18" name="Triangle 17">
            <a:extLst>
              <a:ext uri="{FF2B5EF4-FFF2-40B4-BE49-F238E27FC236}">
                <a16:creationId xmlns:a16="http://schemas.microsoft.com/office/drawing/2014/main" id="{EF06D15E-12D6-2440-888B-1C25810B220F}"/>
              </a:ext>
            </a:extLst>
          </p:cNvPr>
          <p:cNvSpPr/>
          <p:nvPr/>
        </p:nvSpPr>
        <p:spPr bwMode="auto">
          <a:xfrm rot="16200000">
            <a:off x="6098352" y="5391239"/>
            <a:ext cx="110358" cy="120872"/>
          </a:xfrm>
          <a:prstGeom prst="triangle">
            <a:avLst/>
          </a:prstGeom>
          <a:solidFill>
            <a:srgbClr val="FF0000"/>
          </a:solidFill>
          <a:ln w="127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19" name="Triangle 18">
            <a:extLst>
              <a:ext uri="{FF2B5EF4-FFF2-40B4-BE49-F238E27FC236}">
                <a16:creationId xmlns:a16="http://schemas.microsoft.com/office/drawing/2014/main" id="{C696DAD4-0BB9-0243-98F2-FC4DAA4B7327}"/>
              </a:ext>
            </a:extLst>
          </p:cNvPr>
          <p:cNvSpPr/>
          <p:nvPr/>
        </p:nvSpPr>
        <p:spPr bwMode="auto">
          <a:xfrm rot="16200000">
            <a:off x="6098352" y="5766508"/>
            <a:ext cx="110358" cy="120872"/>
          </a:xfrm>
          <a:prstGeom prst="triangle">
            <a:avLst/>
          </a:prstGeom>
          <a:solidFill>
            <a:srgbClr val="FF0000"/>
          </a:solidFill>
          <a:ln w="127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20" name="Triangle 19">
            <a:extLst>
              <a:ext uri="{FF2B5EF4-FFF2-40B4-BE49-F238E27FC236}">
                <a16:creationId xmlns:a16="http://schemas.microsoft.com/office/drawing/2014/main" id="{76DF79A4-A49F-9B44-8459-4A4E376B8051}"/>
              </a:ext>
            </a:extLst>
          </p:cNvPr>
          <p:cNvSpPr/>
          <p:nvPr/>
        </p:nvSpPr>
        <p:spPr bwMode="auto">
          <a:xfrm rot="16200000">
            <a:off x="6098352" y="2077706"/>
            <a:ext cx="110358" cy="120872"/>
          </a:xfrm>
          <a:prstGeom prst="triangle">
            <a:avLst/>
          </a:prstGeom>
          <a:solidFill>
            <a:srgbClr val="FF0000"/>
          </a:solidFill>
          <a:ln w="127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21" name="Triangle 20">
            <a:extLst>
              <a:ext uri="{FF2B5EF4-FFF2-40B4-BE49-F238E27FC236}">
                <a16:creationId xmlns:a16="http://schemas.microsoft.com/office/drawing/2014/main" id="{616CFC73-2775-5E4E-B445-BB38A419A886}"/>
              </a:ext>
            </a:extLst>
          </p:cNvPr>
          <p:cNvSpPr/>
          <p:nvPr/>
        </p:nvSpPr>
        <p:spPr bwMode="auto">
          <a:xfrm rot="16200000">
            <a:off x="6098352" y="3291084"/>
            <a:ext cx="110358" cy="120872"/>
          </a:xfrm>
          <a:prstGeom prst="triangle">
            <a:avLst/>
          </a:prstGeom>
          <a:solidFill>
            <a:srgbClr val="FF0000"/>
          </a:solidFill>
          <a:ln w="127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28" name="Triangle 27">
            <a:extLst>
              <a:ext uri="{FF2B5EF4-FFF2-40B4-BE49-F238E27FC236}">
                <a16:creationId xmlns:a16="http://schemas.microsoft.com/office/drawing/2014/main" id="{E1C23C34-7324-044D-A3C6-996282C1C010}"/>
              </a:ext>
            </a:extLst>
          </p:cNvPr>
          <p:cNvSpPr/>
          <p:nvPr/>
        </p:nvSpPr>
        <p:spPr bwMode="auto">
          <a:xfrm rot="16200000">
            <a:off x="7724375" y="5399303"/>
            <a:ext cx="110358" cy="120872"/>
          </a:xfrm>
          <a:prstGeom prst="triangle">
            <a:avLst/>
          </a:prstGeom>
          <a:solidFill>
            <a:schemeClr val="accent2">
              <a:lumMod val="60000"/>
              <a:lumOff val="40000"/>
            </a:schemeClr>
          </a:solidFill>
          <a:ln w="12700" cap="flat" cmpd="sng" algn="ctr">
            <a:solidFill>
              <a:schemeClr val="accent2">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29" name="Triangle 28">
            <a:extLst>
              <a:ext uri="{FF2B5EF4-FFF2-40B4-BE49-F238E27FC236}">
                <a16:creationId xmlns:a16="http://schemas.microsoft.com/office/drawing/2014/main" id="{86B1D76E-30E9-6746-BE68-847732999FF9}"/>
              </a:ext>
            </a:extLst>
          </p:cNvPr>
          <p:cNvSpPr/>
          <p:nvPr/>
        </p:nvSpPr>
        <p:spPr bwMode="auto">
          <a:xfrm rot="16200000">
            <a:off x="7736948" y="5882133"/>
            <a:ext cx="110358" cy="120872"/>
          </a:xfrm>
          <a:prstGeom prst="triangl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83" charset="0"/>
            </a:endParaRPr>
          </a:p>
        </p:txBody>
      </p:sp>
      <p:sp>
        <p:nvSpPr>
          <p:cNvPr id="30" name="TextBox 29">
            <a:extLst>
              <a:ext uri="{FF2B5EF4-FFF2-40B4-BE49-F238E27FC236}">
                <a16:creationId xmlns:a16="http://schemas.microsoft.com/office/drawing/2014/main" id="{5DE37FC1-409B-E540-8FBF-8045012F4EB4}"/>
              </a:ext>
            </a:extLst>
          </p:cNvPr>
          <p:cNvSpPr txBox="1"/>
          <p:nvPr/>
        </p:nvSpPr>
        <p:spPr>
          <a:xfrm>
            <a:off x="7839990" y="5268072"/>
            <a:ext cx="1325880" cy="400110"/>
          </a:xfrm>
          <a:prstGeom prst="rect">
            <a:avLst/>
          </a:prstGeom>
          <a:noFill/>
        </p:spPr>
        <p:txBody>
          <a:bodyPr wrap="square" rtlCol="0">
            <a:spAutoFit/>
          </a:bodyPr>
          <a:lstStyle/>
          <a:p>
            <a:r>
              <a:rPr lang="en-US" dirty="0"/>
              <a:t>Some 2020 Dem candidates support.</a:t>
            </a:r>
          </a:p>
        </p:txBody>
      </p:sp>
      <p:sp>
        <p:nvSpPr>
          <p:cNvPr id="31" name="TextBox 30">
            <a:extLst>
              <a:ext uri="{FF2B5EF4-FFF2-40B4-BE49-F238E27FC236}">
                <a16:creationId xmlns:a16="http://schemas.microsoft.com/office/drawing/2014/main" id="{A7B82462-EA9C-284E-99B6-61AD43C499EB}"/>
              </a:ext>
            </a:extLst>
          </p:cNvPr>
          <p:cNvSpPr txBox="1"/>
          <p:nvPr/>
        </p:nvSpPr>
        <p:spPr>
          <a:xfrm>
            <a:off x="7841265" y="5753387"/>
            <a:ext cx="1325880" cy="400110"/>
          </a:xfrm>
          <a:prstGeom prst="rect">
            <a:avLst/>
          </a:prstGeom>
          <a:noFill/>
        </p:spPr>
        <p:txBody>
          <a:bodyPr wrap="square" rtlCol="0">
            <a:spAutoFit/>
          </a:bodyPr>
          <a:lstStyle/>
          <a:p>
            <a:r>
              <a:rPr lang="en-US" dirty="0"/>
              <a:t>Few 2020 Dem candidates support.</a:t>
            </a:r>
          </a:p>
        </p:txBody>
      </p:sp>
    </p:spTree>
    <p:extLst>
      <p:ext uri="{BB962C8B-B14F-4D97-AF65-F5344CB8AC3E}">
        <p14:creationId xmlns:p14="http://schemas.microsoft.com/office/powerpoint/2010/main" val="242488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6355"/>
            <a:ext cx="7772400" cy="942975"/>
          </a:xfrm>
        </p:spPr>
        <p:txBody>
          <a:bodyPr>
            <a:normAutofit/>
          </a:bodyPr>
          <a:lstStyle/>
          <a:p>
            <a:r>
              <a:rPr lang="en-US" sz="2700" dirty="0"/>
              <a:t>Greens increase voter turnout</a:t>
            </a:r>
            <a:endParaRPr lang="en-US" sz="2700" b="1" dirty="0"/>
          </a:p>
        </p:txBody>
      </p:sp>
      <p:sp>
        <p:nvSpPr>
          <p:cNvPr id="5" name="TextBox 4"/>
          <p:cNvSpPr txBox="1"/>
          <p:nvPr/>
        </p:nvSpPr>
        <p:spPr>
          <a:xfrm>
            <a:off x="648843" y="1113026"/>
            <a:ext cx="8495157" cy="1938992"/>
          </a:xfrm>
          <a:prstGeom prst="rect">
            <a:avLst/>
          </a:prstGeom>
          <a:noFill/>
        </p:spPr>
        <p:txBody>
          <a:bodyPr wrap="square" rtlCol="0">
            <a:spAutoFit/>
          </a:bodyPr>
          <a:lstStyle/>
          <a:p>
            <a:r>
              <a:rPr lang="en-US" sz="2000" b="1" dirty="0"/>
              <a:t>• In exit polls, about 60% of Stein voters said they would not have bothered to vote if their choices were only a Democrat and a Republican.</a:t>
            </a:r>
          </a:p>
          <a:p>
            <a:endParaRPr lang="en-US" sz="2000" b="1" dirty="0">
              <a:solidFill>
                <a:srgbClr val="FF0000"/>
              </a:solidFill>
            </a:endParaRPr>
          </a:p>
          <a:p>
            <a:endParaRPr lang="en-US" sz="2000" b="1" dirty="0"/>
          </a:p>
          <a:p>
            <a:endParaRPr lang="en-US" sz="2000" b="1" dirty="0"/>
          </a:p>
        </p:txBody>
      </p:sp>
    </p:spTree>
    <p:extLst>
      <p:ext uri="{BB962C8B-B14F-4D97-AF65-F5344CB8AC3E}">
        <p14:creationId xmlns:p14="http://schemas.microsoft.com/office/powerpoint/2010/main" val="198415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C7C521FB-787E-674D-BE76-28FFE4904801}"/>
              </a:ext>
            </a:extLst>
          </p:cNvPr>
          <p:cNvSpPr/>
          <p:nvPr/>
        </p:nvSpPr>
        <p:spPr>
          <a:xfrm>
            <a:off x="6624243" y="1771697"/>
            <a:ext cx="152322" cy="340237"/>
          </a:xfrm>
          <a:prstGeom prst="rect">
            <a:avLst/>
          </a:prstGeom>
          <a:solidFill>
            <a:srgbClr val="FF0000"/>
          </a:solidFill>
          <a:ln w="31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D64666CC-C1F1-F645-8E3B-0DF368A3A06B}"/>
              </a:ext>
            </a:extLst>
          </p:cNvPr>
          <p:cNvSpPr/>
          <p:nvPr/>
        </p:nvSpPr>
        <p:spPr>
          <a:xfrm>
            <a:off x="5294389" y="1784397"/>
            <a:ext cx="136304" cy="730385"/>
          </a:xfrm>
          <a:prstGeom prst="rect">
            <a:avLst/>
          </a:prstGeom>
          <a:solidFill>
            <a:srgbClr val="FF0000"/>
          </a:solidFill>
          <a:ln w="31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3906322" y="1784397"/>
            <a:ext cx="140165" cy="2883843"/>
          </a:xfrm>
          <a:prstGeom prst="rect">
            <a:avLst/>
          </a:prstGeom>
          <a:solidFill>
            <a:srgbClr val="FF000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pic>
        <p:nvPicPr>
          <p:cNvPr id="9" name="Picture 8" descr="ph_GP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36" y="355466"/>
            <a:ext cx="732733" cy="752117"/>
          </a:xfrm>
          <a:prstGeom prst="rect">
            <a:avLst/>
          </a:prstGeom>
        </p:spPr>
      </p:pic>
      <p:sp>
        <p:nvSpPr>
          <p:cNvPr id="10" name="TextBox 9"/>
          <p:cNvSpPr txBox="1"/>
          <p:nvPr/>
        </p:nvSpPr>
        <p:spPr>
          <a:xfrm>
            <a:off x="2064342" y="4699362"/>
            <a:ext cx="1018227" cy="584776"/>
          </a:xfrm>
          <a:prstGeom prst="rect">
            <a:avLst/>
          </a:prstGeom>
          <a:noFill/>
        </p:spPr>
        <p:txBody>
          <a:bodyPr wrap="none" rtlCol="0">
            <a:spAutoFit/>
          </a:bodyPr>
          <a:lstStyle/>
          <a:p>
            <a:r>
              <a:rPr lang="en-US" sz="3200" b="1" dirty="0"/>
              <a:t>2004</a:t>
            </a:r>
          </a:p>
        </p:txBody>
      </p:sp>
      <p:sp>
        <p:nvSpPr>
          <p:cNvPr id="11" name="TextBox 10"/>
          <p:cNvSpPr txBox="1"/>
          <p:nvPr/>
        </p:nvSpPr>
        <p:spPr>
          <a:xfrm>
            <a:off x="3458983" y="4699362"/>
            <a:ext cx="1016624" cy="584776"/>
          </a:xfrm>
          <a:prstGeom prst="rect">
            <a:avLst/>
          </a:prstGeom>
          <a:noFill/>
        </p:spPr>
        <p:txBody>
          <a:bodyPr wrap="none" rtlCol="0">
            <a:spAutoFit/>
          </a:bodyPr>
          <a:lstStyle/>
          <a:p>
            <a:r>
              <a:rPr lang="en-US" sz="3200" b="1" dirty="0"/>
              <a:t>2008</a:t>
            </a:r>
          </a:p>
        </p:txBody>
      </p:sp>
      <p:sp>
        <p:nvSpPr>
          <p:cNvPr id="12" name="TextBox 11"/>
          <p:cNvSpPr txBox="1"/>
          <p:nvPr/>
        </p:nvSpPr>
        <p:spPr>
          <a:xfrm>
            <a:off x="4845510" y="4699362"/>
            <a:ext cx="1016624" cy="584776"/>
          </a:xfrm>
          <a:prstGeom prst="rect">
            <a:avLst/>
          </a:prstGeom>
          <a:noFill/>
        </p:spPr>
        <p:txBody>
          <a:bodyPr wrap="none" rtlCol="0">
            <a:spAutoFit/>
          </a:bodyPr>
          <a:lstStyle/>
          <a:p>
            <a:r>
              <a:rPr lang="en-US" sz="3200" b="1" dirty="0"/>
              <a:t>2012</a:t>
            </a:r>
          </a:p>
        </p:txBody>
      </p:sp>
      <p:sp>
        <p:nvSpPr>
          <p:cNvPr id="13" name="TextBox 12"/>
          <p:cNvSpPr txBox="1"/>
          <p:nvPr/>
        </p:nvSpPr>
        <p:spPr>
          <a:xfrm>
            <a:off x="6222451" y="4699362"/>
            <a:ext cx="1016624" cy="584776"/>
          </a:xfrm>
          <a:prstGeom prst="rect">
            <a:avLst/>
          </a:prstGeom>
          <a:noFill/>
        </p:spPr>
        <p:txBody>
          <a:bodyPr wrap="none" rtlCol="0">
            <a:spAutoFit/>
          </a:bodyPr>
          <a:lstStyle/>
          <a:p>
            <a:r>
              <a:rPr lang="en-US" sz="3200" b="1" dirty="0"/>
              <a:t>2016</a:t>
            </a:r>
          </a:p>
        </p:txBody>
      </p:sp>
      <p:sp>
        <p:nvSpPr>
          <p:cNvPr id="14" name="TextBox 13"/>
          <p:cNvSpPr txBox="1"/>
          <p:nvPr/>
        </p:nvSpPr>
        <p:spPr>
          <a:xfrm>
            <a:off x="2727421" y="2977621"/>
            <a:ext cx="600645" cy="584776"/>
          </a:xfrm>
          <a:prstGeom prst="rect">
            <a:avLst/>
          </a:prstGeom>
          <a:noFill/>
        </p:spPr>
        <p:txBody>
          <a:bodyPr wrap="none" rtlCol="0">
            <a:spAutoFit/>
          </a:bodyPr>
          <a:lstStyle/>
          <a:p>
            <a:r>
              <a:rPr lang="en-US" sz="3200" b="1" dirty="0"/>
              <a:t>25</a:t>
            </a:r>
          </a:p>
        </p:txBody>
      </p:sp>
      <p:sp>
        <p:nvSpPr>
          <p:cNvPr id="15" name="TextBox 14"/>
          <p:cNvSpPr txBox="1"/>
          <p:nvPr/>
        </p:nvSpPr>
        <p:spPr>
          <a:xfrm>
            <a:off x="4135257" y="2547716"/>
            <a:ext cx="600645" cy="584776"/>
          </a:xfrm>
          <a:prstGeom prst="rect">
            <a:avLst/>
          </a:prstGeom>
          <a:noFill/>
        </p:spPr>
        <p:txBody>
          <a:bodyPr wrap="none" rtlCol="0">
            <a:spAutoFit/>
          </a:bodyPr>
          <a:lstStyle/>
          <a:p>
            <a:r>
              <a:rPr lang="en-US" sz="3200" b="1" dirty="0"/>
              <a:t>32</a:t>
            </a:r>
          </a:p>
        </p:txBody>
      </p:sp>
      <p:sp>
        <p:nvSpPr>
          <p:cNvPr id="16" name="TextBox 15"/>
          <p:cNvSpPr txBox="1"/>
          <p:nvPr/>
        </p:nvSpPr>
        <p:spPr>
          <a:xfrm>
            <a:off x="5502618" y="2187070"/>
            <a:ext cx="600645" cy="584776"/>
          </a:xfrm>
          <a:prstGeom prst="rect">
            <a:avLst/>
          </a:prstGeom>
          <a:noFill/>
        </p:spPr>
        <p:txBody>
          <a:bodyPr wrap="none" rtlCol="0">
            <a:spAutoFit/>
          </a:bodyPr>
          <a:lstStyle/>
          <a:p>
            <a:r>
              <a:rPr lang="en-US" sz="3200" b="1" dirty="0"/>
              <a:t>38</a:t>
            </a:r>
          </a:p>
        </p:txBody>
      </p:sp>
      <p:sp>
        <p:nvSpPr>
          <p:cNvPr id="17" name="TextBox 16"/>
          <p:cNvSpPr txBox="1"/>
          <p:nvPr/>
        </p:nvSpPr>
        <p:spPr>
          <a:xfrm>
            <a:off x="6831260" y="1808645"/>
            <a:ext cx="639919" cy="584775"/>
          </a:xfrm>
          <a:prstGeom prst="rect">
            <a:avLst/>
          </a:prstGeom>
          <a:noFill/>
        </p:spPr>
        <p:txBody>
          <a:bodyPr wrap="none" rtlCol="0">
            <a:spAutoFit/>
          </a:bodyPr>
          <a:lstStyle/>
          <a:p>
            <a:r>
              <a:rPr lang="en-US" sz="3200" b="1" dirty="0"/>
              <a:t>45</a:t>
            </a:r>
          </a:p>
        </p:txBody>
      </p:sp>
      <p:sp>
        <p:nvSpPr>
          <p:cNvPr id="5" name="Title 4"/>
          <p:cNvSpPr>
            <a:spLocks noGrp="1"/>
          </p:cNvSpPr>
          <p:nvPr>
            <p:ph type="ctrTitle"/>
          </p:nvPr>
        </p:nvSpPr>
        <p:spPr>
          <a:xfrm>
            <a:off x="1344077" y="46376"/>
            <a:ext cx="7228423" cy="885249"/>
          </a:xfrm>
        </p:spPr>
        <p:txBody>
          <a:bodyPr>
            <a:normAutofit fontScale="90000"/>
          </a:bodyPr>
          <a:lstStyle/>
          <a:p>
            <a:r>
              <a:rPr lang="en-US" sz="4800" b="1" dirty="0"/>
              <a:t>Green Party Ballot Access</a:t>
            </a:r>
          </a:p>
        </p:txBody>
      </p:sp>
      <p:cxnSp>
        <p:nvCxnSpPr>
          <p:cNvPr id="67" name="Straight Connector 66"/>
          <p:cNvCxnSpPr/>
          <p:nvPr/>
        </p:nvCxnSpPr>
        <p:spPr>
          <a:xfrm flipV="1">
            <a:off x="1801282" y="4755621"/>
            <a:ext cx="5956300" cy="127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rot="16200000">
            <a:off x="165691" y="2842222"/>
            <a:ext cx="2725356" cy="584776"/>
          </a:xfrm>
          <a:prstGeom prst="rect">
            <a:avLst/>
          </a:prstGeom>
          <a:noFill/>
        </p:spPr>
        <p:txBody>
          <a:bodyPr wrap="square" rtlCol="0">
            <a:spAutoFit/>
          </a:bodyPr>
          <a:lstStyle/>
          <a:p>
            <a:r>
              <a:rPr lang="en-US" sz="3200" b="1" dirty="0"/>
              <a:t>No. of States</a:t>
            </a:r>
          </a:p>
        </p:txBody>
      </p:sp>
      <p:sp>
        <p:nvSpPr>
          <p:cNvPr id="2" name="TextBox 1">
            <a:extLst>
              <a:ext uri="{FF2B5EF4-FFF2-40B4-BE49-F238E27FC236}">
                <a16:creationId xmlns:a16="http://schemas.microsoft.com/office/drawing/2014/main" id="{40C7723D-8FF9-3249-9A3F-A181B5CA8E0B}"/>
              </a:ext>
            </a:extLst>
          </p:cNvPr>
          <p:cNvSpPr txBox="1"/>
          <p:nvPr/>
        </p:nvSpPr>
        <p:spPr>
          <a:xfrm>
            <a:off x="4561606" y="5784170"/>
            <a:ext cx="4801314" cy="246221"/>
          </a:xfrm>
          <a:prstGeom prst="rect">
            <a:avLst/>
          </a:prstGeom>
          <a:noFill/>
        </p:spPr>
        <p:txBody>
          <a:bodyPr wrap="none" rtlCol="0">
            <a:spAutoFit/>
          </a:bodyPr>
          <a:lstStyle/>
          <a:p>
            <a:r>
              <a:rPr lang="en-US" dirty="0"/>
              <a:t>Note:  3 additional states allow write-in votes for the Green Party candidate.	</a:t>
            </a:r>
          </a:p>
        </p:txBody>
      </p:sp>
      <p:sp>
        <p:nvSpPr>
          <p:cNvPr id="78" name="Rectangle 77">
            <a:extLst>
              <a:ext uri="{FF2B5EF4-FFF2-40B4-BE49-F238E27FC236}">
                <a16:creationId xmlns:a16="http://schemas.microsoft.com/office/drawing/2014/main" id="{80C87092-F87A-1842-B387-0367D4E2EFFC}"/>
              </a:ext>
            </a:extLst>
          </p:cNvPr>
          <p:cNvSpPr/>
          <p:nvPr/>
        </p:nvSpPr>
        <p:spPr>
          <a:xfrm>
            <a:off x="6632335" y="4457258"/>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79" name="Rectangle 78">
            <a:extLst>
              <a:ext uri="{FF2B5EF4-FFF2-40B4-BE49-F238E27FC236}">
                <a16:creationId xmlns:a16="http://schemas.microsoft.com/office/drawing/2014/main" id="{86351699-1EC3-CE46-A881-88C9250C91EF}"/>
              </a:ext>
            </a:extLst>
          </p:cNvPr>
          <p:cNvSpPr/>
          <p:nvPr/>
        </p:nvSpPr>
        <p:spPr>
          <a:xfrm>
            <a:off x="6632335" y="4158895"/>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6B6FBB4-016C-364B-B85A-A8396F094DB6}"/>
              </a:ext>
            </a:extLst>
          </p:cNvPr>
          <p:cNvSpPr/>
          <p:nvPr/>
        </p:nvSpPr>
        <p:spPr>
          <a:xfrm>
            <a:off x="6632335" y="3866795"/>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5BDE96B-DE8E-1B41-A03C-5FCC1D946F2E}"/>
              </a:ext>
            </a:extLst>
          </p:cNvPr>
          <p:cNvSpPr/>
          <p:nvPr/>
        </p:nvSpPr>
        <p:spPr>
          <a:xfrm>
            <a:off x="6632335" y="3574695"/>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4BFC5C3-C287-4F43-BD33-637039FF6DD6}"/>
              </a:ext>
            </a:extLst>
          </p:cNvPr>
          <p:cNvSpPr/>
          <p:nvPr/>
        </p:nvSpPr>
        <p:spPr>
          <a:xfrm>
            <a:off x="6632335" y="3282595"/>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6B9EA46-BE51-9D4F-B215-B7D1D7376523}"/>
              </a:ext>
            </a:extLst>
          </p:cNvPr>
          <p:cNvSpPr/>
          <p:nvPr/>
        </p:nvSpPr>
        <p:spPr>
          <a:xfrm>
            <a:off x="6632335" y="2990495"/>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93D477FC-DEB6-1544-9B6A-0D28DF023DF7}"/>
              </a:ext>
            </a:extLst>
          </p:cNvPr>
          <p:cNvSpPr/>
          <p:nvPr/>
        </p:nvSpPr>
        <p:spPr>
          <a:xfrm>
            <a:off x="6632335" y="2698395"/>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6BAA8A2-3CBB-A642-B7A9-B27A4B5B26F6}"/>
              </a:ext>
            </a:extLst>
          </p:cNvPr>
          <p:cNvSpPr/>
          <p:nvPr/>
        </p:nvSpPr>
        <p:spPr>
          <a:xfrm>
            <a:off x="6632335" y="2406295"/>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EE613AB-F6D1-434F-BFDC-3663E0233BC4}"/>
              </a:ext>
            </a:extLst>
          </p:cNvPr>
          <p:cNvSpPr/>
          <p:nvPr/>
        </p:nvSpPr>
        <p:spPr>
          <a:xfrm>
            <a:off x="6632335" y="2114195"/>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FB448702-301E-3A46-9B32-E64CAF2A728F}"/>
              </a:ext>
            </a:extLst>
          </p:cNvPr>
          <p:cNvSpPr/>
          <p:nvPr/>
        </p:nvSpPr>
        <p:spPr>
          <a:xfrm>
            <a:off x="5307089" y="4468489"/>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89" name="Rectangle 88">
            <a:extLst>
              <a:ext uri="{FF2B5EF4-FFF2-40B4-BE49-F238E27FC236}">
                <a16:creationId xmlns:a16="http://schemas.microsoft.com/office/drawing/2014/main" id="{C9555822-2517-0B44-A84C-001803F45209}"/>
              </a:ext>
            </a:extLst>
          </p:cNvPr>
          <p:cNvSpPr/>
          <p:nvPr/>
        </p:nvSpPr>
        <p:spPr>
          <a:xfrm>
            <a:off x="5307089" y="4170126"/>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2406DE7-6A5C-2C46-9910-4C12F6238619}"/>
              </a:ext>
            </a:extLst>
          </p:cNvPr>
          <p:cNvSpPr/>
          <p:nvPr/>
        </p:nvSpPr>
        <p:spPr>
          <a:xfrm>
            <a:off x="5307089" y="3878026"/>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EA5440E0-4210-394C-9F61-D0ABBDA88298}"/>
              </a:ext>
            </a:extLst>
          </p:cNvPr>
          <p:cNvSpPr/>
          <p:nvPr/>
        </p:nvSpPr>
        <p:spPr>
          <a:xfrm>
            <a:off x="5307089" y="3585926"/>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522C393-585A-8340-BAB5-373E626D2EFA}"/>
              </a:ext>
            </a:extLst>
          </p:cNvPr>
          <p:cNvSpPr/>
          <p:nvPr/>
        </p:nvSpPr>
        <p:spPr>
          <a:xfrm>
            <a:off x="5307089" y="3293826"/>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F06275C-C811-C54C-945B-4E57562648C6}"/>
              </a:ext>
            </a:extLst>
          </p:cNvPr>
          <p:cNvSpPr/>
          <p:nvPr/>
        </p:nvSpPr>
        <p:spPr>
          <a:xfrm>
            <a:off x="5307089" y="3001726"/>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47D5834F-4960-EF4A-B241-081DDCF1D29D}"/>
              </a:ext>
            </a:extLst>
          </p:cNvPr>
          <p:cNvSpPr/>
          <p:nvPr/>
        </p:nvSpPr>
        <p:spPr>
          <a:xfrm>
            <a:off x="5307089" y="2709626"/>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D09EEDDC-45A1-9248-9E46-DCCF15F5C0B0}"/>
              </a:ext>
            </a:extLst>
          </p:cNvPr>
          <p:cNvSpPr/>
          <p:nvPr/>
        </p:nvSpPr>
        <p:spPr>
          <a:xfrm>
            <a:off x="5307089" y="2501694"/>
            <a:ext cx="127000" cy="207932"/>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6D8D6E74-F3B3-D24C-B35D-795BCDBD743F}"/>
              </a:ext>
            </a:extLst>
          </p:cNvPr>
          <p:cNvSpPr/>
          <p:nvPr/>
        </p:nvSpPr>
        <p:spPr>
          <a:xfrm>
            <a:off x="3914703" y="4468489"/>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98" name="Rectangle 97">
            <a:extLst>
              <a:ext uri="{FF2B5EF4-FFF2-40B4-BE49-F238E27FC236}">
                <a16:creationId xmlns:a16="http://schemas.microsoft.com/office/drawing/2014/main" id="{FBB447E1-C2DC-F54C-BA4F-986E3A04B7B1}"/>
              </a:ext>
            </a:extLst>
          </p:cNvPr>
          <p:cNvSpPr/>
          <p:nvPr/>
        </p:nvSpPr>
        <p:spPr>
          <a:xfrm>
            <a:off x="3914703" y="4170126"/>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712691F-78A5-EB4D-81CC-81C85A4B637A}"/>
              </a:ext>
            </a:extLst>
          </p:cNvPr>
          <p:cNvSpPr/>
          <p:nvPr/>
        </p:nvSpPr>
        <p:spPr>
          <a:xfrm>
            <a:off x="3914703" y="3878026"/>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C535EC49-C1CD-1C4E-8470-83359052501F}"/>
              </a:ext>
            </a:extLst>
          </p:cNvPr>
          <p:cNvSpPr/>
          <p:nvPr/>
        </p:nvSpPr>
        <p:spPr>
          <a:xfrm>
            <a:off x="3914703" y="3585926"/>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A17ECABC-7EAE-864E-9922-6F0A611B0FA7}"/>
              </a:ext>
            </a:extLst>
          </p:cNvPr>
          <p:cNvSpPr/>
          <p:nvPr/>
        </p:nvSpPr>
        <p:spPr>
          <a:xfrm>
            <a:off x="3914703" y="3293826"/>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2F47155-9E9B-AE49-9827-2195231CDB22}"/>
              </a:ext>
            </a:extLst>
          </p:cNvPr>
          <p:cNvSpPr/>
          <p:nvPr/>
        </p:nvSpPr>
        <p:spPr>
          <a:xfrm>
            <a:off x="3914703" y="3001726"/>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5344F52E-BFC6-2D48-9F0F-36A422569061}"/>
              </a:ext>
            </a:extLst>
          </p:cNvPr>
          <p:cNvSpPr/>
          <p:nvPr/>
        </p:nvSpPr>
        <p:spPr>
          <a:xfrm>
            <a:off x="3914703" y="2862176"/>
            <a:ext cx="127000" cy="13955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51405053-6DFD-0644-9821-8B4D8EA7C6FA}"/>
              </a:ext>
            </a:extLst>
          </p:cNvPr>
          <p:cNvSpPr/>
          <p:nvPr/>
        </p:nvSpPr>
        <p:spPr>
          <a:xfrm>
            <a:off x="2505206" y="1800553"/>
            <a:ext cx="132798" cy="2858439"/>
          </a:xfrm>
          <a:prstGeom prst="rect">
            <a:avLst/>
          </a:prstGeom>
          <a:solidFill>
            <a:srgbClr val="FF000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06" name="Rectangle 105">
            <a:extLst>
              <a:ext uri="{FF2B5EF4-FFF2-40B4-BE49-F238E27FC236}">
                <a16:creationId xmlns:a16="http://schemas.microsoft.com/office/drawing/2014/main" id="{6870DE72-F0D5-8648-8038-5891267F42F6}"/>
              </a:ext>
            </a:extLst>
          </p:cNvPr>
          <p:cNvSpPr/>
          <p:nvPr/>
        </p:nvSpPr>
        <p:spPr>
          <a:xfrm>
            <a:off x="2513937" y="4467333"/>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07" name="Rectangle 106">
            <a:extLst>
              <a:ext uri="{FF2B5EF4-FFF2-40B4-BE49-F238E27FC236}">
                <a16:creationId xmlns:a16="http://schemas.microsoft.com/office/drawing/2014/main" id="{9D994932-0469-FA4A-80A4-7FD4FEDB318F}"/>
              </a:ext>
            </a:extLst>
          </p:cNvPr>
          <p:cNvSpPr/>
          <p:nvPr/>
        </p:nvSpPr>
        <p:spPr>
          <a:xfrm>
            <a:off x="2513937" y="4168970"/>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B772A80-E19E-D54D-B5B2-77A0E8AD065A}"/>
              </a:ext>
            </a:extLst>
          </p:cNvPr>
          <p:cNvSpPr/>
          <p:nvPr/>
        </p:nvSpPr>
        <p:spPr>
          <a:xfrm>
            <a:off x="2513937" y="3876870"/>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575A255-0EA3-3041-936A-DB86E6DB0334}"/>
              </a:ext>
            </a:extLst>
          </p:cNvPr>
          <p:cNvSpPr/>
          <p:nvPr/>
        </p:nvSpPr>
        <p:spPr>
          <a:xfrm>
            <a:off x="2513937" y="3584770"/>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6D24782A-05A9-5F44-9729-2A9493F08C9E}"/>
              </a:ext>
            </a:extLst>
          </p:cNvPr>
          <p:cNvSpPr/>
          <p:nvPr/>
        </p:nvSpPr>
        <p:spPr>
          <a:xfrm>
            <a:off x="2513937" y="3292670"/>
            <a:ext cx="127000" cy="292100"/>
          </a:xfrm>
          <a:prstGeom prst="rect">
            <a:avLst/>
          </a:prstGeom>
          <a:solidFill>
            <a:srgbClr val="0AFF1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1F0B40CC-B19C-0741-B826-6ECCD360D0FF}"/>
              </a:ext>
            </a:extLst>
          </p:cNvPr>
          <p:cNvCxnSpPr/>
          <p:nvPr/>
        </p:nvCxnSpPr>
        <p:spPr>
          <a:xfrm flipV="1">
            <a:off x="1867360" y="1771697"/>
            <a:ext cx="5956300" cy="127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9AD4E0F-14E9-974A-92CA-4F84B30E27A2}"/>
              </a:ext>
            </a:extLst>
          </p:cNvPr>
          <p:cNvSpPr txBox="1"/>
          <p:nvPr/>
        </p:nvSpPr>
        <p:spPr>
          <a:xfrm>
            <a:off x="6854742" y="2200133"/>
            <a:ext cx="1441420" cy="338554"/>
          </a:xfrm>
          <a:prstGeom prst="rect">
            <a:avLst/>
          </a:prstGeom>
          <a:noFill/>
        </p:spPr>
        <p:txBody>
          <a:bodyPr wrap="none" rtlCol="0">
            <a:spAutoFit/>
          </a:bodyPr>
          <a:lstStyle/>
          <a:p>
            <a:r>
              <a:rPr lang="en-US" sz="1600" dirty="0">
                <a:solidFill>
                  <a:schemeClr val="accent1">
                    <a:lumMod val="75000"/>
                  </a:schemeClr>
                </a:solidFill>
              </a:rPr>
              <a:t>89% of voters</a:t>
            </a:r>
          </a:p>
        </p:txBody>
      </p:sp>
      <p:sp>
        <p:nvSpPr>
          <p:cNvPr id="115" name="TextBox 114">
            <a:extLst>
              <a:ext uri="{FF2B5EF4-FFF2-40B4-BE49-F238E27FC236}">
                <a16:creationId xmlns:a16="http://schemas.microsoft.com/office/drawing/2014/main" id="{5E8704EB-C8BE-F946-B9C4-022CDFA71FCA}"/>
              </a:ext>
            </a:extLst>
          </p:cNvPr>
          <p:cNvSpPr txBox="1"/>
          <p:nvPr/>
        </p:nvSpPr>
        <p:spPr>
          <a:xfrm>
            <a:off x="7757582" y="1579667"/>
            <a:ext cx="470000" cy="400110"/>
          </a:xfrm>
          <a:prstGeom prst="rect">
            <a:avLst/>
          </a:prstGeom>
          <a:noFill/>
        </p:spPr>
        <p:txBody>
          <a:bodyPr wrap="none" rtlCol="0">
            <a:spAutoFit/>
          </a:bodyPr>
          <a:lstStyle/>
          <a:p>
            <a:r>
              <a:rPr lang="en-US" sz="2000" b="1" dirty="0">
                <a:solidFill>
                  <a:srgbClr val="0070C0"/>
                </a:solidFill>
              </a:rPr>
              <a:t>51</a:t>
            </a:r>
          </a:p>
        </p:txBody>
      </p:sp>
    </p:spTree>
    <p:extLst>
      <p:ext uri="{BB962C8B-B14F-4D97-AF65-F5344CB8AC3E}">
        <p14:creationId xmlns:p14="http://schemas.microsoft.com/office/powerpoint/2010/main" val="12254491"/>
      </p:ext>
    </p:extLst>
  </p:cSld>
  <p:clrMapOvr>
    <a:masterClrMapping/>
  </p:clrMapOvr>
</p:sld>
</file>

<file path=ppt/theme/theme1.xml><?xml version="1.0" encoding="utf-8"?>
<a:theme xmlns:a="http://schemas.openxmlformats.org/drawingml/2006/main" name="NC-Whi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NC-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83"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83" charset="0"/>
          </a:defRPr>
        </a:defPPr>
      </a:lstStyle>
    </a:lnDef>
  </a:objectDefaults>
  <a:extraClrSchemeLst>
    <a:extraClrScheme>
      <a:clrScheme name="NC-Whi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Whi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Whi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Whi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Whi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Whi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Settings\bussolari\Application Data\Microsoft\Templates\Lincoln\NC-White.pot</Template>
  <TotalTime>70968</TotalTime>
  <Pages>1</Pages>
  <Words>3484</Words>
  <Application>Microsoft Macintosh PowerPoint</Application>
  <PresentationFormat>On-screen Show (4:3)</PresentationFormat>
  <Paragraphs>504</Paragraphs>
  <Slides>34</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ＭＳ Ｐゴシック</vt:lpstr>
      <vt:lpstr>ヒラギノ角ゴ Pro W3</vt:lpstr>
      <vt:lpstr>Arial</vt:lpstr>
      <vt:lpstr>Calibri</vt:lpstr>
      <vt:lpstr>Times New Roman</vt:lpstr>
      <vt:lpstr>Wingdings</vt:lpstr>
      <vt:lpstr>NC-White</vt:lpstr>
      <vt:lpstr>Document</vt:lpstr>
      <vt:lpstr>PowerPoint Presentation</vt:lpstr>
      <vt:lpstr>Outline of Workshop</vt:lpstr>
      <vt:lpstr>PowerPoint Presentation</vt:lpstr>
      <vt:lpstr>What We Accomplished in 2016</vt:lpstr>
      <vt:lpstr>Green Party Presidential Vote</vt:lpstr>
      <vt:lpstr>Why do we run for President?  Practical Reasons</vt:lpstr>
      <vt:lpstr>PowerPoint Presentation</vt:lpstr>
      <vt:lpstr>Greens increase voter turnout</vt:lpstr>
      <vt:lpstr>Green Party Ballot Access</vt:lpstr>
      <vt:lpstr>2016 Total Fundraising</vt:lpstr>
      <vt:lpstr>Stein Fundraising By Month - 2016</vt:lpstr>
      <vt:lpstr>How 2020 is shaping up</vt:lpstr>
      <vt:lpstr>Can we win the presidency in 2020?</vt:lpstr>
      <vt:lpstr>Possible Elements of GP 2020 Strategy</vt:lpstr>
      <vt:lpstr>What do we need for a successful campaign?</vt:lpstr>
      <vt:lpstr>PowerPoint Presentation</vt:lpstr>
      <vt:lpstr>Relationships</vt:lpstr>
      <vt:lpstr>The Presidential Campaign Support Committee (PCSC)</vt:lpstr>
      <vt:lpstr>Federal Matching Funds</vt:lpstr>
      <vt:lpstr>Field of Candidates</vt:lpstr>
      <vt:lpstr>The Active Candidates List</vt:lpstr>
      <vt:lpstr>Official Recognition</vt:lpstr>
      <vt:lpstr>Primary Processes</vt:lpstr>
      <vt:lpstr>State Level Action</vt:lpstr>
      <vt:lpstr>Additional State Level Strategic Planning</vt:lpstr>
      <vt:lpstr>2020 Strategy in Maine</vt:lpstr>
      <vt:lpstr>General Election Process</vt:lpstr>
      <vt:lpstr>Post-Election Tasks</vt:lpstr>
      <vt:lpstr>How You Can Contribute</vt:lpstr>
      <vt:lpstr>Thank You!</vt:lpstr>
      <vt:lpstr>Topics of Media Coverage  (2016 Presidential Race)</vt:lpstr>
      <vt:lpstr>Presidential Results 2016</vt:lpstr>
      <vt:lpstr>What We Accomplished in 2012</vt:lpstr>
      <vt:lpstr>Presidential Fundraising 2016</vt:lpstr>
    </vt:vector>
  </TitlesOfParts>
  <Company>MIT Lincoln Laboratory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Surveillance System Development</dc:title>
  <dc:subject/>
  <dc:creator>Steven R. Bussolari</dc:creator>
  <cp:keywords/>
  <dc:description/>
  <cp:lastModifiedBy>John Andrews</cp:lastModifiedBy>
  <cp:revision>628</cp:revision>
  <cp:lastPrinted>2019-08-01T15:17:28Z</cp:lastPrinted>
  <dcterms:created xsi:type="dcterms:W3CDTF">2013-01-31T21:17:26Z</dcterms:created>
  <dcterms:modified xsi:type="dcterms:W3CDTF">2019-08-01T15:40:59Z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-326988542</vt:i4>
  </property>
  <property fmtid="{D5CDD505-2E9C-101B-9397-08002B2CF9AE}" pid="3" name="_EmailSubject">
    <vt:lpwstr>Briefing</vt:lpwstr>
  </property>
  <property fmtid="{D5CDD505-2E9C-101B-9397-08002B2CF9AE}" pid="4" name="_AuthorEmail">
    <vt:lpwstr>kennedy@ll.mit.edu</vt:lpwstr>
  </property>
  <property fmtid="{D5CDD505-2E9C-101B-9397-08002B2CF9AE}" pid="5" name="_AuthorEmailDisplayName">
    <vt:lpwstr>Robin Kennedy</vt:lpwstr>
  </property>
</Properties>
</file>