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0.xml.rels" ContentType="application/vnd.openxmlformats-package.relationships+xml"/>
  <Override PartName="/ppt/slides/_rels/slide21.xml.rels" ContentType="application/vnd.openxmlformats-package.relationships+xml"/>
  <Override PartName="/ppt/media/image9.jpeg" ContentType="image/jpeg"/>
  <Override PartName="/ppt/media/image1.jpeg" ContentType="image/jpeg"/>
  <Override PartName="/ppt/media/image38.png" ContentType="image/png"/>
  <Override PartName="/ppt/media/image2.jpeg" ContentType="image/jpeg"/>
  <Override PartName="/ppt/media/image5.png" ContentType="image/png"/>
  <Override PartName="/ppt/media/image3.jpeg" ContentType="image/jpeg"/>
  <Override PartName="/ppt/media/image4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png" ContentType="image/png"/>
  <Override PartName="/ppt/media/image14.jpeg" ContentType="image/jpeg"/>
  <Override PartName="/ppt/media/image39.png" ContentType="image/pn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37.png" ContentType="image/pn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media/image35.jpeg" ContentType="image/jpeg"/>
  <Override PartName="/ppt/media/image36.jpeg" ContentType="image/jpeg"/>
  <Override PartName="/ppt/media/image40.jpeg" ContentType="image/jpeg"/>
  <Override PartName="/ppt/media/image41.jpeg" ContentType="image/jpeg"/>
  <Override PartName="/ppt/media/image42.jpeg" ContentType="image/jpeg"/>
  <Override PartName="/ppt/media/image43.jpeg" ContentType="image/jpeg"/>
  <Override PartName="/ppt/media/image44.jpeg" ContentType="image/jpeg"/>
  <Override PartName="/ppt/media/image45.jpeg" ContentType="image/jpeg"/>
  <Override PartName="/ppt/media/image46.png" ContentType="image/png"/>
  <Override PartName="/ppt/media/image47.jpeg" ContentType="image/jpeg"/>
  <Override PartName="/ppt/media/image48.jpeg" ContentType="image/jpeg"/>
  <Override PartName="/ppt/media/image49.jpeg" ContentType="image/jpeg"/>
  <Override PartName="/ppt/media/image5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2192000" cy="685800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en-US" sz="60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16C090B-B0C7-4DE5-AB74-80E7FCE71655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3/21/21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3EF9226-3459-4248-9AE9-4CC0E18C0466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20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en-US" sz="4400" spc="-1" strike="noStrike">
                <a:solidFill>
                  <a:srgbClr val="000000"/>
                </a:solidFill>
                <a:latin typeface="Calibri Light"/>
              </a:rPr>
              <a:t>Click to edit Master title style</a:t>
            </a:r>
            <a:endParaRPr b="0" lang="en-U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4B025E19-81DD-4374-8E17-321A214ADFA3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3/21/21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E40B04C-784E-4E81-A294-B83D2CA56C6D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F57B8DF9-BF08-4E90-A6A7-50FA2807100E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3/21/21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CFDABB6-2479-46AB-BF6B-8484575E3FD5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image" Target="../media/image41.jpeg"/><Relationship Id="rId3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image" Target="../media/image43.jpeg"/><Relationship Id="rId3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image" Target="../media/image45.jpeg"/><Relationship Id="rId3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jpeg"/><Relationship Id="rId3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8.jpeg"/><Relationship Id="rId2" Type="http://schemas.openxmlformats.org/officeDocument/2006/relationships/slideLayout" Target="../slideLayouts/slideLayout2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9.jpeg"/><Relationship Id="rId2" Type="http://schemas.openxmlformats.org/officeDocument/2006/relationships/image" Target="../media/image50.jpe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jpeg"/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8" Type="http://schemas.openxmlformats.org/officeDocument/2006/relationships/image" Target="../media/image29.jpeg"/><Relationship Id="rId9" Type="http://schemas.openxmlformats.org/officeDocument/2006/relationships/image" Target="../media/image30.jpeg"/><Relationship Id="rId10" Type="http://schemas.openxmlformats.org/officeDocument/2006/relationships/image" Target="../media/image31.jpeg"/><Relationship Id="rId11" Type="http://schemas.openxmlformats.org/officeDocument/2006/relationships/image" Target="../media/image32.jpeg"/><Relationship Id="rId12" Type="http://schemas.openxmlformats.org/officeDocument/2006/relationships/image" Target="../media/image33.jpeg"/><Relationship Id="rId13" Type="http://schemas.openxmlformats.org/officeDocument/2006/relationships/image" Target="../media/image34.jpeg"/><Relationship Id="rId14" Type="http://schemas.openxmlformats.org/officeDocument/2006/relationships/image" Target="../media/image35.jpeg"/><Relationship Id="rId15" Type="http://schemas.openxmlformats.org/officeDocument/2006/relationships/image" Target="../media/image36.jpeg"/><Relationship Id="rId16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4391280" y="2449080"/>
            <a:ext cx="3408840" cy="8218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2021 IMMR CONFERENCE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Sun., 2021-03-19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4" name="CustomShape 2"/>
          <p:cNvSpPr/>
          <p:nvPr/>
        </p:nvSpPr>
        <p:spPr>
          <a:xfrm>
            <a:off x="6798240" y="0"/>
            <a:ext cx="5366880" cy="11876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Inspired by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N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ational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rganization for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R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aw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M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aterials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normeconomics.org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25" name="CustomShape 3"/>
          <p:cNvSpPr/>
          <p:nvPr/>
        </p:nvSpPr>
        <p:spPr>
          <a:xfrm>
            <a:off x="2828880" y="4156920"/>
            <a:ext cx="6837840" cy="130932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MONEY &amp; PRICE PARITY: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MONEY IN THE REAL ECONOMY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26" name="Picture 6" descr=""/>
          <p:cNvPicPr/>
          <p:nvPr/>
        </p:nvPicPr>
        <p:blipFill>
          <a:blip r:embed="rId1"/>
          <a:stretch/>
        </p:blipFill>
        <p:spPr>
          <a:xfrm>
            <a:off x="-16200" y="0"/>
            <a:ext cx="5802480" cy="1222560"/>
          </a:xfrm>
          <a:prstGeom prst="rect">
            <a:avLst/>
          </a:prstGeom>
          <a:ln>
            <a:noFill/>
          </a:ln>
        </p:spPr>
      </p:pic>
      <p:pic>
        <p:nvPicPr>
          <p:cNvPr id="127" name="Picture 9" descr=""/>
          <p:cNvPicPr/>
          <p:nvPr/>
        </p:nvPicPr>
        <p:blipFill>
          <a:blip r:embed="rId2"/>
          <a:stretch/>
        </p:blipFill>
        <p:spPr>
          <a:xfrm>
            <a:off x="8458200" y="92520"/>
            <a:ext cx="1229400" cy="344160"/>
          </a:xfrm>
          <a:prstGeom prst="rect">
            <a:avLst/>
          </a:prstGeom>
          <a:ln>
            <a:noFill/>
          </a:ln>
        </p:spPr>
      </p:pic>
      <p:sp>
        <p:nvSpPr>
          <p:cNvPr id="128" name="CustomShape 4"/>
          <p:cNvSpPr/>
          <p:nvPr/>
        </p:nvSpPr>
        <p:spPr>
          <a:xfrm>
            <a:off x="13680" y="853560"/>
            <a:ext cx="2625480" cy="3646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WITH AMI PARITY GROUP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0" y="0"/>
            <a:ext cx="1219176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681920" y="3470040"/>
            <a:ext cx="1623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FARMER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50" name="CustomShape 3"/>
          <p:cNvSpPr/>
          <p:nvPr/>
        </p:nvSpPr>
        <p:spPr>
          <a:xfrm>
            <a:off x="4412520" y="2940480"/>
            <a:ext cx="93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MILLER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1" name="CustomShape 4"/>
          <p:cNvSpPr/>
          <p:nvPr/>
        </p:nvSpPr>
        <p:spPr>
          <a:xfrm>
            <a:off x="6555600" y="2917080"/>
            <a:ext cx="8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BAKER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2" name="CustomShape 5"/>
          <p:cNvSpPr/>
          <p:nvPr/>
        </p:nvSpPr>
        <p:spPr>
          <a:xfrm>
            <a:off x="8555040" y="3187440"/>
            <a:ext cx="1532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 KEEPER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3" name="CustomShape 6"/>
          <p:cNvSpPr/>
          <p:nvPr/>
        </p:nvSpPr>
        <p:spPr>
          <a:xfrm>
            <a:off x="5872680" y="4533480"/>
            <a:ext cx="1965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MANUFACTURER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4" name="CustomShape 7"/>
          <p:cNvSpPr/>
          <p:nvPr/>
        </p:nvSpPr>
        <p:spPr>
          <a:xfrm>
            <a:off x="3378960" y="5102640"/>
            <a:ext cx="159804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DEALER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55" name="CustomShape 8"/>
          <p:cNvSpPr/>
          <p:nvPr/>
        </p:nvSpPr>
        <p:spPr>
          <a:xfrm>
            <a:off x="7644960" y="4152240"/>
            <a:ext cx="1089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WORKER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56" name="CustomShape 9"/>
          <p:cNvSpPr/>
          <p:nvPr/>
        </p:nvSpPr>
        <p:spPr>
          <a:xfrm rot="2136600">
            <a:off x="2454840" y="4157280"/>
            <a:ext cx="712080" cy="33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7" name="CustomShape 10"/>
          <p:cNvSpPr/>
          <p:nvPr/>
        </p:nvSpPr>
        <p:spPr>
          <a:xfrm rot="11106000">
            <a:off x="7638120" y="312984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8" name="CustomShape 11"/>
          <p:cNvSpPr/>
          <p:nvPr/>
        </p:nvSpPr>
        <p:spPr>
          <a:xfrm rot="20547600">
            <a:off x="4704120" y="4783680"/>
            <a:ext cx="712080" cy="34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59" name="CustomShape 12"/>
          <p:cNvSpPr/>
          <p:nvPr/>
        </p:nvSpPr>
        <p:spPr>
          <a:xfrm rot="10800000">
            <a:off x="5516640" y="30139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0" name="CustomShape 13"/>
          <p:cNvSpPr/>
          <p:nvPr/>
        </p:nvSpPr>
        <p:spPr>
          <a:xfrm rot="10216800">
            <a:off x="3227040" y="31593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1" name="CustomShape 14"/>
          <p:cNvSpPr/>
          <p:nvPr/>
        </p:nvSpPr>
        <p:spPr>
          <a:xfrm rot="20539800">
            <a:off x="7038360" y="45633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2" name="CustomShape 15"/>
          <p:cNvSpPr/>
          <p:nvPr/>
        </p:nvSpPr>
        <p:spPr>
          <a:xfrm rot="18600000">
            <a:off x="8498520" y="37731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63" name="CustomShape 16"/>
          <p:cNvSpPr/>
          <p:nvPr/>
        </p:nvSpPr>
        <p:spPr>
          <a:xfrm rot="20489400">
            <a:off x="4873680" y="5132880"/>
            <a:ext cx="911880" cy="4561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4" name="CustomShape 17"/>
          <p:cNvSpPr/>
          <p:nvPr/>
        </p:nvSpPr>
        <p:spPr>
          <a:xfrm rot="2174400">
            <a:off x="2071440" y="4470120"/>
            <a:ext cx="1243440" cy="45648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INCOME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65" name="CustomShape 18"/>
          <p:cNvSpPr/>
          <p:nvPr/>
        </p:nvSpPr>
        <p:spPr>
          <a:xfrm>
            <a:off x="0" y="569520"/>
            <a:ext cx="12191760" cy="577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The INCOME of a business is used to pay its COSTS.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CustomShape 1"/>
          <p:cNvSpPr/>
          <p:nvPr/>
        </p:nvSpPr>
        <p:spPr>
          <a:xfrm>
            <a:off x="0" y="0"/>
            <a:ext cx="1219176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67" name="CustomShape 2"/>
          <p:cNvSpPr/>
          <p:nvPr/>
        </p:nvSpPr>
        <p:spPr>
          <a:xfrm>
            <a:off x="1681920" y="3470040"/>
            <a:ext cx="16236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FARMER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268" name="CustomShape 3"/>
          <p:cNvSpPr/>
          <p:nvPr/>
        </p:nvSpPr>
        <p:spPr>
          <a:xfrm>
            <a:off x="4412520" y="2940480"/>
            <a:ext cx="93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MILLER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69" name="CustomShape 4"/>
          <p:cNvSpPr/>
          <p:nvPr/>
        </p:nvSpPr>
        <p:spPr>
          <a:xfrm>
            <a:off x="6555600" y="2917080"/>
            <a:ext cx="8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BAKER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0" name="CustomShape 5"/>
          <p:cNvSpPr/>
          <p:nvPr/>
        </p:nvSpPr>
        <p:spPr>
          <a:xfrm>
            <a:off x="8555040" y="3187440"/>
            <a:ext cx="1532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 KEEPER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1" name="CustomShape 6"/>
          <p:cNvSpPr/>
          <p:nvPr/>
        </p:nvSpPr>
        <p:spPr>
          <a:xfrm>
            <a:off x="4843440" y="4691880"/>
            <a:ext cx="2396520" cy="821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MANUFACTURER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72" name="CustomShape 7"/>
          <p:cNvSpPr/>
          <p:nvPr/>
        </p:nvSpPr>
        <p:spPr>
          <a:xfrm>
            <a:off x="2493720" y="4415760"/>
            <a:ext cx="15980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DEALER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3" name="CustomShape 8"/>
          <p:cNvSpPr/>
          <p:nvPr/>
        </p:nvSpPr>
        <p:spPr>
          <a:xfrm>
            <a:off x="7644960" y="4152240"/>
            <a:ext cx="1089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WORKER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74" name="CustomShape 9"/>
          <p:cNvSpPr/>
          <p:nvPr/>
        </p:nvSpPr>
        <p:spPr>
          <a:xfrm rot="697200">
            <a:off x="3877200" y="4522680"/>
            <a:ext cx="712080" cy="33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5" name="CustomShape 10"/>
          <p:cNvSpPr/>
          <p:nvPr/>
        </p:nvSpPr>
        <p:spPr>
          <a:xfrm rot="11106000">
            <a:off x="7638120" y="312984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6" name="CustomShape 11"/>
          <p:cNvSpPr/>
          <p:nvPr/>
        </p:nvSpPr>
        <p:spPr>
          <a:xfrm rot="20547600">
            <a:off x="7004160" y="4384080"/>
            <a:ext cx="712080" cy="34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CustomShape 12"/>
          <p:cNvSpPr/>
          <p:nvPr/>
        </p:nvSpPr>
        <p:spPr>
          <a:xfrm rot="10800000">
            <a:off x="5516640" y="30139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8" name="CustomShape 13"/>
          <p:cNvSpPr/>
          <p:nvPr/>
        </p:nvSpPr>
        <p:spPr>
          <a:xfrm rot="10216800">
            <a:off x="3227040" y="31593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9" name="CustomShape 14"/>
          <p:cNvSpPr/>
          <p:nvPr/>
        </p:nvSpPr>
        <p:spPr>
          <a:xfrm rot="2643600">
            <a:off x="2137680" y="40759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0" name="CustomShape 15"/>
          <p:cNvSpPr/>
          <p:nvPr/>
        </p:nvSpPr>
        <p:spPr>
          <a:xfrm rot="18600000">
            <a:off x="8498520" y="37731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81" name="CustomShape 16"/>
          <p:cNvSpPr/>
          <p:nvPr/>
        </p:nvSpPr>
        <p:spPr>
          <a:xfrm rot="20489400">
            <a:off x="7173720" y="4732920"/>
            <a:ext cx="911880" cy="4561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COST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2" name="CustomShape 17"/>
          <p:cNvSpPr/>
          <p:nvPr/>
        </p:nvSpPr>
        <p:spPr>
          <a:xfrm rot="734400">
            <a:off x="3485160" y="4835520"/>
            <a:ext cx="1257840" cy="4561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INCOME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83" name="CustomShape 18"/>
          <p:cNvSpPr/>
          <p:nvPr/>
        </p:nvSpPr>
        <p:spPr>
          <a:xfrm>
            <a:off x="0" y="569520"/>
            <a:ext cx="12191760" cy="577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The INCOME of a business is used to pay its COSTS.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CustomShape 1"/>
          <p:cNvSpPr/>
          <p:nvPr/>
        </p:nvSpPr>
        <p:spPr>
          <a:xfrm>
            <a:off x="7031160" y="3112920"/>
            <a:ext cx="4550760" cy="155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If raw materials production is priced in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balance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with the costs of labor and capital (parity prices),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prosperity is possible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85" name="Picture 21" descr=""/>
          <p:cNvPicPr/>
          <p:nvPr/>
        </p:nvPicPr>
        <p:blipFill>
          <a:blip r:embed="rId1"/>
          <a:stretch/>
        </p:blipFill>
        <p:spPr>
          <a:xfrm>
            <a:off x="715680" y="1553040"/>
            <a:ext cx="5864760" cy="5042520"/>
          </a:xfrm>
          <a:prstGeom prst="rect">
            <a:avLst/>
          </a:prstGeom>
          <a:ln>
            <a:noFill/>
          </a:ln>
        </p:spPr>
      </p:pic>
      <p:sp>
        <p:nvSpPr>
          <p:cNvPr id="286" name="CustomShape 2"/>
          <p:cNvSpPr/>
          <p:nvPr/>
        </p:nvSpPr>
        <p:spPr>
          <a:xfrm>
            <a:off x="1338480" y="2350440"/>
            <a:ext cx="914040" cy="3646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7" name="CustomShape 3"/>
          <p:cNvSpPr/>
          <p:nvPr/>
        </p:nvSpPr>
        <p:spPr>
          <a:xfrm>
            <a:off x="1474200" y="2211840"/>
            <a:ext cx="77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RAW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MAT’L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88" name="CustomShape 4"/>
          <p:cNvSpPr/>
          <p:nvPr/>
        </p:nvSpPr>
        <p:spPr>
          <a:xfrm>
            <a:off x="0" y="0"/>
            <a:ext cx="12191760" cy="1065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and operates according to the 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natural law of economics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CustomShape 1"/>
          <p:cNvSpPr/>
          <p:nvPr/>
        </p:nvSpPr>
        <p:spPr>
          <a:xfrm>
            <a:off x="7295040" y="2987640"/>
            <a:ext cx="4472640" cy="1919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Parity ensures EARNED INCOME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will be DISTRIBUTED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throughout the economy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as widely and as fairly as possible.   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90" name="Picture 21" descr=""/>
          <p:cNvPicPr/>
          <p:nvPr/>
        </p:nvPicPr>
        <p:blipFill>
          <a:blip r:embed="rId1"/>
          <a:stretch/>
        </p:blipFill>
        <p:spPr>
          <a:xfrm>
            <a:off x="834840" y="1483920"/>
            <a:ext cx="5864760" cy="5042520"/>
          </a:xfrm>
          <a:prstGeom prst="rect">
            <a:avLst/>
          </a:prstGeom>
          <a:ln>
            <a:noFill/>
          </a:ln>
        </p:spPr>
      </p:pic>
      <p:sp>
        <p:nvSpPr>
          <p:cNvPr id="291" name="CustomShape 2"/>
          <p:cNvSpPr/>
          <p:nvPr/>
        </p:nvSpPr>
        <p:spPr>
          <a:xfrm>
            <a:off x="1457640" y="2280960"/>
            <a:ext cx="914040" cy="3646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2" name="CustomShape 3"/>
          <p:cNvSpPr/>
          <p:nvPr/>
        </p:nvSpPr>
        <p:spPr>
          <a:xfrm>
            <a:off x="1593360" y="2142360"/>
            <a:ext cx="77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RAW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MAT’L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3" name="CustomShape 4"/>
          <p:cNvSpPr/>
          <p:nvPr/>
        </p:nvSpPr>
        <p:spPr>
          <a:xfrm>
            <a:off x="0" y="0"/>
            <a:ext cx="12191760" cy="1065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and operates according to the 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natural law of economics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CustomShape 1"/>
          <p:cNvSpPr/>
          <p:nvPr/>
        </p:nvSpPr>
        <p:spPr>
          <a:xfrm>
            <a:off x="7295040" y="2987640"/>
            <a:ext cx="4472640" cy="155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Parity prices for raw materials, at the first point of sale, helps guarantee an adequate national income, without debt.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95" name="Picture 21" descr=""/>
          <p:cNvPicPr/>
          <p:nvPr/>
        </p:nvPicPr>
        <p:blipFill>
          <a:blip r:embed="rId1"/>
          <a:stretch/>
        </p:blipFill>
        <p:spPr>
          <a:xfrm>
            <a:off x="834840" y="1483920"/>
            <a:ext cx="5864760" cy="5042520"/>
          </a:xfrm>
          <a:prstGeom prst="rect">
            <a:avLst/>
          </a:prstGeom>
          <a:ln>
            <a:noFill/>
          </a:ln>
        </p:spPr>
      </p:pic>
      <p:sp>
        <p:nvSpPr>
          <p:cNvPr id="296" name="CustomShape 2"/>
          <p:cNvSpPr/>
          <p:nvPr/>
        </p:nvSpPr>
        <p:spPr>
          <a:xfrm>
            <a:off x="1457640" y="2280960"/>
            <a:ext cx="914040" cy="364680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1593360" y="2142360"/>
            <a:ext cx="77400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RAW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MAT’L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98" name="CustomShape 4"/>
          <p:cNvSpPr/>
          <p:nvPr/>
        </p:nvSpPr>
        <p:spPr>
          <a:xfrm>
            <a:off x="0" y="0"/>
            <a:ext cx="12191760" cy="10652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and operates according to the </a:t>
            </a:r>
            <a:r>
              <a:rPr b="1" lang="en-US" sz="3200" spc="-1" strike="noStrike" u="sng">
                <a:solidFill>
                  <a:srgbClr val="000000"/>
                </a:solidFill>
                <a:uFillTx/>
                <a:latin typeface="Calibri"/>
              </a:rPr>
              <a:t>natural law of economics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250200" y="3886200"/>
            <a:ext cx="199476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0" name="CustomShape 2"/>
          <p:cNvSpPr/>
          <p:nvPr/>
        </p:nvSpPr>
        <p:spPr>
          <a:xfrm>
            <a:off x="1247760" y="2505960"/>
            <a:ext cx="10323360" cy="1552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Calibri"/>
              </a:rPr>
              <a:t>What is the proof of this</a:t>
            </a:r>
            <a:endParaRPr b="0" lang="en-US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800" spc="-1" strike="noStrike" u="sng">
                <a:solidFill>
                  <a:srgbClr val="000000"/>
                </a:solidFill>
                <a:uFillTx/>
                <a:latin typeface="Calibri"/>
              </a:rPr>
              <a:t>natural law of economics</a:t>
            </a:r>
            <a:r>
              <a:rPr b="1" lang="en-US" sz="4800" spc="-1" strike="noStrike">
                <a:solidFill>
                  <a:srgbClr val="000000"/>
                </a:solidFill>
                <a:latin typeface="Calibri"/>
              </a:rPr>
              <a:t>?</a:t>
            </a:r>
            <a:endParaRPr b="0" lang="en-US" sz="4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250200" y="3886200"/>
            <a:ext cx="199476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2" name="CustomShape 2"/>
          <p:cNvSpPr/>
          <p:nvPr/>
        </p:nvSpPr>
        <p:spPr>
          <a:xfrm>
            <a:off x="0" y="0"/>
            <a:ext cx="1220544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What is the proof of this natural law of economics?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112680" y="3767400"/>
            <a:ext cx="225360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4" name="CustomShape 4"/>
          <p:cNvSpPr/>
          <p:nvPr/>
        </p:nvSpPr>
        <p:spPr>
          <a:xfrm>
            <a:off x="742320" y="721440"/>
            <a:ext cx="10720800" cy="3382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Using the U.S. economy between 1910 and 1940, this natural law was proven by a small group of men, who founded the Raw Materials National Council in 1936 in Sioux City, Iowa.  They were looking for a satisfactory explanation of the current U.S. economic depression. The basic question was this:  if a bushel of corn sold for $.50 on one day, why did it sell for $.20 one week later?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research took 3 years (without computers) looking through reams of statistics from government agencies.  The proof was there:  the relationship between raw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material income at the first point of sale and the resulting national income.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05" name="Picture 2" descr=""/>
          <p:cNvPicPr/>
          <p:nvPr/>
        </p:nvPicPr>
        <p:blipFill>
          <a:blip r:embed="rId1"/>
          <a:stretch/>
        </p:blipFill>
        <p:spPr>
          <a:xfrm>
            <a:off x="8332920" y="4245840"/>
            <a:ext cx="3504960" cy="2625120"/>
          </a:xfrm>
          <a:prstGeom prst="rect">
            <a:avLst/>
          </a:prstGeom>
          <a:ln>
            <a:noFill/>
          </a:ln>
        </p:spPr>
      </p:pic>
      <p:pic>
        <p:nvPicPr>
          <p:cNvPr id="306" name="Picture 4" descr=""/>
          <p:cNvPicPr/>
          <p:nvPr/>
        </p:nvPicPr>
        <p:blipFill>
          <a:blip r:embed="rId2"/>
          <a:stretch/>
        </p:blipFill>
        <p:spPr>
          <a:xfrm>
            <a:off x="4834440" y="4232520"/>
            <a:ext cx="3265200" cy="2625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CustomShape 1"/>
          <p:cNvSpPr/>
          <p:nvPr/>
        </p:nvSpPr>
        <p:spPr>
          <a:xfrm>
            <a:off x="11520" y="4217400"/>
            <a:ext cx="1994760" cy="63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        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0" y="0"/>
            <a:ext cx="12205440" cy="57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What is the proof of this natural law of economics?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309" name="Picture 2" descr=""/>
          <p:cNvPicPr/>
          <p:nvPr/>
        </p:nvPicPr>
        <p:blipFill>
          <a:blip r:embed="rId1"/>
          <a:stretch/>
        </p:blipFill>
        <p:spPr>
          <a:xfrm>
            <a:off x="1625400" y="3913920"/>
            <a:ext cx="3811320" cy="2768040"/>
          </a:xfrm>
          <a:prstGeom prst="rect">
            <a:avLst/>
          </a:prstGeom>
          <a:ln>
            <a:noFill/>
          </a:ln>
        </p:spPr>
      </p:pic>
      <p:pic>
        <p:nvPicPr>
          <p:cNvPr id="310" name="Picture 4" descr=""/>
          <p:cNvPicPr/>
          <p:nvPr/>
        </p:nvPicPr>
        <p:blipFill>
          <a:blip r:embed="rId2"/>
          <a:stretch/>
        </p:blipFill>
        <p:spPr>
          <a:xfrm>
            <a:off x="5702400" y="3913920"/>
            <a:ext cx="4305960" cy="2768040"/>
          </a:xfrm>
          <a:prstGeom prst="rect">
            <a:avLst/>
          </a:prstGeom>
          <a:ln>
            <a:noFill/>
          </a:ln>
        </p:spPr>
      </p:pic>
      <p:sp>
        <p:nvSpPr>
          <p:cNvPr id="311" name="CustomShape 3"/>
          <p:cNvSpPr/>
          <p:nvPr/>
        </p:nvSpPr>
        <p:spPr>
          <a:xfrm>
            <a:off x="735480" y="975600"/>
            <a:ext cx="10720800" cy="2650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When the U.S. was attacked by Japan at Pearl Harbor in December, 1941, it took Congress very little time to pass a parity price bill for many farm products,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to ensure sufficient national income here at home to wage the war overseas.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parity prices were in effect from 1942 to 1952.   This experience proved the theory in action.  It enabled the U.S. to fight and win a world war and kept us out of depression following the war.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3" descr=""/>
          <p:cNvPicPr/>
          <p:nvPr/>
        </p:nvPicPr>
        <p:blipFill>
          <a:blip r:embed="rId1"/>
          <a:stretch/>
        </p:blipFill>
        <p:spPr>
          <a:xfrm>
            <a:off x="1481040" y="2667240"/>
            <a:ext cx="2619000" cy="1742760"/>
          </a:xfrm>
          <a:prstGeom prst="rect">
            <a:avLst/>
          </a:prstGeom>
          <a:ln>
            <a:noFill/>
          </a:ln>
        </p:spPr>
      </p:pic>
      <p:sp>
        <p:nvSpPr>
          <p:cNvPr id="313" name="CustomShape 1"/>
          <p:cNvSpPr/>
          <p:nvPr/>
        </p:nvSpPr>
        <p:spPr>
          <a:xfrm>
            <a:off x="6725520" y="4410360"/>
            <a:ext cx="4730760" cy="201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How would you like your yearly income to vary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according to the international market?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Miss Smith, you’ve worked for us this year and we will be paying you $20,000.  I know we paid you $30,000 last year, but the international market price for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secretaries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has gone down.”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636120" y="4410360"/>
            <a:ext cx="5459400" cy="20106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Today 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U.S. farmers </a:t>
            </a: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are forced to sell commodities to the international market, taking the price offered by international traders.  Way below a parity price.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The price in one year could be $2/bushel,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but the next year $1/bushel, etc.  </a:t>
            </a:r>
            <a:r>
              <a:rPr b="0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But the farmers’ costs do not go down with the international price.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315" name="Picture 15" descr=""/>
          <p:cNvPicPr/>
          <p:nvPr/>
        </p:nvPicPr>
        <p:blipFill>
          <a:blip r:embed="rId2"/>
          <a:stretch/>
        </p:blipFill>
        <p:spPr>
          <a:xfrm>
            <a:off x="8260200" y="2855520"/>
            <a:ext cx="2914200" cy="1571400"/>
          </a:xfrm>
          <a:prstGeom prst="rect">
            <a:avLst/>
          </a:prstGeom>
          <a:ln>
            <a:noFill/>
          </a:ln>
        </p:spPr>
      </p:pic>
      <p:sp>
        <p:nvSpPr>
          <p:cNvPr id="316" name="CustomShape 3"/>
          <p:cNvSpPr/>
          <p:nvPr/>
        </p:nvSpPr>
        <p:spPr>
          <a:xfrm>
            <a:off x="6914520" y="3781080"/>
            <a:ext cx="1342440" cy="639000"/>
          </a:xfrm>
          <a:prstGeom prst="rect">
            <a:avLst/>
          </a:prstGeom>
          <a:solidFill>
            <a:srgbClr val="d9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Secretary,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‘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Miss Smith’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7" name="CustomShape 4"/>
          <p:cNvSpPr/>
          <p:nvPr/>
        </p:nvSpPr>
        <p:spPr>
          <a:xfrm>
            <a:off x="4104360" y="3781080"/>
            <a:ext cx="856080" cy="364680"/>
          </a:xfrm>
          <a:prstGeom prst="rect">
            <a:avLst/>
          </a:prstGeom>
          <a:solidFill>
            <a:srgbClr val="d9e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Farmer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318" name="CustomShape 5"/>
          <p:cNvSpPr/>
          <p:nvPr/>
        </p:nvSpPr>
        <p:spPr>
          <a:xfrm>
            <a:off x="0" y="0"/>
            <a:ext cx="12191760" cy="17967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TODAY, however, the ‘money power’, using their control of international prices,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ruins farmers and causes them to substitute debt for earnings.</a:t>
            </a: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Speculators and bankers grow richer with the ups and downs of trade.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Picture 1" descr=""/>
          <p:cNvPicPr/>
          <p:nvPr/>
        </p:nvPicPr>
        <p:blipFill>
          <a:blip r:embed="rId1"/>
          <a:stretch/>
        </p:blipFill>
        <p:spPr>
          <a:xfrm>
            <a:off x="6519960" y="1615320"/>
            <a:ext cx="4852440" cy="1580400"/>
          </a:xfrm>
          <a:prstGeom prst="rect">
            <a:avLst/>
          </a:prstGeom>
          <a:ln>
            <a:noFill/>
          </a:ln>
        </p:spPr>
      </p:pic>
      <p:pic>
        <p:nvPicPr>
          <p:cNvPr id="320" name="Picture 2" descr=""/>
          <p:cNvPicPr/>
          <p:nvPr/>
        </p:nvPicPr>
        <p:blipFill>
          <a:blip r:embed="rId2"/>
          <a:stretch/>
        </p:blipFill>
        <p:spPr>
          <a:xfrm>
            <a:off x="1767600" y="1115640"/>
            <a:ext cx="2269440" cy="2321640"/>
          </a:xfrm>
          <a:prstGeom prst="rect">
            <a:avLst/>
          </a:prstGeom>
          <a:ln>
            <a:noFill/>
          </a:ln>
        </p:spPr>
      </p:pic>
      <p:sp>
        <p:nvSpPr>
          <p:cNvPr id="321" name="CustomShape 1"/>
          <p:cNvSpPr/>
          <p:nvPr/>
        </p:nvSpPr>
        <p:spPr>
          <a:xfrm>
            <a:off x="2660040" y="361332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a3e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2" name="CustomShape 2"/>
          <p:cNvSpPr/>
          <p:nvPr/>
        </p:nvSpPr>
        <p:spPr>
          <a:xfrm>
            <a:off x="8722800" y="3475080"/>
            <a:ext cx="484200" cy="9781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a3e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23" name="CustomShape 3"/>
          <p:cNvSpPr/>
          <p:nvPr/>
        </p:nvSpPr>
        <p:spPr>
          <a:xfrm>
            <a:off x="875880" y="0"/>
            <a:ext cx="9931680" cy="821880"/>
          </a:xfrm>
          <a:prstGeom prst="rect">
            <a:avLst/>
          </a:prstGeom>
          <a:solidFill>
            <a:srgbClr val="ffe7f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Both AMI and NORM want a just world and therefore fight the money power.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Both want to get sovereign U.S. money into the hands of our citizens.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4" name="CustomShape 4"/>
          <p:cNvSpPr/>
          <p:nvPr/>
        </p:nvSpPr>
        <p:spPr>
          <a:xfrm>
            <a:off x="0" y="4732560"/>
            <a:ext cx="636084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Congress creates and distributes new sovereign 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U.S. money for raw materials parity prices,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infrastructure, education, health care.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Teach the truth about money and credit.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325" name="CustomShape 5"/>
          <p:cNvSpPr/>
          <p:nvPr/>
        </p:nvSpPr>
        <p:spPr>
          <a:xfrm>
            <a:off x="6361200" y="4732560"/>
            <a:ext cx="5830560" cy="191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Parity prices distribute sovereign U.S. money as earned income to producers, laborers, owners.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Teach the truth about economics and prices.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186200" y="2896920"/>
            <a:ext cx="9819360" cy="130932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PRICE PARITY =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AN ECONOMY THAT WORKS FOR EVERYONE</a:t>
            </a:r>
            <a:endParaRPr b="0" lang="en-US" sz="4000" spc="-1" strike="noStrike">
              <a:latin typeface="Arial"/>
            </a:endParaRPr>
          </a:p>
        </p:txBody>
      </p:sp>
      <p:pic>
        <p:nvPicPr>
          <p:cNvPr id="130" name="Picture 3" descr=""/>
          <p:cNvPicPr/>
          <p:nvPr/>
        </p:nvPicPr>
        <p:blipFill>
          <a:blip r:embed="rId1"/>
          <a:stretch/>
        </p:blipFill>
        <p:spPr>
          <a:xfrm>
            <a:off x="0" y="0"/>
            <a:ext cx="5802480" cy="1222560"/>
          </a:xfrm>
          <a:prstGeom prst="rect">
            <a:avLst/>
          </a:prstGeom>
          <a:ln>
            <a:noFill/>
          </a:ln>
        </p:spPr>
      </p:pic>
      <p:sp>
        <p:nvSpPr>
          <p:cNvPr id="131" name="CustomShape 2"/>
          <p:cNvSpPr/>
          <p:nvPr/>
        </p:nvSpPr>
        <p:spPr>
          <a:xfrm>
            <a:off x="40320" y="853560"/>
            <a:ext cx="2625480" cy="3646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WITH AMI PARITY GROUP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2" descr=""/>
          <p:cNvPicPr/>
          <p:nvPr/>
        </p:nvPicPr>
        <p:blipFill>
          <a:blip r:embed="rId1"/>
          <a:stretch/>
        </p:blipFill>
        <p:spPr>
          <a:xfrm>
            <a:off x="4162680" y="1049400"/>
            <a:ext cx="3922200" cy="3936600"/>
          </a:xfrm>
          <a:prstGeom prst="rect">
            <a:avLst/>
          </a:prstGeom>
          <a:ln>
            <a:noFill/>
          </a:ln>
        </p:spPr>
      </p:pic>
      <p:sp>
        <p:nvSpPr>
          <p:cNvPr id="327" name="CustomShape 1"/>
          <p:cNvSpPr/>
          <p:nvPr/>
        </p:nvSpPr>
        <p:spPr>
          <a:xfrm>
            <a:off x="2298240" y="350640"/>
            <a:ext cx="7869600" cy="5169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Calibri"/>
              </a:rPr>
              <a:t>THREE LEGS OF A PROSPEROUS NATIONAL ECONOMY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226080" y="4083480"/>
            <a:ext cx="4155480" cy="10051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PARITY PRICES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FOR RAW MATERIAL PRODUCERS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to produce </a:t>
            </a:r>
            <a:r>
              <a:rPr b="1" lang="en-US" sz="2000" spc="-1" strike="noStrike" u="sng">
                <a:solidFill>
                  <a:srgbClr val="000000"/>
                </a:solidFill>
                <a:uFillTx/>
                <a:latin typeface="Calibri"/>
              </a:rPr>
              <a:t>adequate</a:t>
            </a: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 national income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29" name="CustomShape 3"/>
          <p:cNvSpPr/>
          <p:nvPr/>
        </p:nvSpPr>
        <p:spPr>
          <a:xfrm>
            <a:off x="4705920" y="5100840"/>
            <a:ext cx="3023280" cy="700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PARITY WAGES FOR LABOR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to distribute wealth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0" name="CustomShape 4"/>
          <p:cNvSpPr/>
          <p:nvPr/>
        </p:nvSpPr>
        <p:spPr>
          <a:xfrm>
            <a:off x="7869600" y="4083480"/>
            <a:ext cx="4105440" cy="7002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PARITY TARIFFS</a:t>
            </a:r>
            <a:endParaRPr b="0" lang="en-US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to protect national purchasing power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331" name="CustomShape 5"/>
          <p:cNvSpPr/>
          <p:nvPr/>
        </p:nvSpPr>
        <p:spPr>
          <a:xfrm>
            <a:off x="4452120" y="3301560"/>
            <a:ext cx="834480" cy="668880"/>
          </a:xfrm>
          <a:prstGeom prst="flowChartConnector">
            <a:avLst/>
          </a:prstGeom>
          <a:solidFill>
            <a:srgbClr val="ffff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1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2" name="CustomShape 6"/>
          <p:cNvSpPr/>
          <p:nvPr/>
        </p:nvSpPr>
        <p:spPr>
          <a:xfrm>
            <a:off x="5678640" y="3885480"/>
            <a:ext cx="834480" cy="668880"/>
          </a:xfrm>
          <a:prstGeom prst="flowChartConnector">
            <a:avLst/>
          </a:prstGeom>
          <a:solidFill>
            <a:srgbClr val="ffff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2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33" name="CustomShape 7"/>
          <p:cNvSpPr/>
          <p:nvPr/>
        </p:nvSpPr>
        <p:spPr>
          <a:xfrm>
            <a:off x="6905160" y="3326040"/>
            <a:ext cx="834480" cy="668880"/>
          </a:xfrm>
          <a:prstGeom prst="flowChartConnector">
            <a:avLst/>
          </a:prstGeom>
          <a:solidFill>
            <a:srgbClr val="ffff99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3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334" name="CustomShape 8"/>
          <p:cNvSpPr/>
          <p:nvPr/>
        </p:nvSpPr>
        <p:spPr>
          <a:xfrm>
            <a:off x="388800" y="6348600"/>
            <a:ext cx="11413800" cy="45612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 FLOOR OF HONEST SOVEREIGN MONEY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1658520" y="2597400"/>
            <a:ext cx="8585280" cy="2528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70c0"/>
                </a:solidFill>
                <a:latin typeface="Calibri"/>
              </a:rPr>
              <a:t>THE END</a:t>
            </a: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4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70c0"/>
                </a:solidFill>
                <a:latin typeface="Calibri"/>
              </a:rPr>
              <a:t>LET AMI KNOW YOU WISH TO LEARN MORE ABOUT PARITY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6798240" y="0"/>
            <a:ext cx="5366880" cy="11876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Inspired by 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N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ational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O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rganization for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R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aw </a:t>
            </a:r>
            <a:r>
              <a:rPr b="1" lang="en-US" sz="2400" spc="-1" strike="noStrike" u="sng">
                <a:solidFill>
                  <a:srgbClr val="000000"/>
                </a:solidFill>
                <a:uFillTx/>
                <a:latin typeface="Calibri"/>
              </a:rPr>
              <a:t>M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aterials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normeconomics.org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337" name="Picture 6" descr=""/>
          <p:cNvPicPr/>
          <p:nvPr/>
        </p:nvPicPr>
        <p:blipFill>
          <a:blip r:embed="rId1"/>
          <a:stretch/>
        </p:blipFill>
        <p:spPr>
          <a:xfrm>
            <a:off x="-16200" y="0"/>
            <a:ext cx="5802480" cy="1222560"/>
          </a:xfrm>
          <a:prstGeom prst="rect">
            <a:avLst/>
          </a:prstGeom>
          <a:ln>
            <a:noFill/>
          </a:ln>
        </p:spPr>
      </p:pic>
      <p:pic>
        <p:nvPicPr>
          <p:cNvPr id="338" name="Picture 7" descr=""/>
          <p:cNvPicPr/>
          <p:nvPr/>
        </p:nvPicPr>
        <p:blipFill>
          <a:blip r:embed="rId2"/>
          <a:stretch/>
        </p:blipFill>
        <p:spPr>
          <a:xfrm>
            <a:off x="8458200" y="92520"/>
            <a:ext cx="1229400" cy="344160"/>
          </a:xfrm>
          <a:prstGeom prst="rect">
            <a:avLst/>
          </a:prstGeom>
          <a:ln>
            <a:noFill/>
          </a:ln>
        </p:spPr>
      </p:pic>
      <p:sp>
        <p:nvSpPr>
          <p:cNvPr id="339" name="CustomShape 3"/>
          <p:cNvSpPr/>
          <p:nvPr/>
        </p:nvSpPr>
        <p:spPr>
          <a:xfrm>
            <a:off x="13680" y="853560"/>
            <a:ext cx="2625480" cy="36468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WITH AMI PARITY GROUP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1154160" y="4303440"/>
            <a:ext cx="10079640" cy="2467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Unlike wealth, which is subject to the laws of thermodynamics,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debts do not rot with old age and are not consumed in the process of living.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On the contrary, they grow at so much per cent per annum, by the well-known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mathematical laws of simple and compound interest.”</a:t>
            </a: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Frederick Soddy</a:t>
            </a:r>
            <a:endParaRPr b="0" lang="en-US" sz="18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1" i="1" lang="en-US" sz="1800" spc="-1" strike="noStrike">
                <a:solidFill>
                  <a:srgbClr val="000000"/>
                </a:solidFill>
                <a:latin typeface="Calibri"/>
              </a:rPr>
              <a:t>Wealth, Virtual Wealth and Debt, 1926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3605760" y="721080"/>
            <a:ext cx="4582440" cy="51696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THERE ARE TWO ECONOMIES 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4" name="Picture 5" descr=""/>
          <p:cNvPicPr/>
          <p:nvPr/>
        </p:nvPicPr>
        <p:blipFill>
          <a:blip r:embed="rId1"/>
          <a:stretch/>
        </p:blipFill>
        <p:spPr>
          <a:xfrm>
            <a:off x="0" y="2536200"/>
            <a:ext cx="869400" cy="1243800"/>
          </a:xfrm>
          <a:prstGeom prst="rect">
            <a:avLst/>
          </a:prstGeom>
          <a:ln>
            <a:noFill/>
          </a:ln>
        </p:spPr>
      </p:pic>
      <p:pic>
        <p:nvPicPr>
          <p:cNvPr id="135" name="Picture 7" descr=""/>
          <p:cNvPicPr/>
          <p:nvPr/>
        </p:nvPicPr>
        <p:blipFill>
          <a:blip r:embed="rId2"/>
          <a:stretch/>
        </p:blipFill>
        <p:spPr>
          <a:xfrm>
            <a:off x="869760" y="1908720"/>
            <a:ext cx="1463400" cy="1953720"/>
          </a:xfrm>
          <a:prstGeom prst="rect">
            <a:avLst/>
          </a:prstGeom>
          <a:ln>
            <a:noFill/>
          </a:ln>
        </p:spPr>
      </p:pic>
      <p:sp>
        <p:nvSpPr>
          <p:cNvPr id="136" name="CustomShape 3"/>
          <p:cNvSpPr/>
          <p:nvPr/>
        </p:nvSpPr>
        <p:spPr>
          <a:xfrm>
            <a:off x="2260080" y="2181600"/>
            <a:ext cx="35614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REAL ECONOMY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where we all live and work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to produce wealth and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earn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income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6107040" y="2181600"/>
            <a:ext cx="3921120" cy="127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FINANCIAL ECONOMY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that converts  wealth into debt,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to bring in perennial </a:t>
            </a:r>
            <a:r>
              <a:rPr b="1" lang="en-US" sz="1800" spc="-1" strike="noStrike" u="sng">
                <a:solidFill>
                  <a:srgbClr val="000000"/>
                </a:solidFill>
                <a:uFillTx/>
                <a:latin typeface="Calibri"/>
              </a:rPr>
              <a:t>unearned</a:t>
            </a: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 income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and steal all the resources of the world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38" name="Picture 14" descr=""/>
          <p:cNvPicPr/>
          <p:nvPr/>
        </p:nvPicPr>
        <p:blipFill>
          <a:blip r:embed="rId3"/>
          <a:stretch/>
        </p:blipFill>
        <p:spPr>
          <a:xfrm>
            <a:off x="9919440" y="1900800"/>
            <a:ext cx="2190240" cy="2085480"/>
          </a:xfrm>
          <a:prstGeom prst="rect">
            <a:avLst/>
          </a:prstGeom>
          <a:ln>
            <a:noFill/>
          </a:ln>
        </p:spPr>
      </p:pic>
      <p:sp>
        <p:nvSpPr>
          <p:cNvPr id="139" name="CustomShape 5"/>
          <p:cNvSpPr/>
          <p:nvPr/>
        </p:nvSpPr>
        <p:spPr>
          <a:xfrm>
            <a:off x="11984400" y="1928160"/>
            <a:ext cx="232920" cy="201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0" y="0"/>
            <a:ext cx="1219176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576360" y="1891800"/>
            <a:ext cx="11038680" cy="411372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Is any study simpler than economics?  A child could grasp it.”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“…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first lesson in economics.  The human being lives, but depends for nourishment upon the rest of creation…”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We were made to be interdependent; to play our part in reliance on others.”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“</a:t>
            </a: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The balance between what we give and receive is disturbed when one of us takes without giving.”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2400" spc="-1" strike="noStrike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Leon Maclaren,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“The Function of Economics”,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1952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12191760" cy="10958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66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6600" spc="-1" strike="noStrike">
              <a:latin typeface="Arial"/>
            </a:endParaRPr>
          </a:p>
        </p:txBody>
      </p:sp>
      <p:pic>
        <p:nvPicPr>
          <p:cNvPr id="143" name="Picture 13" descr=""/>
          <p:cNvPicPr/>
          <p:nvPr/>
        </p:nvPicPr>
        <p:blipFill>
          <a:blip r:embed="rId1"/>
          <a:stretch/>
        </p:blipFill>
        <p:spPr>
          <a:xfrm>
            <a:off x="446400" y="2804400"/>
            <a:ext cx="1877400" cy="1249200"/>
          </a:xfrm>
          <a:prstGeom prst="rect">
            <a:avLst/>
          </a:prstGeom>
          <a:ln>
            <a:noFill/>
          </a:ln>
        </p:spPr>
      </p:pic>
      <p:pic>
        <p:nvPicPr>
          <p:cNvPr id="144" name="Picture 4" descr=""/>
          <p:cNvPicPr/>
          <p:nvPr/>
        </p:nvPicPr>
        <p:blipFill>
          <a:blip r:embed="rId2"/>
          <a:stretch/>
        </p:blipFill>
        <p:spPr>
          <a:xfrm>
            <a:off x="4056840" y="5073840"/>
            <a:ext cx="2434320" cy="1368720"/>
          </a:xfrm>
          <a:prstGeom prst="rect">
            <a:avLst/>
          </a:prstGeom>
          <a:ln>
            <a:noFill/>
          </a:ln>
        </p:spPr>
      </p:pic>
      <p:pic>
        <p:nvPicPr>
          <p:cNvPr id="145" name="Picture 6" descr=""/>
          <p:cNvPicPr/>
          <p:nvPr/>
        </p:nvPicPr>
        <p:blipFill>
          <a:blip r:embed="rId3"/>
          <a:stretch/>
        </p:blipFill>
        <p:spPr>
          <a:xfrm>
            <a:off x="4056840" y="2752920"/>
            <a:ext cx="1967040" cy="1308960"/>
          </a:xfrm>
          <a:prstGeom prst="rect">
            <a:avLst/>
          </a:prstGeom>
          <a:ln>
            <a:noFill/>
          </a:ln>
        </p:spPr>
      </p:pic>
      <p:pic>
        <p:nvPicPr>
          <p:cNvPr id="146" name="Picture 8" descr=""/>
          <p:cNvPicPr/>
          <p:nvPr/>
        </p:nvPicPr>
        <p:blipFill>
          <a:blip r:embed="rId4"/>
          <a:stretch/>
        </p:blipFill>
        <p:spPr>
          <a:xfrm>
            <a:off x="7788960" y="2864160"/>
            <a:ext cx="2224800" cy="1249200"/>
          </a:xfrm>
          <a:prstGeom prst="rect">
            <a:avLst/>
          </a:prstGeom>
          <a:ln>
            <a:noFill/>
          </a:ln>
        </p:spPr>
      </p:pic>
      <p:pic>
        <p:nvPicPr>
          <p:cNvPr id="147" name="Picture 10" descr=""/>
          <p:cNvPicPr/>
          <p:nvPr/>
        </p:nvPicPr>
        <p:blipFill>
          <a:blip r:embed="rId5"/>
          <a:stretch/>
        </p:blipFill>
        <p:spPr>
          <a:xfrm>
            <a:off x="7825680" y="5160600"/>
            <a:ext cx="2224800" cy="1261440"/>
          </a:xfrm>
          <a:prstGeom prst="rect">
            <a:avLst/>
          </a:prstGeom>
          <a:ln>
            <a:noFill/>
          </a:ln>
        </p:spPr>
      </p:pic>
      <p:pic>
        <p:nvPicPr>
          <p:cNvPr id="148" name="Picture 12" descr=""/>
          <p:cNvPicPr/>
          <p:nvPr/>
        </p:nvPicPr>
        <p:blipFill>
          <a:blip r:embed="rId6"/>
          <a:stretch/>
        </p:blipFill>
        <p:spPr>
          <a:xfrm>
            <a:off x="266760" y="5117400"/>
            <a:ext cx="2057040" cy="1368720"/>
          </a:xfrm>
          <a:prstGeom prst="rect">
            <a:avLst/>
          </a:prstGeom>
          <a:ln>
            <a:noFill/>
          </a:ln>
        </p:spPr>
      </p:pic>
      <p:sp>
        <p:nvSpPr>
          <p:cNvPr id="149" name="CustomShape 2"/>
          <p:cNvSpPr/>
          <p:nvPr/>
        </p:nvSpPr>
        <p:spPr>
          <a:xfrm>
            <a:off x="421200" y="3684240"/>
            <a:ext cx="1502280" cy="364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AGRICULTURE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0" name="CustomShape 3"/>
          <p:cNvSpPr/>
          <p:nvPr/>
        </p:nvSpPr>
        <p:spPr>
          <a:xfrm>
            <a:off x="4060440" y="6073560"/>
            <a:ext cx="543960" cy="364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OIL 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1" name="CustomShape 4"/>
          <p:cNvSpPr/>
          <p:nvPr/>
        </p:nvSpPr>
        <p:spPr>
          <a:xfrm>
            <a:off x="238680" y="6116760"/>
            <a:ext cx="929520" cy="364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METALS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2" name="CustomShape 5"/>
          <p:cNvSpPr/>
          <p:nvPr/>
        </p:nvSpPr>
        <p:spPr>
          <a:xfrm>
            <a:off x="4016880" y="3692880"/>
            <a:ext cx="600120" cy="364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FISH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3" name="CustomShape 6"/>
          <p:cNvSpPr/>
          <p:nvPr/>
        </p:nvSpPr>
        <p:spPr>
          <a:xfrm>
            <a:off x="7795080" y="6130440"/>
            <a:ext cx="988920" cy="364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LUMBER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54" name="CustomShape 7"/>
          <p:cNvSpPr/>
          <p:nvPr/>
        </p:nvSpPr>
        <p:spPr>
          <a:xfrm>
            <a:off x="7762320" y="3754440"/>
            <a:ext cx="1950480" cy="36468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CATTLE RANCHING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0" y="0"/>
            <a:ext cx="12191760" cy="69984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4000" spc="-1" strike="noStrike">
              <a:latin typeface="Arial"/>
            </a:endParaRPr>
          </a:p>
        </p:txBody>
      </p:sp>
      <p:sp>
        <p:nvSpPr>
          <p:cNvPr id="156" name="CustomShape 2"/>
          <p:cNvSpPr/>
          <p:nvPr/>
        </p:nvSpPr>
        <p:spPr>
          <a:xfrm>
            <a:off x="0" y="707760"/>
            <a:ext cx="12191760" cy="94356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   “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Cut off from the earth….our industries would stop, our works crumble,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    </a:t>
            </a: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and we ourselves starve.”            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Leon Maclaren, </a:t>
            </a:r>
            <a:r>
              <a:rPr b="0" i="1" lang="en-US" sz="2400" spc="-1" strike="noStrike">
                <a:solidFill>
                  <a:srgbClr val="000000"/>
                </a:solidFill>
                <a:latin typeface="Calibri"/>
              </a:rPr>
              <a:t>“The Function of Economics”, </a:t>
            </a: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1952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57" name="Picture 32" descr=""/>
          <p:cNvPicPr/>
          <p:nvPr/>
        </p:nvPicPr>
        <p:blipFill>
          <a:blip r:embed="rId1"/>
          <a:stretch/>
        </p:blipFill>
        <p:spPr>
          <a:xfrm>
            <a:off x="3969000" y="2465640"/>
            <a:ext cx="4253760" cy="3683880"/>
          </a:xfrm>
          <a:prstGeom prst="rect">
            <a:avLst/>
          </a:prstGeom>
          <a:ln>
            <a:noFill/>
          </a:ln>
        </p:spPr>
      </p:pic>
      <p:sp>
        <p:nvSpPr>
          <p:cNvPr id="158" name="CustomShape 3"/>
          <p:cNvSpPr/>
          <p:nvPr/>
        </p:nvSpPr>
        <p:spPr>
          <a:xfrm flipH="1">
            <a:off x="3969000" y="5635800"/>
            <a:ext cx="4075200" cy="63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                          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30" descr=""/>
          <p:cNvPicPr/>
          <p:nvPr/>
        </p:nvPicPr>
        <p:blipFill>
          <a:blip r:embed="rId1"/>
          <a:stretch/>
        </p:blipFill>
        <p:spPr>
          <a:xfrm>
            <a:off x="8171640" y="5383800"/>
            <a:ext cx="978840" cy="1470960"/>
          </a:xfrm>
          <a:prstGeom prst="rect">
            <a:avLst/>
          </a:prstGeom>
          <a:ln>
            <a:noFill/>
          </a:ln>
        </p:spPr>
      </p:pic>
      <p:pic>
        <p:nvPicPr>
          <p:cNvPr id="160" name="Picture 32" descr=""/>
          <p:cNvPicPr/>
          <p:nvPr/>
        </p:nvPicPr>
        <p:blipFill>
          <a:blip r:embed="rId2"/>
          <a:stretch/>
        </p:blipFill>
        <p:spPr>
          <a:xfrm>
            <a:off x="159120" y="2732400"/>
            <a:ext cx="1761480" cy="1172160"/>
          </a:xfrm>
          <a:prstGeom prst="rect">
            <a:avLst/>
          </a:prstGeom>
          <a:ln>
            <a:noFill/>
          </a:ln>
        </p:spPr>
      </p:pic>
      <p:pic>
        <p:nvPicPr>
          <p:cNvPr id="161" name="Picture 22" descr=""/>
          <p:cNvPicPr/>
          <p:nvPr/>
        </p:nvPicPr>
        <p:blipFill>
          <a:blip r:embed="rId3"/>
          <a:stretch/>
        </p:blipFill>
        <p:spPr>
          <a:xfrm>
            <a:off x="3025080" y="5281200"/>
            <a:ext cx="1965240" cy="1573560"/>
          </a:xfrm>
          <a:prstGeom prst="rect">
            <a:avLst/>
          </a:prstGeom>
          <a:ln>
            <a:noFill/>
          </a:ln>
        </p:spPr>
      </p:pic>
      <p:pic>
        <p:nvPicPr>
          <p:cNvPr id="162" name="Picture 20" descr=""/>
          <p:cNvPicPr/>
          <p:nvPr/>
        </p:nvPicPr>
        <p:blipFill>
          <a:blip r:embed="rId4"/>
          <a:stretch/>
        </p:blipFill>
        <p:spPr>
          <a:xfrm>
            <a:off x="669600" y="4242240"/>
            <a:ext cx="937440" cy="1365840"/>
          </a:xfrm>
          <a:prstGeom prst="rect">
            <a:avLst/>
          </a:prstGeom>
          <a:ln>
            <a:noFill/>
          </a:ln>
        </p:spPr>
      </p:pic>
      <p:pic>
        <p:nvPicPr>
          <p:cNvPr id="163" name="Picture 12" descr=""/>
          <p:cNvPicPr/>
          <p:nvPr/>
        </p:nvPicPr>
        <p:blipFill>
          <a:blip r:embed="rId5"/>
          <a:stretch/>
        </p:blipFill>
        <p:spPr>
          <a:xfrm>
            <a:off x="10279080" y="3908880"/>
            <a:ext cx="1417680" cy="939600"/>
          </a:xfrm>
          <a:prstGeom prst="rect">
            <a:avLst/>
          </a:prstGeom>
          <a:ln>
            <a:noFill/>
          </a:ln>
        </p:spPr>
      </p:pic>
      <p:pic>
        <p:nvPicPr>
          <p:cNvPr id="164" name="Picture 10" descr=""/>
          <p:cNvPicPr/>
          <p:nvPr/>
        </p:nvPicPr>
        <p:blipFill>
          <a:blip r:embed="rId6"/>
          <a:stretch/>
        </p:blipFill>
        <p:spPr>
          <a:xfrm>
            <a:off x="8100360" y="2247480"/>
            <a:ext cx="1532880" cy="1133280"/>
          </a:xfrm>
          <a:prstGeom prst="rect">
            <a:avLst/>
          </a:prstGeom>
          <a:ln>
            <a:noFill/>
          </a:ln>
        </p:spPr>
      </p:pic>
      <p:pic>
        <p:nvPicPr>
          <p:cNvPr id="165" name="Picture 4" descr=""/>
          <p:cNvPicPr/>
          <p:nvPr/>
        </p:nvPicPr>
        <p:blipFill>
          <a:blip r:embed="rId7"/>
          <a:stretch/>
        </p:blipFill>
        <p:spPr>
          <a:xfrm>
            <a:off x="5028840" y="1811520"/>
            <a:ext cx="1342080" cy="1342080"/>
          </a:xfrm>
          <a:prstGeom prst="rect">
            <a:avLst/>
          </a:prstGeom>
          <a:ln>
            <a:noFill/>
          </a:ln>
        </p:spPr>
      </p:pic>
      <p:pic>
        <p:nvPicPr>
          <p:cNvPr id="166" name="Picture 8" descr=""/>
          <p:cNvPicPr/>
          <p:nvPr/>
        </p:nvPicPr>
        <p:blipFill>
          <a:blip r:embed="rId8"/>
          <a:stretch/>
        </p:blipFill>
        <p:spPr>
          <a:xfrm>
            <a:off x="2348280" y="2304360"/>
            <a:ext cx="1138320" cy="1342080"/>
          </a:xfrm>
          <a:prstGeom prst="rect">
            <a:avLst/>
          </a:prstGeom>
          <a:ln>
            <a:noFill/>
          </a:ln>
        </p:spPr>
      </p:pic>
      <p:sp>
        <p:nvSpPr>
          <p:cNvPr id="167" name="CustomShape 1"/>
          <p:cNvSpPr/>
          <p:nvPr/>
        </p:nvSpPr>
        <p:spPr>
          <a:xfrm>
            <a:off x="0" y="0"/>
            <a:ext cx="1219176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8" name="CustomShape 2"/>
          <p:cNvSpPr/>
          <p:nvPr/>
        </p:nvSpPr>
        <p:spPr>
          <a:xfrm>
            <a:off x="0" y="569520"/>
            <a:ext cx="12191760" cy="106524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An economy starts with the production of raw materials,</a:t>
            </a:r>
            <a:endParaRPr b="0" lang="en-US" sz="3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which find their way to the consumer.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161720" y="3495240"/>
            <a:ext cx="786240" cy="39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Farm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0" name="CustomShape 4"/>
          <p:cNvSpPr/>
          <p:nvPr/>
        </p:nvSpPr>
        <p:spPr>
          <a:xfrm>
            <a:off x="1588680" y="5608440"/>
            <a:ext cx="1123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STORE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CustomShape 5"/>
          <p:cNvSpPr/>
          <p:nvPr/>
        </p:nvSpPr>
        <p:spPr>
          <a:xfrm>
            <a:off x="10391040" y="3362400"/>
            <a:ext cx="8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Store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2" name="CustomShape 6"/>
          <p:cNvSpPr/>
          <p:nvPr/>
        </p:nvSpPr>
        <p:spPr>
          <a:xfrm>
            <a:off x="4216320" y="2705760"/>
            <a:ext cx="627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Mill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3" name="CustomShape 7"/>
          <p:cNvSpPr/>
          <p:nvPr/>
        </p:nvSpPr>
        <p:spPr>
          <a:xfrm>
            <a:off x="6747120" y="2732400"/>
            <a:ext cx="1013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000" spc="-1" strike="noStrike">
                <a:solidFill>
                  <a:srgbClr val="000000"/>
                </a:solidFill>
                <a:latin typeface="Calibri"/>
              </a:rPr>
              <a:t>Bakery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4" name="CustomShape 8"/>
          <p:cNvSpPr/>
          <p:nvPr/>
        </p:nvSpPr>
        <p:spPr>
          <a:xfrm>
            <a:off x="5457240" y="6124320"/>
            <a:ext cx="1965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 FACTORY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5" name="CustomShape 9"/>
          <p:cNvSpPr/>
          <p:nvPr/>
        </p:nvSpPr>
        <p:spPr>
          <a:xfrm>
            <a:off x="9354240" y="4975200"/>
            <a:ext cx="1248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Consumer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(worker)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6" name="CustomShape 10"/>
          <p:cNvSpPr/>
          <p:nvPr/>
        </p:nvSpPr>
        <p:spPr>
          <a:xfrm rot="20717400">
            <a:off x="2403720" y="3040200"/>
            <a:ext cx="11527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WHEAT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7" name="CustomShape 11"/>
          <p:cNvSpPr/>
          <p:nvPr/>
        </p:nvSpPr>
        <p:spPr>
          <a:xfrm>
            <a:off x="5392080" y="260784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FLOUR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8" name="CustomShape 12"/>
          <p:cNvSpPr/>
          <p:nvPr/>
        </p:nvSpPr>
        <p:spPr>
          <a:xfrm rot="865800">
            <a:off x="8351640" y="275940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BREAD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9" name="CustomShape 13"/>
          <p:cNvSpPr/>
          <p:nvPr/>
        </p:nvSpPr>
        <p:spPr>
          <a:xfrm flipH="1" rot="19298400">
            <a:off x="10410840" y="4250520"/>
            <a:ext cx="11527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BREAD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CustomShape 14"/>
          <p:cNvSpPr/>
          <p:nvPr/>
        </p:nvSpPr>
        <p:spPr>
          <a:xfrm flipH="1" rot="20402400">
            <a:off x="7312320" y="5790240"/>
            <a:ext cx="11527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LABOR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1" name="CustomShape 15"/>
          <p:cNvSpPr/>
          <p:nvPr/>
        </p:nvSpPr>
        <p:spPr>
          <a:xfrm flipH="1" rot="3329400">
            <a:off x="592920" y="4660920"/>
            <a:ext cx="127008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2" name="CustomShape 16"/>
          <p:cNvSpPr/>
          <p:nvPr/>
        </p:nvSpPr>
        <p:spPr>
          <a:xfrm flipH="1">
            <a:off x="3257640" y="5995080"/>
            <a:ext cx="1333440" cy="484200"/>
          </a:xfrm>
          <a:prstGeom prst="rightArrow">
            <a:avLst>
              <a:gd name="adj1" fmla="val 50000"/>
              <a:gd name="adj2" fmla="val 47266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3" name="CustomShape 17"/>
          <p:cNvSpPr/>
          <p:nvPr/>
        </p:nvSpPr>
        <p:spPr>
          <a:xfrm>
            <a:off x="4386600" y="6678360"/>
            <a:ext cx="6037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icture 30" descr=""/>
          <p:cNvPicPr/>
          <p:nvPr/>
        </p:nvPicPr>
        <p:blipFill>
          <a:blip r:embed="rId1"/>
          <a:stretch/>
        </p:blipFill>
        <p:spPr>
          <a:xfrm>
            <a:off x="8548560" y="5208480"/>
            <a:ext cx="978840" cy="1470960"/>
          </a:xfrm>
          <a:prstGeom prst="rect">
            <a:avLst/>
          </a:prstGeom>
          <a:ln>
            <a:noFill/>
          </a:ln>
        </p:spPr>
      </p:pic>
      <p:pic>
        <p:nvPicPr>
          <p:cNvPr id="185" name="Picture 32" descr=""/>
          <p:cNvPicPr/>
          <p:nvPr/>
        </p:nvPicPr>
        <p:blipFill>
          <a:blip r:embed="rId2"/>
          <a:stretch/>
        </p:blipFill>
        <p:spPr>
          <a:xfrm>
            <a:off x="53280" y="1924560"/>
            <a:ext cx="1761480" cy="1172160"/>
          </a:xfrm>
          <a:prstGeom prst="rect">
            <a:avLst/>
          </a:prstGeom>
          <a:ln>
            <a:noFill/>
          </a:ln>
        </p:spPr>
      </p:pic>
      <p:pic>
        <p:nvPicPr>
          <p:cNvPr id="186" name="Picture 22" descr=""/>
          <p:cNvPicPr/>
          <p:nvPr/>
        </p:nvPicPr>
        <p:blipFill>
          <a:blip r:embed="rId3"/>
          <a:stretch/>
        </p:blipFill>
        <p:spPr>
          <a:xfrm>
            <a:off x="3051720" y="5069160"/>
            <a:ext cx="1965240" cy="1573560"/>
          </a:xfrm>
          <a:prstGeom prst="rect">
            <a:avLst/>
          </a:prstGeom>
          <a:ln>
            <a:noFill/>
          </a:ln>
        </p:spPr>
      </p:pic>
      <p:pic>
        <p:nvPicPr>
          <p:cNvPr id="187" name="Picture 20" descr=""/>
          <p:cNvPicPr/>
          <p:nvPr/>
        </p:nvPicPr>
        <p:blipFill>
          <a:blip r:embed="rId4"/>
          <a:stretch/>
        </p:blipFill>
        <p:spPr>
          <a:xfrm>
            <a:off x="1027080" y="3430800"/>
            <a:ext cx="1036440" cy="1510200"/>
          </a:xfrm>
          <a:prstGeom prst="rect">
            <a:avLst/>
          </a:prstGeom>
          <a:ln>
            <a:noFill/>
          </a:ln>
        </p:spPr>
      </p:pic>
      <p:pic>
        <p:nvPicPr>
          <p:cNvPr id="188" name="Picture 12" descr=""/>
          <p:cNvPicPr/>
          <p:nvPr/>
        </p:nvPicPr>
        <p:blipFill>
          <a:blip r:embed="rId5"/>
          <a:stretch/>
        </p:blipFill>
        <p:spPr>
          <a:xfrm>
            <a:off x="10172880" y="3365280"/>
            <a:ext cx="1417680" cy="939600"/>
          </a:xfrm>
          <a:prstGeom prst="rect">
            <a:avLst/>
          </a:prstGeom>
          <a:ln>
            <a:noFill/>
          </a:ln>
        </p:spPr>
      </p:pic>
      <p:pic>
        <p:nvPicPr>
          <p:cNvPr id="189" name="Picture 10" descr=""/>
          <p:cNvPicPr/>
          <p:nvPr/>
        </p:nvPicPr>
        <p:blipFill>
          <a:blip r:embed="rId6"/>
          <a:stretch/>
        </p:blipFill>
        <p:spPr>
          <a:xfrm>
            <a:off x="7994520" y="1439640"/>
            <a:ext cx="1532880" cy="1133280"/>
          </a:xfrm>
          <a:prstGeom prst="rect">
            <a:avLst/>
          </a:prstGeom>
          <a:ln>
            <a:noFill/>
          </a:ln>
        </p:spPr>
      </p:pic>
      <p:pic>
        <p:nvPicPr>
          <p:cNvPr id="190" name="Picture 4" descr=""/>
          <p:cNvPicPr/>
          <p:nvPr/>
        </p:nvPicPr>
        <p:blipFill>
          <a:blip r:embed="rId7"/>
          <a:stretch/>
        </p:blipFill>
        <p:spPr>
          <a:xfrm>
            <a:off x="5055480" y="1335240"/>
            <a:ext cx="1342080" cy="1342080"/>
          </a:xfrm>
          <a:prstGeom prst="rect">
            <a:avLst/>
          </a:prstGeom>
          <a:ln>
            <a:noFill/>
          </a:ln>
        </p:spPr>
      </p:pic>
      <p:pic>
        <p:nvPicPr>
          <p:cNvPr id="191" name="Picture 8" descr=""/>
          <p:cNvPicPr/>
          <p:nvPr/>
        </p:nvPicPr>
        <p:blipFill>
          <a:blip r:embed="rId8"/>
          <a:stretch/>
        </p:blipFill>
        <p:spPr>
          <a:xfrm>
            <a:off x="2242080" y="1496520"/>
            <a:ext cx="1138320" cy="1342080"/>
          </a:xfrm>
          <a:prstGeom prst="rect">
            <a:avLst/>
          </a:prstGeom>
          <a:ln>
            <a:noFill/>
          </a:ln>
        </p:spPr>
      </p:pic>
      <p:sp>
        <p:nvSpPr>
          <p:cNvPr id="192" name="CustomShape 1"/>
          <p:cNvSpPr/>
          <p:nvPr/>
        </p:nvSpPr>
        <p:spPr>
          <a:xfrm>
            <a:off x="0" y="0"/>
            <a:ext cx="1219176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1055880" y="2687040"/>
            <a:ext cx="786240" cy="395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Farm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1614960" y="5396400"/>
            <a:ext cx="11239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10296720" y="2463120"/>
            <a:ext cx="8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6" name="CustomShape 5"/>
          <p:cNvSpPr/>
          <p:nvPr/>
        </p:nvSpPr>
        <p:spPr>
          <a:xfrm>
            <a:off x="4110120" y="1897920"/>
            <a:ext cx="62712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Mill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7" name="CustomShape 6"/>
          <p:cNvSpPr/>
          <p:nvPr/>
        </p:nvSpPr>
        <p:spPr>
          <a:xfrm>
            <a:off x="6640920" y="1924560"/>
            <a:ext cx="1013400" cy="395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Bakery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8" name="CustomShape 7"/>
          <p:cNvSpPr/>
          <p:nvPr/>
        </p:nvSpPr>
        <p:spPr>
          <a:xfrm>
            <a:off x="5483880" y="5912280"/>
            <a:ext cx="1965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TRACTOR FACTORY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99" name="CustomShape 8"/>
          <p:cNvSpPr/>
          <p:nvPr/>
        </p:nvSpPr>
        <p:spPr>
          <a:xfrm>
            <a:off x="9455760" y="4422600"/>
            <a:ext cx="124848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Consumer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(worker)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0" name="CustomShape 9"/>
          <p:cNvSpPr/>
          <p:nvPr/>
        </p:nvSpPr>
        <p:spPr>
          <a:xfrm rot="20717400">
            <a:off x="2297520" y="2232360"/>
            <a:ext cx="11527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WHEAT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1" name="CustomShape 10"/>
          <p:cNvSpPr/>
          <p:nvPr/>
        </p:nvSpPr>
        <p:spPr>
          <a:xfrm>
            <a:off x="5285880" y="179964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FLOUR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2" name="CustomShape 11"/>
          <p:cNvSpPr/>
          <p:nvPr/>
        </p:nvSpPr>
        <p:spPr>
          <a:xfrm rot="865800">
            <a:off x="8245800" y="1951560"/>
            <a:ext cx="9781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BREAD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CustomShape 12"/>
          <p:cNvSpPr/>
          <p:nvPr/>
        </p:nvSpPr>
        <p:spPr>
          <a:xfrm flipH="1" rot="19298400">
            <a:off x="10304640" y="3706560"/>
            <a:ext cx="11527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BREAD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CustomShape 13"/>
          <p:cNvSpPr/>
          <p:nvPr/>
        </p:nvSpPr>
        <p:spPr>
          <a:xfrm flipH="1" rot="20056200">
            <a:off x="8017200" y="5357880"/>
            <a:ext cx="115272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LABOR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CustomShape 14"/>
          <p:cNvSpPr/>
          <p:nvPr/>
        </p:nvSpPr>
        <p:spPr>
          <a:xfrm flipH="1" rot="3329400">
            <a:off x="950400" y="3993480"/>
            <a:ext cx="1270080" cy="484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6" name="CustomShape 15"/>
          <p:cNvSpPr/>
          <p:nvPr/>
        </p:nvSpPr>
        <p:spPr>
          <a:xfrm flipH="1">
            <a:off x="3283920" y="5783040"/>
            <a:ext cx="1333440" cy="484200"/>
          </a:xfrm>
          <a:prstGeom prst="rightArrow">
            <a:avLst>
              <a:gd name="adj1" fmla="val 50000"/>
              <a:gd name="adj2" fmla="val 47266"/>
            </a:avLst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7" name="CustomShape 16"/>
          <p:cNvSpPr/>
          <p:nvPr/>
        </p:nvSpPr>
        <p:spPr>
          <a:xfrm>
            <a:off x="4412880" y="6466320"/>
            <a:ext cx="60372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         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208" name="Picture 36" descr=""/>
          <p:cNvPicPr/>
          <p:nvPr/>
        </p:nvPicPr>
        <p:blipFill>
          <a:blip r:embed="rId9"/>
          <a:stretch/>
        </p:blipFill>
        <p:spPr>
          <a:xfrm>
            <a:off x="5195520" y="4441320"/>
            <a:ext cx="333720" cy="336600"/>
          </a:xfrm>
          <a:prstGeom prst="rect">
            <a:avLst/>
          </a:prstGeom>
          <a:ln>
            <a:noFill/>
          </a:ln>
        </p:spPr>
      </p:pic>
      <p:pic>
        <p:nvPicPr>
          <p:cNvPr id="209" name="Picture 36" descr=""/>
          <p:cNvPicPr/>
          <p:nvPr/>
        </p:nvPicPr>
        <p:blipFill>
          <a:blip r:embed="rId10"/>
          <a:stretch/>
        </p:blipFill>
        <p:spPr>
          <a:xfrm>
            <a:off x="3651120" y="3875760"/>
            <a:ext cx="333720" cy="336600"/>
          </a:xfrm>
          <a:prstGeom prst="rect">
            <a:avLst/>
          </a:prstGeom>
          <a:ln>
            <a:noFill/>
          </a:ln>
        </p:spPr>
      </p:pic>
      <p:sp>
        <p:nvSpPr>
          <p:cNvPr id="210" name="CustomShape 17"/>
          <p:cNvSpPr/>
          <p:nvPr/>
        </p:nvSpPr>
        <p:spPr>
          <a:xfrm>
            <a:off x="2820960" y="3475080"/>
            <a:ext cx="10868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FARMER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1" name="CustomShape 18"/>
          <p:cNvSpPr/>
          <p:nvPr/>
        </p:nvSpPr>
        <p:spPr>
          <a:xfrm>
            <a:off x="4412520" y="2940480"/>
            <a:ext cx="93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MILLER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2" name="CustomShape 19"/>
          <p:cNvSpPr/>
          <p:nvPr/>
        </p:nvSpPr>
        <p:spPr>
          <a:xfrm>
            <a:off x="6555600" y="2917080"/>
            <a:ext cx="8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BAKER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3" name="CustomShape 20"/>
          <p:cNvSpPr/>
          <p:nvPr/>
        </p:nvSpPr>
        <p:spPr>
          <a:xfrm>
            <a:off x="8439120" y="3214800"/>
            <a:ext cx="16174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STORE KEEPER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4" name="CustomShape 21"/>
          <p:cNvSpPr/>
          <p:nvPr/>
        </p:nvSpPr>
        <p:spPr>
          <a:xfrm>
            <a:off x="5872680" y="4533480"/>
            <a:ext cx="1965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MANUFACTURER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5" name="CustomShape 22"/>
          <p:cNvSpPr/>
          <p:nvPr/>
        </p:nvSpPr>
        <p:spPr>
          <a:xfrm>
            <a:off x="3909600" y="4494960"/>
            <a:ext cx="11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DEALER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6" name="CustomShape 23"/>
          <p:cNvSpPr/>
          <p:nvPr/>
        </p:nvSpPr>
        <p:spPr>
          <a:xfrm>
            <a:off x="7756920" y="4192920"/>
            <a:ext cx="1089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latin typeface="Calibri"/>
              </a:rPr>
              <a:t>WORKER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17" name="CustomShape 24"/>
          <p:cNvSpPr/>
          <p:nvPr/>
        </p:nvSpPr>
        <p:spPr>
          <a:xfrm rot="2136600">
            <a:off x="3474720" y="414000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8" name="Picture 36" descr=""/>
          <p:cNvPicPr/>
          <p:nvPr/>
        </p:nvPicPr>
        <p:blipFill>
          <a:blip r:embed="rId11"/>
          <a:stretch/>
        </p:blipFill>
        <p:spPr>
          <a:xfrm>
            <a:off x="7832520" y="2869920"/>
            <a:ext cx="333720" cy="336600"/>
          </a:xfrm>
          <a:prstGeom prst="rect">
            <a:avLst/>
          </a:prstGeom>
          <a:ln>
            <a:noFill/>
          </a:ln>
        </p:spPr>
      </p:pic>
      <p:sp>
        <p:nvSpPr>
          <p:cNvPr id="219" name="CustomShape 25"/>
          <p:cNvSpPr/>
          <p:nvPr/>
        </p:nvSpPr>
        <p:spPr>
          <a:xfrm rot="11106000">
            <a:off x="7638120" y="312984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0" name="Picture 36" descr=""/>
          <p:cNvPicPr/>
          <p:nvPr/>
        </p:nvPicPr>
        <p:blipFill>
          <a:blip r:embed="rId12"/>
          <a:stretch/>
        </p:blipFill>
        <p:spPr>
          <a:xfrm>
            <a:off x="3842280" y="3016800"/>
            <a:ext cx="333720" cy="336600"/>
          </a:xfrm>
          <a:prstGeom prst="rect">
            <a:avLst/>
          </a:prstGeom>
          <a:ln>
            <a:noFill/>
          </a:ln>
        </p:spPr>
      </p:pic>
      <p:sp>
        <p:nvSpPr>
          <p:cNvPr id="221" name="CustomShape 26"/>
          <p:cNvSpPr/>
          <p:nvPr/>
        </p:nvSpPr>
        <p:spPr>
          <a:xfrm rot="9115800">
            <a:off x="3665880" y="328140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2" name="Picture 36" descr=""/>
          <p:cNvPicPr/>
          <p:nvPr/>
        </p:nvPicPr>
        <p:blipFill>
          <a:blip r:embed="rId13"/>
          <a:stretch/>
        </p:blipFill>
        <p:spPr>
          <a:xfrm>
            <a:off x="5693040" y="2748960"/>
            <a:ext cx="333720" cy="336600"/>
          </a:xfrm>
          <a:prstGeom prst="rect">
            <a:avLst/>
          </a:prstGeom>
          <a:ln>
            <a:noFill/>
          </a:ln>
        </p:spPr>
      </p:pic>
      <p:sp>
        <p:nvSpPr>
          <p:cNvPr id="223" name="CustomShape 27"/>
          <p:cNvSpPr/>
          <p:nvPr/>
        </p:nvSpPr>
        <p:spPr>
          <a:xfrm rot="10800000">
            <a:off x="5516640" y="30139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4" name="CustomShape 28"/>
          <p:cNvSpPr/>
          <p:nvPr/>
        </p:nvSpPr>
        <p:spPr>
          <a:xfrm>
            <a:off x="5070960" y="46915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5" name="Picture 36" descr=""/>
          <p:cNvPicPr/>
          <p:nvPr/>
        </p:nvPicPr>
        <p:blipFill>
          <a:blip r:embed="rId14"/>
          <a:stretch/>
        </p:blipFill>
        <p:spPr>
          <a:xfrm>
            <a:off x="7163280" y="4313160"/>
            <a:ext cx="333720" cy="336600"/>
          </a:xfrm>
          <a:prstGeom prst="rect">
            <a:avLst/>
          </a:prstGeom>
          <a:ln>
            <a:noFill/>
          </a:ln>
        </p:spPr>
      </p:pic>
      <p:sp>
        <p:nvSpPr>
          <p:cNvPr id="226" name="CustomShape 29"/>
          <p:cNvSpPr/>
          <p:nvPr/>
        </p:nvSpPr>
        <p:spPr>
          <a:xfrm rot="20539800">
            <a:off x="7038360" y="45633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7" name="Picture 36" descr=""/>
          <p:cNvPicPr/>
          <p:nvPr/>
        </p:nvPicPr>
        <p:blipFill>
          <a:blip r:embed="rId15"/>
          <a:stretch/>
        </p:blipFill>
        <p:spPr>
          <a:xfrm>
            <a:off x="8461800" y="3633120"/>
            <a:ext cx="333720" cy="336600"/>
          </a:xfrm>
          <a:prstGeom prst="rect">
            <a:avLst/>
          </a:prstGeom>
          <a:ln>
            <a:noFill/>
          </a:ln>
        </p:spPr>
      </p:pic>
      <p:sp>
        <p:nvSpPr>
          <p:cNvPr id="228" name="CustomShape 30"/>
          <p:cNvSpPr/>
          <p:nvPr/>
        </p:nvSpPr>
        <p:spPr>
          <a:xfrm rot="18600000">
            <a:off x="8498520" y="37731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31"/>
          <p:cNvSpPr/>
          <p:nvPr/>
        </p:nvSpPr>
        <p:spPr>
          <a:xfrm>
            <a:off x="0" y="559800"/>
            <a:ext cx="12191760" cy="577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Money, involved in sales/purchases passes from hand to hand.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CustomShape 1"/>
          <p:cNvSpPr/>
          <p:nvPr/>
        </p:nvSpPr>
        <p:spPr>
          <a:xfrm>
            <a:off x="0" y="0"/>
            <a:ext cx="12191760" cy="5778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All wealth comes from the earth…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1" name="CustomShape 2"/>
          <p:cNvSpPr/>
          <p:nvPr/>
        </p:nvSpPr>
        <p:spPr>
          <a:xfrm>
            <a:off x="0" y="569520"/>
            <a:ext cx="12191760" cy="5778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en-US" sz="3200" spc="-1" strike="noStrike">
                <a:solidFill>
                  <a:srgbClr val="000000"/>
                </a:solidFill>
                <a:latin typeface="Calibri"/>
              </a:rPr>
              <a:t>The INCOME of a business is used to pay its COSTS.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1226520" y="3378600"/>
            <a:ext cx="162360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800" spc="-1" strike="noStrike">
                <a:solidFill>
                  <a:srgbClr val="000000"/>
                </a:solidFill>
                <a:latin typeface="Calibri"/>
              </a:rPr>
              <a:t>FARMER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233" name="CustomShape 4"/>
          <p:cNvSpPr/>
          <p:nvPr/>
        </p:nvSpPr>
        <p:spPr>
          <a:xfrm>
            <a:off x="4412520" y="2940480"/>
            <a:ext cx="9324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MILLER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4" name="CustomShape 5"/>
          <p:cNvSpPr/>
          <p:nvPr/>
        </p:nvSpPr>
        <p:spPr>
          <a:xfrm>
            <a:off x="6555600" y="2917080"/>
            <a:ext cx="83916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BAKER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CustomShape 6"/>
          <p:cNvSpPr/>
          <p:nvPr/>
        </p:nvSpPr>
        <p:spPr>
          <a:xfrm>
            <a:off x="8555040" y="3187440"/>
            <a:ext cx="15328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STORE KEEPER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6" name="CustomShape 7"/>
          <p:cNvSpPr/>
          <p:nvPr/>
        </p:nvSpPr>
        <p:spPr>
          <a:xfrm>
            <a:off x="5872680" y="4533480"/>
            <a:ext cx="1965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MANUFACTURER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7" name="CustomShape 8"/>
          <p:cNvSpPr/>
          <p:nvPr/>
        </p:nvSpPr>
        <p:spPr>
          <a:xfrm>
            <a:off x="3909600" y="4494960"/>
            <a:ext cx="115272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TRACTOR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DEALER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8" name="CustomShape 9"/>
          <p:cNvSpPr/>
          <p:nvPr/>
        </p:nvSpPr>
        <p:spPr>
          <a:xfrm>
            <a:off x="7644960" y="4152240"/>
            <a:ext cx="10897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WORKER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9" name="CustomShape 10"/>
          <p:cNvSpPr/>
          <p:nvPr/>
        </p:nvSpPr>
        <p:spPr>
          <a:xfrm rot="2136600">
            <a:off x="2788560" y="4019400"/>
            <a:ext cx="712080" cy="337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11"/>
          <p:cNvSpPr/>
          <p:nvPr/>
        </p:nvSpPr>
        <p:spPr>
          <a:xfrm rot="11106000">
            <a:off x="7638120" y="312984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1" name="CustomShape 12"/>
          <p:cNvSpPr/>
          <p:nvPr/>
        </p:nvSpPr>
        <p:spPr>
          <a:xfrm rot="9498000">
            <a:off x="3390840" y="3189600"/>
            <a:ext cx="712080" cy="3466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2" name="CustomShape 13"/>
          <p:cNvSpPr/>
          <p:nvPr/>
        </p:nvSpPr>
        <p:spPr>
          <a:xfrm rot="10800000">
            <a:off x="5516640" y="30139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CustomShape 14"/>
          <p:cNvSpPr/>
          <p:nvPr/>
        </p:nvSpPr>
        <p:spPr>
          <a:xfrm>
            <a:off x="5070960" y="469152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4" name="CustomShape 15"/>
          <p:cNvSpPr/>
          <p:nvPr/>
        </p:nvSpPr>
        <p:spPr>
          <a:xfrm rot="20539800">
            <a:off x="7038360" y="45633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5" name="CustomShape 16"/>
          <p:cNvSpPr/>
          <p:nvPr/>
        </p:nvSpPr>
        <p:spPr>
          <a:xfrm rot="18600000">
            <a:off x="8498520" y="3773160"/>
            <a:ext cx="712080" cy="19296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17"/>
          <p:cNvSpPr/>
          <p:nvPr/>
        </p:nvSpPr>
        <p:spPr>
          <a:xfrm rot="20157000">
            <a:off x="2879280" y="2760840"/>
            <a:ext cx="1257840" cy="45612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INCOME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247" name="CustomShape 18"/>
          <p:cNvSpPr/>
          <p:nvPr/>
        </p:nvSpPr>
        <p:spPr>
          <a:xfrm rot="2174400">
            <a:off x="2535840" y="4332960"/>
            <a:ext cx="981360" cy="45648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000000"/>
                </a:solidFill>
                <a:latin typeface="Calibri"/>
              </a:rPr>
              <a:t>COSTS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Application>LibreOffice/6.2.0.3$Windows_X86_64 LibreOffice_project/98c6a8a1c6c7b144ce3cc729e34964b47ce25d62</Application>
  <Words>1377</Words>
  <Paragraphs>268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2020-10-14T04:18:08Z</dcterms:created>
  <dc:creator>Sue</dc:creator>
  <dc:description/>
  <dc:language>en-US</dc:language>
  <cp:lastModifiedBy/>
  <dcterms:modified xsi:type="dcterms:W3CDTF">2021-03-21T10:49:38Z</dcterms:modified>
  <cp:revision>219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Widescreen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24</vt:i4>
  </property>
</Properties>
</file>