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2" r:id="rId7"/>
    <p:sldId id="261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74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8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4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2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7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4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3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9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7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24B34-4CDD-4A0B-8557-4DBE49E17A5F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9C411-8E01-471D-89B7-C04D4501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2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01800" y="1625600"/>
            <a:ext cx="10262040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/>
              <a:t>H.R. 2990 </a:t>
            </a:r>
          </a:p>
          <a:p>
            <a:pPr algn="ctr"/>
            <a:r>
              <a:rPr lang="en-US" sz="5400" b="1" dirty="0" smtClean="0"/>
              <a:t>INTRODUCED BY DENNIS KUCINICH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3601" y="3924300"/>
            <a:ext cx="7638438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HOW THIS REFORM WOULD WORK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2632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0280" y="117641"/>
            <a:ext cx="7349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CURRENT BALANCE SHEET:  COMMERCIAL BANK</a:t>
            </a:r>
            <a:endParaRPr lang="en-US" sz="2800" b="1" dirty="0"/>
          </a:p>
        </p:txBody>
      </p:sp>
      <p:sp>
        <p:nvSpPr>
          <p:cNvPr id="3" name="Minus 2"/>
          <p:cNvSpPr/>
          <p:nvPr/>
        </p:nvSpPr>
        <p:spPr>
          <a:xfrm>
            <a:off x="-850900" y="1145271"/>
            <a:ext cx="13830300" cy="93669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inus 3"/>
          <p:cNvSpPr/>
          <p:nvPr/>
        </p:nvSpPr>
        <p:spPr>
          <a:xfrm rot="5400000">
            <a:off x="8185131" y="2949040"/>
            <a:ext cx="6539579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76917" y="1064924"/>
            <a:ext cx="3884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ASSETS = WHAT BANK </a:t>
            </a:r>
            <a:r>
              <a:rPr lang="en-US" sz="2400" b="1" u="sng" dirty="0" smtClean="0"/>
              <a:t>OWNS</a:t>
            </a:r>
            <a:endParaRPr lang="en-US" sz="2400" b="1" u="sng" dirty="0"/>
          </a:p>
        </p:txBody>
      </p:sp>
      <p:sp>
        <p:nvSpPr>
          <p:cNvPr id="7" name="Oval 6"/>
          <p:cNvSpPr/>
          <p:nvPr/>
        </p:nvSpPr>
        <p:spPr>
          <a:xfrm>
            <a:off x="9947102" y="1803230"/>
            <a:ext cx="966001" cy="988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756984" y="1960896"/>
            <a:ext cx="15935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BOUGHT</a:t>
            </a:r>
          </a:p>
          <a:p>
            <a:r>
              <a:rPr lang="en-US" sz="2400" dirty="0" smtClean="0"/>
              <a:t>SECURITIES</a:t>
            </a:r>
            <a:endParaRPr lang="en-US" sz="2400" dirty="0"/>
          </a:p>
        </p:txBody>
      </p:sp>
      <p:sp>
        <p:nvSpPr>
          <p:cNvPr id="17" name="Oval 16"/>
          <p:cNvSpPr/>
          <p:nvPr/>
        </p:nvSpPr>
        <p:spPr>
          <a:xfrm>
            <a:off x="3783916" y="2478441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929402" y="2694218"/>
            <a:ext cx="13075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BANK</a:t>
            </a:r>
          </a:p>
          <a:p>
            <a:r>
              <a:rPr lang="en-US" sz="3200" dirty="0" smtClean="0"/>
              <a:t>LOANS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9871502" y="286051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 CHANGE</a:t>
            </a:r>
            <a:endParaRPr lang="en-US" b="1" dirty="0"/>
          </a:p>
        </p:txBody>
      </p:sp>
      <p:sp>
        <p:nvSpPr>
          <p:cNvPr id="21" name="Bent-Up Arrow 20"/>
          <p:cNvSpPr/>
          <p:nvPr/>
        </p:nvSpPr>
        <p:spPr>
          <a:xfrm flipV="1">
            <a:off x="5330432" y="3212290"/>
            <a:ext cx="1449943" cy="83724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ent-Up Arrow 21"/>
          <p:cNvSpPr/>
          <p:nvPr/>
        </p:nvSpPr>
        <p:spPr>
          <a:xfrm flipH="1" flipV="1">
            <a:off x="1946675" y="3241481"/>
            <a:ext cx="1875947" cy="83724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43837" y="2808219"/>
            <a:ext cx="2479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PRE-CONVERSION</a:t>
            </a:r>
          </a:p>
          <a:p>
            <a:r>
              <a:rPr lang="en-US" sz="2400" b="1" dirty="0" smtClean="0"/>
              <a:t> LOANS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21556" y="2792426"/>
            <a:ext cx="2659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POST-CONVERSION</a:t>
            </a:r>
          </a:p>
          <a:p>
            <a:r>
              <a:rPr lang="en-US" sz="2400" b="1" dirty="0" smtClean="0"/>
              <a:t>                       LOANS</a:t>
            </a:r>
            <a:endParaRPr lang="en-US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55989" y="4194590"/>
            <a:ext cx="443294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 PAID OFF TO BANK: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BANK KEEPS INTEREST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PRINCIPAL GIVEN TO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b="1" dirty="0" smtClean="0"/>
              <a:t>REVOLVING LOAN FUND (U.S. TREASURY)</a:t>
            </a:r>
          </a:p>
          <a:p>
            <a:r>
              <a:rPr lang="en-US" dirty="0"/>
              <a:t> </a:t>
            </a:r>
            <a:r>
              <a:rPr lang="en-US" dirty="0" smtClean="0"/>
              <a:t>     FOR FUTURE LOANS TO BANKS</a:t>
            </a:r>
          </a:p>
          <a:p>
            <a:r>
              <a:rPr lang="en-US" dirty="0"/>
              <a:t> </a:t>
            </a:r>
            <a:r>
              <a:rPr lang="en-US" dirty="0" smtClean="0"/>
              <a:t>     BY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PRINCIPAL IS U.S. MONEY AND</a:t>
            </a:r>
          </a:p>
          <a:p>
            <a:r>
              <a:rPr lang="en-US" dirty="0"/>
              <a:t> </a:t>
            </a:r>
            <a:r>
              <a:rPr lang="en-US" dirty="0" smtClean="0"/>
              <a:t>     INDISTRUCTIBLE MONEY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171029" y="4194590"/>
            <a:ext cx="44475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BANK IS TRUE INTERMEDIARY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NEW LOANS ARE U.S. MONEY</a:t>
            </a:r>
          </a:p>
          <a:p>
            <a:r>
              <a:rPr lang="en-US" dirty="0"/>
              <a:t> </a:t>
            </a:r>
            <a:r>
              <a:rPr lang="en-US" dirty="0" smtClean="0"/>
              <a:t>     FROM TIME DEPOSIT ACCOUNTS,</a:t>
            </a:r>
          </a:p>
          <a:p>
            <a:r>
              <a:rPr lang="en-US" dirty="0"/>
              <a:t> </a:t>
            </a:r>
            <a:r>
              <a:rPr lang="en-US" dirty="0" smtClean="0"/>
              <a:t>     LOANED FROM </a:t>
            </a:r>
            <a:r>
              <a:rPr lang="en-US" b="1" dirty="0" smtClean="0"/>
              <a:t>R</a:t>
            </a:r>
            <a:r>
              <a:rPr lang="en-US" b="1" dirty="0" smtClean="0"/>
              <a:t>EVOLVING LOAN FUND</a:t>
            </a:r>
            <a:r>
              <a:rPr lang="en-US" dirty="0" smtClean="0"/>
              <a:t>R,</a:t>
            </a:r>
          </a:p>
          <a:p>
            <a:r>
              <a:rPr lang="en-US" dirty="0"/>
              <a:t> </a:t>
            </a:r>
            <a:r>
              <a:rPr lang="en-US" dirty="0" smtClean="0"/>
              <a:t>     OR FROM CAPITAL OF BANK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21882" y="1715770"/>
            <a:ext cx="4093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MONETARY AUTHORITY (U.S. TREASURY)</a:t>
            </a:r>
          </a:p>
          <a:p>
            <a:r>
              <a:rPr lang="en-US" b="1" dirty="0" smtClean="0"/>
              <a:t>***   NEW ACCOUNTING RULES  ***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4103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01800" y="1625600"/>
            <a:ext cx="9253367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BANK CREDIT   =   DEBT-MONEY</a:t>
            </a:r>
            <a:endParaRPr lang="en-US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37000" y="3517900"/>
            <a:ext cx="5617307" cy="1323439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PRIVATE BANK MONEY</a:t>
            </a:r>
          </a:p>
          <a:p>
            <a:r>
              <a:rPr lang="en-US" sz="4000" b="1" dirty="0" smtClean="0"/>
              <a:t>CREATED BY BANK LOANS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70204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4685" y="638273"/>
            <a:ext cx="629941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CURRENT BALANCE SHEET</a:t>
            </a:r>
          </a:p>
          <a:p>
            <a:endParaRPr lang="en-US" sz="4400" b="1" dirty="0"/>
          </a:p>
          <a:p>
            <a:pPr algn="ctr"/>
            <a:r>
              <a:rPr lang="en-US" sz="4400" b="1" dirty="0" smtClean="0"/>
              <a:t>COMMERCIAL BANK</a:t>
            </a:r>
            <a:endParaRPr lang="en-US" sz="4400" b="1" dirty="0"/>
          </a:p>
        </p:txBody>
      </p:sp>
      <p:sp>
        <p:nvSpPr>
          <p:cNvPr id="3" name="Minus 2"/>
          <p:cNvSpPr/>
          <p:nvPr/>
        </p:nvSpPr>
        <p:spPr>
          <a:xfrm>
            <a:off x="1651000" y="4000500"/>
            <a:ext cx="101473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inus 3"/>
          <p:cNvSpPr/>
          <p:nvPr/>
        </p:nvSpPr>
        <p:spPr>
          <a:xfrm rot="5400000">
            <a:off x="4973537" y="4478129"/>
            <a:ext cx="3184942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61479" y="3502976"/>
            <a:ext cx="26673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ASSETS = </a:t>
            </a:r>
          </a:p>
          <a:p>
            <a:r>
              <a:rPr lang="en-US" sz="2400" b="1" dirty="0" smtClean="0"/>
              <a:t>WHAT BANK </a:t>
            </a:r>
            <a:r>
              <a:rPr lang="en-US" sz="2400" b="1" u="sng" dirty="0" smtClean="0"/>
              <a:t>OWNS</a:t>
            </a:r>
            <a:endParaRPr lang="en-US" sz="2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911079" y="3502976"/>
            <a:ext cx="26130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LIABILITIES = </a:t>
            </a:r>
          </a:p>
          <a:p>
            <a:r>
              <a:rPr lang="en-US" sz="2400" b="1" dirty="0" smtClean="0"/>
              <a:t>WHAT BANK </a:t>
            </a:r>
            <a:r>
              <a:rPr lang="en-US" sz="2400" b="1" u="sng" dirty="0" smtClean="0"/>
              <a:t>OWES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1152083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4141" y="308073"/>
            <a:ext cx="7349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CURRENT BALANCE SHEET:  COMMERCIAL BANK</a:t>
            </a:r>
            <a:endParaRPr lang="en-US" sz="2800" b="1" dirty="0"/>
          </a:p>
        </p:txBody>
      </p:sp>
      <p:sp>
        <p:nvSpPr>
          <p:cNvPr id="3" name="Minus 2"/>
          <p:cNvSpPr/>
          <p:nvPr/>
        </p:nvSpPr>
        <p:spPr>
          <a:xfrm>
            <a:off x="-114300" y="1803400"/>
            <a:ext cx="12776200" cy="187752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inus 3"/>
          <p:cNvSpPr/>
          <p:nvPr/>
        </p:nvSpPr>
        <p:spPr>
          <a:xfrm rot="5400000">
            <a:off x="2534218" y="3296111"/>
            <a:ext cx="6539579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03832" y="1636830"/>
            <a:ext cx="26673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ASSETS = </a:t>
            </a:r>
          </a:p>
          <a:p>
            <a:r>
              <a:rPr lang="en-US" sz="2400" b="1" dirty="0" smtClean="0"/>
              <a:t>WHAT BANK </a:t>
            </a:r>
            <a:r>
              <a:rPr lang="en-US" sz="2400" b="1" u="sng" dirty="0" smtClean="0"/>
              <a:t>OWNS</a:t>
            </a:r>
            <a:endParaRPr lang="en-US" sz="2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149079" y="1572576"/>
            <a:ext cx="26130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LIABILITIES = </a:t>
            </a:r>
          </a:p>
          <a:p>
            <a:r>
              <a:rPr lang="en-US" sz="2400" b="1" dirty="0" smtClean="0"/>
              <a:t>WHAT BANK </a:t>
            </a:r>
            <a:r>
              <a:rPr lang="en-US" sz="2400" b="1" u="sng" dirty="0" smtClean="0"/>
              <a:t>OWES</a:t>
            </a:r>
            <a:endParaRPr lang="en-US" sz="2400" b="1" u="sng" dirty="0"/>
          </a:p>
        </p:txBody>
      </p:sp>
      <p:sp>
        <p:nvSpPr>
          <p:cNvPr id="7" name="Oval 6"/>
          <p:cNvSpPr/>
          <p:nvPr/>
        </p:nvSpPr>
        <p:spPr>
          <a:xfrm>
            <a:off x="4005164" y="3588579"/>
            <a:ext cx="966001" cy="988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17628" y="3234341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069109" y="3223720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654278" y="3223720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789895" y="3753311"/>
            <a:ext cx="15935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BOUGHT</a:t>
            </a:r>
          </a:p>
          <a:p>
            <a:r>
              <a:rPr lang="en-US" sz="2400" dirty="0" smtClean="0"/>
              <a:t>SECURITIES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5859" y="3511348"/>
            <a:ext cx="17540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CASH TO</a:t>
            </a:r>
          </a:p>
          <a:p>
            <a:r>
              <a:rPr lang="en-US" sz="2400" dirty="0" smtClean="0"/>
              <a:t>DEPOSITORS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8079808" y="3567992"/>
            <a:ext cx="15744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CHECKING</a:t>
            </a:r>
          </a:p>
          <a:p>
            <a:r>
              <a:rPr lang="en-US" sz="2400" dirty="0" smtClean="0"/>
              <a:t>ACCOUNTS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9664977" y="3588579"/>
            <a:ext cx="1786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 DEPOSITS</a:t>
            </a:r>
          </a:p>
          <a:p>
            <a:r>
              <a:rPr lang="en-US" sz="2000" dirty="0" smtClean="0"/>
              <a:t>(CD’S, ETC.)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6017628" y="4890345"/>
            <a:ext cx="198939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CASH MONEY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8555672" y="4890345"/>
            <a:ext cx="238141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DIGITAL MONEY</a:t>
            </a:r>
            <a:endParaRPr lang="en-US" sz="2400" dirty="0"/>
          </a:p>
        </p:txBody>
      </p:sp>
      <p:sp>
        <p:nvSpPr>
          <p:cNvPr id="17" name="Oval 16"/>
          <p:cNvSpPr/>
          <p:nvPr/>
        </p:nvSpPr>
        <p:spPr>
          <a:xfrm>
            <a:off x="1578042" y="3275593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48948" y="3458772"/>
            <a:ext cx="13075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BANK</a:t>
            </a:r>
          </a:p>
          <a:p>
            <a:r>
              <a:rPr lang="en-US" sz="3200" dirty="0" smtClean="0"/>
              <a:t>LOANS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432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819400" y="2336800"/>
            <a:ext cx="5702300" cy="12827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61145" y="2454930"/>
            <a:ext cx="5018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CONVERSION PROCESS – HR2990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185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9500" y="1549400"/>
            <a:ext cx="10466391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U.S. MONEY   =   DEBT-FREE MONEY</a:t>
            </a:r>
            <a:endParaRPr lang="en-US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20823" y="3327400"/>
            <a:ext cx="6183744" cy="1938992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PUBLIC MONEY:</a:t>
            </a:r>
          </a:p>
          <a:p>
            <a:pPr algn="ctr"/>
            <a:r>
              <a:rPr lang="en-US" sz="4000" b="1" dirty="0" smtClean="0"/>
              <a:t>Created by U.S. Treasury</a:t>
            </a:r>
          </a:p>
          <a:p>
            <a:pPr algn="ctr"/>
            <a:r>
              <a:rPr lang="en-US" sz="4000" b="1" dirty="0" smtClean="0"/>
              <a:t>On authority of US Congress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9377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819400" y="2336800"/>
            <a:ext cx="5702300" cy="23749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259900" y="2443143"/>
            <a:ext cx="37022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CHANGES TO –</a:t>
            </a:r>
          </a:p>
          <a:p>
            <a:r>
              <a:rPr lang="en-US" sz="3600" dirty="0" smtClean="0"/>
              <a:t>BANK’S LIABILITIES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64229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4141" y="308073"/>
            <a:ext cx="8308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CONVERTED</a:t>
            </a:r>
            <a:r>
              <a:rPr lang="en-US" sz="3600" b="1" dirty="0" smtClean="0"/>
              <a:t> </a:t>
            </a:r>
            <a:r>
              <a:rPr lang="en-US" sz="2800" b="1" dirty="0" smtClean="0"/>
              <a:t>BALANCE SHEET:  COMMERCIAL BANK</a:t>
            </a:r>
            <a:endParaRPr lang="en-US" sz="2800" b="1" dirty="0"/>
          </a:p>
        </p:txBody>
      </p:sp>
      <p:sp>
        <p:nvSpPr>
          <p:cNvPr id="3" name="Minus 2"/>
          <p:cNvSpPr/>
          <p:nvPr/>
        </p:nvSpPr>
        <p:spPr>
          <a:xfrm>
            <a:off x="-235091" y="1046626"/>
            <a:ext cx="12661900" cy="120127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inus 3"/>
          <p:cNvSpPr/>
          <p:nvPr/>
        </p:nvSpPr>
        <p:spPr>
          <a:xfrm rot="5400000">
            <a:off x="-1725989" y="3148955"/>
            <a:ext cx="7212312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74141" y="1046626"/>
            <a:ext cx="4434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LIABILITIES =   WHAT BANK </a:t>
            </a:r>
            <a:r>
              <a:rPr lang="en-US" sz="2400" b="1" u="sng" dirty="0" smtClean="0"/>
              <a:t>OWES</a:t>
            </a:r>
            <a:endParaRPr lang="en-US" sz="2400" b="1" u="sng" dirty="0"/>
          </a:p>
        </p:txBody>
      </p:sp>
      <p:sp>
        <p:nvSpPr>
          <p:cNvPr id="8" name="Oval 7"/>
          <p:cNvSpPr/>
          <p:nvPr/>
        </p:nvSpPr>
        <p:spPr>
          <a:xfrm>
            <a:off x="2472172" y="2493211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89847" y="2618185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375016" y="2618185"/>
            <a:ext cx="1585222" cy="1526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307640" y="3975670"/>
            <a:ext cx="22965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Provides banks</a:t>
            </a:r>
          </a:p>
          <a:p>
            <a:r>
              <a:rPr lang="en-US" sz="2400" dirty="0"/>
              <a:t>w</a:t>
            </a:r>
            <a:r>
              <a:rPr lang="en-US" sz="2400" dirty="0" smtClean="0"/>
              <a:t>ith U.S. Money</a:t>
            </a:r>
          </a:p>
          <a:p>
            <a:r>
              <a:rPr lang="en-US" sz="2400" dirty="0" smtClean="0"/>
              <a:t>to replace </a:t>
            </a:r>
          </a:p>
          <a:p>
            <a:r>
              <a:rPr lang="en-US" sz="2400" dirty="0" smtClean="0"/>
              <a:t>Fed Reserve Bills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800546" y="2682384"/>
            <a:ext cx="15744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CHECKING</a:t>
            </a:r>
          </a:p>
          <a:p>
            <a:r>
              <a:rPr lang="en-US" sz="2400" dirty="0" smtClean="0"/>
              <a:t>ACCOUNTS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8527326" y="2805495"/>
            <a:ext cx="1786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TIME DEPOSITS</a:t>
            </a:r>
          </a:p>
          <a:p>
            <a:r>
              <a:rPr lang="en-US" sz="2000" dirty="0" smtClean="0"/>
              <a:t>(CD’S, ETC.)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2337368" y="2985336"/>
            <a:ext cx="198939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CASH MONEY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7361046" y="3518605"/>
            <a:ext cx="238141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DIGITAL MONEY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281897" y="1878576"/>
            <a:ext cx="4093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MONETARY AUTHORITY (U.S. TREASURY)</a:t>
            </a:r>
          </a:p>
          <a:p>
            <a:r>
              <a:rPr lang="en-US" b="1" dirty="0" smtClean="0"/>
              <a:t>***   NEW ACCOUNTING RULES  ***</a:t>
            </a:r>
            <a:endParaRPr lang="en-US" b="1" dirty="0"/>
          </a:p>
        </p:txBody>
      </p:sp>
      <p:pic>
        <p:nvPicPr>
          <p:cNvPr id="1026" name="Picture 2" descr="http://1.bp.blogspot.com/_nS-3ehcve_Y/TPp1yZBSRDI/AAAAAAAAAPc/YauTUabaNJg/s1600/greenba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312" y="5698755"/>
            <a:ext cx="2520823" cy="916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6108170" y="4237543"/>
            <a:ext cx="601158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smtClean="0"/>
              <a:t>ALL DEPOSITS TREATED AS U.S. MONEY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u="sng" dirty="0" smtClean="0"/>
              <a:t>TIME DEPOSITS </a:t>
            </a:r>
            <a:r>
              <a:rPr lang="en-US" sz="2000" dirty="0" smtClean="0"/>
              <a:t>EARN INTEREST,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ARE NOT FDIC INSURED, ARE ASSETS OF BANK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u="sng" dirty="0" smtClean="0"/>
              <a:t>CHECKING DEPOSITS </a:t>
            </a:r>
            <a:r>
              <a:rPr lang="en-US" sz="2000" dirty="0" smtClean="0"/>
              <a:t>DO NOT EARN INTEREST,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ARE FDIC INSURED, NOT ASSETS OF BANK (IN TRUST)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0636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819400" y="2336800"/>
            <a:ext cx="5702300" cy="23749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259900" y="2443143"/>
            <a:ext cx="30200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CHANGES TO –</a:t>
            </a:r>
          </a:p>
          <a:p>
            <a:r>
              <a:rPr lang="en-US" sz="3600" dirty="0" smtClean="0"/>
              <a:t>BANK’S ASSETS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57218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300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22</cp:revision>
  <dcterms:created xsi:type="dcterms:W3CDTF">2013-07-07T16:59:40Z</dcterms:created>
  <dcterms:modified xsi:type="dcterms:W3CDTF">2013-07-07T18:37:36Z</dcterms:modified>
</cp:coreProperties>
</file>