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34" r:id="rId2"/>
    <p:sldId id="336" r:id="rId3"/>
    <p:sldId id="415" r:id="rId4"/>
    <p:sldId id="337" r:id="rId5"/>
    <p:sldId id="315" r:id="rId6"/>
    <p:sldId id="277" r:id="rId7"/>
    <p:sldId id="320" r:id="rId8"/>
    <p:sldId id="271" r:id="rId9"/>
    <p:sldId id="272" r:id="rId10"/>
    <p:sldId id="273" r:id="rId11"/>
    <p:sldId id="274" r:id="rId12"/>
    <p:sldId id="279" r:id="rId13"/>
    <p:sldId id="263" r:id="rId14"/>
    <p:sldId id="265" r:id="rId15"/>
    <p:sldId id="266" r:id="rId16"/>
    <p:sldId id="267" r:id="rId17"/>
    <p:sldId id="268" r:id="rId18"/>
    <p:sldId id="321" r:id="rId19"/>
    <p:sldId id="295" r:id="rId20"/>
    <p:sldId id="323" r:id="rId21"/>
    <p:sldId id="327" r:id="rId22"/>
    <p:sldId id="338" r:id="rId23"/>
    <p:sldId id="322" r:id="rId24"/>
    <p:sldId id="305" r:id="rId25"/>
    <p:sldId id="351" r:id="rId26"/>
    <p:sldId id="346" r:id="rId27"/>
    <p:sldId id="347" r:id="rId28"/>
    <p:sldId id="359" r:id="rId29"/>
    <p:sldId id="367" r:id="rId30"/>
    <p:sldId id="354" r:id="rId31"/>
    <p:sldId id="355" r:id="rId32"/>
    <p:sldId id="366" r:id="rId33"/>
    <p:sldId id="358" r:id="rId34"/>
    <p:sldId id="339" r:id="rId35"/>
    <p:sldId id="328" r:id="rId36"/>
    <p:sldId id="368" r:id="rId37"/>
    <p:sldId id="356" r:id="rId38"/>
    <p:sldId id="363" r:id="rId39"/>
    <p:sldId id="364" r:id="rId40"/>
    <p:sldId id="312" r:id="rId41"/>
    <p:sldId id="365" r:id="rId42"/>
    <p:sldId id="333" r:id="rId43"/>
    <p:sldId id="314" r:id="rId44"/>
    <p:sldId id="304"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14" r:id="rId78"/>
    <p:sldId id="404" r:id="rId79"/>
    <p:sldId id="405" r:id="rId80"/>
    <p:sldId id="406" r:id="rId81"/>
    <p:sldId id="407" r:id="rId82"/>
    <p:sldId id="408" r:id="rId83"/>
    <p:sldId id="409" r:id="rId84"/>
    <p:sldId id="410" r:id="rId85"/>
    <p:sldId id="411" r:id="rId86"/>
    <p:sldId id="412" r:id="rId87"/>
    <p:sldId id="413"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FF"/>
    <a:srgbClr val="FFFFCC"/>
    <a:srgbClr val="CDE6FD"/>
    <a:srgbClr val="D1F9D2"/>
    <a:srgbClr val="0000FF"/>
    <a:srgbClr val="F9D1D1"/>
    <a:srgbClr val="F4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8324" autoAdjust="0"/>
  </p:normalViewPr>
  <p:slideViewPr>
    <p:cSldViewPr snapToGrid="0">
      <p:cViewPr varScale="1">
        <p:scale>
          <a:sx n="63" d="100"/>
          <a:sy n="63" d="100"/>
        </p:scale>
        <p:origin x="8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F061C-A11D-4DE5-B687-CBEE68EB242F}" type="datetimeFigureOut">
              <a:rPr lang="en-US" smtClean="0"/>
              <a:pPr/>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DDAC4-DA21-4C60-9895-8BA5F3B4983A}" type="slidenum">
              <a:rPr lang="en-US" smtClean="0"/>
              <a:pPr/>
              <a:t>‹#›</a:t>
            </a:fld>
            <a:endParaRPr lang="en-US"/>
          </a:p>
        </p:txBody>
      </p:sp>
    </p:spTree>
    <p:extLst>
      <p:ext uri="{BB962C8B-B14F-4D97-AF65-F5344CB8AC3E}">
        <p14:creationId xmlns:p14="http://schemas.microsoft.com/office/powerpoint/2010/main" val="28343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a:t>
            </a:fld>
            <a:endParaRPr lang="en-US"/>
          </a:p>
        </p:txBody>
      </p:sp>
    </p:spTree>
    <p:extLst>
      <p:ext uri="{BB962C8B-B14F-4D97-AF65-F5344CB8AC3E}">
        <p14:creationId xmlns:p14="http://schemas.microsoft.com/office/powerpoint/2010/main" val="222364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13</a:t>
            </a:fld>
            <a:endParaRPr lang="en-US"/>
          </a:p>
        </p:txBody>
      </p:sp>
    </p:spTree>
    <p:extLst>
      <p:ext uri="{BB962C8B-B14F-4D97-AF65-F5344CB8AC3E}">
        <p14:creationId xmlns:p14="http://schemas.microsoft.com/office/powerpoint/2010/main" val="2792420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15</a:t>
            </a:fld>
            <a:endParaRPr lang="en-US"/>
          </a:p>
        </p:txBody>
      </p:sp>
    </p:spTree>
    <p:extLst>
      <p:ext uri="{BB962C8B-B14F-4D97-AF65-F5344CB8AC3E}">
        <p14:creationId xmlns:p14="http://schemas.microsoft.com/office/powerpoint/2010/main" val="1225785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18</a:t>
            </a:fld>
            <a:endParaRPr lang="en-US"/>
          </a:p>
        </p:txBody>
      </p:sp>
    </p:spTree>
    <p:extLst>
      <p:ext uri="{BB962C8B-B14F-4D97-AF65-F5344CB8AC3E}">
        <p14:creationId xmlns:p14="http://schemas.microsoft.com/office/powerpoint/2010/main" val="35490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22</a:t>
            </a:fld>
            <a:endParaRPr lang="en-US"/>
          </a:p>
        </p:txBody>
      </p:sp>
    </p:spTree>
    <p:extLst>
      <p:ext uri="{BB962C8B-B14F-4D97-AF65-F5344CB8AC3E}">
        <p14:creationId xmlns:p14="http://schemas.microsoft.com/office/powerpoint/2010/main" val="108874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23</a:t>
            </a:fld>
            <a:endParaRPr lang="en-US"/>
          </a:p>
        </p:txBody>
      </p:sp>
    </p:spTree>
    <p:extLst>
      <p:ext uri="{BB962C8B-B14F-4D97-AF65-F5344CB8AC3E}">
        <p14:creationId xmlns:p14="http://schemas.microsoft.com/office/powerpoint/2010/main" val="213996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24</a:t>
            </a:fld>
            <a:endParaRPr lang="en-US"/>
          </a:p>
        </p:txBody>
      </p:sp>
    </p:spTree>
    <p:extLst>
      <p:ext uri="{BB962C8B-B14F-4D97-AF65-F5344CB8AC3E}">
        <p14:creationId xmlns:p14="http://schemas.microsoft.com/office/powerpoint/2010/main" val="192289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26</a:t>
            </a:fld>
            <a:endParaRPr lang="en-US"/>
          </a:p>
        </p:txBody>
      </p:sp>
    </p:spTree>
    <p:extLst>
      <p:ext uri="{BB962C8B-B14F-4D97-AF65-F5344CB8AC3E}">
        <p14:creationId xmlns:p14="http://schemas.microsoft.com/office/powerpoint/2010/main" val="3733973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27</a:t>
            </a:fld>
            <a:endParaRPr lang="en-US"/>
          </a:p>
        </p:txBody>
      </p:sp>
    </p:spTree>
    <p:extLst>
      <p:ext uri="{BB962C8B-B14F-4D97-AF65-F5344CB8AC3E}">
        <p14:creationId xmlns:p14="http://schemas.microsoft.com/office/powerpoint/2010/main" val="174433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28</a:t>
            </a:fld>
            <a:endParaRPr lang="en-US"/>
          </a:p>
        </p:txBody>
      </p:sp>
    </p:spTree>
    <p:extLst>
      <p:ext uri="{BB962C8B-B14F-4D97-AF65-F5344CB8AC3E}">
        <p14:creationId xmlns:p14="http://schemas.microsoft.com/office/powerpoint/2010/main" val="137617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29</a:t>
            </a:fld>
            <a:endParaRPr lang="en-US"/>
          </a:p>
        </p:txBody>
      </p:sp>
    </p:spTree>
    <p:extLst>
      <p:ext uri="{BB962C8B-B14F-4D97-AF65-F5344CB8AC3E}">
        <p14:creationId xmlns:p14="http://schemas.microsoft.com/office/powerpoint/2010/main" val="2398331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5</a:t>
            </a:fld>
            <a:endParaRPr lang="en-US"/>
          </a:p>
        </p:txBody>
      </p:sp>
    </p:spTree>
    <p:extLst>
      <p:ext uri="{BB962C8B-B14F-4D97-AF65-F5344CB8AC3E}">
        <p14:creationId xmlns:p14="http://schemas.microsoft.com/office/powerpoint/2010/main" val="388772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30</a:t>
            </a:fld>
            <a:endParaRPr lang="en-US"/>
          </a:p>
        </p:txBody>
      </p:sp>
    </p:spTree>
    <p:extLst>
      <p:ext uri="{BB962C8B-B14F-4D97-AF65-F5344CB8AC3E}">
        <p14:creationId xmlns:p14="http://schemas.microsoft.com/office/powerpoint/2010/main" val="254023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31</a:t>
            </a:fld>
            <a:endParaRPr lang="en-US"/>
          </a:p>
        </p:txBody>
      </p:sp>
    </p:spTree>
    <p:extLst>
      <p:ext uri="{BB962C8B-B14F-4D97-AF65-F5344CB8AC3E}">
        <p14:creationId xmlns:p14="http://schemas.microsoft.com/office/powerpoint/2010/main" val="296218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32</a:t>
            </a:fld>
            <a:endParaRPr lang="en-US"/>
          </a:p>
        </p:txBody>
      </p:sp>
    </p:spTree>
    <p:extLst>
      <p:ext uri="{BB962C8B-B14F-4D97-AF65-F5344CB8AC3E}">
        <p14:creationId xmlns:p14="http://schemas.microsoft.com/office/powerpoint/2010/main" val="1836199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33</a:t>
            </a:fld>
            <a:endParaRPr lang="en-US"/>
          </a:p>
        </p:txBody>
      </p:sp>
    </p:spTree>
    <p:extLst>
      <p:ext uri="{BB962C8B-B14F-4D97-AF65-F5344CB8AC3E}">
        <p14:creationId xmlns:p14="http://schemas.microsoft.com/office/powerpoint/2010/main" val="425452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35</a:t>
            </a:fld>
            <a:endParaRPr lang="en-US"/>
          </a:p>
        </p:txBody>
      </p:sp>
    </p:spTree>
    <p:extLst>
      <p:ext uri="{BB962C8B-B14F-4D97-AF65-F5344CB8AC3E}">
        <p14:creationId xmlns:p14="http://schemas.microsoft.com/office/powerpoint/2010/main" val="1339393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37</a:t>
            </a:fld>
            <a:endParaRPr lang="en-US"/>
          </a:p>
        </p:txBody>
      </p:sp>
    </p:spTree>
    <p:extLst>
      <p:ext uri="{BB962C8B-B14F-4D97-AF65-F5344CB8AC3E}">
        <p14:creationId xmlns:p14="http://schemas.microsoft.com/office/powerpoint/2010/main" val="2093278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38</a:t>
            </a:fld>
            <a:endParaRPr lang="en-US"/>
          </a:p>
        </p:txBody>
      </p:sp>
    </p:spTree>
    <p:extLst>
      <p:ext uri="{BB962C8B-B14F-4D97-AF65-F5344CB8AC3E}">
        <p14:creationId xmlns:p14="http://schemas.microsoft.com/office/powerpoint/2010/main" val="100485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39</a:t>
            </a:fld>
            <a:endParaRPr lang="en-US"/>
          </a:p>
        </p:txBody>
      </p:sp>
    </p:spTree>
    <p:extLst>
      <p:ext uri="{BB962C8B-B14F-4D97-AF65-F5344CB8AC3E}">
        <p14:creationId xmlns:p14="http://schemas.microsoft.com/office/powerpoint/2010/main" val="3186139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40</a:t>
            </a:fld>
            <a:endParaRPr lang="en-US"/>
          </a:p>
        </p:txBody>
      </p:sp>
    </p:spTree>
    <p:extLst>
      <p:ext uri="{BB962C8B-B14F-4D97-AF65-F5344CB8AC3E}">
        <p14:creationId xmlns:p14="http://schemas.microsoft.com/office/powerpoint/2010/main" val="785483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41</a:t>
            </a:fld>
            <a:endParaRPr lang="en-US"/>
          </a:p>
        </p:txBody>
      </p:sp>
    </p:spTree>
    <p:extLst>
      <p:ext uri="{BB962C8B-B14F-4D97-AF65-F5344CB8AC3E}">
        <p14:creationId xmlns:p14="http://schemas.microsoft.com/office/powerpoint/2010/main" val="258141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6</a:t>
            </a:fld>
            <a:endParaRPr lang="en-US"/>
          </a:p>
        </p:txBody>
      </p:sp>
    </p:spTree>
    <p:extLst>
      <p:ext uri="{BB962C8B-B14F-4D97-AF65-F5344CB8AC3E}">
        <p14:creationId xmlns:p14="http://schemas.microsoft.com/office/powerpoint/2010/main" val="3922251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42</a:t>
            </a:fld>
            <a:endParaRPr lang="en-US"/>
          </a:p>
        </p:txBody>
      </p:sp>
    </p:spTree>
    <p:extLst>
      <p:ext uri="{BB962C8B-B14F-4D97-AF65-F5344CB8AC3E}">
        <p14:creationId xmlns:p14="http://schemas.microsoft.com/office/powerpoint/2010/main" val="2888810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43</a:t>
            </a:fld>
            <a:endParaRPr lang="en-US"/>
          </a:p>
        </p:txBody>
      </p:sp>
    </p:spTree>
    <p:extLst>
      <p:ext uri="{BB962C8B-B14F-4D97-AF65-F5344CB8AC3E}">
        <p14:creationId xmlns:p14="http://schemas.microsoft.com/office/powerpoint/2010/main" val="1331389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44</a:t>
            </a:fld>
            <a:endParaRPr lang="en-US"/>
          </a:p>
        </p:txBody>
      </p:sp>
    </p:spTree>
    <p:extLst>
      <p:ext uri="{BB962C8B-B14F-4D97-AF65-F5344CB8AC3E}">
        <p14:creationId xmlns:p14="http://schemas.microsoft.com/office/powerpoint/2010/main" val="61373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45</a:t>
            </a:fld>
            <a:endParaRPr lang="en-US"/>
          </a:p>
        </p:txBody>
      </p:sp>
    </p:spTree>
    <p:extLst>
      <p:ext uri="{BB962C8B-B14F-4D97-AF65-F5344CB8AC3E}">
        <p14:creationId xmlns:p14="http://schemas.microsoft.com/office/powerpoint/2010/main" val="53911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3    what is our current monetary system???</a:t>
            </a:r>
          </a:p>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46</a:t>
            </a:fld>
            <a:endParaRPr lang="en-US"/>
          </a:p>
        </p:txBody>
      </p:sp>
    </p:spTree>
    <p:extLst>
      <p:ext uri="{BB962C8B-B14F-4D97-AF65-F5344CB8AC3E}">
        <p14:creationId xmlns:p14="http://schemas.microsoft.com/office/powerpoint/2010/main" val="2282681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DDAC4-DA21-4C60-9895-8BA5F3B4983A}" type="slidenum">
              <a:rPr lang="en-US" smtClean="0"/>
              <a:pPr/>
              <a:t>59</a:t>
            </a:fld>
            <a:endParaRPr lang="en-US"/>
          </a:p>
        </p:txBody>
      </p:sp>
    </p:spTree>
    <p:extLst>
      <p:ext uri="{BB962C8B-B14F-4D97-AF65-F5344CB8AC3E}">
        <p14:creationId xmlns:p14="http://schemas.microsoft.com/office/powerpoint/2010/main" val="3927541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77</a:t>
            </a:fld>
            <a:endParaRPr lang="en-US"/>
          </a:p>
        </p:txBody>
      </p:sp>
    </p:spTree>
    <p:extLst>
      <p:ext uri="{BB962C8B-B14F-4D97-AF65-F5344CB8AC3E}">
        <p14:creationId xmlns:p14="http://schemas.microsoft.com/office/powerpoint/2010/main" val="426703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7</a:t>
            </a:fld>
            <a:endParaRPr lang="en-US"/>
          </a:p>
        </p:txBody>
      </p:sp>
    </p:spTree>
    <p:extLst>
      <p:ext uri="{BB962C8B-B14F-4D97-AF65-F5344CB8AC3E}">
        <p14:creationId xmlns:p14="http://schemas.microsoft.com/office/powerpoint/2010/main" val="188346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8</a:t>
            </a:fld>
            <a:endParaRPr lang="en-US"/>
          </a:p>
        </p:txBody>
      </p:sp>
    </p:spTree>
    <p:extLst>
      <p:ext uri="{BB962C8B-B14F-4D97-AF65-F5344CB8AC3E}">
        <p14:creationId xmlns:p14="http://schemas.microsoft.com/office/powerpoint/2010/main" val="40047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9</a:t>
            </a:fld>
            <a:endParaRPr lang="en-US"/>
          </a:p>
        </p:txBody>
      </p:sp>
    </p:spTree>
    <p:extLst>
      <p:ext uri="{BB962C8B-B14F-4D97-AF65-F5344CB8AC3E}">
        <p14:creationId xmlns:p14="http://schemas.microsoft.com/office/powerpoint/2010/main" val="365654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10</a:t>
            </a:fld>
            <a:endParaRPr lang="en-US"/>
          </a:p>
        </p:txBody>
      </p:sp>
    </p:spTree>
    <p:extLst>
      <p:ext uri="{BB962C8B-B14F-4D97-AF65-F5344CB8AC3E}">
        <p14:creationId xmlns:p14="http://schemas.microsoft.com/office/powerpoint/2010/main" val="4010516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11</a:t>
            </a:fld>
            <a:endParaRPr lang="en-US"/>
          </a:p>
        </p:txBody>
      </p:sp>
    </p:spTree>
    <p:extLst>
      <p:ext uri="{BB962C8B-B14F-4D97-AF65-F5344CB8AC3E}">
        <p14:creationId xmlns:p14="http://schemas.microsoft.com/office/powerpoint/2010/main" val="213293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2CADDAC4-DA21-4C60-9895-8BA5F3B4983A}" type="slidenum">
              <a:rPr lang="en-US" smtClean="0"/>
              <a:pPr/>
              <a:t>12</a:t>
            </a:fld>
            <a:endParaRPr lang="en-US"/>
          </a:p>
        </p:txBody>
      </p:sp>
    </p:spTree>
    <p:extLst>
      <p:ext uri="{BB962C8B-B14F-4D97-AF65-F5344CB8AC3E}">
        <p14:creationId xmlns:p14="http://schemas.microsoft.com/office/powerpoint/2010/main" val="174904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6D4CF2-A572-484E-8E57-8208F12484DD}"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212606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D4CF2-A572-484E-8E57-8208F12484DD}"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12523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D4CF2-A572-484E-8E57-8208F12484DD}"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154718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D4CF2-A572-484E-8E57-8208F12484DD}"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374471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D4CF2-A572-484E-8E57-8208F12484DD}"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39200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D4CF2-A572-484E-8E57-8208F12484DD}"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359543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D4CF2-A572-484E-8E57-8208F12484DD}" type="datetimeFigureOut">
              <a:rPr lang="en-US" smtClean="0"/>
              <a:pPr/>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153098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D4CF2-A572-484E-8E57-8208F12484DD}" type="datetimeFigureOut">
              <a:rPr lang="en-US" smtClean="0"/>
              <a:pPr/>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273239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D4CF2-A572-484E-8E57-8208F12484DD}" type="datetimeFigureOut">
              <a:rPr lang="en-US" smtClean="0"/>
              <a:pPr/>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150234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D4CF2-A572-484E-8E57-8208F12484DD}"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407450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D4CF2-A572-484E-8E57-8208F12484DD}"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91679-BDAF-4394-A9ED-F7137B74E5D8}" type="slidenum">
              <a:rPr lang="en-US" smtClean="0"/>
              <a:pPr/>
              <a:t>‹#›</a:t>
            </a:fld>
            <a:endParaRPr lang="en-US"/>
          </a:p>
        </p:txBody>
      </p:sp>
    </p:spTree>
    <p:extLst>
      <p:ext uri="{BB962C8B-B14F-4D97-AF65-F5344CB8AC3E}">
        <p14:creationId xmlns:p14="http://schemas.microsoft.com/office/powerpoint/2010/main" val="200689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D4CF2-A572-484E-8E57-8208F12484DD}" type="datetimeFigureOut">
              <a:rPr lang="en-US" smtClean="0"/>
              <a:pPr/>
              <a:t>9/10/2021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91679-BDAF-4394-A9ED-F7137B74E5D8}" type="slidenum">
              <a:rPr lang="en-US" smtClean="0"/>
              <a:pPr/>
              <a:t>‹#›</a:t>
            </a:fld>
            <a:endParaRPr lang="en-US"/>
          </a:p>
        </p:txBody>
      </p:sp>
    </p:spTree>
    <p:extLst>
      <p:ext uri="{BB962C8B-B14F-4D97-AF65-F5344CB8AC3E}">
        <p14:creationId xmlns:p14="http://schemas.microsoft.com/office/powerpoint/2010/main" val="279405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6.xml"/><Relationship Id="rId5" Type="http://schemas.openxmlformats.org/officeDocument/2006/relationships/image" Target="../media/image92.jpeg"/><Relationship Id="rId4" Type="http://schemas.openxmlformats.org/officeDocument/2006/relationships/image" Target="../media/image91.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monetary.org/"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3526971"/>
          </a:xfrm>
          <a:solidFill>
            <a:srgbClr val="FFFF00"/>
          </a:solidFill>
        </p:spPr>
        <p:txBody>
          <a:bodyPr>
            <a:normAutofit fontScale="90000"/>
          </a:bodyPr>
          <a:lstStyle/>
          <a:p>
            <a:br>
              <a:rPr lang="en-US" dirty="0"/>
            </a:br>
            <a:br>
              <a:rPr lang="en-US" dirty="0"/>
            </a:br>
            <a:br>
              <a:rPr lang="en-US" dirty="0"/>
            </a:br>
            <a:br>
              <a:rPr lang="en-US" dirty="0"/>
            </a:br>
            <a:r>
              <a:rPr lang="en-US" b="1" dirty="0"/>
              <a:t>MONEY AND WAR:</a:t>
            </a:r>
            <a:br>
              <a:rPr lang="en-US" b="1" dirty="0"/>
            </a:br>
            <a:br>
              <a:rPr lang="en-US" dirty="0"/>
            </a:br>
            <a:r>
              <a:rPr lang="en-US" sz="4900" b="1" u="sng" dirty="0"/>
              <a:t>To end war, we must change the monetary system.</a:t>
            </a:r>
            <a:br>
              <a:rPr lang="en-US" sz="4900" b="1" u="sng" dirty="0"/>
            </a:br>
            <a:endParaRPr lang="en-US" b="1" u="sng" dirty="0"/>
          </a:p>
        </p:txBody>
      </p:sp>
      <p:sp>
        <p:nvSpPr>
          <p:cNvPr id="4" name="Content Placeholder 2"/>
          <p:cNvSpPr>
            <a:spLocks noGrp="1"/>
          </p:cNvSpPr>
          <p:nvPr/>
        </p:nvSpPr>
        <p:spPr>
          <a:xfrm>
            <a:off x="3831020" y="4622471"/>
            <a:ext cx="4067503" cy="1463019"/>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Peace Action</a:t>
            </a:r>
          </a:p>
          <a:p>
            <a:pPr marL="0" indent="0" algn="ctr">
              <a:buNone/>
            </a:pPr>
            <a:r>
              <a:rPr lang="en-US" b="1" dirty="0"/>
              <a:t>11/4/13</a:t>
            </a:r>
            <a:endParaRPr lang="en-US" dirty="0"/>
          </a:p>
        </p:txBody>
      </p:sp>
    </p:spTree>
    <p:extLst>
      <p:ext uri="{BB962C8B-B14F-4D97-AF65-F5344CB8AC3E}">
        <p14:creationId xmlns:p14="http://schemas.microsoft.com/office/powerpoint/2010/main" val="3594632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a:solidFill>
            <a:srgbClr val="FFC000"/>
          </a:solidFill>
        </p:spPr>
        <p:txBody>
          <a:bodyPr>
            <a:normAutofit fontScale="90000"/>
          </a:bodyPr>
          <a:lstStyle/>
          <a:p>
            <a:pPr algn="ctr"/>
            <a:r>
              <a:rPr lang="en-US" sz="3600" b="1" u="sng" dirty="0"/>
              <a:t>WHAT MONEY IS </a:t>
            </a:r>
            <a:r>
              <a:rPr lang="en-US" sz="5400" b="1" u="sng" dirty="0"/>
              <a:t>NOT</a:t>
            </a:r>
          </a:p>
        </p:txBody>
      </p:sp>
      <p:sp>
        <p:nvSpPr>
          <p:cNvPr id="3" name="Content Placeholder 2"/>
          <p:cNvSpPr>
            <a:spLocks noGrp="1"/>
          </p:cNvSpPr>
          <p:nvPr>
            <p:ph idx="1"/>
          </p:nvPr>
        </p:nvSpPr>
        <p:spPr>
          <a:xfrm>
            <a:off x="546099" y="1324302"/>
            <a:ext cx="11449957" cy="5533697"/>
          </a:xfrm>
        </p:spPr>
        <p:txBody>
          <a:bodyPr>
            <a:normAutofit fontScale="92500" lnSpcReduction="10000"/>
          </a:bodyPr>
          <a:lstStyle/>
          <a:p>
            <a:pPr marL="0" indent="0">
              <a:buNone/>
            </a:pPr>
            <a:endParaRPr lang="en-US" b="1" dirty="0">
              <a:solidFill>
                <a:srgbClr val="FF3300"/>
              </a:solidFill>
            </a:endParaRPr>
          </a:p>
          <a:p>
            <a:pPr marL="0" indent="0">
              <a:buNone/>
            </a:pPr>
            <a:r>
              <a:rPr lang="en-US" b="1" dirty="0"/>
              <a:t>MONEY IS </a:t>
            </a:r>
            <a:r>
              <a:rPr lang="en-US" sz="3500" b="1" u="sng" dirty="0"/>
              <a:t>NOT</a:t>
            </a:r>
            <a:r>
              <a:rPr lang="en-US" b="1" u="sng" dirty="0"/>
              <a:t> WEALTH</a:t>
            </a:r>
            <a:r>
              <a:rPr lang="en-US" b="1" dirty="0"/>
              <a:t>    ---</a:t>
            </a:r>
          </a:p>
          <a:p>
            <a:pPr marL="0" indent="0">
              <a:buNone/>
            </a:pPr>
            <a:r>
              <a:rPr lang="en-US" b="1" dirty="0"/>
              <a:t>        IT IS USED TO BUY WEALTH.</a:t>
            </a:r>
          </a:p>
          <a:p>
            <a:pPr marL="0" indent="0">
              <a:buNone/>
            </a:pPr>
            <a:r>
              <a:rPr lang="en-US" b="1" dirty="0"/>
              <a:t>     </a:t>
            </a:r>
          </a:p>
          <a:p>
            <a:pPr marL="0" indent="0">
              <a:buNone/>
            </a:pPr>
            <a:endParaRPr lang="en-US" b="1" dirty="0"/>
          </a:p>
          <a:p>
            <a:pPr marL="0" indent="0">
              <a:buNone/>
            </a:pPr>
            <a:endParaRPr lang="en-US" b="1" dirty="0"/>
          </a:p>
          <a:p>
            <a:pPr marL="0" indent="0">
              <a:buNone/>
            </a:pPr>
            <a:r>
              <a:rPr lang="en-US" b="1" dirty="0"/>
              <a:t>MONEY IS </a:t>
            </a:r>
            <a:r>
              <a:rPr lang="en-US" sz="3500" b="1" u="sng" dirty="0"/>
              <a:t>NOT</a:t>
            </a:r>
            <a:r>
              <a:rPr lang="en-US" b="1" u="sng" dirty="0"/>
              <a:t> DEBT</a:t>
            </a:r>
            <a:r>
              <a:rPr lang="en-US" b="1" dirty="0"/>
              <a:t>:</a:t>
            </a:r>
          </a:p>
          <a:p>
            <a:pPr marL="0" indent="0">
              <a:buNone/>
            </a:pPr>
            <a:endParaRPr lang="en-US" b="1" dirty="0"/>
          </a:p>
          <a:p>
            <a:pPr marL="0" indent="0">
              <a:buNone/>
            </a:pPr>
            <a:r>
              <a:rPr lang="en-US" b="1" dirty="0"/>
              <a:t>         DEBT IS PAID WITH MONEY.</a:t>
            </a:r>
          </a:p>
          <a:p>
            <a:pPr marL="0" indent="0">
              <a:buNone/>
            </a:pPr>
            <a:endParaRPr lang="en-US" b="1" dirty="0"/>
          </a:p>
          <a:p>
            <a:pPr marL="0" indent="0">
              <a:buNone/>
            </a:pPr>
            <a:br>
              <a:rPr lang="en-US" b="1" dirty="0"/>
            </a:br>
            <a:endParaRPr lang="en-US" dirty="0"/>
          </a:p>
        </p:txBody>
      </p:sp>
      <p:pic>
        <p:nvPicPr>
          <p:cNvPr id="4" name="Picture 13" descr="Gold_bullion : 3d gold bricks pile isolated 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3900" y="1324302"/>
            <a:ext cx="20574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huffpost.com/gen/1027079/thumbs/s-BANKS-DEBT-COLLECTORS-large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5899" y="4096834"/>
            <a:ext cx="3539797" cy="2449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2.mm.bing.net/th?id=H.4833600327582109&amp;pid=15.1&amp;H=120&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324" y="1662817"/>
            <a:ext cx="2044372" cy="152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2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98634"/>
          </a:xfrm>
        </p:spPr>
        <p:txBody>
          <a:bodyPr>
            <a:normAutofit/>
          </a:bodyPr>
          <a:lstStyle/>
          <a:p>
            <a:r>
              <a:rPr lang="en-US" dirty="0"/>
              <a:t>  </a:t>
            </a:r>
            <a:r>
              <a:rPr lang="en-US" b="1" u="sng" dirty="0"/>
              <a:t>A SOCIETY DEFINES ITS MONEY IN THE LAW</a:t>
            </a:r>
          </a:p>
        </p:txBody>
      </p:sp>
      <p:sp>
        <p:nvSpPr>
          <p:cNvPr id="3" name="Content Placeholder 2"/>
          <p:cNvSpPr>
            <a:spLocks noGrp="1"/>
          </p:cNvSpPr>
          <p:nvPr>
            <p:ph idx="1"/>
          </p:nvPr>
        </p:nvSpPr>
        <p:spPr>
          <a:xfrm>
            <a:off x="378372" y="898635"/>
            <a:ext cx="11225049" cy="5959365"/>
          </a:xfrm>
        </p:spPr>
        <p:txBody>
          <a:bodyPr>
            <a:normAutofit/>
          </a:bodyPr>
          <a:lstStyle/>
          <a:p>
            <a:pPr>
              <a:lnSpc>
                <a:spcPct val="80000"/>
              </a:lnSpc>
              <a:spcBef>
                <a:spcPct val="0"/>
              </a:spcBef>
              <a:buFontTx/>
              <a:buNone/>
            </a:pPr>
            <a:endParaRPr lang="en-US" b="1" dirty="0">
              <a:solidFill>
                <a:srgbClr val="0000FF"/>
              </a:solidFill>
            </a:endParaRPr>
          </a:p>
          <a:p>
            <a:pPr>
              <a:lnSpc>
                <a:spcPct val="80000"/>
              </a:lnSpc>
              <a:spcBef>
                <a:spcPct val="0"/>
              </a:spcBef>
              <a:buFontTx/>
              <a:buNone/>
            </a:pPr>
            <a:r>
              <a:rPr lang="en-US" b="1" dirty="0">
                <a:solidFill>
                  <a:srgbClr val="0000FF"/>
                </a:solidFill>
              </a:rPr>
              <a:t> </a:t>
            </a:r>
            <a:r>
              <a:rPr lang="en-US" b="1" dirty="0"/>
              <a:t>Aristotle (384 BC – 322 BC):</a:t>
            </a:r>
          </a:p>
          <a:p>
            <a:pPr>
              <a:lnSpc>
                <a:spcPct val="80000"/>
              </a:lnSpc>
              <a:spcBef>
                <a:spcPct val="0"/>
              </a:spcBef>
              <a:buFontTx/>
              <a:buNone/>
            </a:pPr>
            <a:endParaRPr lang="en-US" dirty="0"/>
          </a:p>
          <a:p>
            <a:pPr>
              <a:lnSpc>
                <a:spcPct val="80000"/>
              </a:lnSpc>
              <a:spcBef>
                <a:spcPct val="0"/>
              </a:spcBef>
              <a:buFontTx/>
              <a:buNone/>
            </a:pPr>
            <a:r>
              <a:rPr lang="en-US" sz="2400" dirty="0"/>
              <a:t>                   "</a:t>
            </a:r>
            <a:r>
              <a:rPr lang="en-US" sz="2400" b="1" dirty="0">
                <a:solidFill>
                  <a:srgbClr val="0000FF"/>
                </a:solidFill>
              </a:rPr>
              <a:t>Money exists not by nature but by </a:t>
            </a:r>
            <a:r>
              <a:rPr lang="en-US" sz="2400" b="1" u="sng" dirty="0">
                <a:solidFill>
                  <a:srgbClr val="0000FF"/>
                </a:solidFill>
              </a:rPr>
              <a:t>law</a:t>
            </a:r>
            <a:r>
              <a:rPr lang="en-US" sz="2400" b="1" dirty="0">
                <a:solidFill>
                  <a:srgbClr val="0000FF"/>
                </a:solidFill>
              </a:rPr>
              <a:t>.</a:t>
            </a:r>
            <a:r>
              <a:rPr lang="en-US" sz="2400" dirty="0"/>
              <a:t>"</a:t>
            </a:r>
          </a:p>
          <a:p>
            <a:pPr>
              <a:lnSpc>
                <a:spcPct val="80000"/>
              </a:lnSpc>
              <a:buFontTx/>
              <a:buNone/>
            </a:pPr>
            <a:endParaRPr lang="en-US" b="1" dirty="0"/>
          </a:p>
          <a:p>
            <a:pPr>
              <a:lnSpc>
                <a:spcPct val="80000"/>
              </a:lnSpc>
              <a:buFontTx/>
              <a:buNone/>
            </a:pPr>
            <a:r>
              <a:rPr lang="en-US" b="1" dirty="0"/>
              <a:t>Edward Kellogg, 1861, </a:t>
            </a:r>
            <a:r>
              <a:rPr lang="en-US" b="1" u="sng" dirty="0"/>
              <a:t>A New Monetary System</a:t>
            </a:r>
            <a:r>
              <a:rPr lang="en-US" b="1" dirty="0"/>
              <a:t>:</a:t>
            </a:r>
          </a:p>
          <a:p>
            <a:pPr>
              <a:lnSpc>
                <a:spcPct val="80000"/>
              </a:lnSpc>
              <a:buFontTx/>
              <a:buNone/>
            </a:pPr>
            <a:endParaRPr lang="en-US" b="1" dirty="0"/>
          </a:p>
          <a:p>
            <a:pPr>
              <a:lnSpc>
                <a:spcPct val="80000"/>
              </a:lnSpc>
              <a:spcBef>
                <a:spcPts val="600"/>
              </a:spcBef>
              <a:buFontTx/>
              <a:buNone/>
            </a:pPr>
            <a:r>
              <a:rPr lang="en-US" b="1" dirty="0"/>
              <a:t>               </a:t>
            </a:r>
            <a:r>
              <a:rPr lang="en-US" sz="2400" dirty="0"/>
              <a:t>“</a:t>
            </a:r>
            <a:r>
              <a:rPr lang="en-US" sz="2400" b="1" dirty="0">
                <a:solidFill>
                  <a:srgbClr val="0000FF"/>
                </a:solidFill>
              </a:rPr>
              <a:t>The most important fundamental </a:t>
            </a:r>
            <a:r>
              <a:rPr lang="en-US" sz="2400" b="1" u="sng" dirty="0">
                <a:solidFill>
                  <a:srgbClr val="0000FF"/>
                </a:solidFill>
              </a:rPr>
              <a:t>law</a:t>
            </a:r>
            <a:r>
              <a:rPr lang="en-US" sz="2400" b="1" dirty="0">
                <a:solidFill>
                  <a:srgbClr val="0000FF"/>
                </a:solidFill>
              </a:rPr>
              <a:t> in any nation</a:t>
            </a:r>
          </a:p>
          <a:p>
            <a:pPr>
              <a:lnSpc>
                <a:spcPct val="80000"/>
              </a:lnSpc>
              <a:spcBef>
                <a:spcPts val="600"/>
              </a:spcBef>
              <a:buFontTx/>
              <a:buNone/>
            </a:pPr>
            <a:r>
              <a:rPr lang="en-US" sz="2400" b="1" dirty="0">
                <a:solidFill>
                  <a:srgbClr val="0000FF"/>
                </a:solidFill>
              </a:rPr>
              <a:t>                    is that which institutes money…</a:t>
            </a:r>
            <a:r>
              <a:rPr lang="en-US" sz="2400" dirty="0"/>
              <a:t>”</a:t>
            </a:r>
          </a:p>
          <a:p>
            <a:pPr>
              <a:lnSpc>
                <a:spcPct val="80000"/>
              </a:lnSpc>
              <a:spcBef>
                <a:spcPct val="0"/>
              </a:spcBef>
              <a:buFontTx/>
              <a:buNone/>
            </a:pPr>
            <a:endParaRPr lang="en-US" dirty="0"/>
          </a:p>
          <a:p>
            <a:pPr>
              <a:lnSpc>
                <a:spcPct val="80000"/>
              </a:lnSpc>
              <a:spcBef>
                <a:spcPct val="0"/>
              </a:spcBef>
              <a:buFontTx/>
              <a:buNone/>
            </a:pPr>
            <a:r>
              <a:rPr lang="en-US" b="1" dirty="0"/>
              <a:t>Meyer Rothschild- private banker:</a:t>
            </a:r>
          </a:p>
          <a:p>
            <a:pPr>
              <a:lnSpc>
                <a:spcPct val="80000"/>
              </a:lnSpc>
              <a:spcBef>
                <a:spcPct val="0"/>
              </a:spcBef>
              <a:buFontTx/>
              <a:buNone/>
            </a:pPr>
            <a:endParaRPr lang="en-US" b="1" dirty="0"/>
          </a:p>
          <a:p>
            <a:pPr>
              <a:lnSpc>
                <a:spcPct val="80000"/>
              </a:lnSpc>
              <a:spcBef>
                <a:spcPct val="0"/>
              </a:spcBef>
              <a:buFontTx/>
              <a:buNone/>
            </a:pPr>
            <a:r>
              <a:rPr lang="en-US" dirty="0"/>
              <a:t>               </a:t>
            </a:r>
            <a:r>
              <a:rPr lang="en-US" sz="2400" dirty="0"/>
              <a:t>“</a:t>
            </a:r>
            <a:r>
              <a:rPr lang="en-US" sz="2400" b="1" dirty="0">
                <a:solidFill>
                  <a:srgbClr val="0000FF"/>
                </a:solidFill>
              </a:rPr>
              <a:t>Give me control of a nation’s money supply,</a:t>
            </a:r>
          </a:p>
          <a:p>
            <a:pPr>
              <a:lnSpc>
                <a:spcPct val="80000"/>
              </a:lnSpc>
              <a:spcBef>
                <a:spcPct val="0"/>
              </a:spcBef>
              <a:buFontTx/>
              <a:buNone/>
            </a:pPr>
            <a:r>
              <a:rPr lang="en-US" sz="2400" b="1" dirty="0">
                <a:solidFill>
                  <a:srgbClr val="0000FF"/>
                </a:solidFill>
              </a:rPr>
              <a:t>                    and I care not who makes its </a:t>
            </a:r>
            <a:r>
              <a:rPr lang="en-US" sz="2400" b="1" u="sng" dirty="0">
                <a:solidFill>
                  <a:srgbClr val="0000FF"/>
                </a:solidFill>
              </a:rPr>
              <a:t>laws</a:t>
            </a:r>
            <a:r>
              <a:rPr lang="en-US" sz="2400" b="1" dirty="0">
                <a:solidFill>
                  <a:srgbClr val="0000FF"/>
                </a:solidFill>
              </a:rPr>
              <a:t>.</a:t>
            </a:r>
            <a:r>
              <a:rPr lang="en-US" sz="2400" i="1" dirty="0"/>
              <a:t>”</a:t>
            </a:r>
            <a:endParaRPr lang="en-US" sz="2400" dirty="0"/>
          </a:p>
        </p:txBody>
      </p:sp>
      <p:pic>
        <p:nvPicPr>
          <p:cNvPr id="1026" name="Picture 2" descr="http://ts3.mm.bing.net/th?id=H.4509205787246854&amp;pid=15.1&amp;H=160&amp;W=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3395" y="741672"/>
            <a:ext cx="1669212" cy="1644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2.mm.bing.net/th?id=H.4722416494250401&amp;pid=15.1&amp;H=160&amp;W=1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1235" y="2386147"/>
            <a:ext cx="1681372" cy="2241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yer Amschel Rothschi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4351" y="4627978"/>
            <a:ext cx="1547649" cy="223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1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393700"/>
            <a:ext cx="10528300" cy="889001"/>
          </a:xfrm>
          <a:solidFill>
            <a:schemeClr val="accent1">
              <a:lumMod val="20000"/>
              <a:lumOff val="80000"/>
            </a:schemeClr>
          </a:solidFill>
        </p:spPr>
        <p:txBody>
          <a:bodyPr>
            <a:normAutofit fontScale="90000"/>
          </a:bodyPr>
          <a:lstStyle/>
          <a:p>
            <a:br>
              <a:rPr lang="en-US" dirty="0"/>
            </a:br>
            <a:br>
              <a:rPr lang="en-US" dirty="0"/>
            </a:br>
            <a:r>
              <a:rPr lang="en-US" dirty="0"/>
              <a:t>TOPICS</a:t>
            </a:r>
            <a:endParaRPr lang="en-US" b="1" dirty="0"/>
          </a:p>
        </p:txBody>
      </p:sp>
      <p:sp>
        <p:nvSpPr>
          <p:cNvPr id="3" name="Subtitle 2"/>
          <p:cNvSpPr>
            <a:spLocks noGrp="1"/>
          </p:cNvSpPr>
          <p:nvPr>
            <p:ph type="subTitle" idx="1"/>
          </p:nvPr>
        </p:nvSpPr>
        <p:spPr>
          <a:xfrm>
            <a:off x="2044700" y="1714500"/>
            <a:ext cx="9144000" cy="4229100"/>
          </a:xfrm>
          <a:solidFill>
            <a:schemeClr val="bg1"/>
          </a:solidFill>
        </p:spPr>
        <p:txBody>
          <a:bodyPr>
            <a:normAutofit/>
          </a:bodyPr>
          <a:lstStyle/>
          <a:p>
            <a:pPr marL="457200" indent="-457200" algn="l">
              <a:buAutoNum type="arabicPlain" startAt="2"/>
            </a:pPr>
            <a:endParaRPr lang="en-US" sz="4000" b="1" dirty="0"/>
          </a:p>
          <a:p>
            <a:pPr marL="457200" indent="-457200" algn="l">
              <a:buAutoNum type="arabicPlain" startAt="2"/>
            </a:pPr>
            <a:endParaRPr lang="en-US" sz="4000" b="1" dirty="0"/>
          </a:p>
          <a:p>
            <a:pPr marL="457200" indent="-457200" algn="l">
              <a:buAutoNum type="arabicPlain" startAt="2"/>
            </a:pPr>
            <a:endParaRPr lang="en-US" sz="4000" b="1" dirty="0"/>
          </a:p>
          <a:p>
            <a:pPr marL="457200" indent="-457200" algn="l">
              <a:buAutoNum type="arabicPlain" startAt="2"/>
            </a:pPr>
            <a:r>
              <a:rPr lang="en-US" sz="4000" b="1" dirty="0"/>
              <a:t>   WHAT DO WE USE FOR MONEY?</a:t>
            </a:r>
            <a:endParaRPr lang="en-US" dirty="0"/>
          </a:p>
        </p:txBody>
      </p:sp>
    </p:spTree>
    <p:extLst>
      <p:ext uri="{BB962C8B-B14F-4D97-AF65-F5344CB8AC3E}">
        <p14:creationId xmlns:p14="http://schemas.microsoft.com/office/powerpoint/2010/main" val="285783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08" y="788276"/>
            <a:ext cx="10012900" cy="2798192"/>
          </a:xfrm>
          <a:solidFill>
            <a:schemeClr val="accent1">
              <a:lumMod val="60000"/>
              <a:lumOff val="40000"/>
            </a:schemeClr>
          </a:solidFill>
        </p:spPr>
        <p:txBody>
          <a:bodyPr>
            <a:normAutofit/>
          </a:bodyPr>
          <a:lstStyle/>
          <a:p>
            <a:r>
              <a:rPr lang="en-US" sz="4800" dirty="0"/>
              <a:t>WE HAVE</a:t>
            </a:r>
            <a:br>
              <a:rPr lang="en-US" sz="4800" dirty="0"/>
            </a:br>
            <a:br>
              <a:rPr lang="en-US" sz="4800" dirty="0"/>
            </a:br>
            <a:r>
              <a:rPr lang="en-US" b="1" dirty="0"/>
              <a:t>PRIVATELY ISSUED </a:t>
            </a:r>
            <a:r>
              <a:rPr lang="en-US" sz="5400" dirty="0"/>
              <a:t>BANK CREDIT</a:t>
            </a:r>
            <a:endParaRPr lang="en-US" sz="4800" dirty="0"/>
          </a:p>
        </p:txBody>
      </p:sp>
      <p:pic>
        <p:nvPicPr>
          <p:cNvPr id="2050" name="Picture 2" descr="http://ts3.mm.bing.net/th?id=H.4539532537037994&amp;pid=15.1&amp;H=9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0924" y="4248620"/>
            <a:ext cx="3358053" cy="1888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900357008264499&amp;pid=15.1&amp;H=160&amp;W=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4032">
            <a:off x="995925" y="4353284"/>
            <a:ext cx="1893941" cy="19113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2.mm.bing.net/th?id=H.4852571229195149&amp;pid=15.1&amp;H=160&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64254">
            <a:off x="8888395" y="4229783"/>
            <a:ext cx="1912117" cy="191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47869"/>
      </p:ext>
    </p:extLst>
  </p:cSld>
  <p:clrMapOvr>
    <a:masterClrMapping/>
  </p:clrMapOvr>
  <mc:AlternateContent xmlns:mc="http://schemas.openxmlformats.org/markup-compatibility/2006" xmlns:p14="http://schemas.microsoft.com/office/powerpoint/2010/main">
    <mc:Choice Requires="p14">
      <p:transition spd="slow" p14:dur="2000" advTm="12326"/>
    </mc:Choice>
    <mc:Fallback xmlns="">
      <p:transition spd="slow" advTm="1232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524" y="340238"/>
            <a:ext cx="9143999" cy="5805729"/>
          </a:xfrm>
          <a:solidFill>
            <a:schemeClr val="accent1">
              <a:lumMod val="40000"/>
              <a:lumOff val="60000"/>
            </a:schemeClr>
          </a:solidFill>
        </p:spPr>
        <p:txBody>
          <a:bodyPr>
            <a:normAutofit/>
          </a:bodyPr>
          <a:lstStyle/>
          <a:p>
            <a:endParaRPr lang="en-US" sz="6600" dirty="0">
              <a:solidFill>
                <a:schemeClr val="accent1">
                  <a:lumMod val="75000"/>
                </a:schemeClr>
              </a:solidFill>
            </a:endParaRPr>
          </a:p>
          <a:p>
            <a:r>
              <a:rPr lang="en-US" sz="6600" dirty="0">
                <a:solidFill>
                  <a:schemeClr val="accent1">
                    <a:lumMod val="75000"/>
                  </a:schemeClr>
                </a:solidFill>
              </a:rPr>
              <a:t>PRIVATE</a:t>
            </a:r>
            <a:r>
              <a:rPr lang="en-US" sz="4800" dirty="0"/>
              <a:t> commercial banks</a:t>
            </a:r>
            <a:endParaRPr lang="en-US" sz="4800" u="sng" dirty="0"/>
          </a:p>
          <a:p>
            <a:r>
              <a:rPr lang="en-US" sz="4800" dirty="0"/>
              <a:t>create </a:t>
            </a:r>
            <a:r>
              <a:rPr lang="en-US" sz="4800" dirty="0">
                <a:solidFill>
                  <a:schemeClr val="accent1">
                    <a:lumMod val="75000"/>
                  </a:schemeClr>
                </a:solidFill>
              </a:rPr>
              <a:t>bank credit</a:t>
            </a:r>
            <a:r>
              <a:rPr lang="en-US" sz="4800" dirty="0"/>
              <a:t>…..</a:t>
            </a:r>
          </a:p>
          <a:p>
            <a:endParaRPr lang="en-US" sz="4800" dirty="0">
              <a:solidFill>
                <a:schemeClr val="accent1">
                  <a:lumMod val="40000"/>
                  <a:lumOff val="60000"/>
                </a:schemeClr>
              </a:solidFill>
            </a:endParaRPr>
          </a:p>
          <a:p>
            <a:r>
              <a:rPr lang="en-US" sz="4800" dirty="0"/>
              <a:t>which functions as money</a:t>
            </a:r>
          </a:p>
          <a:p>
            <a:r>
              <a:rPr lang="en-US" sz="4800" u="sng" dirty="0"/>
              <a:t>but </a:t>
            </a:r>
            <a:r>
              <a:rPr lang="en-US" sz="4800" u="sng" dirty="0">
                <a:solidFill>
                  <a:schemeClr val="tx1">
                    <a:lumMod val="95000"/>
                    <a:lumOff val="5000"/>
                  </a:schemeClr>
                </a:solidFill>
              </a:rPr>
              <a:t>is DEBT.</a:t>
            </a:r>
            <a:endParaRPr lang="en-US" dirty="0">
              <a:solidFill>
                <a:schemeClr val="tx1">
                  <a:lumMod val="95000"/>
                  <a:lumOff val="5000"/>
                </a:schemeClr>
              </a:solidFill>
            </a:endParaRPr>
          </a:p>
        </p:txBody>
      </p:sp>
      <p:pic>
        <p:nvPicPr>
          <p:cNvPr id="2" name="Picture 2" descr="http://ts2.mm.bing.net/th?id=H.4793644081152001&amp;pid=15.1&amp;H=160&amp;W=1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4799" y="3610361"/>
            <a:ext cx="2285585" cy="324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15596"/>
      </p:ext>
    </p:extLst>
  </p:cSld>
  <p:clrMapOvr>
    <a:masterClrMapping/>
  </p:clrMapOvr>
  <mc:AlternateContent xmlns:mc="http://schemas.openxmlformats.org/markup-compatibility/2006" xmlns:p14="http://schemas.microsoft.com/office/powerpoint/2010/main">
    <mc:Choice Requires="p14">
      <p:transition spd="slow" p14:dur="2000" advTm="13999"/>
    </mc:Choice>
    <mc:Fallback xmlns="">
      <p:transition spd="slow" advTm="1399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698500" y="559573"/>
            <a:ext cx="9865226" cy="1251283"/>
          </a:xfrm>
          <a:prstGeom prst="rect">
            <a:avLst/>
          </a:prstGeom>
          <a:solidFill>
            <a:schemeClr val="accent1">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300" dirty="0"/>
              <a:t>PRIVATE COMMERCIAL BANKS –</a:t>
            </a:r>
          </a:p>
          <a:p>
            <a:r>
              <a:rPr lang="en-US" sz="2600" dirty="0"/>
              <a:t>Do </a:t>
            </a:r>
            <a:r>
              <a:rPr lang="en-US" sz="2600" u="sng" dirty="0"/>
              <a:t>not</a:t>
            </a:r>
            <a:r>
              <a:rPr lang="en-US" sz="2600" dirty="0"/>
              <a:t> lend your deposits to borrowers</a:t>
            </a:r>
          </a:p>
        </p:txBody>
      </p:sp>
      <p:pic>
        <p:nvPicPr>
          <p:cNvPr id="1030" name="Picture 6" descr="http://ts1.mm.bing.net/th?id=H.5003736650877280&amp;pid=15.1&amp;H=160&amp;W=1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8953" y="2955262"/>
            <a:ext cx="2628685" cy="2903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ts1.mm.bing.net/th?id=H.4895211473797556&amp;pid=15.1&amp;H=107&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811782"/>
            <a:ext cx="3833810" cy="304722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365689" y="6141357"/>
            <a:ext cx="4530848" cy="266301"/>
          </a:xfrm>
          <a:prstGeom prst="rightArrow">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TextBox 17"/>
          <p:cNvSpPr txBox="1"/>
          <p:nvPr/>
        </p:nvSpPr>
        <p:spPr>
          <a:xfrm>
            <a:off x="4901491" y="5411450"/>
            <a:ext cx="2137028" cy="1446550"/>
          </a:xfrm>
          <a:prstGeom prst="rect">
            <a:avLst/>
          </a:prstGeom>
          <a:noFill/>
        </p:spPr>
        <p:txBody>
          <a:bodyPr wrap="square" rtlCol="0">
            <a:spAutoFit/>
          </a:bodyPr>
          <a:lstStyle/>
          <a:p>
            <a:r>
              <a:rPr lang="en-US" sz="8800" b="1" u="sng" dirty="0">
                <a:solidFill>
                  <a:srgbClr val="0000FF"/>
                </a:solidFill>
              </a:rPr>
              <a:t>NO</a:t>
            </a:r>
          </a:p>
        </p:txBody>
      </p:sp>
      <p:sp>
        <p:nvSpPr>
          <p:cNvPr id="8" name="TextBox 7"/>
          <p:cNvSpPr txBox="1"/>
          <p:nvPr/>
        </p:nvSpPr>
        <p:spPr>
          <a:xfrm>
            <a:off x="389108" y="5859009"/>
            <a:ext cx="2664704" cy="830997"/>
          </a:xfrm>
          <a:prstGeom prst="rect">
            <a:avLst/>
          </a:prstGeom>
          <a:solidFill>
            <a:srgbClr val="FFFF00"/>
          </a:solidFill>
        </p:spPr>
        <p:txBody>
          <a:bodyPr wrap="none" rtlCol="0">
            <a:spAutoFit/>
          </a:bodyPr>
          <a:lstStyle/>
          <a:p>
            <a:r>
              <a:rPr lang="en-US" sz="4800" b="1" dirty="0"/>
              <a:t>DEPOSITS</a:t>
            </a:r>
          </a:p>
        </p:txBody>
      </p:sp>
      <p:sp>
        <p:nvSpPr>
          <p:cNvPr id="9" name="TextBox 8"/>
          <p:cNvSpPr txBox="1"/>
          <p:nvPr/>
        </p:nvSpPr>
        <p:spPr>
          <a:xfrm>
            <a:off x="8317529" y="5859008"/>
            <a:ext cx="3050651" cy="830997"/>
          </a:xfrm>
          <a:prstGeom prst="rect">
            <a:avLst/>
          </a:prstGeom>
          <a:solidFill>
            <a:srgbClr val="FFFF00"/>
          </a:solidFill>
        </p:spPr>
        <p:txBody>
          <a:bodyPr wrap="square" rtlCol="0">
            <a:spAutoFit/>
          </a:bodyPr>
          <a:lstStyle/>
          <a:p>
            <a:r>
              <a:rPr lang="en-US" sz="4800" b="1" dirty="0"/>
              <a:t>LOANS</a:t>
            </a:r>
          </a:p>
        </p:txBody>
      </p:sp>
    </p:spTree>
    <p:custDataLst>
      <p:tags r:id="rId1"/>
    </p:custDataLst>
    <p:extLst>
      <p:ext uri="{BB962C8B-B14F-4D97-AF65-F5344CB8AC3E}">
        <p14:creationId xmlns:p14="http://schemas.microsoft.com/office/powerpoint/2010/main" val="1764707644"/>
      </p:ext>
    </p:extLst>
  </p:cSld>
  <p:clrMapOvr>
    <a:masterClrMapping/>
  </p:clrMapOvr>
  <mc:AlternateContent xmlns:mc="http://schemas.openxmlformats.org/markup-compatibility/2006" xmlns:p14="http://schemas.microsoft.com/office/powerpoint/2010/main">
    <mc:Choice Requires="p14">
      <p:transition p14:dur="10" advTm="18783"/>
    </mc:Choice>
    <mc:Fallback xmlns="">
      <p:transition advTm="18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TextBox 3"/>
          <p:cNvSpPr txBox="1"/>
          <p:nvPr/>
        </p:nvSpPr>
        <p:spPr>
          <a:xfrm>
            <a:off x="0" y="2758190"/>
            <a:ext cx="12192000" cy="1015663"/>
          </a:xfrm>
          <a:prstGeom prst="rect">
            <a:avLst/>
          </a:prstGeom>
          <a:solidFill>
            <a:schemeClr val="accent5">
              <a:lumMod val="20000"/>
              <a:lumOff val="80000"/>
            </a:schemeClr>
          </a:solidFill>
        </p:spPr>
        <p:txBody>
          <a:bodyPr wrap="square" rtlCol="0">
            <a:spAutoFit/>
          </a:bodyPr>
          <a:lstStyle/>
          <a:p>
            <a:r>
              <a:rPr lang="en-US" sz="6000" dirty="0"/>
              <a:t>       IT IS THE EXACT OPPOSITE !!!</a:t>
            </a:r>
          </a:p>
        </p:txBody>
      </p:sp>
    </p:spTree>
    <p:extLst>
      <p:ext uri="{BB962C8B-B14F-4D97-AF65-F5344CB8AC3E}">
        <p14:creationId xmlns:p14="http://schemas.microsoft.com/office/powerpoint/2010/main" val="2489756759"/>
      </p:ext>
    </p:extLst>
  </p:cSld>
  <p:clrMapOvr>
    <a:masterClrMapping/>
  </p:clrMapOvr>
  <mc:AlternateContent xmlns:mc="http://schemas.openxmlformats.org/markup-compatibility/2006" xmlns:p14="http://schemas.microsoft.com/office/powerpoint/2010/main">
    <mc:Choice Requires="p14">
      <p:transition spd="slow" p14:dur="2000" advTm="2646"/>
    </mc:Choice>
    <mc:Fallback xmlns="">
      <p:transition spd="slow" advTm="264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4331042" y="5233737"/>
            <a:ext cx="2378243" cy="1465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2" name="Subtitle 2"/>
          <p:cNvSpPr txBox="1">
            <a:spLocks/>
          </p:cNvSpPr>
          <p:nvPr/>
        </p:nvSpPr>
        <p:spPr>
          <a:xfrm>
            <a:off x="1524000" y="377371"/>
            <a:ext cx="9127956" cy="2078094"/>
          </a:xfrm>
          <a:prstGeom prst="rect">
            <a:avLst/>
          </a:prstGeom>
          <a:solidFill>
            <a:schemeClr val="accent1">
              <a:lumMod val="40000"/>
              <a:lumOff val="6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t>A borrower signs a loan contract,</a:t>
            </a:r>
          </a:p>
          <a:p>
            <a:r>
              <a:rPr lang="en-US" sz="4000" dirty="0"/>
              <a:t>and the </a:t>
            </a:r>
            <a:r>
              <a:rPr lang="en-US" sz="4000" b="1" dirty="0"/>
              <a:t>BANK CREATES A DEPOSIT </a:t>
            </a:r>
          </a:p>
          <a:p>
            <a:r>
              <a:rPr lang="en-US" sz="4000" dirty="0"/>
              <a:t>in the borrower’s account</a:t>
            </a:r>
          </a:p>
        </p:txBody>
      </p:sp>
      <p:sp>
        <p:nvSpPr>
          <p:cNvPr id="5" name="TextBox 4"/>
          <p:cNvSpPr txBox="1"/>
          <p:nvPr/>
        </p:nvSpPr>
        <p:spPr>
          <a:xfrm>
            <a:off x="488405" y="5591564"/>
            <a:ext cx="3050651" cy="830997"/>
          </a:xfrm>
          <a:prstGeom prst="rect">
            <a:avLst/>
          </a:prstGeom>
          <a:solidFill>
            <a:srgbClr val="FFFF00"/>
          </a:solidFill>
        </p:spPr>
        <p:txBody>
          <a:bodyPr wrap="square" rtlCol="0">
            <a:spAutoFit/>
          </a:bodyPr>
          <a:lstStyle/>
          <a:p>
            <a:r>
              <a:rPr lang="en-US" sz="4800" b="1" dirty="0"/>
              <a:t>LOANS</a:t>
            </a:r>
          </a:p>
        </p:txBody>
      </p:sp>
      <p:sp>
        <p:nvSpPr>
          <p:cNvPr id="6" name="TextBox 5"/>
          <p:cNvSpPr txBox="1"/>
          <p:nvPr/>
        </p:nvSpPr>
        <p:spPr>
          <a:xfrm>
            <a:off x="4383374" y="5552576"/>
            <a:ext cx="2137842" cy="830997"/>
          </a:xfrm>
          <a:prstGeom prst="rect">
            <a:avLst/>
          </a:prstGeom>
          <a:noFill/>
        </p:spPr>
        <p:txBody>
          <a:bodyPr wrap="square" rtlCol="0">
            <a:spAutoFit/>
          </a:bodyPr>
          <a:lstStyle/>
          <a:p>
            <a:r>
              <a:rPr lang="en-US" sz="4800" b="1" dirty="0"/>
              <a:t>CREATE</a:t>
            </a:r>
          </a:p>
        </p:txBody>
      </p:sp>
      <p:sp>
        <p:nvSpPr>
          <p:cNvPr id="7" name="TextBox 6"/>
          <p:cNvSpPr txBox="1"/>
          <p:nvPr/>
        </p:nvSpPr>
        <p:spPr>
          <a:xfrm>
            <a:off x="8035384" y="5683897"/>
            <a:ext cx="2664704" cy="830997"/>
          </a:xfrm>
          <a:prstGeom prst="rect">
            <a:avLst/>
          </a:prstGeom>
          <a:solidFill>
            <a:srgbClr val="FFFF00"/>
          </a:solidFill>
        </p:spPr>
        <p:txBody>
          <a:bodyPr wrap="none" rtlCol="0">
            <a:spAutoFit/>
          </a:bodyPr>
          <a:lstStyle/>
          <a:p>
            <a:r>
              <a:rPr lang="en-US" sz="4800" b="1" dirty="0"/>
              <a:t>DEPOSITS</a:t>
            </a:r>
          </a:p>
        </p:txBody>
      </p:sp>
      <p:pic>
        <p:nvPicPr>
          <p:cNvPr id="9" name="Picture 8" descr="http://ts1.mm.bing.net/th?id=H.4895211473797556&amp;pid=15.1&amp;H=107&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29" y="2636670"/>
            <a:ext cx="3833810" cy="30472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ts1.mm.bing.net/th?id=H.5003736650877280&amp;pid=15.1&amp;H=160&amp;W=1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05" y="2780150"/>
            <a:ext cx="3050651" cy="290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5045"/>
      </p:ext>
    </p:extLst>
  </p:cSld>
  <p:clrMapOvr>
    <a:masterClrMapping/>
  </p:clrMapOvr>
  <mc:AlternateContent xmlns:mc="http://schemas.openxmlformats.org/markup-compatibility/2006" xmlns:p14="http://schemas.microsoft.com/office/powerpoint/2010/main">
    <mc:Choice Requires="p14">
      <p:transition spd="slow" p14:dur="2000" advTm="32483"/>
    </mc:Choice>
    <mc:Fallback xmlns="">
      <p:transition spd="slow" advTm="32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iterate type="lt">
                                    <p:tmAbs val="500"/>
                                  </p:iterate>
                                  <p:childTnLst>
                                    <p:set>
                                      <p:cBhvr>
                                        <p:cTn id="6" dur="1" fill="hold">
                                          <p:stCondLst>
                                            <p:cond delay="0"/>
                                          </p:stCondLst>
                                        </p:cTn>
                                        <p:tgtEl>
                                          <p:spTgt spid="6"/>
                                        </p:tgtEl>
                                        <p:attrNameLst>
                                          <p:attrName>style.visibility</p:attrName>
                                        </p:attrNameLst>
                                      </p:cBhvr>
                                      <p:to>
                                        <p:strVal val="visible"/>
                                      </p:to>
                                    </p:set>
                                  </p:childTnLst>
                                  <p:subTnLst>
                                    <p:animClr clrSpc="rgb" dir="cw">
                                      <p:cBhvr override="childStyle">
                                        <p:cTn dur="1" fill="hold" display="0" masterRel="nextClick" afterEffect="1"/>
                                        <p:tgtEl>
                                          <p:spTgt spid="6"/>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en-US" dirty="0"/>
              <a:t>I’VE NEVER HEARD OUR MONEY SUPPLY</a:t>
            </a:r>
            <a:br>
              <a:rPr lang="en-US" dirty="0"/>
            </a:br>
            <a:r>
              <a:rPr lang="en-US" dirty="0"/>
              <a:t>COMES FROM PRIVATE BANK LOANS !!!</a:t>
            </a:r>
          </a:p>
        </p:txBody>
      </p:sp>
      <p:sp>
        <p:nvSpPr>
          <p:cNvPr id="4" name="Rectangle 3"/>
          <p:cNvSpPr/>
          <p:nvPr/>
        </p:nvSpPr>
        <p:spPr>
          <a:xfrm>
            <a:off x="601718" y="5569105"/>
            <a:ext cx="10515600" cy="954107"/>
          </a:xfrm>
          <a:prstGeom prst="rect">
            <a:avLst/>
          </a:prstGeom>
          <a:solidFill>
            <a:srgbClr val="00B0F0"/>
          </a:solidFill>
        </p:spPr>
        <p:txBody>
          <a:bodyPr wrap="square">
            <a:spAutoFit/>
          </a:bodyPr>
          <a:lstStyle/>
          <a:p>
            <a:pPr algn="ctr"/>
            <a:r>
              <a:rPr lang="en-US" sz="2800" dirty="0"/>
              <a:t>WHERE DID THIS</a:t>
            </a:r>
          </a:p>
          <a:p>
            <a:pPr algn="ctr"/>
            <a:r>
              <a:rPr lang="en-US" sz="2800" dirty="0"/>
              <a:t> DEBT-MONEY SYSTEM COME FROM ???</a:t>
            </a:r>
          </a:p>
        </p:txBody>
      </p:sp>
      <p:pic>
        <p:nvPicPr>
          <p:cNvPr id="3074" name="Picture 2" descr="http://ts2.mm.bing.net/th?id=H.4936327331448973&amp;pid=15.1&amp;H=106&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1750" y="2143016"/>
            <a:ext cx="3147185" cy="20850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s3.mm.bing.net/th?id=H.4882223631305582&amp;pid=15.1&amp;H=41&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8088" y="2216771"/>
            <a:ext cx="2201382" cy="5641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s1.mm.bing.net/th?id=H.4872925049192524&amp;pid=15.1&amp;H=19&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8664" y="3037711"/>
            <a:ext cx="4497988" cy="5341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s1.mm.bing.net/th?id=H.4750114768160080&amp;pid=15.1&amp;H=90&amp;W=1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853298"/>
            <a:ext cx="2993566" cy="168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8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096963"/>
          </a:xfrm>
          <a:solidFill>
            <a:schemeClr val="accent4">
              <a:lumMod val="60000"/>
              <a:lumOff val="40000"/>
            </a:schemeClr>
          </a:solidFill>
        </p:spPr>
        <p:txBody>
          <a:bodyPr>
            <a:normAutofit/>
          </a:bodyPr>
          <a:lstStyle/>
          <a:p>
            <a:pPr algn="ctr"/>
            <a:r>
              <a:rPr lang="en-US" sz="2800" b="1" dirty="0"/>
              <a:t>1913      FEDERAL RESERVE LAW</a:t>
            </a:r>
          </a:p>
        </p:txBody>
      </p:sp>
      <p:sp>
        <p:nvSpPr>
          <p:cNvPr id="6" name="Content Placeholder 5"/>
          <p:cNvSpPr>
            <a:spLocks noGrp="1"/>
          </p:cNvSpPr>
          <p:nvPr>
            <p:ph idx="1"/>
          </p:nvPr>
        </p:nvSpPr>
        <p:spPr>
          <a:xfrm>
            <a:off x="736600" y="1690688"/>
            <a:ext cx="10590784" cy="5027612"/>
          </a:xfrm>
        </p:spPr>
        <p:txBody>
          <a:bodyPr/>
          <a:lstStyle/>
          <a:p>
            <a:pPr marL="0" indent="0">
              <a:buNone/>
            </a:pPr>
            <a:r>
              <a:rPr lang="en-US" dirty="0"/>
              <a:t>NEW YORK FEDERAL RESERVE BANK:</a:t>
            </a:r>
          </a:p>
          <a:p>
            <a:pPr marL="0" indent="0">
              <a:buNone/>
            </a:pPr>
            <a:endParaRPr lang="en-US" dirty="0"/>
          </a:p>
          <a:p>
            <a:pPr marL="0" indent="0">
              <a:buNone/>
            </a:pPr>
            <a:endParaRPr lang="en-US" dirty="0"/>
          </a:p>
          <a:p>
            <a:pPr marL="0" indent="0">
              <a:buNone/>
            </a:pPr>
            <a:endParaRPr lang="en-US" dirty="0"/>
          </a:p>
          <a:p>
            <a:pPr marL="0" indent="0">
              <a:buNone/>
            </a:pPr>
            <a:r>
              <a:rPr lang="en-US" dirty="0"/>
              <a:t>COMMERCIAL BANKS:</a:t>
            </a:r>
          </a:p>
          <a:p>
            <a:pPr marL="0" indent="0">
              <a:buNone/>
            </a:pPr>
            <a:r>
              <a:rPr lang="en-US" sz="1600" dirty="0"/>
              <a:t>OWNERS OF NY FED BANK</a:t>
            </a:r>
          </a:p>
        </p:txBody>
      </p:sp>
      <p:sp>
        <p:nvSpPr>
          <p:cNvPr id="7" name="Rectangle 6"/>
          <p:cNvSpPr/>
          <p:nvPr/>
        </p:nvSpPr>
        <p:spPr>
          <a:xfrm>
            <a:off x="3783074" y="2298953"/>
            <a:ext cx="4000500" cy="1018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YORK FEDERAL RESERVE BANK</a:t>
            </a:r>
          </a:p>
        </p:txBody>
      </p:sp>
      <p:sp>
        <p:nvSpPr>
          <p:cNvPr id="8" name="Down Arrow 7"/>
          <p:cNvSpPr/>
          <p:nvPr/>
        </p:nvSpPr>
        <p:spPr>
          <a:xfrm>
            <a:off x="5495941" y="328533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53171" y="4805617"/>
            <a:ext cx="18669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 OF</a:t>
            </a:r>
          </a:p>
          <a:p>
            <a:pPr algn="ctr"/>
            <a:r>
              <a:rPr lang="en-US" dirty="0"/>
              <a:t>AMERICA</a:t>
            </a:r>
          </a:p>
        </p:txBody>
      </p:sp>
      <p:sp>
        <p:nvSpPr>
          <p:cNvPr id="10" name="Oval 9"/>
          <p:cNvSpPr/>
          <p:nvPr/>
        </p:nvSpPr>
        <p:spPr>
          <a:xfrm>
            <a:off x="4812246" y="4792917"/>
            <a:ext cx="174840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CITIGROUP</a:t>
            </a:r>
          </a:p>
        </p:txBody>
      </p:sp>
      <p:sp>
        <p:nvSpPr>
          <p:cNvPr id="11" name="Oval 10"/>
          <p:cNvSpPr/>
          <p:nvPr/>
        </p:nvSpPr>
        <p:spPr>
          <a:xfrm>
            <a:off x="7101288" y="4792917"/>
            <a:ext cx="2077469"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J.P.MORGAN</a:t>
            </a:r>
          </a:p>
          <a:p>
            <a:pPr algn="ctr"/>
            <a:r>
              <a:rPr lang="en-US" dirty="0"/>
              <a:t>CHASE</a:t>
            </a:r>
          </a:p>
        </p:txBody>
      </p:sp>
      <p:sp>
        <p:nvSpPr>
          <p:cNvPr id="12" name="Oval 11"/>
          <p:cNvSpPr/>
          <p:nvPr/>
        </p:nvSpPr>
        <p:spPr>
          <a:xfrm>
            <a:off x="748121" y="5720017"/>
            <a:ext cx="18916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DEUTSCHE BANK</a:t>
            </a:r>
          </a:p>
        </p:txBody>
      </p:sp>
      <p:sp>
        <p:nvSpPr>
          <p:cNvPr id="13" name="Oval 12"/>
          <p:cNvSpPr/>
          <p:nvPr/>
        </p:nvSpPr>
        <p:spPr>
          <a:xfrm>
            <a:off x="404586" y="4792917"/>
            <a:ext cx="1778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GOLDMAN SACHS</a:t>
            </a:r>
          </a:p>
        </p:txBody>
      </p:sp>
      <p:sp>
        <p:nvSpPr>
          <p:cNvPr id="14" name="Oval 13"/>
          <p:cNvSpPr/>
          <p:nvPr/>
        </p:nvSpPr>
        <p:spPr>
          <a:xfrm>
            <a:off x="3008086" y="5786152"/>
            <a:ext cx="149542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HSBC</a:t>
            </a:r>
          </a:p>
        </p:txBody>
      </p:sp>
      <p:sp>
        <p:nvSpPr>
          <p:cNvPr id="15" name="Oval 14"/>
          <p:cNvSpPr/>
          <p:nvPr/>
        </p:nvSpPr>
        <p:spPr>
          <a:xfrm>
            <a:off x="5794719" y="5707317"/>
            <a:ext cx="154978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UBS</a:t>
            </a:r>
          </a:p>
        </p:txBody>
      </p:sp>
      <p:sp>
        <p:nvSpPr>
          <p:cNvPr id="16" name="Oval 15"/>
          <p:cNvSpPr/>
          <p:nvPr/>
        </p:nvSpPr>
        <p:spPr>
          <a:xfrm>
            <a:off x="8044904" y="5720017"/>
            <a:ext cx="202679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MIZUHO</a:t>
            </a:r>
          </a:p>
          <a:p>
            <a:pPr algn="ctr"/>
            <a:r>
              <a:rPr lang="en-US" dirty="0"/>
              <a:t>CORPORATE BANK</a:t>
            </a:r>
          </a:p>
        </p:txBody>
      </p:sp>
      <p:sp>
        <p:nvSpPr>
          <p:cNvPr id="17" name="Oval 16"/>
          <p:cNvSpPr/>
          <p:nvPr/>
        </p:nvSpPr>
        <p:spPr>
          <a:xfrm>
            <a:off x="10433079" y="5715790"/>
            <a:ext cx="157721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ETC.</a:t>
            </a:r>
          </a:p>
        </p:txBody>
      </p:sp>
      <p:sp>
        <p:nvSpPr>
          <p:cNvPr id="2" name="TextBox 1"/>
          <p:cNvSpPr txBox="1"/>
          <p:nvPr/>
        </p:nvSpPr>
        <p:spPr>
          <a:xfrm rot="19870308">
            <a:off x="9111662" y="1151621"/>
            <a:ext cx="3167790" cy="646331"/>
          </a:xfrm>
          <a:prstGeom prst="rect">
            <a:avLst/>
          </a:prstGeom>
          <a:noFill/>
        </p:spPr>
        <p:txBody>
          <a:bodyPr wrap="none" rtlCol="0">
            <a:spAutoFit/>
          </a:bodyPr>
          <a:lstStyle/>
          <a:p>
            <a:r>
              <a:rPr lang="en-US" sz="3600" dirty="0"/>
              <a:t>CORPORATIONS</a:t>
            </a:r>
          </a:p>
        </p:txBody>
      </p:sp>
      <p:sp>
        <p:nvSpPr>
          <p:cNvPr id="3" name="Right Arrow 2"/>
          <p:cNvSpPr/>
          <p:nvPr/>
        </p:nvSpPr>
        <p:spPr>
          <a:xfrm rot="8774350">
            <a:off x="8454447" y="2257859"/>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9870308">
            <a:off x="9220781" y="3001976"/>
            <a:ext cx="3167790" cy="646331"/>
          </a:xfrm>
          <a:prstGeom prst="rect">
            <a:avLst/>
          </a:prstGeom>
          <a:noFill/>
        </p:spPr>
        <p:txBody>
          <a:bodyPr wrap="none" rtlCol="0">
            <a:spAutoFit/>
          </a:bodyPr>
          <a:lstStyle/>
          <a:p>
            <a:r>
              <a:rPr lang="en-US" sz="3600" dirty="0"/>
              <a:t>CORPORATIONS</a:t>
            </a:r>
          </a:p>
        </p:txBody>
      </p:sp>
      <p:sp>
        <p:nvSpPr>
          <p:cNvPr id="19" name="Right Arrow 18"/>
          <p:cNvSpPr/>
          <p:nvPr/>
        </p:nvSpPr>
        <p:spPr>
          <a:xfrm rot="8774350">
            <a:off x="8537127" y="4129672"/>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2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a:t>
            </a:r>
            <a:r>
              <a:rPr lang="en-US" dirty="0" err="1"/>
              <a:t>Lightbulb</a:t>
            </a:r>
            <a:r>
              <a:rPr lang="en-US" dirty="0"/>
              <a:t>  Moments</a:t>
            </a:r>
          </a:p>
        </p:txBody>
      </p:sp>
      <p:sp>
        <p:nvSpPr>
          <p:cNvPr id="3" name="Content Placeholder 2"/>
          <p:cNvSpPr>
            <a:spLocks noGrp="1"/>
          </p:cNvSpPr>
          <p:nvPr>
            <p:ph idx="1"/>
          </p:nvPr>
        </p:nvSpPr>
        <p:spPr>
          <a:xfrm>
            <a:off x="3736426" y="2349877"/>
            <a:ext cx="7617373" cy="3827086"/>
          </a:xfrm>
        </p:spPr>
        <p:txBody>
          <a:bodyPr/>
          <a:lstStyle/>
          <a:p>
            <a:pPr marL="0" indent="0" algn="ctr">
              <a:buNone/>
            </a:pPr>
            <a:endParaRPr lang="en-US" dirty="0"/>
          </a:p>
          <a:p>
            <a:pPr marL="0" indent="0" algn="ctr">
              <a:buNone/>
            </a:pPr>
            <a:endParaRPr lang="en-US" dirty="0"/>
          </a:p>
          <a:p>
            <a:pPr marL="0" indent="0" algn="ctr">
              <a:buNone/>
            </a:pPr>
            <a:r>
              <a:rPr lang="en-US"/>
              <a:t>My Job</a:t>
            </a:r>
            <a:endParaRPr lang="en-US" dirty="0"/>
          </a:p>
          <a:p>
            <a:pPr marL="0" indent="0" algn="ctr">
              <a:buNone/>
            </a:pPr>
            <a:r>
              <a:rPr lang="en-US" dirty="0"/>
              <a:t>Watching a Documentary Film</a:t>
            </a:r>
          </a:p>
          <a:p>
            <a:pPr marL="0" indent="0" algn="ctr">
              <a:buNone/>
            </a:pPr>
            <a:r>
              <a:rPr lang="en-US" dirty="0"/>
              <a:t>My Dizziness</a:t>
            </a:r>
          </a:p>
        </p:txBody>
      </p:sp>
      <p:pic>
        <p:nvPicPr>
          <p:cNvPr id="1026" name="Picture 2" descr="http://ts3.mm.bing.net/th?id=H.4607762371707514&amp;pid=15.1&amp;H=160&amp;W=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678" y="2349877"/>
            <a:ext cx="2713749" cy="382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4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7162"/>
            <a:ext cx="10515600" cy="5740838"/>
          </a:xfrm>
        </p:spPr>
        <p:txBody>
          <a:bodyPr>
            <a:normAutofit/>
          </a:bodyPr>
          <a:lstStyle/>
          <a:p>
            <a:pPr marL="0" indent="0">
              <a:buNone/>
            </a:pPr>
            <a:r>
              <a:rPr lang="en-US" b="1" dirty="0"/>
              <a:t>Louis McFadden (R-PA), Chairman of the</a:t>
            </a:r>
          </a:p>
          <a:p>
            <a:pPr marL="0" indent="0">
              <a:buNone/>
            </a:pPr>
            <a:r>
              <a:rPr lang="en-US" b="1" dirty="0"/>
              <a:t>US House Banking and Currency Committee 1920–1931:</a:t>
            </a:r>
          </a:p>
          <a:p>
            <a:endParaRPr lang="en-US" sz="2400" dirty="0"/>
          </a:p>
          <a:p>
            <a:endParaRPr lang="en-US" sz="2400" dirty="0"/>
          </a:p>
          <a:p>
            <a:pPr marL="0" indent="0">
              <a:buNone/>
            </a:pPr>
            <a:endParaRPr lang="en-US" sz="2400" dirty="0"/>
          </a:p>
          <a:p>
            <a:pPr marL="0" indent="0">
              <a:buNone/>
            </a:pPr>
            <a:br>
              <a:rPr lang="en-US" sz="2400" dirty="0"/>
            </a:br>
            <a:endParaRPr lang="en-US" sz="2400" dirty="0"/>
          </a:p>
          <a:p>
            <a:pPr marL="0" indent="0">
              <a:buNone/>
            </a:pPr>
            <a:endParaRPr lang="en-US" sz="2400" dirty="0"/>
          </a:p>
          <a:p>
            <a:pPr marL="0" indent="0">
              <a:buNone/>
            </a:pPr>
            <a:endParaRPr lang="en-US" sz="2400" dirty="0"/>
          </a:p>
          <a:p>
            <a:pPr marL="0" indent="0">
              <a:buNone/>
            </a:pPr>
            <a:r>
              <a:rPr lang="en-US" sz="2400" dirty="0"/>
              <a:t>"Some people think the Federal Reserve Banks are U.S. government institutions. They are private credit monopolies… money lenders which prey upon the people the United States for the benefit of themselves and their foreign. customers…"</a:t>
            </a:r>
          </a:p>
        </p:txBody>
      </p:sp>
      <p:sp>
        <p:nvSpPr>
          <p:cNvPr id="4" name="Title 1"/>
          <p:cNvSpPr>
            <a:spLocks noGrp="1"/>
          </p:cNvSpPr>
          <p:nvPr>
            <p:ph type="title"/>
          </p:nvPr>
        </p:nvSpPr>
        <p:spPr>
          <a:xfrm>
            <a:off x="838200" y="36216"/>
            <a:ext cx="10515600" cy="757918"/>
          </a:xfrm>
          <a:solidFill>
            <a:srgbClr val="FFFF00"/>
          </a:solidFill>
        </p:spPr>
        <p:txBody>
          <a:bodyPr>
            <a:noAutofit/>
          </a:bodyPr>
          <a:lstStyle/>
          <a:p>
            <a:pPr algn="ctr"/>
            <a:r>
              <a:rPr lang="en-US" sz="3200" dirty="0"/>
              <a:t>Who knew about this private takeover of our money? </a:t>
            </a:r>
            <a:br>
              <a:rPr lang="en-US" sz="3200" dirty="0"/>
            </a:br>
            <a:r>
              <a:rPr lang="en-US" sz="3200" dirty="0"/>
              <a:t>   How do I know it is true?   </a:t>
            </a:r>
          </a:p>
        </p:txBody>
      </p:sp>
      <p:pic>
        <p:nvPicPr>
          <p:cNvPr id="4098" name="Picture 2" descr="https://upload.wikimedia.org/wikipedia/commons/thumb/d/db/Louis_T._McFadden_cph.3b17014.jpg/170px-Louis_T._McFadden_cph.3b17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186699"/>
            <a:ext cx="1770822" cy="25208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thumb/d/d9/US_House_Committee.jpg/200px-US_House_Committ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7705" y="2488572"/>
            <a:ext cx="2556095" cy="191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0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4820"/>
            <a:ext cx="12192000" cy="5783179"/>
          </a:xfrm>
        </p:spPr>
        <p:txBody>
          <a:bodyPr>
            <a:normAutofit/>
          </a:bodyPr>
          <a:lstStyle/>
          <a:p>
            <a:pPr marL="0" indent="0">
              <a:buNone/>
            </a:pPr>
            <a:r>
              <a:rPr lang="en-US" dirty="0"/>
              <a:t>Robert B. Anderson, Secretary of the Treasury under President Eisenhower:</a:t>
            </a:r>
          </a:p>
          <a:p>
            <a:pPr marL="0" indent="0">
              <a:buNone/>
            </a:pPr>
            <a:endParaRPr lang="en-US" sz="2400" dirty="0"/>
          </a:p>
          <a:p>
            <a:pPr marL="0" indent="0">
              <a:buNone/>
            </a:pPr>
            <a:endParaRPr lang="en-US" sz="2400" dirty="0"/>
          </a:p>
          <a:p>
            <a:pPr marL="0" indent="0">
              <a:buNone/>
            </a:pPr>
            <a:r>
              <a:rPr lang="en-US" sz="2400" dirty="0"/>
              <a:t>"When a bank makes a loan it simply adds to the borrowers’ deposit account in the bank by the amount of the loan.  The money is not taken from anyone else's deposit; it was not previously paid in to the bank by anyone.  It's new money, created by the bank for the use of the borrower.“</a:t>
            </a:r>
          </a:p>
          <a:p>
            <a:pPr marL="0" indent="0">
              <a:buNone/>
            </a:pPr>
            <a:endParaRPr lang="en-US" sz="2400" dirty="0"/>
          </a:p>
        </p:txBody>
      </p:sp>
      <p:pic>
        <p:nvPicPr>
          <p:cNvPr id="8194" name="Picture 2" descr="Robert B Anderso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1120" y="4333874"/>
            <a:ext cx="20955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wight D. Eisenhower, official photo portrait, May 29, 19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48149"/>
            <a:ext cx="2095500" cy="260985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38200" y="36216"/>
            <a:ext cx="10515600" cy="757918"/>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t>Who knew about this private takeover of our money? </a:t>
            </a:r>
            <a:br>
              <a:rPr lang="en-US" sz="3200"/>
            </a:br>
            <a:r>
              <a:rPr lang="en-US" sz="3200"/>
              <a:t>   How do I know it is true?   </a:t>
            </a:r>
            <a:endParaRPr lang="en-US" sz="3200" dirty="0"/>
          </a:p>
        </p:txBody>
      </p:sp>
    </p:spTree>
    <p:extLst>
      <p:ext uri="{BB962C8B-B14F-4D97-AF65-F5344CB8AC3E}">
        <p14:creationId xmlns:p14="http://schemas.microsoft.com/office/powerpoint/2010/main" val="1975828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0041" y="1763964"/>
            <a:ext cx="7117846" cy="584775"/>
          </a:xfrm>
          <a:prstGeom prst="rect">
            <a:avLst/>
          </a:prstGeom>
          <a:solidFill>
            <a:srgbClr val="F3CDF3"/>
          </a:solidFill>
        </p:spPr>
        <p:txBody>
          <a:bodyPr wrap="none" rtlCol="0">
            <a:spAutoFit/>
          </a:bodyPr>
          <a:lstStyle/>
          <a:p>
            <a:r>
              <a:rPr lang="en-US" sz="3200" dirty="0"/>
              <a:t>Dr. Frederick Soddy, THE ROLE OF MONEY</a:t>
            </a:r>
          </a:p>
        </p:txBody>
      </p:sp>
      <p:sp>
        <p:nvSpPr>
          <p:cNvPr id="3" name="TextBox 2"/>
          <p:cNvSpPr txBox="1"/>
          <p:nvPr/>
        </p:nvSpPr>
        <p:spPr>
          <a:xfrm>
            <a:off x="65315" y="3811012"/>
            <a:ext cx="12126685" cy="3046988"/>
          </a:xfrm>
          <a:prstGeom prst="rect">
            <a:avLst/>
          </a:prstGeom>
          <a:solidFill>
            <a:srgbClr val="FFFFCC"/>
          </a:solidFill>
        </p:spPr>
        <p:txBody>
          <a:bodyPr wrap="square" rtlCol="0">
            <a:spAutoFit/>
          </a:bodyPr>
          <a:lstStyle/>
          <a:p>
            <a:r>
              <a:rPr lang="en-US" sz="3200" dirty="0"/>
              <a:t>     </a:t>
            </a:r>
          </a:p>
          <a:p>
            <a:r>
              <a:rPr lang="en-US" sz="3200" dirty="0"/>
              <a:t>     “The “money-power” … is …  nothing more nor less than a new technique designed to create and destroy money by adding and withdrawing figures in bank ledgers, without the slightest concern for the interests of the community….”</a:t>
            </a:r>
          </a:p>
          <a:p>
            <a:endParaRPr lang="en-US" sz="3200" dirty="0"/>
          </a:p>
        </p:txBody>
      </p:sp>
      <p:pic>
        <p:nvPicPr>
          <p:cNvPr id="3074" name="Picture 2" descr="http://ts3.mm.bing.net/th?id=H.4676958608558302&amp;pid=15.1&amp;H=129&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045784"/>
            <a:ext cx="2809987" cy="22727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38200" y="36216"/>
            <a:ext cx="10515600" cy="757918"/>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t>Who knew about this private takeover of our money? </a:t>
            </a:r>
            <a:br>
              <a:rPr lang="en-US" sz="3200"/>
            </a:br>
            <a:r>
              <a:rPr lang="en-US" sz="3200"/>
              <a:t>   How do I know it is true?   </a:t>
            </a:r>
            <a:endParaRPr lang="en-US" sz="3200" dirty="0"/>
          </a:p>
        </p:txBody>
      </p:sp>
    </p:spTree>
    <p:extLst>
      <p:ext uri="{BB962C8B-B14F-4D97-AF65-F5344CB8AC3E}">
        <p14:creationId xmlns:p14="http://schemas.microsoft.com/office/powerpoint/2010/main" val="4115791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62743"/>
            <a:ext cx="10515600" cy="5268686"/>
          </a:xfrm>
        </p:spPr>
        <p:txBody>
          <a:bodyPr>
            <a:normAutofit fontScale="92500" lnSpcReduction="10000"/>
          </a:bodyPr>
          <a:lstStyle/>
          <a:p>
            <a:pPr marL="0" indent="0">
              <a:buNone/>
            </a:pPr>
            <a:r>
              <a:rPr lang="en-US" sz="3500" b="1" dirty="0"/>
              <a:t>1913 – Nelson Aldrich, Rhode Island Senator and Chairman,                          Senate Finance Committee</a:t>
            </a:r>
          </a:p>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Speaking before The Academy of Political Science: </a:t>
            </a:r>
          </a:p>
          <a:p>
            <a:pPr marL="0" indent="0">
              <a:buNone/>
            </a:pPr>
            <a:r>
              <a:rPr lang="en-US" dirty="0"/>
              <a:t>“… it will be the first and most important step toward changing our form of government from a democracy to an autocracy.” </a:t>
            </a:r>
          </a:p>
        </p:txBody>
      </p:sp>
      <p:pic>
        <p:nvPicPr>
          <p:cNvPr id="3074" name="Picture 2" descr="Nelson W. Aldri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734" y="2300077"/>
            <a:ext cx="2020289" cy="25114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98287" y="3094116"/>
            <a:ext cx="3882601" cy="461665"/>
          </a:xfrm>
          <a:prstGeom prst="rect">
            <a:avLst/>
          </a:prstGeom>
          <a:noFill/>
        </p:spPr>
        <p:txBody>
          <a:bodyPr wrap="none" rtlCol="0">
            <a:spAutoFit/>
          </a:bodyPr>
          <a:lstStyle/>
          <a:p>
            <a:r>
              <a:rPr lang="en-US" sz="2400" dirty="0"/>
              <a:t>MEMBER, JEKYL ISLAND CLUB</a:t>
            </a:r>
          </a:p>
        </p:txBody>
      </p:sp>
      <p:sp>
        <p:nvSpPr>
          <p:cNvPr id="6" name="Title 1"/>
          <p:cNvSpPr txBox="1">
            <a:spLocks/>
          </p:cNvSpPr>
          <p:nvPr/>
        </p:nvSpPr>
        <p:spPr>
          <a:xfrm>
            <a:off x="838200" y="36216"/>
            <a:ext cx="10515600" cy="757918"/>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a:t>Who knew about this private takeover of our money? </a:t>
            </a:r>
            <a:br>
              <a:rPr lang="en-US" sz="3200"/>
            </a:br>
            <a:r>
              <a:rPr lang="en-US" sz="3200"/>
              <a:t>   How do I know it is true?   </a:t>
            </a:r>
            <a:endParaRPr lang="en-US" sz="3200" dirty="0"/>
          </a:p>
        </p:txBody>
      </p:sp>
    </p:spTree>
    <p:extLst>
      <p:ext uri="{BB962C8B-B14F-4D97-AF65-F5344CB8AC3E}">
        <p14:creationId xmlns:p14="http://schemas.microsoft.com/office/powerpoint/2010/main" val="745305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393700"/>
            <a:ext cx="10528300" cy="889001"/>
          </a:xfrm>
          <a:solidFill>
            <a:schemeClr val="accent1">
              <a:lumMod val="20000"/>
              <a:lumOff val="80000"/>
            </a:schemeClr>
          </a:solidFill>
        </p:spPr>
        <p:txBody>
          <a:bodyPr>
            <a:normAutofit fontScale="90000"/>
          </a:bodyPr>
          <a:lstStyle/>
          <a:p>
            <a:br>
              <a:rPr lang="en-US" dirty="0"/>
            </a:br>
            <a:br>
              <a:rPr lang="en-US" dirty="0"/>
            </a:br>
            <a:r>
              <a:rPr lang="en-US" dirty="0"/>
              <a:t>TOPICS</a:t>
            </a:r>
            <a:endParaRPr lang="en-US" b="1" dirty="0"/>
          </a:p>
        </p:txBody>
      </p:sp>
      <p:sp>
        <p:nvSpPr>
          <p:cNvPr id="3" name="Subtitle 2"/>
          <p:cNvSpPr>
            <a:spLocks noGrp="1"/>
          </p:cNvSpPr>
          <p:nvPr>
            <p:ph type="subTitle" idx="1"/>
          </p:nvPr>
        </p:nvSpPr>
        <p:spPr>
          <a:xfrm>
            <a:off x="2044700" y="1714500"/>
            <a:ext cx="9144000" cy="4229100"/>
          </a:xfrm>
          <a:solidFill>
            <a:schemeClr val="bg1"/>
          </a:solidFill>
        </p:spPr>
        <p:txBody>
          <a:bodyPr>
            <a:normAutofit/>
          </a:bodyPr>
          <a:lstStyle/>
          <a:p>
            <a:endParaRPr lang="en-US" sz="2800" b="1" dirty="0"/>
          </a:p>
          <a:p>
            <a:endParaRPr lang="en-US" sz="2800" b="1" dirty="0"/>
          </a:p>
          <a:p>
            <a:endParaRPr lang="en-US" sz="2800" b="1" dirty="0"/>
          </a:p>
          <a:p>
            <a:pPr marL="742950" indent="-742950" algn="l">
              <a:buAutoNum type="arabicPeriod" startAt="3"/>
            </a:pPr>
            <a:r>
              <a:rPr lang="en-US" sz="4000" b="1" dirty="0"/>
              <a:t>WHAT ARE THE PURPOSES OF THE </a:t>
            </a:r>
          </a:p>
          <a:p>
            <a:pPr algn="l"/>
            <a:r>
              <a:rPr lang="en-US" sz="4000" b="1" dirty="0"/>
              <a:t>       PRIVATE MONETARY SYSTEM?</a:t>
            </a:r>
          </a:p>
          <a:p>
            <a:pPr algn="l"/>
            <a:endParaRPr lang="en-US" sz="4000" b="1" dirty="0"/>
          </a:p>
          <a:p>
            <a:pPr marL="457200" indent="-457200" algn="l">
              <a:buAutoNum type="arabicPlain" startAt="2"/>
            </a:pPr>
            <a:endParaRPr lang="en-US" dirty="0"/>
          </a:p>
        </p:txBody>
      </p:sp>
    </p:spTree>
    <p:extLst>
      <p:ext uri="{BB962C8B-B14F-4D97-AF65-F5344CB8AC3E}">
        <p14:creationId xmlns:p14="http://schemas.microsoft.com/office/powerpoint/2010/main" val="299551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3607" y="2364827"/>
            <a:ext cx="10515600" cy="1325563"/>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PURPOSE #1:     </a:t>
            </a:r>
          </a:p>
          <a:p>
            <a:pPr algn="ctr"/>
            <a:r>
              <a:rPr lang="en-US" dirty="0"/>
              <a:t>CONCENTRATION OF WEALTH</a:t>
            </a:r>
          </a:p>
        </p:txBody>
      </p:sp>
    </p:spTree>
    <p:extLst>
      <p:ext uri="{BB962C8B-B14F-4D97-AF65-F5344CB8AC3E}">
        <p14:creationId xmlns:p14="http://schemas.microsoft.com/office/powerpoint/2010/main" val="2412321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731" y="1179239"/>
            <a:ext cx="10515600" cy="4351338"/>
          </a:xfrm>
        </p:spPr>
        <p:txBody>
          <a:bodyPr/>
          <a:lstStyle/>
          <a:p>
            <a:pPr marL="0" indent="0">
              <a:buNone/>
            </a:pPr>
            <a:r>
              <a:rPr lang="en-US" dirty="0"/>
              <a:t>     </a:t>
            </a:r>
          </a:p>
          <a:p>
            <a:pPr marL="0" indent="0">
              <a:buNone/>
            </a:pPr>
            <a:r>
              <a:rPr lang="en-US" dirty="0"/>
              <a:t>     The </a:t>
            </a:r>
            <a:r>
              <a:rPr lang="en-US" u="sng" dirty="0"/>
              <a:t>INTEREST</a:t>
            </a:r>
            <a:r>
              <a:rPr lang="en-US" dirty="0"/>
              <a:t> on the loan is </a:t>
            </a:r>
            <a:r>
              <a:rPr lang="en-US" u="sng" dirty="0"/>
              <a:t>never created </a:t>
            </a:r>
            <a:r>
              <a:rPr lang="en-US" dirty="0"/>
              <a:t>by the bank.</a:t>
            </a:r>
          </a:p>
        </p:txBody>
      </p:sp>
      <p:pic>
        <p:nvPicPr>
          <p:cNvPr id="1026" name="Picture 2" descr="http://ts2.mm.bing.net/th?id=H.4521910288647165&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517" y="3511602"/>
            <a:ext cx="2917606" cy="291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1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547" y="930166"/>
            <a:ext cx="10515600" cy="4914451"/>
          </a:xfrm>
        </p:spPr>
        <p:txBody>
          <a:bodyPr/>
          <a:lstStyle/>
          <a:p>
            <a:pPr marL="0" indent="0">
              <a:buNone/>
            </a:pPr>
            <a:r>
              <a:rPr lang="en-US" dirty="0"/>
              <a:t>                                 </a:t>
            </a:r>
          </a:p>
          <a:p>
            <a:pPr marL="0" indent="0">
              <a:buNone/>
            </a:pPr>
            <a:r>
              <a:rPr lang="en-US" dirty="0"/>
              <a:t>     There will always be people who cannot pay off their debts.</a:t>
            </a:r>
          </a:p>
          <a:p>
            <a:pPr marL="0" indent="0">
              <a:buNone/>
            </a:pPr>
            <a:r>
              <a:rPr lang="en-US" dirty="0"/>
              <a:t>      The banks get the collateral.</a:t>
            </a:r>
          </a:p>
          <a:p>
            <a:pPr marL="0" indent="0">
              <a:buNone/>
            </a:pPr>
            <a:r>
              <a:rPr lang="en-US" dirty="0"/>
              <a:t>  </a:t>
            </a:r>
          </a:p>
          <a:p>
            <a:pPr marL="0" indent="0">
              <a:buNone/>
            </a:pPr>
            <a:r>
              <a:rPr lang="en-US" dirty="0"/>
              <a:t>    </a:t>
            </a:r>
          </a:p>
          <a:p>
            <a:pPr marL="0" indent="0">
              <a:buNone/>
            </a:pPr>
            <a:endParaRPr lang="en-US" dirty="0"/>
          </a:p>
        </p:txBody>
      </p:sp>
      <p:pic>
        <p:nvPicPr>
          <p:cNvPr id="2050" name="Picture 2" descr="http://ts3.mm.bing.net/th?id=H.4561342391323142&amp;pid=15.1&amp;H=101&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65" y="4955513"/>
            <a:ext cx="3013841" cy="1902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2.explicit.bing.net/th?id=H.4650651925873185&amp;pid=15.1&amp;H=129&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47" y="3071735"/>
            <a:ext cx="1894639" cy="15324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mm.bing.net/th?id=H.4759417640584220&amp;pid=15.1&amp;H=120&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9403" y="2997649"/>
            <a:ext cx="2245895" cy="16806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ts2.mm.bing.net/th?id=H.4887815694977053&amp;pid=15.1&amp;H=120&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5311" y="4893373"/>
            <a:ext cx="2542412" cy="19024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26169" y="323796"/>
            <a:ext cx="6663234" cy="707886"/>
          </a:xfrm>
          <a:prstGeom prst="rect">
            <a:avLst/>
          </a:prstGeom>
          <a:noFill/>
        </p:spPr>
        <p:txBody>
          <a:bodyPr wrap="none" rtlCol="0">
            <a:spAutoFit/>
          </a:bodyPr>
          <a:lstStyle/>
          <a:p>
            <a:r>
              <a:rPr lang="en-US" sz="4000" u="sng" dirty="0"/>
              <a:t>IT IS BUILT INTO THE SYSTEM</a:t>
            </a:r>
            <a:r>
              <a:rPr lang="en-US" sz="4000" dirty="0"/>
              <a:t>  –</a:t>
            </a:r>
          </a:p>
        </p:txBody>
      </p:sp>
      <p:pic>
        <p:nvPicPr>
          <p:cNvPr id="1026" name="Picture 2" descr="http://ts4.mm.bing.net/th?id=H.4964953295815511&amp;pid=15.1&amp;H=128&amp;W=1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1297" y="5138128"/>
            <a:ext cx="1772643" cy="141297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4156942" y="5624360"/>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7239327" y="5624360"/>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83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12364698">
            <a:off x="7353190" y="4674619"/>
            <a:ext cx="214932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9882102">
            <a:off x="2193168" y="4733028"/>
            <a:ext cx="251959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8910236">
            <a:off x="7253085" y="2858858"/>
            <a:ext cx="2564604"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996258">
            <a:off x="2406769" y="3131808"/>
            <a:ext cx="2050356" cy="4723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0800000" flipH="1" flipV="1">
            <a:off x="4434297" y="3070214"/>
            <a:ext cx="2899271" cy="17499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PRIVATE</a:t>
            </a:r>
          </a:p>
          <a:p>
            <a:pPr algn="ctr"/>
            <a:r>
              <a:rPr lang="en-US" sz="2800" dirty="0"/>
              <a:t>BANKS</a:t>
            </a:r>
          </a:p>
        </p:txBody>
      </p:sp>
      <p:sp>
        <p:nvSpPr>
          <p:cNvPr id="11" name="Flowchart: Process 10"/>
          <p:cNvSpPr/>
          <p:nvPr/>
        </p:nvSpPr>
        <p:spPr>
          <a:xfrm>
            <a:off x="9805868" y="4824543"/>
            <a:ext cx="1536953" cy="9971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CORPORATE</a:t>
            </a:r>
          </a:p>
          <a:p>
            <a:pPr algn="ctr"/>
            <a:r>
              <a:rPr lang="en-US" dirty="0"/>
              <a:t>PRODUCTION &amp;</a:t>
            </a:r>
          </a:p>
          <a:p>
            <a:pPr algn="ctr"/>
            <a:r>
              <a:rPr lang="en-US" dirty="0"/>
              <a:t>DISTRIBUTION</a:t>
            </a:r>
          </a:p>
        </p:txBody>
      </p:sp>
      <p:sp>
        <p:nvSpPr>
          <p:cNvPr id="7" name="Flowchart: Process 6"/>
          <p:cNvSpPr/>
          <p:nvPr/>
        </p:nvSpPr>
        <p:spPr>
          <a:xfrm>
            <a:off x="780361" y="2041799"/>
            <a:ext cx="1497724" cy="1020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HOUSEHOLDS</a:t>
            </a:r>
          </a:p>
        </p:txBody>
      </p:sp>
      <p:sp>
        <p:nvSpPr>
          <p:cNvPr id="10" name="Flowchart: Process 9"/>
          <p:cNvSpPr/>
          <p:nvPr/>
        </p:nvSpPr>
        <p:spPr>
          <a:xfrm>
            <a:off x="689405" y="4801120"/>
            <a:ext cx="1387366" cy="1020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LABOR</a:t>
            </a:r>
          </a:p>
        </p:txBody>
      </p:sp>
      <p:sp>
        <p:nvSpPr>
          <p:cNvPr id="12" name="Flowchart: Process 11"/>
          <p:cNvSpPr/>
          <p:nvPr/>
        </p:nvSpPr>
        <p:spPr>
          <a:xfrm>
            <a:off x="9813704" y="2038253"/>
            <a:ext cx="1536951" cy="10205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SMALL</a:t>
            </a:r>
          </a:p>
          <a:p>
            <a:pPr algn="ctr"/>
            <a:r>
              <a:rPr lang="en-US" dirty="0"/>
              <a:t>BUSINESS</a:t>
            </a:r>
          </a:p>
          <a:p>
            <a:pPr algn="ctr"/>
            <a:r>
              <a:rPr lang="en-US" dirty="0"/>
              <a:t>RETAILERS</a:t>
            </a:r>
          </a:p>
        </p:txBody>
      </p:sp>
      <p:sp>
        <p:nvSpPr>
          <p:cNvPr id="5" name="TextBox 4"/>
          <p:cNvSpPr txBox="1"/>
          <p:nvPr/>
        </p:nvSpPr>
        <p:spPr>
          <a:xfrm rot="959204">
            <a:off x="2477960" y="2288018"/>
            <a:ext cx="1833662" cy="954107"/>
          </a:xfrm>
          <a:prstGeom prst="rect">
            <a:avLst/>
          </a:prstGeom>
          <a:solidFill>
            <a:srgbClr val="FFFFCC"/>
          </a:solidFill>
        </p:spPr>
        <p:txBody>
          <a:bodyPr wrap="square" rtlCol="0">
            <a:spAutoFit/>
          </a:bodyPr>
          <a:lstStyle/>
          <a:p>
            <a:r>
              <a:rPr lang="en-US" sz="1600" dirty="0"/>
              <a:t>MORTGAGE, CC, STUDENT, ETC. </a:t>
            </a:r>
            <a:r>
              <a:rPr lang="en-US" sz="2400" dirty="0"/>
              <a:t>INTEREST</a:t>
            </a:r>
          </a:p>
        </p:txBody>
      </p:sp>
      <p:sp>
        <p:nvSpPr>
          <p:cNvPr id="13" name="TextBox 12"/>
          <p:cNvSpPr txBox="1"/>
          <p:nvPr/>
        </p:nvSpPr>
        <p:spPr>
          <a:xfrm rot="19684889">
            <a:off x="7376949" y="2246820"/>
            <a:ext cx="2175068" cy="707886"/>
          </a:xfrm>
          <a:prstGeom prst="rect">
            <a:avLst/>
          </a:prstGeom>
          <a:solidFill>
            <a:srgbClr val="FFFFCC"/>
          </a:solidFill>
        </p:spPr>
        <p:txBody>
          <a:bodyPr wrap="square" rtlCol="0">
            <a:spAutoFit/>
          </a:bodyPr>
          <a:lstStyle/>
          <a:p>
            <a:r>
              <a:rPr lang="en-US" sz="1600" dirty="0"/>
              <a:t>SMALL BUSINESS LOAN </a:t>
            </a:r>
            <a:r>
              <a:rPr lang="en-US" sz="2400" dirty="0"/>
              <a:t>INTEREST</a:t>
            </a:r>
          </a:p>
        </p:txBody>
      </p:sp>
      <p:sp>
        <p:nvSpPr>
          <p:cNvPr id="16" name="TextBox 15"/>
          <p:cNvSpPr txBox="1"/>
          <p:nvPr/>
        </p:nvSpPr>
        <p:spPr>
          <a:xfrm rot="1616501">
            <a:off x="7909698" y="4145313"/>
            <a:ext cx="1964421" cy="800219"/>
          </a:xfrm>
          <a:prstGeom prst="rect">
            <a:avLst/>
          </a:prstGeom>
          <a:solidFill>
            <a:srgbClr val="FFFFCC"/>
          </a:solidFill>
        </p:spPr>
        <p:txBody>
          <a:bodyPr wrap="square" rtlCol="0">
            <a:spAutoFit/>
          </a:bodyPr>
          <a:lstStyle/>
          <a:p>
            <a:r>
              <a:rPr lang="en-US" dirty="0"/>
              <a:t>CORPORATE LOAN </a:t>
            </a:r>
            <a:r>
              <a:rPr lang="en-US" sz="2800" dirty="0"/>
              <a:t>INTEREST</a:t>
            </a:r>
          </a:p>
        </p:txBody>
      </p:sp>
      <p:sp>
        <p:nvSpPr>
          <p:cNvPr id="23" name="TextBox 22"/>
          <p:cNvSpPr txBox="1"/>
          <p:nvPr/>
        </p:nvSpPr>
        <p:spPr>
          <a:xfrm rot="19889971">
            <a:off x="2233287" y="4212246"/>
            <a:ext cx="1605952" cy="800219"/>
          </a:xfrm>
          <a:prstGeom prst="rect">
            <a:avLst/>
          </a:prstGeom>
          <a:solidFill>
            <a:srgbClr val="FFFFCC"/>
          </a:solidFill>
        </p:spPr>
        <p:txBody>
          <a:bodyPr wrap="none" rtlCol="0">
            <a:spAutoFit/>
          </a:bodyPr>
          <a:lstStyle/>
          <a:p>
            <a:r>
              <a:rPr lang="en-US" dirty="0"/>
              <a:t>FEDERAL  DEBT</a:t>
            </a:r>
          </a:p>
          <a:p>
            <a:r>
              <a:rPr lang="en-US" sz="2800" dirty="0"/>
              <a:t>INTEREST</a:t>
            </a:r>
          </a:p>
        </p:txBody>
      </p:sp>
      <p:sp>
        <p:nvSpPr>
          <p:cNvPr id="18" name="TextBox 17"/>
          <p:cNvSpPr txBox="1"/>
          <p:nvPr/>
        </p:nvSpPr>
        <p:spPr>
          <a:xfrm>
            <a:off x="2836393" y="174988"/>
            <a:ext cx="6663234" cy="707886"/>
          </a:xfrm>
          <a:prstGeom prst="rect">
            <a:avLst/>
          </a:prstGeom>
          <a:noFill/>
        </p:spPr>
        <p:txBody>
          <a:bodyPr wrap="none" rtlCol="0">
            <a:spAutoFit/>
          </a:bodyPr>
          <a:lstStyle/>
          <a:p>
            <a:r>
              <a:rPr lang="en-US" sz="4000" u="sng" dirty="0"/>
              <a:t>IT IS BUILT INTO THE SYSTEM</a:t>
            </a:r>
            <a:r>
              <a:rPr lang="en-US" sz="4000" dirty="0"/>
              <a:t>  –</a:t>
            </a:r>
          </a:p>
        </p:txBody>
      </p:sp>
      <p:sp>
        <p:nvSpPr>
          <p:cNvPr id="4" name="TextBox 3"/>
          <p:cNvSpPr txBox="1"/>
          <p:nvPr/>
        </p:nvSpPr>
        <p:spPr>
          <a:xfrm>
            <a:off x="1383088" y="928051"/>
            <a:ext cx="9483302" cy="646331"/>
          </a:xfrm>
          <a:prstGeom prst="rect">
            <a:avLst/>
          </a:prstGeom>
          <a:solidFill>
            <a:schemeClr val="bg1"/>
          </a:solidFill>
        </p:spPr>
        <p:txBody>
          <a:bodyPr wrap="none" rtlCol="0">
            <a:spAutoFit/>
          </a:bodyPr>
          <a:lstStyle/>
          <a:p>
            <a:r>
              <a:rPr lang="en-US" sz="3600" dirty="0"/>
              <a:t>The private banks get interest on all of our money</a:t>
            </a:r>
          </a:p>
        </p:txBody>
      </p:sp>
    </p:spTree>
    <p:extLst>
      <p:ext uri="{BB962C8B-B14F-4D97-AF65-F5344CB8AC3E}">
        <p14:creationId xmlns:p14="http://schemas.microsoft.com/office/powerpoint/2010/main" val="600123848"/>
      </p:ext>
    </p:extLst>
  </p:cSld>
  <p:clrMapOvr>
    <a:masterClrMapping/>
  </p:clrMapOvr>
  <mc:AlternateContent xmlns:mc="http://schemas.openxmlformats.org/markup-compatibility/2006" xmlns:p14="http://schemas.microsoft.com/office/powerpoint/2010/main">
    <mc:Choice Requires="p14">
      <p:transition spd="slow" p14:dur="2000" advTm="21068"/>
    </mc:Choice>
    <mc:Fallback xmlns="">
      <p:transition spd="slow" advTm="210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80">
                                          <p:stCondLst>
                                            <p:cond delay="0"/>
                                          </p:stCondLst>
                                        </p:cTn>
                                        <p:tgtEl>
                                          <p:spTgt spid="18"/>
                                        </p:tgtEl>
                                      </p:cBhvr>
                                    </p:animEffect>
                                    <p:anim calcmode="lin" valueType="num">
                                      <p:cBhvr>
                                        <p:cTn id="4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8"/>
                                        </p:tgtEl>
                                      </p:cBhvr>
                                      <p:to x="100000" y="60000"/>
                                    </p:animScale>
                                    <p:animScale>
                                      <p:cBhvr>
                                        <p:cTn id="52" dur="166" decel="50000">
                                          <p:stCondLst>
                                            <p:cond delay="676"/>
                                          </p:stCondLst>
                                        </p:cTn>
                                        <p:tgtEl>
                                          <p:spTgt spid="18"/>
                                        </p:tgtEl>
                                      </p:cBhvr>
                                      <p:to x="100000" y="100000"/>
                                    </p:animScale>
                                    <p:animScale>
                                      <p:cBhvr>
                                        <p:cTn id="53" dur="26">
                                          <p:stCondLst>
                                            <p:cond delay="1312"/>
                                          </p:stCondLst>
                                        </p:cTn>
                                        <p:tgtEl>
                                          <p:spTgt spid="18"/>
                                        </p:tgtEl>
                                      </p:cBhvr>
                                      <p:to x="100000" y="80000"/>
                                    </p:animScale>
                                    <p:animScale>
                                      <p:cBhvr>
                                        <p:cTn id="54" dur="166" decel="50000">
                                          <p:stCondLst>
                                            <p:cond delay="1338"/>
                                          </p:stCondLst>
                                        </p:cTn>
                                        <p:tgtEl>
                                          <p:spTgt spid="18"/>
                                        </p:tgtEl>
                                      </p:cBhvr>
                                      <p:to x="100000" y="100000"/>
                                    </p:animScale>
                                    <p:animScale>
                                      <p:cBhvr>
                                        <p:cTn id="55" dur="26">
                                          <p:stCondLst>
                                            <p:cond delay="1642"/>
                                          </p:stCondLst>
                                        </p:cTn>
                                        <p:tgtEl>
                                          <p:spTgt spid="18"/>
                                        </p:tgtEl>
                                      </p:cBhvr>
                                      <p:to x="100000" y="90000"/>
                                    </p:animScale>
                                    <p:animScale>
                                      <p:cBhvr>
                                        <p:cTn id="56" dur="166" decel="50000">
                                          <p:stCondLst>
                                            <p:cond delay="1668"/>
                                          </p:stCondLst>
                                        </p:cTn>
                                        <p:tgtEl>
                                          <p:spTgt spid="18"/>
                                        </p:tgtEl>
                                      </p:cBhvr>
                                      <p:to x="100000" y="100000"/>
                                    </p:animScale>
                                    <p:animScale>
                                      <p:cBhvr>
                                        <p:cTn id="57" dur="26">
                                          <p:stCondLst>
                                            <p:cond delay="1808"/>
                                          </p:stCondLst>
                                        </p:cTn>
                                        <p:tgtEl>
                                          <p:spTgt spid="18"/>
                                        </p:tgtEl>
                                      </p:cBhvr>
                                      <p:to x="100000" y="95000"/>
                                    </p:animScale>
                                    <p:animScale>
                                      <p:cBhvr>
                                        <p:cTn id="5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 grpId="0" animBg="1"/>
      <p:bldP spid="20" grpId="0" animBg="1"/>
      <p:bldP spid="9" grpId="0" animBg="1"/>
      <p:bldP spid="5" grpId="0" animBg="1"/>
      <p:bldP spid="13" grpId="0" animBg="1"/>
      <p:bldP spid="16" grpId="0" animBg="1"/>
      <p:bldP spid="23"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8993" y="2053389"/>
            <a:ext cx="10502462" cy="3721769"/>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PURPOSE #2</a:t>
            </a:r>
          </a:p>
          <a:p>
            <a:pPr algn="ctr"/>
            <a:endParaRPr lang="en-US" dirty="0"/>
          </a:p>
          <a:p>
            <a:pPr algn="ctr"/>
            <a:r>
              <a:rPr lang="en-US" dirty="0"/>
              <a:t>TO WAGE WAR,</a:t>
            </a:r>
          </a:p>
          <a:p>
            <a:pPr algn="ctr"/>
            <a:r>
              <a:rPr lang="en-US" dirty="0"/>
              <a:t>THE MOST PROFITABLE ACTIVITY</a:t>
            </a:r>
          </a:p>
        </p:txBody>
      </p:sp>
    </p:spTree>
    <p:extLst>
      <p:ext uri="{BB962C8B-B14F-4D97-AF65-F5344CB8AC3E}">
        <p14:creationId xmlns:p14="http://schemas.microsoft.com/office/powerpoint/2010/main" val="324298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3945" y="662153"/>
            <a:ext cx="8245365" cy="5170646"/>
          </a:xfrm>
          <a:prstGeom prst="rect">
            <a:avLst/>
          </a:prstGeom>
          <a:solidFill>
            <a:srgbClr val="00FFFF"/>
          </a:solidFill>
        </p:spPr>
        <p:txBody>
          <a:bodyPr wrap="square" rtlCol="0">
            <a:spAutoFit/>
          </a:bodyPr>
          <a:lstStyle/>
          <a:p>
            <a:pPr lvl="1"/>
            <a:endParaRPr lang="en-US" b="1" dirty="0"/>
          </a:p>
          <a:p>
            <a:pPr lvl="1"/>
            <a:endParaRPr lang="en-US" b="1" dirty="0"/>
          </a:p>
          <a:p>
            <a:pPr lvl="1"/>
            <a:r>
              <a:rPr lang="en-US" b="1" dirty="0"/>
              <a:t>PART 1    Nature of Money Purposely Kept Secret and Confused:  </a:t>
            </a:r>
          </a:p>
          <a:p>
            <a:pPr lvl="1"/>
            <a:r>
              <a:rPr lang="en-US" b="1" dirty="0"/>
              <a:t>                 PRIVATIZED MONEY</a:t>
            </a:r>
          </a:p>
          <a:p>
            <a:pPr lvl="1"/>
            <a:endParaRPr lang="en-US" b="1" dirty="0"/>
          </a:p>
          <a:p>
            <a:pPr lvl="1"/>
            <a:endParaRPr lang="en-US" b="1" dirty="0"/>
          </a:p>
          <a:p>
            <a:pPr lvl="1"/>
            <a:endParaRPr lang="en-US" b="1" dirty="0"/>
          </a:p>
          <a:p>
            <a:pPr lvl="1"/>
            <a:endParaRPr lang="en-US" b="1" dirty="0"/>
          </a:p>
          <a:p>
            <a:pPr lvl="1"/>
            <a:r>
              <a:rPr lang="en-US" b="1" dirty="0"/>
              <a:t>PART 2   The Primary Importance of the Money Power:</a:t>
            </a:r>
          </a:p>
          <a:p>
            <a:pPr lvl="1"/>
            <a:r>
              <a:rPr lang="en-US" b="1" dirty="0"/>
              <a:t>                GENERATING WAR </a:t>
            </a:r>
          </a:p>
          <a:p>
            <a:pPr lvl="1"/>
            <a:endParaRPr lang="en-US" b="1" dirty="0"/>
          </a:p>
          <a:p>
            <a:pPr lvl="1"/>
            <a:r>
              <a:rPr lang="en-US" sz="2400" b="1" dirty="0"/>
              <a:t>           </a:t>
            </a:r>
            <a:endParaRPr lang="en-US" b="1" dirty="0"/>
          </a:p>
          <a:p>
            <a:pPr lvl="1"/>
            <a:endParaRPr lang="en-US" b="1" dirty="0"/>
          </a:p>
          <a:p>
            <a:pPr lvl="1"/>
            <a:endParaRPr lang="en-US" b="1" dirty="0"/>
          </a:p>
          <a:p>
            <a:pPr lvl="1"/>
            <a:r>
              <a:rPr lang="en-US" b="1" dirty="0"/>
              <a:t>PART 3    How a Society Defines Money Determines Who Controls It:</a:t>
            </a:r>
          </a:p>
          <a:p>
            <a:pPr lvl="1"/>
            <a:r>
              <a:rPr lang="en-US" b="1" dirty="0"/>
              <a:t>                 THE SOLUTION</a:t>
            </a:r>
          </a:p>
          <a:p>
            <a:pPr lvl="1"/>
            <a:endParaRPr lang="en-US" b="1" dirty="0"/>
          </a:p>
          <a:p>
            <a:pPr lvl="1"/>
            <a:endParaRPr lang="en-US" b="1" dirty="0"/>
          </a:p>
        </p:txBody>
      </p:sp>
    </p:spTree>
    <p:extLst>
      <p:ext uri="{BB962C8B-B14F-4D97-AF65-F5344CB8AC3E}">
        <p14:creationId xmlns:p14="http://schemas.microsoft.com/office/powerpoint/2010/main" val="2394432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8993" y="2695904"/>
            <a:ext cx="10502462" cy="1357094"/>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OUR FEDERAL GOVERNMENT</a:t>
            </a:r>
          </a:p>
          <a:p>
            <a:r>
              <a:rPr lang="en-US" b="1" dirty="0">
                <a:solidFill>
                  <a:srgbClr val="FF0000"/>
                </a:solidFill>
              </a:rPr>
              <a:t>                            </a:t>
            </a:r>
            <a:endParaRPr lang="en-US" dirty="0"/>
          </a:p>
        </p:txBody>
      </p:sp>
      <p:sp>
        <p:nvSpPr>
          <p:cNvPr id="3" name="TextBox 2"/>
          <p:cNvSpPr txBox="1"/>
          <p:nvPr/>
        </p:nvSpPr>
        <p:spPr>
          <a:xfrm>
            <a:off x="3720663" y="3374451"/>
            <a:ext cx="5609869" cy="923330"/>
          </a:xfrm>
          <a:prstGeom prst="rect">
            <a:avLst/>
          </a:prstGeom>
          <a:noFill/>
        </p:spPr>
        <p:txBody>
          <a:bodyPr wrap="none" rtlCol="0">
            <a:spAutoFit/>
          </a:bodyPr>
          <a:lstStyle/>
          <a:p>
            <a:r>
              <a:rPr lang="en-US" sz="5400" b="1" u="sng" dirty="0"/>
              <a:t>BORROWS MONEY</a:t>
            </a:r>
            <a:endParaRPr lang="en-US" sz="5400" dirty="0"/>
          </a:p>
        </p:txBody>
      </p:sp>
      <p:sp>
        <p:nvSpPr>
          <p:cNvPr id="4" name="TextBox 3"/>
          <p:cNvSpPr txBox="1"/>
          <p:nvPr/>
        </p:nvSpPr>
        <p:spPr>
          <a:xfrm>
            <a:off x="4787705" y="4867859"/>
            <a:ext cx="2945037" cy="1323439"/>
          </a:xfrm>
          <a:prstGeom prst="rect">
            <a:avLst/>
          </a:prstGeom>
          <a:solidFill>
            <a:srgbClr val="FFFF00"/>
          </a:solidFill>
        </p:spPr>
        <p:txBody>
          <a:bodyPr wrap="none" rtlCol="0">
            <a:spAutoFit/>
          </a:bodyPr>
          <a:lstStyle/>
          <a:p>
            <a:r>
              <a:rPr lang="en-US" sz="8000" dirty="0"/>
              <a:t>WHY ?</a:t>
            </a:r>
          </a:p>
        </p:txBody>
      </p:sp>
    </p:spTree>
    <p:extLst>
      <p:ext uri="{BB962C8B-B14F-4D97-AF65-F5344CB8AC3E}">
        <p14:creationId xmlns:p14="http://schemas.microsoft.com/office/powerpoint/2010/main" val="30117937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36000">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14:bounceEnd="36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36000">
                                          <p:cBhvr additive="base">
                                            <p:cTn id="8" dur="500" fill="hold"/>
                                            <p:tgtEl>
                                              <p:spTgt spid="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0"/>
                                      </p:iterate>
                                      <p:childTnLst>
                                        <p:set>
                                          <p:cBhvr>
                                            <p:cTn id="12"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bg1"/>
                                          </p:to>
                                        </p:animClr>
                                        <p:audio>
                                          <p:cMediaNode>
                                            <p:cTn display="0" masterRel="sameClick">
                                              <p:stCondLst>
                                                <p:cond evt="begin" delay="0">
                                                  <p:tn val="11"/>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1000"/>
                                      </p:iterate>
                                      <p:childTnLst>
                                        <p:set>
                                          <p:cBhvr>
                                            <p:cTn id="12"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bg1"/>
                                          </p:to>
                                        </p:animClr>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132" y="713365"/>
            <a:ext cx="10502461" cy="1077218"/>
          </a:xfrm>
          <a:prstGeom prst="rect">
            <a:avLst/>
          </a:prstGeom>
          <a:solidFill>
            <a:srgbClr val="CDE6FD"/>
          </a:solidFill>
        </p:spPr>
        <p:txBody>
          <a:bodyPr wrap="square" rtlCol="0">
            <a:spAutoFit/>
          </a:bodyPr>
          <a:lstStyle/>
          <a:p>
            <a:r>
              <a:rPr lang="en-US" sz="3200" dirty="0"/>
              <a:t>OUR CONSTITUTION GIVES THE POWER TO ISSUE MONEY</a:t>
            </a:r>
          </a:p>
          <a:p>
            <a:r>
              <a:rPr lang="en-US" sz="3200" dirty="0"/>
              <a:t>TO OUR  CONGRESS …..  DEBT-FREE  …..   INTEREST-FREE …..  </a:t>
            </a:r>
          </a:p>
        </p:txBody>
      </p:sp>
      <p:pic>
        <p:nvPicPr>
          <p:cNvPr id="2050" name="Picture 2" descr="http://ts1.mm.bing.net/th?id=H.4935403926522528&amp;pid=15.1&amp;H=10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2" y="2983359"/>
            <a:ext cx="4007341" cy="250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57313" y="3450823"/>
            <a:ext cx="7434687" cy="1569660"/>
          </a:xfrm>
          <a:prstGeom prst="rect">
            <a:avLst/>
          </a:prstGeom>
          <a:noFill/>
        </p:spPr>
        <p:txBody>
          <a:bodyPr wrap="square" rtlCol="0">
            <a:spAutoFit/>
          </a:bodyPr>
          <a:lstStyle/>
          <a:p>
            <a:pPr algn="ctr"/>
            <a:r>
              <a:rPr lang="en-US" sz="2400" b="1" dirty="0"/>
              <a:t>ARTICLE  I</a:t>
            </a:r>
          </a:p>
          <a:p>
            <a:pPr algn="ctr"/>
            <a:endParaRPr lang="en-US" sz="2400" b="1" dirty="0"/>
          </a:p>
          <a:p>
            <a:r>
              <a:rPr lang="en-US" sz="2400" b="1" dirty="0"/>
              <a:t> Section. 8.  The Congress shall have Power …..</a:t>
            </a:r>
          </a:p>
          <a:p>
            <a:r>
              <a:rPr lang="en-US" sz="2400" b="1" dirty="0"/>
              <a:t>                      To coin Money, regulate the Value  …..</a:t>
            </a:r>
          </a:p>
        </p:txBody>
      </p:sp>
    </p:spTree>
    <p:extLst>
      <p:ext uri="{BB962C8B-B14F-4D97-AF65-F5344CB8AC3E}">
        <p14:creationId xmlns:p14="http://schemas.microsoft.com/office/powerpoint/2010/main" val="2821191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9918" y="1290409"/>
            <a:ext cx="8542082" cy="2862322"/>
          </a:xfrm>
          <a:prstGeom prst="rect">
            <a:avLst/>
          </a:prstGeom>
          <a:noFill/>
        </p:spPr>
        <p:txBody>
          <a:bodyPr wrap="none" rtlCol="0">
            <a:spAutoFit/>
          </a:bodyPr>
          <a:lstStyle/>
          <a:p>
            <a:r>
              <a:rPr lang="en-US" sz="3600" dirty="0"/>
              <a:t>Borrowing for war requires the people</a:t>
            </a:r>
          </a:p>
          <a:p>
            <a:r>
              <a:rPr lang="en-US" sz="3600" dirty="0"/>
              <a:t>       </a:t>
            </a:r>
            <a:r>
              <a:rPr lang="en-US" sz="3600" u="sng" dirty="0"/>
              <a:t>to only pay the interest </a:t>
            </a:r>
            <a:r>
              <a:rPr lang="en-US" sz="3600" dirty="0"/>
              <a:t>from their taxes.</a:t>
            </a:r>
          </a:p>
          <a:p>
            <a:endParaRPr lang="en-US" sz="3600" dirty="0"/>
          </a:p>
          <a:p>
            <a:r>
              <a:rPr lang="en-US" sz="3600" dirty="0"/>
              <a:t>People could not and would not fund</a:t>
            </a:r>
          </a:p>
          <a:p>
            <a:r>
              <a:rPr lang="en-US" sz="3600" dirty="0"/>
              <a:t>            the entire cost of the wars.</a:t>
            </a:r>
          </a:p>
        </p:txBody>
      </p:sp>
      <p:pic>
        <p:nvPicPr>
          <p:cNvPr id="2050" name="Picture 2" descr="http://ts4.mm.bing.net/th?id=H.4989164039176231&amp;pid=15.1&amp;H=104&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5191"/>
            <a:ext cx="3476206" cy="2259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6606"/>
            <a:ext cx="12192000" cy="923330"/>
          </a:xfrm>
          <a:prstGeom prst="rect">
            <a:avLst/>
          </a:prstGeom>
          <a:solidFill>
            <a:srgbClr val="FFC000"/>
          </a:solidFill>
        </p:spPr>
        <p:txBody>
          <a:bodyPr wrap="square" rtlCol="0">
            <a:spAutoFit/>
          </a:bodyPr>
          <a:lstStyle/>
          <a:p>
            <a:r>
              <a:rPr lang="en-US" sz="5400" dirty="0"/>
              <a:t>BUT…WAR CAN ONLY BE FUNDED BY DEBT</a:t>
            </a:r>
          </a:p>
        </p:txBody>
      </p:sp>
      <p:pic>
        <p:nvPicPr>
          <p:cNvPr id="2052" name="Picture 4" descr="http://ts1.mm.bing.net/th?id=H.4860881967253876&amp;pid=15.1&amp;H=8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525200"/>
            <a:ext cx="3476206" cy="18901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explicit.bing.net/th?id=H.4798123902304416&amp;pid=15.1&amp;H=112&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639" y="4359389"/>
            <a:ext cx="3483361" cy="24405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s1.mm.bing.net/th?id=H.4906271192911144&amp;pid=15.1&amp;H=112&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4506" y="4382852"/>
            <a:ext cx="3449873" cy="241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98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8993" y="2604963"/>
            <a:ext cx="4495800" cy="3077766"/>
          </a:xfrm>
          <a:prstGeom prst="rect">
            <a:avLst/>
          </a:prstGeom>
          <a:solidFill>
            <a:schemeClr val="accent6">
              <a:lumMod val="20000"/>
              <a:lumOff val="80000"/>
            </a:schemeClr>
          </a:solidFill>
        </p:spPr>
        <p:txBody>
          <a:bodyPr>
            <a:spAutoFit/>
          </a:bodyPr>
          <a:lstStyle/>
          <a:p>
            <a:pPr algn="ctr">
              <a:defRPr/>
            </a:pPr>
            <a:endParaRPr lang="en-US" sz="2000" b="1" dirty="0"/>
          </a:p>
          <a:p>
            <a:pPr algn="ctr">
              <a:defRPr/>
            </a:pPr>
            <a:r>
              <a:rPr lang="en-US" sz="2000" b="1" dirty="0"/>
              <a:t>INTEREST EXPENSE</a:t>
            </a:r>
          </a:p>
          <a:p>
            <a:pPr algn="ctr">
              <a:defRPr/>
            </a:pPr>
            <a:endParaRPr lang="en-US" sz="1000" b="1" dirty="0"/>
          </a:p>
          <a:p>
            <a:pPr algn="ctr">
              <a:defRPr/>
            </a:pPr>
            <a:r>
              <a:rPr lang="en-US" b="1" dirty="0"/>
              <a:t>Available Historical Data Fiscal Year End</a:t>
            </a:r>
          </a:p>
          <a:p>
            <a:pPr algn="ctr">
              <a:defRPr/>
            </a:pPr>
            <a:endParaRPr lang="en-US" b="1" dirty="0"/>
          </a:p>
          <a:p>
            <a:pPr algn="ctr">
              <a:defRPr/>
            </a:pPr>
            <a:r>
              <a:rPr lang="en-US" b="1" dirty="0"/>
              <a:t>2013…….  $415,688,781,248.40</a:t>
            </a:r>
          </a:p>
          <a:p>
            <a:pPr algn="ctr">
              <a:defRPr/>
            </a:pPr>
            <a:r>
              <a:rPr lang="en-US" b="1" dirty="0"/>
              <a:t> 2012……. $359,796,008,919.49</a:t>
            </a:r>
          </a:p>
          <a:p>
            <a:pPr algn="ctr">
              <a:defRPr/>
            </a:pPr>
            <a:r>
              <a:rPr lang="en-US" b="1" dirty="0"/>
              <a:t> 2011……. $454,393,280,417.03</a:t>
            </a:r>
          </a:p>
          <a:p>
            <a:pPr algn="ctr">
              <a:defRPr/>
            </a:pPr>
            <a:r>
              <a:rPr lang="en-US" b="1" dirty="0"/>
              <a:t> 2010……. $413,954,825,362.17</a:t>
            </a:r>
          </a:p>
          <a:p>
            <a:pPr algn="ctr">
              <a:defRPr/>
            </a:pPr>
            <a:r>
              <a:rPr lang="en-US" b="1" dirty="0"/>
              <a:t> 2009……. $383,071,060,815.42</a:t>
            </a:r>
          </a:p>
          <a:p>
            <a:pPr algn="ctr">
              <a:defRPr/>
            </a:pPr>
            <a:endParaRPr lang="en-US" b="1" dirty="0"/>
          </a:p>
        </p:txBody>
      </p:sp>
      <p:pic>
        <p:nvPicPr>
          <p:cNvPr id="7" name="Picture 2" descr="http://ts3.mm.bing.net/th?id=H.4531328995887178&amp;pid=15.1&amp;H=160&amp;W=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623" y="3302661"/>
            <a:ext cx="2349061" cy="238006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1182" y="5857451"/>
            <a:ext cx="3467744" cy="830997"/>
          </a:xfrm>
          <a:prstGeom prst="rect">
            <a:avLst/>
          </a:prstGeom>
          <a:noFill/>
        </p:spPr>
        <p:txBody>
          <a:bodyPr wrap="none" rtlCol="0">
            <a:spAutoFit/>
          </a:bodyPr>
          <a:lstStyle/>
          <a:p>
            <a:r>
              <a:rPr lang="en-US" sz="2800" b="1" dirty="0"/>
              <a:t>17.2 TRILLION  $ DEBT</a:t>
            </a:r>
          </a:p>
          <a:p>
            <a:r>
              <a:rPr lang="en-US" b="1" dirty="0"/>
              <a:t>                 10/31/2013</a:t>
            </a:r>
            <a:endParaRPr lang="en-US" sz="1600" b="1" dirty="0"/>
          </a:p>
        </p:txBody>
      </p:sp>
      <p:pic>
        <p:nvPicPr>
          <p:cNvPr id="10" name="Picture 6" descr="http://ts1.mm.bing.net/th?id=H.5008736027673132&amp;pid=15.1&amp;H=158&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7103" y="5168460"/>
            <a:ext cx="1704897" cy="16895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1123" y="5857451"/>
            <a:ext cx="3636893" cy="800219"/>
          </a:xfrm>
          <a:prstGeom prst="rect">
            <a:avLst/>
          </a:prstGeom>
          <a:noFill/>
        </p:spPr>
        <p:txBody>
          <a:bodyPr wrap="none" rtlCol="0">
            <a:spAutoFit/>
          </a:bodyPr>
          <a:lstStyle/>
          <a:p>
            <a:r>
              <a:rPr lang="en-US" sz="2800" b="1" dirty="0"/>
              <a:t>2 TRILLION  $ INTEREST</a:t>
            </a:r>
          </a:p>
          <a:p>
            <a:r>
              <a:rPr lang="en-US" b="1" dirty="0"/>
              <a:t>                 2009 THRU 2013</a:t>
            </a:r>
            <a:endParaRPr lang="en-US" sz="1600" b="1" dirty="0"/>
          </a:p>
        </p:txBody>
      </p:sp>
      <p:sp>
        <p:nvSpPr>
          <p:cNvPr id="12" name="TextBox 11"/>
          <p:cNvSpPr txBox="1"/>
          <p:nvPr/>
        </p:nvSpPr>
        <p:spPr>
          <a:xfrm>
            <a:off x="0" y="810954"/>
            <a:ext cx="12191999" cy="1077218"/>
          </a:xfrm>
          <a:prstGeom prst="rect">
            <a:avLst/>
          </a:prstGeom>
          <a:solidFill>
            <a:srgbClr val="CDE6FD"/>
          </a:solidFill>
        </p:spPr>
        <p:txBody>
          <a:bodyPr wrap="square" rtlCol="0">
            <a:spAutoFit/>
          </a:bodyPr>
          <a:lstStyle/>
          <a:p>
            <a:pPr algn="ctr"/>
            <a:r>
              <a:rPr lang="en-US" sz="3200" dirty="0"/>
              <a:t>According to the 1913 Federal Reserve Law,</a:t>
            </a:r>
          </a:p>
          <a:p>
            <a:pPr algn="ctr"/>
            <a:r>
              <a:rPr lang="en-US" sz="3200" u="sng" dirty="0"/>
              <a:t>the NY Fed Bank can create money to buy government bonds (debt)</a:t>
            </a:r>
            <a:r>
              <a:rPr lang="en-US" sz="3200" dirty="0"/>
              <a:t>.</a:t>
            </a:r>
          </a:p>
        </p:txBody>
      </p:sp>
      <p:sp>
        <p:nvSpPr>
          <p:cNvPr id="14" name="TextBox 13"/>
          <p:cNvSpPr txBox="1"/>
          <p:nvPr/>
        </p:nvSpPr>
        <p:spPr>
          <a:xfrm>
            <a:off x="2749307" y="-21633"/>
            <a:ext cx="6663234" cy="707886"/>
          </a:xfrm>
          <a:prstGeom prst="rect">
            <a:avLst/>
          </a:prstGeom>
          <a:noFill/>
        </p:spPr>
        <p:txBody>
          <a:bodyPr wrap="none" rtlCol="0">
            <a:spAutoFit/>
          </a:bodyPr>
          <a:lstStyle/>
          <a:p>
            <a:r>
              <a:rPr lang="en-US" sz="4000" u="sng" dirty="0"/>
              <a:t>IT IS BUILT INTO THE SYSTEM</a:t>
            </a:r>
            <a:r>
              <a:rPr lang="en-US" sz="4000" dirty="0"/>
              <a:t>  –</a:t>
            </a:r>
          </a:p>
        </p:txBody>
      </p:sp>
    </p:spTree>
    <p:extLst>
      <p:ext uri="{BB962C8B-B14F-4D97-AF65-F5344CB8AC3E}">
        <p14:creationId xmlns:p14="http://schemas.microsoft.com/office/powerpoint/2010/main" val="796688098"/>
      </p:ext>
    </p:extLst>
  </p:cSld>
  <p:clrMapOvr>
    <a:masterClrMapping/>
  </p:clrMapOvr>
  <p:transition advTm="245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28" y="1326111"/>
            <a:ext cx="10515600" cy="2852737"/>
          </a:xfrm>
        </p:spPr>
        <p:txBody>
          <a:bodyPr>
            <a:normAutofit fontScale="90000"/>
          </a:bodyPr>
          <a:lstStyle/>
          <a:p>
            <a:r>
              <a:rPr lang="en-US" sz="4400" dirty="0"/>
              <a:t>Financial </a:t>
            </a:r>
            <a:r>
              <a:rPr lang="en-US" sz="4400" b="1" dirty="0"/>
              <a:t>historian</a:t>
            </a:r>
            <a:r>
              <a:rPr lang="en-US" sz="4400" dirty="0"/>
              <a:t> William F. </a:t>
            </a:r>
            <a:r>
              <a:rPr lang="en-US" sz="4400" b="1" dirty="0"/>
              <a:t>Hixson</a:t>
            </a:r>
            <a:r>
              <a:rPr lang="en-US" sz="4400" dirty="0"/>
              <a:t> wrote:</a:t>
            </a:r>
            <a:br>
              <a:rPr lang="en-US" sz="4400" dirty="0"/>
            </a:br>
            <a:br>
              <a:rPr lang="en-US" sz="4400" dirty="0"/>
            </a:br>
            <a:r>
              <a:rPr lang="en-US" sz="4400" dirty="0"/>
              <a:t>“For the government to permit banks to issue money, borrow that money, and pay interest on it is idiotic!</a:t>
            </a:r>
          </a:p>
        </p:txBody>
      </p:sp>
      <p:pic>
        <p:nvPicPr>
          <p:cNvPr id="1026" name="Picture 2" descr="http://ts1.mm.bing.net/th?id=H.5042786686077736&amp;pid=15.1&amp;H=160&amp;W=1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489" y="3967654"/>
            <a:ext cx="2285999" cy="289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4820"/>
            <a:ext cx="12192000" cy="5783179"/>
          </a:xfrm>
        </p:spPr>
        <p:txBody>
          <a:bodyPr>
            <a:normAutofit/>
          </a:bodyPr>
          <a:lstStyle/>
          <a:p>
            <a:pPr marL="0" indent="0">
              <a:buNone/>
            </a:pPr>
            <a:r>
              <a:rPr lang="en-US" b="1" dirty="0"/>
              <a:t>Wright </a:t>
            </a:r>
            <a:r>
              <a:rPr lang="en-US" b="1" dirty="0" err="1"/>
              <a:t>Patman</a:t>
            </a:r>
            <a:r>
              <a:rPr lang="en-US" b="1" dirty="0"/>
              <a:t>, TX Democrat,</a:t>
            </a:r>
          </a:p>
          <a:p>
            <a:pPr marL="0" indent="0">
              <a:buNone/>
            </a:pPr>
            <a:r>
              <a:rPr lang="en-US" b="1" dirty="0"/>
              <a:t>Chair, US House Committee on Banking and Currency (1965-75):</a:t>
            </a:r>
          </a:p>
          <a:p>
            <a:pPr marL="0" indent="0">
              <a:buNone/>
            </a:pPr>
            <a:br>
              <a:rPr lang="en-US" dirty="0"/>
            </a:br>
            <a:r>
              <a:rPr lang="en-US" dirty="0"/>
              <a:t>"I have never yet had anyone who could, through the use of logic and reason, justify the Federal Government borrowing the use of its own money. "</a:t>
            </a:r>
            <a:br>
              <a:rPr lang="en-US" dirty="0"/>
            </a:br>
            <a:endParaRPr lang="en-US" sz="2400" dirty="0"/>
          </a:p>
        </p:txBody>
      </p:sp>
      <p:pic>
        <p:nvPicPr>
          <p:cNvPr id="9218" name="Picture 2" descr="John William Wright Pat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7090" y="4363202"/>
            <a:ext cx="1913857" cy="25044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s3.mm.bing.net/th?id=H.4560698131810222&amp;pid=15.1&amp;H=10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8036" y="4363201"/>
            <a:ext cx="3765731" cy="249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0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112579"/>
            <a:ext cx="12192000" cy="2002220"/>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PURPOSE #3</a:t>
            </a:r>
          </a:p>
          <a:p>
            <a:pPr algn="ctr"/>
            <a:endParaRPr lang="en-US" sz="4000" dirty="0"/>
          </a:p>
          <a:p>
            <a:pPr algn="ctr"/>
            <a:r>
              <a:rPr lang="en-US" sz="4000" dirty="0"/>
              <a:t>   </a:t>
            </a:r>
            <a:r>
              <a:rPr lang="en-US" sz="3600" dirty="0"/>
              <a:t>PRIVATE MONEY CREATION CONTROLS OUR GOVERNMENT</a:t>
            </a:r>
          </a:p>
        </p:txBody>
      </p:sp>
    </p:spTree>
    <p:extLst>
      <p:ext uri="{BB962C8B-B14F-4D97-AF65-F5344CB8AC3E}">
        <p14:creationId xmlns:p14="http://schemas.microsoft.com/office/powerpoint/2010/main" val="3938817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952" y="1087821"/>
            <a:ext cx="10515600" cy="5281447"/>
          </a:xfrm>
        </p:spPr>
        <p:txBody>
          <a:bodyPr>
            <a:normAutofit/>
          </a:bodyPr>
          <a:lstStyle/>
          <a:p>
            <a:pPr marL="0" indent="0">
              <a:buNone/>
            </a:pPr>
            <a:r>
              <a:rPr lang="en-US" dirty="0"/>
              <a:t>William Lyon Mackenzie King, 10</a:t>
            </a:r>
            <a:r>
              <a:rPr lang="en-US" baseline="30000" dirty="0"/>
              <a:t>th</a:t>
            </a:r>
            <a:r>
              <a:rPr lang="en-US" dirty="0"/>
              <a:t> Prime Minister of Canada  1935-48:</a:t>
            </a:r>
          </a:p>
          <a:p>
            <a:pPr marL="0" indent="0">
              <a:buNone/>
            </a:pPr>
            <a:endParaRPr lang="en-US" dirty="0"/>
          </a:p>
          <a:p>
            <a:pPr marL="0" indent="0">
              <a:buNone/>
            </a:pPr>
            <a:endParaRPr lang="en-US" dirty="0"/>
          </a:p>
          <a:p>
            <a:pPr marL="0" indent="0">
              <a:buNone/>
            </a:pPr>
            <a:endParaRPr lang="en-US" dirty="0"/>
          </a:p>
          <a:p>
            <a:pPr marL="0" indent="0">
              <a:buNone/>
            </a:pPr>
            <a:br>
              <a:rPr lang="en-US" dirty="0"/>
            </a:br>
            <a:endParaRPr lang="en-US" dirty="0"/>
          </a:p>
          <a:p>
            <a:pPr marL="0" indent="0">
              <a:buNone/>
            </a:pPr>
            <a:endParaRPr lang="en-US" dirty="0"/>
          </a:p>
          <a:p>
            <a:pPr marL="0" indent="0">
              <a:buNone/>
            </a:pPr>
            <a:r>
              <a:rPr lang="en-US" dirty="0"/>
              <a:t>"Until the control of the issue of currency and credit is restored to government and recognized as its most sacred responsibility, all talk of the sovereignty of parliament and of democracy is idle and futile....”</a:t>
            </a:r>
          </a:p>
        </p:txBody>
      </p:sp>
      <p:pic>
        <p:nvPicPr>
          <p:cNvPr id="1026" name="Picture 2" descr="King1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386" y="1732760"/>
            <a:ext cx="2057800" cy="25816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2.mm.bing.net/th?id=H.4622245003722797&amp;pid=15.1&amp;H=138&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7051" y="2179582"/>
            <a:ext cx="2697984" cy="231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8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a:off x="3991193" y="2384094"/>
            <a:ext cx="4708212" cy="25076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GIVE LOANS  &amp;</a:t>
            </a:r>
          </a:p>
          <a:p>
            <a:pPr algn="ctr"/>
            <a:r>
              <a:rPr lang="en-US" sz="2800" dirty="0"/>
              <a:t>CONTRIBUTIONS  TO </a:t>
            </a:r>
          </a:p>
        </p:txBody>
      </p:sp>
      <p:sp>
        <p:nvSpPr>
          <p:cNvPr id="9" name="Oval 8"/>
          <p:cNvSpPr/>
          <p:nvPr/>
        </p:nvSpPr>
        <p:spPr>
          <a:xfrm rot="10800000" flipH="1" flipV="1">
            <a:off x="1082353" y="2601390"/>
            <a:ext cx="3000680" cy="20051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NEW YORK FED</a:t>
            </a:r>
          </a:p>
          <a:p>
            <a:pPr algn="ctr"/>
            <a:r>
              <a:rPr lang="en-US" sz="2400" dirty="0"/>
              <a:t>BANKS</a:t>
            </a:r>
          </a:p>
        </p:txBody>
      </p:sp>
      <p:sp>
        <p:nvSpPr>
          <p:cNvPr id="48" name="Oval 47"/>
          <p:cNvSpPr/>
          <p:nvPr/>
        </p:nvSpPr>
        <p:spPr>
          <a:xfrm>
            <a:off x="8699405" y="3021288"/>
            <a:ext cx="2967857" cy="18579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PACS</a:t>
            </a:r>
          </a:p>
        </p:txBody>
      </p:sp>
      <p:sp>
        <p:nvSpPr>
          <p:cNvPr id="13" name="Oval 12"/>
          <p:cNvSpPr/>
          <p:nvPr/>
        </p:nvSpPr>
        <p:spPr>
          <a:xfrm>
            <a:off x="8155493" y="1298065"/>
            <a:ext cx="3171540" cy="1710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LOBBYISTS</a:t>
            </a:r>
          </a:p>
        </p:txBody>
      </p:sp>
      <p:sp>
        <p:nvSpPr>
          <p:cNvPr id="15" name="Oval 14"/>
          <p:cNvSpPr/>
          <p:nvPr/>
        </p:nvSpPr>
        <p:spPr>
          <a:xfrm>
            <a:off x="7946945" y="4904134"/>
            <a:ext cx="2951970" cy="17782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ELECTIONS</a:t>
            </a:r>
          </a:p>
        </p:txBody>
      </p:sp>
      <p:sp>
        <p:nvSpPr>
          <p:cNvPr id="7" name="TextBox 6"/>
          <p:cNvSpPr txBox="1"/>
          <p:nvPr/>
        </p:nvSpPr>
        <p:spPr>
          <a:xfrm>
            <a:off x="745630" y="688443"/>
            <a:ext cx="10684041" cy="584775"/>
          </a:xfrm>
          <a:prstGeom prst="rect">
            <a:avLst/>
          </a:prstGeom>
          <a:solidFill>
            <a:schemeClr val="bg1"/>
          </a:solidFill>
        </p:spPr>
        <p:txBody>
          <a:bodyPr wrap="square" rtlCol="0">
            <a:spAutoFit/>
          </a:bodyPr>
          <a:lstStyle/>
          <a:p>
            <a:pPr algn="ctr"/>
            <a:r>
              <a:rPr lang="en-US" sz="3200" u="sng" dirty="0"/>
              <a:t>The power of money creation buys any government.</a:t>
            </a:r>
            <a:endParaRPr lang="en-US" sz="3200" dirty="0"/>
          </a:p>
        </p:txBody>
      </p:sp>
      <p:sp>
        <p:nvSpPr>
          <p:cNvPr id="8" name="TextBox 7"/>
          <p:cNvSpPr txBox="1"/>
          <p:nvPr/>
        </p:nvSpPr>
        <p:spPr>
          <a:xfrm>
            <a:off x="2749307" y="-21633"/>
            <a:ext cx="6663234" cy="707886"/>
          </a:xfrm>
          <a:prstGeom prst="rect">
            <a:avLst/>
          </a:prstGeom>
          <a:noFill/>
        </p:spPr>
        <p:txBody>
          <a:bodyPr wrap="none" rtlCol="0">
            <a:spAutoFit/>
          </a:bodyPr>
          <a:lstStyle/>
          <a:p>
            <a:r>
              <a:rPr lang="en-US" sz="4000" u="sng" dirty="0"/>
              <a:t>IT IS BUILT INTO THE SYSTEM</a:t>
            </a:r>
            <a:r>
              <a:rPr lang="en-US" sz="4000" dirty="0"/>
              <a:t>  –</a:t>
            </a:r>
          </a:p>
        </p:txBody>
      </p:sp>
    </p:spTree>
    <p:extLst>
      <p:ext uri="{BB962C8B-B14F-4D97-AF65-F5344CB8AC3E}">
        <p14:creationId xmlns:p14="http://schemas.microsoft.com/office/powerpoint/2010/main" val="26919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ppt_x"/>
                                          </p:val>
                                        </p:tav>
                                        <p:tav tm="100000">
                                          <p:val>
                                            <p:strVal val="#ppt_x"/>
                                          </p:val>
                                        </p:tav>
                                      </p:tavLst>
                                    </p:anim>
                                    <p:anim calcmode="lin" valueType="num">
                                      <p:cBhvr additive="base">
                                        <p:cTn id="17" dur="500" fill="hold"/>
                                        <p:tgtEl>
                                          <p:spTgt spid="4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80">
                                          <p:stCondLst>
                                            <p:cond delay="0"/>
                                          </p:stCondLst>
                                        </p:cTn>
                                        <p:tgtEl>
                                          <p:spTgt spid="8"/>
                                        </p:tgtEl>
                                      </p:cBhvr>
                                    </p:animEffect>
                                    <p:anim calcmode="lin" valueType="num">
                                      <p:cBhvr>
                                        <p:cTn id="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8" dur="26">
                                          <p:stCondLst>
                                            <p:cond delay="650"/>
                                          </p:stCondLst>
                                        </p:cTn>
                                        <p:tgtEl>
                                          <p:spTgt spid="8"/>
                                        </p:tgtEl>
                                      </p:cBhvr>
                                      <p:to x="100000" y="60000"/>
                                    </p:animScale>
                                    <p:animScale>
                                      <p:cBhvr>
                                        <p:cTn id="39" dur="166" decel="50000">
                                          <p:stCondLst>
                                            <p:cond delay="676"/>
                                          </p:stCondLst>
                                        </p:cTn>
                                        <p:tgtEl>
                                          <p:spTgt spid="8"/>
                                        </p:tgtEl>
                                      </p:cBhvr>
                                      <p:to x="100000" y="100000"/>
                                    </p:animScale>
                                    <p:animScale>
                                      <p:cBhvr>
                                        <p:cTn id="40" dur="26">
                                          <p:stCondLst>
                                            <p:cond delay="1312"/>
                                          </p:stCondLst>
                                        </p:cTn>
                                        <p:tgtEl>
                                          <p:spTgt spid="8"/>
                                        </p:tgtEl>
                                      </p:cBhvr>
                                      <p:to x="100000" y="80000"/>
                                    </p:animScale>
                                    <p:animScale>
                                      <p:cBhvr>
                                        <p:cTn id="41" dur="166" decel="50000">
                                          <p:stCondLst>
                                            <p:cond delay="1338"/>
                                          </p:stCondLst>
                                        </p:cTn>
                                        <p:tgtEl>
                                          <p:spTgt spid="8"/>
                                        </p:tgtEl>
                                      </p:cBhvr>
                                      <p:to x="100000" y="100000"/>
                                    </p:animScale>
                                    <p:animScale>
                                      <p:cBhvr>
                                        <p:cTn id="42" dur="26">
                                          <p:stCondLst>
                                            <p:cond delay="1642"/>
                                          </p:stCondLst>
                                        </p:cTn>
                                        <p:tgtEl>
                                          <p:spTgt spid="8"/>
                                        </p:tgtEl>
                                      </p:cBhvr>
                                      <p:to x="100000" y="90000"/>
                                    </p:animScale>
                                    <p:animScale>
                                      <p:cBhvr>
                                        <p:cTn id="43" dur="166" decel="50000">
                                          <p:stCondLst>
                                            <p:cond delay="1668"/>
                                          </p:stCondLst>
                                        </p:cTn>
                                        <p:tgtEl>
                                          <p:spTgt spid="8"/>
                                        </p:tgtEl>
                                      </p:cBhvr>
                                      <p:to x="100000" y="100000"/>
                                    </p:animScale>
                                    <p:animScale>
                                      <p:cBhvr>
                                        <p:cTn id="44" dur="26">
                                          <p:stCondLst>
                                            <p:cond delay="1808"/>
                                          </p:stCondLst>
                                        </p:cTn>
                                        <p:tgtEl>
                                          <p:spTgt spid="8"/>
                                        </p:tgtEl>
                                      </p:cBhvr>
                                      <p:to x="100000" y="95000"/>
                                    </p:animScale>
                                    <p:animScale>
                                      <p:cBhvr>
                                        <p:cTn id="45" dur="166" decel="50000">
                                          <p:stCondLst>
                                            <p:cond delay="1834"/>
                                          </p:stCondLst>
                                        </p:cTn>
                                        <p:tgtEl>
                                          <p:spTgt spid="8"/>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48" grpId="0" animBg="1"/>
      <p:bldP spid="13" grpId="0" animBg="1"/>
      <p:bldP spid="15"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8993" y="2695904"/>
            <a:ext cx="10502462" cy="2002220"/>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PURPOSE #4:</a:t>
            </a:r>
          </a:p>
          <a:p>
            <a:pPr algn="ctr"/>
            <a:r>
              <a:rPr lang="en-US" dirty="0"/>
              <a:t>PRIVATE MONEY CREATION DECIDES</a:t>
            </a:r>
          </a:p>
          <a:p>
            <a:pPr algn="ctr"/>
            <a:r>
              <a:rPr lang="en-US" dirty="0"/>
              <a:t>THE DIRECTION OF THE SOCIETY</a:t>
            </a:r>
          </a:p>
        </p:txBody>
      </p:sp>
    </p:spTree>
    <p:extLst>
      <p:ext uri="{BB962C8B-B14F-4D97-AF65-F5344CB8AC3E}">
        <p14:creationId xmlns:p14="http://schemas.microsoft.com/office/powerpoint/2010/main" val="335347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607" y="488730"/>
            <a:ext cx="11524593" cy="6369269"/>
          </a:xfrm>
          <a:solidFill>
            <a:srgbClr val="FFFF00"/>
          </a:solidFill>
        </p:spPr>
        <p:txBody>
          <a:bodyPr>
            <a:normAutofit/>
          </a:bodyPr>
          <a:lstStyle/>
          <a:p>
            <a:pPr algn="l"/>
            <a:r>
              <a:rPr lang="en-US" dirty="0"/>
              <a:t>					</a:t>
            </a:r>
            <a:br>
              <a:rPr lang="en-US" dirty="0"/>
            </a:br>
            <a:br>
              <a:rPr lang="en-US" dirty="0"/>
            </a:br>
            <a:br>
              <a:rPr lang="en-US" dirty="0"/>
            </a:br>
            <a:r>
              <a:rPr lang="en-US" dirty="0"/>
              <a:t>					</a:t>
            </a:r>
            <a:br>
              <a:rPr lang="en-US" dirty="0"/>
            </a:br>
            <a:br>
              <a:rPr lang="en-US" dirty="0"/>
            </a:br>
            <a:r>
              <a:rPr lang="en-US" dirty="0"/>
              <a:t>		</a:t>
            </a:r>
            <a:endParaRPr lang="en-US" sz="2700" b="1" dirty="0"/>
          </a:p>
        </p:txBody>
      </p:sp>
      <p:sp>
        <p:nvSpPr>
          <p:cNvPr id="3" name="Subtitle 2"/>
          <p:cNvSpPr>
            <a:spLocks noGrp="1"/>
          </p:cNvSpPr>
          <p:nvPr>
            <p:ph type="subTitle" idx="1"/>
          </p:nvPr>
        </p:nvSpPr>
        <p:spPr>
          <a:xfrm>
            <a:off x="362606" y="1844566"/>
            <a:ext cx="11524593" cy="3452648"/>
          </a:xfrm>
          <a:solidFill>
            <a:srgbClr val="FFC000"/>
          </a:solidFill>
        </p:spPr>
        <p:txBody>
          <a:bodyPr>
            <a:normAutofit fontScale="92500" lnSpcReduction="20000"/>
          </a:bodyPr>
          <a:lstStyle/>
          <a:p>
            <a:endParaRPr lang="en-US" sz="2800" dirty="0"/>
          </a:p>
          <a:p>
            <a:endParaRPr lang="en-US" sz="2800" dirty="0"/>
          </a:p>
          <a:p>
            <a:r>
              <a:rPr lang="en-US" sz="2800" dirty="0"/>
              <a:t>PART 1</a:t>
            </a:r>
          </a:p>
          <a:p>
            <a:endParaRPr lang="en-US" sz="2800" b="1" dirty="0"/>
          </a:p>
          <a:p>
            <a:r>
              <a:rPr lang="en-US" sz="2800" b="1" dirty="0"/>
              <a:t>Nature of Money Purposely Kept Secret and Confused</a:t>
            </a:r>
          </a:p>
          <a:p>
            <a:r>
              <a:rPr lang="en-US" sz="2800" b="1" dirty="0"/>
              <a:t>BECAUSE…</a:t>
            </a:r>
          </a:p>
          <a:p>
            <a:endParaRPr lang="en-US" sz="2800" b="1" dirty="0"/>
          </a:p>
          <a:p>
            <a:pPr algn="l"/>
            <a:r>
              <a:rPr lang="en-US" sz="2800" b="1" dirty="0"/>
              <a:t>               OUR NATIONAL MONEY HAS BEEN</a:t>
            </a:r>
          </a:p>
          <a:p>
            <a:endParaRPr lang="en-US" sz="2800" dirty="0"/>
          </a:p>
        </p:txBody>
      </p:sp>
      <p:sp>
        <p:nvSpPr>
          <p:cNvPr id="4" name="TextBox 3"/>
          <p:cNvSpPr txBox="1"/>
          <p:nvPr/>
        </p:nvSpPr>
        <p:spPr>
          <a:xfrm>
            <a:off x="7194184" y="5246609"/>
            <a:ext cx="3128677" cy="830997"/>
          </a:xfrm>
          <a:prstGeom prst="rect">
            <a:avLst/>
          </a:prstGeom>
          <a:noFill/>
        </p:spPr>
        <p:txBody>
          <a:bodyPr wrap="none" rtlCol="0">
            <a:spAutoFit/>
          </a:bodyPr>
          <a:lstStyle/>
          <a:p>
            <a:r>
              <a:rPr lang="en-US" sz="4800" b="1" u="sng" dirty="0"/>
              <a:t>PRIVATIZED</a:t>
            </a:r>
          </a:p>
        </p:txBody>
      </p:sp>
    </p:spTree>
    <p:extLst>
      <p:ext uri="{BB962C8B-B14F-4D97-AF65-F5344CB8AC3E}">
        <p14:creationId xmlns:p14="http://schemas.microsoft.com/office/powerpoint/2010/main" val="9973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6667"/>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1450">
                                          <p:stCondLst>
                                            <p:cond delay="0"/>
                                          </p:stCondLst>
                                        </p:cTn>
                                        <p:tgtEl>
                                          <p:spTgt spid="4"/>
                                        </p:tgtEl>
                                      </p:cBhvr>
                                    </p:animEffect>
                                    <p:anim calcmode="lin" valueType="num">
                                      <p:cBhvr>
                                        <p:cTn id="8" dur="4555"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4"/>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4"/>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4"/>
                                        </p:tgtEl>
                                        <p:attrNameLst>
                                          <p:attrName>ppt_y</p:attrName>
                                        </p:attrNameLst>
                                      </p:cBhvr>
                                      <p:tavLst>
                                        <p:tav tm="0" fmla="#ppt_y-sin(pi*$)/81">
                                          <p:val>
                                            <p:fltVal val="0"/>
                                          </p:val>
                                        </p:tav>
                                        <p:tav tm="100000">
                                          <p:val>
                                            <p:fltVal val="1"/>
                                          </p:val>
                                        </p:tav>
                                      </p:tavLst>
                                    </p:anim>
                                    <p:animScale>
                                      <p:cBhvr>
                                        <p:cTn id="13" dur="65">
                                          <p:stCondLst>
                                            <p:cond delay="1625"/>
                                          </p:stCondLst>
                                        </p:cTn>
                                        <p:tgtEl>
                                          <p:spTgt spid="4"/>
                                        </p:tgtEl>
                                      </p:cBhvr>
                                      <p:to x="100000" y="60000"/>
                                    </p:animScale>
                                    <p:animScale>
                                      <p:cBhvr>
                                        <p:cTn id="14" dur="415" decel="50000">
                                          <p:stCondLst>
                                            <p:cond delay="1690"/>
                                          </p:stCondLst>
                                        </p:cTn>
                                        <p:tgtEl>
                                          <p:spTgt spid="4"/>
                                        </p:tgtEl>
                                      </p:cBhvr>
                                      <p:to x="100000" y="100000"/>
                                    </p:animScale>
                                    <p:animScale>
                                      <p:cBhvr>
                                        <p:cTn id="15" dur="65">
                                          <p:stCondLst>
                                            <p:cond delay="3280"/>
                                          </p:stCondLst>
                                        </p:cTn>
                                        <p:tgtEl>
                                          <p:spTgt spid="4"/>
                                        </p:tgtEl>
                                      </p:cBhvr>
                                      <p:to x="100000" y="80000"/>
                                    </p:animScale>
                                    <p:animScale>
                                      <p:cBhvr>
                                        <p:cTn id="16" dur="415" decel="50000">
                                          <p:stCondLst>
                                            <p:cond delay="3345"/>
                                          </p:stCondLst>
                                        </p:cTn>
                                        <p:tgtEl>
                                          <p:spTgt spid="4"/>
                                        </p:tgtEl>
                                      </p:cBhvr>
                                      <p:to x="100000" y="100000"/>
                                    </p:animScale>
                                    <p:animScale>
                                      <p:cBhvr>
                                        <p:cTn id="17" dur="65">
                                          <p:stCondLst>
                                            <p:cond delay="4105"/>
                                          </p:stCondLst>
                                        </p:cTn>
                                        <p:tgtEl>
                                          <p:spTgt spid="4"/>
                                        </p:tgtEl>
                                      </p:cBhvr>
                                      <p:to x="100000" y="90000"/>
                                    </p:animScale>
                                    <p:animScale>
                                      <p:cBhvr>
                                        <p:cTn id="18" dur="415" decel="50000">
                                          <p:stCondLst>
                                            <p:cond delay="4170"/>
                                          </p:stCondLst>
                                        </p:cTn>
                                        <p:tgtEl>
                                          <p:spTgt spid="4"/>
                                        </p:tgtEl>
                                      </p:cBhvr>
                                      <p:to x="100000" y="100000"/>
                                    </p:animScale>
                                    <p:animScale>
                                      <p:cBhvr>
                                        <p:cTn id="19" dur="65">
                                          <p:stCondLst>
                                            <p:cond delay="4520"/>
                                          </p:stCondLst>
                                        </p:cTn>
                                        <p:tgtEl>
                                          <p:spTgt spid="4"/>
                                        </p:tgtEl>
                                      </p:cBhvr>
                                      <p:to x="100000" y="95000"/>
                                    </p:animScale>
                                    <p:animScale>
                                      <p:cBhvr>
                                        <p:cTn id="20" dur="415" decel="50000">
                                          <p:stCondLst>
                                            <p:cond delay="4585"/>
                                          </p:stCondLst>
                                        </p:cTn>
                                        <p:tgtEl>
                                          <p:spTgt spid="4"/>
                                        </p:tgtEl>
                                      </p:cBhvr>
                                      <p:to x="100000" y="100000"/>
                                    </p:animScale>
                                  </p:childTnLst>
                                  <p:subTnLst>
                                    <p:animClr clrSpc="rgb" dir="cw">
                                      <p:cBhvr override="childStyle">
                                        <p:cTn dur="1" fill="hold" display="0" masterRel="nextClick" afterEffect="1"/>
                                        <p:tgtEl>
                                          <p:spTgt spid="4"/>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Arrow 31"/>
          <p:cNvSpPr/>
          <p:nvPr/>
        </p:nvSpPr>
        <p:spPr>
          <a:xfrm rot="10800000" flipH="1" flipV="1">
            <a:off x="2559568" y="3942049"/>
            <a:ext cx="4754823" cy="10924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LOANS &amp; INVESTMENT</a:t>
            </a:r>
          </a:p>
        </p:txBody>
      </p:sp>
      <p:sp>
        <p:nvSpPr>
          <p:cNvPr id="9" name="Oval 8"/>
          <p:cNvSpPr/>
          <p:nvPr/>
        </p:nvSpPr>
        <p:spPr>
          <a:xfrm rot="10800000" flipH="1" flipV="1">
            <a:off x="262693" y="3485664"/>
            <a:ext cx="2296874" cy="20051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GOLDMAN, CITIBANK, MORGAN CHASE, BOA, ETC.</a:t>
            </a:r>
          </a:p>
        </p:txBody>
      </p:sp>
      <p:sp>
        <p:nvSpPr>
          <p:cNvPr id="40" name="Oval 39"/>
          <p:cNvSpPr/>
          <p:nvPr/>
        </p:nvSpPr>
        <p:spPr>
          <a:xfrm>
            <a:off x="6211305" y="1955902"/>
            <a:ext cx="3227399" cy="1739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HEDGE FUNDS, ASSET MANAGERS</a:t>
            </a:r>
          </a:p>
        </p:txBody>
      </p:sp>
      <p:sp>
        <p:nvSpPr>
          <p:cNvPr id="42" name="Oval 41"/>
          <p:cNvSpPr/>
          <p:nvPr/>
        </p:nvSpPr>
        <p:spPr>
          <a:xfrm>
            <a:off x="8666640" y="3244860"/>
            <a:ext cx="3525360" cy="17098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STOCKS, BONDS, DERIVATIVES</a:t>
            </a:r>
          </a:p>
        </p:txBody>
      </p:sp>
      <p:sp>
        <p:nvSpPr>
          <p:cNvPr id="43" name="Oval 42"/>
          <p:cNvSpPr/>
          <p:nvPr/>
        </p:nvSpPr>
        <p:spPr>
          <a:xfrm>
            <a:off x="7314391" y="4970909"/>
            <a:ext cx="3541854" cy="16142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WEAPONS</a:t>
            </a:r>
          </a:p>
        </p:txBody>
      </p:sp>
      <p:sp>
        <p:nvSpPr>
          <p:cNvPr id="10" name="Title 1"/>
          <p:cNvSpPr txBox="1">
            <a:spLocks/>
          </p:cNvSpPr>
          <p:nvPr/>
        </p:nvSpPr>
        <p:spPr>
          <a:xfrm>
            <a:off x="435430" y="1002709"/>
            <a:ext cx="11473542" cy="58258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The power of money creation funds the </a:t>
            </a:r>
            <a:r>
              <a:rPr lang="en-US" sz="2800" b="1" dirty="0">
                <a:solidFill>
                  <a:srgbClr val="0070C0"/>
                </a:solidFill>
              </a:rPr>
              <a:t>Financial</a:t>
            </a:r>
            <a:r>
              <a:rPr lang="en-US" sz="2800" b="1" dirty="0"/>
              <a:t> – Military – Industrial  Empire</a:t>
            </a:r>
          </a:p>
        </p:txBody>
      </p:sp>
      <p:sp>
        <p:nvSpPr>
          <p:cNvPr id="12" name="TextBox 11"/>
          <p:cNvSpPr txBox="1"/>
          <p:nvPr/>
        </p:nvSpPr>
        <p:spPr>
          <a:xfrm>
            <a:off x="2749307" y="-21633"/>
            <a:ext cx="6663234" cy="707886"/>
          </a:xfrm>
          <a:prstGeom prst="rect">
            <a:avLst/>
          </a:prstGeom>
          <a:noFill/>
        </p:spPr>
        <p:txBody>
          <a:bodyPr wrap="none" rtlCol="0">
            <a:spAutoFit/>
          </a:bodyPr>
          <a:lstStyle/>
          <a:p>
            <a:r>
              <a:rPr lang="en-US" sz="4000" u="sng" dirty="0"/>
              <a:t>IT IS BUILT INTO THE SYSTEM</a:t>
            </a:r>
            <a:r>
              <a:rPr lang="en-US" sz="4000" dirty="0"/>
              <a:t>  –</a:t>
            </a:r>
          </a:p>
        </p:txBody>
      </p:sp>
    </p:spTree>
    <p:extLst>
      <p:ext uri="{BB962C8B-B14F-4D97-AF65-F5344CB8AC3E}">
        <p14:creationId xmlns:p14="http://schemas.microsoft.com/office/powerpoint/2010/main" val="33725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ppt_x"/>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40" grpId="0" animBg="1"/>
      <p:bldP spid="42" grpId="0" animBg="1"/>
      <p:bldP spid="43"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08993" y="2695904"/>
            <a:ext cx="10502462" cy="2002220"/>
          </a:xfrm>
          <a:prstGeom prst="rect">
            <a:avLst/>
          </a:prstGeom>
          <a:solidFill>
            <a:srgbClr val="FFFF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PURPOSE #5 </a:t>
            </a:r>
          </a:p>
          <a:p>
            <a:pPr algn="ctr"/>
            <a:r>
              <a:rPr lang="en-US" dirty="0"/>
              <a:t>   PRIVATE CONTROL OVER EDUCATION</a:t>
            </a:r>
          </a:p>
          <a:p>
            <a:pPr algn="ctr"/>
            <a:r>
              <a:rPr lang="en-US" dirty="0"/>
              <a:t>AND THE PEOPLE</a:t>
            </a:r>
          </a:p>
        </p:txBody>
      </p:sp>
    </p:spTree>
    <p:extLst>
      <p:ext uri="{BB962C8B-B14F-4D97-AF65-F5344CB8AC3E}">
        <p14:creationId xmlns:p14="http://schemas.microsoft.com/office/powerpoint/2010/main" val="3826500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ight Arrow 30"/>
          <p:cNvSpPr/>
          <p:nvPr/>
        </p:nvSpPr>
        <p:spPr>
          <a:xfrm>
            <a:off x="2583546" y="2809587"/>
            <a:ext cx="4607936" cy="19733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GIVE LOANS AND INVESTMENTS TO…. </a:t>
            </a:r>
          </a:p>
        </p:txBody>
      </p:sp>
      <p:sp>
        <p:nvSpPr>
          <p:cNvPr id="9" name="Oval 8"/>
          <p:cNvSpPr/>
          <p:nvPr/>
        </p:nvSpPr>
        <p:spPr>
          <a:xfrm rot="10800000" flipH="1" flipV="1">
            <a:off x="0" y="3043013"/>
            <a:ext cx="3000680" cy="200519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FED RESERVE</a:t>
            </a:r>
          </a:p>
          <a:p>
            <a:pPr algn="ctr"/>
            <a:r>
              <a:rPr lang="en-US" sz="2400" dirty="0"/>
              <a:t>MEMBER BANKS</a:t>
            </a:r>
          </a:p>
        </p:txBody>
      </p:sp>
      <p:sp>
        <p:nvSpPr>
          <p:cNvPr id="24" name="Title 1"/>
          <p:cNvSpPr txBox="1">
            <a:spLocks/>
          </p:cNvSpPr>
          <p:nvPr/>
        </p:nvSpPr>
        <p:spPr>
          <a:xfrm>
            <a:off x="0" y="-60635"/>
            <a:ext cx="12192001" cy="993894"/>
          </a:xfrm>
          <a:prstGeom prst="rect">
            <a:avLst/>
          </a:prstGeom>
          <a:solidFill>
            <a:schemeClr val="bg2">
              <a:lumMod val="9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1">
                    <a:lumMod val="95000"/>
                    <a:lumOff val="5000"/>
                  </a:schemeClr>
                </a:solidFill>
              </a:rPr>
              <a:t>The fraud of the Money System must not be known.</a:t>
            </a:r>
          </a:p>
        </p:txBody>
      </p:sp>
      <p:sp>
        <p:nvSpPr>
          <p:cNvPr id="14" name="Oval 13"/>
          <p:cNvSpPr/>
          <p:nvPr/>
        </p:nvSpPr>
        <p:spPr>
          <a:xfrm>
            <a:off x="7671564" y="3043013"/>
            <a:ext cx="4049485" cy="209439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ECONOMICS DEPARTMENTS</a:t>
            </a:r>
          </a:p>
          <a:p>
            <a:pPr algn="ctr"/>
            <a:r>
              <a:rPr lang="en-US" sz="2400" b="1" dirty="0"/>
              <a:t>To erase money</a:t>
            </a:r>
          </a:p>
        </p:txBody>
      </p:sp>
      <p:sp>
        <p:nvSpPr>
          <p:cNvPr id="11" name="Oval 10"/>
          <p:cNvSpPr/>
          <p:nvPr/>
        </p:nvSpPr>
        <p:spPr>
          <a:xfrm>
            <a:off x="7406297" y="1072493"/>
            <a:ext cx="4462616" cy="18198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HISTORY DEPARTMENTS</a:t>
            </a:r>
          </a:p>
          <a:p>
            <a:pPr algn="ctr"/>
            <a:r>
              <a:rPr lang="en-US" sz="2400" b="1" dirty="0"/>
              <a:t>to erase</a:t>
            </a:r>
          </a:p>
          <a:p>
            <a:pPr algn="ctr"/>
            <a:r>
              <a:rPr lang="en-US" sz="2400" b="1" dirty="0"/>
              <a:t>monetary history</a:t>
            </a:r>
          </a:p>
        </p:txBody>
      </p:sp>
      <p:sp>
        <p:nvSpPr>
          <p:cNvPr id="8" name="Oval 7"/>
          <p:cNvSpPr/>
          <p:nvPr/>
        </p:nvSpPr>
        <p:spPr>
          <a:xfrm>
            <a:off x="2583546" y="1087924"/>
            <a:ext cx="4369299" cy="18198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MEDIA CORPORATIONS</a:t>
            </a:r>
          </a:p>
          <a:p>
            <a:pPr algn="ctr"/>
            <a:r>
              <a:rPr lang="en-US" sz="2400" b="1" dirty="0"/>
              <a:t>to confuse the public</a:t>
            </a:r>
          </a:p>
        </p:txBody>
      </p:sp>
      <p:sp>
        <p:nvSpPr>
          <p:cNvPr id="10" name="Oval 9"/>
          <p:cNvSpPr/>
          <p:nvPr/>
        </p:nvSpPr>
        <p:spPr>
          <a:xfrm>
            <a:off x="4768195" y="4990717"/>
            <a:ext cx="4369299" cy="18198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UNIVERSITIES FOR</a:t>
            </a:r>
          </a:p>
          <a:p>
            <a:pPr algn="ctr"/>
            <a:r>
              <a:rPr lang="en-US" sz="2400" b="1" dirty="0"/>
              <a:t>MILITARY RESEARCH</a:t>
            </a:r>
          </a:p>
        </p:txBody>
      </p:sp>
    </p:spTree>
    <p:extLst>
      <p:ext uri="{BB962C8B-B14F-4D97-AF65-F5344CB8AC3E}">
        <p14:creationId xmlns:p14="http://schemas.microsoft.com/office/powerpoint/2010/main" val="10196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1" fill="hold" grpId="0" nodeType="afterEffect">
                                  <p:stCondLst>
                                    <p:cond delay="2000"/>
                                  </p:stCondLst>
                                  <p:iterate type="wd">
                                    <p:tmPct val="10000"/>
                                  </p:iterate>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3000" fill="hold"/>
                                        <p:tgtEl>
                                          <p:spTgt spid="24"/>
                                        </p:tgtEl>
                                        <p:attrNameLst>
                                          <p:attrName>ppt_x</p:attrName>
                                        </p:attrNameLst>
                                      </p:cBhvr>
                                      <p:tavLst>
                                        <p:tav tm="0">
                                          <p:val>
                                            <p:strVal val="#ppt_x"/>
                                          </p:val>
                                        </p:tav>
                                        <p:tav tm="100000">
                                          <p:val>
                                            <p:strVal val="#ppt_x"/>
                                          </p:val>
                                        </p:tav>
                                      </p:tavLst>
                                    </p:anim>
                                    <p:anim calcmode="lin" valueType="num">
                                      <p:cBhvr additive="base">
                                        <p:cTn id="37" dur="3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24" grpId="0" animBg="1"/>
      <p:bldP spid="14" grpId="0" animBg="1"/>
      <p:bldP spid="11" grpId="0" animBg="1"/>
      <p:bldP spid="8"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7920" y="0"/>
            <a:ext cx="10131257" cy="1188720"/>
          </a:xfrm>
          <a:solidFill>
            <a:srgbClr val="F3CDF3"/>
          </a:solidFill>
        </p:spPr>
        <p:txBody>
          <a:bodyPr>
            <a:normAutofit fontScale="90000"/>
          </a:bodyPr>
          <a:lstStyle/>
          <a:p>
            <a:pPr algn="ctr"/>
            <a:r>
              <a:rPr lang="en-US" sz="2700" b="1" dirty="0"/>
              <a:t>PRIVATELY-ISSUED</a:t>
            </a:r>
            <a:br>
              <a:rPr lang="en-US" sz="2700" b="1" dirty="0"/>
            </a:br>
            <a:r>
              <a:rPr lang="en-US" sz="2700" b="1" dirty="0"/>
              <a:t>DEBT-MONEY</a:t>
            </a:r>
            <a:br>
              <a:rPr lang="en-US" sz="2700" b="1" dirty="0"/>
            </a:br>
            <a:r>
              <a:rPr lang="en-US" sz="2700" b="1" dirty="0"/>
              <a:t> </a:t>
            </a:r>
            <a:r>
              <a:rPr lang="en-US" sz="3100" b="1" dirty="0">
                <a:solidFill>
                  <a:srgbClr val="0000FF"/>
                </a:solidFill>
              </a:rPr>
              <a:t>KEEPS EVERYONE IN DEBT</a:t>
            </a:r>
            <a:endParaRPr lang="en-US" sz="2700" b="1" u="sng" dirty="0">
              <a:solidFill>
                <a:srgbClr val="0000FF"/>
              </a:solidFill>
            </a:endParaRPr>
          </a:p>
        </p:txBody>
      </p:sp>
      <p:pic>
        <p:nvPicPr>
          <p:cNvPr id="2" name="Picture 2" descr="http://i.huffpost.com/gen/1080005/thumbs/s-STUDENT-DEBT-FEDERAL-RESERVE-large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77" y="2246311"/>
            <a:ext cx="3201244" cy="19527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96013074"/>
              </p:ext>
            </p:extLst>
          </p:nvPr>
        </p:nvGraphicFramePr>
        <p:xfrm>
          <a:off x="3604662" y="1443671"/>
          <a:ext cx="6734364" cy="5107434"/>
        </p:xfrm>
        <a:graphic>
          <a:graphicData uri="http://schemas.openxmlformats.org/drawingml/2006/table">
            <a:tbl>
              <a:tblPr firstRow="1" bandRow="1">
                <a:tableStyleId>{5C22544A-7EE6-4342-B048-85BDC9FD1C3A}</a:tableStyleId>
              </a:tblPr>
              <a:tblGrid>
                <a:gridCol w="3775008">
                  <a:extLst>
                    <a:ext uri="{9D8B030D-6E8A-4147-A177-3AD203B41FA5}">
                      <a16:colId xmlns:a16="http://schemas.microsoft.com/office/drawing/2014/main" val="20000"/>
                    </a:ext>
                  </a:extLst>
                </a:gridCol>
                <a:gridCol w="2959356">
                  <a:extLst>
                    <a:ext uri="{9D8B030D-6E8A-4147-A177-3AD203B41FA5}">
                      <a16:colId xmlns:a16="http://schemas.microsoft.com/office/drawing/2014/main" val="20001"/>
                    </a:ext>
                  </a:extLst>
                </a:gridCol>
              </a:tblGrid>
              <a:tr h="242889">
                <a:tc gridSpan="2">
                  <a:txBody>
                    <a:bodyPr/>
                    <a:lstStyle/>
                    <a:p>
                      <a:pPr algn="ctr"/>
                      <a:r>
                        <a:rPr lang="en-US" sz="1800" b="1" dirty="0">
                          <a:solidFill>
                            <a:schemeClr val="tx1">
                              <a:lumMod val="95000"/>
                              <a:lumOff val="5000"/>
                            </a:schemeClr>
                          </a:solidFill>
                        </a:rPr>
                        <a:t>INDIVIDUAL DEBT</a:t>
                      </a:r>
                    </a:p>
                  </a:txBody>
                  <a:tcPr>
                    <a:solidFill>
                      <a:schemeClr val="bg1"/>
                    </a:solidFill>
                  </a:tcPr>
                </a:tc>
                <a:tc hMerge="1">
                  <a:txBody>
                    <a:bodyPr/>
                    <a:lstStyle/>
                    <a:p>
                      <a:endParaRPr lang="en-US" sz="2400" b="0" dirty="0">
                        <a:solidFill>
                          <a:schemeClr val="tx1">
                            <a:lumMod val="95000"/>
                            <a:lumOff val="5000"/>
                          </a:schemeClr>
                        </a:solidFill>
                      </a:endParaRPr>
                    </a:p>
                  </a:txBody>
                  <a:tcPr>
                    <a:solidFill>
                      <a:srgbClr val="FFFF00"/>
                    </a:solidFill>
                  </a:tcPr>
                </a:tc>
                <a:extLst>
                  <a:ext uri="{0D108BD9-81ED-4DB2-BD59-A6C34878D82A}">
                    <a16:rowId xmlns:a16="http://schemas.microsoft.com/office/drawing/2014/main" val="10000"/>
                  </a:ext>
                </a:extLst>
              </a:tr>
              <a:tr h="482152">
                <a:tc>
                  <a:txBody>
                    <a:bodyPr/>
                    <a:lstStyle/>
                    <a:p>
                      <a:r>
                        <a:rPr lang="en-US" sz="1800" b="0" dirty="0">
                          <a:solidFill>
                            <a:schemeClr val="tx1">
                              <a:lumMod val="95000"/>
                              <a:lumOff val="5000"/>
                            </a:schemeClr>
                          </a:solidFill>
                        </a:rPr>
                        <a:t>STUDENT</a:t>
                      </a:r>
                      <a:r>
                        <a:rPr lang="en-US" sz="1800" dirty="0">
                          <a:solidFill>
                            <a:schemeClr val="tx1">
                              <a:lumMod val="95000"/>
                              <a:lumOff val="5000"/>
                            </a:schemeClr>
                          </a:solidFill>
                        </a:rPr>
                        <a:t> </a:t>
                      </a:r>
                      <a:r>
                        <a:rPr lang="en-US" sz="1800" b="0" dirty="0">
                          <a:solidFill>
                            <a:schemeClr val="tx1">
                              <a:lumMod val="95000"/>
                              <a:lumOff val="5000"/>
                            </a:schemeClr>
                          </a:solidFill>
                        </a:rPr>
                        <a:t>DEBT</a:t>
                      </a:r>
                    </a:p>
                  </a:txBody>
                  <a:tcPr>
                    <a:solidFill>
                      <a:srgbClr val="FFFF00"/>
                    </a:solidFill>
                  </a:tcPr>
                </a:tc>
                <a:tc>
                  <a:txBody>
                    <a:bodyPr/>
                    <a:lstStyle/>
                    <a:p>
                      <a:r>
                        <a:rPr lang="en-US" sz="1800" b="0" dirty="0">
                          <a:solidFill>
                            <a:schemeClr val="tx1">
                              <a:lumMod val="95000"/>
                              <a:lumOff val="5000"/>
                            </a:schemeClr>
                          </a:solidFill>
                        </a:rPr>
                        <a:t>$   1      TRILLION</a:t>
                      </a:r>
                    </a:p>
                  </a:txBody>
                  <a:tcPr>
                    <a:solidFill>
                      <a:srgbClr val="FFFF00"/>
                    </a:solidFill>
                  </a:tcPr>
                </a:tc>
                <a:extLst>
                  <a:ext uri="{0D108BD9-81ED-4DB2-BD59-A6C34878D82A}">
                    <a16:rowId xmlns:a16="http://schemas.microsoft.com/office/drawing/2014/main" val="10001"/>
                  </a:ext>
                </a:extLst>
              </a:tr>
              <a:tr h="482152">
                <a:tc>
                  <a:txBody>
                    <a:bodyPr/>
                    <a:lstStyle/>
                    <a:p>
                      <a:r>
                        <a:rPr lang="en-US" sz="1800" dirty="0"/>
                        <a:t>CREDIT CARD DEBT</a:t>
                      </a:r>
                    </a:p>
                  </a:txBody>
                  <a:tcPr>
                    <a:solidFill>
                      <a:srgbClr val="FFFF00"/>
                    </a:solidFill>
                  </a:tcPr>
                </a:tc>
                <a:tc>
                  <a:txBody>
                    <a:bodyPr/>
                    <a:lstStyle/>
                    <a:p>
                      <a:r>
                        <a:rPr lang="en-US" sz="1800" dirty="0"/>
                        <a:t>$      .8  TRILLION</a:t>
                      </a:r>
                    </a:p>
                  </a:txBody>
                  <a:tcPr>
                    <a:solidFill>
                      <a:srgbClr val="FFFF00"/>
                    </a:solidFill>
                  </a:tcPr>
                </a:tc>
                <a:extLst>
                  <a:ext uri="{0D108BD9-81ED-4DB2-BD59-A6C34878D82A}">
                    <a16:rowId xmlns:a16="http://schemas.microsoft.com/office/drawing/2014/main" val="10002"/>
                  </a:ext>
                </a:extLst>
              </a:tr>
              <a:tr h="482152">
                <a:tc>
                  <a:txBody>
                    <a:bodyPr/>
                    <a:lstStyle/>
                    <a:p>
                      <a:r>
                        <a:rPr lang="en-US" sz="1800" dirty="0"/>
                        <a:t>MORTGAGE DEBT</a:t>
                      </a:r>
                    </a:p>
                  </a:txBody>
                  <a:tcPr>
                    <a:solidFill>
                      <a:srgbClr val="FFFF00"/>
                    </a:solidFill>
                  </a:tcPr>
                </a:tc>
                <a:tc>
                  <a:txBody>
                    <a:bodyPr/>
                    <a:lstStyle/>
                    <a:p>
                      <a:r>
                        <a:rPr lang="en-US" sz="1800" dirty="0"/>
                        <a:t>$ 13      TRILLION</a:t>
                      </a:r>
                    </a:p>
                  </a:txBody>
                  <a:tcPr>
                    <a:solidFill>
                      <a:srgbClr val="FFFF00"/>
                    </a:solidFill>
                  </a:tcPr>
                </a:tc>
                <a:extLst>
                  <a:ext uri="{0D108BD9-81ED-4DB2-BD59-A6C34878D82A}">
                    <a16:rowId xmlns:a16="http://schemas.microsoft.com/office/drawing/2014/main" val="10003"/>
                  </a:ext>
                </a:extLst>
              </a:tr>
              <a:tr h="178193">
                <a:tc gridSpan="2">
                  <a:txBody>
                    <a:bodyPr/>
                    <a:lstStyle/>
                    <a:p>
                      <a:pPr algn="ctr"/>
                      <a:r>
                        <a:rPr lang="en-US" sz="1800" b="1" dirty="0"/>
                        <a:t>CORPORATE DEBT</a:t>
                      </a:r>
                    </a:p>
                  </a:txBody>
                  <a:tcPr>
                    <a:solidFill>
                      <a:schemeClr val="bg1"/>
                    </a:solidFill>
                  </a:tcPr>
                </a:tc>
                <a:tc hMerge="1">
                  <a:txBody>
                    <a:bodyPr/>
                    <a:lstStyle/>
                    <a:p>
                      <a:endParaRPr lang="en-US" sz="2400" dirty="0"/>
                    </a:p>
                  </a:txBody>
                  <a:tcPr>
                    <a:solidFill>
                      <a:srgbClr val="FFC000"/>
                    </a:solidFill>
                  </a:tcPr>
                </a:tc>
                <a:extLst>
                  <a:ext uri="{0D108BD9-81ED-4DB2-BD59-A6C34878D82A}">
                    <a16:rowId xmlns:a16="http://schemas.microsoft.com/office/drawing/2014/main" val="10004"/>
                  </a:ext>
                </a:extLst>
              </a:tr>
              <a:tr h="482152">
                <a:tc>
                  <a:txBody>
                    <a:bodyPr/>
                    <a:lstStyle/>
                    <a:p>
                      <a:r>
                        <a:rPr lang="en-US" sz="1800" dirty="0"/>
                        <a:t>NON-FINANCIAL CORP DEBT</a:t>
                      </a:r>
                    </a:p>
                  </a:txBody>
                  <a:tcPr>
                    <a:solidFill>
                      <a:srgbClr val="FFC000"/>
                    </a:solidFill>
                  </a:tcPr>
                </a:tc>
                <a:tc>
                  <a:txBody>
                    <a:bodyPr/>
                    <a:lstStyle/>
                    <a:p>
                      <a:r>
                        <a:rPr lang="en-US" sz="1800" dirty="0"/>
                        <a:t>$   </a:t>
                      </a:r>
                      <a:r>
                        <a:rPr lang="en-US" sz="1800" baseline="0" dirty="0"/>
                        <a:t> 9     TRILLION</a:t>
                      </a:r>
                      <a:endParaRPr lang="en-US" sz="1800" dirty="0"/>
                    </a:p>
                  </a:txBody>
                  <a:tcPr>
                    <a:solidFill>
                      <a:srgbClr val="FFC000"/>
                    </a:solidFill>
                  </a:tcPr>
                </a:tc>
                <a:extLst>
                  <a:ext uri="{0D108BD9-81ED-4DB2-BD59-A6C34878D82A}">
                    <a16:rowId xmlns:a16="http://schemas.microsoft.com/office/drawing/2014/main" val="10005"/>
                  </a:ext>
                </a:extLst>
              </a:tr>
              <a:tr h="241076">
                <a:tc>
                  <a:txBody>
                    <a:bodyPr/>
                    <a:lstStyle/>
                    <a:p>
                      <a:r>
                        <a:rPr lang="en-US" sz="1800" dirty="0"/>
                        <a:t>FINANCIAL           CORP DEBT</a:t>
                      </a:r>
                    </a:p>
                  </a:txBody>
                  <a:tcPr>
                    <a:solidFill>
                      <a:srgbClr val="FFC000"/>
                    </a:solidFill>
                  </a:tcPr>
                </a:tc>
                <a:tc>
                  <a:txBody>
                    <a:bodyPr/>
                    <a:lstStyle/>
                    <a:p>
                      <a:r>
                        <a:rPr lang="en-US" sz="1800" dirty="0"/>
                        <a:t>$  14     TRILLION</a:t>
                      </a:r>
                    </a:p>
                  </a:txBody>
                  <a:tcPr>
                    <a:solidFill>
                      <a:srgbClr val="FFC000"/>
                    </a:solidFill>
                  </a:tcPr>
                </a:tc>
                <a:extLst>
                  <a:ext uri="{0D108BD9-81ED-4DB2-BD59-A6C34878D82A}">
                    <a16:rowId xmlns:a16="http://schemas.microsoft.com/office/drawing/2014/main" val="10006"/>
                  </a:ext>
                </a:extLst>
              </a:tr>
              <a:tr h="241076">
                <a:tc gridSpan="2">
                  <a:txBody>
                    <a:bodyPr/>
                    <a:lstStyle/>
                    <a:p>
                      <a:pPr algn="ctr"/>
                      <a:r>
                        <a:rPr lang="en-US" sz="1800" b="1" dirty="0"/>
                        <a:t>GOVERNMENT DEBT</a:t>
                      </a:r>
                    </a:p>
                  </a:txBody>
                  <a:tcPr>
                    <a:solidFill>
                      <a:schemeClr val="bg1"/>
                    </a:solidFill>
                  </a:tcPr>
                </a:tc>
                <a:tc hMerge="1">
                  <a:txBody>
                    <a:bodyPr/>
                    <a:lstStyle/>
                    <a:p>
                      <a:endParaRPr lang="en-US" sz="2400" dirty="0"/>
                    </a:p>
                  </a:txBody>
                  <a:tcPr>
                    <a:solidFill>
                      <a:schemeClr val="accent6">
                        <a:lumMod val="20000"/>
                        <a:lumOff val="80000"/>
                      </a:schemeClr>
                    </a:solidFill>
                  </a:tcPr>
                </a:tc>
                <a:extLst>
                  <a:ext uri="{0D108BD9-81ED-4DB2-BD59-A6C34878D82A}">
                    <a16:rowId xmlns:a16="http://schemas.microsoft.com/office/drawing/2014/main" val="10007"/>
                  </a:ext>
                </a:extLst>
              </a:tr>
              <a:tr h="241076">
                <a:tc>
                  <a:txBody>
                    <a:bodyPr/>
                    <a:lstStyle/>
                    <a:p>
                      <a:r>
                        <a:rPr lang="en-US" sz="1800" dirty="0"/>
                        <a:t>STATE, LOCAL GOVT DEBT</a:t>
                      </a:r>
                    </a:p>
                  </a:txBody>
                  <a:tcPr>
                    <a:solidFill>
                      <a:schemeClr val="accent6">
                        <a:lumMod val="20000"/>
                        <a:lumOff val="80000"/>
                      </a:schemeClr>
                    </a:solidFill>
                  </a:tcPr>
                </a:tc>
                <a:tc>
                  <a:txBody>
                    <a:bodyPr/>
                    <a:lstStyle/>
                    <a:p>
                      <a:r>
                        <a:rPr lang="en-US" sz="1800" dirty="0"/>
                        <a:t>$    3     TRILLION</a:t>
                      </a:r>
                    </a:p>
                  </a:txBody>
                  <a:tcPr>
                    <a:solidFill>
                      <a:schemeClr val="accent6">
                        <a:lumMod val="20000"/>
                        <a:lumOff val="80000"/>
                      </a:schemeClr>
                    </a:solidFill>
                  </a:tcPr>
                </a:tc>
                <a:extLst>
                  <a:ext uri="{0D108BD9-81ED-4DB2-BD59-A6C34878D82A}">
                    <a16:rowId xmlns:a16="http://schemas.microsoft.com/office/drawing/2014/main" val="10008"/>
                  </a:ext>
                </a:extLst>
              </a:tr>
              <a:tr h="482152">
                <a:tc>
                  <a:txBody>
                    <a:bodyPr/>
                    <a:lstStyle/>
                    <a:p>
                      <a:r>
                        <a:rPr lang="en-US" sz="1800" dirty="0"/>
                        <a:t>FEDERAL GOVT DEBT</a:t>
                      </a:r>
                    </a:p>
                  </a:txBody>
                  <a:tcPr>
                    <a:solidFill>
                      <a:schemeClr val="accent6">
                        <a:lumMod val="20000"/>
                        <a:lumOff val="80000"/>
                      </a:schemeClr>
                    </a:solidFill>
                  </a:tcPr>
                </a:tc>
                <a:tc>
                  <a:txBody>
                    <a:bodyPr/>
                    <a:lstStyle/>
                    <a:p>
                      <a:r>
                        <a:rPr lang="en-US" sz="1800" dirty="0"/>
                        <a:t>$ 17      TRILLION</a:t>
                      </a:r>
                    </a:p>
                  </a:txBody>
                  <a:tcPr>
                    <a:solidFill>
                      <a:schemeClr val="accent6">
                        <a:lumMod val="20000"/>
                        <a:lumOff val="80000"/>
                      </a:schemeClr>
                    </a:solidFill>
                  </a:tcPr>
                </a:tc>
                <a:extLst>
                  <a:ext uri="{0D108BD9-81ED-4DB2-BD59-A6C34878D82A}">
                    <a16:rowId xmlns:a16="http://schemas.microsoft.com/office/drawing/2014/main" val="10009"/>
                  </a:ext>
                </a:extLst>
              </a:tr>
              <a:tr h="867874">
                <a:tc>
                  <a:txBody>
                    <a:bodyPr/>
                    <a:lstStyle/>
                    <a:p>
                      <a:r>
                        <a:rPr lang="en-US" sz="1800" dirty="0"/>
                        <a:t>          TOTAL PRIVATE, CORP,</a:t>
                      </a:r>
                    </a:p>
                    <a:p>
                      <a:r>
                        <a:rPr lang="en-US" sz="1800" dirty="0"/>
                        <a:t>          GOVERNMENT DEBT</a:t>
                      </a:r>
                    </a:p>
                  </a:txBody>
                  <a:tcPr>
                    <a:solidFill>
                      <a:srgbClr val="00B0F0"/>
                    </a:solidFill>
                  </a:tcPr>
                </a:tc>
                <a:tc>
                  <a:txBody>
                    <a:bodyPr/>
                    <a:lstStyle/>
                    <a:p>
                      <a:r>
                        <a:rPr lang="en-US" sz="1800" dirty="0"/>
                        <a:t>$ 57.8  TRILLION</a:t>
                      </a:r>
                    </a:p>
                  </a:txBody>
                  <a:tcPr>
                    <a:solidFill>
                      <a:srgbClr val="00B0F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287625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600" y="1714500"/>
            <a:ext cx="10756900" cy="4229100"/>
          </a:xfrm>
          <a:solidFill>
            <a:schemeClr val="bg1"/>
          </a:solidFill>
        </p:spPr>
        <p:txBody>
          <a:bodyPr>
            <a:normAutofit/>
          </a:bodyPr>
          <a:lstStyle/>
          <a:p>
            <a:endParaRPr lang="en-US" sz="2800" b="1" dirty="0"/>
          </a:p>
          <a:p>
            <a:endParaRPr lang="en-US" sz="2800" b="1" dirty="0"/>
          </a:p>
          <a:p>
            <a:endParaRPr lang="en-US" sz="2800" b="1" dirty="0"/>
          </a:p>
          <a:p>
            <a:r>
              <a:rPr lang="en-US" sz="4400" b="1" dirty="0"/>
              <a:t>END</a:t>
            </a:r>
          </a:p>
          <a:p>
            <a:r>
              <a:rPr lang="en-US" sz="4400" b="1" dirty="0"/>
              <a:t>PART 1</a:t>
            </a:r>
          </a:p>
        </p:txBody>
      </p:sp>
    </p:spTree>
    <p:extLst>
      <p:ext uri="{BB962C8B-B14F-4D97-AF65-F5344CB8AC3E}">
        <p14:creationId xmlns:p14="http://schemas.microsoft.com/office/powerpoint/2010/main" val="981562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6857999"/>
          </a:xfrm>
          <a:solidFill>
            <a:srgbClr val="FFFF00"/>
          </a:solidFill>
        </p:spPr>
        <p:txBody>
          <a:bodyPr>
            <a:normAutofit/>
          </a:bodyPr>
          <a:lstStyle/>
          <a:p>
            <a:pPr algn="l"/>
            <a:r>
              <a:rPr lang="en-US" dirty="0"/>
              <a:t>					</a:t>
            </a:r>
            <a:br>
              <a:rPr lang="en-US" dirty="0"/>
            </a:br>
            <a:br>
              <a:rPr lang="en-US" dirty="0"/>
            </a:br>
            <a:br>
              <a:rPr lang="en-US" dirty="0"/>
            </a:br>
            <a:r>
              <a:rPr lang="en-US" dirty="0"/>
              <a:t>					</a:t>
            </a:r>
            <a:br>
              <a:rPr lang="en-US" dirty="0"/>
            </a:br>
            <a:br>
              <a:rPr lang="en-US" dirty="0"/>
            </a:br>
            <a:r>
              <a:rPr lang="en-US" dirty="0"/>
              <a:t>		</a:t>
            </a:r>
            <a:endParaRPr lang="en-US" sz="2700" b="1" dirty="0"/>
          </a:p>
        </p:txBody>
      </p:sp>
      <p:sp>
        <p:nvSpPr>
          <p:cNvPr id="3" name="Subtitle 2"/>
          <p:cNvSpPr>
            <a:spLocks noGrp="1"/>
          </p:cNvSpPr>
          <p:nvPr>
            <p:ph type="subTitle" idx="1"/>
          </p:nvPr>
        </p:nvSpPr>
        <p:spPr>
          <a:xfrm>
            <a:off x="0" y="801413"/>
            <a:ext cx="12191997" cy="4761186"/>
          </a:xfrm>
          <a:solidFill>
            <a:srgbClr val="FFC000"/>
          </a:solidFill>
        </p:spPr>
        <p:txBody>
          <a:bodyPr>
            <a:normAutofit/>
          </a:bodyPr>
          <a:lstStyle/>
          <a:p>
            <a:endParaRPr lang="en-US" sz="2800" dirty="0"/>
          </a:p>
          <a:p>
            <a:endParaRPr lang="en-US" sz="2800" dirty="0"/>
          </a:p>
          <a:p>
            <a:r>
              <a:rPr lang="en-US" sz="2800" dirty="0"/>
              <a:t>PART 2</a:t>
            </a:r>
          </a:p>
          <a:p>
            <a:endParaRPr lang="en-US" sz="2800" b="1" dirty="0"/>
          </a:p>
          <a:p>
            <a:r>
              <a:rPr lang="en-US" sz="2800" b="1" dirty="0"/>
              <a:t>The Primary Importance of the Money Power</a:t>
            </a:r>
          </a:p>
          <a:p>
            <a:endParaRPr lang="en-US" sz="2800" b="1" dirty="0"/>
          </a:p>
          <a:p>
            <a:pPr algn="l"/>
            <a:r>
              <a:rPr lang="en-US" sz="3600" b="1" dirty="0"/>
              <a:t>                 IN GENERATING </a:t>
            </a:r>
            <a:endParaRPr lang="en-US" sz="3600" dirty="0"/>
          </a:p>
        </p:txBody>
      </p:sp>
      <p:sp>
        <p:nvSpPr>
          <p:cNvPr id="4" name="TextBox 3"/>
          <p:cNvSpPr txBox="1"/>
          <p:nvPr/>
        </p:nvSpPr>
        <p:spPr>
          <a:xfrm>
            <a:off x="5717627" y="3806903"/>
            <a:ext cx="2473754" cy="1446550"/>
          </a:xfrm>
          <a:prstGeom prst="rect">
            <a:avLst/>
          </a:prstGeom>
          <a:noFill/>
        </p:spPr>
        <p:txBody>
          <a:bodyPr wrap="none" rtlCol="0">
            <a:spAutoFit/>
          </a:bodyPr>
          <a:lstStyle/>
          <a:p>
            <a:r>
              <a:rPr lang="en-US" sz="8800" b="1" dirty="0"/>
              <a:t>WAR</a:t>
            </a:r>
            <a:endParaRPr lang="en-US" sz="8800" dirty="0"/>
          </a:p>
        </p:txBody>
      </p:sp>
      <p:pic>
        <p:nvPicPr>
          <p:cNvPr id="6" name="Picture 1" descr="childcasualty.JPG"/>
          <p:cNvPicPr>
            <a:picLocks noChangeAspect="1"/>
          </p:cNvPicPr>
          <p:nvPr/>
        </p:nvPicPr>
        <p:blipFill>
          <a:blip r:embed="rId4" cstate="print"/>
          <a:srcRect/>
          <a:stretch>
            <a:fillRect/>
          </a:stretch>
        </p:blipFill>
        <p:spPr bwMode="auto">
          <a:xfrm>
            <a:off x="8703053" y="4267200"/>
            <a:ext cx="3488944" cy="2590800"/>
          </a:xfrm>
          <a:prstGeom prst="rect">
            <a:avLst/>
          </a:prstGeom>
          <a:noFill/>
          <a:ln w="9525">
            <a:noFill/>
            <a:miter lim="800000"/>
            <a:headEnd/>
            <a:tailEnd/>
          </a:ln>
        </p:spPr>
      </p:pic>
    </p:spTree>
    <p:extLst>
      <p:ext uri="{BB962C8B-B14F-4D97-AF65-F5344CB8AC3E}">
        <p14:creationId xmlns:p14="http://schemas.microsoft.com/office/powerpoint/2010/main" val="23251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ppt_x</p:attrName>
                                        </p:attrNameLst>
                                      </p:cBhvr>
                                      <p:tavLst>
                                        <p:tav tm="0">
                                          <p:val>
                                            <p:strVal val="#ppt_x"/>
                                          </p:val>
                                        </p:tav>
                                        <p:tav tm="100000">
                                          <p:val>
                                            <p:strVal val="#ppt_x"/>
                                          </p:val>
                                        </p:tav>
                                      </p:tavLst>
                                    </p:anim>
                                    <p:anim calcmode="lin" valueType="num">
                                      <p:cBhvr>
                                        <p:cTn id="9" dur="5000" fill="hold"/>
                                        <p:tgtEl>
                                          <p:spTgt spid="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gtEl>
                                        <p:attrNameLst>
                                          <p:attrName>ppt_c</p:attrName>
                                        </p:attrNameLst>
                                      </p:cBhvr>
                                      <p:to>
                                        <a:srgbClr val="FF0000"/>
                                      </p:to>
                                    </p:animClr>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393700"/>
            <a:ext cx="10528300" cy="889001"/>
          </a:xfrm>
          <a:solidFill>
            <a:schemeClr val="accent1">
              <a:lumMod val="20000"/>
              <a:lumOff val="80000"/>
            </a:schemeClr>
          </a:solidFill>
        </p:spPr>
        <p:txBody>
          <a:bodyPr>
            <a:normAutofit fontScale="90000"/>
          </a:bodyPr>
          <a:lstStyle/>
          <a:p>
            <a:br>
              <a:rPr lang="en-US" dirty="0"/>
            </a:br>
            <a:br>
              <a:rPr lang="en-US" dirty="0"/>
            </a:br>
            <a:r>
              <a:rPr lang="en-US" dirty="0"/>
              <a:t>TOPICS</a:t>
            </a:r>
            <a:endParaRPr lang="en-US" b="1" dirty="0"/>
          </a:p>
        </p:txBody>
      </p:sp>
      <p:sp>
        <p:nvSpPr>
          <p:cNvPr id="3" name="Subtitle 2"/>
          <p:cNvSpPr>
            <a:spLocks noGrp="1"/>
          </p:cNvSpPr>
          <p:nvPr>
            <p:ph type="subTitle" idx="1"/>
          </p:nvPr>
        </p:nvSpPr>
        <p:spPr>
          <a:xfrm>
            <a:off x="1436960" y="2107223"/>
            <a:ext cx="9954939" cy="3264877"/>
          </a:xfrm>
          <a:noFill/>
        </p:spPr>
        <p:txBody>
          <a:bodyPr>
            <a:normAutofit/>
          </a:bodyPr>
          <a:lstStyle/>
          <a:p>
            <a:pPr algn="l"/>
            <a:endParaRPr lang="en-US" sz="2800" b="1" dirty="0"/>
          </a:p>
          <a:p>
            <a:pPr marL="514350" indent="-514350" algn="l"/>
            <a:r>
              <a:rPr lang="en-US" sz="2600" b="1" dirty="0"/>
              <a:t>#1  EXAMPLE:  Banks and World War I</a:t>
            </a:r>
          </a:p>
          <a:p>
            <a:pPr marL="514350" indent="-514350" algn="l"/>
            <a:endParaRPr lang="en-US" sz="2600" b="1" dirty="0"/>
          </a:p>
          <a:p>
            <a:pPr marL="514350" indent="-514350" algn="l"/>
            <a:endParaRPr lang="en-US" sz="2600" b="1" dirty="0"/>
          </a:p>
          <a:p>
            <a:pPr marL="514350" indent="-514350" algn="l"/>
            <a:r>
              <a:rPr lang="en-US" sz="2600" b="1" dirty="0"/>
              <a:t>#2  EXAMPLE:  Banks and Nuclear Weapons</a:t>
            </a:r>
          </a:p>
          <a:p>
            <a:pPr marL="457200" indent="-457200" algn="l">
              <a:buAutoNum type="arabicPlain" startAt="2"/>
            </a:pPr>
            <a:endParaRPr lang="en-US" dirty="0"/>
          </a:p>
          <a:p>
            <a:pPr marL="457200" indent="-457200" algn="l">
              <a:buAutoNum type="arabicPlain" startAt="2"/>
            </a:pPr>
            <a:endParaRPr lang="en-US" dirty="0"/>
          </a:p>
        </p:txBody>
      </p:sp>
    </p:spTree>
    <p:extLst>
      <p:ext uri="{BB962C8B-B14F-4D97-AF65-F5344CB8AC3E}">
        <p14:creationId xmlns:p14="http://schemas.microsoft.com/office/powerpoint/2010/main" val="212198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898" y="1693149"/>
            <a:ext cx="10661301" cy="3416320"/>
          </a:xfrm>
          <a:prstGeom prst="rect">
            <a:avLst/>
          </a:prstGeom>
          <a:noFill/>
        </p:spPr>
        <p:txBody>
          <a:bodyPr wrap="square" rtlCol="0">
            <a:spAutoFit/>
          </a:bodyPr>
          <a:lstStyle/>
          <a:p>
            <a:r>
              <a:rPr lang="en-US" sz="6600" b="1" dirty="0"/>
              <a:t>#1  EXAMPLE:</a:t>
            </a:r>
          </a:p>
          <a:p>
            <a:endParaRPr lang="en-US" sz="6600" b="1" dirty="0"/>
          </a:p>
          <a:p>
            <a:pPr algn="ctr"/>
            <a:r>
              <a:rPr lang="en-US" sz="6600" b="1" dirty="0"/>
              <a:t>FUNDING WORLD WAR 1</a:t>
            </a:r>
          </a:p>
          <a:p>
            <a:endParaRPr lang="en-US" dirty="0"/>
          </a:p>
        </p:txBody>
      </p:sp>
    </p:spTree>
    <p:extLst>
      <p:ext uri="{BB962C8B-B14F-4D97-AF65-F5344CB8AC3E}">
        <p14:creationId xmlns:p14="http://schemas.microsoft.com/office/powerpoint/2010/main" val="15934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3885" y="2547258"/>
            <a:ext cx="9341212" cy="1446550"/>
          </a:xfrm>
          <a:prstGeom prst="rect">
            <a:avLst/>
          </a:prstGeom>
          <a:solidFill>
            <a:srgbClr val="F3CDF3"/>
          </a:solidFill>
        </p:spPr>
        <p:txBody>
          <a:bodyPr wrap="none" rtlCol="0">
            <a:spAutoFit/>
          </a:bodyPr>
          <a:lstStyle/>
          <a:p>
            <a:r>
              <a:rPr lang="en-US" sz="4400" b="1" dirty="0"/>
              <a:t>1900:  AMERICAN BANKING ELITES</a:t>
            </a:r>
            <a:br>
              <a:rPr lang="en-US" sz="4400" b="1" dirty="0"/>
            </a:br>
            <a:r>
              <a:rPr lang="en-US" sz="4400" b="1" dirty="0"/>
              <a:t>            CONTROL INDUSTRIAL CARTELS</a:t>
            </a:r>
            <a:endParaRPr lang="en-US" sz="1100" dirty="0"/>
          </a:p>
        </p:txBody>
      </p:sp>
    </p:spTree>
    <p:extLst>
      <p:ext uri="{BB962C8B-B14F-4D97-AF65-F5344CB8AC3E}">
        <p14:creationId xmlns:p14="http://schemas.microsoft.com/office/powerpoint/2010/main" val="2541080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085" y="560160"/>
            <a:ext cx="7543800" cy="3309257"/>
          </a:xfrm>
        </p:spPr>
        <p:txBody>
          <a:bodyPr/>
          <a:lstStyle/>
          <a:p>
            <a:pPr marL="0" indent="0">
              <a:buNone/>
            </a:pPr>
            <a:endParaRPr lang="en-US" dirty="0"/>
          </a:p>
          <a:p>
            <a:pPr marL="0" indent="0" algn="ctr">
              <a:buNone/>
            </a:pPr>
            <a:r>
              <a:rPr lang="en-US" dirty="0"/>
              <a:t>Congressional Record — Senate</a:t>
            </a:r>
          </a:p>
          <a:p>
            <a:pPr marL="0" indent="0" algn="ctr">
              <a:buNone/>
            </a:pPr>
            <a:br>
              <a:rPr lang="en-US" dirty="0"/>
            </a:br>
            <a:r>
              <a:rPr lang="en-US" dirty="0"/>
              <a:t>1908 March 17 </a:t>
            </a:r>
            <a:br>
              <a:rPr lang="en-US" dirty="0"/>
            </a:br>
            <a:endParaRPr lang="en-US" dirty="0"/>
          </a:p>
        </p:txBody>
      </p:sp>
      <p:pic>
        <p:nvPicPr>
          <p:cNvPr id="5122" name="Picture 2" descr="http://www.senate.gov/artandhistory/history/resources/graphic/large/wi_1906_lafollette_you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74915"/>
            <a:ext cx="4102363" cy="49228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d/de/US_Senate_in_Session_big_38_0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3869417"/>
            <a:ext cx="581025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074228"/>
            <a:ext cx="4559005" cy="523220"/>
          </a:xfrm>
          <a:prstGeom prst="rect">
            <a:avLst/>
          </a:prstGeom>
          <a:noFill/>
        </p:spPr>
        <p:txBody>
          <a:bodyPr wrap="none" rtlCol="0">
            <a:spAutoFit/>
          </a:bodyPr>
          <a:lstStyle/>
          <a:p>
            <a:r>
              <a:rPr lang="en-US" sz="2800" dirty="0"/>
              <a:t>SENATOR ROBERT LA FOLETTE</a:t>
            </a:r>
          </a:p>
        </p:txBody>
      </p:sp>
      <p:sp>
        <p:nvSpPr>
          <p:cNvPr id="8" name="Title 1"/>
          <p:cNvSpPr>
            <a:spLocks noGrp="1"/>
          </p:cNvSpPr>
          <p:nvPr>
            <p:ph type="title"/>
          </p:nvPr>
        </p:nvSpPr>
        <p:spPr>
          <a:xfrm>
            <a:off x="0" y="1"/>
            <a:ext cx="12192000" cy="674914"/>
          </a:xfrm>
          <a:solidFill>
            <a:srgbClr val="F3CDF3"/>
          </a:solidFill>
        </p:spPr>
        <p:txBody>
          <a:bodyPr>
            <a:normAutofit fontScale="90000"/>
          </a:bodyPr>
          <a:lstStyle/>
          <a:p>
            <a:r>
              <a:rPr lang="en-US" dirty="0"/>
              <a:t>     </a:t>
            </a:r>
            <a:r>
              <a:rPr lang="en-US" sz="3200" b="1" dirty="0"/>
              <a:t>1900:  AMERICAN BANKING ELITES CONTROL INDUSTRIAL CARTELS </a:t>
            </a:r>
          </a:p>
        </p:txBody>
      </p:sp>
    </p:spTree>
    <p:extLst>
      <p:ext uri="{BB962C8B-B14F-4D97-AF65-F5344CB8AC3E}">
        <p14:creationId xmlns:p14="http://schemas.microsoft.com/office/powerpoint/2010/main" val="156675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607" y="488731"/>
            <a:ext cx="11524593" cy="5565228"/>
          </a:xfrm>
          <a:solidFill>
            <a:srgbClr val="FFC000"/>
          </a:solidFill>
        </p:spPr>
        <p:txBody>
          <a:bodyPr>
            <a:normAutofit fontScale="90000"/>
          </a:bodyPr>
          <a:lstStyle/>
          <a:p>
            <a:pPr algn="l"/>
            <a:r>
              <a:rPr lang="en-US" dirty="0"/>
              <a:t>					</a:t>
            </a:r>
            <a:br>
              <a:rPr lang="en-US" dirty="0"/>
            </a:br>
            <a:br>
              <a:rPr lang="en-US" dirty="0"/>
            </a:br>
            <a:br>
              <a:rPr lang="en-US" dirty="0"/>
            </a:br>
            <a:r>
              <a:rPr lang="en-US" dirty="0"/>
              <a:t>					</a:t>
            </a:r>
            <a:br>
              <a:rPr lang="en-US" dirty="0"/>
            </a:br>
            <a:br>
              <a:rPr lang="en-US" dirty="0"/>
            </a:br>
            <a:r>
              <a:rPr lang="en-US" dirty="0"/>
              <a:t>		</a:t>
            </a:r>
            <a:r>
              <a:rPr lang="en-US" sz="2700" b="1" dirty="0"/>
              <a:t>1   What is money?</a:t>
            </a:r>
            <a:br>
              <a:rPr lang="en-US" sz="2700" b="1" dirty="0"/>
            </a:br>
            <a:br>
              <a:rPr lang="en-US" sz="2700" b="1" dirty="0"/>
            </a:br>
            <a:br>
              <a:rPr lang="en-US" sz="2700" b="1" dirty="0"/>
            </a:br>
            <a:r>
              <a:rPr lang="en-US" sz="2700" b="1" dirty="0"/>
              <a:t>		2   What do we use as money?</a:t>
            </a:r>
            <a:br>
              <a:rPr lang="en-US" sz="2700" b="1" dirty="0"/>
            </a:br>
            <a:br>
              <a:rPr lang="en-US" sz="2700" b="1" dirty="0"/>
            </a:br>
            <a:br>
              <a:rPr lang="en-US" sz="2700" b="1" dirty="0"/>
            </a:br>
            <a:r>
              <a:rPr lang="en-US" sz="2700" b="1" dirty="0"/>
              <a:t>		3   What are the effects of this money system?</a:t>
            </a:r>
            <a:br>
              <a:rPr lang="en-US" sz="2700" b="1" dirty="0"/>
            </a:br>
            <a:br>
              <a:rPr lang="en-US" sz="2700" b="1" dirty="0"/>
            </a:br>
            <a:endParaRPr lang="en-US" sz="2700" b="1" dirty="0"/>
          </a:p>
        </p:txBody>
      </p:sp>
      <p:sp>
        <p:nvSpPr>
          <p:cNvPr id="3" name="Subtitle 2"/>
          <p:cNvSpPr>
            <a:spLocks noGrp="1"/>
          </p:cNvSpPr>
          <p:nvPr>
            <p:ph type="subTitle" idx="1"/>
          </p:nvPr>
        </p:nvSpPr>
        <p:spPr>
          <a:xfrm>
            <a:off x="1382111" y="1079555"/>
            <a:ext cx="9144000" cy="1253742"/>
          </a:xfrm>
          <a:solidFill>
            <a:srgbClr val="FFC000"/>
          </a:solidFill>
        </p:spPr>
        <p:txBody>
          <a:bodyPr/>
          <a:lstStyle/>
          <a:p>
            <a:r>
              <a:rPr lang="en-US" sz="2800" dirty="0"/>
              <a:t>PART 1</a:t>
            </a:r>
            <a:endParaRPr lang="en-US" sz="2800" b="1" dirty="0"/>
          </a:p>
          <a:p>
            <a:r>
              <a:rPr lang="en-US" sz="2800" dirty="0"/>
              <a:t>NATURE OF MONEY PURPOSELY KEPT SECRET AND CONFUSED</a:t>
            </a:r>
          </a:p>
        </p:txBody>
      </p:sp>
    </p:spTree>
    <p:extLst>
      <p:ext uri="{BB962C8B-B14F-4D97-AF65-F5344CB8AC3E}">
        <p14:creationId xmlns:p14="http://schemas.microsoft.com/office/powerpoint/2010/main" val="3099534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74914"/>
          </a:xfrm>
          <a:solidFill>
            <a:srgbClr val="F3CDF3"/>
          </a:solidFill>
        </p:spPr>
        <p:txBody>
          <a:bodyPr>
            <a:normAutofit fontScale="90000"/>
          </a:bodyPr>
          <a:lstStyle/>
          <a:p>
            <a:r>
              <a:rPr lang="en-US" dirty="0"/>
              <a:t>     </a:t>
            </a:r>
            <a:r>
              <a:rPr lang="en-US" sz="3200" b="1" dirty="0"/>
              <a:t>1900:  AMERICAN BANKING ELITES CONTROL INDUSTRIAL CARTELS </a:t>
            </a:r>
          </a:p>
        </p:txBody>
      </p:sp>
      <p:sp>
        <p:nvSpPr>
          <p:cNvPr id="11" name="TextBox 10"/>
          <p:cNvSpPr txBox="1"/>
          <p:nvPr/>
        </p:nvSpPr>
        <p:spPr>
          <a:xfrm>
            <a:off x="0" y="1686038"/>
            <a:ext cx="11821506" cy="2062103"/>
          </a:xfrm>
          <a:prstGeom prst="rect">
            <a:avLst/>
          </a:prstGeom>
          <a:noFill/>
        </p:spPr>
        <p:txBody>
          <a:bodyPr wrap="none" rtlCol="0">
            <a:spAutoFit/>
          </a:bodyPr>
          <a:lstStyle/>
          <a:p>
            <a:pPr lvl="0"/>
            <a:r>
              <a:rPr lang="en-US" sz="2800" dirty="0">
                <a:latin typeface="Calibri" panose="020F0502020204030204" pitchFamily="34" charset="0"/>
              </a:rPr>
              <a:t>“</a:t>
            </a:r>
            <a:r>
              <a:rPr lang="en-US" sz="3200" dirty="0">
                <a:latin typeface="Calibri" panose="020F0502020204030204" pitchFamily="34" charset="0"/>
              </a:rPr>
              <a:t>I shall ask, Mr. President, to have incorporated in the RECORD</a:t>
            </a:r>
          </a:p>
          <a:p>
            <a:pPr lvl="0"/>
            <a:r>
              <a:rPr lang="en-US" sz="3200" dirty="0">
                <a:latin typeface="Calibri" panose="020F0502020204030204" pitchFamily="34" charset="0"/>
              </a:rPr>
              <a:t>this list of about 100 men with their directorships….</a:t>
            </a:r>
          </a:p>
          <a:p>
            <a:pPr lvl="0"/>
            <a:r>
              <a:rPr lang="en-US" sz="3200" dirty="0">
                <a:latin typeface="Calibri" panose="020F0502020204030204" pitchFamily="34" charset="0"/>
              </a:rPr>
              <a:t>transportation… industrial… commercial …  </a:t>
            </a:r>
          </a:p>
          <a:p>
            <a:pPr lvl="0"/>
            <a:r>
              <a:rPr lang="en-US" sz="3200" dirty="0">
                <a:latin typeface="Calibri" panose="020F0502020204030204" pitchFamily="34" charset="0"/>
              </a:rPr>
              <a:t>a small group of men hold in their hands the business of this country.“</a:t>
            </a:r>
            <a:endParaRPr lang="en-US" sz="2800" dirty="0">
              <a:latin typeface="Calibri" panose="020F0502020204030204" pitchFamily="34" charset="0"/>
            </a:endParaRPr>
          </a:p>
        </p:txBody>
      </p:sp>
      <p:pic>
        <p:nvPicPr>
          <p:cNvPr id="6151" name="Picture 7" descr="http://ts3.mm.bing.net/th?id=H.4589891016460738&amp;pid=15.1&amp;H=120&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3306" y="4783015"/>
            <a:ext cx="2772934" cy="2074986"/>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steel.pk/wp-content/uploads/2010/05/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8286" y="4788122"/>
            <a:ext cx="2536370" cy="2074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3.mm.bing.net/th?id=H.4859924171391514&amp;pid=15.1&amp;H=103&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841" y="4783014"/>
            <a:ext cx="3266465" cy="21027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4668" y="955736"/>
            <a:ext cx="4655185" cy="523220"/>
          </a:xfrm>
          <a:prstGeom prst="rect">
            <a:avLst/>
          </a:prstGeom>
          <a:noFill/>
        </p:spPr>
        <p:txBody>
          <a:bodyPr wrap="none" rtlCol="0">
            <a:spAutoFit/>
          </a:bodyPr>
          <a:lstStyle/>
          <a:p>
            <a:r>
              <a:rPr lang="en-US" sz="2800" dirty="0"/>
              <a:t>SENATOR ROBERT LA FOLETTE:</a:t>
            </a:r>
          </a:p>
        </p:txBody>
      </p:sp>
      <p:pic>
        <p:nvPicPr>
          <p:cNvPr id="3" name="Picture 2" descr="http://ts3.mm.bing.net/th?id=H.5025581053641850&amp;pid=15.1&amp;H=116&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636" y="4759264"/>
            <a:ext cx="2900069" cy="209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613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88617" y="1462021"/>
            <a:ext cx="11137921" cy="3108543"/>
          </a:xfrm>
          <a:prstGeom prst="rect">
            <a:avLst/>
          </a:prstGeom>
          <a:noFill/>
        </p:spPr>
        <p:txBody>
          <a:bodyPr wrap="none" rtlCol="0">
            <a:spAutoFit/>
          </a:bodyPr>
          <a:lstStyle/>
          <a:p>
            <a:pPr lvl="0"/>
            <a:r>
              <a:rPr lang="en-US" sz="2800" dirty="0">
                <a:latin typeface="Calibri" panose="020F0502020204030204" pitchFamily="34" charset="0"/>
              </a:rPr>
              <a:t>“</a:t>
            </a:r>
            <a:r>
              <a:rPr lang="en-US" sz="2800" dirty="0"/>
              <a:t>But the country seems not to understand how completely great banking</a:t>
            </a:r>
          </a:p>
          <a:p>
            <a:pPr lvl="0"/>
            <a:r>
              <a:rPr lang="en-US" sz="2800" dirty="0"/>
              <a:t>institutions in the principal money centers have become bound up with the</a:t>
            </a:r>
          </a:p>
          <a:p>
            <a:pPr lvl="0"/>
            <a:r>
              <a:rPr lang="en-US" sz="2800" dirty="0"/>
              <a:t>control of industrial institutions…</a:t>
            </a:r>
          </a:p>
          <a:p>
            <a:pPr lvl="0"/>
            <a:endParaRPr lang="en-US" sz="2800" dirty="0"/>
          </a:p>
          <a:p>
            <a:pPr lvl="0"/>
            <a:r>
              <a:rPr lang="en-US" sz="2800" dirty="0"/>
              <a:t>these sixty-two men, who are directors of the (Morgan and</a:t>
            </a:r>
          </a:p>
          <a:p>
            <a:pPr lvl="0"/>
            <a:r>
              <a:rPr lang="en-US" sz="2800" dirty="0"/>
              <a:t>Rockefeller) banks, are not additional to the … 100 men</a:t>
            </a:r>
          </a:p>
          <a:p>
            <a:pPr lvl="0"/>
            <a:r>
              <a:rPr lang="en-US" sz="2800" dirty="0"/>
              <a:t>to whom I have referred … </a:t>
            </a:r>
            <a:r>
              <a:rPr lang="en-US" sz="2800" b="1" u="sng" dirty="0">
                <a:solidFill>
                  <a:srgbClr val="0000FF"/>
                </a:solidFill>
              </a:rPr>
              <a:t>but a most important part of it</a:t>
            </a:r>
            <a:r>
              <a:rPr lang="en-US" sz="2800" dirty="0"/>
              <a:t>.</a:t>
            </a:r>
            <a:r>
              <a:rPr lang="en-US" sz="2800" dirty="0">
                <a:latin typeface="Calibri" panose="020F0502020204030204" pitchFamily="34" charset="0"/>
              </a:rPr>
              <a:t>“</a:t>
            </a:r>
          </a:p>
        </p:txBody>
      </p:sp>
      <p:pic>
        <p:nvPicPr>
          <p:cNvPr id="7170" name="Picture 2" descr="http://ts2.mm.bing.net/th?id=H.4886011814478973&amp;pid=15.1&amp;H=106&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73" y="4979715"/>
            <a:ext cx="2835147" cy="18782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s2.mm.bing.net/th?id=H.5056814059553629&amp;pid=15.1&amp;H=160&amp;W=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974" y="4891634"/>
            <a:ext cx="1430083" cy="1966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67057" y="5318692"/>
            <a:ext cx="2472472" cy="1200329"/>
          </a:xfrm>
          <a:prstGeom prst="rect">
            <a:avLst/>
          </a:prstGeom>
          <a:noFill/>
        </p:spPr>
        <p:txBody>
          <a:bodyPr wrap="none" rtlCol="0">
            <a:spAutoFit/>
          </a:bodyPr>
          <a:lstStyle/>
          <a:p>
            <a:r>
              <a:rPr lang="en-US" sz="2400" dirty="0"/>
              <a:t>Rockefeller’s</a:t>
            </a:r>
          </a:p>
          <a:p>
            <a:r>
              <a:rPr lang="en-US" sz="2400" dirty="0"/>
              <a:t>National City Bank</a:t>
            </a:r>
          </a:p>
          <a:p>
            <a:r>
              <a:rPr lang="en-US" sz="2400" dirty="0"/>
              <a:t>(today’s Citibank) </a:t>
            </a:r>
          </a:p>
        </p:txBody>
      </p:sp>
      <p:sp>
        <p:nvSpPr>
          <p:cNvPr id="5" name="TextBox 4"/>
          <p:cNvSpPr txBox="1"/>
          <p:nvPr/>
        </p:nvSpPr>
        <p:spPr>
          <a:xfrm>
            <a:off x="2998434" y="5590735"/>
            <a:ext cx="3686145" cy="830997"/>
          </a:xfrm>
          <a:prstGeom prst="rect">
            <a:avLst/>
          </a:prstGeom>
          <a:noFill/>
        </p:spPr>
        <p:txBody>
          <a:bodyPr wrap="square" rtlCol="0">
            <a:spAutoFit/>
          </a:bodyPr>
          <a:lstStyle/>
          <a:p>
            <a:r>
              <a:rPr lang="en-US" sz="2400" dirty="0"/>
              <a:t>J.P. Morgan’s </a:t>
            </a:r>
          </a:p>
          <a:p>
            <a:r>
              <a:rPr lang="en-US" sz="2400" dirty="0"/>
              <a:t>National Bank of Commerce</a:t>
            </a:r>
          </a:p>
        </p:txBody>
      </p:sp>
      <p:sp>
        <p:nvSpPr>
          <p:cNvPr id="9" name="Title 1"/>
          <p:cNvSpPr txBox="1">
            <a:spLocks/>
          </p:cNvSpPr>
          <p:nvPr/>
        </p:nvSpPr>
        <p:spPr>
          <a:xfrm>
            <a:off x="0" y="1"/>
            <a:ext cx="12192000" cy="674914"/>
          </a:xfrm>
          <a:prstGeom prst="rect">
            <a:avLst/>
          </a:prstGeom>
          <a:solidFill>
            <a:srgbClr val="F3CDF3"/>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r>
              <a:rPr lang="en-US" sz="3200" b="1" dirty="0"/>
              <a:t>1900:  AMERICAN BANKING ELITES CONTROL INDUSTRIAL CARTELS </a:t>
            </a:r>
          </a:p>
        </p:txBody>
      </p:sp>
      <p:sp>
        <p:nvSpPr>
          <p:cNvPr id="10" name="TextBox 9"/>
          <p:cNvSpPr txBox="1"/>
          <p:nvPr/>
        </p:nvSpPr>
        <p:spPr>
          <a:xfrm>
            <a:off x="187848" y="767366"/>
            <a:ext cx="5569730" cy="461665"/>
          </a:xfrm>
          <a:prstGeom prst="rect">
            <a:avLst/>
          </a:prstGeom>
          <a:noFill/>
        </p:spPr>
        <p:txBody>
          <a:bodyPr wrap="none" rtlCol="0">
            <a:spAutoFit/>
          </a:bodyPr>
          <a:lstStyle/>
          <a:p>
            <a:r>
              <a:rPr lang="en-US" sz="2400" dirty="0"/>
              <a:t>SENATOR ROBERT LA FOLETTE - continuing:</a:t>
            </a:r>
          </a:p>
        </p:txBody>
      </p:sp>
    </p:spTree>
    <p:extLst>
      <p:ext uri="{BB962C8B-B14F-4D97-AF65-F5344CB8AC3E}">
        <p14:creationId xmlns:p14="http://schemas.microsoft.com/office/powerpoint/2010/main" val="375676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138" y="1699765"/>
            <a:ext cx="8674491" cy="2800767"/>
          </a:xfrm>
          <a:prstGeom prst="rect">
            <a:avLst/>
          </a:prstGeom>
          <a:solidFill>
            <a:srgbClr val="F98BDA"/>
          </a:solidFill>
        </p:spPr>
        <p:txBody>
          <a:bodyPr wrap="none" rtlCol="0">
            <a:spAutoFit/>
          </a:bodyPr>
          <a:lstStyle/>
          <a:p>
            <a:endParaRPr lang="en-US" sz="4400" b="1" dirty="0"/>
          </a:p>
          <a:p>
            <a:r>
              <a:rPr lang="en-US" sz="4400" b="1" dirty="0"/>
              <a:t>1914:  WAR BREAKS OUT IN EUROPE</a:t>
            </a:r>
          </a:p>
          <a:p>
            <a:endParaRPr lang="en-US" sz="4400" b="1" dirty="0"/>
          </a:p>
          <a:p>
            <a:pPr algn="ctr"/>
            <a:r>
              <a:rPr lang="en-US" sz="4400" b="1" dirty="0"/>
              <a:t>The U.S. is neutral…?</a:t>
            </a:r>
            <a:endParaRPr lang="en-US" sz="1100" dirty="0"/>
          </a:p>
        </p:txBody>
      </p:sp>
    </p:spTree>
    <p:extLst>
      <p:ext uri="{BB962C8B-B14F-4D97-AF65-F5344CB8AC3E}">
        <p14:creationId xmlns:p14="http://schemas.microsoft.com/office/powerpoint/2010/main" val="3249110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52338"/>
          </a:xfrm>
          <a:solidFill>
            <a:schemeClr val="accent2">
              <a:lumMod val="60000"/>
              <a:lumOff val="40000"/>
            </a:schemeClr>
          </a:solidFill>
        </p:spPr>
        <p:txBody>
          <a:bodyPr>
            <a:normAutofit/>
          </a:bodyPr>
          <a:lstStyle/>
          <a:p>
            <a:pPr algn="ctr"/>
            <a:r>
              <a:rPr lang="en-US" sz="3600" b="1" dirty="0"/>
              <a:t>1914, J.P. Morgan &amp; Co., Private Investment Bank</a:t>
            </a:r>
          </a:p>
        </p:txBody>
      </p:sp>
      <p:sp>
        <p:nvSpPr>
          <p:cNvPr id="3" name="Content Placeholder 2"/>
          <p:cNvSpPr>
            <a:spLocks noGrp="1"/>
          </p:cNvSpPr>
          <p:nvPr>
            <p:ph idx="1"/>
          </p:nvPr>
        </p:nvSpPr>
        <p:spPr>
          <a:xfrm>
            <a:off x="0" y="867102"/>
            <a:ext cx="12192000" cy="2340781"/>
          </a:xfrm>
          <a:solidFill>
            <a:schemeClr val="accent4">
              <a:lumMod val="40000"/>
              <a:lumOff val="60000"/>
            </a:schemeClr>
          </a:solidFill>
        </p:spPr>
        <p:txBody>
          <a:bodyPr>
            <a:normAutofit fontScale="92500" lnSpcReduction="10000"/>
          </a:bodyPr>
          <a:lstStyle/>
          <a:p>
            <a:r>
              <a:rPr lang="en-US" sz="3200" dirty="0"/>
              <a:t>By 1916, organizes loans to Britain and France for staggering 1.2 billion dollars of war munitions</a:t>
            </a:r>
          </a:p>
          <a:p>
            <a:endParaRPr lang="en-US" sz="3200" dirty="0"/>
          </a:p>
          <a:p>
            <a:r>
              <a:rPr lang="en-US" sz="3200" dirty="0"/>
              <a:t>By the 1917 entrance into war by U.S., 5 billion dollars of war supplies and weapons have been exported from the country by Morgan syndicate</a:t>
            </a:r>
          </a:p>
        </p:txBody>
      </p:sp>
      <p:pic>
        <p:nvPicPr>
          <p:cNvPr id="11266" name="Picture 2" descr="http://www.loc.gov/rr/scitech/trs/images/SI-2001-11585~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18" y="3222647"/>
            <a:ext cx="5029200" cy="362407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3.mm.bing.net/th?id=H.4987312917513866&amp;pid=15.1&amp;H=121&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35" y="3178359"/>
            <a:ext cx="4855028" cy="368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67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132114"/>
          </a:xfrm>
          <a:solidFill>
            <a:schemeClr val="accent4">
              <a:lumMod val="40000"/>
              <a:lumOff val="60000"/>
            </a:schemeClr>
          </a:solidFill>
        </p:spPr>
        <p:txBody>
          <a:bodyPr>
            <a:normAutofit/>
          </a:bodyPr>
          <a:lstStyle/>
          <a:p>
            <a:pPr algn="ctr"/>
            <a:r>
              <a:rPr lang="en-US" sz="3600" dirty="0"/>
              <a:t>Early March 1917:    Russian Czar Nicholas II abdicates --</a:t>
            </a:r>
            <a:br>
              <a:rPr lang="en-US" sz="3600" dirty="0"/>
            </a:br>
            <a:r>
              <a:rPr lang="en-US" sz="3600" dirty="0"/>
              <a:t>                                            Russian front against Germany collapses</a:t>
            </a:r>
          </a:p>
        </p:txBody>
      </p:sp>
      <p:sp>
        <p:nvSpPr>
          <p:cNvPr id="3" name="Content Placeholder 2"/>
          <p:cNvSpPr>
            <a:spLocks noGrp="1"/>
          </p:cNvSpPr>
          <p:nvPr>
            <p:ph idx="1"/>
          </p:nvPr>
        </p:nvSpPr>
        <p:spPr>
          <a:xfrm>
            <a:off x="1" y="4833257"/>
            <a:ext cx="12192000" cy="2156896"/>
          </a:xfrm>
          <a:solidFill>
            <a:schemeClr val="accent4">
              <a:lumMod val="40000"/>
              <a:lumOff val="60000"/>
            </a:schemeClr>
          </a:solidFill>
        </p:spPr>
        <p:txBody>
          <a:bodyPr>
            <a:normAutofit lnSpcReduction="10000"/>
          </a:bodyPr>
          <a:lstStyle/>
          <a:p>
            <a:pPr marL="0" indent="0" algn="ctr">
              <a:buNone/>
            </a:pPr>
            <a:endParaRPr lang="en-US" sz="3200" dirty="0"/>
          </a:p>
          <a:p>
            <a:pPr marL="0" indent="0" algn="ctr">
              <a:buNone/>
            </a:pPr>
            <a:r>
              <a:rPr lang="en-US" sz="3200" dirty="0"/>
              <a:t>COULD GERMANY WIN THE WAR?</a:t>
            </a:r>
          </a:p>
          <a:p>
            <a:pPr marL="0" indent="0" algn="ctr">
              <a:buNone/>
            </a:pPr>
            <a:endParaRPr lang="en-US" sz="3200" dirty="0"/>
          </a:p>
          <a:p>
            <a:pPr marL="0" indent="0" algn="ctr">
              <a:buNone/>
            </a:pPr>
            <a:r>
              <a:rPr lang="en-US" sz="3200" dirty="0"/>
              <a:t>J.P.MORGAN AND OTHER BANKING ELITES WOULD BE RUINED</a:t>
            </a:r>
          </a:p>
          <a:p>
            <a:pPr marL="0" indent="0">
              <a:buNone/>
            </a:pPr>
            <a:endParaRPr lang="en-US" sz="3200" dirty="0"/>
          </a:p>
          <a:p>
            <a:pPr marL="0" indent="0">
              <a:buNone/>
            </a:pPr>
            <a:endParaRPr lang="en-US" sz="3200" dirty="0"/>
          </a:p>
        </p:txBody>
      </p:sp>
      <p:pic>
        <p:nvPicPr>
          <p:cNvPr id="12290" name="Picture 2" descr="http://ts1.mm.bing.net/th?id=H.4956230187090536&amp;pid=15.1&amp;H=160&amp;W=1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8766" y="1132114"/>
            <a:ext cx="2624444" cy="37011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rxists.org/glossary/events/w/ww1/pics/ww1/russia/191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434873"/>
            <a:ext cx="48672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869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s1.mm.bing.net/th?id=H.4782971225375884&amp;pid=15.1&amp;H=160&amp;W=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1105" y="1698170"/>
            <a:ext cx="311727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0"/>
            <a:ext cx="12192000" cy="1132114"/>
          </a:xfrm>
          <a:prstGeom prst="rect">
            <a:avLst/>
          </a:prstGeom>
          <a:solidFill>
            <a:schemeClr val="accent4">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April 1917:    President Wilson, The Peace President,</a:t>
            </a:r>
          </a:p>
          <a:p>
            <a:pPr algn="ctr"/>
            <a:r>
              <a:rPr lang="en-US" sz="3600" dirty="0"/>
              <a:t>asks for a declaration of war against Germany</a:t>
            </a:r>
          </a:p>
        </p:txBody>
      </p:sp>
      <p:pic>
        <p:nvPicPr>
          <p:cNvPr id="13316" name="Picture 4" descr="http://ts4.mm.bing.net/th?id=H.5049465365922047&amp;pid=15.1&amp;H=16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3998"/>
            <a:ext cx="4158340" cy="415834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4.bp.blogspot.com/-yIcsEdPBQf4/TZOGtyUFSPI/AAAAAAAAA4c/vPfCIn3YhsM/s400/Hattie%2527s+Bible+Declaration+of+Wa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7198" y="1092849"/>
            <a:ext cx="4307568" cy="576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99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0"/>
            <a:ext cx="12192000" cy="1132114"/>
          </a:xfrm>
          <a:prstGeom prst="rect">
            <a:avLst/>
          </a:prstGeom>
          <a:solidFill>
            <a:schemeClr val="accent4">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April 1917:    President Wilson, The Peace President,</a:t>
            </a:r>
          </a:p>
          <a:p>
            <a:pPr algn="ctr"/>
            <a:r>
              <a:rPr lang="en-US" sz="3600" dirty="0"/>
              <a:t>asks for a declaration of war against Germany</a:t>
            </a:r>
          </a:p>
        </p:txBody>
      </p:sp>
      <p:sp>
        <p:nvSpPr>
          <p:cNvPr id="3" name="TextBox 2"/>
          <p:cNvSpPr txBox="1"/>
          <p:nvPr/>
        </p:nvSpPr>
        <p:spPr>
          <a:xfrm>
            <a:off x="2" y="1132114"/>
            <a:ext cx="12191999" cy="4401205"/>
          </a:xfrm>
          <a:prstGeom prst="rect">
            <a:avLst/>
          </a:prstGeom>
          <a:noFill/>
        </p:spPr>
        <p:txBody>
          <a:bodyPr wrap="square" rtlCol="0">
            <a:spAutoFit/>
          </a:bodyPr>
          <a:lstStyle/>
          <a:p>
            <a:r>
              <a:rPr lang="en-US" sz="2800" dirty="0"/>
              <a:t>March 5, 1917   -    confidential dispatch from Walter Hines Page,</a:t>
            </a:r>
          </a:p>
          <a:p>
            <a:r>
              <a:rPr lang="en-US" sz="2800" dirty="0"/>
              <a:t>                                  US Ambassador to London, to Wilson:</a:t>
            </a:r>
          </a:p>
          <a:p>
            <a:endParaRPr lang="en-US" sz="2800" dirty="0"/>
          </a:p>
          <a:p>
            <a:r>
              <a:rPr lang="en-US" sz="2800" dirty="0"/>
              <a:t>“I think that the pressure of this approaching crisis has gone beyond the</a:t>
            </a:r>
          </a:p>
          <a:p>
            <a:r>
              <a:rPr lang="en-US" sz="2800" dirty="0"/>
              <a:t>Ability of the Morgan Financial Agency….If we should go to war with</a:t>
            </a:r>
          </a:p>
          <a:p>
            <a:r>
              <a:rPr lang="en-US" sz="2800" dirty="0"/>
              <a:t>Germany, the greatest help we could give the Allies would be such a credit…</a:t>
            </a:r>
          </a:p>
          <a:p>
            <a:r>
              <a:rPr lang="en-US" sz="2800" dirty="0"/>
              <a:t>Unless we go to war with Germany our Government, of course, cannot make</a:t>
            </a:r>
          </a:p>
          <a:p>
            <a:r>
              <a:rPr lang="en-US" sz="2800" dirty="0"/>
              <a:t>such a direct grant of credit……</a:t>
            </a:r>
          </a:p>
          <a:p>
            <a:endParaRPr lang="en-US" sz="2800" dirty="0"/>
          </a:p>
          <a:p>
            <a:r>
              <a:rPr lang="en-US" sz="2800" dirty="0"/>
              <a:t>He added that the alternative to war was domestic collapse of the US….</a:t>
            </a:r>
          </a:p>
        </p:txBody>
      </p:sp>
      <p:pic>
        <p:nvPicPr>
          <p:cNvPr id="14338" name="Picture 2" descr="Portrait of Walter Hines P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4955" y="4158343"/>
            <a:ext cx="2027046" cy="269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02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114" y="1510314"/>
            <a:ext cx="10817772" cy="3440058"/>
          </a:xfrm>
          <a:solidFill>
            <a:srgbClr val="FFC000"/>
          </a:solidFill>
        </p:spPr>
        <p:txBody>
          <a:bodyPr/>
          <a:lstStyle/>
          <a:p>
            <a:pPr marL="0" indent="0">
              <a:buNone/>
            </a:pPr>
            <a:r>
              <a:rPr lang="en-US" dirty="0"/>
              <a:t>April 1917 to the Armistice of 11/11/1918:</a:t>
            </a:r>
          </a:p>
          <a:p>
            <a:pPr marL="0" indent="0" algn="ctr">
              <a:buNone/>
            </a:pPr>
            <a:r>
              <a:rPr lang="en-US" dirty="0"/>
              <a:t>U.S. government lent the European Allied Powers the stupendous sum of </a:t>
            </a:r>
            <a:r>
              <a:rPr lang="en-US" sz="3600" b="1" u="sng" dirty="0"/>
              <a:t>9.4 billion dollars</a:t>
            </a:r>
            <a:r>
              <a:rPr lang="en-US" dirty="0"/>
              <a:t>.</a:t>
            </a:r>
          </a:p>
          <a:p>
            <a:pPr marL="0" indent="0">
              <a:buNone/>
            </a:pPr>
            <a:endParaRPr lang="en-US" dirty="0"/>
          </a:p>
          <a:p>
            <a:pPr marL="0" indent="0">
              <a:buNone/>
            </a:pPr>
            <a:r>
              <a:rPr lang="en-US" dirty="0"/>
              <a:t>All this money went to American industries, most tied to Morgan, Kuhn-Loeb, and Rockefeller, to pay for war supplies for allies.</a:t>
            </a:r>
          </a:p>
        </p:txBody>
      </p:sp>
      <p:sp>
        <p:nvSpPr>
          <p:cNvPr id="6" name="Title 1"/>
          <p:cNvSpPr txBox="1">
            <a:spLocks noGrp="1"/>
          </p:cNvSpPr>
          <p:nvPr>
            <p:ph type="title"/>
          </p:nvPr>
        </p:nvSpPr>
        <p:spPr>
          <a:xfrm>
            <a:off x="687114" y="0"/>
            <a:ext cx="10515600" cy="1325563"/>
          </a:xfrm>
          <a:prstGeom prst="rect">
            <a:avLst/>
          </a:prstGeom>
          <a:solidFill>
            <a:schemeClr val="accent4">
              <a:lumMod val="40000"/>
              <a:lumOff val="6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April 1917:    President Wilson, The Peace President,</a:t>
            </a:r>
          </a:p>
          <a:p>
            <a:pPr algn="ctr"/>
            <a:r>
              <a:rPr lang="en-US" sz="3600" dirty="0"/>
              <a:t>asks for a declaration of war against Germany</a:t>
            </a:r>
          </a:p>
        </p:txBody>
      </p:sp>
      <p:pic>
        <p:nvPicPr>
          <p:cNvPr id="1026" name="Picture 2" descr="http://ts3.mm.bing.net/th?id=H.4983464565802326&amp;pid=15.1&amp;H=99&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14" y="4950372"/>
            <a:ext cx="3083032" cy="1907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2.mm.bing.net/th?id=H.4776533102101669&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734" y="4950372"/>
            <a:ext cx="2556094" cy="1912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2.mm.bing.net/th?id=H.4703952463660453&amp;pid=15.1&amp;H=111&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416" y="4950372"/>
            <a:ext cx="2747467" cy="190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862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che-ec0.pinimg.com/736x/68/32/6b/68326b884dc2a54872b828259dc34f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96" y="705669"/>
            <a:ext cx="4686300" cy="5429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69456" y="1146149"/>
            <a:ext cx="3580211" cy="5078313"/>
          </a:xfrm>
          <a:prstGeom prst="rect">
            <a:avLst/>
          </a:prstGeom>
          <a:noFill/>
        </p:spPr>
        <p:txBody>
          <a:bodyPr wrap="none" rtlCol="0">
            <a:spAutoFit/>
          </a:bodyPr>
          <a:lstStyle/>
          <a:p>
            <a:r>
              <a:rPr lang="en-US" dirty="0"/>
              <a:t>PAUL WARBURG WAS</a:t>
            </a:r>
          </a:p>
          <a:p>
            <a:r>
              <a:rPr lang="en-US" dirty="0"/>
              <a:t>PART OF THE SECRET</a:t>
            </a:r>
          </a:p>
          <a:p>
            <a:r>
              <a:rPr lang="en-US" dirty="0"/>
              <a:t>JEKYL ISLAND GROUP THAT</a:t>
            </a:r>
          </a:p>
          <a:p>
            <a:r>
              <a:rPr lang="en-US" dirty="0"/>
              <a:t>SECRETLY WROTE FEDERAL</a:t>
            </a:r>
          </a:p>
          <a:p>
            <a:r>
              <a:rPr lang="en-US" dirty="0"/>
              <a:t>RESERVE LAW.  HE LATER</a:t>
            </a:r>
          </a:p>
          <a:p>
            <a:r>
              <a:rPr lang="en-US" dirty="0"/>
              <a:t>WAS APPOINTED TO ITS</a:t>
            </a:r>
          </a:p>
          <a:p>
            <a:r>
              <a:rPr lang="en-US" dirty="0"/>
              <a:t>FIRST BOARD OF GOVERNORS</a:t>
            </a:r>
          </a:p>
          <a:p>
            <a:r>
              <a:rPr lang="en-US" dirty="0"/>
              <a:t>FROM 1914 UNTIL 1918,</a:t>
            </a:r>
          </a:p>
          <a:p>
            <a:endParaRPr lang="en-US" dirty="0"/>
          </a:p>
          <a:p>
            <a:endParaRPr lang="en-US" dirty="0"/>
          </a:p>
          <a:p>
            <a:r>
              <a:rPr lang="en-US" dirty="0"/>
              <a:t>AND…..</a:t>
            </a:r>
          </a:p>
          <a:p>
            <a:endParaRPr lang="en-US" dirty="0"/>
          </a:p>
          <a:p>
            <a:endParaRPr lang="en-US" dirty="0"/>
          </a:p>
          <a:p>
            <a:r>
              <a:rPr lang="en-US" dirty="0"/>
              <a:t>THE GERMAN WARBURG BANK WAS</a:t>
            </a:r>
          </a:p>
          <a:p>
            <a:r>
              <a:rPr lang="en-US" dirty="0"/>
              <a:t>FUNDING THE KAISER’S WAR.</a:t>
            </a:r>
          </a:p>
          <a:p>
            <a:r>
              <a:rPr lang="en-US" dirty="0"/>
              <a:t>MAX WARBURG (PAUL’S BROTHER)</a:t>
            </a:r>
          </a:p>
          <a:p>
            <a:r>
              <a:rPr lang="en-US" dirty="0"/>
              <a:t>WAS HEAD OF THE GERMAN</a:t>
            </a:r>
          </a:p>
          <a:p>
            <a:r>
              <a:rPr lang="en-US" dirty="0"/>
              <a:t>SECRET POLICE.   </a:t>
            </a:r>
          </a:p>
        </p:txBody>
      </p:sp>
      <p:pic>
        <p:nvPicPr>
          <p:cNvPr id="2050" name="Picture 2" descr="Paul Warburg 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6057" y="1892936"/>
            <a:ext cx="2095500" cy="4514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5131" y="521003"/>
            <a:ext cx="2259721" cy="461665"/>
          </a:xfrm>
          <a:prstGeom prst="rect">
            <a:avLst/>
          </a:prstGeom>
          <a:solidFill>
            <a:srgbClr val="00B0F0"/>
          </a:solidFill>
        </p:spPr>
        <p:txBody>
          <a:bodyPr wrap="none" rtlCol="0">
            <a:spAutoFit/>
          </a:bodyPr>
          <a:lstStyle/>
          <a:p>
            <a:r>
              <a:rPr lang="en-US" sz="2400" b="1" dirty="0"/>
              <a:t>THE WARBURGS</a:t>
            </a:r>
          </a:p>
        </p:txBody>
      </p:sp>
    </p:spTree>
    <p:extLst>
      <p:ext uri="{BB962C8B-B14F-4D97-AF65-F5344CB8AC3E}">
        <p14:creationId xmlns:p14="http://schemas.microsoft.com/office/powerpoint/2010/main" val="2626358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che-ec0.pinimg.com/736x/68/32/6b/68326b884dc2a54872b828259dc34f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06" y="668098"/>
            <a:ext cx="4686300" cy="5429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8028" y="902497"/>
            <a:ext cx="4905510" cy="5632311"/>
          </a:xfrm>
          <a:prstGeom prst="rect">
            <a:avLst/>
          </a:prstGeom>
          <a:noFill/>
        </p:spPr>
        <p:txBody>
          <a:bodyPr wrap="none" rtlCol="0">
            <a:spAutoFit/>
          </a:bodyPr>
          <a:lstStyle/>
          <a:p>
            <a:r>
              <a:rPr lang="en-US" u="sng" dirty="0"/>
              <a:t>JACOB SCHIFF</a:t>
            </a:r>
            <a:r>
              <a:rPr lang="en-US" dirty="0"/>
              <a:t>, Head, KUHN, LOEB &amp; Co.,</a:t>
            </a:r>
          </a:p>
          <a:p>
            <a:r>
              <a:rPr lang="en-US" dirty="0"/>
              <a:t>PRIVATE NEW YORK INVESTMENT</a:t>
            </a:r>
          </a:p>
          <a:p>
            <a:r>
              <a:rPr lang="en-US" dirty="0"/>
              <a:t>BANK ALLIED WITH MORGAN,  whose</a:t>
            </a:r>
          </a:p>
          <a:p>
            <a:r>
              <a:rPr lang="en-US" dirty="0"/>
              <a:t>daughter married Felix Warburg, brother</a:t>
            </a:r>
          </a:p>
          <a:p>
            <a:r>
              <a:rPr lang="en-US" dirty="0"/>
              <a:t>of Paul Warburg.  Paul married the daughter</a:t>
            </a:r>
          </a:p>
          <a:p>
            <a:r>
              <a:rPr lang="en-US" dirty="0"/>
              <a:t>of the other KUHN, LOEB owner, Solomon Loeb –</a:t>
            </a:r>
          </a:p>
          <a:p>
            <a:endParaRPr lang="en-US" dirty="0"/>
          </a:p>
          <a:p>
            <a:endParaRPr lang="en-US" dirty="0"/>
          </a:p>
          <a:p>
            <a:endParaRPr lang="en-US" dirty="0"/>
          </a:p>
          <a:p>
            <a:endParaRPr lang="en-US" dirty="0">
              <a:solidFill>
                <a:srgbClr val="FF0000"/>
              </a:solidFill>
            </a:endParaRPr>
          </a:p>
          <a:p>
            <a:endParaRPr lang="en-US" dirty="0"/>
          </a:p>
          <a:p>
            <a:endParaRPr lang="en-US" dirty="0"/>
          </a:p>
          <a:p>
            <a:endParaRPr lang="en-US" dirty="0"/>
          </a:p>
          <a:p>
            <a:endParaRPr lang="en-US" dirty="0"/>
          </a:p>
          <a:p>
            <a:endParaRPr lang="en-US" dirty="0"/>
          </a:p>
          <a:p>
            <a:r>
              <a:rPr lang="en-US" u="sng" dirty="0"/>
              <a:t>SCHIFF HAD  TWO BROTHERS IN</a:t>
            </a:r>
          </a:p>
          <a:p>
            <a:r>
              <a:rPr lang="en-US" u="sng" dirty="0"/>
              <a:t>GERMANY</a:t>
            </a:r>
            <a:r>
              <a:rPr lang="en-US" dirty="0"/>
              <a:t> DURING THE WAR</a:t>
            </a:r>
          </a:p>
          <a:p>
            <a:r>
              <a:rPr lang="en-US" dirty="0"/>
              <a:t>WHO ALSO WERE ACTIVE</a:t>
            </a:r>
          </a:p>
          <a:p>
            <a:r>
              <a:rPr lang="en-US" dirty="0"/>
              <a:t>AS BANKERS TO THE GERMAN</a:t>
            </a:r>
          </a:p>
          <a:p>
            <a:r>
              <a:rPr lang="en-US" dirty="0"/>
              <a:t>GOVERNMENT.</a:t>
            </a:r>
          </a:p>
        </p:txBody>
      </p:sp>
      <p:sp>
        <p:nvSpPr>
          <p:cNvPr id="5" name="TextBox 4"/>
          <p:cNvSpPr txBox="1"/>
          <p:nvPr/>
        </p:nvSpPr>
        <p:spPr>
          <a:xfrm>
            <a:off x="5108028" y="206433"/>
            <a:ext cx="3800656" cy="461665"/>
          </a:xfrm>
          <a:prstGeom prst="rect">
            <a:avLst/>
          </a:prstGeom>
          <a:solidFill>
            <a:srgbClr val="00B0F0"/>
          </a:solidFill>
        </p:spPr>
        <p:txBody>
          <a:bodyPr wrap="none" rtlCol="0">
            <a:spAutoFit/>
          </a:bodyPr>
          <a:lstStyle/>
          <a:p>
            <a:r>
              <a:rPr lang="en-US" sz="2400" b="1" dirty="0"/>
              <a:t>KUHN, LOEB AND COMPANY</a:t>
            </a:r>
          </a:p>
        </p:txBody>
      </p:sp>
      <p:pic>
        <p:nvPicPr>
          <p:cNvPr id="3074" name="Picture 2" descr="Portrait of Jacob Schif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6035" y="902497"/>
            <a:ext cx="2095500" cy="3086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25616" y="4162019"/>
            <a:ext cx="3476786" cy="2308324"/>
          </a:xfrm>
          <a:prstGeom prst="rect">
            <a:avLst/>
          </a:prstGeom>
          <a:noFill/>
        </p:spPr>
        <p:txBody>
          <a:bodyPr wrap="none" rtlCol="0">
            <a:spAutoFit/>
          </a:bodyPr>
          <a:lstStyle/>
          <a:p>
            <a:r>
              <a:rPr lang="en-US" dirty="0"/>
              <a:t>Schiff served as a director of </a:t>
            </a:r>
          </a:p>
          <a:p>
            <a:r>
              <a:rPr lang="en-US" dirty="0"/>
              <a:t>Equitable Life Assurance Society,</a:t>
            </a:r>
          </a:p>
          <a:p>
            <a:r>
              <a:rPr lang="en-US" dirty="0"/>
              <a:t>National City Bank of New York,</a:t>
            </a:r>
          </a:p>
          <a:p>
            <a:r>
              <a:rPr lang="en-US" dirty="0"/>
              <a:t>Central Trust Co.,</a:t>
            </a:r>
          </a:p>
          <a:p>
            <a:r>
              <a:rPr lang="en-US" dirty="0"/>
              <a:t> Western Union Telegraph Co.,</a:t>
            </a:r>
          </a:p>
          <a:p>
            <a:r>
              <a:rPr lang="en-US" dirty="0"/>
              <a:t> Union Pacific Railroad,</a:t>
            </a:r>
          </a:p>
          <a:p>
            <a:r>
              <a:rPr lang="en-US" dirty="0"/>
              <a:t> Bond &amp; Mortgage Guarantee Co.,</a:t>
            </a:r>
          </a:p>
          <a:p>
            <a:r>
              <a:rPr lang="en-US" dirty="0"/>
              <a:t> and Wells Fargo &amp; Co. </a:t>
            </a:r>
          </a:p>
        </p:txBody>
      </p:sp>
      <p:sp>
        <p:nvSpPr>
          <p:cNvPr id="4" name="Right Arrow 3"/>
          <p:cNvSpPr/>
          <p:nvPr/>
        </p:nvSpPr>
        <p:spPr>
          <a:xfrm rot="5400000">
            <a:off x="6024775" y="3608057"/>
            <a:ext cx="191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11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600" y="393700"/>
            <a:ext cx="10528300" cy="889001"/>
          </a:xfrm>
          <a:solidFill>
            <a:schemeClr val="accent1">
              <a:lumMod val="20000"/>
              <a:lumOff val="80000"/>
            </a:schemeClr>
          </a:solidFill>
        </p:spPr>
        <p:txBody>
          <a:bodyPr>
            <a:normAutofit fontScale="90000"/>
          </a:bodyPr>
          <a:lstStyle/>
          <a:p>
            <a:br>
              <a:rPr lang="en-US" dirty="0"/>
            </a:br>
            <a:br>
              <a:rPr lang="en-US" dirty="0"/>
            </a:br>
            <a:r>
              <a:rPr lang="en-US" dirty="0"/>
              <a:t>TOPICS</a:t>
            </a:r>
            <a:endParaRPr lang="en-US" b="1" dirty="0"/>
          </a:p>
        </p:txBody>
      </p:sp>
      <p:sp>
        <p:nvSpPr>
          <p:cNvPr id="3" name="Subtitle 2"/>
          <p:cNvSpPr>
            <a:spLocks noGrp="1"/>
          </p:cNvSpPr>
          <p:nvPr>
            <p:ph type="subTitle" idx="1"/>
          </p:nvPr>
        </p:nvSpPr>
        <p:spPr>
          <a:xfrm>
            <a:off x="2044700" y="1714500"/>
            <a:ext cx="9144000" cy="4229100"/>
          </a:xfrm>
          <a:solidFill>
            <a:schemeClr val="bg1"/>
          </a:solidFill>
        </p:spPr>
        <p:txBody>
          <a:bodyPr>
            <a:normAutofit/>
          </a:bodyPr>
          <a:lstStyle/>
          <a:p>
            <a:endParaRPr lang="en-US" sz="2800" b="1" dirty="0"/>
          </a:p>
          <a:p>
            <a:endParaRPr lang="en-US" sz="2800" b="1" dirty="0"/>
          </a:p>
          <a:p>
            <a:endParaRPr lang="en-US" sz="2800" b="1" dirty="0"/>
          </a:p>
          <a:p>
            <a:r>
              <a:rPr lang="en-US" sz="4000" b="1" dirty="0"/>
              <a:t>1     WHAT IS MONEY?</a:t>
            </a:r>
            <a:endParaRPr lang="en-US" sz="3600" dirty="0"/>
          </a:p>
          <a:p>
            <a:pPr marL="457200" indent="-457200" algn="l">
              <a:buAutoNum type="arabicPlain" startAt="2"/>
            </a:pPr>
            <a:endParaRPr lang="en-US" dirty="0"/>
          </a:p>
        </p:txBody>
      </p:sp>
    </p:spTree>
    <p:extLst>
      <p:ext uri="{BB962C8B-B14F-4D97-AF65-F5344CB8AC3E}">
        <p14:creationId xmlns:p14="http://schemas.microsoft.com/office/powerpoint/2010/main" val="2728327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898" y="1693149"/>
            <a:ext cx="11728102" cy="3139321"/>
          </a:xfrm>
          <a:prstGeom prst="rect">
            <a:avLst/>
          </a:prstGeom>
          <a:noFill/>
        </p:spPr>
        <p:txBody>
          <a:bodyPr wrap="square" rtlCol="0">
            <a:spAutoFit/>
          </a:bodyPr>
          <a:lstStyle/>
          <a:p>
            <a:r>
              <a:rPr lang="en-US" sz="6600" b="1" dirty="0"/>
              <a:t>#2  EXAMPLE:</a:t>
            </a:r>
          </a:p>
          <a:p>
            <a:endParaRPr lang="en-US" sz="6600" b="1" dirty="0"/>
          </a:p>
          <a:p>
            <a:pPr algn="ctr"/>
            <a:r>
              <a:rPr lang="en-US" sz="6600" b="1" dirty="0"/>
              <a:t>FUNDING NUCLEAR WEAPONS</a:t>
            </a:r>
            <a:endParaRPr lang="en-US" dirty="0"/>
          </a:p>
        </p:txBody>
      </p:sp>
    </p:spTree>
    <p:extLst>
      <p:ext uri="{BB962C8B-B14F-4D97-AF65-F5344CB8AC3E}">
        <p14:creationId xmlns:p14="http://schemas.microsoft.com/office/powerpoint/2010/main" val="400066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024" y="413242"/>
            <a:ext cx="4210638" cy="5944430"/>
          </a:xfrm>
          <a:prstGeom prst="rect">
            <a:avLst/>
          </a:prstGeom>
        </p:spPr>
      </p:pic>
      <p:sp>
        <p:nvSpPr>
          <p:cNvPr id="3" name="TextBox 2"/>
          <p:cNvSpPr txBox="1"/>
          <p:nvPr/>
        </p:nvSpPr>
        <p:spPr>
          <a:xfrm>
            <a:off x="6183085" y="1023257"/>
            <a:ext cx="4667560" cy="2246769"/>
          </a:xfrm>
          <a:prstGeom prst="rect">
            <a:avLst/>
          </a:prstGeom>
          <a:noFill/>
        </p:spPr>
        <p:txBody>
          <a:bodyPr wrap="none" rtlCol="0">
            <a:spAutoFit/>
          </a:bodyPr>
          <a:lstStyle/>
          <a:p>
            <a:r>
              <a:rPr lang="en-US" sz="2800" dirty="0"/>
              <a:t>BY PAX CHRISTI,</a:t>
            </a:r>
          </a:p>
          <a:p>
            <a:r>
              <a:rPr lang="en-US" sz="2800" dirty="0"/>
              <a:t>DUTCH PEACE ORGANIZATION,</a:t>
            </a:r>
          </a:p>
          <a:p>
            <a:r>
              <a:rPr lang="en-US" sz="2800" dirty="0"/>
              <a:t>THE NETHERLANDS</a:t>
            </a:r>
          </a:p>
          <a:p>
            <a:endParaRPr lang="en-US" sz="2800" dirty="0"/>
          </a:p>
          <a:p>
            <a:r>
              <a:rPr lang="en-US" sz="2800" dirty="0"/>
              <a:t>2013</a:t>
            </a:r>
          </a:p>
        </p:txBody>
      </p:sp>
    </p:spTree>
    <p:extLst>
      <p:ext uri="{BB962C8B-B14F-4D97-AF65-F5344CB8AC3E}">
        <p14:creationId xmlns:p14="http://schemas.microsoft.com/office/powerpoint/2010/main" val="3910851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46885" y="2365370"/>
            <a:ext cx="6970691" cy="1384995"/>
          </a:xfrm>
          <a:prstGeom prst="rect">
            <a:avLst/>
          </a:prstGeom>
          <a:noFill/>
        </p:spPr>
        <p:txBody>
          <a:bodyPr wrap="none" rtlCol="0">
            <a:spAutoFit/>
          </a:bodyPr>
          <a:lstStyle/>
          <a:p>
            <a:pPr algn="ctr"/>
            <a:r>
              <a:rPr lang="en-US" sz="2800" b="1" dirty="0"/>
              <a:t>THE BANKS FINANCING AND INVESTING</a:t>
            </a:r>
          </a:p>
          <a:p>
            <a:pPr algn="ctr"/>
            <a:r>
              <a:rPr lang="en-US" sz="2800" b="1" dirty="0"/>
              <a:t> IN NUCLEAR WEAPONS</a:t>
            </a:r>
          </a:p>
          <a:p>
            <a:pPr algn="ctr"/>
            <a:r>
              <a:rPr lang="en-US" sz="2800" b="1" dirty="0"/>
              <a:t>ARE TIED TO THE FEDERAL RESERVE SYSTEM</a:t>
            </a:r>
          </a:p>
        </p:txBody>
      </p:sp>
      <p:pic>
        <p:nvPicPr>
          <p:cNvPr id="1026" name="Picture 2" descr="http://ts1.mm.bing.net/th?id=H.5006391168664492&amp;pid=15.1&amp;H=128&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04" y="4286476"/>
            <a:ext cx="2979510" cy="2374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1.mm.bing.net/th?id=H.5009217245217328&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32" y="4286476"/>
            <a:ext cx="2391682" cy="23916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3.mm.bing.net/th?id=H.4693897938471334&amp;pid=15.1&amp;H=114&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003" y="4286476"/>
            <a:ext cx="3414939" cy="243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0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200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anim calcmode="lin" valueType="num">
                                      <p:cBhvr>
                                        <p:cTn id="8" dur="3000" fill="hold"/>
                                        <p:tgtEl>
                                          <p:spTgt spid="13"/>
                                        </p:tgtEl>
                                        <p:attrNameLst>
                                          <p:attrName>ppt_x</p:attrName>
                                        </p:attrNameLst>
                                      </p:cBhvr>
                                      <p:tavLst>
                                        <p:tav tm="0">
                                          <p:val>
                                            <p:strVal val="#ppt_x"/>
                                          </p:val>
                                        </p:tav>
                                        <p:tav tm="100000">
                                          <p:val>
                                            <p:strVal val="#ppt_x"/>
                                          </p:val>
                                        </p:tav>
                                      </p:tavLst>
                                    </p:anim>
                                    <p:anim calcmode="lin" valueType="num">
                                      <p:cBhvr>
                                        <p:cTn id="9" dur="3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rot="10800000">
            <a:off x="7075880" y="3341928"/>
            <a:ext cx="4212225" cy="651207"/>
          </a:xfrm>
          <a:prstGeom prst="rightArrow">
            <a:avLst/>
          </a:prstGeom>
          <a:solidFill>
            <a:srgbClr val="F3CD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0"/>
            <a:ext cx="12192000" cy="6678751"/>
          </a:xfrm>
          <a:prstGeom prst="rect">
            <a:avLst/>
          </a:prstGeom>
          <a:noFill/>
        </p:spPr>
        <p:txBody>
          <a:bodyPr wrap="square" rtlCol="0">
            <a:spAutoFit/>
          </a:bodyPr>
          <a:lstStyle/>
          <a:p>
            <a:r>
              <a:rPr lang="en-US" sz="3200" b="1" u="sng" dirty="0"/>
              <a:t>Financial Institutions </a:t>
            </a:r>
            <a:r>
              <a:rPr lang="en-US" sz="2800" b="1" u="sng" dirty="0"/>
              <a:t>most heavily invested in </a:t>
            </a:r>
            <a:r>
              <a:rPr lang="en-US" sz="3200" b="1" u="sng" dirty="0"/>
              <a:t>nuclear weapon producers</a:t>
            </a:r>
            <a:endParaRPr lang="en-US" sz="2400" b="1" u="sng" dirty="0"/>
          </a:p>
          <a:p>
            <a:endParaRPr lang="en-US" dirty="0"/>
          </a:p>
          <a:p>
            <a:r>
              <a:rPr lang="en-US" b="1" dirty="0"/>
              <a:t>North America</a:t>
            </a:r>
          </a:p>
          <a:p>
            <a:pPr marL="342900" indent="-342900">
              <a:buAutoNum type="arabicPeriod"/>
            </a:pPr>
            <a:r>
              <a:rPr lang="en-US" dirty="0"/>
              <a:t>State Street invests USD 20,441.16 millions  </a:t>
            </a:r>
          </a:p>
          <a:p>
            <a:r>
              <a:rPr lang="en-US" dirty="0"/>
              <a:t>                                </a:t>
            </a:r>
          </a:p>
          <a:p>
            <a:r>
              <a:rPr lang="en-US" dirty="0"/>
              <a:t>2. Capital Group of Companies invests USD 19,490.53 millions</a:t>
            </a:r>
          </a:p>
          <a:p>
            <a:endParaRPr lang="en-US" dirty="0"/>
          </a:p>
          <a:p>
            <a:r>
              <a:rPr lang="en-US" dirty="0"/>
              <a:t>3. Blackrock invests USD 19,239.67 millions</a:t>
            </a:r>
          </a:p>
          <a:p>
            <a:endParaRPr lang="en-US" b="1" dirty="0"/>
          </a:p>
          <a:p>
            <a:r>
              <a:rPr lang="en-US" b="1" dirty="0"/>
              <a:t>Europe</a:t>
            </a:r>
          </a:p>
          <a:p>
            <a:pPr marL="342900" indent="-342900">
              <a:buAutoNum type="arabicPeriod"/>
            </a:pPr>
            <a:r>
              <a:rPr lang="en-US" dirty="0"/>
              <a:t>Royal Bank of Scotland (United Kingdom) invests USD 5,635.70 millions</a:t>
            </a:r>
          </a:p>
          <a:p>
            <a:pPr marL="342900" indent="-342900">
              <a:buAutoNum type="arabicPeriod"/>
            </a:pPr>
            <a:endParaRPr lang="en-US" dirty="0"/>
          </a:p>
          <a:p>
            <a:r>
              <a:rPr lang="en-US" dirty="0"/>
              <a:t>2. BNP Paribas (France) invests USD 5,366.37 millions</a:t>
            </a:r>
          </a:p>
          <a:p>
            <a:endParaRPr lang="en-US" dirty="0"/>
          </a:p>
          <a:p>
            <a:r>
              <a:rPr lang="de-DE" dirty="0"/>
              <a:t>3. Deutsche Bank (Germany) invests USD 4,764.43 millions</a:t>
            </a:r>
          </a:p>
          <a:p>
            <a:endParaRPr lang="de-DE" dirty="0"/>
          </a:p>
          <a:p>
            <a:endParaRPr lang="en-US" b="1" dirty="0"/>
          </a:p>
          <a:p>
            <a:r>
              <a:rPr lang="en-US" b="1" dirty="0"/>
              <a:t>Asia</a:t>
            </a:r>
          </a:p>
          <a:p>
            <a:pPr marL="342900" indent="-342900">
              <a:buAutoNum type="arabicPeriod"/>
            </a:pPr>
            <a:r>
              <a:rPr lang="en-US" dirty="0"/>
              <a:t>Mitsubishi UFJ Financial (Japan) invests USD 4,033.90 millions</a:t>
            </a:r>
          </a:p>
          <a:p>
            <a:pPr marL="342900" indent="-342900">
              <a:buAutoNum type="arabicPeriod"/>
            </a:pPr>
            <a:endParaRPr lang="en-US" dirty="0"/>
          </a:p>
          <a:p>
            <a:r>
              <a:rPr lang="en-US" dirty="0"/>
              <a:t>2. Life Insurance Corporation of India (India) invests USD 2.697.34 millions</a:t>
            </a:r>
          </a:p>
          <a:p>
            <a:endParaRPr lang="en-US" dirty="0"/>
          </a:p>
          <a:p>
            <a:r>
              <a:rPr lang="en-US" dirty="0"/>
              <a:t>3. Sumitomo Mitsui Banking (Japan) invests USD 1,462.80 millions</a:t>
            </a:r>
          </a:p>
        </p:txBody>
      </p:sp>
      <p:sp>
        <p:nvSpPr>
          <p:cNvPr id="3" name="Right Arrow 2"/>
          <p:cNvSpPr/>
          <p:nvPr/>
        </p:nvSpPr>
        <p:spPr>
          <a:xfrm rot="10800000">
            <a:off x="7075881" y="927720"/>
            <a:ext cx="4212224"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908886" y="985370"/>
            <a:ext cx="3485019" cy="369332"/>
          </a:xfrm>
          <a:prstGeom prst="rect">
            <a:avLst/>
          </a:prstGeom>
          <a:noFill/>
        </p:spPr>
        <p:txBody>
          <a:bodyPr wrap="square" rtlCol="0">
            <a:spAutoFit/>
          </a:bodyPr>
          <a:lstStyle/>
          <a:p>
            <a:r>
              <a:rPr lang="en-US" dirty="0"/>
              <a:t>MEMBER –   N.Y. FEDERAL RESERVE</a:t>
            </a:r>
          </a:p>
        </p:txBody>
      </p:sp>
      <p:sp>
        <p:nvSpPr>
          <p:cNvPr id="5" name="Right Arrow 4"/>
          <p:cNvSpPr/>
          <p:nvPr/>
        </p:nvSpPr>
        <p:spPr>
          <a:xfrm rot="10800000">
            <a:off x="7111674" y="2797627"/>
            <a:ext cx="4176432"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31482" y="2855277"/>
            <a:ext cx="3462423" cy="369332"/>
          </a:xfrm>
          <a:prstGeom prst="rect">
            <a:avLst/>
          </a:prstGeom>
          <a:noFill/>
        </p:spPr>
        <p:txBody>
          <a:bodyPr wrap="none" rtlCol="0">
            <a:spAutoFit/>
          </a:bodyPr>
          <a:lstStyle/>
          <a:p>
            <a:r>
              <a:rPr lang="en-US" dirty="0"/>
              <a:t>MEMBER –   N.Y. FEDERAL RESERVE</a:t>
            </a:r>
          </a:p>
        </p:txBody>
      </p:sp>
      <p:sp>
        <p:nvSpPr>
          <p:cNvPr id="7" name="Right Arrow 6"/>
          <p:cNvSpPr/>
          <p:nvPr/>
        </p:nvSpPr>
        <p:spPr>
          <a:xfrm rot="10800000">
            <a:off x="7111673" y="3935487"/>
            <a:ext cx="4176432" cy="4846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31482" y="3993137"/>
            <a:ext cx="3589958" cy="369332"/>
          </a:xfrm>
          <a:prstGeom prst="rect">
            <a:avLst/>
          </a:prstGeom>
          <a:noFill/>
        </p:spPr>
        <p:txBody>
          <a:bodyPr wrap="square" rtlCol="0">
            <a:spAutoFit/>
          </a:bodyPr>
          <a:lstStyle/>
          <a:p>
            <a:r>
              <a:rPr lang="en-US" dirty="0"/>
              <a:t>MEMBER – N.Y.   FEDERAL RESERVE</a:t>
            </a:r>
          </a:p>
        </p:txBody>
      </p:sp>
      <p:sp>
        <p:nvSpPr>
          <p:cNvPr id="9" name="Right Arrow 8"/>
          <p:cNvSpPr/>
          <p:nvPr/>
        </p:nvSpPr>
        <p:spPr>
          <a:xfrm rot="10800000">
            <a:off x="7111672" y="4969519"/>
            <a:ext cx="4176433" cy="495110"/>
          </a:xfrm>
          <a:prstGeom prst="rightArrow">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908886" y="5018012"/>
            <a:ext cx="4176434" cy="377317"/>
          </a:xfrm>
          <a:prstGeom prst="rect">
            <a:avLst/>
          </a:prstGeom>
          <a:noFill/>
        </p:spPr>
        <p:txBody>
          <a:bodyPr wrap="square" rtlCol="0">
            <a:spAutoFit/>
          </a:bodyPr>
          <a:lstStyle/>
          <a:p>
            <a:r>
              <a:rPr lang="en-US" dirty="0"/>
              <a:t>MEMBER – S.F.   FEDERAL RESERVE</a:t>
            </a:r>
          </a:p>
        </p:txBody>
      </p:sp>
      <p:sp>
        <p:nvSpPr>
          <p:cNvPr id="11" name="TextBox 10"/>
          <p:cNvSpPr txBox="1"/>
          <p:nvPr/>
        </p:nvSpPr>
        <p:spPr>
          <a:xfrm>
            <a:off x="7908885" y="3506484"/>
            <a:ext cx="3379219" cy="369332"/>
          </a:xfrm>
          <a:prstGeom prst="rect">
            <a:avLst/>
          </a:prstGeom>
          <a:noFill/>
        </p:spPr>
        <p:txBody>
          <a:bodyPr wrap="square" rtlCol="0">
            <a:spAutoFit/>
          </a:bodyPr>
          <a:lstStyle/>
          <a:p>
            <a:r>
              <a:rPr lang="en-US" dirty="0"/>
              <a:t>MEMBER – KANSAS CITY FED</a:t>
            </a:r>
          </a:p>
        </p:txBody>
      </p:sp>
    </p:spTree>
    <p:extLst>
      <p:ext uri="{BB962C8B-B14F-4D97-AF65-F5344CB8AC3E}">
        <p14:creationId xmlns:p14="http://schemas.microsoft.com/office/powerpoint/2010/main" val="2537741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s4.explicit.bing.net/th?id=H.4685436855257615&amp;pid=15.1&amp;H=120&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579" y="3108434"/>
            <a:ext cx="3674812" cy="27498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539446640248131&amp;pid=15.1&amp;H=160&amp;W=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724" y="2665193"/>
            <a:ext cx="6953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4.mm.bing.net/th?id=H.5023996212085743&amp;pid=15.1&amp;H=10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006" y="859549"/>
            <a:ext cx="2831843" cy="187609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Elbow Connector 2"/>
          <p:cNvCxnSpPr/>
          <p:nvPr/>
        </p:nvCxnSpPr>
        <p:spPr>
          <a:xfrm>
            <a:off x="1899999" y="3700244"/>
            <a:ext cx="2567699" cy="12700"/>
          </a:xfrm>
          <a:prstGeom prst="bentConnector3">
            <a:avLst>
              <a:gd name="adj1" fmla="val 21297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37900" y="425854"/>
            <a:ext cx="8370433" cy="523220"/>
          </a:xfrm>
          <a:prstGeom prst="rect">
            <a:avLst/>
          </a:prstGeom>
          <a:solidFill>
            <a:srgbClr val="FFFF00"/>
          </a:solidFill>
        </p:spPr>
        <p:txBody>
          <a:bodyPr wrap="none" rtlCol="0">
            <a:spAutoFit/>
          </a:bodyPr>
          <a:lstStyle/>
          <a:p>
            <a:r>
              <a:rPr lang="en-US" sz="2800" b="1" dirty="0"/>
              <a:t>NOTICE THE POWER SUPPLY TO THE CORPORATIONS ---</a:t>
            </a:r>
          </a:p>
        </p:txBody>
      </p:sp>
      <p:sp>
        <p:nvSpPr>
          <p:cNvPr id="11" name="TextBox 10"/>
          <p:cNvSpPr txBox="1"/>
          <p:nvPr/>
        </p:nvSpPr>
        <p:spPr>
          <a:xfrm>
            <a:off x="7112788" y="2585214"/>
            <a:ext cx="4010393" cy="523220"/>
          </a:xfrm>
          <a:prstGeom prst="rect">
            <a:avLst/>
          </a:prstGeom>
          <a:solidFill>
            <a:srgbClr val="DA7CE4"/>
          </a:solidFill>
        </p:spPr>
        <p:txBody>
          <a:bodyPr wrap="none" rtlCol="0">
            <a:spAutoFit/>
          </a:bodyPr>
          <a:lstStyle/>
          <a:p>
            <a:r>
              <a:rPr lang="en-US" sz="2800" dirty="0"/>
              <a:t>RAYTHEON CORPORATION</a:t>
            </a:r>
          </a:p>
        </p:txBody>
      </p:sp>
      <p:sp>
        <p:nvSpPr>
          <p:cNvPr id="12" name="Right Arrow 11"/>
          <p:cNvSpPr/>
          <p:nvPr/>
        </p:nvSpPr>
        <p:spPr>
          <a:xfrm>
            <a:off x="3498929" y="2814419"/>
            <a:ext cx="2601311" cy="925355"/>
          </a:xfrm>
          <a:prstGeom prst="rightArrow">
            <a:avLst/>
          </a:prstGeom>
          <a:solidFill>
            <a:srgbClr val="F608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42746" y="3090251"/>
            <a:ext cx="2416815" cy="400110"/>
          </a:xfrm>
          <a:prstGeom prst="rect">
            <a:avLst/>
          </a:prstGeom>
          <a:noFill/>
        </p:spPr>
        <p:txBody>
          <a:bodyPr wrap="none" rtlCol="0">
            <a:spAutoFit/>
          </a:bodyPr>
          <a:lstStyle/>
          <a:p>
            <a:r>
              <a:rPr lang="en-US" sz="2000" b="1" dirty="0"/>
              <a:t>DEBT-MONEY LOANS</a:t>
            </a:r>
          </a:p>
        </p:txBody>
      </p:sp>
      <p:sp>
        <p:nvSpPr>
          <p:cNvPr id="14" name="TextBox 13"/>
          <p:cNvSpPr txBox="1"/>
          <p:nvPr/>
        </p:nvSpPr>
        <p:spPr>
          <a:xfrm>
            <a:off x="361950" y="4349781"/>
            <a:ext cx="4535985" cy="523220"/>
          </a:xfrm>
          <a:prstGeom prst="rect">
            <a:avLst/>
          </a:prstGeom>
          <a:solidFill>
            <a:srgbClr val="FFFF00"/>
          </a:solidFill>
        </p:spPr>
        <p:txBody>
          <a:bodyPr wrap="none" rtlCol="0">
            <a:spAutoFit/>
          </a:bodyPr>
          <a:lstStyle/>
          <a:p>
            <a:r>
              <a:rPr lang="en-US" sz="2800" b="1" dirty="0"/>
              <a:t>DO YOU NOTICE THAT CORD?</a:t>
            </a:r>
          </a:p>
        </p:txBody>
      </p:sp>
      <p:sp>
        <p:nvSpPr>
          <p:cNvPr id="15" name="TextBox 14"/>
          <p:cNvSpPr txBox="1"/>
          <p:nvPr/>
        </p:nvSpPr>
        <p:spPr>
          <a:xfrm>
            <a:off x="266700" y="5208449"/>
            <a:ext cx="5710474" cy="1077218"/>
          </a:xfrm>
          <a:prstGeom prst="rect">
            <a:avLst/>
          </a:prstGeom>
          <a:solidFill>
            <a:srgbClr val="FFFF00"/>
          </a:solidFill>
        </p:spPr>
        <p:txBody>
          <a:bodyPr wrap="none" rtlCol="0">
            <a:spAutoFit/>
          </a:bodyPr>
          <a:lstStyle/>
          <a:p>
            <a:r>
              <a:rPr lang="en-US" sz="3200" b="1" dirty="0"/>
              <a:t>EVERY CORPORATION REQUIRES</a:t>
            </a:r>
          </a:p>
          <a:p>
            <a:r>
              <a:rPr lang="en-US" sz="3200" b="1" dirty="0"/>
              <a:t>BANK LOANS TO EXIST.</a:t>
            </a:r>
          </a:p>
        </p:txBody>
      </p:sp>
      <p:sp>
        <p:nvSpPr>
          <p:cNvPr id="16" name="TextBox 15"/>
          <p:cNvSpPr txBox="1"/>
          <p:nvPr/>
        </p:nvSpPr>
        <p:spPr>
          <a:xfrm>
            <a:off x="7581900" y="5257800"/>
            <a:ext cx="1340432" cy="523220"/>
          </a:xfrm>
          <a:prstGeom prst="rect">
            <a:avLst/>
          </a:prstGeom>
          <a:solidFill>
            <a:srgbClr val="F3CDF3"/>
          </a:solidFill>
        </p:spPr>
        <p:txBody>
          <a:bodyPr wrap="none" rtlCol="0">
            <a:spAutoFit/>
          </a:bodyPr>
          <a:lstStyle/>
          <a:p>
            <a:r>
              <a:rPr lang="en-US" sz="2800" dirty="0"/>
              <a:t>BOEING</a:t>
            </a:r>
          </a:p>
        </p:txBody>
      </p:sp>
      <p:sp>
        <p:nvSpPr>
          <p:cNvPr id="17" name="TextBox 16"/>
          <p:cNvSpPr txBox="1"/>
          <p:nvPr/>
        </p:nvSpPr>
        <p:spPr>
          <a:xfrm>
            <a:off x="9414701" y="5305425"/>
            <a:ext cx="2777299" cy="461665"/>
          </a:xfrm>
          <a:prstGeom prst="rect">
            <a:avLst/>
          </a:prstGeom>
          <a:solidFill>
            <a:schemeClr val="accent4">
              <a:lumMod val="40000"/>
              <a:lumOff val="60000"/>
            </a:schemeClr>
          </a:solidFill>
        </p:spPr>
        <p:txBody>
          <a:bodyPr wrap="none" rtlCol="0">
            <a:spAutoFit/>
          </a:bodyPr>
          <a:lstStyle/>
          <a:p>
            <a:r>
              <a:rPr lang="en-US" sz="2400" dirty="0"/>
              <a:t>GENERAL DYNAMICS</a:t>
            </a:r>
          </a:p>
        </p:txBody>
      </p:sp>
      <p:sp>
        <p:nvSpPr>
          <p:cNvPr id="18" name="TextBox 17"/>
          <p:cNvSpPr txBox="1"/>
          <p:nvPr/>
        </p:nvSpPr>
        <p:spPr>
          <a:xfrm>
            <a:off x="7734300" y="4257675"/>
            <a:ext cx="3023392" cy="523220"/>
          </a:xfrm>
          <a:prstGeom prst="rect">
            <a:avLst/>
          </a:prstGeom>
          <a:solidFill>
            <a:srgbClr val="CCFF66"/>
          </a:solidFill>
          <a:ln>
            <a:solidFill>
              <a:schemeClr val="accent1">
                <a:lumMod val="20000"/>
                <a:lumOff val="80000"/>
              </a:schemeClr>
            </a:solidFill>
          </a:ln>
        </p:spPr>
        <p:txBody>
          <a:bodyPr wrap="none" rtlCol="0">
            <a:spAutoFit/>
          </a:bodyPr>
          <a:lstStyle/>
          <a:p>
            <a:r>
              <a:rPr lang="en-US" sz="2800" dirty="0"/>
              <a:t>LOCKHEED MARTIN</a:t>
            </a:r>
          </a:p>
        </p:txBody>
      </p:sp>
      <p:sp>
        <p:nvSpPr>
          <p:cNvPr id="2" name="TextBox 1"/>
          <p:cNvSpPr txBox="1"/>
          <p:nvPr/>
        </p:nvSpPr>
        <p:spPr>
          <a:xfrm>
            <a:off x="3183848" y="1565525"/>
            <a:ext cx="1838452" cy="646331"/>
          </a:xfrm>
          <a:prstGeom prst="rect">
            <a:avLst/>
          </a:prstGeom>
          <a:solidFill>
            <a:srgbClr val="FF0000"/>
          </a:solidFill>
        </p:spPr>
        <p:txBody>
          <a:bodyPr wrap="none" rtlCol="0">
            <a:spAutoFit/>
          </a:bodyPr>
          <a:lstStyle/>
          <a:p>
            <a:r>
              <a:rPr lang="en-US" b="1" dirty="0"/>
              <a:t>N.Y. FED RESERVE</a:t>
            </a:r>
          </a:p>
          <a:p>
            <a:r>
              <a:rPr lang="en-US" b="1" dirty="0"/>
              <a:t> MEMBER BANKS</a:t>
            </a:r>
          </a:p>
        </p:txBody>
      </p:sp>
    </p:spTree>
    <p:extLst>
      <p:ext uri="{BB962C8B-B14F-4D97-AF65-F5344CB8AC3E}">
        <p14:creationId xmlns:p14="http://schemas.microsoft.com/office/powerpoint/2010/main" val="14130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15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wd">
                                    <p:tmPct val="5000"/>
                                  </p:iterate>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886" y="1741715"/>
            <a:ext cx="8496108" cy="3046988"/>
          </a:xfrm>
          <a:prstGeom prst="rect">
            <a:avLst/>
          </a:prstGeom>
          <a:noFill/>
        </p:spPr>
        <p:txBody>
          <a:bodyPr wrap="none" rtlCol="0">
            <a:spAutoFit/>
          </a:bodyPr>
          <a:lstStyle/>
          <a:p>
            <a:r>
              <a:rPr lang="en-US" sz="4800" dirty="0"/>
              <a:t>THE FOLLOWING 3 BANKS </a:t>
            </a:r>
          </a:p>
          <a:p>
            <a:r>
              <a:rPr lang="en-US" sz="4800" dirty="0"/>
              <a:t>HAVE ALL GIVEN LOANS TO </a:t>
            </a:r>
          </a:p>
          <a:p>
            <a:r>
              <a:rPr lang="en-US" sz="4800" dirty="0"/>
              <a:t>AND INVESTED IN</a:t>
            </a:r>
          </a:p>
          <a:p>
            <a:r>
              <a:rPr lang="en-US" sz="4800" dirty="0"/>
              <a:t>NUCLEAR WEAPONS PRODUCERS</a:t>
            </a:r>
          </a:p>
        </p:txBody>
      </p:sp>
    </p:spTree>
    <p:extLst>
      <p:ext uri="{BB962C8B-B14F-4D97-AF65-F5344CB8AC3E}">
        <p14:creationId xmlns:p14="http://schemas.microsoft.com/office/powerpoint/2010/main" val="844593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7657" y="1807030"/>
            <a:ext cx="9138848" cy="2308324"/>
          </a:xfrm>
          <a:prstGeom prst="rect">
            <a:avLst/>
          </a:prstGeom>
          <a:noFill/>
        </p:spPr>
        <p:txBody>
          <a:bodyPr wrap="none" rtlCol="0">
            <a:spAutoFit/>
          </a:bodyPr>
          <a:lstStyle/>
          <a:p>
            <a:r>
              <a:rPr lang="en-US" sz="4800" dirty="0"/>
              <a:t>THE FOLLOWING 3 BANKS </a:t>
            </a:r>
          </a:p>
          <a:p>
            <a:r>
              <a:rPr lang="en-US" sz="4800" dirty="0"/>
              <a:t>ARE ALL OWNERS OF THE</a:t>
            </a:r>
          </a:p>
          <a:p>
            <a:r>
              <a:rPr lang="en-US" sz="4800" dirty="0"/>
              <a:t>NEW YORK FEDERAL RESERVE BANK</a:t>
            </a:r>
          </a:p>
        </p:txBody>
      </p:sp>
    </p:spTree>
    <p:extLst>
      <p:ext uri="{BB962C8B-B14F-4D97-AF65-F5344CB8AC3E}">
        <p14:creationId xmlns:p14="http://schemas.microsoft.com/office/powerpoint/2010/main" val="1943790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028" y="1785258"/>
            <a:ext cx="7040453" cy="3046988"/>
          </a:xfrm>
          <a:prstGeom prst="rect">
            <a:avLst/>
          </a:prstGeom>
          <a:noFill/>
        </p:spPr>
        <p:txBody>
          <a:bodyPr wrap="none" rtlCol="0">
            <a:spAutoFit/>
          </a:bodyPr>
          <a:lstStyle/>
          <a:p>
            <a:r>
              <a:rPr lang="en-US" sz="4800" dirty="0"/>
              <a:t>THE FOLLOWING 3 BANKS </a:t>
            </a:r>
          </a:p>
          <a:p>
            <a:r>
              <a:rPr lang="en-US" sz="4800" dirty="0"/>
              <a:t>ARE THE LARGEST OWNERS</a:t>
            </a:r>
          </a:p>
          <a:p>
            <a:r>
              <a:rPr lang="en-US" sz="4800" dirty="0"/>
              <a:t>OF FINANCIAL DERIVATIVES</a:t>
            </a:r>
          </a:p>
          <a:p>
            <a:r>
              <a:rPr lang="en-US" sz="4800" dirty="0"/>
              <a:t>IN  THE WORLD</a:t>
            </a:r>
          </a:p>
        </p:txBody>
      </p:sp>
    </p:spTree>
    <p:extLst>
      <p:ext uri="{BB962C8B-B14F-4D97-AF65-F5344CB8AC3E}">
        <p14:creationId xmlns:p14="http://schemas.microsoft.com/office/powerpoint/2010/main" val="2202536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028" y="1785258"/>
            <a:ext cx="6795386" cy="2308324"/>
          </a:xfrm>
          <a:prstGeom prst="rect">
            <a:avLst/>
          </a:prstGeom>
          <a:noFill/>
        </p:spPr>
        <p:txBody>
          <a:bodyPr wrap="none" rtlCol="0">
            <a:spAutoFit/>
          </a:bodyPr>
          <a:lstStyle/>
          <a:p>
            <a:r>
              <a:rPr lang="en-US" sz="4800" dirty="0"/>
              <a:t>THE FOLLOWING 3 BANKS </a:t>
            </a:r>
          </a:p>
          <a:p>
            <a:r>
              <a:rPr lang="en-US" sz="4800" dirty="0"/>
              <a:t>WERE BAILED OUT BY THE</a:t>
            </a:r>
          </a:p>
          <a:p>
            <a:r>
              <a:rPr lang="en-US" sz="4800" dirty="0"/>
              <a:t>U.S. TAXPAYERS IN 2008</a:t>
            </a:r>
          </a:p>
        </p:txBody>
      </p:sp>
    </p:spTree>
    <p:extLst>
      <p:ext uri="{BB962C8B-B14F-4D97-AF65-F5344CB8AC3E}">
        <p14:creationId xmlns:p14="http://schemas.microsoft.com/office/powerpoint/2010/main" val="3107836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9028" y="1785258"/>
            <a:ext cx="6795386" cy="2308324"/>
          </a:xfrm>
          <a:prstGeom prst="rect">
            <a:avLst/>
          </a:prstGeom>
          <a:noFill/>
        </p:spPr>
        <p:txBody>
          <a:bodyPr wrap="none" rtlCol="0">
            <a:spAutoFit/>
          </a:bodyPr>
          <a:lstStyle/>
          <a:p>
            <a:r>
              <a:rPr lang="en-US" sz="4800" dirty="0"/>
              <a:t>THE FOLLOWING 3 BANKS </a:t>
            </a:r>
          </a:p>
          <a:p>
            <a:r>
              <a:rPr lang="en-US" sz="4800" dirty="0"/>
              <a:t>ARE ALL CONSIDERED </a:t>
            </a:r>
          </a:p>
          <a:p>
            <a:r>
              <a:rPr lang="en-US" sz="4800" dirty="0"/>
              <a:t>TBTF – TOO BIG TO FAIL</a:t>
            </a:r>
          </a:p>
        </p:txBody>
      </p:sp>
    </p:spTree>
    <p:extLst>
      <p:ext uri="{BB962C8B-B14F-4D97-AF65-F5344CB8AC3E}">
        <p14:creationId xmlns:p14="http://schemas.microsoft.com/office/powerpoint/2010/main" val="206150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99545" y="0"/>
            <a:ext cx="11619185" cy="2242085"/>
          </a:xfrm>
          <a:solidFill>
            <a:srgbClr val="D3FEA0"/>
          </a:solidFill>
        </p:spPr>
        <p:txBody>
          <a:bodyPr>
            <a:normAutofit/>
          </a:bodyPr>
          <a:lstStyle/>
          <a:p>
            <a:pPr algn="ctr"/>
            <a:r>
              <a:rPr lang="en-US" sz="3600" b="1" dirty="0"/>
              <a:t>MONEY IS UNIQUE – </a:t>
            </a:r>
            <a:r>
              <a:rPr lang="en-US" sz="3600" b="1" u="sng" dirty="0"/>
              <a:t>IT HAS THE POWER OF LIFE AND DEATH</a:t>
            </a:r>
            <a:br>
              <a:rPr lang="en-US" sz="3600" b="1" u="sng" dirty="0"/>
            </a:br>
            <a:br>
              <a:rPr lang="en-US" sz="3600" b="1" u="sng" dirty="0"/>
            </a:br>
            <a:r>
              <a:rPr lang="en-US" sz="4000" b="1" dirty="0">
                <a:solidFill>
                  <a:srgbClr val="0070C0"/>
                </a:solidFill>
              </a:rPr>
              <a:t>Without money, people die.</a:t>
            </a:r>
            <a:endParaRPr lang="en-US" sz="3600" b="1" dirty="0">
              <a:solidFill>
                <a:srgbClr val="0070C0"/>
              </a:solidFill>
            </a:endParaRPr>
          </a:p>
        </p:txBody>
      </p:sp>
      <p:pic>
        <p:nvPicPr>
          <p:cNvPr id="3" name="Picture 4" descr="http://ts4.mm.bing.net/th?id=H.4720290522729803&amp;pid=15.1&amp;H=101&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0512" y="2242086"/>
            <a:ext cx="2981763" cy="18822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ts4.mm.bing.net/th?id=H.5024344091066507&amp;pid=15.1&amp;H=10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5329" y="4777109"/>
            <a:ext cx="2852633" cy="18898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4.mm.bing.net/th?id=H.4679144719912147&amp;pid=15.1&amp;H=130&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5154" y="4804309"/>
            <a:ext cx="2286001" cy="18626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s3.mm.bing.net/th?id=H.4905330559354194&amp;pid=15.1&amp;H=106&amp;W=1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545" y="2242086"/>
            <a:ext cx="2794789" cy="185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02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258" y="2721429"/>
            <a:ext cx="8912889" cy="1877437"/>
          </a:xfrm>
          <a:prstGeom prst="rect">
            <a:avLst/>
          </a:prstGeom>
          <a:noFill/>
        </p:spPr>
        <p:txBody>
          <a:bodyPr wrap="none" rtlCol="0">
            <a:spAutoFit/>
          </a:bodyPr>
          <a:lstStyle/>
          <a:p>
            <a:r>
              <a:rPr lang="en-US" sz="6000" dirty="0"/>
              <a:t>J.P. MORGAN CHASE</a:t>
            </a:r>
          </a:p>
          <a:p>
            <a:endParaRPr lang="en-US" sz="2800" dirty="0"/>
          </a:p>
          <a:p>
            <a:r>
              <a:rPr lang="en-US" sz="2800" dirty="0"/>
              <a:t>MEMBER AND OWNER, NEW YORK FEDERAL RESERVE BANK</a:t>
            </a:r>
          </a:p>
        </p:txBody>
      </p:sp>
    </p:spTree>
    <p:extLst>
      <p:ext uri="{BB962C8B-B14F-4D97-AF65-F5344CB8AC3E}">
        <p14:creationId xmlns:p14="http://schemas.microsoft.com/office/powerpoint/2010/main" val="914047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228324"/>
            <a:ext cx="11168743" cy="1938992"/>
          </a:xfrm>
          <a:prstGeom prst="rect">
            <a:avLst/>
          </a:prstGeom>
        </p:spPr>
        <p:txBody>
          <a:bodyPr wrap="square">
            <a:spAutoFit/>
          </a:bodyPr>
          <a:lstStyle/>
          <a:p>
            <a:pPr algn="ctr"/>
            <a:r>
              <a:rPr lang="en-US" sz="3600" b="1" dirty="0">
                <a:solidFill>
                  <a:srgbClr val="E31F26"/>
                </a:solidFill>
                <a:latin typeface="AGaramondPro-Regular"/>
              </a:rPr>
              <a:t>JP Morgan Chase</a:t>
            </a:r>
          </a:p>
          <a:p>
            <a:r>
              <a:rPr lang="en-US" sz="2800" dirty="0">
                <a:solidFill>
                  <a:srgbClr val="000000"/>
                </a:solidFill>
                <a:latin typeface="AGaramondPro-Regular"/>
              </a:rPr>
              <a:t>JP Morgan Chase currently has an estimated USD </a:t>
            </a:r>
            <a:r>
              <a:rPr lang="en-US" sz="2800" b="1" dirty="0">
                <a:solidFill>
                  <a:srgbClr val="0070C0"/>
                </a:solidFill>
                <a:latin typeface="AGaramondPro-Regular"/>
              </a:rPr>
              <a:t>11,880.22 million </a:t>
            </a:r>
            <a:r>
              <a:rPr lang="en-US" sz="2800" dirty="0">
                <a:solidFill>
                  <a:srgbClr val="000000"/>
                </a:solidFill>
                <a:latin typeface="AGaramondPro-Regular"/>
              </a:rPr>
              <a:t>invested or available for the nuclear weapon producers identified in this report.</a:t>
            </a:r>
            <a:endParaRPr lang="en-US" sz="2800" dirty="0"/>
          </a:p>
        </p:txBody>
      </p:sp>
      <p:sp>
        <p:nvSpPr>
          <p:cNvPr id="4" name="TextBox 3"/>
          <p:cNvSpPr txBox="1"/>
          <p:nvPr/>
        </p:nvSpPr>
        <p:spPr>
          <a:xfrm>
            <a:off x="522514" y="2366503"/>
            <a:ext cx="734496" cy="369332"/>
          </a:xfrm>
          <a:prstGeom prst="rect">
            <a:avLst/>
          </a:prstGeom>
          <a:noFill/>
        </p:spPr>
        <p:txBody>
          <a:bodyPr wrap="none" rtlCol="0">
            <a:spAutoFit/>
          </a:bodyPr>
          <a:lstStyle/>
          <a:p>
            <a:r>
              <a:rPr lang="en-US" b="1" dirty="0"/>
              <a:t>Loans</a:t>
            </a:r>
            <a:endParaRPr lang="en-US" dirty="0"/>
          </a:p>
        </p:txBody>
      </p:sp>
      <p:sp>
        <p:nvSpPr>
          <p:cNvPr id="5" name="TextBox 4"/>
          <p:cNvSpPr txBox="1"/>
          <p:nvPr/>
        </p:nvSpPr>
        <p:spPr>
          <a:xfrm>
            <a:off x="505902" y="2716390"/>
            <a:ext cx="10711522" cy="923330"/>
          </a:xfrm>
          <a:prstGeom prst="rect">
            <a:avLst/>
          </a:prstGeom>
          <a:noFill/>
        </p:spPr>
        <p:txBody>
          <a:bodyPr wrap="none" rtlCol="0">
            <a:spAutoFit/>
          </a:bodyPr>
          <a:lstStyle/>
          <a:p>
            <a:r>
              <a:rPr lang="en-US" dirty="0"/>
              <a:t>In October 2012, </a:t>
            </a:r>
            <a:r>
              <a:rPr lang="en-US" b="1" dirty="0"/>
              <a:t>Boeing </a:t>
            </a:r>
            <a:r>
              <a:rPr lang="en-US" dirty="0"/>
              <a:t>entered into a USD 4,600 million revolving credit facility. </a:t>
            </a:r>
          </a:p>
          <a:p>
            <a:r>
              <a:rPr lang="en-US" dirty="0"/>
              <a:t>The proceeds were used for refinancing bank debt and general corporate purposes. </a:t>
            </a:r>
          </a:p>
          <a:p>
            <a:r>
              <a:rPr lang="en-US" dirty="0"/>
              <a:t>JP Morgan Chase was one of … syndicate of four banks, providing an estimated amount of USD </a:t>
            </a:r>
            <a:r>
              <a:rPr lang="en-US" b="1" dirty="0">
                <a:solidFill>
                  <a:srgbClr val="0070C0"/>
                </a:solidFill>
              </a:rPr>
              <a:t>1,380 million</a:t>
            </a:r>
            <a:r>
              <a:rPr lang="en-US" dirty="0"/>
              <a:t>.553</a:t>
            </a:r>
          </a:p>
        </p:txBody>
      </p:sp>
      <p:sp>
        <p:nvSpPr>
          <p:cNvPr id="6" name="TextBox 5"/>
          <p:cNvSpPr txBox="1"/>
          <p:nvPr/>
        </p:nvSpPr>
        <p:spPr>
          <a:xfrm>
            <a:off x="505902" y="3727129"/>
            <a:ext cx="10738453" cy="923330"/>
          </a:xfrm>
          <a:prstGeom prst="rect">
            <a:avLst/>
          </a:prstGeom>
          <a:noFill/>
        </p:spPr>
        <p:txBody>
          <a:bodyPr wrap="none" rtlCol="0">
            <a:spAutoFit/>
          </a:bodyPr>
          <a:lstStyle/>
          <a:p>
            <a:r>
              <a:rPr lang="en-US" dirty="0"/>
              <a:t>In September 2011, </a:t>
            </a:r>
            <a:r>
              <a:rPr lang="en-US" b="1" dirty="0"/>
              <a:t>Northrop Grumman </a:t>
            </a:r>
            <a:r>
              <a:rPr lang="en-US" dirty="0"/>
              <a:t>secured a revolving credit facility with a value of USD 2,000 million</a:t>
            </a:r>
          </a:p>
          <a:p>
            <a:r>
              <a:rPr lang="en-US" dirty="0"/>
              <a:t> The proceeds were used for general corporate purposes.</a:t>
            </a:r>
          </a:p>
          <a:p>
            <a:r>
              <a:rPr lang="en-US" dirty="0"/>
              <a:t> JP Morgan Chase participated in the 11 bank syndicate, committing an estimated amount of USD </a:t>
            </a:r>
            <a:r>
              <a:rPr lang="en-US" b="1" dirty="0">
                <a:solidFill>
                  <a:srgbClr val="0070C0"/>
                </a:solidFill>
              </a:rPr>
              <a:t>200 million</a:t>
            </a:r>
            <a:r>
              <a:rPr lang="en-US" dirty="0"/>
              <a:t>.565</a:t>
            </a:r>
          </a:p>
        </p:txBody>
      </p:sp>
      <p:sp>
        <p:nvSpPr>
          <p:cNvPr id="7" name="TextBox 6"/>
          <p:cNvSpPr txBox="1"/>
          <p:nvPr/>
        </p:nvSpPr>
        <p:spPr>
          <a:xfrm>
            <a:off x="354785" y="4942115"/>
            <a:ext cx="9948942" cy="1200329"/>
          </a:xfrm>
          <a:prstGeom prst="rect">
            <a:avLst/>
          </a:prstGeom>
          <a:noFill/>
        </p:spPr>
        <p:txBody>
          <a:bodyPr wrap="none" rtlCol="0">
            <a:spAutoFit/>
          </a:bodyPr>
          <a:lstStyle/>
          <a:p>
            <a:r>
              <a:rPr lang="en-US" b="1" dirty="0"/>
              <a:t>Investment banking</a:t>
            </a:r>
            <a:endParaRPr lang="en-US" dirty="0"/>
          </a:p>
          <a:p>
            <a:r>
              <a:rPr lang="en-US" dirty="0"/>
              <a:t>In November 2012, </a:t>
            </a:r>
            <a:r>
              <a:rPr lang="en-US" b="1" dirty="0"/>
              <a:t>General Dynamics </a:t>
            </a:r>
            <a:r>
              <a:rPr lang="en-US" dirty="0"/>
              <a:t>issued bonds with a total value of USD 2,400 million. </a:t>
            </a:r>
          </a:p>
          <a:p>
            <a:r>
              <a:rPr lang="en-US" dirty="0"/>
              <a:t>The proceeds were used for reduce indebtedness and general corporate purposes.</a:t>
            </a:r>
          </a:p>
          <a:p>
            <a:r>
              <a:rPr lang="en-US" dirty="0"/>
              <a:t> JP Morgan Chase participated in the 18 bank syndicate, underwriting an amount of USD </a:t>
            </a:r>
            <a:r>
              <a:rPr lang="en-US" b="1" dirty="0">
                <a:solidFill>
                  <a:srgbClr val="0070C0"/>
                </a:solidFill>
              </a:rPr>
              <a:t>336 million</a:t>
            </a:r>
            <a:r>
              <a:rPr lang="en-US" dirty="0"/>
              <a:t>.578</a:t>
            </a:r>
          </a:p>
        </p:txBody>
      </p:sp>
    </p:spTree>
    <p:extLst>
      <p:ext uri="{BB962C8B-B14F-4D97-AF65-F5344CB8AC3E}">
        <p14:creationId xmlns:p14="http://schemas.microsoft.com/office/powerpoint/2010/main" val="889142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258" y="2721429"/>
            <a:ext cx="8912889" cy="1877437"/>
          </a:xfrm>
          <a:prstGeom prst="rect">
            <a:avLst/>
          </a:prstGeom>
          <a:noFill/>
        </p:spPr>
        <p:txBody>
          <a:bodyPr wrap="none" rtlCol="0">
            <a:spAutoFit/>
          </a:bodyPr>
          <a:lstStyle/>
          <a:p>
            <a:r>
              <a:rPr lang="en-US" sz="6000" dirty="0"/>
              <a:t>CITIBANK</a:t>
            </a:r>
          </a:p>
          <a:p>
            <a:endParaRPr lang="en-US" sz="2800" dirty="0"/>
          </a:p>
          <a:p>
            <a:r>
              <a:rPr lang="en-US" sz="2800" dirty="0"/>
              <a:t>MEMBER AND OWNER, NEW YORK FEDERAL RESERVE BANK</a:t>
            </a:r>
          </a:p>
        </p:txBody>
      </p:sp>
    </p:spTree>
    <p:extLst>
      <p:ext uri="{BB962C8B-B14F-4D97-AF65-F5344CB8AC3E}">
        <p14:creationId xmlns:p14="http://schemas.microsoft.com/office/powerpoint/2010/main" val="4151709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259" y="89327"/>
            <a:ext cx="10580076" cy="2431435"/>
          </a:xfrm>
          <a:prstGeom prst="rect">
            <a:avLst/>
          </a:prstGeom>
          <a:noFill/>
        </p:spPr>
        <p:txBody>
          <a:bodyPr wrap="none" rtlCol="0">
            <a:spAutoFit/>
          </a:bodyPr>
          <a:lstStyle/>
          <a:p>
            <a:pPr algn="ctr"/>
            <a:r>
              <a:rPr lang="en-US" sz="4400" b="1" dirty="0">
                <a:solidFill>
                  <a:srgbClr val="FF0000"/>
                </a:solidFill>
              </a:rPr>
              <a:t>Citi </a:t>
            </a:r>
          </a:p>
          <a:p>
            <a:pPr algn="ctr"/>
            <a:r>
              <a:rPr lang="en-US" sz="3600" dirty="0"/>
              <a:t>Citi currently has an estimated USD </a:t>
            </a:r>
            <a:r>
              <a:rPr lang="en-US" sz="3600" b="1" dirty="0">
                <a:solidFill>
                  <a:srgbClr val="0070C0"/>
                </a:solidFill>
              </a:rPr>
              <a:t>8,145.40 million</a:t>
            </a:r>
          </a:p>
          <a:p>
            <a:r>
              <a:rPr lang="en-US" sz="3600" dirty="0"/>
              <a:t> invested or available for the nuclear weapon producers</a:t>
            </a:r>
          </a:p>
          <a:p>
            <a:r>
              <a:rPr lang="en-US" sz="3600" dirty="0"/>
              <a:t> identified in this  report.</a:t>
            </a:r>
          </a:p>
        </p:txBody>
      </p:sp>
      <p:sp>
        <p:nvSpPr>
          <p:cNvPr id="3" name="TextBox 2"/>
          <p:cNvSpPr txBox="1"/>
          <p:nvPr/>
        </p:nvSpPr>
        <p:spPr>
          <a:xfrm>
            <a:off x="336141" y="2484390"/>
            <a:ext cx="12043040" cy="1569660"/>
          </a:xfrm>
          <a:prstGeom prst="rect">
            <a:avLst/>
          </a:prstGeom>
          <a:noFill/>
        </p:spPr>
        <p:txBody>
          <a:bodyPr wrap="none" rtlCol="0">
            <a:spAutoFit/>
          </a:bodyPr>
          <a:lstStyle/>
          <a:p>
            <a:r>
              <a:rPr lang="en-US" b="1" dirty="0"/>
              <a:t>Loans</a:t>
            </a:r>
            <a:endParaRPr lang="en-US" dirty="0"/>
          </a:p>
          <a:p>
            <a:r>
              <a:rPr lang="en-US" dirty="0"/>
              <a:t>In December 2010, BAE Systems secured a five-year revolving credit facility with a value of £ 2,000 million (USD 3,161 million). </a:t>
            </a:r>
          </a:p>
          <a:p>
            <a:r>
              <a:rPr lang="en-US" dirty="0"/>
              <a:t>The proceeds were used for refinancing and general corporate purposes.</a:t>
            </a:r>
          </a:p>
          <a:p>
            <a:r>
              <a:rPr lang="en-US" dirty="0"/>
              <a:t>Citi was part of the 24 bank syndicate,</a:t>
            </a:r>
          </a:p>
          <a:p>
            <a:r>
              <a:rPr lang="en-US" dirty="0"/>
              <a:t> committing an estimated amount </a:t>
            </a:r>
            <a:r>
              <a:rPr lang="en-US" sz="2400" dirty="0"/>
              <a:t>of USD </a:t>
            </a:r>
            <a:r>
              <a:rPr lang="en-US" sz="2400" b="1" dirty="0">
                <a:solidFill>
                  <a:srgbClr val="0070C0"/>
                </a:solidFill>
              </a:rPr>
              <a:t>132 million</a:t>
            </a:r>
            <a:r>
              <a:rPr lang="en-US" dirty="0"/>
              <a:t>.265</a:t>
            </a:r>
          </a:p>
        </p:txBody>
      </p:sp>
      <p:sp>
        <p:nvSpPr>
          <p:cNvPr id="4" name="TextBox 3"/>
          <p:cNvSpPr txBox="1"/>
          <p:nvPr/>
        </p:nvSpPr>
        <p:spPr>
          <a:xfrm>
            <a:off x="336141" y="4171587"/>
            <a:ext cx="10617778" cy="1015663"/>
          </a:xfrm>
          <a:prstGeom prst="rect">
            <a:avLst/>
          </a:prstGeom>
          <a:noFill/>
        </p:spPr>
        <p:txBody>
          <a:bodyPr wrap="none" rtlCol="0">
            <a:spAutoFit/>
          </a:bodyPr>
          <a:lstStyle/>
          <a:p>
            <a:r>
              <a:rPr lang="en-US" dirty="0"/>
              <a:t>In June 2013, Bechtel signed a five-year revolving credit facility with a value of USD 3,000 million.</a:t>
            </a:r>
          </a:p>
          <a:p>
            <a:r>
              <a:rPr lang="en-US" dirty="0"/>
              <a:t>The proceeds would be used for refinancing and general corporate purposes.</a:t>
            </a:r>
          </a:p>
          <a:p>
            <a:r>
              <a:rPr lang="en-US" dirty="0"/>
              <a:t>Citi was one of  …   syndicate of eight banks, and committed an  estimated amount of </a:t>
            </a:r>
            <a:r>
              <a:rPr lang="en-US" sz="2400" dirty="0"/>
              <a:t>USD </a:t>
            </a:r>
            <a:r>
              <a:rPr lang="en-US" sz="2400" b="1" dirty="0">
                <a:solidFill>
                  <a:srgbClr val="0070C0"/>
                </a:solidFill>
              </a:rPr>
              <a:t>300 million</a:t>
            </a:r>
            <a:r>
              <a:rPr lang="en-US" dirty="0"/>
              <a:t>.268</a:t>
            </a:r>
          </a:p>
        </p:txBody>
      </p:sp>
      <p:sp>
        <p:nvSpPr>
          <p:cNvPr id="5" name="TextBox 4"/>
          <p:cNvSpPr txBox="1"/>
          <p:nvPr/>
        </p:nvSpPr>
        <p:spPr>
          <a:xfrm>
            <a:off x="227284" y="5422324"/>
            <a:ext cx="8048037" cy="1354217"/>
          </a:xfrm>
          <a:prstGeom prst="rect">
            <a:avLst/>
          </a:prstGeom>
          <a:noFill/>
        </p:spPr>
        <p:txBody>
          <a:bodyPr wrap="none" rtlCol="0">
            <a:spAutoFit/>
          </a:bodyPr>
          <a:lstStyle/>
          <a:p>
            <a:r>
              <a:rPr lang="en-US" dirty="0"/>
              <a:t>In November 2011, Boeing entered into a USD 4,600 million revolving credit facility. </a:t>
            </a:r>
          </a:p>
          <a:p>
            <a:r>
              <a:rPr lang="en-US" dirty="0"/>
              <a:t>The proceeds were used for refinancing bank debt and general corporate purposes.</a:t>
            </a:r>
          </a:p>
          <a:p>
            <a:r>
              <a:rPr lang="en-US" dirty="0"/>
              <a:t>Citi was one of  …  syndicate of 35 banks, providing an estimated amount of </a:t>
            </a:r>
          </a:p>
          <a:p>
            <a:r>
              <a:rPr lang="en-US" dirty="0"/>
              <a:t>USD </a:t>
            </a:r>
            <a:r>
              <a:rPr lang="en-US" sz="2800" b="1" dirty="0">
                <a:solidFill>
                  <a:srgbClr val="0070C0"/>
                </a:solidFill>
              </a:rPr>
              <a:t>920 million</a:t>
            </a:r>
            <a:r>
              <a:rPr lang="en-US" dirty="0"/>
              <a:t>.270</a:t>
            </a:r>
          </a:p>
        </p:txBody>
      </p:sp>
    </p:spTree>
    <p:extLst>
      <p:ext uri="{BB962C8B-B14F-4D97-AF65-F5344CB8AC3E}">
        <p14:creationId xmlns:p14="http://schemas.microsoft.com/office/powerpoint/2010/main" val="38135694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5258" y="2721429"/>
            <a:ext cx="8912889" cy="1877437"/>
          </a:xfrm>
          <a:prstGeom prst="rect">
            <a:avLst/>
          </a:prstGeom>
          <a:noFill/>
        </p:spPr>
        <p:txBody>
          <a:bodyPr wrap="none" rtlCol="0">
            <a:spAutoFit/>
          </a:bodyPr>
          <a:lstStyle/>
          <a:p>
            <a:r>
              <a:rPr lang="en-US" sz="6000" dirty="0"/>
              <a:t>GOLDMAN SACHS</a:t>
            </a:r>
          </a:p>
          <a:p>
            <a:endParaRPr lang="en-US" sz="2800" dirty="0"/>
          </a:p>
          <a:p>
            <a:r>
              <a:rPr lang="en-US" sz="2800" dirty="0"/>
              <a:t>MEMBER AND OWNER, NEW YORK FEDERAL RESERVE BANK</a:t>
            </a:r>
          </a:p>
        </p:txBody>
      </p:sp>
    </p:spTree>
    <p:extLst>
      <p:ext uri="{BB962C8B-B14F-4D97-AF65-F5344CB8AC3E}">
        <p14:creationId xmlns:p14="http://schemas.microsoft.com/office/powerpoint/2010/main" val="270172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 y="174172"/>
            <a:ext cx="12216036" cy="2431435"/>
          </a:xfrm>
          <a:prstGeom prst="rect">
            <a:avLst/>
          </a:prstGeom>
          <a:noFill/>
        </p:spPr>
        <p:txBody>
          <a:bodyPr wrap="none" rtlCol="0">
            <a:spAutoFit/>
          </a:bodyPr>
          <a:lstStyle/>
          <a:p>
            <a:pPr algn="ctr"/>
            <a:r>
              <a:rPr lang="en-US" sz="4400" b="1" dirty="0">
                <a:solidFill>
                  <a:srgbClr val="FF0000"/>
                </a:solidFill>
              </a:rPr>
              <a:t>GOLDMAN SACHS</a:t>
            </a:r>
          </a:p>
          <a:p>
            <a:r>
              <a:rPr lang="en-US" sz="3600" dirty="0"/>
              <a:t>Goldman Sachs currently has an estimated USD </a:t>
            </a:r>
            <a:r>
              <a:rPr lang="en-US" sz="3600" b="1" dirty="0">
                <a:solidFill>
                  <a:srgbClr val="0070C0"/>
                </a:solidFill>
              </a:rPr>
              <a:t>6,570.93 million</a:t>
            </a:r>
          </a:p>
          <a:p>
            <a:r>
              <a:rPr lang="en-US" sz="3600" dirty="0"/>
              <a:t> invested or available for the nuclear weapon producers</a:t>
            </a:r>
          </a:p>
          <a:p>
            <a:r>
              <a:rPr lang="en-US" sz="3600" dirty="0"/>
              <a:t>identified in this report.</a:t>
            </a:r>
          </a:p>
        </p:txBody>
      </p:sp>
      <p:sp>
        <p:nvSpPr>
          <p:cNvPr id="4" name="TextBox 3"/>
          <p:cNvSpPr txBox="1"/>
          <p:nvPr/>
        </p:nvSpPr>
        <p:spPr>
          <a:xfrm>
            <a:off x="216674" y="5460944"/>
            <a:ext cx="8181535" cy="1200329"/>
          </a:xfrm>
          <a:prstGeom prst="rect">
            <a:avLst/>
          </a:prstGeom>
          <a:noFill/>
        </p:spPr>
        <p:txBody>
          <a:bodyPr wrap="none" rtlCol="0">
            <a:spAutoFit/>
          </a:bodyPr>
          <a:lstStyle/>
          <a:p>
            <a:r>
              <a:rPr lang="en-US" b="1" dirty="0"/>
              <a:t>Investment banking</a:t>
            </a:r>
            <a:endParaRPr lang="en-US" dirty="0"/>
          </a:p>
          <a:p>
            <a:r>
              <a:rPr lang="en-US" dirty="0"/>
              <a:t>In April 2013, </a:t>
            </a:r>
            <a:r>
              <a:rPr lang="en-US" b="1" dirty="0"/>
              <a:t>EADS </a:t>
            </a:r>
            <a:r>
              <a:rPr lang="en-US" dirty="0"/>
              <a:t>issued new shares, raising € 2,261.2 million (USD 2,946.9 million).</a:t>
            </a:r>
          </a:p>
          <a:p>
            <a:r>
              <a:rPr lang="en-US" dirty="0"/>
              <a:t> Goldman Sachs participated in the syndicate of two banks,</a:t>
            </a:r>
          </a:p>
          <a:p>
            <a:r>
              <a:rPr lang="en-US" dirty="0"/>
              <a:t>underwriting an estimated amount of USD </a:t>
            </a:r>
            <a:r>
              <a:rPr lang="en-US" b="1" dirty="0">
                <a:solidFill>
                  <a:srgbClr val="0070C0"/>
                </a:solidFill>
              </a:rPr>
              <a:t>1,473.5 million</a:t>
            </a:r>
            <a:r>
              <a:rPr lang="en-US" dirty="0"/>
              <a:t>.453</a:t>
            </a:r>
          </a:p>
        </p:txBody>
      </p:sp>
      <p:sp>
        <p:nvSpPr>
          <p:cNvPr id="5" name="TextBox 4"/>
          <p:cNvSpPr txBox="1"/>
          <p:nvPr/>
        </p:nvSpPr>
        <p:spPr>
          <a:xfrm>
            <a:off x="216674" y="2590800"/>
            <a:ext cx="11975326" cy="1200329"/>
          </a:xfrm>
          <a:prstGeom prst="rect">
            <a:avLst/>
          </a:prstGeom>
          <a:noFill/>
        </p:spPr>
        <p:txBody>
          <a:bodyPr wrap="square" rtlCol="0">
            <a:spAutoFit/>
          </a:bodyPr>
          <a:lstStyle/>
          <a:p>
            <a:r>
              <a:rPr lang="en-US" b="1" dirty="0"/>
              <a:t>Loans</a:t>
            </a:r>
          </a:p>
          <a:p>
            <a:r>
              <a:rPr lang="en-US" dirty="0"/>
              <a:t>In December 2010, </a:t>
            </a:r>
            <a:r>
              <a:rPr lang="en-US" b="1" dirty="0"/>
              <a:t>BAE Systems </a:t>
            </a:r>
            <a:r>
              <a:rPr lang="en-US" dirty="0"/>
              <a:t>secured a five-year revolving credit facility with a value of £ 2,000 million (USD 3,161 million).</a:t>
            </a:r>
          </a:p>
          <a:p>
            <a:r>
              <a:rPr lang="en-US" dirty="0"/>
              <a:t>The proceeds were used for refinancing and general corporate purposes.</a:t>
            </a:r>
          </a:p>
          <a:p>
            <a:r>
              <a:rPr lang="en-US" dirty="0"/>
              <a:t>Goldman Sachs was part of the 24 bank syndicate, committing an estimated amount of USD </a:t>
            </a:r>
            <a:r>
              <a:rPr lang="en-US" b="1" dirty="0">
                <a:solidFill>
                  <a:srgbClr val="0070C0"/>
                </a:solidFill>
              </a:rPr>
              <a:t>132 million</a:t>
            </a:r>
            <a:r>
              <a:rPr lang="en-US" dirty="0"/>
              <a:t>.438</a:t>
            </a:r>
          </a:p>
        </p:txBody>
      </p:sp>
      <p:sp>
        <p:nvSpPr>
          <p:cNvPr id="6" name="TextBox 5"/>
          <p:cNvSpPr txBox="1"/>
          <p:nvPr/>
        </p:nvSpPr>
        <p:spPr>
          <a:xfrm>
            <a:off x="216674" y="4025872"/>
            <a:ext cx="9272667" cy="1200329"/>
          </a:xfrm>
          <a:prstGeom prst="rect">
            <a:avLst/>
          </a:prstGeom>
          <a:noFill/>
        </p:spPr>
        <p:txBody>
          <a:bodyPr wrap="none" rtlCol="0">
            <a:spAutoFit/>
          </a:bodyPr>
          <a:lstStyle/>
          <a:p>
            <a:r>
              <a:rPr lang="en-US" dirty="0"/>
              <a:t>In November 2011, </a:t>
            </a:r>
            <a:r>
              <a:rPr lang="en-US" b="1" dirty="0"/>
              <a:t>Boeing </a:t>
            </a:r>
            <a:r>
              <a:rPr lang="en-US" dirty="0"/>
              <a:t>entered into a USD 4,600 million revolving credit facility.</a:t>
            </a:r>
          </a:p>
          <a:p>
            <a:r>
              <a:rPr lang="en-US" dirty="0"/>
              <a:t>The proceeds were used for refinancing bank debt and general corporate purposes.</a:t>
            </a:r>
          </a:p>
          <a:p>
            <a:r>
              <a:rPr lang="en-US" dirty="0"/>
              <a:t>Goldman Sachs participated in the syndicate of 35 banks, providing an estimated amount of USD</a:t>
            </a:r>
          </a:p>
          <a:p>
            <a:r>
              <a:rPr lang="en-US" b="1" dirty="0">
                <a:solidFill>
                  <a:srgbClr val="0070C0"/>
                </a:solidFill>
              </a:rPr>
              <a:t>83.6 million</a:t>
            </a:r>
            <a:r>
              <a:rPr lang="en-US" dirty="0"/>
              <a:t>.441</a:t>
            </a:r>
          </a:p>
        </p:txBody>
      </p:sp>
    </p:spTree>
    <p:extLst>
      <p:ext uri="{BB962C8B-B14F-4D97-AF65-F5344CB8AC3E}">
        <p14:creationId xmlns:p14="http://schemas.microsoft.com/office/powerpoint/2010/main" val="15449063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9200" y="2852057"/>
            <a:ext cx="1606978" cy="1323439"/>
          </a:xfrm>
          <a:prstGeom prst="rect">
            <a:avLst/>
          </a:prstGeom>
          <a:noFill/>
        </p:spPr>
        <p:txBody>
          <a:bodyPr wrap="none" rtlCol="0">
            <a:spAutoFit/>
          </a:bodyPr>
          <a:lstStyle/>
          <a:p>
            <a:pPr algn="ctr"/>
            <a:r>
              <a:rPr lang="en-US" sz="4000" dirty="0"/>
              <a:t>END</a:t>
            </a:r>
          </a:p>
          <a:p>
            <a:pPr algn="ctr"/>
            <a:r>
              <a:rPr lang="en-US" sz="4000" dirty="0"/>
              <a:t>PART 2</a:t>
            </a:r>
          </a:p>
        </p:txBody>
      </p:sp>
    </p:spTree>
    <p:extLst>
      <p:ext uri="{BB962C8B-B14F-4D97-AF65-F5344CB8AC3E}">
        <p14:creationId xmlns:p14="http://schemas.microsoft.com/office/powerpoint/2010/main" val="29739706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1999" cy="6857999"/>
          </a:xfrm>
          <a:solidFill>
            <a:srgbClr val="FFFF00"/>
          </a:solidFill>
        </p:spPr>
        <p:txBody>
          <a:bodyPr>
            <a:normAutofit/>
          </a:bodyPr>
          <a:lstStyle/>
          <a:p>
            <a:pPr algn="l"/>
            <a:r>
              <a:rPr lang="en-US" dirty="0"/>
              <a:t>					</a:t>
            </a:r>
            <a:br>
              <a:rPr lang="en-US" dirty="0"/>
            </a:br>
            <a:br>
              <a:rPr lang="en-US" dirty="0"/>
            </a:br>
            <a:br>
              <a:rPr lang="en-US" dirty="0"/>
            </a:br>
            <a:r>
              <a:rPr lang="en-US" dirty="0"/>
              <a:t>					</a:t>
            </a:r>
            <a:br>
              <a:rPr lang="en-US" dirty="0"/>
            </a:br>
            <a:br>
              <a:rPr lang="en-US" dirty="0"/>
            </a:br>
            <a:r>
              <a:rPr lang="en-US" dirty="0"/>
              <a:t>		</a:t>
            </a:r>
            <a:endParaRPr lang="en-US" sz="2700" b="1" dirty="0"/>
          </a:p>
        </p:txBody>
      </p:sp>
      <p:sp>
        <p:nvSpPr>
          <p:cNvPr id="3" name="Subtitle 2"/>
          <p:cNvSpPr>
            <a:spLocks noGrp="1"/>
          </p:cNvSpPr>
          <p:nvPr>
            <p:ph type="subTitle" idx="1"/>
          </p:nvPr>
        </p:nvSpPr>
        <p:spPr>
          <a:xfrm>
            <a:off x="0" y="801413"/>
            <a:ext cx="12191997" cy="4761186"/>
          </a:xfrm>
          <a:solidFill>
            <a:srgbClr val="FFC000"/>
          </a:solidFill>
        </p:spPr>
        <p:txBody>
          <a:bodyPr>
            <a:normAutofit lnSpcReduction="10000"/>
          </a:bodyPr>
          <a:lstStyle/>
          <a:p>
            <a:endParaRPr lang="en-US" sz="2800" dirty="0"/>
          </a:p>
          <a:p>
            <a:endParaRPr lang="en-US" sz="2800" dirty="0"/>
          </a:p>
          <a:p>
            <a:r>
              <a:rPr lang="en-US" sz="2800" dirty="0"/>
              <a:t>PART 3</a:t>
            </a:r>
          </a:p>
          <a:p>
            <a:endParaRPr lang="en-US" sz="2800" b="1" dirty="0"/>
          </a:p>
          <a:p>
            <a:r>
              <a:rPr lang="en-US" sz="2800" b="1" dirty="0"/>
              <a:t>How a society defines money determines who controls it:</a:t>
            </a:r>
          </a:p>
          <a:p>
            <a:endParaRPr lang="en-US" sz="2800" b="1" dirty="0"/>
          </a:p>
          <a:p>
            <a:r>
              <a:rPr lang="en-US" sz="4400" b="1" dirty="0"/>
              <a:t>THE SOLUTION</a:t>
            </a:r>
          </a:p>
          <a:p>
            <a:endParaRPr lang="en-US" sz="2800" b="1" dirty="0"/>
          </a:p>
          <a:p>
            <a:pPr algn="l"/>
            <a:r>
              <a:rPr lang="en-US" sz="3600" b="1" dirty="0"/>
              <a:t>                 </a:t>
            </a:r>
            <a:endParaRPr lang="en-US" sz="3600" dirty="0"/>
          </a:p>
        </p:txBody>
      </p:sp>
    </p:spTree>
    <p:extLst>
      <p:ext uri="{BB962C8B-B14F-4D97-AF65-F5344CB8AC3E}">
        <p14:creationId xmlns:p14="http://schemas.microsoft.com/office/powerpoint/2010/main" val="2397272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418" y="935037"/>
            <a:ext cx="10515600" cy="4351338"/>
          </a:xfrm>
          <a:solidFill>
            <a:schemeClr val="accent6">
              <a:lumMod val="40000"/>
              <a:lumOff val="60000"/>
            </a:schemeClr>
          </a:solidFill>
        </p:spPr>
        <p:txBody>
          <a:bodyPr>
            <a:normAutofit/>
          </a:bodyPr>
          <a:lstStyle/>
          <a:p>
            <a:pPr marL="0" indent="0">
              <a:buNone/>
            </a:pPr>
            <a:endParaRPr lang="en-US" dirty="0"/>
          </a:p>
          <a:p>
            <a:pPr marL="0" indent="0" algn="ctr">
              <a:buNone/>
            </a:pPr>
            <a:r>
              <a:rPr lang="en-US" sz="3200" dirty="0"/>
              <a:t>WE DO NOT HAVE TO HAVE THIS MONEY SYSTEM!</a:t>
            </a:r>
          </a:p>
          <a:p>
            <a:pPr marL="0" indent="0" algn="ctr">
              <a:buNone/>
            </a:pPr>
            <a:endParaRPr lang="en-US" sz="3200" dirty="0"/>
          </a:p>
          <a:p>
            <a:pPr marL="0" indent="0" algn="ctr">
              <a:buNone/>
            </a:pPr>
            <a:r>
              <a:rPr lang="en-US" sz="3200" dirty="0"/>
              <a:t>TAKE BACK OUR GOVERNMENT…</a:t>
            </a:r>
          </a:p>
          <a:p>
            <a:pPr marL="0" indent="0" algn="ctr">
              <a:buNone/>
            </a:pPr>
            <a:endParaRPr lang="en-US" sz="3200" dirty="0"/>
          </a:p>
          <a:p>
            <a:pPr marL="0" indent="0" algn="ctr">
              <a:buNone/>
            </a:pPr>
            <a:r>
              <a:rPr lang="en-US" sz="3200" dirty="0"/>
              <a:t>TAKE BACK OUR MONEY SYSTEM…</a:t>
            </a:r>
          </a:p>
          <a:p>
            <a:pPr marL="0" indent="0" algn="ctr">
              <a:buNone/>
            </a:pPr>
            <a:endParaRPr lang="en-US" sz="4000" dirty="0"/>
          </a:p>
        </p:txBody>
      </p:sp>
      <p:sp>
        <p:nvSpPr>
          <p:cNvPr id="4" name="TextBox 3"/>
          <p:cNvSpPr txBox="1"/>
          <p:nvPr/>
        </p:nvSpPr>
        <p:spPr>
          <a:xfrm>
            <a:off x="1929028" y="5286375"/>
            <a:ext cx="8274381" cy="830997"/>
          </a:xfrm>
          <a:prstGeom prst="rect">
            <a:avLst/>
          </a:prstGeom>
          <a:solidFill>
            <a:srgbClr val="FFFFFF"/>
          </a:solidFill>
        </p:spPr>
        <p:txBody>
          <a:bodyPr wrap="none" rtlCol="0">
            <a:spAutoFit/>
          </a:bodyPr>
          <a:lstStyle/>
          <a:p>
            <a:r>
              <a:rPr lang="en-US" sz="4800" dirty="0"/>
              <a:t>FOR  A MORE PEACEFUL WORLD</a:t>
            </a:r>
          </a:p>
        </p:txBody>
      </p:sp>
    </p:spTree>
    <p:extLst>
      <p:ext uri="{BB962C8B-B14F-4D97-AF65-F5344CB8AC3E}">
        <p14:creationId xmlns:p14="http://schemas.microsoft.com/office/powerpoint/2010/main" val="40860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241352"/>
          </a:xfrm>
          <a:solidFill>
            <a:srgbClr val="FFFF00"/>
          </a:solidFill>
        </p:spPr>
        <p:txBody>
          <a:bodyPr>
            <a:noAutofit/>
          </a:bodyPr>
          <a:lstStyle/>
          <a:p>
            <a:pPr algn="ctr"/>
            <a:br>
              <a:rPr lang="en-US" sz="4000" b="1" dirty="0"/>
            </a:br>
            <a:br>
              <a:rPr lang="en-US" sz="4000" b="1" dirty="0"/>
            </a:br>
            <a:r>
              <a:rPr lang="en-US" sz="4000" b="1" dirty="0"/>
              <a:t>THE  SOLUTION</a:t>
            </a:r>
            <a:br>
              <a:rPr lang="en-US" sz="4000" b="1" dirty="0"/>
            </a:br>
            <a:br>
              <a:rPr lang="en-US" sz="4000" b="1" dirty="0"/>
            </a:br>
            <a:endParaRPr lang="en-US" sz="3200" b="1" dirty="0"/>
          </a:p>
        </p:txBody>
      </p:sp>
      <p:sp>
        <p:nvSpPr>
          <p:cNvPr id="3" name="TextBox 2"/>
          <p:cNvSpPr txBox="1"/>
          <p:nvPr/>
        </p:nvSpPr>
        <p:spPr>
          <a:xfrm>
            <a:off x="0" y="2241352"/>
            <a:ext cx="12192000" cy="4616648"/>
          </a:xfrm>
          <a:prstGeom prst="rect">
            <a:avLst/>
          </a:prstGeom>
          <a:solidFill>
            <a:srgbClr val="FFC000"/>
          </a:solidFill>
        </p:spPr>
        <p:txBody>
          <a:bodyPr wrap="square" rtlCol="0">
            <a:spAutoFit/>
          </a:bodyPr>
          <a:lstStyle/>
          <a:p>
            <a:pPr algn="ctr"/>
            <a:endParaRPr lang="en-US" sz="5400" b="1" dirty="0"/>
          </a:p>
          <a:p>
            <a:pPr algn="ctr"/>
            <a:r>
              <a:rPr lang="en-US" sz="5400" b="1" dirty="0"/>
              <a:t>GOVERNMENT-ISSUED,</a:t>
            </a:r>
          </a:p>
          <a:p>
            <a:pPr algn="ctr"/>
            <a:r>
              <a:rPr lang="en-US" sz="5400" b="1" dirty="0"/>
              <a:t> INTEREST-FREE,</a:t>
            </a:r>
          </a:p>
          <a:p>
            <a:pPr algn="ctr"/>
            <a:r>
              <a:rPr lang="en-US" sz="5400" b="1" dirty="0"/>
              <a:t>DEBT-FREE</a:t>
            </a:r>
          </a:p>
          <a:p>
            <a:pPr algn="ctr"/>
            <a:r>
              <a:rPr lang="en-US" sz="5400" b="1" dirty="0"/>
              <a:t>  MONEY</a:t>
            </a:r>
            <a:endParaRPr lang="en-US" sz="5400" b="1" i="1" dirty="0"/>
          </a:p>
          <a:p>
            <a:pPr algn="ctr"/>
            <a:endParaRPr lang="en-US" sz="2400" b="1" i="1" dirty="0"/>
          </a:p>
        </p:txBody>
      </p:sp>
    </p:spTree>
    <p:extLst>
      <p:ext uri="{BB962C8B-B14F-4D97-AF65-F5344CB8AC3E}">
        <p14:creationId xmlns:p14="http://schemas.microsoft.com/office/powerpoint/2010/main" val="14967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s4.mm.bing.net/th?id=H.4817940811351415&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7983" y="4525357"/>
            <a:ext cx="2668816" cy="1997075"/>
          </a:xfrm>
          <a:prstGeom prst="rect">
            <a:avLst/>
          </a:prstGeom>
          <a:noFill/>
          <a:extLst>
            <a:ext uri="{909E8E84-426E-40DD-AFC4-6F175D3DCCD1}">
              <a14:hiddenFill xmlns:a14="http://schemas.microsoft.com/office/drawing/2010/main">
                <a:solidFill>
                  <a:srgbClr val="FFFFFF"/>
                </a:solidFill>
              </a14:hiddenFill>
            </a:ext>
          </a:extLst>
        </p:spPr>
      </p:pic>
      <p:sp>
        <p:nvSpPr>
          <p:cNvPr id="44034" name="Rectangle 2"/>
          <p:cNvSpPr>
            <a:spLocks noGrp="1" noChangeArrowheads="1"/>
          </p:cNvSpPr>
          <p:nvPr>
            <p:ph type="title"/>
          </p:nvPr>
        </p:nvSpPr>
        <p:spPr>
          <a:xfrm>
            <a:off x="584199" y="292101"/>
            <a:ext cx="11334531" cy="1270000"/>
          </a:xfrm>
          <a:solidFill>
            <a:srgbClr val="D3FEA0"/>
          </a:solidFill>
        </p:spPr>
        <p:txBody>
          <a:bodyPr>
            <a:normAutofit/>
          </a:bodyPr>
          <a:lstStyle/>
          <a:p>
            <a:pPr algn="ctr"/>
            <a:r>
              <a:rPr lang="en-US" sz="3600" b="1" dirty="0"/>
              <a:t>MONEY IS UNIQUE</a:t>
            </a:r>
            <a:endParaRPr lang="en-US" sz="3600" b="1" u="sng" dirty="0"/>
          </a:p>
        </p:txBody>
      </p:sp>
      <p:sp>
        <p:nvSpPr>
          <p:cNvPr id="44035" name="Rectangle 3"/>
          <p:cNvSpPr>
            <a:spLocks noGrp="1" noChangeArrowheads="1"/>
          </p:cNvSpPr>
          <p:nvPr>
            <p:ph type="body" idx="1"/>
          </p:nvPr>
        </p:nvSpPr>
        <p:spPr>
          <a:xfrm>
            <a:off x="2786369" y="2028511"/>
            <a:ext cx="6930190" cy="2527299"/>
          </a:xfrm>
          <a:noFill/>
          <a:extLst>
            <a:ext uri="{909E8E84-426E-40DD-AFC4-6F175D3DCCD1}">
              <a14:hiddenFill xmlns:a14="http://schemas.microsoft.com/office/drawing/2010/main">
                <a:solidFill>
                  <a:srgbClr val="D3FEA0"/>
                </a:solidFill>
              </a14:hiddenFill>
            </a:ext>
          </a:extLst>
        </p:spPr>
        <p:txBody>
          <a:bodyPr>
            <a:normAutofit/>
          </a:bodyPr>
          <a:lstStyle/>
          <a:p>
            <a:pPr>
              <a:spcBef>
                <a:spcPct val="0"/>
              </a:spcBef>
              <a:buFontTx/>
              <a:buNone/>
            </a:pPr>
            <a:endParaRPr lang="en-US" sz="1800" dirty="0"/>
          </a:p>
          <a:p>
            <a:pPr>
              <a:spcBef>
                <a:spcPct val="0"/>
              </a:spcBef>
            </a:pPr>
            <a:r>
              <a:rPr lang="en-US" sz="2400" b="1" u="sng" dirty="0"/>
              <a:t>ESSENTIAL</a:t>
            </a:r>
            <a:r>
              <a:rPr lang="en-US" sz="2400" b="1" dirty="0"/>
              <a:t>  </a:t>
            </a:r>
            <a:r>
              <a:rPr lang="en-US" sz="2400" dirty="0"/>
              <a:t>FOR SOCIETY TO EXIST AND FUNCTION</a:t>
            </a:r>
            <a:endParaRPr lang="en-US" sz="1800" dirty="0"/>
          </a:p>
          <a:p>
            <a:pPr>
              <a:spcBef>
                <a:spcPct val="0"/>
              </a:spcBef>
            </a:pPr>
            <a:endParaRPr lang="en-US" sz="1800" dirty="0"/>
          </a:p>
          <a:p>
            <a:pPr>
              <a:spcBef>
                <a:spcPct val="0"/>
              </a:spcBef>
            </a:pPr>
            <a:r>
              <a:rPr lang="en-US" sz="2400" b="1" u="sng" dirty="0"/>
              <a:t>A HUMAN INVENTION</a:t>
            </a:r>
          </a:p>
          <a:p>
            <a:pPr marL="0" indent="0">
              <a:spcBef>
                <a:spcPct val="0"/>
              </a:spcBef>
              <a:buNone/>
            </a:pPr>
            <a:endParaRPr lang="en-US" sz="2400" b="1" u="sng" dirty="0"/>
          </a:p>
          <a:p>
            <a:pPr>
              <a:spcBef>
                <a:spcPct val="0"/>
              </a:spcBef>
            </a:pPr>
            <a:r>
              <a:rPr lang="en-US" sz="2400" b="1" u="sng" dirty="0"/>
              <a:t>EXISTS IN LAW</a:t>
            </a:r>
            <a:endParaRPr lang="en-US" sz="1800" dirty="0"/>
          </a:p>
        </p:txBody>
      </p:sp>
      <p:pic>
        <p:nvPicPr>
          <p:cNvPr id="44042" name="Picture 10" descr="Classroom_training : The audience listens to the acting in a conference hall. Focus is under the man on the front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555810"/>
            <a:ext cx="2860675" cy="1966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3.mm.bing.net/th?id=H.4617567715985102&amp;pid=15.1&amp;H=120&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3545" y="4525356"/>
            <a:ext cx="2748454" cy="1997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ts3.mm.bing.net/th?id=H.4770863742584390&amp;pid=15.1&amp;H=132&amp;W=1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4899" y="4555810"/>
            <a:ext cx="2420345" cy="200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8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8906" y="3021496"/>
            <a:ext cx="8914187" cy="1754326"/>
          </a:xfrm>
          <a:prstGeom prst="rect">
            <a:avLst/>
          </a:prstGeom>
          <a:solidFill>
            <a:srgbClr val="FFC000"/>
          </a:solidFill>
        </p:spPr>
        <p:txBody>
          <a:bodyPr wrap="square" rtlCol="0">
            <a:spAutoFit/>
          </a:bodyPr>
          <a:lstStyle/>
          <a:p>
            <a:pPr algn="ctr"/>
            <a:endParaRPr lang="en-US" sz="3600" dirty="0"/>
          </a:p>
          <a:p>
            <a:pPr algn="ctr"/>
            <a:r>
              <a:rPr lang="en-US" sz="3600" dirty="0"/>
              <a:t>Democracy requires public debt-free money. </a:t>
            </a:r>
          </a:p>
          <a:p>
            <a:pPr algn="ctr"/>
            <a:endParaRPr lang="en-US" sz="3600" dirty="0"/>
          </a:p>
        </p:txBody>
      </p:sp>
      <p:sp>
        <p:nvSpPr>
          <p:cNvPr id="5" name="Title 1"/>
          <p:cNvSpPr>
            <a:spLocks noGrp="1"/>
          </p:cNvSpPr>
          <p:nvPr>
            <p:ph type="title"/>
          </p:nvPr>
        </p:nvSpPr>
        <p:spPr>
          <a:xfrm>
            <a:off x="0" y="0"/>
            <a:ext cx="12192000" cy="1934308"/>
          </a:xfrm>
          <a:solidFill>
            <a:srgbClr val="FFFF00"/>
          </a:solidFill>
        </p:spPr>
        <p:txBody>
          <a:bodyPr>
            <a:noAutofit/>
          </a:bodyPr>
          <a:lstStyle/>
          <a:p>
            <a:pPr algn="ctr"/>
            <a:br>
              <a:rPr lang="en-US" sz="4000" b="1" dirty="0"/>
            </a:br>
            <a:br>
              <a:rPr lang="en-US" sz="4000" b="1" dirty="0"/>
            </a:br>
            <a:r>
              <a:rPr lang="en-US" sz="4000" b="1" dirty="0"/>
              <a:t>THE  SOLUTION</a:t>
            </a:r>
            <a:br>
              <a:rPr lang="en-US" sz="4000" b="1" dirty="0"/>
            </a:br>
            <a:br>
              <a:rPr lang="en-US" sz="4000" b="1" dirty="0"/>
            </a:br>
            <a:endParaRPr lang="en-US" sz="3200" b="1" dirty="0"/>
          </a:p>
        </p:txBody>
      </p:sp>
    </p:spTree>
    <p:extLst>
      <p:ext uri="{BB962C8B-B14F-4D97-AF65-F5344CB8AC3E}">
        <p14:creationId xmlns:p14="http://schemas.microsoft.com/office/powerpoint/2010/main" val="404897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342" y="788929"/>
            <a:ext cx="10515600" cy="5078313"/>
          </a:xfrm>
          <a:prstGeom prst="rect">
            <a:avLst/>
          </a:prstGeom>
          <a:solidFill>
            <a:schemeClr val="accent1">
              <a:lumMod val="20000"/>
              <a:lumOff val="80000"/>
            </a:schemeClr>
          </a:solidFill>
        </p:spPr>
        <p:txBody>
          <a:bodyPr wrap="square" rtlCol="0">
            <a:spAutoFit/>
          </a:bodyPr>
          <a:lstStyle/>
          <a:p>
            <a:endParaRPr lang="en-US" sz="2400" b="1" u="sng" dirty="0"/>
          </a:p>
          <a:p>
            <a:pPr algn="ctr"/>
            <a:endParaRPr lang="en-US" sz="6000" b="1" dirty="0">
              <a:solidFill>
                <a:srgbClr val="0000FF"/>
              </a:solidFill>
            </a:endParaRPr>
          </a:p>
          <a:p>
            <a:pPr algn="ctr"/>
            <a:r>
              <a:rPr lang="en-US" sz="6000" b="1" dirty="0">
                <a:solidFill>
                  <a:srgbClr val="0000FF"/>
                </a:solidFill>
              </a:rPr>
              <a:t>The solution</a:t>
            </a:r>
          </a:p>
          <a:p>
            <a:pPr algn="ctr"/>
            <a:r>
              <a:rPr lang="en-US" sz="6000" b="1" dirty="0">
                <a:solidFill>
                  <a:srgbClr val="0000FF"/>
                </a:solidFill>
              </a:rPr>
              <a:t>has 3 parts.</a:t>
            </a:r>
          </a:p>
          <a:p>
            <a:pPr algn="ctr"/>
            <a:endParaRPr lang="en-US" sz="6000" b="1" dirty="0">
              <a:solidFill>
                <a:srgbClr val="0000FF"/>
              </a:solidFill>
            </a:endParaRPr>
          </a:p>
          <a:p>
            <a:pPr algn="ctr"/>
            <a:r>
              <a:rPr lang="en-US" sz="6000" b="1" dirty="0">
                <a:solidFill>
                  <a:srgbClr val="0000FF"/>
                </a:solidFill>
              </a:rPr>
              <a:t>    </a:t>
            </a:r>
            <a:endParaRPr lang="en-US" sz="2400" b="1" dirty="0"/>
          </a:p>
        </p:txBody>
      </p:sp>
    </p:spTree>
    <p:extLst>
      <p:ext uri="{BB962C8B-B14F-4D97-AF65-F5344CB8AC3E}">
        <p14:creationId xmlns:p14="http://schemas.microsoft.com/office/powerpoint/2010/main" val="586272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9" y="293174"/>
            <a:ext cx="10515600" cy="1969770"/>
          </a:xfrm>
          <a:prstGeom prst="rect">
            <a:avLst/>
          </a:prstGeom>
          <a:solidFill>
            <a:schemeClr val="accent1">
              <a:lumMod val="20000"/>
              <a:lumOff val="80000"/>
            </a:schemeClr>
          </a:solidFill>
        </p:spPr>
        <p:txBody>
          <a:bodyPr wrap="square" rtlCol="0">
            <a:spAutoFit/>
          </a:bodyPr>
          <a:lstStyle/>
          <a:p>
            <a:r>
              <a:rPr lang="en-US" sz="6000" b="1" dirty="0">
                <a:solidFill>
                  <a:srgbClr val="0000FF"/>
                </a:solidFill>
              </a:rPr>
              <a:t>#1:  </a:t>
            </a:r>
            <a:r>
              <a:rPr lang="en-US" sz="4400" b="1" dirty="0">
                <a:solidFill>
                  <a:srgbClr val="0000FF"/>
                </a:solidFill>
              </a:rPr>
              <a:t>FED RESERVE BANKS will be owned</a:t>
            </a:r>
          </a:p>
          <a:p>
            <a:r>
              <a:rPr lang="en-US" sz="4400" b="1" dirty="0">
                <a:solidFill>
                  <a:srgbClr val="0000FF"/>
                </a:solidFill>
              </a:rPr>
              <a:t>          by the Government</a:t>
            </a:r>
          </a:p>
          <a:p>
            <a:pPr algn="ctr"/>
            <a:endParaRPr lang="en-US" b="1" dirty="0"/>
          </a:p>
        </p:txBody>
      </p:sp>
      <p:sp>
        <p:nvSpPr>
          <p:cNvPr id="6" name="TextBox 5"/>
          <p:cNvSpPr txBox="1"/>
          <p:nvPr/>
        </p:nvSpPr>
        <p:spPr>
          <a:xfrm>
            <a:off x="827314" y="3119941"/>
            <a:ext cx="10515600" cy="1077218"/>
          </a:xfrm>
          <a:prstGeom prst="rect">
            <a:avLst/>
          </a:prstGeom>
          <a:solidFill>
            <a:srgbClr val="FFC000"/>
          </a:solidFill>
        </p:spPr>
        <p:txBody>
          <a:bodyPr wrap="square" rtlCol="0">
            <a:spAutoFit/>
          </a:bodyPr>
          <a:lstStyle/>
          <a:p>
            <a:r>
              <a:rPr lang="en-US" sz="3200" b="1" dirty="0"/>
              <a:t>Federal government buys all the shares of the 12 Federal Reserve Banks from member commercial banks.</a:t>
            </a:r>
          </a:p>
        </p:txBody>
      </p:sp>
      <p:pic>
        <p:nvPicPr>
          <p:cNvPr id="2052" name="Picture 4" descr="http://ts1.mm.bing.net/th?id=H.4869570691137828&amp;pid=15.1&amp;H=89&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942" y="4296660"/>
            <a:ext cx="4604657" cy="256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14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3386" y="387302"/>
            <a:ext cx="10845227" cy="1692771"/>
          </a:xfrm>
          <a:prstGeom prst="rect">
            <a:avLst/>
          </a:prstGeom>
          <a:solidFill>
            <a:schemeClr val="accent1">
              <a:lumMod val="20000"/>
              <a:lumOff val="80000"/>
            </a:schemeClr>
          </a:solidFill>
        </p:spPr>
        <p:txBody>
          <a:bodyPr wrap="square" rtlCol="0">
            <a:spAutoFit/>
          </a:bodyPr>
          <a:lstStyle/>
          <a:p>
            <a:r>
              <a:rPr lang="en-US" sz="6000" b="1" dirty="0">
                <a:solidFill>
                  <a:srgbClr val="0000FF"/>
                </a:solidFill>
              </a:rPr>
              <a:t>#2  </a:t>
            </a:r>
            <a:r>
              <a:rPr lang="en-US" sz="4400" b="1" dirty="0">
                <a:solidFill>
                  <a:srgbClr val="0000FF"/>
                </a:solidFill>
              </a:rPr>
              <a:t>POWER TO CREATE MONEY will be taken</a:t>
            </a:r>
          </a:p>
          <a:p>
            <a:r>
              <a:rPr lang="en-US" sz="4400" b="1" dirty="0">
                <a:solidFill>
                  <a:srgbClr val="0000FF"/>
                </a:solidFill>
              </a:rPr>
              <a:t>         away from PRIVATE BANKS</a:t>
            </a:r>
            <a:endParaRPr lang="en-US" sz="1600" b="1" dirty="0"/>
          </a:p>
        </p:txBody>
      </p:sp>
      <p:sp>
        <p:nvSpPr>
          <p:cNvPr id="6" name="TextBox 5"/>
          <p:cNvSpPr txBox="1"/>
          <p:nvPr/>
        </p:nvSpPr>
        <p:spPr>
          <a:xfrm>
            <a:off x="838199" y="2875483"/>
            <a:ext cx="10515600" cy="1384995"/>
          </a:xfrm>
          <a:prstGeom prst="rect">
            <a:avLst/>
          </a:prstGeom>
          <a:solidFill>
            <a:srgbClr val="FFC000"/>
          </a:solidFill>
        </p:spPr>
        <p:txBody>
          <a:bodyPr wrap="square" rtlCol="0">
            <a:spAutoFit/>
          </a:bodyPr>
          <a:lstStyle/>
          <a:p>
            <a:pPr algn="ctr"/>
            <a:r>
              <a:rPr lang="en-US" sz="2800" b="1" dirty="0"/>
              <a:t>Accounting rules will be changed.</a:t>
            </a:r>
          </a:p>
          <a:p>
            <a:pPr algn="ctr"/>
            <a:endParaRPr lang="en-US" sz="2800" b="1" dirty="0"/>
          </a:p>
          <a:p>
            <a:pPr algn="ctr"/>
            <a:r>
              <a:rPr lang="en-US" sz="2800" b="1" dirty="0"/>
              <a:t>Banks can only lend existing deposits.</a:t>
            </a:r>
          </a:p>
        </p:txBody>
      </p:sp>
      <p:pic>
        <p:nvPicPr>
          <p:cNvPr id="3078" name="Picture 6" descr="http://ts4.mm.bing.net/th?id=H.4871297226047847&amp;pid=15.1&amp;H=39&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38" y="5055888"/>
            <a:ext cx="4267122" cy="104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297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284" y="392460"/>
            <a:ext cx="10913386" cy="1938992"/>
          </a:xfrm>
          <a:prstGeom prst="rect">
            <a:avLst/>
          </a:prstGeom>
          <a:solidFill>
            <a:schemeClr val="accent1">
              <a:lumMod val="20000"/>
              <a:lumOff val="80000"/>
            </a:schemeClr>
          </a:solidFill>
        </p:spPr>
        <p:txBody>
          <a:bodyPr wrap="square" rtlCol="0">
            <a:spAutoFit/>
          </a:bodyPr>
          <a:lstStyle/>
          <a:p>
            <a:r>
              <a:rPr lang="en-US" sz="6000" b="1" dirty="0">
                <a:solidFill>
                  <a:srgbClr val="0000FF"/>
                </a:solidFill>
              </a:rPr>
              <a:t>#3   </a:t>
            </a:r>
            <a:r>
              <a:rPr lang="en-US" sz="4400" b="1" dirty="0">
                <a:solidFill>
                  <a:srgbClr val="0000FF"/>
                </a:solidFill>
              </a:rPr>
              <a:t>U.S. MONEY SPENT FOR THE BENEFIT OF ALL CITIZENS</a:t>
            </a:r>
          </a:p>
          <a:p>
            <a:pPr algn="ctr"/>
            <a:endParaRPr lang="en-US" sz="1600" b="1" dirty="0"/>
          </a:p>
        </p:txBody>
      </p:sp>
      <p:sp>
        <p:nvSpPr>
          <p:cNvPr id="6" name="TextBox 5"/>
          <p:cNvSpPr txBox="1"/>
          <p:nvPr/>
        </p:nvSpPr>
        <p:spPr>
          <a:xfrm>
            <a:off x="544284" y="2331452"/>
            <a:ext cx="10913385" cy="3108543"/>
          </a:xfrm>
          <a:prstGeom prst="rect">
            <a:avLst/>
          </a:prstGeom>
          <a:solidFill>
            <a:srgbClr val="FFC000"/>
          </a:solidFill>
        </p:spPr>
        <p:txBody>
          <a:bodyPr wrap="square" rtlCol="0">
            <a:spAutoFit/>
          </a:bodyPr>
          <a:lstStyle/>
          <a:p>
            <a:endParaRPr lang="en-US" sz="2800" b="1" dirty="0"/>
          </a:p>
          <a:p>
            <a:r>
              <a:rPr lang="en-US" sz="2800" b="1" dirty="0"/>
              <a:t>Congress spends to CREATE JOBS and REAL WEALTH  </a:t>
            </a:r>
          </a:p>
          <a:p>
            <a:r>
              <a:rPr lang="en-US" sz="2800" b="1" u="sng" dirty="0"/>
              <a:t>for all people in the country</a:t>
            </a:r>
            <a:r>
              <a:rPr lang="en-US" sz="2800" b="1" dirty="0"/>
              <a:t>,  </a:t>
            </a:r>
            <a:r>
              <a:rPr lang="en-US" sz="2800" b="1" i="1" dirty="0"/>
              <a:t>not the few.</a:t>
            </a:r>
          </a:p>
          <a:p>
            <a:endParaRPr lang="en-US" sz="2800" b="1" dirty="0"/>
          </a:p>
          <a:p>
            <a:pPr marL="914400" lvl="1" indent="-457200">
              <a:buFont typeface="Arial" panose="020B0604020202020204" pitchFamily="34" charset="0"/>
              <a:buChar char="•"/>
            </a:pPr>
            <a:r>
              <a:rPr lang="en-US" sz="2800" b="1" dirty="0"/>
              <a:t>Build infrastructure -- trains, dams, bridges, levees</a:t>
            </a:r>
          </a:p>
          <a:p>
            <a:pPr marL="914400" lvl="1" indent="-457200">
              <a:buFont typeface="Arial" panose="020B0604020202020204" pitchFamily="34" charset="0"/>
              <a:buChar char="•"/>
            </a:pPr>
            <a:r>
              <a:rPr lang="en-US" sz="2800" b="1" dirty="0"/>
              <a:t>Education</a:t>
            </a:r>
          </a:p>
          <a:p>
            <a:pPr marL="914400" lvl="1" indent="-457200">
              <a:buFont typeface="Arial" panose="020B0604020202020204" pitchFamily="34" charset="0"/>
              <a:buChar char="•"/>
            </a:pPr>
            <a:r>
              <a:rPr lang="en-US" sz="2800" b="1" dirty="0"/>
              <a:t>Health Care</a:t>
            </a:r>
          </a:p>
        </p:txBody>
      </p:sp>
      <p:pic>
        <p:nvPicPr>
          <p:cNvPr id="4098" name="Picture 2" descr="http://ts3.mm.bing.net/th?id=H.4773487957640678&amp;pid=15.1&amp;H=100&amp;W=1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449661"/>
            <a:ext cx="2253343" cy="14083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1.mm.bing.net/th?id=H.4594336320848068&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0775" y="5449661"/>
            <a:ext cx="1882051" cy="14083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s4.mm.bing.net/th?id=H.4983859733856771&amp;pid=15.1&amp;H=106&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870" y="5417449"/>
            <a:ext cx="2125795" cy="14083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s3.mm.bing.net/th?id=H.4653611164371502&amp;pid=15.1&amp;H=106&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2710" y="5449660"/>
            <a:ext cx="2077175" cy="137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353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6317"/>
          </a:xfrm>
          <a:solidFill>
            <a:schemeClr val="accent1">
              <a:lumMod val="60000"/>
              <a:lumOff val="40000"/>
            </a:schemeClr>
          </a:solidFill>
        </p:spPr>
        <p:txBody>
          <a:bodyPr>
            <a:normAutofit/>
          </a:bodyPr>
          <a:lstStyle/>
          <a:p>
            <a:pPr algn="ctr"/>
            <a:r>
              <a:rPr lang="en-US" sz="6000" b="1" dirty="0"/>
              <a:t>HR2990</a:t>
            </a:r>
          </a:p>
        </p:txBody>
      </p:sp>
      <p:sp>
        <p:nvSpPr>
          <p:cNvPr id="4" name="TextBox 3"/>
          <p:cNvSpPr txBox="1"/>
          <p:nvPr/>
        </p:nvSpPr>
        <p:spPr>
          <a:xfrm>
            <a:off x="805543" y="1921043"/>
            <a:ext cx="10515600" cy="3600986"/>
          </a:xfrm>
          <a:prstGeom prst="rect">
            <a:avLst/>
          </a:prstGeom>
          <a:solidFill>
            <a:schemeClr val="accent1">
              <a:lumMod val="20000"/>
              <a:lumOff val="80000"/>
            </a:schemeClr>
          </a:solidFill>
        </p:spPr>
        <p:txBody>
          <a:bodyPr wrap="square" rtlCol="0">
            <a:spAutoFit/>
          </a:bodyPr>
          <a:lstStyle/>
          <a:p>
            <a:endParaRPr lang="en-US" sz="2400" b="1" u="sng" dirty="0"/>
          </a:p>
          <a:p>
            <a:pPr algn="ctr"/>
            <a:r>
              <a:rPr lang="en-US" sz="6000" b="1" dirty="0">
                <a:solidFill>
                  <a:srgbClr val="0000FF"/>
                </a:solidFill>
              </a:rPr>
              <a:t>     This bill contains all </a:t>
            </a:r>
          </a:p>
          <a:p>
            <a:pPr algn="ctr"/>
            <a:r>
              <a:rPr lang="en-US" sz="6000" b="1" dirty="0">
                <a:solidFill>
                  <a:srgbClr val="0000FF"/>
                </a:solidFill>
              </a:rPr>
              <a:t>3 parts of the solution.</a:t>
            </a:r>
          </a:p>
          <a:p>
            <a:pPr algn="ctr"/>
            <a:endParaRPr lang="en-US" sz="6000" b="1" dirty="0">
              <a:solidFill>
                <a:srgbClr val="0000FF"/>
              </a:solidFill>
            </a:endParaRPr>
          </a:p>
          <a:p>
            <a:pPr algn="ctr"/>
            <a:endParaRPr lang="en-US" sz="2400" b="1" dirty="0"/>
          </a:p>
        </p:txBody>
      </p:sp>
    </p:spTree>
    <p:extLst>
      <p:ext uri="{BB962C8B-B14F-4D97-AF65-F5344CB8AC3E}">
        <p14:creationId xmlns:p14="http://schemas.microsoft.com/office/powerpoint/2010/main" val="2873297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14559" y="1382094"/>
            <a:ext cx="6577442"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panose="020B0604020202020204" pitchFamily="34" charset="0"/>
                <a:hlinkClick r:id="rId2"/>
              </a:rPr>
              <a:t>  </a:t>
            </a:r>
            <a:r>
              <a:rPr kumimoji="0" lang="en-US" sz="8600" b="0" i="0" u="none" strike="noStrike" cap="none" normalizeH="0" baseline="0" dirty="0">
                <a:ln>
                  <a:noFill/>
                </a:ln>
                <a:solidFill>
                  <a:schemeClr val="tx1"/>
                </a:solidFill>
                <a:effectLst/>
                <a:latin typeface="Arial" panose="020B0604020202020204" pitchFamily="34" charset="0"/>
                <a:hlinkClick r:id="rId2" tooltip="American Monetary Institute"/>
              </a:rPr>
              <a:t>A</a:t>
            </a:r>
            <a:r>
              <a:rPr kumimoji="0" lang="en-US" sz="2500" b="0" i="0" u="none" strike="noStrike" cap="none" normalizeH="0" baseline="0" dirty="0">
                <a:ln>
                  <a:noFill/>
                </a:ln>
                <a:solidFill>
                  <a:schemeClr val="tx1"/>
                </a:solidFill>
                <a:effectLst/>
                <a:latin typeface="Arial" panose="020B0604020202020204" pitchFamily="34" charset="0"/>
                <a:hlinkClick r:id="rId2" tooltip="American Monetary Institute"/>
              </a:rPr>
              <a:t>merican Monetary Institute</a:t>
            </a:r>
            <a:r>
              <a:rPr kumimoji="0" lang="en-US" sz="2500" b="0" i="0" u="none" strike="noStrike" cap="none" normalizeH="0" baseline="0" dirty="0">
                <a:ln>
                  <a:noFill/>
                </a:ln>
                <a:solidFill>
                  <a:schemeClr val="tx1"/>
                </a:solidFill>
                <a:effectLst/>
                <a:latin typeface="Arial" panose="020B0604020202020204" pitchFamily="34" charset="0"/>
              </a:rPr>
              <a:t>, USA,</a:t>
            </a:r>
          </a:p>
          <a:p>
            <a:pPr marL="0" marR="0" lvl="0" indent="0" algn="l" defTabSz="914400" rtl="0" eaLnBrk="0" fontAlgn="base" latinLnBrk="0" hangingPunct="0">
              <a:lnSpc>
                <a:spcPct val="100000"/>
              </a:lnSpc>
              <a:spcBef>
                <a:spcPct val="0"/>
              </a:spcBef>
              <a:spcAft>
                <a:spcPct val="0"/>
              </a:spcAft>
              <a:buClrTx/>
              <a:buSzTx/>
              <a:buFontTx/>
              <a:buNone/>
              <a:tabLst/>
            </a:pPr>
            <a:r>
              <a:rPr lang="en-US" sz="2500" dirty="0">
                <a:latin typeface="Arial" panose="020B0604020202020204" pitchFamily="34" charset="0"/>
                <a:hlinkClick r:id="rId2"/>
              </a:rPr>
              <a:t>www.monetary.org</a:t>
            </a:r>
            <a:r>
              <a:rPr lang="en-US" sz="2500" dirty="0">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5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500" dirty="0">
                <a:latin typeface="Arial" panose="020B0604020202020204" pitchFamily="34" charset="0"/>
              </a:rPr>
              <a:t>d</a:t>
            </a:r>
            <a:r>
              <a:rPr kumimoji="0" lang="en-US" sz="2500" b="0" i="0" u="none" strike="noStrike" cap="none" normalizeH="0" baseline="0" dirty="0">
                <a:ln>
                  <a:noFill/>
                </a:ln>
                <a:solidFill>
                  <a:schemeClr val="tx1"/>
                </a:solidFill>
                <a:effectLst/>
                <a:latin typeface="Arial" panose="020B0604020202020204" pitchFamily="34" charset="0"/>
              </a:rPr>
              <a:t>rafted HR2990 with Congressman Kucinich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Arial" panose="020B0604020202020204" pitchFamily="34" charset="0"/>
              </a:rPr>
              <a:t> </a:t>
            </a:r>
          </a:p>
        </p:txBody>
      </p:sp>
      <p:pic>
        <p:nvPicPr>
          <p:cNvPr id="2052" name="Picture 4" descr="http://2joz611prdme3eogq61h5p3gr08.wpengine.netdna-cdn.com/wp-content/uploads/2012/09/AMI2-293x300.jpe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3557" y="1737695"/>
            <a:ext cx="3140402" cy="28911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17758" y="360947"/>
            <a:ext cx="5390147" cy="769441"/>
          </a:xfrm>
          <a:prstGeom prst="rect">
            <a:avLst/>
          </a:prstGeom>
          <a:solidFill>
            <a:srgbClr val="FFFF00"/>
          </a:solidFill>
        </p:spPr>
        <p:txBody>
          <a:bodyPr wrap="square" rtlCol="0">
            <a:spAutoFit/>
          </a:bodyPr>
          <a:lstStyle/>
          <a:p>
            <a:pPr lvl="0" algn="ctr"/>
            <a:r>
              <a:rPr lang="en-US" sz="4400" b="1" dirty="0">
                <a:latin typeface="Arial" panose="020B0604020202020204" pitchFamily="34" charset="0"/>
              </a:rPr>
              <a:t>USA</a:t>
            </a:r>
            <a:endParaRPr lang="en-US" sz="4400" dirty="0"/>
          </a:p>
        </p:txBody>
      </p:sp>
    </p:spTree>
    <p:extLst>
      <p:ext uri="{BB962C8B-B14F-4D97-AF65-F5344CB8AC3E}">
        <p14:creationId xmlns:p14="http://schemas.microsoft.com/office/powerpoint/2010/main" val="30488529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541421"/>
            <a:ext cx="10515600" cy="5582653"/>
          </a:xfrm>
          <a:solidFill>
            <a:srgbClr val="FFCCFF"/>
          </a:solidFill>
        </p:spPr>
        <p:txBody>
          <a:bodyPr>
            <a:normAutofit fontScale="90000"/>
          </a:bodyPr>
          <a:lstStyle/>
          <a:p>
            <a:pPr algn="ctr"/>
            <a:br>
              <a:rPr lang="en-US" sz="7200" dirty="0"/>
            </a:br>
            <a:br>
              <a:rPr lang="en-US" sz="7200" dirty="0"/>
            </a:br>
            <a:br>
              <a:rPr lang="en-US" sz="7200" dirty="0"/>
            </a:br>
            <a:r>
              <a:rPr lang="en-US" sz="7200" dirty="0"/>
              <a:t>THE END</a:t>
            </a:r>
            <a:br>
              <a:rPr lang="en-US" sz="7200" dirty="0"/>
            </a:br>
            <a:br>
              <a:rPr lang="en-US" sz="7200" dirty="0"/>
            </a:br>
            <a:br>
              <a:rPr lang="en-US" sz="7200" dirty="0"/>
            </a:br>
            <a:endParaRPr lang="en-US" sz="7200" dirty="0"/>
          </a:p>
        </p:txBody>
      </p:sp>
    </p:spTree>
    <p:extLst>
      <p:ext uri="{BB962C8B-B14F-4D97-AF65-F5344CB8AC3E}">
        <p14:creationId xmlns:p14="http://schemas.microsoft.com/office/powerpoint/2010/main" val="278537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339551" cy="638175"/>
          </a:xfrm>
          <a:solidFill>
            <a:schemeClr val="accent2">
              <a:lumMod val="20000"/>
              <a:lumOff val="80000"/>
            </a:schemeClr>
          </a:solidFill>
        </p:spPr>
        <p:txBody>
          <a:bodyPr>
            <a:normAutofit/>
          </a:bodyPr>
          <a:lstStyle/>
          <a:p>
            <a:pPr algn="ctr"/>
            <a:r>
              <a:rPr lang="en-US" sz="3600" b="1" u="sng" dirty="0"/>
              <a:t>MONEY CAN BE DEFINED BY ITS FUNCTIONS</a:t>
            </a:r>
          </a:p>
        </p:txBody>
      </p:sp>
      <p:sp>
        <p:nvSpPr>
          <p:cNvPr id="3" name="Content Placeholder 2"/>
          <p:cNvSpPr>
            <a:spLocks noGrp="1"/>
          </p:cNvSpPr>
          <p:nvPr>
            <p:ph idx="1"/>
          </p:nvPr>
        </p:nvSpPr>
        <p:spPr>
          <a:xfrm>
            <a:off x="837982" y="1181101"/>
            <a:ext cx="10339769" cy="5480956"/>
          </a:xfrm>
          <a:solidFill>
            <a:schemeClr val="accent6">
              <a:lumMod val="40000"/>
              <a:lumOff val="60000"/>
            </a:schemeClr>
          </a:solidFill>
        </p:spPr>
        <p:txBody>
          <a:bodyPr>
            <a:normAutofit/>
          </a:bodyPr>
          <a:lstStyle/>
          <a:p>
            <a:pPr>
              <a:spcBef>
                <a:spcPct val="0"/>
              </a:spcBef>
              <a:buFontTx/>
              <a:buNone/>
            </a:pPr>
            <a:endParaRPr lang="en-US" dirty="0"/>
          </a:p>
          <a:p>
            <a:pPr>
              <a:spcBef>
                <a:spcPct val="0"/>
              </a:spcBef>
              <a:buFontTx/>
              <a:buNone/>
            </a:pPr>
            <a:r>
              <a:rPr lang="en-US" dirty="0"/>
              <a:t>A Means of exchange – </a:t>
            </a:r>
            <a:r>
              <a:rPr lang="en-US" u="sng" dirty="0"/>
              <a:t>a ticket to buy what we need</a:t>
            </a:r>
            <a:r>
              <a:rPr lang="en-US" dirty="0"/>
              <a:t>.  </a:t>
            </a:r>
          </a:p>
          <a:p>
            <a:pPr>
              <a:spcBef>
                <a:spcPct val="0"/>
              </a:spcBef>
              <a:buFontTx/>
              <a:buNone/>
            </a:pPr>
            <a:endParaRPr lang="en-US" dirty="0"/>
          </a:p>
          <a:p>
            <a:pPr>
              <a:spcBef>
                <a:spcPct val="0"/>
              </a:spcBef>
              <a:buFontTx/>
              <a:buNone/>
            </a:pPr>
            <a:endParaRPr lang="en-US" dirty="0"/>
          </a:p>
          <a:p>
            <a:pPr>
              <a:spcBef>
                <a:spcPct val="0"/>
              </a:spcBef>
              <a:buFontTx/>
              <a:buNone/>
            </a:pPr>
            <a:endParaRPr lang="en-US" sz="2400" dirty="0"/>
          </a:p>
          <a:p>
            <a:pPr>
              <a:spcBef>
                <a:spcPct val="0"/>
              </a:spcBef>
              <a:buFontTx/>
              <a:buNone/>
            </a:pPr>
            <a:endParaRPr lang="en-US" dirty="0"/>
          </a:p>
          <a:p>
            <a:pPr>
              <a:spcBef>
                <a:spcPct val="0"/>
              </a:spcBef>
              <a:buFontTx/>
              <a:buNone/>
            </a:pPr>
            <a:endParaRPr lang="en-US" dirty="0"/>
          </a:p>
          <a:p>
            <a:pPr>
              <a:spcBef>
                <a:spcPct val="0"/>
              </a:spcBef>
              <a:buFontTx/>
              <a:buNone/>
            </a:pPr>
            <a:endParaRPr lang="en-US" dirty="0"/>
          </a:p>
          <a:p>
            <a:pPr>
              <a:spcBef>
                <a:spcPct val="0"/>
              </a:spcBef>
              <a:buFontTx/>
              <a:buNone/>
            </a:pPr>
            <a:endParaRPr lang="en-US" dirty="0"/>
          </a:p>
          <a:p>
            <a:pPr>
              <a:spcBef>
                <a:spcPct val="0"/>
              </a:spcBef>
              <a:buFontTx/>
              <a:buNone/>
            </a:pPr>
            <a:r>
              <a:rPr lang="en-US" dirty="0"/>
              <a:t>A Means of payment –   </a:t>
            </a:r>
            <a:r>
              <a:rPr lang="en-US" u="sng" dirty="0"/>
              <a:t>legal power to pay debts</a:t>
            </a:r>
            <a:endParaRPr lang="en-US" sz="2400" u="sng" dirty="0"/>
          </a:p>
        </p:txBody>
      </p:sp>
      <p:pic>
        <p:nvPicPr>
          <p:cNvPr id="1028" name="Picture 4" descr="http://ts4.mm.bing.net/th?id=H.4509089775944063&amp;pid=15.1&amp;H=120&amp;W=1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695" y="5169985"/>
            <a:ext cx="1994391" cy="14924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4.mm.bing.net/th?id=H.4662338476116163&amp;pid=15.1&amp;H=160&amp;W=1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7007" y="4711587"/>
            <a:ext cx="1720743" cy="1720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3.mm.bing.net/th?id=H.4539004260844594&amp;pid=15.1&amp;H=106&amp;W=1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831" y="2463431"/>
            <a:ext cx="2459769" cy="16295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s1.mm.bing.net/th?id=H.5049491159516828&amp;pid=15.1&amp;H=95&amp;W=16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5429" y="5092137"/>
            <a:ext cx="2644072" cy="1569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ts4.mm.bing.net/th?id=H.4800043764287195&amp;pid=15.1&amp;H=79&amp;W=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4357" y="2463430"/>
            <a:ext cx="3300445" cy="16295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4.mm.bing.net/th?id=H.5065227908613427&amp;pid=15.1&amp;H=160&amp;W=16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1098" y="2505213"/>
            <a:ext cx="1587812" cy="158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14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3346</Words>
  <Application>Microsoft Office PowerPoint</Application>
  <PresentationFormat>Widescreen</PresentationFormat>
  <Paragraphs>659</Paragraphs>
  <Slides>87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AGaramondPro-Regular</vt:lpstr>
      <vt:lpstr>Arial</vt:lpstr>
      <vt:lpstr>Calibri</vt:lpstr>
      <vt:lpstr>Calibri Light</vt:lpstr>
      <vt:lpstr>Office Theme</vt:lpstr>
      <vt:lpstr>    MONEY AND WAR:  To end war, we must change the monetary system. </vt:lpstr>
      <vt:lpstr>My  Lightbulb  Moments</vt:lpstr>
      <vt:lpstr>PowerPoint Presentation</vt:lpstr>
      <vt:lpstr>                 </vt:lpstr>
      <vt:lpstr>                 1   What is money?     2   What do we use as money?     3   What are the effects of this money system?  </vt:lpstr>
      <vt:lpstr>  TOPICS</vt:lpstr>
      <vt:lpstr>MONEY IS UNIQUE – IT HAS THE POWER OF LIFE AND DEATH  Without money, people die.</vt:lpstr>
      <vt:lpstr>MONEY IS UNIQUE</vt:lpstr>
      <vt:lpstr>MONEY CAN BE DEFINED BY ITS FUNCTIONS</vt:lpstr>
      <vt:lpstr>WHAT MONEY IS NOT</vt:lpstr>
      <vt:lpstr>  A SOCIETY DEFINES ITS MONEY IN THE LAW</vt:lpstr>
      <vt:lpstr>  TOPICS</vt:lpstr>
      <vt:lpstr>WE HAVE  PRIVATELY ISSUED BANK CREDIT</vt:lpstr>
      <vt:lpstr>PowerPoint Presentation</vt:lpstr>
      <vt:lpstr>PowerPoint Presentation</vt:lpstr>
      <vt:lpstr>PowerPoint Presentation</vt:lpstr>
      <vt:lpstr>PowerPoint Presentation</vt:lpstr>
      <vt:lpstr>I’VE NEVER HEARD OUR MONEY SUPPLY COMES FROM PRIVATE BANK LOANS !!!</vt:lpstr>
      <vt:lpstr>1913      FEDERAL RESERVE LAW</vt:lpstr>
      <vt:lpstr>Who knew about this private takeover of our money?     How do I know it is true?   </vt:lpstr>
      <vt:lpstr>PowerPoint Presentation</vt:lpstr>
      <vt:lpstr>PowerPoint Presentation</vt:lpstr>
      <vt:lpstr>PowerPoint Presentation</vt:lpstr>
      <vt:lpstr>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historian William F. Hixson wrote:  “For the government to permit banks to issue money, borrow that money, and pay interest on it is idiotic!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PRIVATELY-ISSUED DEBT-MONEY  KEEPS EVERYONE IN DEBT</vt:lpstr>
      <vt:lpstr>PowerPoint Presentation</vt:lpstr>
      <vt:lpstr>                 </vt:lpstr>
      <vt:lpstr>  TOPICS</vt:lpstr>
      <vt:lpstr>PowerPoint Presentation</vt:lpstr>
      <vt:lpstr>PowerPoint Presentation</vt:lpstr>
      <vt:lpstr>     1900:  AMERICAN BANKING ELITES CONTROL INDUSTRIAL CARTELS </vt:lpstr>
      <vt:lpstr>     1900:  AMERICAN BANKING ELITES CONTROL INDUSTRIAL CARTELS </vt:lpstr>
      <vt:lpstr>PowerPoint Presentation</vt:lpstr>
      <vt:lpstr>PowerPoint Presentation</vt:lpstr>
      <vt:lpstr>1914, J.P. Morgan &amp; Co., Private Investment Bank</vt:lpstr>
      <vt:lpstr>Early March 1917:    Russian Czar Nicholas II abdicates --                                             Russian front against Germany collapses</vt:lpstr>
      <vt:lpstr>PowerPoint Presentation</vt:lpstr>
      <vt:lpstr>PowerPoint Presentation</vt:lpstr>
      <vt:lpstr>April 1917:    President Wilson, The Peace President, asks for a declaration of war against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THE  SOLUTION  </vt:lpstr>
      <vt:lpstr>  THE  SOLUTION  </vt:lpstr>
      <vt:lpstr>PowerPoint Presentation</vt:lpstr>
      <vt:lpstr>PowerPoint Presentation</vt:lpstr>
      <vt:lpstr>PowerPoint Presentation</vt:lpstr>
      <vt:lpstr>PowerPoint Presentation</vt:lpstr>
      <vt:lpstr>HR2990</vt:lpstr>
      <vt:lpstr>PowerPoint Presentation</vt:lpstr>
      <vt:lpstr>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cp:lastModifiedBy>
  <cp:revision>452</cp:revision>
  <dcterms:created xsi:type="dcterms:W3CDTF">2013-08-07T22:12:29Z</dcterms:created>
  <dcterms:modified xsi:type="dcterms:W3CDTF">2021-09-10T16:23:21Z</dcterms:modified>
</cp:coreProperties>
</file>