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60" r:id="rId3"/>
    <p:sldId id="391" r:id="rId4"/>
    <p:sldId id="389" r:id="rId5"/>
    <p:sldId id="390" r:id="rId6"/>
    <p:sldId id="393" r:id="rId7"/>
    <p:sldId id="369" r:id="rId8"/>
    <p:sldId id="392" r:id="rId9"/>
    <p:sldId id="274" r:id="rId10"/>
    <p:sldId id="394" r:id="rId11"/>
    <p:sldId id="371" r:id="rId12"/>
    <p:sldId id="372" r:id="rId13"/>
    <p:sldId id="381" r:id="rId14"/>
    <p:sldId id="382" r:id="rId15"/>
    <p:sldId id="388" r:id="rId16"/>
    <p:sldId id="373"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9B"/>
    <a:srgbClr val="EBEBFF"/>
    <a:srgbClr val="CDCDFF"/>
    <a:srgbClr val="D9E8FF"/>
    <a:srgbClr val="AFCFFF"/>
    <a:srgbClr val="81B4FF"/>
    <a:srgbClr val="3B8AFF"/>
    <a:srgbClr val="D5FFFF"/>
    <a:srgbClr val="ABCDFF"/>
    <a:srgbClr val="DC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94434" autoAdjust="0"/>
  </p:normalViewPr>
  <p:slideViewPr>
    <p:cSldViewPr snapToGrid="0">
      <p:cViewPr varScale="1">
        <p:scale>
          <a:sx n="68" d="100"/>
          <a:sy n="68"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9</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3B39FC-D0DD-4455-BC25-C7EFE926555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B39FC-D0DD-4455-BC25-C7EFE926555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B39FC-D0DD-4455-BC25-C7EFE926555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60648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B39FC-D0DD-4455-BC25-C7EFE926555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B39FC-D0DD-4455-BC25-C7EFE926555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B39FC-D0DD-4455-BC25-C7EFE9265554}"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B39FC-D0DD-4455-BC25-C7EFE9265554}"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100"/>
            <a:ext cx="10515600" cy="1738612"/>
          </a:xfrm>
          <a:solidFill>
            <a:schemeClr val="accent2">
              <a:lumMod val="60000"/>
              <a:lumOff val="40000"/>
            </a:schemeClr>
          </a:solidFill>
        </p:spPr>
        <p:txBody>
          <a:bodyPr>
            <a:noAutofit/>
          </a:bodyPr>
          <a:lstStyle/>
          <a:p>
            <a:pPr algn="ctr"/>
            <a:r>
              <a:rPr lang="en-US" sz="3600" dirty="0"/>
              <a:t>An intro to the book – </a:t>
            </a:r>
            <a:br>
              <a:rPr lang="en-US" sz="3600" dirty="0"/>
            </a:br>
            <a:r>
              <a:rPr lang="en-US" sz="3600" u="sng" dirty="0"/>
              <a:t>THE LOST SCIENCE OF MONEY</a:t>
            </a:r>
            <a:br>
              <a:rPr lang="en-US" sz="3600" dirty="0"/>
            </a:br>
            <a:r>
              <a:rPr lang="en-US" sz="2000" dirty="0"/>
              <a:t>BY STEPHEN ZARLENGA</a:t>
            </a:r>
            <a:endParaRPr lang="en-US" sz="3600" dirty="0"/>
          </a:p>
        </p:txBody>
      </p:sp>
      <p:pic>
        <p:nvPicPr>
          <p:cNvPr id="3" name="Picture 5">
            <a:extLst>
              <a:ext uri="{FF2B5EF4-FFF2-40B4-BE49-F238E27FC236}">
                <a16:creationId xmlns:a16="http://schemas.microsoft.com/office/drawing/2014/main" id="{88D4E5B3-03B7-4B97-ACA6-ED02EB42295F}"/>
              </a:ext>
            </a:extLst>
          </p:cNvPr>
          <p:cNvPicPr/>
          <p:nvPr/>
        </p:nvPicPr>
        <p:blipFill>
          <a:blip r:embed="rId2"/>
          <a:stretch/>
        </p:blipFill>
        <p:spPr>
          <a:xfrm>
            <a:off x="4996560" y="3139025"/>
            <a:ext cx="2198880" cy="2973960"/>
          </a:xfrm>
          <a:prstGeom prst="rect">
            <a:avLst/>
          </a:prstGeom>
          <a:ln>
            <a:noFill/>
          </a:ln>
        </p:spPr>
      </p:pic>
    </p:spTree>
    <p:extLst>
      <p:ext uri="{BB962C8B-B14F-4D97-AF65-F5344CB8AC3E}">
        <p14:creationId xmlns:p14="http://schemas.microsoft.com/office/powerpoint/2010/main" val="131931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B410-841B-4AC5-B4DC-5642410A650D}"/>
              </a:ext>
            </a:extLst>
          </p:cNvPr>
          <p:cNvSpPr txBox="1"/>
          <p:nvPr/>
        </p:nvSpPr>
        <p:spPr>
          <a:xfrm>
            <a:off x="2827606" y="2547874"/>
            <a:ext cx="7360348" cy="954107"/>
          </a:xfrm>
          <a:prstGeom prst="rect">
            <a:avLst/>
          </a:prstGeom>
          <a:noFill/>
        </p:spPr>
        <p:txBody>
          <a:bodyPr wrap="none" rtlCol="0">
            <a:spAutoFit/>
          </a:bodyPr>
          <a:lstStyle/>
          <a:p>
            <a:pPr algn="ctr"/>
            <a:r>
              <a:rPr lang="en-US" sz="2800" b="1" dirty="0"/>
              <a:t>HERE ARE JUST A FEW SLIDES FROM THIS CLASS,</a:t>
            </a:r>
          </a:p>
          <a:p>
            <a:pPr algn="ctr"/>
            <a:r>
              <a:rPr lang="en-US" sz="2800" b="1" dirty="0"/>
              <a:t>AS EXAMPLES.</a:t>
            </a:r>
          </a:p>
        </p:txBody>
      </p:sp>
    </p:spTree>
    <p:extLst>
      <p:ext uri="{BB962C8B-B14F-4D97-AF65-F5344CB8AC3E}">
        <p14:creationId xmlns:p14="http://schemas.microsoft.com/office/powerpoint/2010/main" val="282285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FFFF00"/>
          </a:solidFill>
        </p:spPr>
        <p:txBody>
          <a:bodyPr wrap="square">
            <a:spAutoFit/>
          </a:bodyPr>
          <a:lstStyle/>
          <a:p>
            <a:pPr marL="457200" indent="-457200" algn="ctr">
              <a:buFont typeface="+mj-lt"/>
              <a:buAutoNum type="arabicPeriod" startAt="2"/>
            </a:pPr>
            <a:r>
              <a:rPr lang="en-US" sz="3200" b="1" dirty="0">
                <a:latin typeface="Courier New" panose="02070309020205020404" pitchFamily="49" charset="0"/>
                <a:cs typeface="Courier New" panose="02070309020205020404" pitchFamily="49" charset="0"/>
              </a:rPr>
              <a:t>Who Is Responsible?</a:t>
            </a:r>
          </a:p>
        </p:txBody>
      </p:sp>
      <p:sp>
        <p:nvSpPr>
          <p:cNvPr id="3" name="TextBox 2"/>
          <p:cNvSpPr txBox="1"/>
          <p:nvPr/>
        </p:nvSpPr>
        <p:spPr>
          <a:xfrm>
            <a:off x="0" y="584775"/>
            <a:ext cx="12191999" cy="2585323"/>
          </a:xfrm>
          <a:prstGeom prst="rect">
            <a:avLst/>
          </a:prstGeom>
          <a:solidFill>
            <a:srgbClr val="FFFFC1"/>
          </a:solidFill>
        </p:spPr>
        <p:txBody>
          <a:bodyPr wrap="square" rtlCol="0">
            <a:spAutoFit/>
          </a:bodyPr>
          <a:lstStyle/>
          <a:p>
            <a:r>
              <a:rPr lang="en-US" dirty="0"/>
              <a:t>“Those in charge of the U.S. money system, and their predecessors, must bear a large part of the responsibility for this inequitable situation.  They broke the banks in 1929-32 and would not re-establish the money supply except to make war.  They proceeded to base the economy on the military industrial complex for five decades, amassing many thousands of thermonuclear weapons which could only be used if the Earth was being destroyed...</a:t>
            </a:r>
          </a:p>
          <a:p>
            <a:endParaRPr lang="en-US" dirty="0"/>
          </a:p>
          <a:p>
            <a:r>
              <a:rPr lang="en-US" dirty="0"/>
              <a:t>The banking disasters of Penn Central, Continental Illinois, Franklin National, and the B.C.C.I. among others, have kept U.S. banking fraud in the headlines over the years.   The Savings and Loan scandals of the late 1980s and early 1990s were a direct result of their removal of government banking regulations, and finally cost the American taxpayers over $100 billion to bail them out.”											</a:t>
            </a:r>
            <a:r>
              <a:rPr lang="en-US" sz="1600" dirty="0"/>
              <a:t>Zarlenga, </a:t>
            </a:r>
            <a:r>
              <a:rPr lang="en-US" sz="1600" i="1" dirty="0"/>
              <a:t>LSM</a:t>
            </a:r>
            <a:r>
              <a:rPr lang="en-US" sz="1600" dirty="0"/>
              <a:t>, p. 653</a:t>
            </a:r>
          </a:p>
        </p:txBody>
      </p:sp>
      <p:sp>
        <p:nvSpPr>
          <p:cNvPr id="5" name="TextBox 4"/>
          <p:cNvSpPr txBox="1"/>
          <p:nvPr/>
        </p:nvSpPr>
        <p:spPr>
          <a:xfrm>
            <a:off x="551792" y="3754873"/>
            <a:ext cx="3499945" cy="1569660"/>
          </a:xfrm>
          <a:prstGeom prst="rect">
            <a:avLst/>
          </a:prstGeom>
          <a:solidFill>
            <a:srgbClr val="FFFF00"/>
          </a:solidFill>
        </p:spPr>
        <p:txBody>
          <a:bodyPr wrap="square" rtlCol="0">
            <a:spAutoFit/>
          </a:bodyPr>
          <a:lstStyle/>
          <a:p>
            <a:r>
              <a:rPr lang="en-US" sz="3200" dirty="0"/>
              <a:t>And, more recently, the financial crisis of 2008-9…</a:t>
            </a:r>
          </a:p>
        </p:txBody>
      </p:sp>
      <p:pic>
        <p:nvPicPr>
          <p:cNvPr id="2050" name="Picture 2" descr="http://www.margaretmckosky.com/images/financialcri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69" y="3150922"/>
            <a:ext cx="5476364" cy="37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5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FFFF00"/>
          </a:solidFill>
        </p:spPr>
        <p:txBody>
          <a:bodyPr wrap="square">
            <a:spAutoFit/>
          </a:bodyPr>
          <a:lstStyle/>
          <a:p>
            <a:pPr marL="457200" indent="-457200" algn="ctr">
              <a:buFont typeface="+mj-lt"/>
              <a:buAutoNum type="arabicPeriod" startAt="2"/>
            </a:pPr>
            <a:r>
              <a:rPr lang="en-US" sz="3200" b="1" dirty="0">
                <a:latin typeface="Courier New" panose="02070309020205020404" pitchFamily="49" charset="0"/>
                <a:cs typeface="Courier New" panose="02070309020205020404" pitchFamily="49" charset="0"/>
              </a:rPr>
              <a:t>Who Is Responsible?</a:t>
            </a:r>
          </a:p>
        </p:txBody>
      </p:sp>
      <p:sp>
        <p:nvSpPr>
          <p:cNvPr id="3" name="TextBox 2"/>
          <p:cNvSpPr txBox="1"/>
          <p:nvPr/>
        </p:nvSpPr>
        <p:spPr>
          <a:xfrm>
            <a:off x="378373" y="2586995"/>
            <a:ext cx="5013434" cy="1938992"/>
          </a:xfrm>
          <a:prstGeom prst="rect">
            <a:avLst/>
          </a:prstGeom>
          <a:solidFill>
            <a:srgbClr val="FFFFC1"/>
          </a:solidFill>
        </p:spPr>
        <p:txBody>
          <a:bodyPr wrap="square" rtlCol="0">
            <a:spAutoFit/>
          </a:bodyPr>
          <a:lstStyle/>
          <a:p>
            <a:r>
              <a:rPr lang="en-US" sz="2400" dirty="0"/>
              <a:t>“It appears to be a pillar of the U.S. ‘justice’ system that the banking crime connected with these disasters must go essentially unpunished.”					</a:t>
            </a:r>
            <a:r>
              <a:rPr lang="en-US" dirty="0"/>
              <a:t>Zarlenga, </a:t>
            </a:r>
            <a:r>
              <a:rPr lang="en-US" i="1" dirty="0"/>
              <a:t>LSM</a:t>
            </a:r>
            <a:r>
              <a:rPr lang="en-US" dirty="0"/>
              <a:t>, p. 653</a:t>
            </a:r>
            <a:endParaRPr lang="en-US" sz="1600" dirty="0"/>
          </a:p>
        </p:txBody>
      </p:sp>
      <p:pic>
        <p:nvPicPr>
          <p:cNvPr id="3074" name="Picture 2" descr="ICELAND. No news from the Icelandic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17" y="602605"/>
            <a:ext cx="6027683" cy="625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85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of America’s Problems</a:t>
            </a:r>
          </a:p>
        </p:txBody>
      </p:sp>
      <p:sp>
        <p:nvSpPr>
          <p:cNvPr id="3" name="TextBox 2"/>
          <p:cNvSpPr txBox="1"/>
          <p:nvPr/>
        </p:nvSpPr>
        <p:spPr>
          <a:xfrm>
            <a:off x="0" y="461665"/>
            <a:ext cx="12192000" cy="1261884"/>
          </a:xfrm>
          <a:prstGeom prst="rect">
            <a:avLst/>
          </a:prstGeom>
          <a:solidFill>
            <a:srgbClr val="FFD5FF"/>
          </a:solidFill>
        </p:spPr>
        <p:txBody>
          <a:bodyPr wrap="square" rtlCol="0">
            <a:spAutoFit/>
          </a:bodyPr>
          <a:lstStyle/>
          <a:p>
            <a:r>
              <a:rPr lang="en-US" sz="2800" dirty="0"/>
              <a:t>The nature of money is kept undefined and confused.   Therefore, “the money system origin of so many of society’s serious problems” are “obscured”.            	</a:t>
            </a:r>
            <a:r>
              <a:rPr lang="en-US" sz="2000" dirty="0"/>
              <a:t>					Zarlenga, </a:t>
            </a:r>
            <a:r>
              <a:rPr lang="en-US" sz="2000" i="1" dirty="0"/>
              <a:t>LSM</a:t>
            </a:r>
            <a:r>
              <a:rPr lang="en-US" sz="2000" dirty="0"/>
              <a:t>, p. 653</a:t>
            </a:r>
          </a:p>
        </p:txBody>
      </p:sp>
      <p:sp>
        <p:nvSpPr>
          <p:cNvPr id="11" name="TextBox 10"/>
          <p:cNvSpPr txBox="1"/>
          <p:nvPr/>
        </p:nvSpPr>
        <p:spPr>
          <a:xfrm>
            <a:off x="7630510" y="3831021"/>
            <a:ext cx="45719" cy="369332"/>
          </a:xfrm>
          <a:prstGeom prst="rect">
            <a:avLst/>
          </a:prstGeom>
          <a:noFill/>
        </p:spPr>
        <p:txBody>
          <a:bodyPr wrap="square" rtlCol="0">
            <a:spAutoFit/>
          </a:bodyPr>
          <a:lstStyle/>
          <a:p>
            <a:endParaRPr lang="en-US" dirty="0"/>
          </a:p>
        </p:txBody>
      </p:sp>
      <p:pic>
        <p:nvPicPr>
          <p:cNvPr id="1026" name="Picture 2" descr="https://www.rescueonefinancial.com/wp-content/uploads/2015/03/best-money-secr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83" y="2542539"/>
            <a:ext cx="6477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357" y="2551600"/>
            <a:ext cx="4801270" cy="3324689"/>
          </a:xfrm>
          <a:prstGeom prst="rect">
            <a:avLst/>
          </a:prstGeom>
        </p:spPr>
      </p:pic>
    </p:spTree>
    <p:extLst>
      <p:ext uri="{BB962C8B-B14F-4D97-AF65-F5344CB8AC3E}">
        <p14:creationId xmlns:p14="http://schemas.microsoft.com/office/powerpoint/2010/main" val="396139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of America’s Problems</a:t>
            </a:r>
          </a:p>
        </p:txBody>
      </p:sp>
      <p:sp>
        <p:nvSpPr>
          <p:cNvPr id="3" name="TextBox 2"/>
          <p:cNvSpPr txBox="1"/>
          <p:nvPr/>
        </p:nvSpPr>
        <p:spPr>
          <a:xfrm>
            <a:off x="0" y="461665"/>
            <a:ext cx="12192000" cy="2062103"/>
          </a:xfrm>
          <a:prstGeom prst="rect">
            <a:avLst/>
          </a:prstGeom>
          <a:solidFill>
            <a:srgbClr val="FFD5FF"/>
          </a:solidFill>
        </p:spPr>
        <p:txBody>
          <a:bodyPr wrap="square" rtlCol="0">
            <a:spAutoFit/>
          </a:bodyPr>
          <a:lstStyle/>
          <a:p>
            <a:r>
              <a:rPr lang="en-US" sz="3200" dirty="0"/>
              <a:t>In the 19</a:t>
            </a:r>
            <a:r>
              <a:rPr lang="en-US" sz="3200" baseline="30000" dirty="0"/>
              <a:t>th</a:t>
            </a:r>
            <a:r>
              <a:rPr lang="en-US" sz="3200" dirty="0"/>
              <a:t> century, the system of money was discussed in national politics.    Huge national movements of third parties, like the Greenback-Labor Party, discussed the monetary system and made it the major issue.</a:t>
            </a:r>
          </a:p>
        </p:txBody>
      </p:sp>
      <p:sp>
        <p:nvSpPr>
          <p:cNvPr id="11" name="TextBox 10"/>
          <p:cNvSpPr txBox="1"/>
          <p:nvPr/>
        </p:nvSpPr>
        <p:spPr>
          <a:xfrm>
            <a:off x="10925503" y="3831021"/>
            <a:ext cx="45719" cy="369332"/>
          </a:xfrm>
          <a:prstGeom prst="rect">
            <a:avLst/>
          </a:prstGeom>
          <a:noFill/>
        </p:spPr>
        <p:txBody>
          <a:bodyPr wrap="square" rtlCol="0">
            <a:spAutoFit/>
          </a:bodyPr>
          <a:lstStyle/>
          <a:p>
            <a:endParaRPr lang="en-US" dirty="0"/>
          </a:p>
        </p:txBody>
      </p:sp>
      <p:pic>
        <p:nvPicPr>
          <p:cNvPr id="2050" name="Picture 2" descr="http://6hourday.org/images/greenback_party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80" y="2523768"/>
            <a:ext cx="45720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erndonapush.wikispaces.com/file/view/Greenback_party.gif/125299115/280x407/Greenback_par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976" y="2045197"/>
            <a:ext cx="3261624" cy="4741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1227" y="6497836"/>
            <a:ext cx="3573799" cy="369332"/>
          </a:xfrm>
          <a:prstGeom prst="rect">
            <a:avLst/>
          </a:prstGeom>
          <a:solidFill>
            <a:schemeClr val="bg1"/>
          </a:solidFill>
        </p:spPr>
        <p:txBody>
          <a:bodyPr wrap="none" rtlCol="0">
            <a:spAutoFit/>
          </a:bodyPr>
          <a:lstStyle/>
          <a:p>
            <a:r>
              <a:rPr lang="en-US" dirty="0"/>
              <a:t>PETER COOPERS CAMPAIGN POSTER</a:t>
            </a:r>
          </a:p>
        </p:txBody>
      </p:sp>
    </p:spTree>
    <p:extLst>
      <p:ext uri="{BB962C8B-B14F-4D97-AF65-F5344CB8AC3E}">
        <p14:creationId xmlns:p14="http://schemas.microsoft.com/office/powerpoint/2010/main" val="217402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Federal Budget and Debt </a:t>
            </a:r>
            <a:endParaRPr lang="en-US" sz="2400" b="1" dirty="0"/>
          </a:p>
        </p:txBody>
      </p:sp>
      <p:sp>
        <p:nvSpPr>
          <p:cNvPr id="3" name="TextBox 2"/>
          <p:cNvSpPr txBox="1"/>
          <p:nvPr/>
        </p:nvSpPr>
        <p:spPr>
          <a:xfrm>
            <a:off x="-15766" y="452819"/>
            <a:ext cx="12192000" cy="830997"/>
          </a:xfrm>
          <a:prstGeom prst="rect">
            <a:avLst/>
          </a:prstGeom>
          <a:solidFill>
            <a:srgbClr val="C3A6FC"/>
          </a:solidFill>
        </p:spPr>
        <p:txBody>
          <a:bodyPr wrap="square" rtlCol="0">
            <a:spAutoFit/>
          </a:bodyPr>
          <a:lstStyle/>
          <a:p>
            <a:r>
              <a:rPr lang="en-US" sz="2400" dirty="0"/>
              <a:t>The American public is told the government must balance income and expenses, like a household.     The government must either tax or borrow, if it needs more money.</a:t>
            </a:r>
          </a:p>
        </p:txBody>
      </p:sp>
      <p:pic>
        <p:nvPicPr>
          <p:cNvPr id="3074" name="Picture 2" descr="http://uxbridgebia.ca/wp-content/uploads/2014/11/money-bud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87" y="4113888"/>
            <a:ext cx="2642958" cy="264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cache-ak0.pinimg.com/736x/fd/2e/b5/fd2eb5924f1f3af454c0874d8e4b5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450" y="1517527"/>
            <a:ext cx="7194812" cy="4787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ostoncatholicinsider.files.wordpress.com/2011/02/a-look-at-the-budg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01" y="1517527"/>
            <a:ext cx="2717144" cy="303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B7E7"/>
          </a:solidFill>
        </p:spPr>
        <p:txBody>
          <a:bodyPr wrap="square">
            <a:spAutoFit/>
          </a:bodyPr>
          <a:lstStyle/>
          <a:p>
            <a:pPr marL="457200" indent="-457200" algn="ctr">
              <a:buFont typeface="+mj-lt"/>
              <a:buAutoNum type="arabicPeriod" startAt="3"/>
            </a:pPr>
            <a:r>
              <a:rPr lang="en-US" sz="2400" b="1" dirty="0">
                <a:latin typeface="Courier New" panose="02070309020205020404" pitchFamily="49" charset="0"/>
                <a:cs typeface="Courier New" panose="02070309020205020404" pitchFamily="49" charset="0"/>
              </a:rPr>
              <a:t>Misdiagnosis:  Federal Budget and Debt </a:t>
            </a:r>
            <a:endParaRPr lang="en-US" sz="2400" b="1" dirty="0"/>
          </a:p>
        </p:txBody>
      </p:sp>
      <p:sp>
        <p:nvSpPr>
          <p:cNvPr id="3" name="TextBox 2"/>
          <p:cNvSpPr txBox="1"/>
          <p:nvPr/>
        </p:nvSpPr>
        <p:spPr>
          <a:xfrm>
            <a:off x="-15766" y="452819"/>
            <a:ext cx="12192000" cy="830997"/>
          </a:xfrm>
          <a:prstGeom prst="rect">
            <a:avLst/>
          </a:prstGeom>
          <a:solidFill>
            <a:srgbClr val="C3A6FC"/>
          </a:solidFill>
        </p:spPr>
        <p:txBody>
          <a:bodyPr wrap="square" rtlCol="0">
            <a:spAutoFit/>
          </a:bodyPr>
          <a:lstStyle/>
          <a:p>
            <a:r>
              <a:rPr lang="en-US" sz="2400" dirty="0"/>
              <a:t>But the government is not a household!    The government has the power and responsibility of issuing debt-free money for the public good.    Creating it and spending it for public needs.</a:t>
            </a:r>
          </a:p>
        </p:txBody>
      </p:sp>
      <p:pic>
        <p:nvPicPr>
          <p:cNvPr id="1028" name="Picture 4" descr="http://image.slidesharecdn.com/positivemoney-sovereignmoneycreation-pavingthewayforasustainablerecovery-150729204017-lva1-app6891/95/positive-money-sovereign-money-creation-paving-the-way-for-a-sustainable-recovery-1-638.jpg?cb=14382025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5038" y="2083857"/>
            <a:ext cx="2591196" cy="3673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950019">
            <a:off x="8563660" y="2021979"/>
            <a:ext cx="3400624" cy="830997"/>
          </a:xfrm>
          <a:prstGeom prst="rect">
            <a:avLst/>
          </a:prstGeom>
          <a:solidFill>
            <a:srgbClr val="C3A6FC"/>
          </a:solidFill>
        </p:spPr>
        <p:txBody>
          <a:bodyPr wrap="square" rtlCol="0">
            <a:spAutoFit/>
          </a:bodyPr>
          <a:lstStyle/>
          <a:p>
            <a:r>
              <a:rPr lang="en-US" sz="2400" dirty="0"/>
              <a:t>GOVERNMENT DEBT-FREE MONEY CREATION</a:t>
            </a:r>
          </a:p>
        </p:txBody>
      </p:sp>
      <p:pic>
        <p:nvPicPr>
          <p:cNvPr id="2050" name="Picture 2" descr="http://4.bp.blogspot.com/-i4Gq3EGIULk/UfBguujEyZI/AAAAAAABhxE/OM6eAkfxunc/s400/1+Karl+Anton+Hickel,+William+Pitt+addressing+the+House+of+Commons,+1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24135"/>
            <a:ext cx="4615277" cy="32653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5575" y="5137596"/>
            <a:ext cx="4354462" cy="1200329"/>
          </a:xfrm>
          <a:prstGeom prst="rect">
            <a:avLst/>
          </a:prstGeom>
          <a:noFill/>
        </p:spPr>
        <p:txBody>
          <a:bodyPr wrap="none" rtlCol="0">
            <a:spAutoFit/>
          </a:bodyPr>
          <a:lstStyle/>
          <a:p>
            <a:r>
              <a:rPr lang="en-US" dirty="0"/>
              <a:t>In the U.S. colonies, all colonial legislatures</a:t>
            </a:r>
          </a:p>
          <a:p>
            <a:r>
              <a:rPr lang="en-US" dirty="0"/>
              <a:t>issued colonial paper currency.  The colonies</a:t>
            </a:r>
          </a:p>
          <a:p>
            <a:r>
              <a:rPr lang="en-US" dirty="0"/>
              <a:t>thrived on this debt-free money.   It was</a:t>
            </a:r>
          </a:p>
          <a:p>
            <a:r>
              <a:rPr lang="en-US" dirty="0"/>
              <a:t>called colonial script.</a:t>
            </a:r>
          </a:p>
        </p:txBody>
      </p:sp>
      <p:pic>
        <p:nvPicPr>
          <p:cNvPr id="2052" name="Picture 4" descr="http://www.nleomf.org/assets/images/themuseum/historys-blotter/images/lincol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960" y="1508571"/>
            <a:ext cx="3333750" cy="3629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7120" y="5137596"/>
            <a:ext cx="3756798" cy="1477328"/>
          </a:xfrm>
          <a:prstGeom prst="rect">
            <a:avLst/>
          </a:prstGeom>
          <a:noFill/>
        </p:spPr>
        <p:txBody>
          <a:bodyPr wrap="none" rtlCol="0">
            <a:spAutoFit/>
          </a:bodyPr>
          <a:lstStyle/>
          <a:p>
            <a:r>
              <a:rPr lang="en-US" dirty="0"/>
              <a:t>Lincoln funded the Civil War with</a:t>
            </a:r>
          </a:p>
          <a:p>
            <a:r>
              <a:rPr lang="en-US" dirty="0"/>
              <a:t>congressional-issued debt-free paper</a:t>
            </a:r>
          </a:p>
          <a:p>
            <a:r>
              <a:rPr lang="en-US" dirty="0"/>
              <a:t>money called Greenbacks, rather than</a:t>
            </a:r>
          </a:p>
          <a:p>
            <a:r>
              <a:rPr lang="en-US" dirty="0"/>
              <a:t>borrow at high interest from the big</a:t>
            </a:r>
          </a:p>
          <a:p>
            <a:r>
              <a:rPr lang="en-US" dirty="0"/>
              <a:t>banks.</a:t>
            </a:r>
          </a:p>
        </p:txBody>
      </p:sp>
      <p:pic>
        <p:nvPicPr>
          <p:cNvPr id="2054" name="Picture 6" descr="http://www.11thpa.org/cards/v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692" y="1724135"/>
            <a:ext cx="1955060" cy="14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a:t>Q &amp; A</a:t>
            </a:r>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a:t>WILL’S CONCLUSION:   </a:t>
            </a:r>
          </a:p>
          <a:p>
            <a:endParaRPr lang="en-US" dirty="0"/>
          </a:p>
          <a:p>
            <a:pPr algn="ctr"/>
            <a:r>
              <a:rPr lang="en-US" b="1" dirty="0"/>
              <a:t>THE CONTROL OF MONEY -- WITHOUT CONTROL FROM THE PUBLIC -- LEADS TO</a:t>
            </a:r>
          </a:p>
          <a:p>
            <a:pPr algn="ctr"/>
            <a:r>
              <a:rPr lang="en-US" dirty="0">
                <a:solidFill>
                  <a:srgbClr val="0070C0"/>
                </a:solidFill>
              </a:rPr>
              <a:t>CORRUPTION … USURPATION …  SLAVERY. </a:t>
            </a:r>
          </a:p>
        </p:txBody>
      </p:sp>
    </p:spTree>
    <p:extLst>
      <p:ext uri="{BB962C8B-B14F-4D97-AF65-F5344CB8AC3E}">
        <p14:creationId xmlns:p14="http://schemas.microsoft.com/office/powerpoint/2010/main" val="36030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241920" y="33120"/>
            <a:ext cx="11627640" cy="1357920"/>
          </a:xfrm>
          <a:prstGeom prst="rect">
            <a:avLst/>
          </a:prstGeom>
          <a:solidFill>
            <a:srgbClr val="FFFF00"/>
          </a:solidFill>
          <a:ln>
            <a:noFill/>
          </a:ln>
        </p:spPr>
        <p:txBody>
          <a:bodyPr anchor="b">
            <a:normAutofit fontScale="92500"/>
          </a:bodyPr>
          <a:lstStyle/>
          <a:p>
            <a:pPr algn="ctr">
              <a:lnSpc>
                <a:spcPct val="90000"/>
              </a:lnSpc>
            </a:pPr>
            <a:r>
              <a:rPr lang="en-US" sz="4800" b="1" strike="noStrike" spc="-1" dirty="0">
                <a:solidFill>
                  <a:srgbClr val="000000"/>
                </a:solidFill>
                <a:latin typeface="Calibri Light"/>
              </a:rPr>
              <a:t>“Over time, whoever controls the money system,                         controls the nation.”   </a:t>
            </a:r>
            <a:r>
              <a:rPr lang="en-US" sz="3100" b="1" strike="noStrike" spc="-1" dirty="0">
                <a:solidFill>
                  <a:srgbClr val="000000"/>
                </a:solidFill>
                <a:latin typeface="Calibri Light"/>
              </a:rPr>
              <a:t>Stephen </a:t>
            </a:r>
            <a:r>
              <a:rPr lang="en-US" sz="3100" b="1" strike="noStrike" spc="-1" dirty="0" err="1">
                <a:solidFill>
                  <a:srgbClr val="000000"/>
                </a:solidFill>
                <a:latin typeface="Calibri Light"/>
              </a:rPr>
              <a:t>Zarlenga</a:t>
            </a:r>
            <a:r>
              <a:rPr lang="en-US" sz="3100" b="1" strike="noStrike" spc="-1" dirty="0">
                <a:solidFill>
                  <a:srgbClr val="000000"/>
                </a:solidFill>
                <a:latin typeface="Calibri Light"/>
              </a:rPr>
              <a:t> </a:t>
            </a:r>
            <a:r>
              <a:rPr lang="en-US" sz="2000" b="1" strike="noStrike" spc="-1" dirty="0">
                <a:solidFill>
                  <a:srgbClr val="000000"/>
                </a:solidFill>
                <a:latin typeface="Calibri Light"/>
              </a:rPr>
              <a:t>(1941 – 2017)</a:t>
            </a:r>
            <a:endParaRPr lang="en-US" sz="2000" b="0" strike="noStrike" spc="-1" dirty="0">
              <a:solidFill>
                <a:srgbClr val="000000"/>
              </a:solidFill>
              <a:latin typeface="Calibri"/>
            </a:endParaRPr>
          </a:p>
        </p:txBody>
      </p:sp>
      <p:pic>
        <p:nvPicPr>
          <p:cNvPr id="142" name="Picture 5"/>
          <p:cNvPicPr/>
          <p:nvPr/>
        </p:nvPicPr>
        <p:blipFill>
          <a:blip r:embed="rId2"/>
          <a:stretch/>
        </p:blipFill>
        <p:spPr>
          <a:xfrm>
            <a:off x="677880" y="3774600"/>
            <a:ext cx="2198880" cy="2973960"/>
          </a:xfrm>
          <a:prstGeom prst="rect">
            <a:avLst/>
          </a:prstGeom>
          <a:ln>
            <a:noFill/>
          </a:ln>
        </p:spPr>
      </p:pic>
      <p:sp>
        <p:nvSpPr>
          <p:cNvPr id="143" name="CustomShape 2"/>
          <p:cNvSpPr/>
          <p:nvPr/>
        </p:nvSpPr>
        <p:spPr>
          <a:xfrm>
            <a:off x="3962520" y="1705680"/>
            <a:ext cx="7734120" cy="1629762"/>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400" spc="-1" dirty="0">
                <a:solidFill>
                  <a:srgbClr val="000000"/>
                </a:solidFill>
                <a:latin typeface="Calibri"/>
              </a:rPr>
              <a:t>With </a:t>
            </a:r>
            <a:r>
              <a:rPr lang="en-US" sz="2400" b="0" strike="noStrike" spc="-1" dirty="0">
                <a:solidFill>
                  <a:srgbClr val="000000"/>
                </a:solidFill>
                <a:latin typeface="Calibri"/>
              </a:rPr>
              <a:t>the publication of his book,</a:t>
            </a:r>
          </a:p>
          <a:p>
            <a:pPr algn="ctr">
              <a:lnSpc>
                <a:spcPct val="100000"/>
              </a:lnSpc>
            </a:pPr>
            <a:r>
              <a:rPr lang="en-US" sz="2400" b="1" i="1" strike="noStrike" spc="-1" dirty="0">
                <a:solidFill>
                  <a:srgbClr val="000000"/>
                </a:solidFill>
                <a:latin typeface="Calibri"/>
              </a:rPr>
              <a:t>THE LOST SCIENCE OF MONEY</a:t>
            </a:r>
            <a:r>
              <a:rPr lang="en-US" sz="2400" b="0" strike="noStrike" spc="-1" dirty="0">
                <a:solidFill>
                  <a:srgbClr val="000000"/>
                </a:solidFill>
                <a:latin typeface="Calibri"/>
              </a:rPr>
              <a:t>, in 2002,</a:t>
            </a:r>
          </a:p>
          <a:p>
            <a:pPr algn="ctr">
              <a:lnSpc>
                <a:spcPct val="100000"/>
              </a:lnSpc>
            </a:pPr>
            <a:r>
              <a:rPr lang="en-US" sz="2800" b="1" strike="noStrike" spc="-1" dirty="0">
                <a:solidFill>
                  <a:srgbClr val="000000"/>
                </a:solidFill>
                <a:latin typeface="Calibri"/>
              </a:rPr>
              <a:t>Stephen </a:t>
            </a:r>
            <a:r>
              <a:rPr lang="en-US" sz="2800" b="1" strike="noStrike" spc="-1" dirty="0" err="1">
                <a:solidFill>
                  <a:srgbClr val="000000"/>
                </a:solidFill>
                <a:latin typeface="Calibri"/>
              </a:rPr>
              <a:t>Zarlenga</a:t>
            </a:r>
            <a:r>
              <a:rPr lang="en-US" sz="2800" b="1" strike="noStrike" spc="-1" dirty="0">
                <a:solidFill>
                  <a:srgbClr val="000000"/>
                </a:solidFill>
                <a:latin typeface="Calibri"/>
              </a:rPr>
              <a:t> </a:t>
            </a:r>
            <a:r>
              <a:rPr lang="en-US" sz="2400" b="0" strike="noStrike" spc="-1" dirty="0">
                <a:solidFill>
                  <a:srgbClr val="000000"/>
                </a:solidFill>
                <a:latin typeface="Calibri"/>
              </a:rPr>
              <a:t>began </a:t>
            </a:r>
            <a:r>
              <a:rPr lang="en-US" sz="2400" spc="-1" dirty="0">
                <a:solidFill>
                  <a:srgbClr val="000000"/>
                </a:solidFill>
                <a:latin typeface="Calibri"/>
              </a:rPr>
              <a:t>a reform movement</a:t>
            </a:r>
            <a:r>
              <a:rPr lang="en-US" sz="2400" b="0" strike="noStrike" spc="-1" dirty="0">
                <a:solidFill>
                  <a:srgbClr val="000000"/>
                </a:solidFill>
                <a:latin typeface="Calibri"/>
              </a:rPr>
              <a:t>.</a:t>
            </a:r>
            <a:endParaRPr lang="en-US" sz="2400" b="0" strike="noStrike" spc="-1" dirty="0">
              <a:latin typeface="Arial"/>
            </a:endParaRPr>
          </a:p>
          <a:p>
            <a:pPr algn="ctr">
              <a:lnSpc>
                <a:spcPct val="100000"/>
              </a:lnSpc>
            </a:pPr>
            <a:r>
              <a:rPr lang="en-US" sz="2400" b="0" strike="noStrike" spc="-1" dirty="0">
                <a:solidFill>
                  <a:srgbClr val="000000"/>
                </a:solidFill>
                <a:latin typeface="Calibri"/>
              </a:rPr>
              <a:t>   </a:t>
            </a:r>
            <a:r>
              <a:rPr lang="en-US" sz="2400" b="1" strike="noStrike" spc="-1" dirty="0">
                <a:solidFill>
                  <a:srgbClr val="000000"/>
                </a:solidFill>
                <a:latin typeface="Calibri"/>
              </a:rPr>
              <a:t>Thank you, Stephen!</a:t>
            </a:r>
            <a:endParaRPr lang="en-US" sz="2400" b="1" strike="noStrike" spc="-1" dirty="0">
              <a:latin typeface="Arial"/>
            </a:endParaRPr>
          </a:p>
        </p:txBody>
      </p:sp>
      <p:pic>
        <p:nvPicPr>
          <p:cNvPr id="144" name="Picture 8"/>
          <p:cNvPicPr/>
          <p:nvPr/>
        </p:nvPicPr>
        <p:blipFill>
          <a:blip r:embed="rId3"/>
          <a:stretch/>
        </p:blipFill>
        <p:spPr>
          <a:xfrm>
            <a:off x="495360" y="1525320"/>
            <a:ext cx="2805480" cy="2115000"/>
          </a:xfrm>
          <a:prstGeom prst="rect">
            <a:avLst/>
          </a:prstGeom>
          <a:ln>
            <a:noFill/>
          </a:ln>
        </p:spPr>
      </p:pic>
      <p:sp>
        <p:nvSpPr>
          <p:cNvPr id="145" name="CustomShape 3"/>
          <p:cNvSpPr/>
          <p:nvPr/>
        </p:nvSpPr>
        <p:spPr>
          <a:xfrm>
            <a:off x="3301200" y="4727520"/>
            <a:ext cx="8493120" cy="829543"/>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0" strike="noStrike" spc="-1" dirty="0">
                <a:solidFill>
                  <a:srgbClr val="000000"/>
                </a:solidFill>
                <a:latin typeface="Calibri"/>
              </a:rPr>
              <a:t>Stephen brilliantly defined </a:t>
            </a:r>
            <a:r>
              <a:rPr lang="en-US" sz="2400" b="1" strike="noStrike" spc="-1" dirty="0">
                <a:solidFill>
                  <a:srgbClr val="000000"/>
                </a:solidFill>
                <a:latin typeface="Calibri"/>
              </a:rPr>
              <a:t>“usury” </a:t>
            </a:r>
            <a:r>
              <a:rPr lang="en-US" sz="2400" b="0" strike="noStrike" spc="-1" dirty="0">
                <a:solidFill>
                  <a:srgbClr val="000000"/>
                </a:solidFill>
                <a:latin typeface="Calibri"/>
              </a:rPr>
              <a:t>as</a:t>
            </a:r>
          </a:p>
          <a:p>
            <a:pPr algn="ctr">
              <a:lnSpc>
                <a:spcPct val="100000"/>
              </a:lnSpc>
            </a:pPr>
            <a:r>
              <a:rPr lang="en-US" sz="2400" b="1" strike="noStrike" spc="-1" dirty="0">
                <a:solidFill>
                  <a:srgbClr val="000000"/>
                </a:solidFill>
                <a:latin typeface="Calibri"/>
              </a:rPr>
              <a:t> “the structural misuse of society’s money system”.</a:t>
            </a:r>
            <a:endParaRPr lang="en-US"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1738612"/>
          </a:xfrm>
          <a:solidFill>
            <a:schemeClr val="accent2">
              <a:lumMod val="60000"/>
              <a:lumOff val="40000"/>
            </a:schemeClr>
          </a:solidFill>
        </p:spPr>
        <p:txBody>
          <a:bodyPr>
            <a:noAutofit/>
          </a:bodyPr>
          <a:lstStyle/>
          <a:p>
            <a:pPr algn="ctr"/>
            <a:r>
              <a:rPr lang="en-US" sz="3600" dirty="0"/>
              <a:t>THEMES – </a:t>
            </a:r>
            <a:br>
              <a:rPr lang="en-US" sz="3600" dirty="0"/>
            </a:br>
            <a:r>
              <a:rPr lang="en-US" sz="3600" u="sng" dirty="0"/>
              <a:t>THE LOST SCIENCE OF MONEY</a:t>
            </a:r>
            <a:br>
              <a:rPr lang="en-US" sz="3600" dirty="0"/>
            </a:br>
            <a:r>
              <a:rPr lang="en-US" sz="2000" dirty="0"/>
              <a:t>BY STEPHEN ZARLENGA</a:t>
            </a:r>
            <a:endParaRPr lang="en-US" sz="3600" dirty="0"/>
          </a:p>
        </p:txBody>
      </p:sp>
      <p:sp>
        <p:nvSpPr>
          <p:cNvPr id="3" name="Content Placeholder 2"/>
          <p:cNvSpPr>
            <a:spLocks noGrp="1"/>
          </p:cNvSpPr>
          <p:nvPr>
            <p:ph idx="1"/>
          </p:nvPr>
        </p:nvSpPr>
        <p:spPr>
          <a:xfrm>
            <a:off x="1348998" y="2139542"/>
            <a:ext cx="9494004" cy="4416004"/>
          </a:xfrm>
          <a:solidFill>
            <a:schemeClr val="accent2">
              <a:lumMod val="20000"/>
              <a:lumOff val="80000"/>
            </a:schemeClr>
          </a:solidFill>
        </p:spPr>
        <p:txBody>
          <a:bodyPr>
            <a:normAutofit fontScale="92500"/>
          </a:bodyPr>
          <a:lstStyle/>
          <a:p>
            <a:pPr marL="514350" indent="-514350">
              <a:buFont typeface="+mj-lt"/>
              <a:buAutoNum type="arabicPeriod"/>
            </a:pPr>
            <a:r>
              <a:rPr lang="en-US" sz="2400" dirty="0"/>
              <a:t>Primary importance of the money power (power to create money and regulate it)</a:t>
            </a:r>
          </a:p>
          <a:p>
            <a:pPr marL="514350" indent="-514350">
              <a:buFont typeface="+mj-lt"/>
              <a:buAutoNum type="arabicPeriod"/>
            </a:pPr>
            <a:r>
              <a:rPr lang="en-US" sz="2400" dirty="0"/>
              <a:t>Nature of money </a:t>
            </a:r>
            <a:r>
              <a:rPr lang="en-US" sz="2400" u="sng" dirty="0"/>
              <a:t>purposely</a:t>
            </a:r>
            <a:r>
              <a:rPr lang="en-US" sz="2400" dirty="0"/>
              <a:t> kept </a:t>
            </a:r>
            <a:r>
              <a:rPr lang="en-US" sz="2400" u="sng" dirty="0"/>
              <a:t>secret and confused</a:t>
            </a:r>
          </a:p>
          <a:p>
            <a:pPr marL="514350" indent="-514350">
              <a:buFont typeface="+mj-lt"/>
              <a:buAutoNum type="arabicPeriod"/>
            </a:pPr>
            <a:r>
              <a:rPr lang="en-US" sz="2400" dirty="0"/>
              <a:t>How a society defines money determines who controls the society</a:t>
            </a:r>
          </a:p>
          <a:p>
            <a:pPr marL="514350" indent="-514350">
              <a:buFont typeface="+mj-lt"/>
              <a:buAutoNum type="arabicPeriod"/>
            </a:pPr>
            <a:r>
              <a:rPr lang="en-US" sz="2400" dirty="0"/>
              <a:t>Battle over control of money has raged </a:t>
            </a:r>
            <a:r>
              <a:rPr lang="en-US" sz="2400" u="sng" dirty="0"/>
              <a:t>for millennia</a:t>
            </a:r>
            <a:r>
              <a:rPr lang="en-US" sz="2400" dirty="0"/>
              <a:t>:     public vs private</a:t>
            </a:r>
          </a:p>
          <a:p>
            <a:pPr marL="514350" indent="-514350">
              <a:buFont typeface="+mj-lt"/>
              <a:buAutoNum type="arabicPeriod"/>
            </a:pPr>
            <a:r>
              <a:rPr lang="en-US" sz="2400" dirty="0"/>
              <a:t>The misuse of the monetary system causes tremendous misery and suffering for the ordinary people.    Will &amp; Martin, February 2014</a:t>
            </a:r>
          </a:p>
          <a:p>
            <a:pPr marL="514350" indent="-514350">
              <a:buFont typeface="+mj-lt"/>
              <a:buAutoNum type="arabicPeriod"/>
            </a:pPr>
            <a:r>
              <a:rPr lang="en-US" sz="2400" dirty="0"/>
              <a:t>Whenever the public has owned a significant fraction of the money power, great public benefit has ensued:  Sparta, the Roman Republic, the American Colonies in the 18</a:t>
            </a:r>
            <a:r>
              <a:rPr lang="en-US" sz="2400" baseline="30000" dirty="0"/>
              <a:t>th</a:t>
            </a:r>
            <a:r>
              <a:rPr lang="en-US" sz="2400" dirty="0"/>
              <a:t> century, GREENBACKS after the Civil War, Canada after the Great Depression, British experience after World War II.  Martin, July 2014. </a:t>
            </a:r>
          </a:p>
        </p:txBody>
      </p:sp>
    </p:spTree>
    <p:extLst>
      <p:ext uri="{BB962C8B-B14F-4D97-AF65-F5344CB8AC3E}">
        <p14:creationId xmlns:p14="http://schemas.microsoft.com/office/powerpoint/2010/main" val="38339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671"/>
            <a:ext cx="9383151" cy="6526598"/>
          </a:xfrm>
          <a:prstGeom prst="rect">
            <a:avLst/>
          </a:prstGeom>
        </p:spPr>
      </p:pic>
      <p:sp>
        <p:nvSpPr>
          <p:cNvPr id="3" name="TextBox 2"/>
          <p:cNvSpPr txBox="1"/>
          <p:nvPr/>
        </p:nvSpPr>
        <p:spPr>
          <a:xfrm>
            <a:off x="0" y="0"/>
            <a:ext cx="12192000" cy="1569660"/>
          </a:xfrm>
          <a:prstGeom prst="rect">
            <a:avLst/>
          </a:prstGeom>
          <a:solidFill>
            <a:schemeClr val="bg1"/>
          </a:solidFill>
        </p:spPr>
        <p:txBody>
          <a:bodyPr wrap="square" rtlCol="0">
            <a:spAutoFit/>
          </a:bodyPr>
          <a:lstStyle/>
          <a:p>
            <a:pPr algn="ctr"/>
            <a:r>
              <a:rPr lang="en-US" sz="3200" dirty="0"/>
              <a:t>Teaching materials for each chapter can be found at: </a:t>
            </a:r>
            <a:r>
              <a:rPr lang="en-US" sz="3200" dirty="0">
                <a:highlight>
                  <a:srgbClr val="FFFF00"/>
                </a:highlight>
              </a:rPr>
              <a:t>INFOSTATION1.NET/books/</a:t>
            </a:r>
          </a:p>
          <a:p>
            <a:pPr algn="ctr"/>
            <a:r>
              <a:rPr lang="en-US" sz="3200" dirty="0" err="1">
                <a:highlight>
                  <a:srgbClr val="FFFF00"/>
                </a:highlight>
              </a:rPr>
              <a:t>Zarlenga</a:t>
            </a:r>
            <a:r>
              <a:rPr lang="en-US" sz="3200" dirty="0">
                <a:highlight>
                  <a:srgbClr val="FFFF00"/>
                </a:highlight>
              </a:rPr>
              <a:t>, LOST SCIENCE OF MONEY</a:t>
            </a:r>
          </a:p>
        </p:txBody>
      </p:sp>
    </p:spTree>
    <p:extLst>
      <p:ext uri="{BB962C8B-B14F-4D97-AF65-F5344CB8AC3E}">
        <p14:creationId xmlns:p14="http://schemas.microsoft.com/office/powerpoint/2010/main" val="41747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77" y="5000341"/>
            <a:ext cx="6951359" cy="1621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77" y="2453372"/>
            <a:ext cx="5244641" cy="7002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77" y="3637159"/>
            <a:ext cx="6342961" cy="678210"/>
          </a:xfrm>
          <a:prstGeom prst="rect">
            <a:avLst/>
          </a:prstGeom>
        </p:spPr>
      </p:pic>
      <p:sp>
        <p:nvSpPr>
          <p:cNvPr id="6" name="TextBox 5"/>
          <p:cNvSpPr txBox="1"/>
          <p:nvPr/>
        </p:nvSpPr>
        <p:spPr>
          <a:xfrm>
            <a:off x="882871" y="1984069"/>
            <a:ext cx="2096813" cy="369332"/>
          </a:xfrm>
          <a:prstGeom prst="rect">
            <a:avLst/>
          </a:prstGeom>
          <a:solidFill>
            <a:srgbClr val="FFEC9B"/>
          </a:solidFill>
        </p:spPr>
        <p:txBody>
          <a:bodyPr wrap="square" rtlCol="0">
            <a:spAutoFit/>
          </a:bodyPr>
          <a:lstStyle/>
          <a:p>
            <a:pPr marL="285750" indent="-285750">
              <a:buFont typeface="Arial" panose="020B0604020202020204" pitchFamily="34" charset="0"/>
              <a:buChar char="•"/>
            </a:pPr>
            <a:r>
              <a:rPr lang="en-US" dirty="0"/>
              <a:t>POWERPOINT</a:t>
            </a:r>
          </a:p>
        </p:txBody>
      </p:sp>
      <p:sp>
        <p:nvSpPr>
          <p:cNvPr id="7" name="TextBox 6"/>
          <p:cNvSpPr txBox="1"/>
          <p:nvPr/>
        </p:nvSpPr>
        <p:spPr>
          <a:xfrm>
            <a:off x="882871" y="3210700"/>
            <a:ext cx="2122761" cy="369332"/>
          </a:xfrm>
          <a:prstGeom prst="rect">
            <a:avLst/>
          </a:prstGeom>
          <a:solidFill>
            <a:srgbClr val="FFEC9B"/>
          </a:solidFill>
        </p:spPr>
        <p:txBody>
          <a:bodyPr wrap="none" rtlCol="0">
            <a:spAutoFit/>
          </a:bodyPr>
          <a:lstStyle/>
          <a:p>
            <a:pPr marL="285750" indent="-285750">
              <a:buFont typeface="Arial" panose="020B0604020202020204" pitchFamily="34" charset="0"/>
              <a:buChar char="•"/>
            </a:pPr>
            <a:r>
              <a:rPr lang="en-US" dirty="0"/>
              <a:t>RECORDED CLASS</a:t>
            </a:r>
          </a:p>
        </p:txBody>
      </p:sp>
      <p:sp>
        <p:nvSpPr>
          <p:cNvPr id="8" name="TextBox 7"/>
          <p:cNvSpPr txBox="1"/>
          <p:nvPr/>
        </p:nvSpPr>
        <p:spPr>
          <a:xfrm>
            <a:off x="882871" y="4495478"/>
            <a:ext cx="1340945" cy="369332"/>
          </a:xfrm>
          <a:prstGeom prst="rect">
            <a:avLst/>
          </a:prstGeom>
          <a:solidFill>
            <a:srgbClr val="FFEC9B"/>
          </a:solidFill>
        </p:spPr>
        <p:txBody>
          <a:bodyPr wrap="none" rtlCol="0">
            <a:spAutoFit/>
          </a:bodyPr>
          <a:lstStyle/>
          <a:p>
            <a:pPr marL="285750" indent="-285750">
              <a:buFont typeface="Arial" panose="020B0604020202020204" pitchFamily="34" charset="0"/>
              <a:buChar char="•"/>
            </a:pPr>
            <a:r>
              <a:rPr lang="en-US" dirty="0"/>
              <a:t>SOURCES</a:t>
            </a:r>
          </a:p>
        </p:txBody>
      </p:sp>
      <p:sp>
        <p:nvSpPr>
          <p:cNvPr id="10" name="TextBox 9"/>
          <p:cNvSpPr txBox="1"/>
          <p:nvPr/>
        </p:nvSpPr>
        <p:spPr>
          <a:xfrm>
            <a:off x="574431" y="88966"/>
            <a:ext cx="11354972" cy="1569660"/>
          </a:xfrm>
          <a:prstGeom prst="rect">
            <a:avLst/>
          </a:prstGeom>
          <a:solidFill>
            <a:srgbClr val="FFC000"/>
          </a:solidFill>
        </p:spPr>
        <p:txBody>
          <a:bodyPr wrap="square" rtlCol="0">
            <a:spAutoFit/>
          </a:bodyPr>
          <a:lstStyle/>
          <a:p>
            <a:r>
              <a:rPr lang="en-US" sz="2400" dirty="0"/>
              <a:t>infostation1.net/books/     EACH CHAPTER CONTAINS:</a:t>
            </a:r>
          </a:p>
          <a:p>
            <a:pPr marL="3943350" lvl="8" indent="-285750">
              <a:buFont typeface="Arial" panose="020B0604020202020204" pitchFamily="34" charset="0"/>
              <a:buChar char="•"/>
            </a:pPr>
            <a:r>
              <a:rPr lang="en-US" sz="2400" dirty="0" err="1"/>
              <a:t>Powerpoint</a:t>
            </a:r>
            <a:endParaRPr lang="en-US" sz="2400" dirty="0"/>
          </a:p>
          <a:p>
            <a:pPr marL="3943350" lvl="8" indent="-285750">
              <a:buFont typeface="Arial" panose="020B0604020202020204" pitchFamily="34" charset="0"/>
              <a:buChar char="•"/>
            </a:pPr>
            <a:r>
              <a:rPr lang="en-US" sz="2400" dirty="0"/>
              <a:t>Recording of class</a:t>
            </a:r>
          </a:p>
          <a:p>
            <a:pPr marL="3943350" lvl="8" indent="-285750">
              <a:buFont typeface="Arial" panose="020B0604020202020204" pitchFamily="34" charset="0"/>
              <a:buChar char="•"/>
            </a:pPr>
            <a:r>
              <a:rPr lang="en-US" sz="2400" dirty="0"/>
              <a:t>Sources    </a:t>
            </a:r>
          </a:p>
        </p:txBody>
      </p:sp>
    </p:spTree>
    <p:extLst>
      <p:ext uri="{BB962C8B-B14F-4D97-AF65-F5344CB8AC3E}">
        <p14:creationId xmlns:p14="http://schemas.microsoft.com/office/powerpoint/2010/main" val="242028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B410-841B-4AC5-B4DC-5642410A650D}"/>
              </a:ext>
            </a:extLst>
          </p:cNvPr>
          <p:cNvSpPr txBox="1"/>
          <p:nvPr/>
        </p:nvSpPr>
        <p:spPr>
          <a:xfrm>
            <a:off x="2053883" y="2165257"/>
            <a:ext cx="8975188" cy="2246769"/>
          </a:xfrm>
          <a:prstGeom prst="rect">
            <a:avLst/>
          </a:prstGeom>
          <a:noFill/>
        </p:spPr>
        <p:txBody>
          <a:bodyPr wrap="square" rtlCol="0">
            <a:spAutoFit/>
          </a:bodyPr>
          <a:lstStyle/>
          <a:p>
            <a:pPr algn="ctr"/>
            <a:r>
              <a:rPr lang="en-US" sz="2800" b="1" dirty="0"/>
              <a:t>Each chapter of the book will require one or two classes, </a:t>
            </a:r>
          </a:p>
          <a:p>
            <a:pPr algn="ctr"/>
            <a:r>
              <a:rPr lang="en-US" sz="2800" b="1" dirty="0"/>
              <a:t>depending on the amount of material to be discussed.</a:t>
            </a:r>
          </a:p>
          <a:p>
            <a:pPr algn="ctr"/>
            <a:endParaRPr lang="en-US" sz="2800" b="1" dirty="0"/>
          </a:p>
          <a:p>
            <a:pPr algn="ctr"/>
            <a:r>
              <a:rPr lang="en-US" sz="2800" b="1" dirty="0"/>
              <a:t>For example, here are some slides from</a:t>
            </a:r>
          </a:p>
          <a:p>
            <a:pPr algn="ctr"/>
            <a:r>
              <a:rPr lang="en-US" sz="2800" b="1" dirty="0"/>
              <a:t>CHAPTER 24 – PART 1</a:t>
            </a:r>
          </a:p>
        </p:txBody>
      </p:sp>
    </p:spTree>
    <p:extLst>
      <p:ext uri="{BB962C8B-B14F-4D97-AF65-F5344CB8AC3E}">
        <p14:creationId xmlns:p14="http://schemas.microsoft.com/office/powerpoint/2010/main" val="83770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1u43aCKoefA/UDFKkx694FI/AAAAAAAAEWw/d1VZXjkl65s/s1600/3branches+of+us+gover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23" y="2347208"/>
            <a:ext cx="5881085" cy="45107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br>
              <a:rPr lang="en-US" b="1" dirty="0"/>
            </a:br>
            <a:br>
              <a:rPr lang="en-US" b="1" dirty="0"/>
            </a:br>
            <a:br>
              <a:rPr lang="en-US" b="1" dirty="0"/>
            </a:br>
            <a:br>
              <a:rPr lang="en-US" sz="4900" b="1" dirty="0"/>
            </a:br>
            <a:r>
              <a:rPr lang="en-US" sz="4000" b="1" dirty="0"/>
              <a:t>The 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8" name="Picture 4" descr="http://www.iconexperience.com/_img/i_collection_png/512x512/plain/central_bank_doll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287" y="3242504"/>
            <a:ext cx="1964661" cy="196466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1103587"/>
            <a:ext cx="12191998" cy="1261242"/>
          </a:xfrm>
          <a:solidFill>
            <a:srgbClr val="33CCFF"/>
          </a:solidFill>
        </p:spPr>
        <p:txBody>
          <a:bodyPr>
            <a:normAutofit fontScale="92500" lnSpcReduction="20000"/>
          </a:bodyPr>
          <a:lstStyle/>
          <a:p>
            <a:r>
              <a:rPr lang="en-US" sz="2800" b="1" dirty="0"/>
              <a:t>CHAPTER 24 – Part 1</a:t>
            </a:r>
          </a:p>
          <a:p>
            <a:r>
              <a:rPr lang="en-US" sz="2800" b="1" dirty="0"/>
              <a:t>PROPOSALS FOR U.S. MONETARY REFORM:</a:t>
            </a:r>
          </a:p>
          <a:p>
            <a:r>
              <a:rPr lang="en-US" sz="2800" b="1" dirty="0"/>
              <a:t>Toward a Fourth Branch of Government</a:t>
            </a:r>
          </a:p>
        </p:txBody>
      </p:sp>
      <p:sp>
        <p:nvSpPr>
          <p:cNvPr id="5" name="Plus 4"/>
          <p:cNvSpPr/>
          <p:nvPr/>
        </p:nvSpPr>
        <p:spPr>
          <a:xfrm>
            <a:off x="7047731" y="3922278"/>
            <a:ext cx="1451893" cy="1568669"/>
          </a:xfrm>
          <a:prstGeom prst="mathPl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38167" y="5075449"/>
            <a:ext cx="2245936" cy="830997"/>
          </a:xfrm>
          <a:prstGeom prst="rect">
            <a:avLst/>
          </a:prstGeom>
          <a:noFill/>
        </p:spPr>
        <p:txBody>
          <a:bodyPr wrap="none" rtlCol="0">
            <a:spAutoFit/>
          </a:bodyPr>
          <a:lstStyle/>
          <a:p>
            <a:r>
              <a:rPr lang="en-US" sz="2400" b="1" dirty="0"/>
              <a:t>       Monetary</a:t>
            </a:r>
          </a:p>
          <a:p>
            <a:r>
              <a:rPr lang="en-US" sz="2400" b="1" dirty="0"/>
              <a:t>(creates money)</a:t>
            </a:r>
          </a:p>
        </p:txBody>
      </p:sp>
      <p:sp>
        <p:nvSpPr>
          <p:cNvPr id="9" name="TextBox 8"/>
          <p:cNvSpPr txBox="1"/>
          <p:nvPr/>
        </p:nvSpPr>
        <p:spPr>
          <a:xfrm>
            <a:off x="9146535" y="6463202"/>
            <a:ext cx="2052485" cy="369332"/>
          </a:xfrm>
          <a:prstGeom prst="rect">
            <a:avLst/>
          </a:prstGeom>
          <a:solidFill>
            <a:srgbClr val="00FF00"/>
          </a:solidFill>
        </p:spPr>
        <p:txBody>
          <a:bodyPr wrap="none" rtlCol="0">
            <a:spAutoFit/>
          </a:bodyPr>
          <a:lstStyle/>
          <a:p>
            <a:r>
              <a:rPr lang="en-US" dirty="0"/>
              <a:t>Monetary Authority</a:t>
            </a:r>
          </a:p>
        </p:txBody>
      </p:sp>
      <p:sp>
        <p:nvSpPr>
          <p:cNvPr id="10" name="Down Arrow 9"/>
          <p:cNvSpPr/>
          <p:nvPr/>
        </p:nvSpPr>
        <p:spPr>
          <a:xfrm>
            <a:off x="9930461" y="5906446"/>
            <a:ext cx="484632" cy="542568"/>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53794" y="2473009"/>
            <a:ext cx="2870037" cy="584775"/>
          </a:xfrm>
          <a:prstGeom prst="rect">
            <a:avLst/>
          </a:prstGeom>
          <a:solidFill>
            <a:srgbClr val="00FF00"/>
          </a:solidFill>
        </p:spPr>
        <p:txBody>
          <a:bodyPr wrap="square" rtlCol="0">
            <a:spAutoFit/>
          </a:bodyPr>
          <a:lstStyle/>
          <a:p>
            <a:pPr algn="ctr"/>
            <a:r>
              <a:rPr lang="en-US" sz="3200" dirty="0"/>
              <a:t>Fourth Branch</a:t>
            </a:r>
          </a:p>
        </p:txBody>
      </p:sp>
    </p:spTree>
    <p:extLst>
      <p:ext uri="{BB962C8B-B14F-4D97-AF65-F5344CB8AC3E}">
        <p14:creationId xmlns:p14="http://schemas.microsoft.com/office/powerpoint/2010/main" val="266586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B410-841B-4AC5-B4DC-5642410A650D}"/>
              </a:ext>
            </a:extLst>
          </p:cNvPr>
          <p:cNvSpPr txBox="1"/>
          <p:nvPr/>
        </p:nvSpPr>
        <p:spPr>
          <a:xfrm>
            <a:off x="2827606" y="2547874"/>
            <a:ext cx="7519559" cy="1384995"/>
          </a:xfrm>
          <a:prstGeom prst="rect">
            <a:avLst/>
          </a:prstGeom>
          <a:noFill/>
        </p:spPr>
        <p:txBody>
          <a:bodyPr wrap="none" rtlCol="0">
            <a:spAutoFit/>
          </a:bodyPr>
          <a:lstStyle/>
          <a:p>
            <a:r>
              <a:rPr lang="en-US" sz="2800" b="1" dirty="0"/>
              <a:t>Each chapter will have a table of contents, called:</a:t>
            </a:r>
          </a:p>
          <a:p>
            <a:endParaRPr lang="en-US" sz="2800" b="1" dirty="0"/>
          </a:p>
          <a:p>
            <a:pPr lvl="1" algn="ctr"/>
            <a:r>
              <a:rPr lang="en-US" sz="2800" b="1" dirty="0"/>
              <a:t>PARTS OF PRESENTATION</a:t>
            </a:r>
          </a:p>
        </p:txBody>
      </p:sp>
    </p:spTree>
    <p:extLst>
      <p:ext uri="{BB962C8B-B14F-4D97-AF65-F5344CB8AC3E}">
        <p14:creationId xmlns:p14="http://schemas.microsoft.com/office/powerpoint/2010/main" val="112432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a:t>PARTS OF PRESENTATION</a:t>
            </a:r>
          </a:p>
        </p:txBody>
      </p:sp>
      <p:sp>
        <p:nvSpPr>
          <p:cNvPr id="3" name="Content Placeholder 2"/>
          <p:cNvSpPr>
            <a:spLocks noGrp="1"/>
          </p:cNvSpPr>
          <p:nvPr>
            <p:ph idx="1"/>
          </p:nvPr>
        </p:nvSpPr>
        <p:spPr>
          <a:xfrm>
            <a:off x="-1" y="773085"/>
            <a:ext cx="12191998" cy="6084915"/>
          </a:xfrm>
        </p:spPr>
        <p:txBody>
          <a:bodyPr>
            <a:normAutofit lnSpcReduction="10000"/>
          </a:bodyPr>
          <a:lstStyle/>
          <a:p>
            <a:pPr marL="457200" indent="-457200">
              <a:buFont typeface="+mj-lt"/>
              <a:buAutoNum type="arabicPeriod"/>
            </a:pPr>
            <a:r>
              <a:rPr lang="en-US" dirty="0">
                <a:latin typeface="Courier New" panose="02070309020205020404" pitchFamily="49" charset="0"/>
                <a:cs typeface="Courier New" panose="02070309020205020404" pitchFamily="49" charset="0"/>
              </a:rPr>
              <a:t>Introduction</a:t>
            </a:r>
          </a:p>
          <a:p>
            <a:pPr marL="457200" indent="-457200">
              <a:buFont typeface="+mj-lt"/>
              <a:buAutoNum type="arabicPeriod"/>
            </a:pPr>
            <a:r>
              <a:rPr lang="en-US" dirty="0">
                <a:latin typeface="Courier New" panose="02070309020205020404" pitchFamily="49" charset="0"/>
                <a:cs typeface="Courier New" panose="02070309020205020404" pitchFamily="49" charset="0"/>
              </a:rPr>
              <a:t>Who Is Responsible?</a:t>
            </a:r>
          </a:p>
          <a:p>
            <a:pPr marL="457200" indent="-457200">
              <a:buFont typeface="+mj-lt"/>
              <a:buAutoNum type="arabicPeriod"/>
            </a:pPr>
            <a:r>
              <a:rPr lang="en-US" dirty="0">
                <a:latin typeface="Courier New" panose="02070309020205020404" pitchFamily="49" charset="0"/>
                <a:cs typeface="Courier New" panose="02070309020205020404" pitchFamily="49" charset="0"/>
              </a:rPr>
              <a:t>Misdiagnosis of America’s Problems</a:t>
            </a:r>
          </a:p>
          <a:p>
            <a:pPr marL="457200" indent="-457200">
              <a:buFont typeface="+mj-lt"/>
              <a:buAutoNum type="arabicPeriod"/>
            </a:pPr>
            <a:r>
              <a:rPr lang="en-US" dirty="0">
                <a:latin typeface="Courier New" panose="02070309020205020404" pitchFamily="49" charset="0"/>
                <a:cs typeface="Courier New" panose="02070309020205020404" pitchFamily="49" charset="0"/>
              </a:rPr>
              <a:t>Monetary Reform is Crucially Needed</a:t>
            </a:r>
          </a:p>
          <a:p>
            <a:pPr marL="457200" indent="-457200">
              <a:buFont typeface="+mj-lt"/>
              <a:buAutoNum type="arabicPeriod"/>
            </a:pPr>
            <a:r>
              <a:rPr lang="en-US" dirty="0">
                <a:latin typeface="Courier New" panose="02070309020205020404" pitchFamily="49" charset="0"/>
                <a:cs typeface="Courier New" panose="02070309020205020404" pitchFamily="49" charset="0"/>
              </a:rPr>
              <a:t>Money’s Nature Must Dictate Monetary Reform</a:t>
            </a:r>
          </a:p>
          <a:p>
            <a:pPr marL="457200" indent="-457200">
              <a:buFont typeface="+mj-lt"/>
              <a:buAutoNum type="arabicPeriod"/>
            </a:pPr>
            <a:r>
              <a:rPr lang="en-US" dirty="0">
                <a:latin typeface="Courier New" panose="02070309020205020404" pitchFamily="49" charset="0"/>
                <a:cs typeface="Courier New" panose="02070309020205020404" pitchFamily="49" charset="0"/>
              </a:rPr>
              <a:t>Distractions from Sovereign Money</a:t>
            </a:r>
          </a:p>
          <a:p>
            <a:pPr marL="914400" lvl="1" indent="-457200">
              <a:buAutoNum type="alphaLcParenR"/>
            </a:pPr>
            <a:r>
              <a:rPr lang="en-US" dirty="0">
                <a:latin typeface="Courier New" panose="02070309020205020404" pitchFamily="49" charset="0"/>
                <a:cs typeface="Courier New" panose="02070309020205020404" pitchFamily="49" charset="0"/>
              </a:rPr>
              <a:t>The Gold Promoters</a:t>
            </a:r>
          </a:p>
          <a:p>
            <a:pPr marL="914400" lvl="1" indent="-457200">
              <a:buAutoNum type="alphaLcParenR"/>
            </a:pPr>
            <a:r>
              <a:rPr lang="en-US" dirty="0">
                <a:latin typeface="Courier New" panose="02070309020205020404" pitchFamily="49" charset="0"/>
                <a:cs typeface="Courier New" panose="02070309020205020404" pitchFamily="49" charset="0"/>
              </a:rPr>
              <a:t>The “Free Banking</a:t>
            </a:r>
            <a:r>
              <a:rPr lang="en-US">
                <a:latin typeface="Courier New" panose="02070309020205020404" pitchFamily="49" charset="0"/>
                <a:cs typeface="Courier New" panose="02070309020205020404" pitchFamily="49" charset="0"/>
              </a:rPr>
              <a:t>” Ideologues</a:t>
            </a:r>
            <a:endParaRPr lang="en-US" dirty="0">
              <a:latin typeface="Courier New" panose="02070309020205020404" pitchFamily="49" charset="0"/>
              <a:cs typeface="Courier New" panose="02070309020205020404" pitchFamily="49" charset="0"/>
            </a:endParaRPr>
          </a:p>
          <a:p>
            <a:pPr marL="914400" lvl="1" indent="-457200">
              <a:buAutoNum type="alphaLcParenR"/>
            </a:pPr>
            <a:r>
              <a:rPr lang="en-US" dirty="0">
                <a:latin typeface="Courier New" panose="02070309020205020404" pitchFamily="49" charset="0"/>
                <a:cs typeface="Courier New" panose="02070309020205020404" pitchFamily="49" charset="0"/>
              </a:rPr>
              <a:t>Local Currency (“Lets”) Advocates</a:t>
            </a:r>
          </a:p>
          <a:p>
            <a:pPr marL="914400" lvl="1" indent="-457200">
              <a:buAutoNum type="alphaLcParenR"/>
            </a:pPr>
            <a:r>
              <a:rPr lang="en-US" dirty="0">
                <a:latin typeface="Courier New" panose="02070309020205020404" pitchFamily="49" charset="0"/>
                <a:cs typeface="Courier New" panose="02070309020205020404" pitchFamily="49" charset="0"/>
              </a:rPr>
              <a:t>The “All Money is Debt” Faction</a:t>
            </a:r>
          </a:p>
          <a:p>
            <a:pPr marL="457200" indent="-457200">
              <a:buFont typeface="+mj-lt"/>
              <a:buAutoNum type="arabicPeriod"/>
            </a:pPr>
            <a:r>
              <a:rPr lang="en-US" dirty="0">
                <a:latin typeface="Courier New" panose="02070309020205020404" pitchFamily="49" charset="0"/>
                <a:cs typeface="Courier New" panose="02070309020205020404" pitchFamily="49" charset="0"/>
              </a:rPr>
              <a:t>Government’s Responsibility to Provide the Money</a:t>
            </a:r>
          </a:p>
          <a:p>
            <a:pPr marL="457200" indent="-457200">
              <a:buFont typeface="+mj-lt"/>
              <a:buAutoNum type="arabicPeriod"/>
            </a:pPr>
            <a:r>
              <a:rPr lang="en-US" dirty="0">
                <a:latin typeface="Courier New" panose="02070309020205020404" pitchFamily="49" charset="0"/>
                <a:cs typeface="Courier New" panose="02070309020205020404" pitchFamily="49" charset="0"/>
              </a:rPr>
              <a:t>THE AMI STRATEGY:  Reforming the Federal Reserve System</a:t>
            </a:r>
          </a:p>
          <a:p>
            <a:pPr marL="457200" indent="-457200">
              <a:buFont typeface="+mj-lt"/>
              <a:buAutoNum type="arabicPeriod"/>
            </a:pPr>
            <a:r>
              <a:rPr lang="en-US" dirty="0">
                <a:latin typeface="Courier New" panose="02070309020205020404" pitchFamily="49" charset="0"/>
                <a:cs typeface="Courier New" panose="02070309020205020404" pitchFamily="49" charset="0"/>
              </a:rPr>
              <a:t>Reform #1: Nationalization of the Federal Reserve</a:t>
            </a:r>
          </a:p>
        </p:txBody>
      </p:sp>
    </p:spTree>
    <p:extLst>
      <p:ext uri="{BB962C8B-B14F-4D97-AF65-F5344CB8AC3E}">
        <p14:creationId xmlns:p14="http://schemas.microsoft.com/office/powerpoint/2010/main" val="11198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Widescreen</PresentationFormat>
  <Paragraphs>89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An intro to the book –  THE LOST SCIENCE OF MONEY BY STEPHEN ZARLENGA</vt:lpstr>
      <vt:lpstr>PowerPoint Presentation</vt:lpstr>
      <vt:lpstr>THEMES –  THE LOST SCIENCE OF MONEY BY STEPHEN ZARLENGA</vt:lpstr>
      <vt:lpstr>PowerPoint Presentation</vt:lpstr>
      <vt:lpstr>PowerPoint Presentation</vt:lpstr>
      <vt:lpstr>PowerPoint Presentation</vt:lpstr>
      <vt:lpstr>    The Lost Science of Money   </vt:lpstr>
      <vt:lpstr>PowerPoint Presentation</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cp:lastModifiedBy>
  <cp:revision>1437</cp:revision>
  <dcterms:created xsi:type="dcterms:W3CDTF">2015-01-20T02:13:25Z</dcterms:created>
  <dcterms:modified xsi:type="dcterms:W3CDTF">2021-09-08T16:24:26Z</dcterms:modified>
</cp:coreProperties>
</file>