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7" r:id="rId3"/>
    <p:sldId id="371" r:id="rId4"/>
    <p:sldId id="277" r:id="rId5"/>
    <p:sldId id="259" r:id="rId6"/>
    <p:sldId id="271" r:id="rId7"/>
    <p:sldId id="269" r:id="rId8"/>
    <p:sldId id="260" r:id="rId9"/>
    <p:sldId id="274" r:id="rId10"/>
    <p:sldId id="262" r:id="rId11"/>
    <p:sldId id="263" r:id="rId12"/>
    <p:sldId id="264" r:id="rId13"/>
    <p:sldId id="265" r:id="rId14"/>
    <p:sldId id="375" r:id="rId15"/>
    <p:sldId id="276" r:id="rId16"/>
    <p:sldId id="369" r:id="rId17"/>
    <p:sldId id="372" r:id="rId18"/>
    <p:sldId id="323" r:id="rId19"/>
    <p:sldId id="377" r:id="rId20"/>
    <p:sldId id="325" r:id="rId21"/>
    <p:sldId id="376" r:id="rId22"/>
    <p:sldId id="324" r:id="rId23"/>
    <p:sldId id="326" r:id="rId24"/>
    <p:sldId id="296" r:id="rId25"/>
    <p:sldId id="293" r:id="rId26"/>
    <p:sldId id="342" r:id="rId27"/>
    <p:sldId id="270" r:id="rId28"/>
    <p:sldId id="287" r:id="rId29"/>
    <p:sldId id="373" r:id="rId30"/>
    <p:sldId id="374" r:id="rId31"/>
    <p:sldId id="290" r:id="rId32"/>
    <p:sldId id="378" r:id="rId33"/>
    <p:sldId id="313" r:id="rId34"/>
    <p:sldId id="37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DAA3"/>
    <a:srgbClr val="FCD946"/>
    <a:srgbClr val="FDE373"/>
    <a:srgbClr val="FF3300"/>
    <a:srgbClr val="FFFFCC"/>
    <a:srgbClr val="05CFFF"/>
    <a:srgbClr val="CCEB33"/>
    <a:srgbClr val="69E2FF"/>
    <a:srgbClr val="00A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D53DE-1689-421A-8803-F732C5C5987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C5544-CD55-464B-85A5-D99A9F0C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9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0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94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9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9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9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3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60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26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7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56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81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23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2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51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7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1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9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7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7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1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4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9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B5C-8782-4277-95F6-4905ACF1266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0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FB5C-8782-4277-95F6-4905ACF1266F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870D4-0623-4ECC-B0D8-E387A9373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3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6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eg"/><Relationship Id="rId9" Type="http://schemas.openxmlformats.org/officeDocument/2006/relationships/image" Target="../media/image5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33167"/>
            <a:ext cx="11627835" cy="135815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/>
              <a:t>    “</a:t>
            </a:r>
            <a:r>
              <a:rPr lang="en-US" sz="4800" b="1" dirty="0"/>
              <a:t>Over time, whoever controls the money system</a:t>
            </a:r>
            <a:r>
              <a:rPr lang="en-US" sz="4800" b="1" dirty="0" smtClean="0"/>
              <a:t>,</a:t>
            </a:r>
            <a:br>
              <a:rPr lang="en-US" sz="4800" b="1" dirty="0" smtClean="0"/>
            </a:br>
            <a:r>
              <a:rPr lang="en-US" sz="4800" b="1" dirty="0" smtClean="0"/>
              <a:t>                        controls </a:t>
            </a:r>
            <a:r>
              <a:rPr lang="en-US" sz="4800" b="1" dirty="0"/>
              <a:t>the nation</a:t>
            </a:r>
            <a:r>
              <a:rPr lang="en-US" sz="4800" b="1" dirty="0" smtClean="0"/>
              <a:t>.”   </a:t>
            </a:r>
            <a:r>
              <a:rPr lang="en-US" sz="3100" b="1" dirty="0" smtClean="0"/>
              <a:t>Stephen </a:t>
            </a:r>
            <a:r>
              <a:rPr lang="en-US" sz="3100" b="1" dirty="0" err="1" smtClean="0"/>
              <a:t>Zarlenga</a:t>
            </a:r>
            <a:r>
              <a:rPr lang="en-US" sz="3100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/>
              <a:t>1941 – 2017)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4" y="3774540"/>
            <a:ext cx="2199322" cy="2974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1705768"/>
            <a:ext cx="7655859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With the founding of the American Monetary Institution (AMI) (1996) and</a:t>
            </a:r>
          </a:p>
          <a:p>
            <a:r>
              <a:rPr lang="en-US" dirty="0" smtClean="0"/>
              <a:t>the publication of his book, THE LOST SCIENCE OF MONEY (pub. 2002),</a:t>
            </a:r>
          </a:p>
          <a:p>
            <a:r>
              <a:rPr lang="en-US" dirty="0" smtClean="0"/>
              <a:t>Stephen </a:t>
            </a:r>
            <a:r>
              <a:rPr lang="en-US" dirty="0" err="1" smtClean="0"/>
              <a:t>Zarlenga</a:t>
            </a:r>
            <a:r>
              <a:rPr lang="en-US" dirty="0" smtClean="0"/>
              <a:t> began the new American Monetary Reform Movement for sovereign money.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Thank you, Stephen!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5" y="1525321"/>
            <a:ext cx="2805924" cy="2115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5555248"/>
            <a:ext cx="841785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LOST SCIENCE OF MONEY tells the missing history of money.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44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199393" y="254465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3034" y="0"/>
            <a:ext cx="10744201" cy="4678204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>
                <a:latin typeface="Arial"/>
              </a:rPr>
              <a:t>#</a:t>
            </a:r>
            <a:r>
              <a:rPr lang="en-US" sz="4000" dirty="0" smtClean="0">
                <a:latin typeface="Arial"/>
              </a:rPr>
              <a:t>1   </a:t>
            </a:r>
          </a:p>
          <a:p>
            <a:endParaRPr lang="en-US" sz="2400" dirty="0">
              <a:latin typeface="Arial"/>
            </a:endParaRPr>
          </a:p>
          <a:p>
            <a:r>
              <a:rPr lang="en-US" sz="2400" dirty="0">
                <a:latin typeface="Arial"/>
              </a:rPr>
              <a:t>When a private commercial bank makes a loan, it CREATES MONEY.</a:t>
            </a:r>
          </a:p>
          <a:p>
            <a:r>
              <a:rPr lang="en-US" sz="2400" dirty="0" smtClean="0">
                <a:latin typeface="Arial"/>
              </a:rPr>
              <a:t>                                        (The </a:t>
            </a:r>
            <a:r>
              <a:rPr lang="en-US" sz="2400" dirty="0">
                <a:latin typeface="Arial"/>
              </a:rPr>
              <a:t>money supply grows</a:t>
            </a:r>
            <a:r>
              <a:rPr lang="en-US" sz="2400" dirty="0" smtClean="0">
                <a:latin typeface="Arial"/>
              </a:rPr>
              <a:t>.)</a:t>
            </a:r>
          </a:p>
          <a:p>
            <a:endParaRPr lang="en-US" sz="2400" dirty="0">
              <a:latin typeface="Arial"/>
            </a:endParaRPr>
          </a:p>
          <a:p>
            <a:endParaRPr lang="en-US" sz="2400" dirty="0">
              <a:latin typeface="Arial"/>
            </a:endParaRPr>
          </a:p>
          <a:p>
            <a:endParaRPr lang="en-US" dirty="0"/>
          </a:p>
          <a:p>
            <a:r>
              <a:rPr lang="en-US" sz="2400" dirty="0">
                <a:latin typeface="Arial"/>
              </a:rPr>
              <a:t>When the loan is repaid, the MONEY DISAPPEARS.</a:t>
            </a:r>
          </a:p>
          <a:p>
            <a:r>
              <a:rPr lang="en-US" sz="2400" dirty="0" smtClean="0">
                <a:latin typeface="Arial"/>
              </a:rPr>
              <a:t>                                        (The </a:t>
            </a:r>
            <a:r>
              <a:rPr lang="en-US" sz="2400" dirty="0">
                <a:latin typeface="Arial"/>
              </a:rPr>
              <a:t>money supply shrinks</a:t>
            </a:r>
            <a:r>
              <a:rPr lang="en-US" sz="2400" dirty="0" smtClean="0">
                <a:latin typeface="Arial"/>
              </a:rPr>
              <a:t>.)  </a:t>
            </a:r>
          </a:p>
          <a:p>
            <a:endParaRPr lang="en-US" sz="2400" dirty="0">
              <a:latin typeface="Arial"/>
            </a:endParaRPr>
          </a:p>
          <a:p>
            <a:endParaRPr lang="en-US" sz="2400" dirty="0" smtClean="0">
              <a:latin typeface="Arial"/>
            </a:endParaRPr>
          </a:p>
          <a:p>
            <a:endParaRPr lang="en-US" sz="2400" dirty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562" y="5695154"/>
            <a:ext cx="906743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/>
              <a:t>What!  </a:t>
            </a:r>
            <a:r>
              <a:rPr lang="en-US" sz="2400" dirty="0" smtClean="0"/>
              <a:t>  This </a:t>
            </a:r>
            <a:r>
              <a:rPr lang="en-US" sz="2400" dirty="0"/>
              <a:t>can't be</a:t>
            </a:r>
            <a:r>
              <a:rPr lang="en-US" sz="2400" dirty="0" smtClean="0"/>
              <a:t>!      We all need that money!   It mustn’t go away!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106" y="1442129"/>
            <a:ext cx="2380129" cy="1700092"/>
          </a:xfrm>
          <a:prstGeom prst="rect">
            <a:avLst/>
          </a:prstGeom>
          <a:ln w="38100">
            <a:solidFill>
              <a:srgbClr val="05CF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4" y="3617517"/>
            <a:ext cx="1237128" cy="894341"/>
          </a:xfrm>
          <a:prstGeom prst="rect">
            <a:avLst/>
          </a:prstGeom>
          <a:ln w="57150">
            <a:solidFill>
              <a:srgbClr val="05CF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4779443"/>
            <a:ext cx="2820589" cy="2078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258" y="6673334"/>
            <a:ext cx="2820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2600" y="3131531"/>
            <a:ext cx="474662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2400" dirty="0"/>
              <a:t>Oh, my goodness.</a:t>
            </a:r>
          </a:p>
          <a:p>
            <a:endParaRPr lang="en-US" sz="2400" dirty="0"/>
          </a:p>
          <a:p>
            <a:r>
              <a:rPr lang="en-US" sz="2400" dirty="0"/>
              <a:t>This is getting really confusing. Why not create the INTEREST?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593" y="115594"/>
            <a:ext cx="11408014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/>
              <a:t>#</a:t>
            </a:r>
            <a:r>
              <a:rPr lang="en-US" sz="4000" b="1" dirty="0" smtClean="0"/>
              <a:t>2</a:t>
            </a:r>
          </a:p>
          <a:p>
            <a:pPr algn="ctr"/>
            <a:endParaRPr lang="en-US" sz="2800" dirty="0"/>
          </a:p>
          <a:p>
            <a:r>
              <a:rPr lang="en-US" sz="2800" dirty="0"/>
              <a:t>Of course, we know that every borrower must pay interest.</a:t>
            </a:r>
          </a:p>
          <a:p>
            <a:endParaRPr lang="en-US" sz="2800" dirty="0"/>
          </a:p>
          <a:p>
            <a:r>
              <a:rPr lang="en-US" sz="2800" dirty="0" smtClean="0"/>
              <a:t>The problem is that </a:t>
            </a:r>
            <a:r>
              <a:rPr lang="en-US" sz="2800" dirty="0"/>
              <a:t>banks NEVER CREATE THE MONEY FOR THE INTEREST.    Only for the principal of the loan.</a:t>
            </a:r>
          </a:p>
        </p:txBody>
      </p:sp>
      <p:pic>
        <p:nvPicPr>
          <p:cNvPr id="9" name="Picture 2" descr="https://s16-us2.ixquick.com/cgi-bin/serveimage?url=http%3A%2F%2Fwww.sonofabroker.com%2Fwp-content%2Fuploads%2F2011%2F09%2Finterest.jpg&amp;sp=0ca616d8307ef6362f5af84bf819c67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3" y="3220421"/>
            <a:ext cx="3648173" cy="21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-1980000">
            <a:off x="-56940" y="4950272"/>
            <a:ext cx="3036887" cy="523220"/>
          </a:xfrm>
          <a:prstGeom prst="rect">
            <a:avLst/>
          </a:prstGeom>
          <a:solidFill>
            <a:srgbClr val="CCEB33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/>
              <a:t>NEVER CREATED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18" y="4779443"/>
            <a:ext cx="2820589" cy="2078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96017" y="6673334"/>
            <a:ext cx="2820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17-us2.ixquick.com/cgi-bin/serveimage?url=http:%2F%2Fthefearlessheart.org%2Fwp-content%2Fuploads%2F2014%2F03%2FScarcity.jpg&amp;sp=bc011be22b5ff77969202592b8ddd9b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0" y="2289846"/>
            <a:ext cx="8280030" cy="42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17-us2.ixquick.com/cgi-bin/serveimage?url=http%3A%2F%2F4.bp.blogspot.com%2F-1jLSrzuiGv4%2FUKtBRTZwrEI%2FAAAAAAAAEb8%2FOpb6dUyix7g%2Fs1600%2Fcircle.jpg&amp;sp=e3497ebb03c57aff3a8246866c6b66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09" y="3823634"/>
            <a:ext cx="1912264" cy="12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2380" y="4119319"/>
            <a:ext cx="198559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smtClean="0"/>
              <a:t>PRINCIPAL </a:t>
            </a:r>
            <a:r>
              <a:rPr lang="en-US" sz="2400" b="1" dirty="0"/>
              <a:t>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172" y="354565"/>
            <a:ext cx="11233071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4400" dirty="0" smtClean="0"/>
              <a:t>Since the money for interest is never created, money </a:t>
            </a:r>
            <a:r>
              <a:rPr lang="en-US" sz="4400" dirty="0"/>
              <a:t>is always </a:t>
            </a:r>
            <a:r>
              <a:rPr lang="en-US" sz="4400" dirty="0" smtClean="0"/>
              <a:t>SCARCE.</a:t>
            </a:r>
          </a:p>
        </p:txBody>
      </p:sp>
      <p:sp>
        <p:nvSpPr>
          <p:cNvPr id="14" name="Oval Callout 13"/>
          <p:cNvSpPr/>
          <p:nvPr/>
        </p:nvSpPr>
        <p:spPr>
          <a:xfrm rot="4385114" flipH="1">
            <a:off x="7139564" y="417189"/>
            <a:ext cx="3090411" cy="4366756"/>
          </a:xfrm>
          <a:prstGeom prst="wedgeEllipseCallout">
            <a:avLst/>
          </a:prstGeom>
          <a:solidFill>
            <a:srgbClr val="CCEB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12727" y="1991645"/>
            <a:ext cx="3144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Where will I get the money to pay the interest !!!</a:t>
            </a:r>
            <a:endParaRPr lang="en-US" sz="2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5632" y="4449310"/>
            <a:ext cx="2003612" cy="2046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1919" y="6359417"/>
            <a:ext cx="25073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b="1" dirty="0" smtClean="0"/>
              <a:t>LOOK HERE </a:t>
            </a:r>
            <a:r>
              <a:rPr lang="en-US" dirty="0" smtClean="0">
                <a:sym typeface="Wingdings" panose="05000000000000000000" pitchFamily="2" charset="2"/>
              </a:rPr>
              <a:t> </a:t>
            </a:r>
            <a:r>
              <a:rPr lang="en-US" dirty="0" smtClean="0"/>
              <a:t>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17-us2.ixquick.com/cgi-bin/serveimage?url=http:%2F%2Fthefearlessheart.org%2Fwp-content%2Fuploads%2F2014%2F03%2FScarcity.jpg&amp;sp=bc011be22b5ff77969202592b8ddd9b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5" y="2351473"/>
            <a:ext cx="8280030" cy="42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3529" y="375276"/>
            <a:ext cx="682733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6000" dirty="0" smtClean="0"/>
              <a:t>With more loans!!!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0788" y="4201514"/>
            <a:ext cx="193033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674" y="115605"/>
            <a:ext cx="1875277" cy="2231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668" y="4054548"/>
            <a:ext cx="2278405" cy="1275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16" y="1625525"/>
            <a:ext cx="2021111" cy="1136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00" y="3508724"/>
            <a:ext cx="2572616" cy="1717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55" y="2162093"/>
            <a:ext cx="23535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68" y="5456462"/>
            <a:ext cx="2562225" cy="1781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57704" y="6638866"/>
            <a:ext cx="330571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38" y="3088907"/>
            <a:ext cx="2523565" cy="8396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36173" y="1521632"/>
            <a:ext cx="1996510" cy="369332"/>
          </a:xfrm>
          <a:prstGeom prst="rect">
            <a:avLst/>
          </a:prstGeom>
          <a:solidFill>
            <a:srgbClr val="C6F5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CREDIT CARD DEBT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736173" y="2979141"/>
            <a:ext cx="1996510" cy="369332"/>
          </a:xfrm>
          <a:prstGeom prst="rect">
            <a:avLst/>
          </a:prstGeom>
          <a:solidFill>
            <a:srgbClr val="C6F5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 LOAN DEBT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108376" y="4255048"/>
            <a:ext cx="1624307" cy="369332"/>
          </a:xfrm>
          <a:prstGeom prst="rect">
            <a:avLst/>
          </a:prstGeom>
          <a:solidFill>
            <a:srgbClr val="C6F5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DEBT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083239" y="5492534"/>
            <a:ext cx="2649444" cy="369332"/>
          </a:xfrm>
          <a:prstGeom prst="rect">
            <a:avLst/>
          </a:prstGeom>
          <a:solidFill>
            <a:srgbClr val="C6F5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HOME MORTGAGE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3349" y="172608"/>
            <a:ext cx="8225118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5400" dirty="0" smtClean="0"/>
              <a:t>Or the bank gets the wealth  -- ah -- excuse, me –</a:t>
            </a:r>
          </a:p>
          <a:p>
            <a:pPr algn="ctr"/>
            <a:r>
              <a:rPr lang="en-US" sz="5400" dirty="0" smtClean="0"/>
              <a:t>I meant ‘collateral’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0788" y="4201514"/>
            <a:ext cx="193033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674" y="142499"/>
            <a:ext cx="1875277" cy="2231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895" y="3256458"/>
            <a:ext cx="2421694" cy="1356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55" y="2188987"/>
            <a:ext cx="215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7" y="3206310"/>
            <a:ext cx="2889814" cy="20089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7858" y="4846864"/>
            <a:ext cx="330571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92" y="3546778"/>
            <a:ext cx="2911982" cy="968867"/>
          </a:xfrm>
          <a:prstGeom prst="rect">
            <a:avLst/>
          </a:prstGeom>
        </p:spPr>
      </p:pic>
      <p:pic>
        <p:nvPicPr>
          <p:cNvPr id="21" name="Picture 2" descr="http://ts4.mm.bing.net/th?id=H.4964953295815511&amp;pid=15.1&amp;H=128&amp;W=1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93" y="4967069"/>
            <a:ext cx="1772643" cy="14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 rot="1891376">
            <a:off x="3598327" y="4688437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9069471">
            <a:off x="6430444" y="4808000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187191">
            <a:off x="8520128" y="3475107"/>
            <a:ext cx="13170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DEBT SLAVE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15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4281" y="530877"/>
            <a:ext cx="8477802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u="sng" dirty="0" smtClean="0"/>
              <a:t>SYSTEM DEMANDS</a:t>
            </a:r>
            <a:r>
              <a:rPr lang="en-US" sz="2800" dirty="0" smtClean="0"/>
              <a:t> that more </a:t>
            </a:r>
            <a:r>
              <a:rPr lang="en-US" sz="2800" dirty="0"/>
              <a:t>loans </a:t>
            </a:r>
            <a:r>
              <a:rPr lang="en-US" sz="2800" dirty="0" smtClean="0"/>
              <a:t>be </a:t>
            </a:r>
            <a:r>
              <a:rPr lang="en-US" sz="2800" dirty="0"/>
              <a:t>created</a:t>
            </a:r>
            <a:r>
              <a:rPr lang="en-US" sz="2800" dirty="0" smtClean="0"/>
              <a:t>,</a:t>
            </a:r>
          </a:p>
          <a:p>
            <a:r>
              <a:rPr lang="en-US" sz="2800" b="1" u="sng" dirty="0" smtClean="0"/>
              <a:t>OR ELSE </a:t>
            </a:r>
            <a:r>
              <a:rPr lang="en-US" sz="2800" dirty="0" smtClean="0"/>
              <a:t>the </a:t>
            </a:r>
            <a:r>
              <a:rPr lang="en-US" sz="2800" dirty="0"/>
              <a:t>money supply will shrink and there will be defaults, foreclosures, bankruptcies, </a:t>
            </a:r>
            <a:r>
              <a:rPr lang="en-US" sz="2800" dirty="0" smtClean="0"/>
              <a:t>unemployment, recessions</a:t>
            </a:r>
            <a:r>
              <a:rPr lang="en-US" sz="2800" dirty="0"/>
              <a:t>, </a:t>
            </a:r>
            <a:r>
              <a:rPr lang="en-US" sz="2800" dirty="0" smtClean="0"/>
              <a:t>depressions…</a:t>
            </a:r>
            <a:endParaRPr lang="en-US" sz="2800" dirty="0"/>
          </a:p>
        </p:txBody>
      </p:sp>
      <p:pic>
        <p:nvPicPr>
          <p:cNvPr id="1030" name="Picture 6" descr="https://s16-us2.ixquick.com/cgi-bin/serveimage?url=http%3A%2F%2F37stories.files.wordpress.com%2F2011%2F10%2Fhungry.jpg&amp;sp=7103731afeb40edb7b0287c556d95c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04" y="3531798"/>
            <a:ext cx="2594320" cy="20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19" y="3633629"/>
            <a:ext cx="3503780" cy="1888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3" y="3568266"/>
            <a:ext cx="2766270" cy="1965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674" y="115605"/>
            <a:ext cx="1875277" cy="2231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255" y="2162093"/>
            <a:ext cx="215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ellehamming.nl/wp-content/gallery/personal/bioblocks/life_de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65" y="3729506"/>
            <a:ext cx="5311588" cy="312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07625" y="2129275"/>
            <a:ext cx="4930587" cy="1569660"/>
          </a:xfrm>
          <a:prstGeom prst="rect">
            <a:avLst/>
          </a:prstGeom>
          <a:solidFill>
            <a:srgbClr val="FFFFB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they decide to stop making loans or call in loans, our economy DIES.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54696" y="-4495"/>
            <a:ext cx="10037303" cy="1323439"/>
          </a:xfrm>
          <a:prstGeom prst="rect">
            <a:avLst/>
          </a:prstGeom>
          <a:solidFill>
            <a:srgbClr val="9FFF81"/>
          </a:solidFill>
          <a:ln w="571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TRUTH:    A private bank corporation is a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         unique and abnormal  corporation.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35" y="2159846"/>
            <a:ext cx="4741781" cy="1077218"/>
          </a:xfrm>
          <a:prstGeom prst="rect">
            <a:avLst/>
          </a:prstGeom>
          <a:solidFill>
            <a:srgbClr val="FFFFB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the banks give loans,</a:t>
            </a:r>
          </a:p>
          <a:p>
            <a:r>
              <a:rPr lang="en-US" sz="3200" dirty="0" smtClean="0"/>
              <a:t>our economy has LIFE.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419" y="-101879"/>
            <a:ext cx="1875277" cy="2231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709" y="1800585"/>
            <a:ext cx="215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1213"/>
            <a:ext cx="3254188" cy="2128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46" y="4921624"/>
            <a:ext cx="3447553" cy="19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502" y="597578"/>
            <a:ext cx="8815580" cy="2638003"/>
          </a:xfrm>
          <a:solidFill>
            <a:srgbClr val="FCD94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PART 2  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More CONSEQUENCES</a:t>
            </a:r>
            <a:br>
              <a:rPr lang="en-US" b="1" dirty="0" smtClean="0"/>
            </a:br>
            <a:r>
              <a:rPr lang="en-US" b="1" dirty="0" smtClean="0"/>
              <a:t>OF THIS</a:t>
            </a:r>
            <a:br>
              <a:rPr lang="en-US" b="1" dirty="0" smtClean="0"/>
            </a:br>
            <a:r>
              <a:rPr lang="en-US" sz="5300" b="1" u="sng" dirty="0">
                <a:latin typeface="Bradley Hand ITC" panose="03070402050302030203" pitchFamily="66" charset="0"/>
              </a:rPr>
              <a:t>entrenched and ruthless </a:t>
            </a:r>
            <a:r>
              <a:rPr lang="en-US" b="1" dirty="0" smtClean="0"/>
              <a:t>SYSTEM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44" y="3824665"/>
            <a:ext cx="2557436" cy="2940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5906" y="6488668"/>
            <a:ext cx="2966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80" y="4315902"/>
            <a:ext cx="1326132" cy="9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 rot="12364698">
            <a:off x="7353190" y="4674619"/>
            <a:ext cx="214932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9882102">
            <a:off x="2193168" y="4733028"/>
            <a:ext cx="2519593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8910236">
            <a:off x="7253085" y="2858858"/>
            <a:ext cx="2564604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996258">
            <a:off x="2406769" y="3131808"/>
            <a:ext cx="2050356" cy="4723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0800000" flipH="1" flipV="1">
            <a:off x="4434297" y="3070214"/>
            <a:ext cx="2899271" cy="17499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PRIVATE</a:t>
            </a:r>
          </a:p>
          <a:p>
            <a:pPr algn="ctr"/>
            <a:r>
              <a:rPr lang="en-US" sz="2800" dirty="0" smtClean="0"/>
              <a:t>BANKS</a:t>
            </a:r>
            <a:endParaRPr lang="en-US" sz="2800" dirty="0"/>
          </a:p>
        </p:txBody>
      </p:sp>
      <p:sp>
        <p:nvSpPr>
          <p:cNvPr id="11" name="Flowchart: Process 10"/>
          <p:cNvSpPr/>
          <p:nvPr/>
        </p:nvSpPr>
        <p:spPr>
          <a:xfrm>
            <a:off x="9805868" y="4824543"/>
            <a:ext cx="2146646" cy="140208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CORPORATE</a:t>
            </a:r>
          </a:p>
          <a:p>
            <a:pPr algn="ctr"/>
            <a:r>
              <a:rPr lang="en-US" sz="2400" dirty="0" smtClean="0"/>
              <a:t>LOANS</a:t>
            </a:r>
            <a:endParaRPr lang="en-US" sz="2400" dirty="0"/>
          </a:p>
        </p:txBody>
      </p:sp>
      <p:sp>
        <p:nvSpPr>
          <p:cNvPr id="7" name="Flowchart: Process 6"/>
          <p:cNvSpPr/>
          <p:nvPr/>
        </p:nvSpPr>
        <p:spPr>
          <a:xfrm>
            <a:off x="0" y="1619559"/>
            <a:ext cx="2278085" cy="14427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HOUSEHOLDS:</a:t>
            </a:r>
          </a:p>
          <a:p>
            <a:pPr algn="ctr"/>
            <a:r>
              <a:rPr lang="en-US" dirty="0" smtClean="0"/>
              <a:t>MORTGAGE LOANS,</a:t>
            </a:r>
          </a:p>
          <a:p>
            <a:pPr algn="ctr"/>
            <a:r>
              <a:rPr lang="en-US" dirty="0" smtClean="0"/>
              <a:t>STUDENT LOANS,</a:t>
            </a:r>
          </a:p>
          <a:p>
            <a:pPr algn="ctr"/>
            <a:r>
              <a:rPr lang="en-US" dirty="0" smtClean="0"/>
              <a:t>CAR LOANS, ETC.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1" y="4801120"/>
            <a:ext cx="2382030" cy="142550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GOVERNMENT</a:t>
            </a:r>
            <a:r>
              <a:rPr lang="en-US" sz="2000" dirty="0" smtClean="0"/>
              <a:t> LOANS:</a:t>
            </a:r>
          </a:p>
          <a:p>
            <a:pPr algn="ctr"/>
            <a:r>
              <a:rPr lang="en-US" sz="2000" dirty="0" smtClean="0"/>
              <a:t>FEDERAL,</a:t>
            </a:r>
          </a:p>
          <a:p>
            <a:pPr algn="ctr"/>
            <a:r>
              <a:rPr lang="en-US" sz="2000" dirty="0" smtClean="0"/>
              <a:t>STATE, LOCAL</a:t>
            </a:r>
            <a:endParaRPr lang="en-US" sz="2000" dirty="0"/>
          </a:p>
        </p:txBody>
      </p:sp>
      <p:sp>
        <p:nvSpPr>
          <p:cNvPr id="12" name="Flowchart: Process 11"/>
          <p:cNvSpPr/>
          <p:nvPr/>
        </p:nvSpPr>
        <p:spPr>
          <a:xfrm>
            <a:off x="9813704" y="1841913"/>
            <a:ext cx="2138810" cy="16342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SMALL</a:t>
            </a:r>
          </a:p>
          <a:p>
            <a:pPr algn="ctr"/>
            <a:r>
              <a:rPr lang="en-US" sz="2400" b="1" u="sng" dirty="0" smtClean="0"/>
              <a:t>BUSINESS</a:t>
            </a:r>
          </a:p>
          <a:p>
            <a:pPr algn="ctr"/>
            <a:r>
              <a:rPr lang="en-US" sz="2400" dirty="0" smtClean="0"/>
              <a:t>LOANS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959204">
            <a:off x="2477960" y="2503462"/>
            <a:ext cx="1833662" cy="523220"/>
          </a:xfrm>
          <a:prstGeom prst="rect">
            <a:avLst/>
          </a:prstGeom>
          <a:solidFill>
            <a:srgbClr val="F9D1D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INTEREST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684889">
            <a:off x="7376949" y="2339153"/>
            <a:ext cx="2175068" cy="523220"/>
          </a:xfrm>
          <a:prstGeom prst="rect">
            <a:avLst/>
          </a:prstGeom>
          <a:solidFill>
            <a:srgbClr val="F9D1D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INTEREST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16501">
            <a:off x="7801370" y="4296758"/>
            <a:ext cx="1964421" cy="523220"/>
          </a:xfrm>
          <a:prstGeom prst="rect">
            <a:avLst/>
          </a:prstGeom>
          <a:solidFill>
            <a:srgbClr val="F9D1D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INTEREST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9889971">
            <a:off x="2538574" y="4234481"/>
            <a:ext cx="1588255" cy="523220"/>
          </a:xfrm>
          <a:prstGeom prst="rect">
            <a:avLst/>
          </a:prstGeom>
          <a:solidFill>
            <a:srgbClr val="F9D1D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INTEREST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1366" y="197497"/>
            <a:ext cx="8029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THE SYSTEM CONCENTRATES WEALTH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34221" y="900456"/>
            <a:ext cx="9783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private banks get interest on our money supply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47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8"/>
    </mc:Choice>
    <mc:Fallback xmlns="">
      <p:transition spd="slow" advTm="21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20" grpId="0" animBg="1"/>
      <p:bldP spid="9" grpId="0" animBg="1"/>
      <p:bldP spid="5" grpId="0" animBg="1"/>
      <p:bldP spid="5" grpId="1" animBg="1"/>
      <p:bldP spid="13" grpId="0" animBg="1"/>
      <p:bldP spid="13" grpId="1" animBg="1"/>
      <p:bldP spid="16" grpId="0" animBg="1"/>
      <p:bldP spid="16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6" y="553640"/>
            <a:ext cx="11736856" cy="1689409"/>
          </a:xfrm>
          <a:solidFill>
            <a:srgbClr val="FCD946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                                   The bankers decide…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   Who gets money…                                        How much…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98" y="3558654"/>
            <a:ext cx="1882300" cy="2403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6598" y="6146783"/>
            <a:ext cx="29486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Umm</a:t>
            </a:r>
            <a:r>
              <a:rPr lang="en-US" b="1" dirty="0"/>
              <a:t>.  I </a:t>
            </a:r>
            <a:r>
              <a:rPr lang="en-US" b="1" dirty="0" smtClean="0"/>
              <a:t>don’t like the sound</a:t>
            </a:r>
          </a:p>
          <a:p>
            <a:r>
              <a:rPr lang="en-US" b="1" dirty="0" smtClean="0"/>
              <a:t>of this….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6598" y="5777451"/>
            <a:ext cx="27767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64" y="2444847"/>
            <a:ext cx="2393578" cy="2227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1" y="2388452"/>
            <a:ext cx="3892316" cy="162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055" y="3407927"/>
            <a:ext cx="9915129" cy="1677561"/>
          </a:xfrm>
          <a:solidFill>
            <a:srgbClr val="FCD946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PART 1             THE SYSTEM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PART 2              ITS CONSEQUENCES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8" y="0"/>
            <a:ext cx="2557436" cy="2940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57105"/>
            <a:ext cx="2966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67736" y="1690840"/>
            <a:ext cx="6580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HI!  I’m going to talk about two things: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65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1241964" y="4901197"/>
            <a:ext cx="3227399" cy="17397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CURRENCY</a:t>
            </a:r>
          </a:p>
          <a:p>
            <a:pPr algn="ctr"/>
            <a:r>
              <a:rPr lang="en-US" sz="2800" b="1" dirty="0" smtClean="0"/>
              <a:t>MARKET</a:t>
            </a:r>
            <a:endParaRPr lang="en-US" sz="2800" b="1" dirty="0"/>
          </a:p>
        </p:txBody>
      </p:sp>
      <p:sp>
        <p:nvSpPr>
          <p:cNvPr id="42" name="Oval 41"/>
          <p:cNvSpPr/>
          <p:nvPr/>
        </p:nvSpPr>
        <p:spPr>
          <a:xfrm>
            <a:off x="8024716" y="1271628"/>
            <a:ext cx="3858997" cy="17098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STOCKS &amp;   BONDS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7685" y="-13737"/>
            <a:ext cx="96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THE SYSTEM </a:t>
            </a:r>
            <a:r>
              <a:rPr lang="en-US" sz="3600" u="sng" dirty="0" smtClean="0"/>
              <a:t>EMPOWERS FINANCIAL SPECULATION</a:t>
            </a:r>
            <a:endParaRPr lang="en-US" sz="3600" dirty="0"/>
          </a:p>
        </p:txBody>
      </p:sp>
      <p:sp>
        <p:nvSpPr>
          <p:cNvPr id="32" name="Right Arrow 31"/>
          <p:cNvSpPr/>
          <p:nvPr/>
        </p:nvSpPr>
        <p:spPr>
          <a:xfrm rot="10800000" flipH="1" flipV="1">
            <a:off x="3713648" y="3257578"/>
            <a:ext cx="4754823" cy="10924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CREATE MONEY FOR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 rot="10800000" flipH="1" flipV="1">
            <a:off x="135467" y="2705466"/>
            <a:ext cx="3893847" cy="20051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PRIVATE COMMERCIAL BANKS:</a:t>
            </a:r>
          </a:p>
          <a:p>
            <a:pPr algn="ctr"/>
            <a:r>
              <a:rPr lang="en-US" sz="2400" dirty="0" smtClean="0"/>
              <a:t>  </a:t>
            </a:r>
            <a:r>
              <a:rPr lang="en-US" sz="1400" dirty="0" smtClean="0"/>
              <a:t>GOLDMAN, CITI, MORGAN CHASE, BOA, ETC.</a:t>
            </a:r>
            <a:endParaRPr lang="en-US" sz="2400" dirty="0" smtClean="0"/>
          </a:p>
        </p:txBody>
      </p:sp>
      <p:sp>
        <p:nvSpPr>
          <p:cNvPr id="14" name="Oval 13"/>
          <p:cNvSpPr/>
          <p:nvPr/>
        </p:nvSpPr>
        <p:spPr>
          <a:xfrm>
            <a:off x="4797316" y="4887103"/>
            <a:ext cx="3227399" cy="17397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TREASURY</a:t>
            </a:r>
          </a:p>
          <a:p>
            <a:pPr algn="ctr"/>
            <a:r>
              <a:rPr lang="en-US" sz="2800" b="1" dirty="0" smtClean="0"/>
              <a:t>MARKET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>
            <a:off x="4313278" y="734779"/>
            <a:ext cx="3227399" cy="17397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HEDGE FUNDS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8024715" y="4133266"/>
            <a:ext cx="3858997" cy="17098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DERIVATIVES</a:t>
            </a:r>
          </a:p>
          <a:p>
            <a:pPr algn="ctr"/>
            <a:r>
              <a:rPr lang="en-US" sz="2800" b="1" dirty="0" smtClean="0"/>
              <a:t>MARKETS</a:t>
            </a:r>
          </a:p>
        </p:txBody>
      </p:sp>
    </p:spTree>
    <p:extLst>
      <p:ext uri="{BB962C8B-B14F-4D97-AF65-F5344CB8AC3E}">
        <p14:creationId xmlns:p14="http://schemas.microsoft.com/office/powerpoint/2010/main" val="11030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2" grpId="0" animBg="1"/>
      <p:bldP spid="13" grpId="0" animBg="1"/>
      <p:bldP spid="14" grpId="0" animBg="1"/>
      <p:bldP spid="1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7755304" y="1820991"/>
            <a:ext cx="4334933" cy="1614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WEAPONS</a:t>
            </a:r>
          </a:p>
          <a:p>
            <a:pPr algn="ctr"/>
            <a:r>
              <a:rPr lang="en-US" sz="2800" b="1" dirty="0" smtClean="0"/>
              <a:t>MANUFACTURERS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2525" y="133349"/>
            <a:ext cx="10032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THE SYSTEM </a:t>
            </a:r>
            <a:r>
              <a:rPr lang="en-US" sz="3200" u="sng" dirty="0" smtClean="0"/>
              <a:t>EMPOWERS THE Military-Industrial COMPLEX: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6506553" y="4538133"/>
            <a:ext cx="4748655" cy="21393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UNIVERSITIES FOR</a:t>
            </a:r>
          </a:p>
          <a:p>
            <a:pPr algn="ctr"/>
            <a:r>
              <a:rPr lang="en-US" sz="2800" b="1" dirty="0" smtClean="0"/>
              <a:t>MILITARY RESEARCH</a:t>
            </a:r>
          </a:p>
        </p:txBody>
      </p:sp>
      <p:sp>
        <p:nvSpPr>
          <p:cNvPr id="32" name="Right Arrow 31"/>
          <p:cNvSpPr/>
          <p:nvPr/>
        </p:nvSpPr>
        <p:spPr>
          <a:xfrm rot="10800000" flipH="1" flipV="1">
            <a:off x="3861456" y="3245168"/>
            <a:ext cx="4754823" cy="10924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CREATE MONEY FOR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 rot="10800000" flipH="1" flipV="1">
            <a:off x="283275" y="2693056"/>
            <a:ext cx="3893847" cy="20051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PRIVATE COMMERCIAL BANKS:</a:t>
            </a:r>
          </a:p>
          <a:p>
            <a:pPr algn="ctr"/>
            <a:r>
              <a:rPr lang="en-US" sz="2400" dirty="0" smtClean="0"/>
              <a:t>  </a:t>
            </a:r>
            <a:r>
              <a:rPr lang="en-US" sz="1400" dirty="0" smtClean="0"/>
              <a:t>GOLDMAN, CITI, MORGAN CHASE, BOA, ETC.</a:t>
            </a:r>
            <a:endParaRPr lang="en-US" sz="2400" dirty="0" smtClean="0"/>
          </a:p>
        </p:txBody>
      </p:sp>
      <p:sp>
        <p:nvSpPr>
          <p:cNvPr id="10" name="Oval 9"/>
          <p:cNvSpPr/>
          <p:nvPr/>
        </p:nvSpPr>
        <p:spPr>
          <a:xfrm>
            <a:off x="3268133" y="847071"/>
            <a:ext cx="4487171" cy="1614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PRIVATE</a:t>
            </a:r>
          </a:p>
          <a:p>
            <a:pPr algn="ctr"/>
            <a:r>
              <a:rPr lang="en-US" sz="2800" b="1" dirty="0" smtClean="0"/>
              <a:t>MILITARY COMPANIES</a:t>
            </a:r>
          </a:p>
        </p:txBody>
      </p:sp>
    </p:spTree>
    <p:extLst>
      <p:ext uri="{BB962C8B-B14F-4D97-AF65-F5344CB8AC3E}">
        <p14:creationId xmlns:p14="http://schemas.microsoft.com/office/powerpoint/2010/main" val="8478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0" animBg="1"/>
      <p:bldP spid="32" grpId="0" animBg="1"/>
      <p:bldP spid="13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/>
          <p:cNvSpPr/>
          <p:nvPr/>
        </p:nvSpPr>
        <p:spPr>
          <a:xfrm>
            <a:off x="3991193" y="2384094"/>
            <a:ext cx="4708212" cy="250761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CREATE MONEY FOR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8699405" y="3021288"/>
            <a:ext cx="2967857" cy="18579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SUPER</a:t>
            </a:r>
          </a:p>
          <a:p>
            <a:pPr algn="ctr"/>
            <a:r>
              <a:rPr lang="en-US" sz="3600" b="1" dirty="0" smtClean="0"/>
              <a:t>PACS</a:t>
            </a:r>
            <a:endParaRPr lang="en-US" sz="3600" b="1" dirty="0"/>
          </a:p>
        </p:txBody>
      </p:sp>
      <p:sp>
        <p:nvSpPr>
          <p:cNvPr id="13" name="Oval 12"/>
          <p:cNvSpPr/>
          <p:nvPr/>
        </p:nvSpPr>
        <p:spPr>
          <a:xfrm>
            <a:off x="8155493" y="1298065"/>
            <a:ext cx="3171540" cy="171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LOBBYISTS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>
            <a:off x="7946945" y="4904134"/>
            <a:ext cx="2951970" cy="17782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DARK MONEY IN ELECTIONS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83864" y="-73907"/>
            <a:ext cx="961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THE SYSTEM </a:t>
            </a:r>
            <a:r>
              <a:rPr lang="en-US" sz="4000" u="sng" dirty="0" smtClean="0"/>
              <a:t>CORRUPTS OUR GOVERNMENTS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 rot="10800000" flipH="1" flipV="1">
            <a:off x="97346" y="2635303"/>
            <a:ext cx="3893847" cy="20051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PRIVATE COMMERCIAL BANKS:</a:t>
            </a:r>
          </a:p>
          <a:p>
            <a:pPr algn="ctr"/>
            <a:r>
              <a:rPr lang="en-US" sz="2400" dirty="0" smtClean="0"/>
              <a:t>  </a:t>
            </a:r>
            <a:r>
              <a:rPr lang="en-US" sz="1400" dirty="0" smtClean="0"/>
              <a:t>GOLDMAN, CITI, MORGAN CHASE, BOA, ETC.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555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13" grpId="0" animBg="1"/>
      <p:bldP spid="15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/>
          <p:cNvSpPr/>
          <p:nvPr/>
        </p:nvSpPr>
        <p:spPr>
          <a:xfrm>
            <a:off x="3277812" y="2790305"/>
            <a:ext cx="4830764" cy="19733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CREATE MONEY FOR</a:t>
            </a:r>
            <a:endParaRPr lang="en-US" sz="28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-60635"/>
            <a:ext cx="12192001" cy="9938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SYSTEM HIDES ITSELF FROM THE PUBLIC:</a:t>
            </a:r>
          </a:p>
        </p:txBody>
      </p:sp>
      <p:sp>
        <p:nvSpPr>
          <p:cNvPr id="14" name="Oval 13"/>
          <p:cNvSpPr/>
          <p:nvPr/>
        </p:nvSpPr>
        <p:spPr>
          <a:xfrm>
            <a:off x="6777289" y="4763605"/>
            <a:ext cx="4049485" cy="2094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ECONOMICS DEPARTMENTS</a:t>
            </a:r>
          </a:p>
          <a:p>
            <a:pPr algn="ctr"/>
            <a:r>
              <a:rPr lang="en-US" sz="2400" b="1" dirty="0" smtClean="0"/>
              <a:t>to erase the nature of money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8108576" y="2926612"/>
            <a:ext cx="4083424" cy="1819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HISTORY DEPARTMENTS</a:t>
            </a:r>
          </a:p>
          <a:p>
            <a:pPr algn="ctr"/>
            <a:r>
              <a:rPr lang="en-US" sz="2400" b="1" smtClean="0"/>
              <a:t>to ignore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monetary history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6457475" y="1045511"/>
            <a:ext cx="4369299" cy="1819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MEDIA CORPORATIONS</a:t>
            </a:r>
          </a:p>
          <a:p>
            <a:pPr algn="ctr"/>
            <a:r>
              <a:rPr lang="en-US" sz="2400" b="1" dirty="0" smtClean="0"/>
              <a:t>to confuse the public</a:t>
            </a:r>
          </a:p>
        </p:txBody>
      </p:sp>
      <p:sp>
        <p:nvSpPr>
          <p:cNvPr id="10" name="Oval 9"/>
          <p:cNvSpPr/>
          <p:nvPr/>
        </p:nvSpPr>
        <p:spPr>
          <a:xfrm rot="10800000" flipH="1" flipV="1">
            <a:off x="0" y="2897188"/>
            <a:ext cx="3893847" cy="20051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PRIVATE COMMERCIAL BANKS:</a:t>
            </a:r>
          </a:p>
          <a:p>
            <a:pPr algn="ctr"/>
            <a:r>
              <a:rPr lang="en-US" sz="2400" dirty="0" smtClean="0"/>
              <a:t>  </a:t>
            </a:r>
            <a:r>
              <a:rPr lang="en-US" sz="1400" dirty="0" smtClean="0"/>
              <a:t>GOLDMAN, CITI, MORGAN CHASE, BOA, ETC.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953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  <p:bldP spid="11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004"/>
            <a:ext cx="5650778" cy="3181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465" y="106749"/>
            <a:ext cx="8551109" cy="1323439"/>
          </a:xfrm>
          <a:prstGeom prst="rect">
            <a:avLst/>
          </a:prstGeom>
          <a:solidFill>
            <a:srgbClr val="FCD9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private </a:t>
            </a:r>
            <a:r>
              <a:rPr lang="en-US" sz="4000" dirty="0" err="1" smtClean="0"/>
              <a:t>bankmoney</a:t>
            </a:r>
            <a:r>
              <a:rPr lang="en-US" sz="4000" dirty="0" smtClean="0"/>
              <a:t> system is the </a:t>
            </a:r>
          </a:p>
          <a:p>
            <a:pPr algn="ctr"/>
            <a:r>
              <a:rPr lang="en-US" sz="4000" dirty="0" smtClean="0"/>
              <a:t>ROOT CAUSE and DRIVER of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6615" y="1714668"/>
            <a:ext cx="6074808" cy="584775"/>
          </a:xfrm>
          <a:prstGeom prst="rect">
            <a:avLst/>
          </a:prstGeom>
          <a:solidFill>
            <a:srgbClr val="FCD946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Helvetica" panose="020B0604020202020204" pitchFamily="34" charset="0"/>
              </a:rPr>
              <a:t>CORPORATE CAPITALISM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78" y="4815132"/>
            <a:ext cx="1977165" cy="2273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4459" y="6903634"/>
            <a:ext cx="2129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7196666" y="2763234"/>
            <a:ext cx="6400800" cy="3349450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essential feature of CAPITALISM is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misuse of the </a:t>
            </a:r>
            <a:r>
              <a:rPr lang="en-US" dirty="0" smtClean="0">
                <a:solidFill>
                  <a:schemeClr val="tx1"/>
                </a:solidFill>
              </a:rPr>
              <a:t>money system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is capitalism’s most essential feature and completely missing from the study and definition of </a:t>
            </a:r>
            <a:r>
              <a:rPr lang="en-US" dirty="0" smtClean="0">
                <a:solidFill>
                  <a:schemeClr val="tx1"/>
                </a:solidFill>
              </a:rPr>
              <a:t>capitalism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4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6389" y="238325"/>
            <a:ext cx="5399042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MORE </a:t>
            </a:r>
          </a:p>
          <a:p>
            <a:r>
              <a:rPr lang="en-US" sz="4800" b="1" dirty="0" smtClean="0"/>
              <a:t>CONSEQUENCES  ?!?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11" y="1807985"/>
            <a:ext cx="4160144" cy="4782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6389" y="6221616"/>
            <a:ext cx="4301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33" y="3377278"/>
            <a:ext cx="2312396" cy="33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7920" y="13447"/>
            <a:ext cx="10131257" cy="1188720"/>
          </a:xfrm>
          <a:solidFill>
            <a:srgbClr val="FCD946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SYSTEM WAS DESIGNED</a:t>
            </a:r>
            <a:br>
              <a:rPr lang="en-US" sz="4000" b="1" dirty="0" smtClean="0"/>
            </a:br>
            <a:r>
              <a:rPr lang="en-US" sz="4000" b="1" dirty="0" smtClean="0"/>
              <a:t>TO MAKE US ALL DEBT SLAVES</a:t>
            </a:r>
            <a:endParaRPr lang="en-US" sz="4000" b="1" u="sng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90874"/>
              </p:ext>
            </p:extLst>
          </p:nvPr>
        </p:nvGraphicFramePr>
        <p:xfrm>
          <a:off x="5153471" y="1418876"/>
          <a:ext cx="6734364" cy="510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008"/>
                <a:gridCol w="2959356"/>
              </a:tblGrid>
              <a:tr h="2428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INDIVIDUAL DEBT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82152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STUDENT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DEBT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$    1.5      TRILLION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821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CREDIT CARD DEBT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     .8      TRILLION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821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MORTGAGE DEBT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$ 14.8      TRILLION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81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CORPORATE DEBT</a:t>
                      </a: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821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NON-FINANCIAL CORP DEBT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  </a:t>
                      </a:r>
                      <a:r>
                        <a:rPr lang="en-US" sz="1800" baseline="0" dirty="0" smtClean="0"/>
                        <a:t> 6.1     TRILLION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10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FINANCIAL           CORP DEBT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 13.7     TRILLION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1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GOVERNMENT DEBT</a:t>
                      </a: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10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STATE, LOCAL GOVT DEBT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   4        TRILLION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21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FEDERAL GOVT DEBT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$ 20.5      TRILLION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787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TOTAL PRIVATE, CORP,</a:t>
                      </a:r>
                    </a:p>
                    <a:p>
                      <a:r>
                        <a:rPr lang="en-US" sz="1800" dirty="0" smtClean="0"/>
                        <a:t>          GOVERNMENT DEBT</a:t>
                      </a:r>
                      <a:endParaRPr lang="en-US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$ 61.4  TRILLION</a:t>
                      </a:r>
                    </a:p>
                    <a:p>
                      <a:r>
                        <a:rPr lang="en-US" sz="1800" dirty="0" smtClean="0"/>
                        <a:t>                    as of March 2018</a:t>
                      </a:r>
                      <a:endParaRPr lang="en-US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9" y="2192759"/>
            <a:ext cx="3987449" cy="2462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499" y="2192759"/>
            <a:ext cx="43107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2588" y="3972593"/>
            <a:ext cx="925253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0499" y="6488668"/>
            <a:ext cx="421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 Federal Reserve Bank of St. Louis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95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s16-us2.ixquick.com/cgi-bin/serveimage?url=http%3A%2F%2Fviastudio.com%2Fwp-content%2Fuploads%2F2012%2F01%2Fup-arrow.jpg&amp;sp=6958cf9a5bf660aaec9e2d6ae02ee0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14" y="2884683"/>
            <a:ext cx="4527187" cy="3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5710" y="174622"/>
            <a:ext cx="4147337" cy="707886"/>
          </a:xfrm>
          <a:prstGeom prst="rect">
            <a:avLst/>
          </a:prstGeom>
          <a:solidFill>
            <a:srgbClr val="FCD946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CAUSES INFLATION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1846" y="1346207"/>
            <a:ext cx="11279517" cy="1077218"/>
          </a:xfrm>
          <a:prstGeom prst="rect">
            <a:avLst/>
          </a:prstGeom>
          <a:solidFill>
            <a:srgbClr val="FCD946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PRODUCERS ARE IN DEBT.</a:t>
            </a:r>
          </a:p>
          <a:p>
            <a:r>
              <a:rPr lang="en-US" sz="3200" b="1" u="sng" dirty="0" smtClean="0"/>
              <a:t>To pay business debts</a:t>
            </a:r>
            <a:r>
              <a:rPr lang="en-US" sz="2400" dirty="0" smtClean="0"/>
              <a:t>, producers are forced to raise PRICES of goods and services.</a:t>
            </a:r>
            <a:endParaRPr lang="en-US" sz="1600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397198" y="2524223"/>
            <a:ext cx="1929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PRICES UP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6" y="2430093"/>
            <a:ext cx="5846907" cy="3274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3388" y="6084936"/>
            <a:ext cx="4887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It’s estimated that 30% of the price of goods</a:t>
            </a:r>
          </a:p>
          <a:p>
            <a:r>
              <a:rPr lang="en-US" sz="2000" b="1" dirty="0" smtClean="0"/>
              <a:t>and services goes to pay debts of producers.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712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1764" y="194815"/>
            <a:ext cx="5952612" cy="707886"/>
          </a:xfrm>
          <a:prstGeom prst="rect">
            <a:avLst/>
          </a:prstGeom>
          <a:solidFill>
            <a:srgbClr val="FCD946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MAJOR CAUSE OF POVERTY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39048"/>
            <a:ext cx="12192000" cy="1077218"/>
          </a:xfrm>
          <a:prstGeom prst="rect">
            <a:avLst/>
          </a:prstGeom>
          <a:solidFill>
            <a:srgbClr val="FCD946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CONSUMERS ARE IN DEBT.</a:t>
            </a:r>
          </a:p>
          <a:p>
            <a:r>
              <a:rPr lang="en-US" sz="3200" b="1" u="sng" dirty="0" smtClean="0"/>
              <a:t>After paying debts</a:t>
            </a:r>
            <a:r>
              <a:rPr lang="en-US" sz="2400" dirty="0" smtClean="0"/>
              <a:t>, consumers have less disposable income to BUY goods and services.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1" y="2293730"/>
            <a:ext cx="4249123" cy="2764101"/>
          </a:xfrm>
          <a:prstGeom prst="rect">
            <a:avLst/>
          </a:prstGeom>
        </p:spPr>
      </p:pic>
      <p:pic>
        <p:nvPicPr>
          <p:cNvPr id="8198" name="Picture 6" descr="https://s15-us2.ixquick.com/cgi-bin/serveimage?url=http%3A%2F%2Fmanagedfxaccount.me%2Fwp-content%2Fuploads%2F2014%2F09%2Fdown_arrow.jpg&amp;sp=6590529b6c3b99eac845ed64757ce4f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055">
            <a:off x="6173930" y="2821076"/>
            <a:ext cx="4201951" cy="27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09480" y="5507205"/>
            <a:ext cx="28825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DISPOSABLE</a:t>
            </a:r>
          </a:p>
          <a:p>
            <a:r>
              <a:rPr lang="en-US" sz="3200" b="1" dirty="0" smtClean="0"/>
              <a:t>INCOME DOWN</a:t>
            </a:r>
            <a:endParaRPr lang="en-US" sz="3200" b="1" dirty="0"/>
          </a:p>
        </p:txBody>
      </p:sp>
      <p:pic>
        <p:nvPicPr>
          <p:cNvPr id="7" name="Picture 4" descr="https://s15-us2.ixquick.com/cgi-bin/serveimage?url=https%3A%2F%2Fi.ytimg.com%2Fvi%2F1o4k4IqRgGo%2Fmaxresdefault.jpg&amp;sp=25d39ff7d0b6c206528a4a56f5e00b1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29" y="4168831"/>
            <a:ext cx="4288352" cy="24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78" y="1591837"/>
            <a:ext cx="2249921" cy="1687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1389" y="84433"/>
            <a:ext cx="10236585" cy="1323439"/>
          </a:xfrm>
          <a:prstGeom prst="rect">
            <a:avLst/>
          </a:prstGeom>
          <a:solidFill>
            <a:srgbClr val="FCD946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 smtClean="0"/>
              <a:t>EMPOWERS Multinationals -</a:t>
            </a:r>
          </a:p>
          <a:p>
            <a:pPr algn="ctr"/>
            <a:r>
              <a:rPr lang="en-US" sz="4000" dirty="0" smtClean="0"/>
              <a:t> over small business</a:t>
            </a:r>
            <a:endParaRPr lang="en-US" sz="4000" dirty="0"/>
          </a:p>
        </p:txBody>
      </p:sp>
      <p:pic>
        <p:nvPicPr>
          <p:cNvPr id="2050" name="Picture 2" descr="https://s17-us2.ixquick.com/cgi-bin/serveimage?url=http%3A%2F%2Fapwh.pbworks.com%2Ff%2F1178577611%2F0205B_WALMART_wideweb__470x280%2C0.jpg&amp;sp=726ade584b3f6eac016c15b668001e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8" y="1851948"/>
            <a:ext cx="5862609" cy="440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288" y="4786682"/>
            <a:ext cx="2510747" cy="1883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60763" y="2709591"/>
            <a:ext cx="2192272" cy="1644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75" y="3504974"/>
            <a:ext cx="1752200" cy="15341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Left-Right Arrow 7"/>
          <p:cNvSpPr/>
          <p:nvPr/>
        </p:nvSpPr>
        <p:spPr>
          <a:xfrm>
            <a:off x="7426755" y="2152552"/>
            <a:ext cx="1216152" cy="4846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7690826" y="5471001"/>
            <a:ext cx="1216152" cy="4846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867" y="1186662"/>
            <a:ext cx="8815580" cy="1677561"/>
          </a:xfrm>
          <a:solidFill>
            <a:srgbClr val="FCD94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PART 1  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THE SYSTEM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60" y="3445937"/>
            <a:ext cx="2557436" cy="2940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7522" y="6109940"/>
            <a:ext cx="2966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95258" y="5136777"/>
            <a:ext cx="2223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Listen up!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42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624" y="88087"/>
            <a:ext cx="11443447" cy="1323439"/>
          </a:xfrm>
          <a:prstGeom prst="rect">
            <a:avLst/>
          </a:prstGeom>
          <a:solidFill>
            <a:srgbClr val="FCD946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 smtClean="0"/>
              <a:t>EMPOWERS factory farming –</a:t>
            </a:r>
          </a:p>
          <a:p>
            <a:pPr algn="ctr"/>
            <a:r>
              <a:rPr lang="en-US" sz="4000" dirty="0" smtClean="0"/>
              <a:t>over small farmers</a:t>
            </a:r>
            <a:endParaRPr lang="en-US" sz="4000" dirty="0"/>
          </a:p>
        </p:txBody>
      </p:sp>
      <p:pic>
        <p:nvPicPr>
          <p:cNvPr id="12290" name="Picture 2" descr="https://s15-us2.ixquick.com/cgi-bin/serveimage?url=https%3A%2F%2Fpearlsofprofundity.files.wordpress.com%2F2012%2F04%2Fmonsanto-logo.jpg&amp;sp=ac19c5efc187c7ff5da87c7460dc751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5" y="1621896"/>
            <a:ext cx="3251062" cy="243407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4" y="5553175"/>
            <a:ext cx="2066365" cy="11811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4" y="1792422"/>
            <a:ext cx="2241176" cy="1440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4" y="4252893"/>
            <a:ext cx="2877590" cy="2158192"/>
          </a:xfrm>
          <a:prstGeom prst="rect">
            <a:avLst/>
          </a:prstGeom>
        </p:spPr>
      </p:pic>
      <p:pic>
        <p:nvPicPr>
          <p:cNvPr id="1026" name="Picture 2" descr="https://s16-us2.ixquick.com/cgi-bin/serveimage?url=https%3A%2F%2Fmedia.mercola.com%2FImageServer%2FPublic%2F2017%2FJune%2FFB%2Ffactory-farming-cafos-hs-fb.jpg&amp;sp=c6381f609438e8bd4aa3e39bc59f6e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90" y="4347515"/>
            <a:ext cx="3926193" cy="20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79" y="1845242"/>
            <a:ext cx="3924833" cy="2237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942" y="3334397"/>
            <a:ext cx="1961129" cy="1961129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8204665" y="2514599"/>
            <a:ext cx="1216152" cy="432245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8249924" y="5725175"/>
            <a:ext cx="1216152" cy="43277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235"/>
            <a:ext cx="12192000" cy="1077218"/>
          </a:xfrm>
          <a:prstGeom prst="rect">
            <a:avLst/>
          </a:prstGeom>
          <a:solidFill>
            <a:srgbClr val="FCD946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 smtClean="0"/>
              <a:t>EMPOWERS MULTINATIONALS –</a:t>
            </a:r>
          </a:p>
          <a:p>
            <a:pPr algn="ctr"/>
            <a:r>
              <a:rPr lang="en-US" sz="3200" b="1" dirty="0" smtClean="0"/>
              <a:t>WHO DESTROY THE </a:t>
            </a:r>
            <a:r>
              <a:rPr lang="en-US" sz="3200" b="1" u="sng" dirty="0" smtClean="0"/>
              <a:t>ENVIRONMENT</a:t>
            </a:r>
            <a:endParaRPr lang="en-US" sz="3200" b="1" u="sng" dirty="0"/>
          </a:p>
        </p:txBody>
      </p:sp>
      <p:pic>
        <p:nvPicPr>
          <p:cNvPr id="4" name="Picture 10" descr="http://www.indybay.org/uploads/2012/04/08/nigerian_rain_forest_destroy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52" y="1641398"/>
            <a:ext cx="3186706" cy="21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1451" y="3742215"/>
            <a:ext cx="32587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DESTROYING THE RAIN FORESTS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2763" y="3414209"/>
            <a:ext cx="21507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POLLUTING OUR AIR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91" y="1641398"/>
            <a:ext cx="3225317" cy="2142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1846" y="3802541"/>
            <a:ext cx="24837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DESTROYING THE LAND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80" y="1639115"/>
            <a:ext cx="3280834" cy="2131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4574229"/>
            <a:ext cx="2775439" cy="1845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0201" y="6211669"/>
            <a:ext cx="27619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OVERFISHING THE OCEANS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21710" y="4574229"/>
            <a:ext cx="5765296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PRIVATE BANKS CREATE MONEY </a:t>
            </a:r>
          </a:p>
          <a:p>
            <a:r>
              <a:rPr lang="en-US" sz="2400" b="1" dirty="0" smtClean="0"/>
              <a:t>                              FOR MULTINATIONALS.</a:t>
            </a:r>
          </a:p>
          <a:p>
            <a:endParaRPr lang="en-US" sz="2400" b="1" dirty="0"/>
          </a:p>
          <a:p>
            <a:r>
              <a:rPr lang="en-US" sz="2400" b="1" dirty="0" smtClean="0"/>
              <a:t>PROFIT IS FIRST (TO PAY DEBTS TO BANK)….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NATURE COMES LAST.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1" y="1674888"/>
            <a:ext cx="3292869" cy="17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560" y="1068383"/>
            <a:ext cx="6031134" cy="36625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In 1917 </a:t>
            </a:r>
            <a:r>
              <a:rPr lang="en-US" sz="2400" dirty="0" smtClean="0"/>
              <a:t>…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 Federal Reserve Law was changed: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member </a:t>
            </a:r>
            <a:r>
              <a:rPr lang="en-US" sz="2400" u="sng" dirty="0"/>
              <a:t>banks </a:t>
            </a:r>
            <a:r>
              <a:rPr lang="en-US" sz="2400" dirty="0" smtClean="0"/>
              <a:t>were allowed to create bankmoney and buy Liberty bonds at </a:t>
            </a:r>
            <a:r>
              <a:rPr lang="en-US" sz="2400" dirty="0"/>
              <a:t>government-debt </a:t>
            </a:r>
            <a:r>
              <a:rPr lang="en-US" sz="2400" dirty="0" smtClean="0"/>
              <a:t>auctions.</a:t>
            </a:r>
          </a:p>
          <a:p>
            <a:endParaRPr lang="en-US" sz="2400" u="sng" dirty="0"/>
          </a:p>
          <a:p>
            <a:r>
              <a:rPr lang="en-US" sz="2400" u="sng" dirty="0" smtClean="0"/>
              <a:t>America could afford World War 1.</a:t>
            </a:r>
            <a:endParaRPr lang="en-US" sz="2400" u="sng" dirty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707" y="1068383"/>
            <a:ext cx="2252738" cy="27111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76" y="4077648"/>
            <a:ext cx="3625128" cy="2622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71" y="5126971"/>
            <a:ext cx="3655821" cy="15728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3097" y="172083"/>
            <a:ext cx="4644026" cy="584775"/>
          </a:xfrm>
          <a:prstGeom prst="rect">
            <a:avLst/>
          </a:prstGeom>
          <a:solidFill>
            <a:srgbClr val="FCD946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 smtClean="0"/>
              <a:t>THE SYSTEM FUNDS WARS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899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9" y="1367700"/>
            <a:ext cx="6053091" cy="4031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6560" y="181690"/>
            <a:ext cx="4644026" cy="584775"/>
          </a:xfrm>
          <a:prstGeom prst="rect">
            <a:avLst/>
          </a:prstGeom>
          <a:solidFill>
            <a:srgbClr val="FCD946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 smtClean="0"/>
              <a:t>THE SYSTEM FUNDS WARS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367699"/>
            <a:ext cx="6031134" cy="40318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In 2018 </a:t>
            </a:r>
            <a:r>
              <a:rPr lang="en-US" sz="2400" dirty="0" smtClean="0"/>
              <a:t>… </a:t>
            </a:r>
          </a:p>
          <a:p>
            <a:pPr algn="ctr"/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U.S. maintains the largest military in the ENTIRE HISTORY OF THE WORLD </a:t>
            </a:r>
            <a:r>
              <a:rPr lang="en-US" sz="2400" dirty="0" smtClean="0"/>
              <a:t>...</a:t>
            </a:r>
          </a:p>
          <a:p>
            <a:r>
              <a:rPr lang="en-US" sz="2400" dirty="0" smtClean="0"/>
              <a:t>which </a:t>
            </a:r>
            <a:r>
              <a:rPr lang="en-US" sz="2400" dirty="0"/>
              <a:t>Fed member banks support </a:t>
            </a:r>
            <a:r>
              <a:rPr lang="en-US" sz="2400" dirty="0" smtClean="0"/>
              <a:t>by creating </a:t>
            </a:r>
            <a:r>
              <a:rPr lang="en-US" sz="2400" dirty="0" err="1" smtClean="0"/>
              <a:t>bankmoney</a:t>
            </a:r>
            <a:r>
              <a:rPr lang="en-US" sz="2400" dirty="0" smtClean="0"/>
              <a:t> and giving loans </a:t>
            </a:r>
            <a:r>
              <a:rPr lang="en-US" sz="2400" dirty="0"/>
              <a:t>of billions and billions of dollars to the arms industry.</a:t>
            </a:r>
          </a:p>
          <a:p>
            <a:endParaRPr lang="en-US" sz="2400" dirty="0"/>
          </a:p>
          <a:p>
            <a:r>
              <a:rPr lang="en-US" sz="2400" dirty="0" smtClean="0"/>
              <a:t>And the Fed and its member banks are the </a:t>
            </a:r>
          </a:p>
          <a:p>
            <a:r>
              <a:rPr lang="en-US" sz="2400" dirty="0" smtClean="0"/>
              <a:t>single largest owner of U.S. Bonds.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3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0165" y="491533"/>
            <a:ext cx="843256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THIS SYSTEM CAN BE CHANGED!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11" y="1713855"/>
            <a:ext cx="4160144" cy="4782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2589" y="6127486"/>
            <a:ext cx="4301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2088" y="3017122"/>
            <a:ext cx="3623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Remember that!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04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823" y="3576917"/>
            <a:ext cx="9932896" cy="185569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Private</a:t>
            </a:r>
            <a:r>
              <a:rPr lang="en-US" dirty="0" smtClean="0"/>
              <a:t> banks </a:t>
            </a:r>
            <a:r>
              <a:rPr lang="en-US" u="sng" dirty="0" smtClean="0"/>
              <a:t>create</a:t>
            </a:r>
            <a:r>
              <a:rPr lang="en-US" dirty="0" smtClean="0"/>
              <a:t> the money we need…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8" y="179592"/>
            <a:ext cx="2557436" cy="29403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843595"/>
            <a:ext cx="2966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67736" y="1870432"/>
            <a:ext cx="384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Meet the system!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17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618" y="5810471"/>
            <a:ext cx="99443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don’t have to believe me.  Here… listen to others </a:t>
            </a:r>
            <a:r>
              <a:rPr lang="en-US" sz="2800" dirty="0"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sym typeface="Wingdings" panose="05000000000000000000" pitchFamily="2" charset="2"/>
              </a:rPr>
              <a:t> 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75038" y="149742"/>
            <a:ext cx="8388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Private banks create our money!   Not our government? </a:t>
            </a:r>
          </a:p>
          <a:p>
            <a:r>
              <a:rPr lang="en-US" sz="2800" dirty="0" smtClean="0"/>
              <a:t>I </a:t>
            </a:r>
            <a:r>
              <a:rPr lang="en-US" sz="2800" dirty="0"/>
              <a:t>don’t believe it…    It’s too hard to </a:t>
            </a:r>
            <a:r>
              <a:rPr lang="en-US" sz="2800" dirty="0" smtClean="0"/>
              <a:t>believe…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7" y="69180"/>
            <a:ext cx="1469648" cy="1761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9" y="4448682"/>
            <a:ext cx="1896034" cy="812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37" y="1257238"/>
            <a:ext cx="6797461" cy="382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17" y="4990200"/>
            <a:ext cx="1581762" cy="183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666" y="6678910"/>
            <a:ext cx="1983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4" y="849076"/>
            <a:ext cx="10179423" cy="2063830"/>
          </a:xfrm>
          <a:solidFill>
            <a:srgbClr val="FFE7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When a bank makes a loan it simply adds to the borrowers’ deposit account in the bank by the amount of the loan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money is not taken from anyone else's </a:t>
            </a:r>
            <a:r>
              <a:rPr lang="en-US" dirty="0" smtClean="0"/>
              <a:t>deposit…</a:t>
            </a:r>
          </a:p>
          <a:p>
            <a:pPr marL="0" indent="0">
              <a:buNone/>
            </a:pPr>
            <a:r>
              <a:rPr lang="en-US" u="sng" dirty="0" smtClean="0"/>
              <a:t>It's </a:t>
            </a:r>
            <a:r>
              <a:rPr lang="en-US" u="sng" dirty="0"/>
              <a:t>new money, created by the bank </a:t>
            </a:r>
            <a:r>
              <a:rPr lang="en-US" dirty="0"/>
              <a:t>for the use of the borrower</a:t>
            </a:r>
            <a:r>
              <a:rPr lang="en-US" dirty="0" smtClean="0"/>
              <a:t>.“</a:t>
            </a:r>
          </a:p>
        </p:txBody>
      </p:sp>
      <p:pic>
        <p:nvPicPr>
          <p:cNvPr id="8194" name="Picture 2" descr="Robert B Anderso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48" y="3050063"/>
            <a:ext cx="3092824" cy="37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wight D. Eisenhower, official photo portrait, May 29, 1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72" y="4165660"/>
            <a:ext cx="2095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BD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Robert B. Anderson, Secretary of the Treasury under President Eisenhower: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6812" y="3281593"/>
            <a:ext cx="362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B. Anderson</a:t>
            </a:r>
          </a:p>
          <a:p>
            <a:r>
              <a:rPr lang="en-US" dirty="0" smtClean="0"/>
              <a:t>Secretary of the Treasury, 1957-1961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76267" y="4610886"/>
            <a:ext cx="3185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President Dwight D. Eisenhower</a:t>
            </a:r>
          </a:p>
          <a:p>
            <a:r>
              <a:rPr lang="en-US" dirty="0" smtClean="0"/>
              <a:t>1953-1961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16-us2.ixquick.com/cgi-bin/serveimage?url=http%3A%2F%2Fimg.timeinc.net%2Ftime%2Fmagazine%2Farchive%2Fcovers%2F1936%2F1101360210_400.jpg&amp;sp=e17cfec9866ee2248319bd46c2382c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7" y="522998"/>
            <a:ext cx="3583687" cy="42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54655" y="2764476"/>
            <a:ext cx="6608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Arial" panose="020B0604020202020204" pitchFamily="34" charset="0"/>
              </a:rPr>
              <a:t>“That </a:t>
            </a:r>
            <a:r>
              <a:rPr lang="en-US" altLang="en-US" sz="2400" dirty="0">
                <a:latin typeface="Arial" panose="020B0604020202020204" pitchFamily="34" charset="0"/>
              </a:rPr>
              <a:t>is what our money system is</a:t>
            </a:r>
            <a:r>
              <a:rPr lang="en-US" altLang="en-US" sz="2400" dirty="0" smtClean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Arial" panose="020B0604020202020204" pitchFamily="34" charset="0"/>
              </a:rPr>
              <a:t>  If </a:t>
            </a:r>
            <a:r>
              <a:rPr lang="en-US" altLang="en-US" sz="2400" dirty="0">
                <a:latin typeface="Arial" panose="020B0604020202020204" pitchFamily="34" charset="0"/>
              </a:rPr>
              <a:t>there were no debts in </a:t>
            </a:r>
            <a:r>
              <a:rPr lang="en-US" altLang="en-US" sz="2400" dirty="0" smtClean="0">
                <a:latin typeface="Arial" panose="020B0604020202020204" pitchFamily="34" charset="0"/>
              </a:rPr>
              <a:t>our money </a:t>
            </a:r>
            <a:r>
              <a:rPr lang="en-US" altLang="en-US" sz="2400" dirty="0">
                <a:latin typeface="Arial" panose="020B0604020202020204" pitchFamily="34" charset="0"/>
              </a:rPr>
              <a:t>system</a:t>
            </a:r>
            <a:r>
              <a:rPr lang="en-US" altLang="en-US" sz="2400" dirty="0" smtClean="0">
                <a:latin typeface="Arial" panose="020B0604020202020204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Arial" panose="020B0604020202020204" pitchFamily="34" charset="0"/>
              </a:rPr>
              <a:t>  there </a:t>
            </a:r>
            <a:r>
              <a:rPr lang="en-US" altLang="en-US" sz="2400" dirty="0">
                <a:latin typeface="Arial" panose="020B0604020202020204" pitchFamily="34" charset="0"/>
              </a:rPr>
              <a:t>wouldn’t be any money</a:t>
            </a:r>
            <a:r>
              <a:rPr lang="en-US" altLang="en-US" sz="2400" dirty="0" smtClean="0">
                <a:latin typeface="Arial" panose="020B0604020202020204" pitchFamily="34" charset="0"/>
              </a:rPr>
              <a:t>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088" y="4927557"/>
            <a:ext cx="4147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Mariner S. </a:t>
            </a:r>
            <a:r>
              <a:rPr lang="en-US" altLang="en-US" dirty="0" smtClean="0">
                <a:latin typeface="Arial" panose="020B0604020202020204" pitchFamily="34" charset="0"/>
              </a:rPr>
              <a:t>Eccles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</a:rPr>
              <a:t>Chairman, Federal Reserve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</a:rPr>
              <a:t>under President </a:t>
            </a:r>
            <a:r>
              <a:rPr lang="en-US" altLang="en-US" dirty="0">
                <a:latin typeface="Arial" panose="020B0604020202020204" pitchFamily="34" charset="0"/>
              </a:rPr>
              <a:t>Franklin D. </a:t>
            </a:r>
            <a:r>
              <a:rPr lang="en-US" altLang="en-US" dirty="0" smtClean="0">
                <a:latin typeface="Arial" panose="020B0604020202020204" pitchFamily="34" charset="0"/>
              </a:rPr>
              <a:t>Roosevelt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92" y="110359"/>
            <a:ext cx="7154273" cy="4248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49676"/>
            <a:ext cx="12192000" cy="2308324"/>
          </a:xfrm>
          <a:prstGeom prst="rect">
            <a:avLst/>
          </a:prstGeom>
          <a:solidFill>
            <a:srgbClr val="E4C9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House of Commons, Nov. 20, 2014, Mr. Michael Meacher, MP:</a:t>
            </a:r>
          </a:p>
          <a:p>
            <a:endParaRPr lang="en-US" sz="2400" dirty="0"/>
          </a:p>
          <a:p>
            <a:r>
              <a:rPr lang="en-US" sz="2400" dirty="0"/>
              <a:t>“It is unfortunate… that it is so little understood by the public that money is created every time by the banks when they make loans.”</a:t>
            </a:r>
          </a:p>
          <a:p>
            <a:endParaRPr lang="en-US" sz="2400" dirty="0"/>
          </a:p>
          <a:p>
            <a:r>
              <a:rPr lang="en-US" sz="2400" dirty="0"/>
              <a:t>“And it is the banks – the banks – which determine how money is allocated across the economy.”</a:t>
            </a:r>
          </a:p>
        </p:txBody>
      </p:sp>
    </p:spTree>
    <p:extLst>
      <p:ext uri="{BB962C8B-B14F-4D97-AF65-F5344CB8AC3E}">
        <p14:creationId xmlns:p14="http://schemas.microsoft.com/office/powerpoint/2010/main" val="25846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422" y="980704"/>
            <a:ext cx="9789459" cy="15742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Let’s look at the money system.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0" y="2802620"/>
            <a:ext cx="2634614" cy="3029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2421" y="5541462"/>
            <a:ext cx="29703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3098" y="4187085"/>
            <a:ext cx="4052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How </a:t>
            </a:r>
            <a:r>
              <a:rPr lang="en-US" sz="4000" dirty="0"/>
              <a:t>does it work?</a:t>
            </a:r>
          </a:p>
        </p:txBody>
      </p:sp>
    </p:spTree>
    <p:extLst>
      <p:ext uri="{BB962C8B-B14F-4D97-AF65-F5344CB8AC3E}">
        <p14:creationId xmlns:p14="http://schemas.microsoft.com/office/powerpoint/2010/main" val="7058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1204</Words>
  <Application>Microsoft Office PowerPoint</Application>
  <PresentationFormat>Widescreen</PresentationFormat>
  <Paragraphs>261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Bradley Hand ITC</vt:lpstr>
      <vt:lpstr>Calibri</vt:lpstr>
      <vt:lpstr>Calibri Light</vt:lpstr>
      <vt:lpstr>Helvetica</vt:lpstr>
      <vt:lpstr>Wingdings</vt:lpstr>
      <vt:lpstr>Office Theme</vt:lpstr>
      <vt:lpstr>    “Over time, whoever controls the money system,                         controls the nation.”   Stephen Zarlenga (1941 – 2017)</vt:lpstr>
      <vt:lpstr>PART 1             THE SYSTEM  PART 2              ITS CONSEQUENCES</vt:lpstr>
      <vt:lpstr>PART 1     THE SYSTEM</vt:lpstr>
      <vt:lpstr>Private banks create the money we need… </vt:lpstr>
      <vt:lpstr>PowerPoint Presentation</vt:lpstr>
      <vt:lpstr>PowerPoint Presentation</vt:lpstr>
      <vt:lpstr>PowerPoint Presentation</vt:lpstr>
      <vt:lpstr>PowerPoint Presentation</vt:lpstr>
      <vt:lpstr>Let’s look at the money system.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     More CONSEQUENCES OF THIS entrenched and ruthless SYSTEM</vt:lpstr>
      <vt:lpstr>PowerPoint Presentation</vt:lpstr>
      <vt:lpstr>                                   The bankers decide…     Who gets money…                                        How much…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SYSTEM WAS DESIGNED TO MAKE US ALL DEBT SLAVES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Madison</dc:title>
  <dc:creator>Sue Peters</dc:creator>
  <cp:lastModifiedBy>Sue Peters</cp:lastModifiedBy>
  <cp:revision>295</cp:revision>
  <dcterms:created xsi:type="dcterms:W3CDTF">2018-03-18T15:18:47Z</dcterms:created>
  <dcterms:modified xsi:type="dcterms:W3CDTF">2018-04-04T06:49:28Z</dcterms:modified>
</cp:coreProperties>
</file>