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83" r:id="rId2"/>
    <p:sldId id="256" r:id="rId3"/>
    <p:sldId id="262" r:id="rId4"/>
    <p:sldId id="258" r:id="rId5"/>
    <p:sldId id="259" r:id="rId6"/>
    <p:sldId id="260" r:id="rId7"/>
    <p:sldId id="261" r:id="rId8"/>
    <p:sldId id="269" r:id="rId9"/>
    <p:sldId id="264" r:id="rId10"/>
    <p:sldId id="265" r:id="rId11"/>
    <p:sldId id="266" r:id="rId12"/>
    <p:sldId id="267" r:id="rId13"/>
    <p:sldId id="268" r:id="rId14"/>
    <p:sldId id="270" r:id="rId15"/>
    <p:sldId id="277" r:id="rId16"/>
    <p:sldId id="271" r:id="rId17"/>
    <p:sldId id="272" r:id="rId18"/>
    <p:sldId id="279" r:id="rId19"/>
    <p:sldId id="273" r:id="rId20"/>
    <p:sldId id="285" r:id="rId21"/>
    <p:sldId id="274" r:id="rId22"/>
    <p:sldId id="275" r:id="rId23"/>
    <p:sldId id="286" r:id="rId24"/>
    <p:sldId id="289" r:id="rId25"/>
    <p:sldId id="288" r:id="rId26"/>
    <p:sldId id="290" r:id="rId27"/>
    <p:sldId id="291" r:id="rId28"/>
    <p:sldId id="299" r:id="rId29"/>
    <p:sldId id="293" r:id="rId30"/>
    <p:sldId id="294" r:id="rId31"/>
    <p:sldId id="295" r:id="rId32"/>
    <p:sldId id="296" r:id="rId33"/>
    <p:sldId id="298"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FAFDCD"/>
    <a:srgbClr val="FFFFCC"/>
    <a:srgbClr val="00FFFF"/>
    <a:srgbClr val="FF0000"/>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7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830E21F-059E-490C-9772-23035B596F22}" type="datetimeFigureOut">
              <a:rPr lang="en-US" smtClean="0"/>
              <a:t>9/8/2013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A9052F-0422-4DFC-B9EF-59296C7C6E4F}" type="slidenum">
              <a:rPr lang="en-US" smtClean="0"/>
              <a:t>‹#›</a:t>
            </a:fld>
            <a:endParaRPr lang="en-US"/>
          </a:p>
        </p:txBody>
      </p:sp>
    </p:spTree>
    <p:extLst>
      <p:ext uri="{BB962C8B-B14F-4D97-AF65-F5344CB8AC3E}">
        <p14:creationId xmlns:p14="http://schemas.microsoft.com/office/powerpoint/2010/main" val="2243309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30E21F-059E-490C-9772-23035B596F22}" type="datetimeFigureOut">
              <a:rPr lang="en-US" smtClean="0"/>
              <a:t>9/8/2013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A9052F-0422-4DFC-B9EF-59296C7C6E4F}" type="slidenum">
              <a:rPr lang="en-US" smtClean="0"/>
              <a:t>‹#›</a:t>
            </a:fld>
            <a:endParaRPr lang="en-US"/>
          </a:p>
        </p:txBody>
      </p:sp>
    </p:spTree>
    <p:extLst>
      <p:ext uri="{BB962C8B-B14F-4D97-AF65-F5344CB8AC3E}">
        <p14:creationId xmlns:p14="http://schemas.microsoft.com/office/powerpoint/2010/main" val="25190939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30E21F-059E-490C-9772-23035B596F22}" type="datetimeFigureOut">
              <a:rPr lang="en-US" smtClean="0"/>
              <a:t>9/8/2013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A9052F-0422-4DFC-B9EF-59296C7C6E4F}" type="slidenum">
              <a:rPr lang="en-US" smtClean="0"/>
              <a:t>‹#›</a:t>
            </a:fld>
            <a:endParaRPr lang="en-US"/>
          </a:p>
        </p:txBody>
      </p:sp>
    </p:spTree>
    <p:extLst>
      <p:ext uri="{BB962C8B-B14F-4D97-AF65-F5344CB8AC3E}">
        <p14:creationId xmlns:p14="http://schemas.microsoft.com/office/powerpoint/2010/main" val="2515244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30E21F-059E-490C-9772-23035B596F22}" type="datetimeFigureOut">
              <a:rPr lang="en-US" smtClean="0"/>
              <a:t>9/8/2013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A9052F-0422-4DFC-B9EF-59296C7C6E4F}" type="slidenum">
              <a:rPr lang="en-US" smtClean="0"/>
              <a:t>‹#›</a:t>
            </a:fld>
            <a:endParaRPr lang="en-US"/>
          </a:p>
        </p:txBody>
      </p:sp>
    </p:spTree>
    <p:extLst>
      <p:ext uri="{BB962C8B-B14F-4D97-AF65-F5344CB8AC3E}">
        <p14:creationId xmlns:p14="http://schemas.microsoft.com/office/powerpoint/2010/main" val="2686115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830E21F-059E-490C-9772-23035B596F22}" type="datetimeFigureOut">
              <a:rPr lang="en-US" smtClean="0"/>
              <a:t>9/8/2013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A9052F-0422-4DFC-B9EF-59296C7C6E4F}" type="slidenum">
              <a:rPr lang="en-US" smtClean="0"/>
              <a:t>‹#›</a:t>
            </a:fld>
            <a:endParaRPr lang="en-US"/>
          </a:p>
        </p:txBody>
      </p:sp>
    </p:spTree>
    <p:extLst>
      <p:ext uri="{BB962C8B-B14F-4D97-AF65-F5344CB8AC3E}">
        <p14:creationId xmlns:p14="http://schemas.microsoft.com/office/powerpoint/2010/main" val="3188994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830E21F-059E-490C-9772-23035B596F22}" type="datetimeFigureOut">
              <a:rPr lang="en-US" smtClean="0"/>
              <a:t>9/8/2013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A9052F-0422-4DFC-B9EF-59296C7C6E4F}" type="slidenum">
              <a:rPr lang="en-US" smtClean="0"/>
              <a:t>‹#›</a:t>
            </a:fld>
            <a:endParaRPr lang="en-US"/>
          </a:p>
        </p:txBody>
      </p:sp>
    </p:spTree>
    <p:extLst>
      <p:ext uri="{BB962C8B-B14F-4D97-AF65-F5344CB8AC3E}">
        <p14:creationId xmlns:p14="http://schemas.microsoft.com/office/powerpoint/2010/main" val="391466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830E21F-059E-490C-9772-23035B596F22}" type="datetimeFigureOut">
              <a:rPr lang="en-US" smtClean="0"/>
              <a:t>9/8/2013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CA9052F-0422-4DFC-B9EF-59296C7C6E4F}" type="slidenum">
              <a:rPr lang="en-US" smtClean="0"/>
              <a:t>‹#›</a:t>
            </a:fld>
            <a:endParaRPr lang="en-US"/>
          </a:p>
        </p:txBody>
      </p:sp>
    </p:spTree>
    <p:extLst>
      <p:ext uri="{BB962C8B-B14F-4D97-AF65-F5344CB8AC3E}">
        <p14:creationId xmlns:p14="http://schemas.microsoft.com/office/powerpoint/2010/main" val="35966642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830E21F-059E-490C-9772-23035B596F22}" type="datetimeFigureOut">
              <a:rPr lang="en-US" smtClean="0"/>
              <a:t>9/8/2013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CA9052F-0422-4DFC-B9EF-59296C7C6E4F}" type="slidenum">
              <a:rPr lang="en-US" smtClean="0"/>
              <a:t>‹#›</a:t>
            </a:fld>
            <a:endParaRPr lang="en-US"/>
          </a:p>
        </p:txBody>
      </p:sp>
    </p:spTree>
    <p:extLst>
      <p:ext uri="{BB962C8B-B14F-4D97-AF65-F5344CB8AC3E}">
        <p14:creationId xmlns:p14="http://schemas.microsoft.com/office/powerpoint/2010/main" val="330022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30E21F-059E-490C-9772-23035B596F22}" type="datetimeFigureOut">
              <a:rPr lang="en-US" smtClean="0"/>
              <a:t>9/8/2013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CA9052F-0422-4DFC-B9EF-59296C7C6E4F}" type="slidenum">
              <a:rPr lang="en-US" smtClean="0"/>
              <a:t>‹#›</a:t>
            </a:fld>
            <a:endParaRPr lang="en-US"/>
          </a:p>
        </p:txBody>
      </p:sp>
    </p:spTree>
    <p:extLst>
      <p:ext uri="{BB962C8B-B14F-4D97-AF65-F5344CB8AC3E}">
        <p14:creationId xmlns:p14="http://schemas.microsoft.com/office/powerpoint/2010/main" val="4145415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830E21F-059E-490C-9772-23035B596F22}" type="datetimeFigureOut">
              <a:rPr lang="en-US" smtClean="0"/>
              <a:t>9/8/2013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A9052F-0422-4DFC-B9EF-59296C7C6E4F}" type="slidenum">
              <a:rPr lang="en-US" smtClean="0"/>
              <a:t>‹#›</a:t>
            </a:fld>
            <a:endParaRPr lang="en-US"/>
          </a:p>
        </p:txBody>
      </p:sp>
    </p:spTree>
    <p:extLst>
      <p:ext uri="{BB962C8B-B14F-4D97-AF65-F5344CB8AC3E}">
        <p14:creationId xmlns:p14="http://schemas.microsoft.com/office/powerpoint/2010/main" val="21575397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830E21F-059E-490C-9772-23035B596F22}" type="datetimeFigureOut">
              <a:rPr lang="en-US" smtClean="0"/>
              <a:t>9/8/2013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A9052F-0422-4DFC-B9EF-59296C7C6E4F}" type="slidenum">
              <a:rPr lang="en-US" smtClean="0"/>
              <a:t>‹#›</a:t>
            </a:fld>
            <a:endParaRPr lang="en-US"/>
          </a:p>
        </p:txBody>
      </p:sp>
    </p:spTree>
    <p:extLst>
      <p:ext uri="{BB962C8B-B14F-4D97-AF65-F5344CB8AC3E}">
        <p14:creationId xmlns:p14="http://schemas.microsoft.com/office/powerpoint/2010/main" val="1544617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30E21F-059E-490C-9772-23035B596F22}" type="datetimeFigureOut">
              <a:rPr lang="en-US" smtClean="0"/>
              <a:t>9/8/2013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A9052F-0422-4DFC-B9EF-59296C7C6E4F}" type="slidenum">
              <a:rPr lang="en-US" smtClean="0"/>
              <a:t>‹#›</a:t>
            </a:fld>
            <a:endParaRPr lang="en-US"/>
          </a:p>
        </p:txBody>
      </p:sp>
    </p:spTree>
    <p:extLst>
      <p:ext uri="{BB962C8B-B14F-4D97-AF65-F5344CB8AC3E}">
        <p14:creationId xmlns:p14="http://schemas.microsoft.com/office/powerpoint/2010/main" val="29943814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gif"/><Relationship Id="rId2" Type="http://schemas.openxmlformats.org/officeDocument/2006/relationships/image" Target="../media/image1.jpeg"/><Relationship Id="rId1" Type="http://schemas.openxmlformats.org/officeDocument/2006/relationships/slideLayout" Target="../slideLayouts/slideLayout6.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3" Type="http://schemas.openxmlformats.org/officeDocument/2006/relationships/image" Target="../media/image23.gif"/><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image" Target="../media/image2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28.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3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6.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image" Target="../media/image1.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en.wikipedia.org/wiki/Lucas_Cranach_the_Elder" TargetMode="External"/><Relationship Id="rId2" Type="http://schemas.openxmlformats.org/officeDocument/2006/relationships/image" Target="../media/image3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3.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en.wikipedia.org/wiki/Mortgage_loan"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4.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gif"/><Relationship Id="rId2" Type="http://schemas.openxmlformats.org/officeDocument/2006/relationships/image" Target="../media/image1.jpeg"/><Relationship Id="rId1" Type="http://schemas.openxmlformats.org/officeDocument/2006/relationships/slideLayout" Target="../slideLayouts/slideLayout6.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gif"/></Relationships>
</file>

<file path=ppt/slides/_rels/slide4.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 Id="rId5" Type="http://schemas.openxmlformats.org/officeDocument/2006/relationships/image" Target="../media/image15.jpeg"/><Relationship Id="rId4" Type="http://schemas.openxmlformats.org/officeDocument/2006/relationships/image" Target="../media/image14.jpeg"/></Relationships>
</file>

<file path=ppt/slides/_rels/slide5.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2.xml"/><Relationship Id="rId5" Type="http://schemas.openxmlformats.org/officeDocument/2006/relationships/image" Target="../media/image19.jpeg"/><Relationship Id="rId4" Type="http://schemas.openxmlformats.org/officeDocument/2006/relationships/image" Target="../media/image18.png"/></Relationships>
</file>

<file path=ppt/slides/_rels/slide6.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Bank_building : Vector illustration of bank building on white backgroun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953" y="184873"/>
            <a:ext cx="2256518" cy="2126992"/>
          </a:xfrm>
          <a:prstGeom prst="rect">
            <a:avLst/>
          </a:prstGeom>
          <a:noFill/>
          <a:extLst>
            <a:ext uri="{909E8E84-426E-40DD-AFC4-6F175D3DCCD1}">
              <a14:hiddenFill xmlns:a14="http://schemas.microsoft.com/office/drawing/2010/main">
                <a:solidFill>
                  <a:srgbClr val="FFFFFF"/>
                </a:solidFill>
              </a14:hiddenFill>
            </a:ext>
          </a:extLst>
        </p:spPr>
      </p:pic>
      <p:sp>
        <p:nvSpPr>
          <p:cNvPr id="4" name="Title 3"/>
          <p:cNvSpPr>
            <a:spLocks noGrp="1"/>
          </p:cNvSpPr>
          <p:nvPr>
            <p:ph type="title"/>
          </p:nvPr>
        </p:nvSpPr>
        <p:spPr>
          <a:xfrm>
            <a:off x="901700" y="250426"/>
            <a:ext cx="10515600" cy="1995886"/>
          </a:xfrm>
        </p:spPr>
        <p:txBody>
          <a:bodyPr>
            <a:normAutofit/>
          </a:bodyPr>
          <a:lstStyle/>
          <a:p>
            <a:pPr algn="ctr"/>
            <a:r>
              <a:rPr lang="en-US" sz="2700" b="1" dirty="0" smtClean="0"/>
              <a:t>         </a:t>
            </a:r>
            <a:r>
              <a:rPr lang="en-US" sz="3100" b="1" dirty="0" smtClean="0"/>
              <a:t>LENDING FOR PROFIT</a:t>
            </a:r>
            <a:r>
              <a:rPr lang="en-US" sz="4000" b="1" i="1" dirty="0" smtClean="0"/>
              <a:t>:    </a:t>
            </a:r>
            <a:r>
              <a:rPr lang="en-US" sz="2700" b="1" i="1" dirty="0" smtClean="0"/>
              <a:t>IS LOAN INTEREST DEFENSIBLE?</a:t>
            </a:r>
            <a:r>
              <a:rPr lang="en-US" sz="2200" i="1" dirty="0" smtClean="0"/>
              <a:t/>
            </a:r>
            <a:br>
              <a:rPr lang="en-US" sz="2200" i="1" dirty="0" smtClean="0"/>
            </a:br>
            <a:r>
              <a:rPr lang="en-US" sz="2400" dirty="0"/>
              <a:t/>
            </a:r>
            <a:br>
              <a:rPr lang="en-US" sz="2400" dirty="0"/>
            </a:br>
            <a:r>
              <a:rPr lang="en-US" sz="2400" b="1" u="sng" dirty="0" smtClean="0"/>
              <a:t>HOW DID OUR WORLD END UP IN SO MUCH DEBT?</a:t>
            </a:r>
            <a:br>
              <a:rPr lang="en-US" sz="2400" b="1" u="sng" dirty="0" smtClean="0"/>
            </a:br>
            <a:r>
              <a:rPr lang="en-US" sz="2400" b="1" u="sng" dirty="0" smtClean="0"/>
              <a:t>ANSWER:  USURY</a:t>
            </a:r>
            <a:endParaRPr lang="en-US" sz="2400" b="1" u="sng" dirty="0"/>
          </a:p>
        </p:txBody>
      </p:sp>
      <p:pic>
        <p:nvPicPr>
          <p:cNvPr id="2" name="Picture 2" descr="http://i.huffpost.com/gen/1080005/thumbs/s-STUDENT-DEBT-FEDERAL-RESERVE-large30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946" y="2377419"/>
            <a:ext cx="2857500" cy="2085976"/>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Credit Card Logos for Your Web Sit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406391" y="2246312"/>
            <a:ext cx="3476571" cy="982279"/>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descr="http://sr.photos2.fotosearch.com/bthumb/CSP/CSP991/k11924162.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56531" y="2305217"/>
            <a:ext cx="2668369" cy="1939158"/>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p:nvSpPr>
        <p:spPr>
          <a:xfrm>
            <a:off x="3862552" y="3673366"/>
            <a:ext cx="2570930" cy="646331"/>
          </a:xfrm>
          <a:prstGeom prst="rect">
            <a:avLst/>
          </a:prstGeom>
          <a:solidFill>
            <a:srgbClr val="FF33CC"/>
          </a:solidFill>
        </p:spPr>
        <p:txBody>
          <a:bodyPr wrap="square" rtlCol="0">
            <a:spAutoFit/>
          </a:bodyPr>
          <a:lstStyle/>
          <a:p>
            <a:r>
              <a:rPr lang="en-US" dirty="0" smtClean="0"/>
              <a:t>MORTGAGE DEBT</a:t>
            </a:r>
          </a:p>
          <a:p>
            <a:r>
              <a:rPr lang="en-US" dirty="0" smtClean="0"/>
              <a:t>$ 13 TRILLION</a:t>
            </a:r>
            <a:endParaRPr lang="en-US" dirty="0"/>
          </a:p>
        </p:txBody>
      </p:sp>
      <p:sp>
        <p:nvSpPr>
          <p:cNvPr id="3" name="TextBox 2"/>
          <p:cNvSpPr txBox="1"/>
          <p:nvPr/>
        </p:nvSpPr>
        <p:spPr>
          <a:xfrm>
            <a:off x="820691" y="4319752"/>
            <a:ext cx="1749087" cy="646331"/>
          </a:xfrm>
          <a:prstGeom prst="rect">
            <a:avLst/>
          </a:prstGeom>
          <a:solidFill>
            <a:srgbClr val="FFFF00"/>
          </a:solidFill>
        </p:spPr>
        <p:txBody>
          <a:bodyPr wrap="square" rtlCol="0">
            <a:spAutoFit/>
          </a:bodyPr>
          <a:lstStyle/>
          <a:p>
            <a:r>
              <a:rPr lang="en-US" b="1" u="sng" dirty="0" smtClean="0"/>
              <a:t>STUDENT DEBT</a:t>
            </a:r>
          </a:p>
          <a:p>
            <a:r>
              <a:rPr lang="en-US" b="1" u="sng" dirty="0" smtClean="0"/>
              <a:t>$ 1 TRILLION +</a:t>
            </a:r>
            <a:endParaRPr lang="en-US" b="1" u="sng" dirty="0"/>
          </a:p>
        </p:txBody>
      </p:sp>
      <p:sp>
        <p:nvSpPr>
          <p:cNvPr id="5" name="TextBox 4"/>
          <p:cNvSpPr txBox="1"/>
          <p:nvPr/>
        </p:nvSpPr>
        <p:spPr>
          <a:xfrm>
            <a:off x="8857636" y="2887093"/>
            <a:ext cx="2343673" cy="646331"/>
          </a:xfrm>
          <a:prstGeom prst="rect">
            <a:avLst/>
          </a:prstGeom>
          <a:solidFill>
            <a:srgbClr val="00FFFF"/>
          </a:solidFill>
        </p:spPr>
        <p:txBody>
          <a:bodyPr wrap="square" rtlCol="0">
            <a:spAutoFit/>
          </a:bodyPr>
          <a:lstStyle/>
          <a:p>
            <a:r>
              <a:rPr lang="en-US" dirty="0" smtClean="0"/>
              <a:t>CREDIT CARD DEBT</a:t>
            </a:r>
          </a:p>
          <a:p>
            <a:r>
              <a:rPr lang="en-US" dirty="0" smtClean="0"/>
              <a:t>$ .8 TRILLION</a:t>
            </a:r>
            <a:endParaRPr lang="en-US" dirty="0"/>
          </a:p>
        </p:txBody>
      </p:sp>
      <p:pic>
        <p:nvPicPr>
          <p:cNvPr id="10" name="Picture 10" descr="Graph of Federal Debt: Total Public Debt"/>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175985" y="3996531"/>
            <a:ext cx="3706977" cy="2110576"/>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p:cNvSpPr txBox="1"/>
          <p:nvPr/>
        </p:nvSpPr>
        <p:spPr>
          <a:xfrm>
            <a:off x="9238593" y="5318514"/>
            <a:ext cx="2178707" cy="646331"/>
          </a:xfrm>
          <a:prstGeom prst="rect">
            <a:avLst/>
          </a:prstGeom>
          <a:solidFill>
            <a:srgbClr val="FF0000"/>
          </a:solidFill>
        </p:spPr>
        <p:txBody>
          <a:bodyPr wrap="square" rtlCol="0">
            <a:spAutoFit/>
          </a:bodyPr>
          <a:lstStyle/>
          <a:p>
            <a:r>
              <a:rPr lang="en-US" dirty="0" smtClean="0"/>
              <a:t>FEDERAL DEBT</a:t>
            </a:r>
          </a:p>
          <a:p>
            <a:r>
              <a:rPr lang="en-US" dirty="0" smtClean="0"/>
              <a:t>$ 16.4 TRILLION</a:t>
            </a:r>
            <a:endParaRPr lang="en-US" dirty="0"/>
          </a:p>
        </p:txBody>
      </p:sp>
      <p:pic>
        <p:nvPicPr>
          <p:cNvPr id="1036" name="Picture 12" descr="http://www.enchantedlearning.com/usa/gifs/newyorkcap.GIF"/>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0453" y="5579573"/>
            <a:ext cx="2219325" cy="1171575"/>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p:cNvSpPr txBox="1"/>
          <p:nvPr/>
        </p:nvSpPr>
        <p:spPr>
          <a:xfrm>
            <a:off x="2569778" y="5964845"/>
            <a:ext cx="2124299" cy="646331"/>
          </a:xfrm>
          <a:prstGeom prst="rect">
            <a:avLst/>
          </a:prstGeom>
          <a:solidFill>
            <a:srgbClr val="00FFFF"/>
          </a:solidFill>
        </p:spPr>
        <p:txBody>
          <a:bodyPr wrap="none" rtlCol="0">
            <a:spAutoFit/>
          </a:bodyPr>
          <a:lstStyle/>
          <a:p>
            <a:r>
              <a:rPr lang="en-US" dirty="0" smtClean="0"/>
              <a:t>STATE &amp; LOCAL DEBT</a:t>
            </a:r>
          </a:p>
          <a:p>
            <a:r>
              <a:rPr lang="en-US" dirty="0" smtClean="0"/>
              <a:t>$ 3 TRILLION</a:t>
            </a:r>
            <a:endParaRPr lang="en-US" dirty="0"/>
          </a:p>
        </p:txBody>
      </p:sp>
      <p:pic>
        <p:nvPicPr>
          <p:cNvPr id="1038" name="Picture 14" descr="corporate building -"/>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66138" y="4532706"/>
            <a:ext cx="2254469" cy="1038225"/>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p:cNvSpPr txBox="1"/>
          <p:nvPr/>
        </p:nvSpPr>
        <p:spPr>
          <a:xfrm>
            <a:off x="5186855" y="5318514"/>
            <a:ext cx="1903582" cy="646331"/>
          </a:xfrm>
          <a:prstGeom prst="rect">
            <a:avLst/>
          </a:prstGeom>
          <a:solidFill>
            <a:srgbClr val="FFFF00"/>
          </a:solidFill>
        </p:spPr>
        <p:txBody>
          <a:bodyPr wrap="square" rtlCol="0">
            <a:spAutoFit/>
          </a:bodyPr>
          <a:lstStyle/>
          <a:p>
            <a:r>
              <a:rPr lang="en-US" dirty="0" smtClean="0"/>
              <a:t>CORPORATE DEBT</a:t>
            </a:r>
          </a:p>
          <a:p>
            <a:r>
              <a:rPr lang="en-US" dirty="0" smtClean="0"/>
              <a:t>$ 8.7 TRILLION</a:t>
            </a:r>
            <a:endParaRPr lang="en-US" dirty="0"/>
          </a:p>
        </p:txBody>
      </p:sp>
    </p:spTree>
    <p:extLst>
      <p:ext uri="{BB962C8B-B14F-4D97-AF65-F5344CB8AC3E}">
        <p14:creationId xmlns:p14="http://schemas.microsoft.com/office/powerpoint/2010/main" val="33238506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3421" y="365125"/>
            <a:ext cx="11792607" cy="1325563"/>
          </a:xfrm>
          <a:solidFill>
            <a:schemeClr val="accent6">
              <a:lumMod val="20000"/>
              <a:lumOff val="80000"/>
            </a:schemeClr>
          </a:solidFill>
        </p:spPr>
        <p:txBody>
          <a:bodyPr>
            <a:normAutofit/>
          </a:bodyPr>
          <a:lstStyle/>
          <a:p>
            <a:r>
              <a:rPr lang="en-US" dirty="0" smtClean="0"/>
              <a:t>USURY IN THE FIRST CIVILIZATION:</a:t>
            </a:r>
            <a:br>
              <a:rPr lang="en-US" dirty="0" smtClean="0"/>
            </a:br>
            <a:r>
              <a:rPr lang="en-US" dirty="0" smtClean="0"/>
              <a:t>     lending with interest</a:t>
            </a:r>
            <a:endParaRPr lang="en-US" dirty="0"/>
          </a:p>
        </p:txBody>
      </p:sp>
      <p:sp>
        <p:nvSpPr>
          <p:cNvPr id="4" name="Content Placeholder 3"/>
          <p:cNvSpPr>
            <a:spLocks noGrp="1"/>
          </p:cNvSpPr>
          <p:nvPr>
            <p:ph idx="1"/>
          </p:nvPr>
        </p:nvSpPr>
        <p:spPr>
          <a:xfrm>
            <a:off x="173421" y="1825626"/>
            <a:ext cx="7409793" cy="980636"/>
          </a:xfrm>
        </p:spPr>
        <p:txBody>
          <a:bodyPr>
            <a:normAutofit lnSpcReduction="10000"/>
          </a:bodyPr>
          <a:lstStyle/>
          <a:p>
            <a:pPr marL="0" indent="0">
              <a:buNone/>
            </a:pPr>
            <a:r>
              <a:rPr lang="en-US" dirty="0"/>
              <a:t>2500 </a:t>
            </a:r>
            <a:r>
              <a:rPr lang="en-US" dirty="0" smtClean="0"/>
              <a:t>BC     Early </a:t>
            </a:r>
            <a:r>
              <a:rPr lang="en-US" dirty="0"/>
              <a:t>Urban States</a:t>
            </a:r>
            <a:r>
              <a:rPr lang="en-US" dirty="0" smtClean="0"/>
              <a:t>:</a:t>
            </a:r>
          </a:p>
          <a:p>
            <a:pPr marL="0" indent="0">
              <a:buNone/>
            </a:pPr>
            <a:r>
              <a:rPr lang="en-US" dirty="0" smtClean="0"/>
              <a:t>                    EGYPT</a:t>
            </a:r>
            <a:r>
              <a:rPr lang="en-US" dirty="0"/>
              <a:t>, ASSYRIA, SUMERIA</a:t>
            </a:r>
            <a:r>
              <a:rPr lang="en-US" dirty="0" smtClean="0"/>
              <a:t>, BABYLONIA</a:t>
            </a:r>
            <a:endParaRPr lang="en-US" dirty="0"/>
          </a:p>
          <a:p>
            <a:pPr marL="0" indent="0">
              <a:buNone/>
            </a:pPr>
            <a:endParaRPr lang="en-US" dirty="0"/>
          </a:p>
        </p:txBody>
      </p:sp>
      <p:pic>
        <p:nvPicPr>
          <p:cNvPr id="3" name="Content Placeholder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150771" y="2251294"/>
            <a:ext cx="3815257" cy="3708071"/>
          </a:xfrm>
          <a:prstGeom prst="rect">
            <a:avLst/>
          </a:prstGeom>
        </p:spPr>
      </p:pic>
      <p:pic>
        <p:nvPicPr>
          <p:cNvPr id="1026" name="Picture 2" descr="near_east9.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09849" y="2941200"/>
            <a:ext cx="4020206" cy="3691115"/>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94594" y="3215995"/>
            <a:ext cx="3815255" cy="3416320"/>
          </a:xfrm>
          <a:prstGeom prst="rect">
            <a:avLst/>
          </a:prstGeom>
        </p:spPr>
        <p:txBody>
          <a:bodyPr wrap="square">
            <a:spAutoFit/>
          </a:bodyPr>
          <a:lstStyle/>
          <a:p>
            <a:r>
              <a:rPr lang="en-US" dirty="0" smtClean="0"/>
              <a:t>The early money was debt-money</a:t>
            </a:r>
            <a:r>
              <a:rPr lang="en-US" dirty="0"/>
              <a:t>: </a:t>
            </a:r>
            <a:endParaRPr lang="en-US" dirty="0" smtClean="0"/>
          </a:p>
          <a:p>
            <a:r>
              <a:rPr lang="en-US" dirty="0"/>
              <a:t> </a:t>
            </a:r>
            <a:r>
              <a:rPr lang="en-US" dirty="0" smtClean="0"/>
              <a:t>    </a:t>
            </a:r>
            <a:r>
              <a:rPr lang="en-US" dirty="0"/>
              <a:t>loans from palace and </a:t>
            </a:r>
            <a:r>
              <a:rPr lang="en-US" dirty="0" smtClean="0"/>
              <a:t>temple</a:t>
            </a:r>
          </a:p>
          <a:p>
            <a:r>
              <a:rPr lang="en-US" dirty="0"/>
              <a:t> </a:t>
            </a:r>
            <a:r>
              <a:rPr lang="en-US" dirty="0" smtClean="0"/>
              <a:t>    using farm </a:t>
            </a:r>
            <a:r>
              <a:rPr lang="en-US" dirty="0"/>
              <a:t>commodities </a:t>
            </a:r>
            <a:r>
              <a:rPr lang="en-US" dirty="0" smtClean="0"/>
              <a:t>and</a:t>
            </a:r>
          </a:p>
          <a:p>
            <a:r>
              <a:rPr lang="en-US" dirty="0"/>
              <a:t> </a:t>
            </a:r>
            <a:r>
              <a:rPr lang="en-US" dirty="0" smtClean="0"/>
              <a:t>    </a:t>
            </a:r>
            <a:r>
              <a:rPr lang="en-US" b="1" u="sng" dirty="0"/>
              <a:t>silver by weight</a:t>
            </a:r>
          </a:p>
          <a:p>
            <a:endParaRPr lang="en-US" dirty="0" smtClean="0"/>
          </a:p>
          <a:p>
            <a:r>
              <a:rPr lang="en-US" dirty="0" smtClean="0"/>
              <a:t>The loan of seeds generated more seeds, but the loan of </a:t>
            </a:r>
            <a:r>
              <a:rPr lang="en-US" b="1" u="sng" dirty="0" smtClean="0"/>
              <a:t>silver metal did not generate more silver</a:t>
            </a:r>
            <a:r>
              <a:rPr lang="en-US" dirty="0" smtClean="0"/>
              <a:t>. </a:t>
            </a:r>
          </a:p>
          <a:p>
            <a:endParaRPr lang="en-US" dirty="0"/>
          </a:p>
          <a:p>
            <a:r>
              <a:rPr lang="en-US" dirty="0" smtClean="0"/>
              <a:t>Result:  interest </a:t>
            </a:r>
            <a:r>
              <a:rPr lang="en-US" dirty="0"/>
              <a:t>charged on ‘barren’ metals </a:t>
            </a:r>
            <a:r>
              <a:rPr lang="en-US" dirty="0" smtClean="0"/>
              <a:t>caused </a:t>
            </a:r>
            <a:r>
              <a:rPr lang="en-US" b="1" u="sng" dirty="0"/>
              <a:t>debt slavery </a:t>
            </a:r>
            <a:r>
              <a:rPr lang="en-US" dirty="0" smtClean="0"/>
              <a:t>and</a:t>
            </a:r>
          </a:p>
          <a:p>
            <a:r>
              <a:rPr lang="en-US" b="1" u="sng" dirty="0" smtClean="0"/>
              <a:t>loss </a:t>
            </a:r>
            <a:r>
              <a:rPr lang="en-US" b="1" u="sng" dirty="0"/>
              <a:t>of </a:t>
            </a:r>
            <a:r>
              <a:rPr lang="en-US" b="1" u="sng" dirty="0" smtClean="0"/>
              <a:t>land</a:t>
            </a:r>
            <a:r>
              <a:rPr lang="en-US" dirty="0" smtClean="0"/>
              <a:t> to creditors.</a:t>
            </a:r>
            <a:endParaRPr lang="en-US" dirty="0"/>
          </a:p>
        </p:txBody>
      </p:sp>
    </p:spTree>
    <p:extLst>
      <p:ext uri="{BB962C8B-B14F-4D97-AF65-F5344CB8AC3E}">
        <p14:creationId xmlns:p14="http://schemas.microsoft.com/office/powerpoint/2010/main" val="21065151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711669" y="365125"/>
            <a:ext cx="5675586" cy="1325563"/>
          </a:xfrm>
        </p:spPr>
        <p:txBody>
          <a:bodyPr>
            <a:normAutofit/>
          </a:bodyPr>
          <a:lstStyle/>
          <a:p>
            <a:pPr algn="ctr"/>
            <a:r>
              <a:rPr lang="en-US" sz="6000" dirty="0" smtClean="0"/>
              <a:t>SOLUTION?</a:t>
            </a:r>
            <a:endParaRPr lang="en-US" sz="6000" dirty="0"/>
          </a:p>
        </p:txBody>
      </p:sp>
      <p:sp>
        <p:nvSpPr>
          <p:cNvPr id="3" name="Content Placeholder 2"/>
          <p:cNvSpPr>
            <a:spLocks noGrp="1"/>
          </p:cNvSpPr>
          <p:nvPr>
            <p:ph idx="1"/>
          </p:nvPr>
        </p:nvSpPr>
        <p:spPr>
          <a:xfrm>
            <a:off x="204952" y="1545022"/>
            <a:ext cx="5849007" cy="4887310"/>
          </a:xfrm>
        </p:spPr>
        <p:txBody>
          <a:bodyPr>
            <a:noAutofit/>
          </a:bodyPr>
          <a:lstStyle/>
          <a:p>
            <a:pPr marL="0" indent="0">
              <a:buNone/>
            </a:pPr>
            <a:endParaRPr lang="en-US" sz="3600" dirty="0" smtClean="0"/>
          </a:p>
          <a:p>
            <a:pPr marL="0" indent="0">
              <a:buNone/>
            </a:pPr>
            <a:r>
              <a:rPr lang="en-US" sz="3600" dirty="0" smtClean="0"/>
              <a:t>Kings issued </a:t>
            </a:r>
            <a:r>
              <a:rPr lang="en-US" sz="3600" dirty="0"/>
              <a:t>Debt </a:t>
            </a:r>
            <a:r>
              <a:rPr lang="en-US" sz="3600" dirty="0" smtClean="0"/>
              <a:t>Jubilees</a:t>
            </a:r>
            <a:r>
              <a:rPr lang="en-US" sz="3600" dirty="0"/>
              <a:t> </a:t>
            </a:r>
            <a:r>
              <a:rPr lang="en-US" sz="3600" dirty="0" smtClean="0"/>
              <a:t>– debt slaves were set free and land returned to them.</a:t>
            </a:r>
          </a:p>
          <a:p>
            <a:pPr marL="0" indent="0">
              <a:buNone/>
            </a:pPr>
            <a:endParaRPr lang="en-US" sz="3600" dirty="0"/>
          </a:p>
          <a:p>
            <a:pPr marL="0" indent="0">
              <a:buNone/>
            </a:pPr>
            <a:r>
              <a:rPr lang="en-US" sz="3600" dirty="0" smtClean="0"/>
              <a:t>Thus, the King restored economic balance.</a:t>
            </a:r>
            <a:endParaRPr lang="en-US" sz="3600" dirty="0"/>
          </a:p>
        </p:txBody>
      </p:sp>
      <p:pic>
        <p:nvPicPr>
          <p:cNvPr id="2050" name="Picture 2" descr="http://thinkbrigade.com/wp-content/uploads/2012/04/Ancient_City_of_Babylon-resize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3503" y="1690688"/>
            <a:ext cx="5407572" cy="47416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067063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descr="https://upload.wikimedia.org/wikipedia/commons/thumb/8/87/ArchaicGr.jpg/220px-ArchaicG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81450" y="2260601"/>
            <a:ext cx="4176547" cy="25019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173421" y="365125"/>
            <a:ext cx="11792607" cy="1325563"/>
          </a:xfrm>
          <a:solidFill>
            <a:schemeClr val="accent6">
              <a:lumMod val="20000"/>
              <a:lumOff val="80000"/>
            </a:schemeClr>
          </a:solidFill>
        </p:spPr>
        <p:txBody>
          <a:bodyPr>
            <a:normAutofit/>
          </a:bodyPr>
          <a:lstStyle/>
          <a:p>
            <a:r>
              <a:rPr lang="en-US" dirty="0" smtClean="0"/>
              <a:t>USURY IN THE GREEK CITY STATES:</a:t>
            </a:r>
            <a:br>
              <a:rPr lang="en-US" dirty="0" smtClean="0"/>
            </a:br>
            <a:r>
              <a:rPr lang="en-US" dirty="0" smtClean="0"/>
              <a:t>     lending with interest</a:t>
            </a:r>
            <a:endParaRPr lang="en-US" dirty="0"/>
          </a:p>
        </p:txBody>
      </p:sp>
      <p:sp>
        <p:nvSpPr>
          <p:cNvPr id="4" name="Content Placeholder 3"/>
          <p:cNvSpPr>
            <a:spLocks noGrp="1"/>
          </p:cNvSpPr>
          <p:nvPr>
            <p:ph idx="1"/>
          </p:nvPr>
        </p:nvSpPr>
        <p:spPr>
          <a:xfrm>
            <a:off x="173421" y="1825626"/>
            <a:ext cx="7409793" cy="980636"/>
          </a:xfrm>
        </p:spPr>
        <p:txBody>
          <a:bodyPr>
            <a:normAutofit/>
          </a:bodyPr>
          <a:lstStyle/>
          <a:p>
            <a:pPr marL="0" indent="0">
              <a:buNone/>
            </a:pPr>
            <a:r>
              <a:rPr lang="en-US" dirty="0"/>
              <a:t>800+ BC </a:t>
            </a:r>
            <a:r>
              <a:rPr lang="en-US" dirty="0" smtClean="0"/>
              <a:t>   Greek Cities:  </a:t>
            </a:r>
            <a:r>
              <a:rPr lang="en-US" sz="1400" dirty="0" smtClean="0"/>
              <a:t>ATHENS, SPARTA, CORINTH, MEGARA, ARGOS, ETC.</a:t>
            </a:r>
            <a:endParaRPr lang="en-US" sz="1400" dirty="0"/>
          </a:p>
        </p:txBody>
      </p:sp>
      <p:sp>
        <p:nvSpPr>
          <p:cNvPr id="6" name="Rectangle 5"/>
          <p:cNvSpPr/>
          <p:nvPr/>
        </p:nvSpPr>
        <p:spPr>
          <a:xfrm>
            <a:off x="0" y="2451100"/>
            <a:ext cx="8387255" cy="4247317"/>
          </a:xfrm>
          <a:prstGeom prst="rect">
            <a:avLst/>
          </a:prstGeom>
        </p:spPr>
        <p:txBody>
          <a:bodyPr wrap="square">
            <a:spAutoFit/>
          </a:bodyPr>
          <a:lstStyle/>
          <a:p>
            <a:r>
              <a:rPr lang="en-US" dirty="0" smtClean="0"/>
              <a:t>The money was gold and silver coins,</a:t>
            </a:r>
          </a:p>
          <a:p>
            <a:r>
              <a:rPr lang="en-US" dirty="0" smtClean="0"/>
              <a:t> </a:t>
            </a:r>
            <a:r>
              <a:rPr lang="en-US" b="1" u="sng" dirty="0" smtClean="0"/>
              <a:t>loaned with interest in metals. </a:t>
            </a:r>
          </a:p>
          <a:p>
            <a:endParaRPr lang="en-US" dirty="0"/>
          </a:p>
          <a:p>
            <a:r>
              <a:rPr lang="en-US" dirty="0" smtClean="0"/>
              <a:t>Result</a:t>
            </a:r>
            <a:r>
              <a:rPr lang="en-US" b="1" dirty="0" smtClean="0"/>
              <a:t>:  </a:t>
            </a:r>
            <a:r>
              <a:rPr lang="en-US" b="1" u="sng" dirty="0" smtClean="0"/>
              <a:t>concentration </a:t>
            </a:r>
            <a:r>
              <a:rPr lang="en-US" b="1" u="sng" dirty="0"/>
              <a:t>of </a:t>
            </a:r>
            <a:r>
              <a:rPr lang="en-US" b="1" u="sng" dirty="0" smtClean="0"/>
              <a:t>wealth</a:t>
            </a:r>
          </a:p>
          <a:p>
            <a:r>
              <a:rPr lang="en-US" b="1" u="sng" dirty="0" smtClean="0"/>
              <a:t> </a:t>
            </a:r>
            <a:r>
              <a:rPr lang="en-US" dirty="0" smtClean="0"/>
              <a:t>due to interest on </a:t>
            </a:r>
            <a:r>
              <a:rPr lang="en-US" dirty="0"/>
              <a:t>coined metals. </a:t>
            </a:r>
            <a:endParaRPr lang="en-US" dirty="0" smtClean="0"/>
          </a:p>
          <a:p>
            <a:r>
              <a:rPr lang="en-US" b="1" u="sng" dirty="0" smtClean="0"/>
              <a:t>Small </a:t>
            </a:r>
            <a:r>
              <a:rPr lang="en-US" b="1" u="sng" dirty="0"/>
              <a:t>farmers </a:t>
            </a:r>
            <a:r>
              <a:rPr lang="en-US" b="1" u="sng" dirty="0" smtClean="0"/>
              <a:t>were enslaved.</a:t>
            </a:r>
          </a:p>
          <a:p>
            <a:r>
              <a:rPr lang="en-US" b="1" u="sng" dirty="0" smtClean="0"/>
              <a:t>Land </a:t>
            </a:r>
            <a:r>
              <a:rPr lang="en-US" b="1" u="sng" dirty="0"/>
              <a:t>concentrated in </a:t>
            </a:r>
            <a:r>
              <a:rPr lang="en-US" b="1" u="sng" dirty="0" smtClean="0"/>
              <a:t>the hands </a:t>
            </a:r>
            <a:r>
              <a:rPr lang="en-US" b="1" u="sng" dirty="0"/>
              <a:t>of few</a:t>
            </a:r>
            <a:r>
              <a:rPr lang="en-US" b="1" u="sng" dirty="0" smtClean="0"/>
              <a:t>.</a:t>
            </a:r>
          </a:p>
          <a:p>
            <a:endParaRPr lang="en-US" b="1" u="sng" dirty="0" smtClean="0"/>
          </a:p>
          <a:p>
            <a:endParaRPr lang="en-US" b="1" u="sng" dirty="0"/>
          </a:p>
          <a:p>
            <a:r>
              <a:rPr lang="en-US" dirty="0" smtClean="0"/>
              <a:t>In </a:t>
            </a:r>
            <a:r>
              <a:rPr lang="en-US" dirty="0"/>
              <a:t>Athens </a:t>
            </a:r>
            <a:r>
              <a:rPr lang="en-US" dirty="0" smtClean="0"/>
              <a:t>(</a:t>
            </a:r>
            <a:r>
              <a:rPr lang="en-US" dirty="0"/>
              <a:t>594 B.C.) the bulk of the population, who had originally been small proprietors </a:t>
            </a:r>
            <a:r>
              <a:rPr lang="en-US" dirty="0" smtClean="0"/>
              <a:t>became </a:t>
            </a:r>
            <a:r>
              <a:rPr lang="en-US" dirty="0"/>
              <a:t>gradually indebted to the rich to such an extent that they were practically slaves. Those who still kept their property nominally </a:t>
            </a:r>
            <a:r>
              <a:rPr lang="en-US" dirty="0" smtClean="0"/>
              <a:t>owed </a:t>
            </a:r>
            <a:r>
              <a:rPr lang="en-US" dirty="0"/>
              <a:t>more than they could pay, and stone pillars erected on their land showed the amount of the debts and the names of the lenders. Usury had given all the power of the state to a small plutocracy. </a:t>
            </a:r>
            <a:endParaRPr lang="en-US" b="1" u="sng" dirty="0"/>
          </a:p>
        </p:txBody>
      </p:sp>
      <p:pic>
        <p:nvPicPr>
          <p:cNvPr id="3078" name="Picture 6" descr="The Parthenon in Athen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7255" y="2068074"/>
            <a:ext cx="3578773" cy="31792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090929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7462" y="365125"/>
            <a:ext cx="9522371" cy="1325563"/>
          </a:xfrm>
          <a:solidFill>
            <a:srgbClr val="FFFF00"/>
          </a:solidFill>
        </p:spPr>
        <p:txBody>
          <a:bodyPr>
            <a:normAutofit/>
          </a:bodyPr>
          <a:lstStyle/>
          <a:p>
            <a:pPr algn="ctr"/>
            <a:r>
              <a:rPr lang="en-US" sz="6000" dirty="0" smtClean="0"/>
              <a:t>A  SOLUTION IN SPARTA</a:t>
            </a:r>
            <a:endParaRPr lang="en-US" sz="6000" dirty="0"/>
          </a:p>
        </p:txBody>
      </p:sp>
      <p:sp>
        <p:nvSpPr>
          <p:cNvPr id="3" name="Content Placeholder 2"/>
          <p:cNvSpPr>
            <a:spLocks noGrp="1"/>
          </p:cNvSpPr>
          <p:nvPr>
            <p:ph idx="1"/>
          </p:nvPr>
        </p:nvSpPr>
        <p:spPr>
          <a:xfrm>
            <a:off x="204952" y="2033752"/>
            <a:ext cx="5849007" cy="4572000"/>
          </a:xfrm>
          <a:solidFill>
            <a:srgbClr val="00B0F0"/>
          </a:solidFill>
        </p:spPr>
        <p:txBody>
          <a:bodyPr>
            <a:noAutofit/>
          </a:bodyPr>
          <a:lstStyle/>
          <a:p>
            <a:pPr marL="0" indent="0">
              <a:buNone/>
            </a:pPr>
            <a:r>
              <a:rPr lang="en-US" sz="2400" dirty="0" smtClean="0"/>
              <a:t>As part of massive reforms to the Spartan society, LYCURGUS reformed the money system. </a:t>
            </a:r>
          </a:p>
          <a:p>
            <a:pPr marL="0" indent="0">
              <a:buNone/>
            </a:pPr>
            <a:r>
              <a:rPr lang="en-US" sz="3200" dirty="0" smtClean="0"/>
              <a:t> </a:t>
            </a:r>
            <a:r>
              <a:rPr lang="en-US" dirty="0"/>
              <a:t>LYCURGUS’ REFORM                                                 </a:t>
            </a:r>
          </a:p>
          <a:p>
            <a:pPr lvl="1"/>
            <a:r>
              <a:rPr lang="en-US" dirty="0"/>
              <a:t>Removed gold coins</a:t>
            </a:r>
          </a:p>
          <a:p>
            <a:pPr lvl="1"/>
            <a:r>
              <a:rPr lang="en-US" dirty="0"/>
              <a:t>Money was iron disks</a:t>
            </a:r>
          </a:p>
          <a:p>
            <a:pPr marL="457200" lvl="1" indent="0">
              <a:buNone/>
            </a:pPr>
            <a:r>
              <a:rPr lang="en-US" dirty="0"/>
              <a:t>    treated to be valueless</a:t>
            </a:r>
          </a:p>
          <a:p>
            <a:pPr lvl="1"/>
            <a:r>
              <a:rPr lang="en-US" dirty="0" smtClean="0"/>
              <a:t>First fiat </a:t>
            </a:r>
            <a:r>
              <a:rPr lang="en-US" dirty="0"/>
              <a:t>money:  state law regulated</a:t>
            </a:r>
          </a:p>
          <a:p>
            <a:pPr marL="457200" lvl="1" indent="0">
              <a:buNone/>
            </a:pPr>
            <a:r>
              <a:rPr lang="en-US" dirty="0"/>
              <a:t>    volume and thus </a:t>
            </a:r>
            <a:r>
              <a:rPr lang="en-US" dirty="0" smtClean="0"/>
              <a:t>value </a:t>
            </a:r>
            <a:endParaRPr lang="en-US" dirty="0"/>
          </a:p>
          <a:p>
            <a:pPr lvl="1"/>
            <a:r>
              <a:rPr lang="en-US" dirty="0"/>
              <a:t>Lasted for 3 ½ centuries!</a:t>
            </a:r>
          </a:p>
          <a:p>
            <a:pPr marL="0" indent="0">
              <a:buNone/>
            </a:pPr>
            <a:r>
              <a:rPr lang="en-US" sz="3200" dirty="0" smtClean="0"/>
              <a:t>  </a:t>
            </a:r>
            <a:endParaRPr lang="en-US" sz="3200" dirty="0"/>
          </a:p>
          <a:p>
            <a:pPr marL="0" indent="0">
              <a:buNone/>
            </a:pPr>
            <a:endParaRPr lang="en-US" sz="3200" dirty="0" smtClean="0"/>
          </a:p>
          <a:p>
            <a:pPr marL="0" indent="0">
              <a:buNone/>
            </a:pPr>
            <a:endParaRPr lang="en-US" sz="3600" dirty="0" smtClean="0"/>
          </a:p>
          <a:p>
            <a:pPr marL="0" indent="0">
              <a:buNone/>
            </a:pPr>
            <a:endParaRPr lang="en-US" sz="3600" dirty="0"/>
          </a:p>
        </p:txBody>
      </p:sp>
      <p:pic>
        <p:nvPicPr>
          <p:cNvPr id="4098" name="Picture 2" descr="https://upload.wikimedia.org/wikipedia/commons/thumb/5/57/Lycurgus.jpg/150px-Lycurgu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0224" y="2883616"/>
            <a:ext cx="2522480" cy="2755188"/>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9372704" y="5454138"/>
            <a:ext cx="2033750" cy="369332"/>
          </a:xfrm>
          <a:prstGeom prst="rect">
            <a:avLst/>
          </a:prstGeom>
        </p:spPr>
        <p:txBody>
          <a:bodyPr wrap="square">
            <a:spAutoFit/>
          </a:bodyPr>
          <a:lstStyle/>
          <a:p>
            <a:r>
              <a:rPr lang="en-US" dirty="0"/>
              <a:t>820–730 BC?</a:t>
            </a:r>
          </a:p>
        </p:txBody>
      </p:sp>
    </p:spTree>
    <p:extLst>
      <p:ext uri="{BB962C8B-B14F-4D97-AF65-F5344CB8AC3E}">
        <p14:creationId xmlns:p14="http://schemas.microsoft.com/office/powerpoint/2010/main" val="32631115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1793" y="863600"/>
            <a:ext cx="11117317" cy="4889500"/>
          </a:xfrm>
        </p:spPr>
        <p:txBody>
          <a:bodyPr>
            <a:normAutofit/>
          </a:bodyPr>
          <a:lstStyle/>
          <a:p>
            <a:r>
              <a:rPr lang="en-US" b="1" dirty="0" smtClean="0">
                <a:solidFill>
                  <a:srgbClr val="0033CC"/>
                </a:solidFill>
              </a:rPr>
              <a:t>The </a:t>
            </a:r>
            <a:r>
              <a:rPr lang="en-US" b="1" u="sng" dirty="0" smtClean="0">
                <a:solidFill>
                  <a:srgbClr val="0033CC"/>
                </a:solidFill>
              </a:rPr>
              <a:t>PRACTICE OF USURY</a:t>
            </a:r>
            <a:r>
              <a:rPr lang="en-US" b="1" dirty="0" smtClean="0">
                <a:solidFill>
                  <a:srgbClr val="0033CC"/>
                </a:solidFill>
              </a:rPr>
              <a:t> has repeatedly been</a:t>
            </a:r>
            <a:br>
              <a:rPr lang="en-US" b="1" dirty="0" smtClean="0">
                <a:solidFill>
                  <a:srgbClr val="0033CC"/>
                </a:solidFill>
              </a:rPr>
            </a:br>
            <a:r>
              <a:rPr lang="en-US" b="1" dirty="0" smtClean="0">
                <a:solidFill>
                  <a:srgbClr val="0033CC"/>
                </a:solidFill>
              </a:rPr>
              <a:t>                     condemned</a:t>
            </a:r>
            <a:br>
              <a:rPr lang="en-US" b="1" dirty="0" smtClean="0">
                <a:solidFill>
                  <a:srgbClr val="0033CC"/>
                </a:solidFill>
              </a:rPr>
            </a:br>
            <a:r>
              <a:rPr lang="en-US" b="1" dirty="0">
                <a:solidFill>
                  <a:srgbClr val="0033CC"/>
                </a:solidFill>
              </a:rPr>
              <a:t> </a:t>
            </a:r>
            <a:r>
              <a:rPr lang="en-US" b="1" dirty="0" smtClean="0">
                <a:solidFill>
                  <a:srgbClr val="0033CC"/>
                </a:solidFill>
              </a:rPr>
              <a:t>                    prohibited</a:t>
            </a:r>
            <a:br>
              <a:rPr lang="en-US" b="1" dirty="0" smtClean="0">
                <a:solidFill>
                  <a:srgbClr val="0033CC"/>
                </a:solidFill>
              </a:rPr>
            </a:br>
            <a:r>
              <a:rPr lang="en-US" b="1" dirty="0">
                <a:solidFill>
                  <a:srgbClr val="0033CC"/>
                </a:solidFill>
              </a:rPr>
              <a:t> </a:t>
            </a:r>
            <a:r>
              <a:rPr lang="en-US" b="1" dirty="0" smtClean="0">
                <a:solidFill>
                  <a:srgbClr val="0033CC"/>
                </a:solidFill>
              </a:rPr>
              <a:t>                    scorned</a:t>
            </a:r>
            <a:br>
              <a:rPr lang="en-US" b="1" dirty="0" smtClean="0">
                <a:solidFill>
                  <a:srgbClr val="0033CC"/>
                </a:solidFill>
              </a:rPr>
            </a:br>
            <a:r>
              <a:rPr lang="en-US" b="1" dirty="0">
                <a:solidFill>
                  <a:srgbClr val="0033CC"/>
                </a:solidFill>
              </a:rPr>
              <a:t> </a:t>
            </a:r>
            <a:r>
              <a:rPr lang="en-US" b="1" dirty="0" smtClean="0">
                <a:solidFill>
                  <a:srgbClr val="0033CC"/>
                </a:solidFill>
              </a:rPr>
              <a:t>                    restricted ……………</a:t>
            </a:r>
            <a:br>
              <a:rPr lang="en-US" b="1" dirty="0" smtClean="0">
                <a:solidFill>
                  <a:srgbClr val="0033CC"/>
                </a:solidFill>
              </a:rPr>
            </a:br>
            <a:endParaRPr lang="en-US" b="1" dirty="0">
              <a:solidFill>
                <a:srgbClr val="0033CC"/>
              </a:solidFill>
            </a:endParaRPr>
          </a:p>
        </p:txBody>
      </p:sp>
    </p:spTree>
    <p:extLst>
      <p:ext uri="{BB962C8B-B14F-4D97-AF65-F5344CB8AC3E}">
        <p14:creationId xmlns:p14="http://schemas.microsoft.com/office/powerpoint/2010/main" val="4611236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500" y="1536700"/>
            <a:ext cx="11404600" cy="2743200"/>
          </a:xfrm>
          <a:solidFill>
            <a:schemeClr val="accent4">
              <a:lumMod val="40000"/>
              <a:lumOff val="60000"/>
            </a:schemeClr>
          </a:solidFill>
        </p:spPr>
        <p:txBody>
          <a:bodyPr/>
          <a:lstStyle/>
          <a:p>
            <a:pPr algn="ctr"/>
            <a:r>
              <a:rPr lang="en-US" dirty="0" smtClean="0"/>
              <a:t>BASED ON THE NATURE OF MONEY</a:t>
            </a:r>
            <a:br>
              <a:rPr lang="en-US" dirty="0" smtClean="0"/>
            </a:br>
            <a:r>
              <a:rPr lang="en-US" sz="3600" dirty="0" smtClean="0"/>
              <a:t>Where does the borrower get the interest?</a:t>
            </a:r>
            <a:br>
              <a:rPr lang="en-US" sz="3600" dirty="0" smtClean="0"/>
            </a:br>
            <a:r>
              <a:rPr lang="en-US" sz="3600" dirty="0" smtClean="0"/>
              <a:t>Does interest concentrate money’s power in a few hands?</a:t>
            </a:r>
            <a:endParaRPr lang="en-US" sz="3600" dirty="0"/>
          </a:p>
        </p:txBody>
      </p:sp>
    </p:spTree>
    <p:extLst>
      <p:ext uri="{BB962C8B-B14F-4D97-AF65-F5344CB8AC3E}">
        <p14:creationId xmlns:p14="http://schemas.microsoft.com/office/powerpoint/2010/main" val="20194651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7462" y="365125"/>
            <a:ext cx="10630338" cy="1325563"/>
          </a:xfrm>
          <a:solidFill>
            <a:srgbClr val="FFFF00"/>
          </a:solidFill>
        </p:spPr>
        <p:txBody>
          <a:bodyPr>
            <a:normAutofit fontScale="90000"/>
          </a:bodyPr>
          <a:lstStyle/>
          <a:p>
            <a:r>
              <a:rPr lang="en-US" sz="6000" dirty="0" smtClean="0"/>
              <a:t>ANCIENT WESTERN PHILOSOPHERS:</a:t>
            </a:r>
            <a:br>
              <a:rPr lang="en-US" sz="6000" dirty="0" smtClean="0"/>
            </a:br>
            <a:r>
              <a:rPr lang="en-US" sz="6000" dirty="0" smtClean="0"/>
              <a:t>                            PLATO</a:t>
            </a:r>
            <a:endParaRPr lang="en-US" sz="6000" dirty="0"/>
          </a:p>
        </p:txBody>
      </p:sp>
      <p:sp>
        <p:nvSpPr>
          <p:cNvPr id="3" name="Content Placeholder 2"/>
          <p:cNvSpPr>
            <a:spLocks noGrp="1"/>
          </p:cNvSpPr>
          <p:nvPr>
            <p:ph idx="1"/>
          </p:nvPr>
        </p:nvSpPr>
        <p:spPr>
          <a:xfrm>
            <a:off x="204952" y="2033752"/>
            <a:ext cx="5849007" cy="3789718"/>
          </a:xfrm>
          <a:solidFill>
            <a:srgbClr val="00B0F0"/>
          </a:solidFill>
        </p:spPr>
        <p:txBody>
          <a:bodyPr>
            <a:noAutofit/>
          </a:bodyPr>
          <a:lstStyle/>
          <a:p>
            <a:pPr marL="0" indent="0">
              <a:buNone/>
            </a:pPr>
            <a:endParaRPr lang="en-US" sz="3200" dirty="0" smtClean="0"/>
          </a:p>
          <a:p>
            <a:pPr marL="0" indent="0">
              <a:buNone/>
            </a:pPr>
            <a:r>
              <a:rPr lang="en-US" sz="3200" dirty="0" smtClean="0"/>
              <a:t>“…and </a:t>
            </a:r>
            <a:r>
              <a:rPr lang="en-US" sz="3200" dirty="0"/>
              <a:t>no one shall deposit money with another whom he does not trust as a friend, nor shall he lend money upon </a:t>
            </a:r>
            <a:r>
              <a:rPr lang="en-US" sz="3200" dirty="0" smtClean="0"/>
              <a:t>interest” -  Laws, by Plato, Book V, 360 BCE</a:t>
            </a:r>
          </a:p>
          <a:p>
            <a:pPr marL="0" indent="0">
              <a:buNone/>
            </a:pPr>
            <a:endParaRPr lang="en-US" sz="3600" dirty="0" smtClean="0"/>
          </a:p>
          <a:p>
            <a:pPr marL="0" indent="0">
              <a:buNone/>
            </a:pPr>
            <a:endParaRPr lang="en-US" sz="3600" dirty="0"/>
          </a:p>
        </p:txBody>
      </p:sp>
      <p:sp>
        <p:nvSpPr>
          <p:cNvPr id="4" name="Rectangle 3"/>
          <p:cNvSpPr/>
          <p:nvPr/>
        </p:nvSpPr>
        <p:spPr>
          <a:xfrm>
            <a:off x="9372704" y="5454138"/>
            <a:ext cx="2033750" cy="369332"/>
          </a:xfrm>
          <a:prstGeom prst="rect">
            <a:avLst/>
          </a:prstGeom>
        </p:spPr>
        <p:txBody>
          <a:bodyPr wrap="square">
            <a:spAutoFit/>
          </a:bodyPr>
          <a:lstStyle/>
          <a:p>
            <a:r>
              <a:rPr lang="en-US" dirty="0"/>
              <a:t>428/7 - 347 B.C.</a:t>
            </a:r>
          </a:p>
        </p:txBody>
      </p:sp>
      <p:pic>
        <p:nvPicPr>
          <p:cNvPr id="1028" name="Picture 4" descr="Plato - From Raphael's School of Athens (150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85075" y="2033752"/>
            <a:ext cx="2914758" cy="29494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565238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7462" y="365125"/>
            <a:ext cx="10274738" cy="1325563"/>
          </a:xfrm>
          <a:solidFill>
            <a:srgbClr val="FFFF00"/>
          </a:solidFill>
        </p:spPr>
        <p:txBody>
          <a:bodyPr>
            <a:normAutofit fontScale="90000"/>
          </a:bodyPr>
          <a:lstStyle/>
          <a:p>
            <a:pPr algn="ctr"/>
            <a:r>
              <a:rPr lang="en-US" sz="6000" dirty="0" smtClean="0"/>
              <a:t>ANCIENT WESTERN PHILOSOPHERS:</a:t>
            </a:r>
            <a:br>
              <a:rPr lang="en-US" sz="6000" dirty="0" smtClean="0"/>
            </a:br>
            <a:r>
              <a:rPr lang="en-US" sz="6000" dirty="0" smtClean="0"/>
              <a:t>ARISTOTLE</a:t>
            </a:r>
            <a:endParaRPr lang="en-US" sz="6000" dirty="0"/>
          </a:p>
        </p:txBody>
      </p:sp>
      <p:sp>
        <p:nvSpPr>
          <p:cNvPr id="3" name="Content Placeholder 2"/>
          <p:cNvSpPr>
            <a:spLocks noGrp="1"/>
          </p:cNvSpPr>
          <p:nvPr>
            <p:ph idx="1"/>
          </p:nvPr>
        </p:nvSpPr>
        <p:spPr>
          <a:xfrm>
            <a:off x="204952" y="1917700"/>
            <a:ext cx="8507248" cy="4826000"/>
          </a:xfrm>
          <a:solidFill>
            <a:srgbClr val="00B0F0"/>
          </a:solidFill>
        </p:spPr>
        <p:txBody>
          <a:bodyPr>
            <a:noAutofit/>
          </a:bodyPr>
          <a:lstStyle/>
          <a:p>
            <a:pPr marL="0" indent="0">
              <a:buNone/>
            </a:pPr>
            <a:r>
              <a:rPr lang="en-US" sz="3200" dirty="0" smtClean="0"/>
              <a:t>“…</a:t>
            </a:r>
            <a:r>
              <a:rPr lang="en-US" sz="3200" dirty="0"/>
              <a:t>The most hated sort, and with the greatest reason, is </a:t>
            </a:r>
            <a:r>
              <a:rPr lang="en-US" sz="3200" b="1" u="sng" dirty="0"/>
              <a:t>usury</a:t>
            </a:r>
            <a:r>
              <a:rPr lang="en-US" sz="3200" dirty="0"/>
              <a:t>, which makes a gain out of money itself, and not from the natural object of it. For money was intended to be used in exchange, but not to increase at </a:t>
            </a:r>
            <a:r>
              <a:rPr lang="en-US" sz="3200" dirty="0" smtClean="0"/>
              <a:t>interest….</a:t>
            </a:r>
          </a:p>
          <a:p>
            <a:pPr marL="0" indent="0">
              <a:buNone/>
            </a:pPr>
            <a:endParaRPr lang="en-US" sz="3200" dirty="0"/>
          </a:p>
          <a:p>
            <a:pPr marL="0" indent="0">
              <a:buNone/>
            </a:pPr>
            <a:r>
              <a:rPr lang="en-US" sz="3200" dirty="0" smtClean="0"/>
              <a:t>…And </a:t>
            </a:r>
            <a:r>
              <a:rPr lang="en-US" sz="3200" dirty="0"/>
              <a:t>this term </a:t>
            </a:r>
            <a:r>
              <a:rPr lang="en-US" sz="3200" b="1" u="sng" dirty="0"/>
              <a:t>interest</a:t>
            </a:r>
            <a:r>
              <a:rPr lang="en-US" sz="3200" dirty="0" smtClean="0"/>
              <a:t>,</a:t>
            </a:r>
          </a:p>
          <a:p>
            <a:pPr marL="0" indent="0">
              <a:buNone/>
            </a:pPr>
            <a:r>
              <a:rPr lang="en-US" sz="3200" dirty="0" smtClean="0"/>
              <a:t>which </a:t>
            </a:r>
            <a:r>
              <a:rPr lang="en-US" sz="3200" dirty="0"/>
              <a:t>means </a:t>
            </a:r>
            <a:r>
              <a:rPr lang="en-US" sz="3200" b="1" u="sng" dirty="0"/>
              <a:t>the birth of money </a:t>
            </a:r>
            <a:r>
              <a:rPr lang="en-US" sz="3200" b="1" u="sng" dirty="0" smtClean="0"/>
              <a:t>from money…</a:t>
            </a:r>
          </a:p>
          <a:p>
            <a:pPr marL="0" indent="0">
              <a:buNone/>
            </a:pPr>
            <a:r>
              <a:rPr lang="en-US" sz="3200" dirty="0" smtClean="0"/>
              <a:t>this </a:t>
            </a:r>
            <a:r>
              <a:rPr lang="en-US" sz="3200" dirty="0"/>
              <a:t>is the most </a:t>
            </a:r>
            <a:r>
              <a:rPr lang="en-US" sz="3200" b="1" u="sng" dirty="0"/>
              <a:t>unnatural</a:t>
            </a:r>
            <a:r>
              <a:rPr lang="en-US" sz="3200" dirty="0" smtClean="0"/>
              <a:t>.” -  Politics, by Aristotle, Book 1</a:t>
            </a:r>
            <a:endParaRPr lang="en-US" sz="3600" dirty="0" smtClean="0"/>
          </a:p>
          <a:p>
            <a:pPr marL="0" indent="0">
              <a:buNone/>
            </a:pPr>
            <a:endParaRPr lang="en-US" sz="3600" dirty="0"/>
          </a:p>
        </p:txBody>
      </p:sp>
      <p:sp>
        <p:nvSpPr>
          <p:cNvPr id="4" name="Rectangle 3"/>
          <p:cNvSpPr/>
          <p:nvPr/>
        </p:nvSpPr>
        <p:spPr>
          <a:xfrm>
            <a:off x="9372704" y="5454138"/>
            <a:ext cx="2033750" cy="369332"/>
          </a:xfrm>
          <a:prstGeom prst="rect">
            <a:avLst/>
          </a:prstGeom>
        </p:spPr>
        <p:txBody>
          <a:bodyPr wrap="square">
            <a:spAutoFit/>
          </a:bodyPr>
          <a:lstStyle/>
          <a:p>
            <a:r>
              <a:rPr lang="en-US" dirty="0" smtClean="0"/>
              <a:t>384 </a:t>
            </a:r>
            <a:r>
              <a:rPr lang="en-US" dirty="0"/>
              <a:t>BC – 322 BC</a:t>
            </a:r>
          </a:p>
        </p:txBody>
      </p:sp>
      <p:pic>
        <p:nvPicPr>
          <p:cNvPr id="1026" name="Picture 2" descr="Aristotle Pictures - Aristotle from The School of Athen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22729" y="1320800"/>
            <a:ext cx="2933700" cy="381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51832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11200"/>
            <a:ext cx="10515600" cy="4356100"/>
          </a:xfrm>
          <a:solidFill>
            <a:schemeClr val="accent4">
              <a:lumMod val="40000"/>
              <a:lumOff val="60000"/>
            </a:schemeClr>
          </a:solidFill>
        </p:spPr>
        <p:txBody>
          <a:bodyPr>
            <a:normAutofit fontScale="90000"/>
          </a:bodyPr>
          <a:lstStyle/>
          <a:p>
            <a:r>
              <a:rPr lang="en-US" dirty="0" smtClean="0"/>
              <a:t>             BASED ON RELIGION AND MORALITY</a:t>
            </a:r>
            <a:br>
              <a:rPr lang="en-US" dirty="0" smtClean="0"/>
            </a:br>
            <a:r>
              <a:rPr lang="en-US" dirty="0" smtClean="0"/>
              <a:t>                How do you treat your brother?</a:t>
            </a:r>
            <a:br>
              <a:rPr lang="en-US" dirty="0" smtClean="0"/>
            </a:br>
            <a:r>
              <a:rPr lang="en-US" dirty="0"/>
              <a:t/>
            </a:r>
            <a:br>
              <a:rPr lang="en-US" dirty="0"/>
            </a:br>
            <a:r>
              <a:rPr lang="en-US" dirty="0" smtClean="0"/>
              <a:t>Practically </a:t>
            </a:r>
            <a:r>
              <a:rPr lang="en-US" dirty="0"/>
              <a:t>all important ethical teachers -- Moses, Aristotle, Jesus, Mohammed, and Saint Thomas Aquinas, for instance -- have denounced lending at interest as usury and as morally </a:t>
            </a:r>
            <a:r>
              <a:rPr lang="en-US" dirty="0" smtClean="0"/>
              <a:t>wrong. </a:t>
            </a:r>
            <a:endParaRPr lang="en-US" dirty="0"/>
          </a:p>
        </p:txBody>
      </p:sp>
    </p:spTree>
    <p:extLst>
      <p:ext uri="{BB962C8B-B14F-4D97-AF65-F5344CB8AC3E}">
        <p14:creationId xmlns:p14="http://schemas.microsoft.com/office/powerpoint/2010/main" val="39563095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7462" y="365125"/>
            <a:ext cx="10630338" cy="1325563"/>
          </a:xfrm>
          <a:solidFill>
            <a:srgbClr val="FFFF00"/>
          </a:solidFill>
        </p:spPr>
        <p:txBody>
          <a:bodyPr>
            <a:normAutofit fontScale="90000"/>
          </a:bodyPr>
          <a:lstStyle/>
          <a:p>
            <a:r>
              <a:rPr lang="en-US" sz="6000" dirty="0" smtClean="0"/>
              <a:t>JEWISH RELIGION:  OLD TESTAMENT</a:t>
            </a:r>
            <a:endParaRPr lang="en-US" sz="6000" dirty="0"/>
          </a:p>
        </p:txBody>
      </p:sp>
      <p:sp>
        <p:nvSpPr>
          <p:cNvPr id="3" name="Content Placeholder 2"/>
          <p:cNvSpPr>
            <a:spLocks noGrp="1"/>
          </p:cNvSpPr>
          <p:nvPr>
            <p:ph idx="1"/>
          </p:nvPr>
        </p:nvSpPr>
        <p:spPr>
          <a:xfrm>
            <a:off x="624052" y="2033752"/>
            <a:ext cx="5849007" cy="3789718"/>
          </a:xfrm>
          <a:solidFill>
            <a:srgbClr val="00B0F0"/>
          </a:solidFill>
        </p:spPr>
        <p:txBody>
          <a:bodyPr>
            <a:normAutofit fontScale="77500" lnSpcReduction="20000"/>
          </a:bodyPr>
          <a:lstStyle/>
          <a:p>
            <a:pPr marL="0" indent="0">
              <a:buNone/>
            </a:pPr>
            <a:endParaRPr lang="en-US" sz="3200" dirty="0" smtClean="0"/>
          </a:p>
          <a:p>
            <a:pPr marL="0" indent="0">
              <a:buNone/>
            </a:pPr>
            <a:r>
              <a:rPr lang="en-US" sz="3200" b="1" dirty="0" smtClean="0">
                <a:solidFill>
                  <a:srgbClr val="002060"/>
                </a:solidFill>
              </a:rPr>
              <a:t>Deuteronomy</a:t>
            </a:r>
            <a:r>
              <a:rPr lang="en-US" sz="3200" dirty="0" smtClean="0">
                <a:solidFill>
                  <a:srgbClr val="002060"/>
                </a:solidFill>
              </a:rPr>
              <a:t> </a:t>
            </a:r>
            <a:r>
              <a:rPr lang="en-US" sz="3200" b="1" dirty="0" smtClean="0"/>
              <a:t>23:19</a:t>
            </a:r>
          </a:p>
          <a:p>
            <a:pPr marL="0" indent="0">
              <a:buNone/>
            </a:pPr>
            <a:r>
              <a:rPr lang="en-US" sz="3200" dirty="0" smtClean="0"/>
              <a:t>Thou </a:t>
            </a:r>
            <a:r>
              <a:rPr lang="en-US" sz="3200" dirty="0"/>
              <a:t>shalt not lend upon interest to thy </a:t>
            </a:r>
            <a:r>
              <a:rPr lang="en-US" sz="3200" dirty="0" smtClean="0"/>
              <a:t>brother.</a:t>
            </a:r>
          </a:p>
          <a:p>
            <a:pPr marL="0" indent="0">
              <a:buNone/>
            </a:pPr>
            <a:endParaRPr lang="en-US" sz="3200" dirty="0"/>
          </a:p>
          <a:p>
            <a:pPr marL="0" indent="0">
              <a:buNone/>
            </a:pPr>
            <a:r>
              <a:rPr lang="en-US" b="1" dirty="0"/>
              <a:t>Leviticus 25:36-37</a:t>
            </a:r>
          </a:p>
          <a:p>
            <a:pPr marL="0" indent="0">
              <a:buNone/>
            </a:pPr>
            <a:r>
              <a:rPr lang="en-US" sz="3200" dirty="0" smtClean="0"/>
              <a:t>Take </a:t>
            </a:r>
            <a:r>
              <a:rPr lang="en-US" sz="3200" dirty="0"/>
              <a:t>thou no interest from him or increase; but fear thy God, that thy brother may live with thee. Thou shalt not give him thy money upon interest, nor lend him thy victuals for increase.</a:t>
            </a:r>
          </a:p>
          <a:p>
            <a:pPr marL="0" indent="0">
              <a:buNone/>
            </a:pPr>
            <a:endParaRPr lang="en-US" sz="3600" dirty="0"/>
          </a:p>
        </p:txBody>
      </p:sp>
      <p:pic>
        <p:nvPicPr>
          <p:cNvPr id="3074" name="Picture 2" descr="The Malmesbury Bib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18400" y="2667000"/>
            <a:ext cx="3632199" cy="20202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6026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descr="USAGOLD Coin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21275" y="4048124"/>
            <a:ext cx="4610100" cy="2809876"/>
          </a:xfrm>
          <a:prstGeom prst="rect">
            <a:avLst/>
          </a:prstGeom>
          <a:noFill/>
          <a:extLst>
            <a:ext uri="{909E8E84-426E-40DD-AFC4-6F175D3DCCD1}">
              <a14:hiddenFill xmlns:a14="http://schemas.microsoft.com/office/drawing/2010/main">
                <a:solidFill>
                  <a:srgbClr val="FFFFFF"/>
                </a:solidFill>
              </a14:hiddenFill>
            </a:ext>
          </a:extLst>
        </p:spPr>
      </p:pic>
      <p:sp>
        <p:nvSpPr>
          <p:cNvPr id="4" name="Title 3"/>
          <p:cNvSpPr>
            <a:spLocks noGrp="1"/>
          </p:cNvSpPr>
          <p:nvPr>
            <p:ph type="title"/>
          </p:nvPr>
        </p:nvSpPr>
        <p:spPr>
          <a:xfrm>
            <a:off x="901700" y="250426"/>
            <a:ext cx="10515600" cy="1995886"/>
          </a:xfrm>
        </p:spPr>
        <p:txBody>
          <a:bodyPr>
            <a:normAutofit/>
          </a:bodyPr>
          <a:lstStyle/>
          <a:p>
            <a:pPr algn="ctr"/>
            <a:r>
              <a:rPr lang="en-US" sz="2700" b="1" dirty="0" smtClean="0"/>
              <a:t>         </a:t>
            </a:r>
            <a:r>
              <a:rPr lang="en-US" sz="3100" b="1" dirty="0" smtClean="0"/>
              <a:t>LENDING FOR PROFIT</a:t>
            </a:r>
            <a:r>
              <a:rPr lang="en-US" sz="4000" b="1" i="1" dirty="0" smtClean="0"/>
              <a:t>:    </a:t>
            </a:r>
            <a:r>
              <a:rPr lang="en-US" sz="2700" b="1" i="1" dirty="0" smtClean="0"/>
              <a:t>IS LOAN INTEREST DEFENSIBLE?</a:t>
            </a:r>
            <a:r>
              <a:rPr lang="en-US" sz="2200" i="1" dirty="0" smtClean="0"/>
              <a:t/>
            </a:r>
            <a:br>
              <a:rPr lang="en-US" sz="2200" i="1" dirty="0" smtClean="0"/>
            </a:br>
            <a:r>
              <a:rPr lang="en-US" sz="2400" dirty="0"/>
              <a:t/>
            </a:r>
            <a:br>
              <a:rPr lang="en-US" sz="2400" dirty="0"/>
            </a:br>
            <a:r>
              <a:rPr lang="en-US" sz="2400" dirty="0" smtClean="0"/>
              <a:t>Does interest concentrate wealth?  Steal the labor of others?  Compromise the dignity of the full reward of labor?  Cause economic instability?  Affect negatively future generations?   Destruct nature?</a:t>
            </a:r>
            <a:endParaRPr lang="en-US" sz="2400" b="1" u="sng" dirty="0"/>
          </a:p>
        </p:txBody>
      </p:sp>
      <p:pic>
        <p:nvPicPr>
          <p:cNvPr id="1026" name="Picture 2" descr="Rotating Series Check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0012" y="3708400"/>
            <a:ext cx="4403725" cy="227488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Bank_building : Vector illustration of bank building on white backgroun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31375" y="4241800"/>
            <a:ext cx="2460625" cy="261620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http://www.linumis.com/images04/26602.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2600" y="5054600"/>
            <a:ext cx="4060825" cy="1641476"/>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Bank_building : People standing at bank Stock Photo"/>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184056" y="3601244"/>
            <a:ext cx="2378075" cy="14152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64213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00"/>
          </a:solidFill>
        </p:spPr>
        <p:txBody>
          <a:bodyPr/>
          <a:lstStyle/>
          <a:p>
            <a:r>
              <a:rPr lang="en-US" dirty="0" smtClean="0"/>
              <a:t>                            CHRISTIANITY</a:t>
            </a:r>
            <a:endParaRPr lang="en-US" dirty="0"/>
          </a:p>
        </p:txBody>
      </p:sp>
      <p:sp>
        <p:nvSpPr>
          <p:cNvPr id="3" name="Content Placeholder 2"/>
          <p:cNvSpPr>
            <a:spLocks noGrp="1"/>
          </p:cNvSpPr>
          <p:nvPr>
            <p:ph idx="1"/>
          </p:nvPr>
        </p:nvSpPr>
        <p:spPr>
          <a:xfrm>
            <a:off x="647700" y="2184400"/>
            <a:ext cx="10515600" cy="2984500"/>
          </a:xfrm>
          <a:solidFill>
            <a:schemeClr val="accent6">
              <a:lumMod val="40000"/>
              <a:lumOff val="60000"/>
            </a:schemeClr>
          </a:solidFill>
        </p:spPr>
        <p:txBody>
          <a:bodyPr>
            <a:normAutofit fontScale="70000" lnSpcReduction="20000"/>
          </a:bodyPr>
          <a:lstStyle/>
          <a:p>
            <a:pPr marL="0" indent="0">
              <a:buNone/>
            </a:pPr>
            <a:endParaRPr lang="en-US" dirty="0" smtClean="0"/>
          </a:p>
          <a:p>
            <a:pPr marL="0" indent="0">
              <a:buNone/>
            </a:pPr>
            <a:endParaRPr lang="en-US" dirty="0" smtClean="0"/>
          </a:p>
          <a:p>
            <a:pPr marL="0" indent="0">
              <a:buNone/>
            </a:pPr>
            <a:r>
              <a:rPr lang="en-US" sz="4000" dirty="0"/>
              <a:t> </a:t>
            </a:r>
            <a:r>
              <a:rPr lang="en-US" sz="4000" dirty="0" smtClean="0"/>
              <a:t>                                    JESUS </a:t>
            </a:r>
            <a:r>
              <a:rPr lang="en-US" sz="4000" dirty="0"/>
              <a:t>– ALL MEN ARE </a:t>
            </a:r>
            <a:r>
              <a:rPr lang="en-US" sz="4000" dirty="0" smtClean="0"/>
              <a:t>BROTHERS</a:t>
            </a:r>
          </a:p>
          <a:p>
            <a:pPr marL="0" indent="0">
              <a:buNone/>
            </a:pPr>
            <a:endParaRPr lang="en-US" sz="4000" dirty="0" smtClean="0"/>
          </a:p>
          <a:p>
            <a:pPr marL="0" indent="0">
              <a:buNone/>
            </a:pPr>
            <a:r>
              <a:rPr lang="en-US" sz="4000" b="1" dirty="0" smtClean="0"/>
              <a:t>Luke 6:34-35</a:t>
            </a:r>
            <a:endParaRPr lang="en-US" sz="4000" b="1" dirty="0"/>
          </a:p>
          <a:p>
            <a:pPr marL="0" indent="0">
              <a:buNone/>
            </a:pPr>
            <a:r>
              <a:rPr lang="en-US" sz="4000" dirty="0"/>
              <a:t>But love ye your enemies, and do good, and lend, hoping for nothing again; and your reward shall be great, and ye shall be the children of the Highest: for he is kind unto the unthankful and to the evil. </a:t>
            </a:r>
          </a:p>
        </p:txBody>
      </p:sp>
    </p:spTree>
    <p:extLst>
      <p:ext uri="{BB962C8B-B14F-4D97-AF65-F5344CB8AC3E}">
        <p14:creationId xmlns:p14="http://schemas.microsoft.com/office/powerpoint/2010/main" val="40691444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5162" y="409601"/>
            <a:ext cx="10630338" cy="752475"/>
          </a:xfrm>
          <a:solidFill>
            <a:srgbClr val="FFFF00"/>
          </a:solidFill>
        </p:spPr>
        <p:txBody>
          <a:bodyPr>
            <a:normAutofit fontScale="90000"/>
          </a:bodyPr>
          <a:lstStyle/>
          <a:p>
            <a:r>
              <a:rPr lang="en-US" sz="6000" dirty="0" smtClean="0"/>
              <a:t>                 CATHOLIC CHURCH</a:t>
            </a:r>
            <a:endParaRPr lang="en-US" sz="6000" dirty="0"/>
          </a:p>
        </p:txBody>
      </p:sp>
      <p:sp>
        <p:nvSpPr>
          <p:cNvPr id="3" name="Content Placeholder 2"/>
          <p:cNvSpPr>
            <a:spLocks noGrp="1"/>
          </p:cNvSpPr>
          <p:nvPr>
            <p:ph idx="1"/>
          </p:nvPr>
        </p:nvSpPr>
        <p:spPr>
          <a:xfrm>
            <a:off x="243052" y="1162076"/>
            <a:ext cx="7656348" cy="5695924"/>
          </a:xfrm>
          <a:solidFill>
            <a:srgbClr val="00B0F0"/>
          </a:solidFill>
        </p:spPr>
        <p:txBody>
          <a:bodyPr>
            <a:noAutofit/>
          </a:bodyPr>
          <a:lstStyle/>
          <a:p>
            <a:pPr marL="0" indent="0">
              <a:lnSpc>
                <a:spcPct val="100000"/>
              </a:lnSpc>
              <a:spcBef>
                <a:spcPts val="0"/>
              </a:spcBef>
              <a:buNone/>
            </a:pPr>
            <a:r>
              <a:rPr lang="en-US" sz="2000" dirty="0" smtClean="0"/>
              <a:t>4</a:t>
            </a:r>
            <a:r>
              <a:rPr lang="en-US" sz="2000" baseline="30000" dirty="0" smtClean="0"/>
              <a:t>TH</a:t>
            </a:r>
            <a:r>
              <a:rPr lang="en-US" sz="2000" dirty="0" smtClean="0"/>
              <a:t> century AD – First Council of Nicaea (325) – church prohibited taking of usury by clergy under pain of expulsion from clergy</a:t>
            </a:r>
          </a:p>
          <a:p>
            <a:pPr marL="0" indent="0">
              <a:spcBef>
                <a:spcPts val="600"/>
              </a:spcBef>
              <a:buNone/>
            </a:pPr>
            <a:r>
              <a:rPr lang="en-US" sz="2000" dirty="0" smtClean="0"/>
              <a:t>5</a:t>
            </a:r>
            <a:r>
              <a:rPr lang="en-US" sz="2000" baseline="30000" dirty="0" smtClean="0"/>
              <a:t>th</a:t>
            </a:r>
            <a:r>
              <a:rPr lang="en-US" sz="2000" dirty="0" smtClean="0"/>
              <a:t> century AD – church prohibited taking of usury by laity</a:t>
            </a:r>
          </a:p>
          <a:p>
            <a:pPr marL="0" indent="0">
              <a:spcBef>
                <a:spcPts val="600"/>
              </a:spcBef>
              <a:buNone/>
            </a:pPr>
            <a:r>
              <a:rPr lang="en-US" sz="2000" dirty="0" smtClean="0"/>
              <a:t>8</a:t>
            </a:r>
            <a:r>
              <a:rPr lang="en-US" sz="2000" baseline="30000" dirty="0" smtClean="0"/>
              <a:t>th</a:t>
            </a:r>
            <a:r>
              <a:rPr lang="en-US" sz="2000" dirty="0" smtClean="0"/>
              <a:t> century AD – church declared usury to be a general criminal offence</a:t>
            </a:r>
          </a:p>
          <a:p>
            <a:pPr marL="0" indent="0">
              <a:spcBef>
                <a:spcPts val="600"/>
              </a:spcBef>
              <a:buNone/>
            </a:pPr>
            <a:r>
              <a:rPr lang="en-US" sz="2000" dirty="0" smtClean="0"/>
              <a:t>850 – Synod of Paris </a:t>
            </a:r>
            <a:r>
              <a:rPr lang="en-US" sz="2000" b="1" u="sng" dirty="0" smtClean="0"/>
              <a:t>– excommunicated all usurers </a:t>
            </a:r>
          </a:p>
          <a:p>
            <a:pPr marL="0" indent="0">
              <a:buNone/>
            </a:pPr>
            <a:r>
              <a:rPr lang="en-US" sz="2000" dirty="0" smtClean="0"/>
              <a:t>1179 – Third Lateran Council - </a:t>
            </a:r>
            <a:r>
              <a:rPr lang="en-US" sz="2000" b="1" u="sng" dirty="0" smtClean="0"/>
              <a:t>excommunicated </a:t>
            </a:r>
            <a:r>
              <a:rPr lang="en-US" sz="2000" b="1" u="sng" dirty="0"/>
              <a:t>those who engage in </a:t>
            </a:r>
            <a:r>
              <a:rPr lang="en-US" sz="2000" b="1" u="sng" dirty="0" smtClean="0"/>
              <a:t>usury</a:t>
            </a:r>
            <a:r>
              <a:rPr lang="en-US" sz="2000" dirty="0" smtClean="0"/>
              <a:t> – “notorious </a:t>
            </a:r>
            <a:r>
              <a:rPr lang="en-US" sz="2000" dirty="0"/>
              <a:t>usurers should not </a:t>
            </a:r>
            <a:r>
              <a:rPr lang="en-US" sz="2000" dirty="0" smtClean="0"/>
              <a:t>be admitted </a:t>
            </a:r>
            <a:r>
              <a:rPr lang="en-US" sz="2000" dirty="0"/>
              <a:t>to communion of the altar or receive </a:t>
            </a:r>
            <a:r>
              <a:rPr lang="en-US" sz="2000" dirty="0" smtClean="0"/>
              <a:t>Christian </a:t>
            </a:r>
            <a:r>
              <a:rPr lang="en-US" sz="2000" dirty="0"/>
              <a:t>burial if they die in this sin</a:t>
            </a:r>
            <a:r>
              <a:rPr lang="en-US" sz="2000" dirty="0" smtClean="0"/>
              <a:t>.” </a:t>
            </a:r>
          </a:p>
          <a:p>
            <a:pPr marL="0" indent="0">
              <a:buNone/>
            </a:pPr>
            <a:r>
              <a:rPr lang="en-US" sz="2000" dirty="0" smtClean="0"/>
              <a:t>1311 – ban on usury absolute – Pope Clement V declared all secular legislation in its favor null and void</a:t>
            </a:r>
          </a:p>
          <a:p>
            <a:pPr marL="0" indent="0">
              <a:buNone/>
            </a:pPr>
            <a:r>
              <a:rPr lang="en-US" sz="2000" dirty="0" smtClean="0"/>
              <a:t>1515 – Lateran Council – “gain is sought from use of a thing not itself fruitful (=‘barren’) </a:t>
            </a:r>
            <a:r>
              <a:rPr lang="en-US" sz="2000" b="1" u="sng" dirty="0" smtClean="0"/>
              <a:t>without </a:t>
            </a:r>
            <a:r>
              <a:rPr lang="en-US" sz="2000" b="1" u="sng" dirty="0" err="1" smtClean="0"/>
              <a:t>labour</a:t>
            </a:r>
            <a:r>
              <a:rPr lang="en-US" sz="2000" b="1" u="sng" dirty="0" smtClean="0"/>
              <a:t>, expense, risk on part of lender</a:t>
            </a:r>
            <a:r>
              <a:rPr lang="en-US" sz="2000" dirty="0" smtClean="0"/>
              <a:t>”</a:t>
            </a:r>
          </a:p>
          <a:p>
            <a:pPr marL="0" indent="0">
              <a:buNone/>
            </a:pPr>
            <a:r>
              <a:rPr lang="en-US" sz="2000" dirty="0" smtClean="0"/>
              <a:t>1586 - Pope </a:t>
            </a:r>
            <a:r>
              <a:rPr lang="en-US" sz="2000" dirty="0" err="1"/>
              <a:t>Sixtus</a:t>
            </a:r>
            <a:r>
              <a:rPr lang="en-US" sz="2000" dirty="0"/>
              <a:t> V would call the practice of usury, "most detestable to God and man, damned by the sacred canons and </a:t>
            </a:r>
            <a:r>
              <a:rPr lang="en-US" sz="2000" b="1" u="sng" dirty="0"/>
              <a:t>contrary to Christian charity</a:t>
            </a:r>
            <a:r>
              <a:rPr lang="en-US" sz="2000" b="1" u="sng" dirty="0" smtClean="0"/>
              <a:t>."</a:t>
            </a:r>
            <a:r>
              <a:rPr lang="en-US" sz="2000" dirty="0"/>
              <a:t/>
            </a:r>
            <a:br>
              <a:rPr lang="en-US" sz="2000" dirty="0"/>
            </a:br>
            <a:endParaRPr lang="en-US" sz="2000" dirty="0"/>
          </a:p>
          <a:p>
            <a:pPr marL="0" indent="0">
              <a:spcBef>
                <a:spcPts val="600"/>
              </a:spcBef>
              <a:buNone/>
            </a:pPr>
            <a:endParaRPr lang="en-US" sz="2000" dirty="0" smtClean="0"/>
          </a:p>
          <a:p>
            <a:pPr marL="0" indent="0">
              <a:buNone/>
            </a:pPr>
            <a:endParaRPr lang="en-US" sz="2000" dirty="0"/>
          </a:p>
          <a:p>
            <a:pPr marL="0" indent="0">
              <a:buNone/>
            </a:pPr>
            <a:endParaRPr lang="en-US" sz="2000" dirty="0"/>
          </a:p>
        </p:txBody>
      </p:sp>
      <p:pic>
        <p:nvPicPr>
          <p:cNvPr id="4098" name="Picture 2" descr="https://upload.wikimedia.org/wikipedia/commons/thumb/c/ce/Christus_austreibt.JPG/200px-Christus_austreib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07425" y="2046452"/>
            <a:ext cx="3000375" cy="2628899"/>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7899400" y="5005715"/>
            <a:ext cx="4292600" cy="646331"/>
          </a:xfrm>
          <a:prstGeom prst="rect">
            <a:avLst/>
          </a:prstGeom>
        </p:spPr>
        <p:txBody>
          <a:bodyPr wrap="square">
            <a:spAutoFit/>
          </a:bodyPr>
          <a:lstStyle/>
          <a:p>
            <a:r>
              <a:rPr lang="en-US" i="1" dirty="0" smtClean="0"/>
              <a:t>Christ drives the Usurers out of the Temple,</a:t>
            </a:r>
          </a:p>
          <a:p>
            <a:r>
              <a:rPr lang="en-US" dirty="0" smtClean="0"/>
              <a:t>a woodcut by </a:t>
            </a:r>
            <a:r>
              <a:rPr lang="en-US" dirty="0" smtClean="0">
                <a:hlinkClick r:id="rId3" tooltip="Lucas Cranach the Elder"/>
              </a:rPr>
              <a:t>Lucas Cranach the Elder</a:t>
            </a:r>
            <a:endParaRPr lang="en-US" dirty="0"/>
          </a:p>
        </p:txBody>
      </p:sp>
    </p:spTree>
    <p:extLst>
      <p:ext uri="{BB962C8B-B14F-4D97-AF65-F5344CB8AC3E}">
        <p14:creationId xmlns:p14="http://schemas.microsoft.com/office/powerpoint/2010/main" val="18998243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052" y="101600"/>
            <a:ext cx="11405038" cy="1030449"/>
          </a:xfrm>
          <a:solidFill>
            <a:srgbClr val="FFFF00"/>
          </a:solidFill>
        </p:spPr>
        <p:txBody>
          <a:bodyPr>
            <a:noAutofit/>
          </a:bodyPr>
          <a:lstStyle/>
          <a:p>
            <a:r>
              <a:rPr lang="en-US" sz="3200" dirty="0" smtClean="0"/>
              <a:t>                       Catholic Scholastics (1100-1500 AD)</a:t>
            </a:r>
            <a:br>
              <a:rPr lang="en-US" sz="3200" dirty="0" smtClean="0"/>
            </a:br>
            <a:r>
              <a:rPr lang="en-US" sz="3200" dirty="0" smtClean="0"/>
              <a:t>                     Church scholars – first moral economists</a:t>
            </a:r>
            <a:endParaRPr lang="en-US" sz="3200" dirty="0"/>
          </a:p>
        </p:txBody>
      </p:sp>
      <p:sp>
        <p:nvSpPr>
          <p:cNvPr id="3" name="Content Placeholder 2"/>
          <p:cNvSpPr>
            <a:spLocks noGrp="1"/>
          </p:cNvSpPr>
          <p:nvPr>
            <p:ph idx="1"/>
          </p:nvPr>
        </p:nvSpPr>
        <p:spPr>
          <a:xfrm>
            <a:off x="243052" y="1333500"/>
            <a:ext cx="7961148" cy="5524500"/>
          </a:xfrm>
          <a:solidFill>
            <a:srgbClr val="00B0F0"/>
          </a:solidFill>
        </p:spPr>
        <p:txBody>
          <a:bodyPr>
            <a:noAutofit/>
          </a:bodyPr>
          <a:lstStyle/>
          <a:p>
            <a:pPr marL="0" indent="0">
              <a:buNone/>
            </a:pPr>
            <a:r>
              <a:rPr lang="en-US" sz="1800" dirty="0" smtClean="0"/>
              <a:t>“Money is medium in exchange, and not terminus.”   Money is not an end in itself.</a:t>
            </a:r>
          </a:p>
          <a:p>
            <a:pPr marL="0" indent="0">
              <a:buNone/>
            </a:pPr>
            <a:r>
              <a:rPr lang="en-US" sz="1800" dirty="0" smtClean="0"/>
              <a:t>A loan has no risk to the lender; therefore usury is unearned income.</a:t>
            </a:r>
          </a:p>
          <a:p>
            <a:pPr marL="0" indent="0">
              <a:buNone/>
            </a:pPr>
            <a:r>
              <a:rPr lang="en-US" sz="1800" dirty="0" smtClean="0"/>
              <a:t>The lender cannot gain from the advantage accruing to the borrower.</a:t>
            </a:r>
          </a:p>
          <a:p>
            <a:pPr marL="0" indent="0">
              <a:buNone/>
            </a:pPr>
            <a:r>
              <a:rPr lang="en-US" sz="1800" dirty="0"/>
              <a:t>Is the contract between lender and borrower equal?</a:t>
            </a:r>
            <a:br>
              <a:rPr lang="en-US" sz="1800" dirty="0"/>
            </a:br>
            <a:r>
              <a:rPr lang="en-US" sz="1800" dirty="0" smtClean="0"/>
              <a:t>Is </a:t>
            </a:r>
            <a:r>
              <a:rPr lang="en-US" sz="1800" dirty="0"/>
              <a:t>money the same as merchandise </a:t>
            </a:r>
            <a:r>
              <a:rPr lang="en-US" sz="1800" dirty="0" smtClean="0"/>
              <a:t>or is </a:t>
            </a:r>
            <a:r>
              <a:rPr lang="en-US" sz="1800" dirty="0"/>
              <a:t>the borrower a slave to the lender?</a:t>
            </a:r>
            <a:endParaRPr lang="en-US" sz="1800" dirty="0" smtClean="0"/>
          </a:p>
          <a:p>
            <a:pPr marL="0" indent="0">
              <a:buNone/>
            </a:pPr>
            <a:r>
              <a:rPr lang="en-US" sz="1800" b="1" u="sng" dirty="0" smtClean="0"/>
              <a:t>But the Scholastics allowed 2 types of loans. </a:t>
            </a:r>
            <a:r>
              <a:rPr lang="en-US" sz="1800" dirty="0" smtClean="0"/>
              <a:t> </a:t>
            </a:r>
          </a:p>
          <a:p>
            <a:pPr marL="457200" indent="-457200">
              <a:buAutoNum type="arabicPeriod"/>
            </a:pPr>
            <a:r>
              <a:rPr lang="en-US" sz="1800" b="1" dirty="0" smtClean="0"/>
              <a:t>‘SOCIETAS</a:t>
            </a:r>
            <a:r>
              <a:rPr lang="en-US" sz="1800" dirty="0" smtClean="0"/>
              <a:t>’</a:t>
            </a:r>
          </a:p>
          <a:p>
            <a:pPr marL="0" indent="0">
              <a:spcBef>
                <a:spcPts val="0"/>
              </a:spcBef>
              <a:buNone/>
            </a:pPr>
            <a:r>
              <a:rPr lang="en-US" sz="1800" dirty="0"/>
              <a:t> </a:t>
            </a:r>
            <a:r>
              <a:rPr lang="en-US" sz="1800" dirty="0" smtClean="0"/>
              <a:t>       The lender could earn interest if </a:t>
            </a:r>
            <a:r>
              <a:rPr lang="en-US" sz="1800" b="1" dirty="0" smtClean="0"/>
              <a:t>actually taking some risk</a:t>
            </a:r>
            <a:r>
              <a:rPr lang="en-US" sz="1800" dirty="0" smtClean="0"/>
              <a:t>,</a:t>
            </a:r>
          </a:p>
          <a:p>
            <a:pPr marL="0" indent="0">
              <a:spcBef>
                <a:spcPts val="0"/>
              </a:spcBef>
              <a:buNone/>
            </a:pPr>
            <a:r>
              <a:rPr lang="en-US" sz="1800" dirty="0"/>
              <a:t> </a:t>
            </a:r>
            <a:r>
              <a:rPr lang="en-US" sz="1800" dirty="0" smtClean="0"/>
              <a:t>        without a guaranteed gain.   Partnerships could be formed if</a:t>
            </a:r>
          </a:p>
          <a:p>
            <a:pPr marL="0" indent="0">
              <a:spcBef>
                <a:spcPts val="0"/>
              </a:spcBef>
              <a:buNone/>
            </a:pPr>
            <a:r>
              <a:rPr lang="en-US" sz="1800" dirty="0"/>
              <a:t> </a:t>
            </a:r>
            <a:r>
              <a:rPr lang="en-US" sz="1800" dirty="0" smtClean="0"/>
              <a:t>        profitable investment opportunities existed.   There was no objection to</a:t>
            </a:r>
          </a:p>
          <a:p>
            <a:pPr marL="0" indent="0">
              <a:spcBef>
                <a:spcPts val="0"/>
              </a:spcBef>
              <a:buNone/>
            </a:pPr>
            <a:r>
              <a:rPr lang="en-US" sz="1800" dirty="0"/>
              <a:t> </a:t>
            </a:r>
            <a:r>
              <a:rPr lang="en-US" sz="1800" dirty="0" smtClean="0"/>
              <a:t>        seeking profit.   One partner could supply labor and the other money.</a:t>
            </a:r>
          </a:p>
          <a:p>
            <a:pPr marL="0" indent="0">
              <a:spcBef>
                <a:spcPts val="0"/>
              </a:spcBef>
              <a:buNone/>
            </a:pPr>
            <a:r>
              <a:rPr lang="en-US" sz="1800" dirty="0"/>
              <a:t> </a:t>
            </a:r>
            <a:r>
              <a:rPr lang="en-US" sz="1800" dirty="0" smtClean="0"/>
              <a:t>        Venice, the ‘first capitalistic city’ used </a:t>
            </a:r>
            <a:r>
              <a:rPr lang="en-US" sz="1800" b="1" dirty="0" smtClean="0"/>
              <a:t>partnerships </a:t>
            </a:r>
            <a:r>
              <a:rPr lang="en-US" sz="1800" dirty="0" smtClean="0"/>
              <a:t>in this category for their</a:t>
            </a:r>
          </a:p>
          <a:p>
            <a:pPr marL="0" indent="0">
              <a:spcBef>
                <a:spcPts val="0"/>
              </a:spcBef>
              <a:buNone/>
            </a:pPr>
            <a:r>
              <a:rPr lang="en-US" sz="1800" dirty="0"/>
              <a:t> </a:t>
            </a:r>
            <a:r>
              <a:rPr lang="en-US" sz="1800" dirty="0" smtClean="0"/>
              <a:t>       banking activities.</a:t>
            </a:r>
          </a:p>
          <a:p>
            <a:pPr marL="0" indent="0">
              <a:spcBef>
                <a:spcPts val="0"/>
              </a:spcBef>
              <a:buNone/>
            </a:pPr>
            <a:endParaRPr lang="en-US" sz="1800" dirty="0"/>
          </a:p>
          <a:p>
            <a:pPr marL="457200" indent="-457200">
              <a:spcBef>
                <a:spcPts val="0"/>
              </a:spcBef>
              <a:buAutoNum type="arabicPeriod" startAt="2"/>
            </a:pPr>
            <a:r>
              <a:rPr lang="en-US" sz="1800" b="1" dirty="0" smtClean="0"/>
              <a:t>‘CENSUS</a:t>
            </a:r>
            <a:r>
              <a:rPr lang="en-US" sz="1800" dirty="0" smtClean="0"/>
              <a:t>’</a:t>
            </a:r>
          </a:p>
          <a:p>
            <a:pPr marL="0" indent="0">
              <a:spcBef>
                <a:spcPts val="0"/>
              </a:spcBef>
              <a:buNone/>
            </a:pPr>
            <a:r>
              <a:rPr lang="en-US" sz="1800" dirty="0" smtClean="0"/>
              <a:t>        The obligation to pay an annual return based on some ‘fruitful’ property.  </a:t>
            </a:r>
          </a:p>
          <a:p>
            <a:pPr marL="0" indent="0">
              <a:spcBef>
                <a:spcPts val="0"/>
              </a:spcBef>
              <a:buNone/>
            </a:pPr>
            <a:r>
              <a:rPr lang="en-US" sz="1800" b="1" dirty="0"/>
              <a:t> </a:t>
            </a:r>
            <a:r>
              <a:rPr lang="en-US" sz="1800" b="1" dirty="0" smtClean="0"/>
              <a:t>       The lender took a risk</a:t>
            </a:r>
            <a:r>
              <a:rPr lang="en-US" sz="1800" dirty="0" smtClean="0"/>
              <a:t>, since if the crop was destroyed by weather, the</a:t>
            </a:r>
          </a:p>
          <a:p>
            <a:pPr marL="0" indent="0">
              <a:spcBef>
                <a:spcPts val="0"/>
              </a:spcBef>
              <a:buNone/>
            </a:pPr>
            <a:r>
              <a:rPr lang="en-US" sz="1800" dirty="0"/>
              <a:t> </a:t>
            </a:r>
            <a:r>
              <a:rPr lang="en-US" sz="1800" dirty="0" smtClean="0"/>
              <a:t>       borrower had no obligation that year.</a:t>
            </a:r>
          </a:p>
          <a:p>
            <a:pPr marL="0" indent="0">
              <a:spcBef>
                <a:spcPts val="0"/>
              </a:spcBef>
              <a:buNone/>
            </a:pPr>
            <a:r>
              <a:rPr lang="en-US" sz="1800" dirty="0"/>
              <a:t> </a:t>
            </a:r>
            <a:r>
              <a:rPr lang="en-US" sz="1800" dirty="0" smtClean="0"/>
              <a:t>       </a:t>
            </a:r>
            <a:endParaRPr lang="en-US" sz="1800" dirty="0"/>
          </a:p>
          <a:p>
            <a:pPr marL="0" indent="0">
              <a:buNone/>
            </a:pPr>
            <a:endParaRPr lang="en-US" sz="2000" dirty="0"/>
          </a:p>
        </p:txBody>
      </p:sp>
      <p:sp>
        <p:nvSpPr>
          <p:cNvPr id="4" name="Rectangle 3"/>
          <p:cNvSpPr/>
          <p:nvPr/>
        </p:nvSpPr>
        <p:spPr>
          <a:xfrm>
            <a:off x="9245601" y="4889500"/>
            <a:ext cx="1943099" cy="646331"/>
          </a:xfrm>
          <a:prstGeom prst="rect">
            <a:avLst/>
          </a:prstGeom>
        </p:spPr>
        <p:txBody>
          <a:bodyPr wrap="square">
            <a:spAutoFit/>
          </a:bodyPr>
          <a:lstStyle/>
          <a:p>
            <a:r>
              <a:rPr lang="en-US" i="1" dirty="0" smtClean="0"/>
              <a:t>THOMAS AQUINAS</a:t>
            </a:r>
          </a:p>
          <a:p>
            <a:r>
              <a:rPr lang="en-US" i="1" dirty="0" smtClean="0"/>
              <a:t>1225 - 1274</a:t>
            </a:r>
            <a:endParaRPr lang="en-US" dirty="0"/>
          </a:p>
        </p:txBody>
      </p:sp>
      <p:pic>
        <p:nvPicPr>
          <p:cNvPr id="2050" name="Picture 2" descr="Thomas Aquinas by Fra Bartolomme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1600" y="1346199"/>
            <a:ext cx="2530475" cy="33291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758733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00"/>
          </a:solidFill>
        </p:spPr>
        <p:txBody>
          <a:bodyPr/>
          <a:lstStyle/>
          <a:p>
            <a:r>
              <a:rPr lang="en-US" dirty="0" smtClean="0"/>
              <a:t>                            ISLAM</a:t>
            </a:r>
            <a:endParaRPr lang="en-US" dirty="0"/>
          </a:p>
        </p:txBody>
      </p:sp>
      <p:sp>
        <p:nvSpPr>
          <p:cNvPr id="3" name="Content Placeholder 2"/>
          <p:cNvSpPr>
            <a:spLocks noGrp="1"/>
          </p:cNvSpPr>
          <p:nvPr>
            <p:ph idx="1"/>
          </p:nvPr>
        </p:nvSpPr>
        <p:spPr>
          <a:xfrm>
            <a:off x="647700" y="2184400"/>
            <a:ext cx="5778500" cy="4483100"/>
          </a:xfrm>
          <a:solidFill>
            <a:schemeClr val="accent6">
              <a:lumMod val="40000"/>
              <a:lumOff val="60000"/>
            </a:schemeClr>
          </a:solidFill>
        </p:spPr>
        <p:txBody>
          <a:bodyPr>
            <a:normAutofit fontScale="70000" lnSpcReduction="20000"/>
          </a:bodyPr>
          <a:lstStyle/>
          <a:p>
            <a:pPr marL="0" indent="0">
              <a:buNone/>
            </a:pPr>
            <a:endParaRPr lang="en-US" dirty="0" smtClean="0"/>
          </a:p>
          <a:p>
            <a:pPr marL="0" indent="0">
              <a:buNone/>
            </a:pPr>
            <a:endParaRPr lang="en-US" dirty="0" smtClean="0"/>
          </a:p>
          <a:p>
            <a:pPr marL="0" indent="0">
              <a:buNone/>
            </a:pPr>
            <a:r>
              <a:rPr lang="en-US" dirty="0" smtClean="0"/>
              <a:t>MOHAMMAD </a:t>
            </a:r>
            <a:r>
              <a:rPr lang="en-US" dirty="0"/>
              <a:t>– ALL MEN ARE </a:t>
            </a:r>
            <a:r>
              <a:rPr lang="en-US" dirty="0" smtClean="0"/>
              <a:t>BROTHERS</a:t>
            </a:r>
          </a:p>
          <a:p>
            <a:pPr marL="0" indent="0">
              <a:buNone/>
            </a:pPr>
            <a:endParaRPr lang="en-US" sz="4000" dirty="0"/>
          </a:p>
          <a:p>
            <a:pPr marL="0" indent="0">
              <a:buNone/>
            </a:pPr>
            <a:r>
              <a:rPr lang="en-US" sz="4000" dirty="0" smtClean="0"/>
              <a:t>Mohammed forbade… the </a:t>
            </a:r>
            <a:r>
              <a:rPr lang="en-US" sz="4000" dirty="0"/>
              <a:t>acceptance of interest on </a:t>
            </a:r>
            <a:r>
              <a:rPr lang="en-US" sz="4000" dirty="0" smtClean="0"/>
              <a:t>loans…’RIBA’.    This is unearned income.</a:t>
            </a:r>
          </a:p>
          <a:p>
            <a:pPr marL="0" indent="0">
              <a:buNone/>
            </a:pPr>
            <a:endParaRPr lang="en-US" sz="4000" dirty="0"/>
          </a:p>
          <a:p>
            <a:pPr marL="0" indent="0">
              <a:buNone/>
            </a:pPr>
            <a:r>
              <a:rPr lang="en-US" sz="4000" dirty="0" smtClean="0"/>
              <a:t>‘God has permitted trade but forbidden usury.   Profit is the result of initiative, enterprise and efficiency – value creation.   Not so with usury… interest </a:t>
            </a:r>
            <a:r>
              <a:rPr lang="en-US" sz="4000" dirty="0"/>
              <a:t>is fixed, profit </a:t>
            </a:r>
            <a:r>
              <a:rPr lang="en-US" sz="4000" dirty="0" smtClean="0"/>
              <a:t>fluctuates’</a:t>
            </a:r>
          </a:p>
          <a:p>
            <a:pPr marL="0" indent="0">
              <a:buNone/>
            </a:pPr>
            <a:endParaRPr lang="en-US" sz="4000" dirty="0"/>
          </a:p>
          <a:p>
            <a:pPr marL="0" indent="0">
              <a:buNone/>
            </a:pPr>
            <a:endParaRPr lang="en-US" sz="4000" dirty="0"/>
          </a:p>
        </p:txBody>
      </p:sp>
      <p:pic>
        <p:nvPicPr>
          <p:cNvPr id="4098" name="Picture 2" descr="https://upload.wikimedia.org/wikipedia/commons/thumb/7/70/Mohammed_kaaba_1315.jpg/220px-Mohammed_kaaba_131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73900" y="2286000"/>
            <a:ext cx="4279899" cy="28829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8928100" y="5274746"/>
            <a:ext cx="1285929" cy="369332"/>
          </a:xfrm>
          <a:prstGeom prst="rect">
            <a:avLst/>
          </a:prstGeom>
          <a:noFill/>
        </p:spPr>
        <p:txBody>
          <a:bodyPr wrap="none" rtlCol="0">
            <a:spAutoFit/>
          </a:bodyPr>
          <a:lstStyle/>
          <a:p>
            <a:r>
              <a:rPr lang="en-US" dirty="0" smtClean="0"/>
              <a:t>570-632 AD</a:t>
            </a:r>
            <a:endParaRPr lang="en-US" dirty="0"/>
          </a:p>
        </p:txBody>
      </p:sp>
    </p:spTree>
    <p:extLst>
      <p:ext uri="{BB962C8B-B14F-4D97-AF65-F5344CB8AC3E}">
        <p14:creationId xmlns:p14="http://schemas.microsoft.com/office/powerpoint/2010/main" val="37989542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ISLAMIC BANKING TODAY</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The </a:t>
            </a:r>
            <a:r>
              <a:rPr lang="en-US" dirty="0"/>
              <a:t>basic principle of Islamic banking is based on </a:t>
            </a:r>
            <a:r>
              <a:rPr lang="en-US" u="sng" dirty="0" smtClean="0"/>
              <a:t>risk-sharing</a:t>
            </a:r>
            <a:r>
              <a:rPr lang="en-US" dirty="0" smtClean="0"/>
              <a:t> which </a:t>
            </a:r>
            <a:r>
              <a:rPr lang="en-US" dirty="0"/>
              <a:t>is a </a:t>
            </a:r>
            <a:r>
              <a:rPr lang="en-US" u="sng" dirty="0"/>
              <a:t>component of trade</a:t>
            </a:r>
            <a:r>
              <a:rPr lang="en-US" dirty="0"/>
              <a:t> rather than </a:t>
            </a:r>
            <a:r>
              <a:rPr lang="en-US" dirty="0" smtClean="0"/>
              <a:t>risk-transfer which </a:t>
            </a:r>
            <a:r>
              <a:rPr lang="en-US" dirty="0"/>
              <a:t>is seen in conventional banking. </a:t>
            </a:r>
            <a:endParaRPr lang="en-US" dirty="0" smtClean="0"/>
          </a:p>
          <a:p>
            <a:pPr marL="0" indent="0">
              <a:buNone/>
            </a:pPr>
            <a:endParaRPr lang="en-US" dirty="0"/>
          </a:p>
          <a:p>
            <a:pPr marL="0" indent="0">
              <a:buNone/>
            </a:pPr>
            <a:r>
              <a:rPr lang="en-US" dirty="0" smtClean="0"/>
              <a:t>EXAMPLE:  In </a:t>
            </a:r>
            <a:r>
              <a:rPr lang="en-US" dirty="0"/>
              <a:t>an Islamic </a:t>
            </a:r>
            <a:r>
              <a:rPr lang="en-US" dirty="0">
                <a:hlinkClick r:id="rId2" tooltip="Mortgage loan"/>
              </a:rPr>
              <a:t>mortgage</a:t>
            </a:r>
            <a:r>
              <a:rPr lang="en-US" dirty="0"/>
              <a:t> transaction, instead of lending the buyer money to purchase the item, </a:t>
            </a:r>
            <a:r>
              <a:rPr lang="en-US" b="1" u="sng" dirty="0"/>
              <a:t>a bank might buy the item itself from the seller, and re-sell it to the buyer at a profit</a:t>
            </a:r>
            <a:r>
              <a:rPr lang="en-US" dirty="0"/>
              <a:t>, while allowing the buyer to pay the bank in installments. However, the bank's profit cannot be made explicit and therefore there are no additional penalties for late </a:t>
            </a:r>
            <a:r>
              <a:rPr lang="en-US" dirty="0" smtClean="0"/>
              <a:t>payment.</a:t>
            </a:r>
            <a:endParaRPr lang="en-US" dirty="0"/>
          </a:p>
        </p:txBody>
      </p:sp>
    </p:spTree>
    <p:extLst>
      <p:ext uri="{BB962C8B-B14F-4D97-AF65-F5344CB8AC3E}">
        <p14:creationId xmlns:p14="http://schemas.microsoft.com/office/powerpoint/2010/main" val="38399336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5500" y="114301"/>
            <a:ext cx="10515600" cy="1066799"/>
          </a:xfrm>
          <a:solidFill>
            <a:schemeClr val="accent6">
              <a:lumMod val="40000"/>
              <a:lumOff val="60000"/>
            </a:schemeClr>
          </a:solidFill>
        </p:spPr>
        <p:txBody>
          <a:bodyPr>
            <a:normAutofit fontScale="90000"/>
          </a:bodyPr>
          <a:lstStyle/>
          <a:p>
            <a:pPr algn="ctr"/>
            <a:r>
              <a:rPr lang="en-US" sz="2800" dirty="0" smtClean="0"/>
              <a:t>IN SUMMARY,</a:t>
            </a:r>
            <a:br>
              <a:rPr lang="en-US" sz="2800" dirty="0" smtClean="0"/>
            </a:br>
            <a:r>
              <a:rPr lang="en-US" sz="2800" dirty="0" smtClean="0"/>
              <a:t> CODES THROUGHOUT HISTORY HAVE</a:t>
            </a:r>
            <a:br>
              <a:rPr lang="en-US" sz="2800" dirty="0" smtClean="0"/>
            </a:br>
            <a:r>
              <a:rPr lang="en-US" sz="2800" dirty="0" smtClean="0"/>
              <a:t> RESTRICTED USURY</a:t>
            </a:r>
            <a:endParaRPr lang="en-US" sz="2800" dirty="0"/>
          </a:p>
        </p:txBody>
      </p:sp>
      <p:sp>
        <p:nvSpPr>
          <p:cNvPr id="3" name="TextBox 2"/>
          <p:cNvSpPr txBox="1"/>
          <p:nvPr/>
        </p:nvSpPr>
        <p:spPr>
          <a:xfrm>
            <a:off x="1041400" y="914399"/>
            <a:ext cx="10208260" cy="5909310"/>
          </a:xfrm>
          <a:prstGeom prst="rect">
            <a:avLst/>
          </a:prstGeom>
          <a:noFill/>
        </p:spPr>
        <p:txBody>
          <a:bodyPr wrap="square" rtlCol="0">
            <a:spAutoFit/>
          </a:bodyPr>
          <a:lstStyle/>
          <a:p>
            <a:endParaRPr lang="en-US" dirty="0"/>
          </a:p>
          <a:p>
            <a:r>
              <a:rPr lang="en-US" dirty="0" smtClean="0"/>
              <a:t>2130-2088 BC         CODE OF HAMMURABI                                                                  LIMIT TO 33%</a:t>
            </a:r>
          </a:p>
          <a:p>
            <a:endParaRPr lang="en-US" dirty="0"/>
          </a:p>
          <a:p>
            <a:r>
              <a:rPr lang="en-US" dirty="0" smtClean="0"/>
              <a:t>2000-1400 BC         VEDIC TEXTS OF ANCIENT INDIA - HINDU LAW                         BANNED USURY</a:t>
            </a:r>
          </a:p>
          <a:p>
            <a:endParaRPr lang="en-US" dirty="0"/>
          </a:p>
          <a:p>
            <a:r>
              <a:rPr lang="en-US" dirty="0" smtClean="0"/>
              <a:t>   600-  400 BC         BUDDHIST JATAKAS:  ‘USURERS..FOUL-TOOTHED…’                CONTEMPT FOR USURY</a:t>
            </a:r>
          </a:p>
          <a:p>
            <a:endParaRPr lang="en-US" dirty="0"/>
          </a:p>
          <a:p>
            <a:r>
              <a:rPr lang="en-US" dirty="0" smtClean="0"/>
              <a:t>             342 BC         REPUBLICAN ROME                                                                      BANNED USURY</a:t>
            </a:r>
          </a:p>
          <a:p>
            <a:endParaRPr lang="en-US" dirty="0"/>
          </a:p>
          <a:p>
            <a:r>
              <a:rPr lang="en-US" dirty="0" smtClean="0"/>
              <a:t>          49-44 BC        rule of JULIUS CAESAR, ROMAN EMPIRE                                  LIMIT TO 12 ½ %</a:t>
            </a:r>
          </a:p>
          <a:p>
            <a:endParaRPr lang="en-US" dirty="0"/>
          </a:p>
          <a:p>
            <a:r>
              <a:rPr lang="en-US" dirty="0" smtClean="0"/>
              <a:t>     306–337 AD       rule of CONSTANTINE, THE GREAT                                             LIMIT FROM 4-8%,</a:t>
            </a:r>
          </a:p>
          <a:p>
            <a:r>
              <a:rPr lang="en-US" dirty="0"/>
              <a:t>	</a:t>
            </a:r>
            <a:r>
              <a:rPr lang="en-US" dirty="0" smtClean="0"/>
              <a:t>						                interest could not be</a:t>
            </a:r>
          </a:p>
          <a:p>
            <a:r>
              <a:rPr lang="en-US" dirty="0"/>
              <a:t>	</a:t>
            </a:r>
            <a:r>
              <a:rPr lang="en-US" dirty="0" smtClean="0"/>
              <a:t>						                greater than principal</a:t>
            </a:r>
          </a:p>
          <a:p>
            <a:endParaRPr lang="en-US" dirty="0"/>
          </a:p>
          <a:p>
            <a:r>
              <a:rPr lang="en-US" dirty="0" smtClean="0"/>
              <a:t> 7</a:t>
            </a:r>
            <a:r>
              <a:rPr lang="en-US" baseline="30000" dirty="0" smtClean="0"/>
              <a:t>th</a:t>
            </a:r>
            <a:r>
              <a:rPr lang="en-US" dirty="0" smtClean="0"/>
              <a:t> century AD       Muslim Koran                                                                               BANNED USURY</a:t>
            </a:r>
          </a:p>
          <a:p>
            <a:endParaRPr lang="en-US" dirty="0"/>
          </a:p>
          <a:p>
            <a:r>
              <a:rPr lang="en-US" dirty="0" smtClean="0"/>
              <a:t>              806 AD       Charlemagne 				               BANNED USURY</a:t>
            </a:r>
          </a:p>
          <a:p>
            <a:endParaRPr lang="en-US" dirty="0"/>
          </a:p>
          <a:p>
            <a:r>
              <a:rPr lang="en-US" b="1" dirty="0" smtClean="0">
                <a:solidFill>
                  <a:srgbClr val="0033CC"/>
                </a:solidFill>
              </a:rPr>
              <a:t>             1981 AD      United States				               Individual state usury laws</a:t>
            </a:r>
          </a:p>
          <a:p>
            <a:r>
              <a:rPr lang="en-US" b="1" dirty="0">
                <a:solidFill>
                  <a:srgbClr val="0033CC"/>
                </a:solidFill>
              </a:rPr>
              <a:t>	</a:t>
            </a:r>
            <a:r>
              <a:rPr lang="en-US" b="1" dirty="0" smtClean="0">
                <a:solidFill>
                  <a:srgbClr val="0033CC"/>
                </a:solidFill>
              </a:rPr>
              <a:t>						               were sidestepped.                </a:t>
            </a:r>
            <a:endParaRPr lang="en-US" b="1" dirty="0">
              <a:solidFill>
                <a:srgbClr val="0033CC"/>
              </a:solidFill>
            </a:endParaRPr>
          </a:p>
        </p:txBody>
      </p:sp>
    </p:spTree>
    <p:extLst>
      <p:ext uri="{BB962C8B-B14F-4D97-AF65-F5344CB8AC3E}">
        <p14:creationId xmlns:p14="http://schemas.microsoft.com/office/powerpoint/2010/main" val="3667564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0200" y="190500"/>
            <a:ext cx="11017250" cy="1333501"/>
          </a:xfrm>
          <a:solidFill>
            <a:srgbClr val="FFFFCC"/>
          </a:solidFill>
        </p:spPr>
        <p:txBody>
          <a:bodyPr>
            <a:normAutofit fontScale="90000"/>
          </a:bodyPr>
          <a:lstStyle/>
          <a:p>
            <a:r>
              <a:rPr lang="en-US" dirty="0" smtClean="0"/>
              <a:t>BANKING, TRADE AND CAPITALISM:</a:t>
            </a:r>
            <a:br>
              <a:rPr lang="en-US" dirty="0" smtClean="0"/>
            </a:br>
            <a:r>
              <a:rPr lang="en-US" sz="4000" dirty="0" smtClean="0"/>
              <a:t>                      Weakening of the Usury Laws</a:t>
            </a:r>
            <a:endParaRPr lang="en-US" dirty="0"/>
          </a:p>
        </p:txBody>
      </p:sp>
      <p:sp>
        <p:nvSpPr>
          <p:cNvPr id="3" name="Content Placeholder 2"/>
          <p:cNvSpPr>
            <a:spLocks noGrp="1"/>
          </p:cNvSpPr>
          <p:nvPr>
            <p:ph type="body" idx="1"/>
          </p:nvPr>
        </p:nvSpPr>
        <p:spPr>
          <a:xfrm>
            <a:off x="330200" y="1638301"/>
            <a:ext cx="11017250" cy="4413250"/>
          </a:xfrm>
        </p:spPr>
        <p:txBody>
          <a:bodyPr/>
          <a:lstStyle/>
          <a:p>
            <a:pPr marL="0" indent="0">
              <a:buNone/>
            </a:pPr>
            <a:endParaRPr lang="en-US" dirty="0" smtClean="0"/>
          </a:p>
          <a:p>
            <a:pPr marL="0" indent="0">
              <a:buNone/>
            </a:pPr>
            <a:endParaRPr lang="en-US" dirty="0"/>
          </a:p>
        </p:txBody>
      </p:sp>
      <p:sp>
        <p:nvSpPr>
          <p:cNvPr id="4" name="Rectangle 3"/>
          <p:cNvSpPr/>
          <p:nvPr/>
        </p:nvSpPr>
        <p:spPr>
          <a:xfrm>
            <a:off x="330200" y="1752600"/>
            <a:ext cx="10922000" cy="4247317"/>
          </a:xfrm>
          <a:prstGeom prst="rect">
            <a:avLst/>
          </a:prstGeom>
          <a:solidFill>
            <a:srgbClr val="FFC000"/>
          </a:solidFill>
        </p:spPr>
        <p:txBody>
          <a:bodyPr wrap="square">
            <a:spAutoFit/>
          </a:bodyPr>
          <a:lstStyle/>
          <a:p>
            <a:pPr marL="285750" indent="-285750">
              <a:buFont typeface="Arial" panose="020B0604020202020204" pitchFamily="34" charset="0"/>
              <a:buChar char="•"/>
            </a:pPr>
            <a:endParaRPr lang="en-US" b="1" u="sng" dirty="0" smtClean="0"/>
          </a:p>
          <a:p>
            <a:pPr marL="285750" indent="-285750">
              <a:buFont typeface="Arial" panose="020B0604020202020204" pitchFamily="34" charset="0"/>
              <a:buChar char="•"/>
            </a:pPr>
            <a:endParaRPr lang="en-US" b="1" u="sng" dirty="0"/>
          </a:p>
          <a:p>
            <a:pPr marL="285750" indent="-285750">
              <a:buFont typeface="Arial" panose="020B0604020202020204" pitchFamily="34" charset="0"/>
              <a:buChar char="•"/>
            </a:pPr>
            <a:r>
              <a:rPr lang="en-US" b="1" u="sng" dirty="0" smtClean="0"/>
              <a:t>GROWTH OF TRADE AND FINANCE (BANKING) forced </a:t>
            </a:r>
            <a:r>
              <a:rPr lang="en-US" b="1" u="sng" dirty="0"/>
              <a:t>change upon a </a:t>
            </a:r>
            <a:r>
              <a:rPr lang="en-US" b="1" u="sng" dirty="0" smtClean="0"/>
              <a:t>society. </a:t>
            </a:r>
            <a:r>
              <a:rPr lang="en-US" dirty="0" smtClean="0"/>
              <a:t>   This push came first from the city of Venice (1100-1600) and other Italian cities with their banking companies.  The profits of trade finance brought rapid wealth accumulation.</a:t>
            </a:r>
          </a:p>
          <a:p>
            <a:pPr marL="285750" indent="-285750">
              <a:buFont typeface="Arial" panose="020B0604020202020204" pitchFamily="34" charset="0"/>
              <a:buChar char="•"/>
            </a:pPr>
            <a:endParaRPr lang="en-US" b="1" u="sng" dirty="0" smtClean="0"/>
          </a:p>
          <a:p>
            <a:pPr marL="285750" indent="-285750">
              <a:buFont typeface="Arial" panose="020B0604020202020204" pitchFamily="34" charset="0"/>
              <a:buChar char="•"/>
            </a:pPr>
            <a:r>
              <a:rPr lang="en-US" b="1" u="sng" dirty="0" smtClean="0"/>
              <a:t>The </a:t>
            </a:r>
            <a:r>
              <a:rPr lang="en-US" b="1" u="sng" dirty="0"/>
              <a:t>ecclesiastical doctrine of interest was the greatest obstacle to modern </a:t>
            </a:r>
            <a:r>
              <a:rPr lang="en-US" b="1" u="sng" dirty="0" smtClean="0"/>
              <a:t>banking</a:t>
            </a:r>
            <a:r>
              <a:rPr lang="en-US" dirty="0" smtClean="0"/>
              <a:t>, but now the </a:t>
            </a:r>
            <a:r>
              <a:rPr lang="en-US" dirty="0"/>
              <a:t>pro-usury counter-movement began to grow</a:t>
            </a:r>
            <a:r>
              <a:rPr lang="en-US" dirty="0" smtClean="0"/>
              <a:t>. </a:t>
            </a:r>
            <a:r>
              <a:rPr lang="en-US" dirty="0"/>
              <a:t>The new demands for goods from all across the globe created an environment that was simply too rich for the practice of usury not to flourish. </a:t>
            </a:r>
            <a:endParaRPr lang="en-US" dirty="0" smtClean="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b="1" u="sng" dirty="0" smtClean="0"/>
              <a:t>The 16</a:t>
            </a:r>
            <a:r>
              <a:rPr lang="en-US" b="1" u="sng" baseline="30000" dirty="0" smtClean="0"/>
              <a:t>th</a:t>
            </a:r>
            <a:r>
              <a:rPr lang="en-US" b="1" u="sng" dirty="0" smtClean="0"/>
              <a:t> </a:t>
            </a:r>
            <a:r>
              <a:rPr lang="en-US" b="1" u="sng" dirty="0"/>
              <a:t>century Protestant </a:t>
            </a:r>
            <a:r>
              <a:rPr lang="en-US" b="1" u="sng" dirty="0" smtClean="0"/>
              <a:t>Reformation</a:t>
            </a:r>
            <a:r>
              <a:rPr lang="en-US" dirty="0" smtClean="0"/>
              <a:t>, </a:t>
            </a:r>
            <a:r>
              <a:rPr lang="en-US" dirty="0"/>
              <a:t>initiated </a:t>
            </a:r>
            <a:r>
              <a:rPr lang="en-US" dirty="0" smtClean="0"/>
              <a:t>by Martin Luther, John Calvin, and other early Protestants, allowed the split between secular society (the laws of the Princes) and the religious society (the law of the church), weakening the usury laws.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2447761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0200" y="252552"/>
            <a:ext cx="11210926" cy="1190902"/>
          </a:xfrm>
          <a:solidFill>
            <a:schemeClr val="accent6">
              <a:lumMod val="40000"/>
              <a:lumOff val="60000"/>
            </a:schemeClr>
          </a:solidFill>
        </p:spPr>
        <p:txBody>
          <a:bodyPr>
            <a:normAutofit fontScale="90000"/>
          </a:bodyPr>
          <a:lstStyle/>
          <a:p>
            <a:pPr algn="ctr"/>
            <a:r>
              <a:rPr lang="en-US" dirty="0" smtClean="0"/>
              <a:t>BANKING – MONEY OF ACCOUNT:   </a:t>
            </a:r>
            <a:r>
              <a:rPr lang="en-US" sz="3100" b="1" u="sng" dirty="0" smtClean="0"/>
              <a:t>BANKING’S SECRET</a:t>
            </a:r>
            <a:endParaRPr lang="en-US" sz="1300" b="1" u="sng" dirty="0"/>
          </a:p>
        </p:txBody>
      </p:sp>
      <p:sp>
        <p:nvSpPr>
          <p:cNvPr id="3" name="Content Placeholder 2"/>
          <p:cNvSpPr>
            <a:spLocks noGrp="1"/>
          </p:cNvSpPr>
          <p:nvPr>
            <p:ph type="body" idx="1"/>
          </p:nvPr>
        </p:nvSpPr>
        <p:spPr>
          <a:xfrm>
            <a:off x="330200" y="1638301"/>
            <a:ext cx="11017250" cy="4413250"/>
          </a:xfrm>
        </p:spPr>
        <p:txBody>
          <a:bodyPr/>
          <a:lstStyle/>
          <a:p>
            <a:pPr marL="0" indent="0">
              <a:buNone/>
            </a:pPr>
            <a:endParaRPr lang="en-US" dirty="0" smtClean="0"/>
          </a:p>
          <a:p>
            <a:pPr marL="0" indent="0">
              <a:buNone/>
            </a:pPr>
            <a:endParaRPr lang="en-US" dirty="0"/>
          </a:p>
        </p:txBody>
      </p:sp>
      <p:sp>
        <p:nvSpPr>
          <p:cNvPr id="4" name="Rectangle 3"/>
          <p:cNvSpPr/>
          <p:nvPr/>
        </p:nvSpPr>
        <p:spPr>
          <a:xfrm>
            <a:off x="330200" y="1752600"/>
            <a:ext cx="10922000" cy="4339650"/>
          </a:xfrm>
          <a:prstGeom prst="rect">
            <a:avLst/>
          </a:prstGeom>
          <a:solidFill>
            <a:srgbClr val="FAFDCD"/>
          </a:solidFill>
        </p:spPr>
        <p:txBody>
          <a:bodyPr wrap="square">
            <a:spAutoFit/>
          </a:bodyPr>
          <a:lstStyle/>
          <a:p>
            <a:pPr marL="285750" indent="-285750">
              <a:buFont typeface="Arial" panose="020B0604020202020204" pitchFamily="34" charset="0"/>
              <a:buChar char="•"/>
            </a:pPr>
            <a:endParaRPr lang="en-US" b="1" u="sng" dirty="0" smtClean="0"/>
          </a:p>
          <a:p>
            <a:pPr marL="285750" indent="-285750">
              <a:buFont typeface="Arial" panose="020B0604020202020204" pitchFamily="34" charset="0"/>
              <a:buChar char="•"/>
            </a:pPr>
            <a:endParaRPr lang="en-US" b="1" u="sng" dirty="0"/>
          </a:p>
          <a:p>
            <a:pPr marL="285750" indent="-285750">
              <a:buFont typeface="Arial" panose="020B0604020202020204" pitchFamily="34" charset="0"/>
              <a:buChar char="•"/>
            </a:pPr>
            <a:r>
              <a:rPr lang="en-US" dirty="0" smtClean="0"/>
              <a:t>Early banking had developed a money of account, based on handwritten entries.  </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smtClean="0"/>
              <a:t>The Knights Templars brought back to Europe from the Crusades the knowledge of double-entry bookkeeping.  This method was implemented by the banks.</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smtClean="0"/>
              <a:t>“It must have soon become apparent to the Templars, the Italian merchant bankers and the great German lending houses that they possessed the power to </a:t>
            </a:r>
            <a:r>
              <a:rPr lang="en-US" sz="2400" b="1" u="sng" dirty="0" smtClean="0"/>
              <a:t>CREATE MONEY</a:t>
            </a:r>
            <a:r>
              <a:rPr lang="en-US" dirty="0" smtClean="0"/>
              <a:t> in the form of bookkeeping credits on their books.”   Stephen </a:t>
            </a:r>
            <a:r>
              <a:rPr lang="en-US" dirty="0" err="1" smtClean="0"/>
              <a:t>Zarlenga</a:t>
            </a:r>
            <a:r>
              <a:rPr lang="en-US" dirty="0" smtClean="0"/>
              <a:t>, THE LOST SCIENCE OF MONEY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4087347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0200" y="252552"/>
            <a:ext cx="11210926" cy="1190902"/>
          </a:xfrm>
          <a:solidFill>
            <a:schemeClr val="accent6">
              <a:lumMod val="40000"/>
              <a:lumOff val="60000"/>
            </a:schemeClr>
          </a:solidFill>
        </p:spPr>
        <p:txBody>
          <a:bodyPr>
            <a:normAutofit fontScale="90000"/>
          </a:bodyPr>
          <a:lstStyle/>
          <a:p>
            <a:pPr algn="ctr"/>
            <a:r>
              <a:rPr lang="en-US" dirty="0" smtClean="0"/>
              <a:t>BANKING – MONEY OF ACCOUNT:   </a:t>
            </a:r>
            <a:r>
              <a:rPr lang="en-US" sz="3100" b="1" u="sng" dirty="0" smtClean="0"/>
              <a:t>BANKING’S SECRET</a:t>
            </a:r>
            <a:endParaRPr lang="en-US" sz="1300" b="1" u="sng" dirty="0"/>
          </a:p>
        </p:txBody>
      </p:sp>
      <p:sp>
        <p:nvSpPr>
          <p:cNvPr id="3" name="Content Placeholder 2"/>
          <p:cNvSpPr>
            <a:spLocks noGrp="1"/>
          </p:cNvSpPr>
          <p:nvPr>
            <p:ph type="body" idx="1"/>
          </p:nvPr>
        </p:nvSpPr>
        <p:spPr>
          <a:xfrm>
            <a:off x="330200" y="1638301"/>
            <a:ext cx="11017250" cy="4413250"/>
          </a:xfrm>
        </p:spPr>
        <p:txBody>
          <a:bodyPr/>
          <a:lstStyle/>
          <a:p>
            <a:pPr marL="0" indent="0">
              <a:buNone/>
            </a:pPr>
            <a:endParaRPr lang="en-US" dirty="0" smtClean="0"/>
          </a:p>
          <a:p>
            <a:pPr marL="0" indent="0">
              <a:buNone/>
            </a:pPr>
            <a:endParaRPr lang="en-US" dirty="0"/>
          </a:p>
        </p:txBody>
      </p:sp>
      <p:sp>
        <p:nvSpPr>
          <p:cNvPr id="4" name="Rectangle 3"/>
          <p:cNvSpPr/>
          <p:nvPr/>
        </p:nvSpPr>
        <p:spPr>
          <a:xfrm>
            <a:off x="330200" y="1752600"/>
            <a:ext cx="10922000" cy="3139321"/>
          </a:xfrm>
          <a:prstGeom prst="rect">
            <a:avLst/>
          </a:prstGeom>
          <a:solidFill>
            <a:srgbClr val="FFFF00"/>
          </a:solidFill>
        </p:spPr>
        <p:txBody>
          <a:bodyPr wrap="square">
            <a:spAutoFit/>
          </a:bodyPr>
          <a:lstStyle/>
          <a:p>
            <a:pPr marL="285750" indent="-285750">
              <a:buFont typeface="Arial" panose="020B0604020202020204" pitchFamily="34" charset="0"/>
              <a:buChar char="•"/>
            </a:pPr>
            <a:r>
              <a:rPr lang="en-US" dirty="0" smtClean="0"/>
              <a:t>Loans would not have to be made in coinage.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b="1" u="sng" dirty="0" smtClean="0"/>
              <a:t>Loans</a:t>
            </a:r>
            <a:r>
              <a:rPr lang="en-US" dirty="0" smtClean="0"/>
              <a:t> could be made by </a:t>
            </a:r>
            <a:r>
              <a:rPr lang="en-US" b="1" u="sng" dirty="0" smtClean="0"/>
              <a:t>WRITING IN CREDITS TO THE BORROWER’S ACCOUNT</a:t>
            </a:r>
            <a:r>
              <a:rPr lang="en-US" dirty="0" smtClean="0"/>
              <a:t>.    The borrower would have the ability to write checks on that account.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smtClean="0"/>
              <a:t>Once the borrowers got in the habit of using checks (back then, called bills of exchange), the banker could increase the money supply with these credits.   The credits would be used as a means of exchange, as money.  But the new accounting money came with </a:t>
            </a:r>
            <a:r>
              <a:rPr lang="en-US" b="1" u="sng" dirty="0" smtClean="0"/>
              <a:t>usury – these were loans</a:t>
            </a:r>
            <a:r>
              <a:rPr lang="en-US" dirty="0" smtClean="0"/>
              <a:t>.    </a:t>
            </a:r>
            <a:r>
              <a:rPr lang="en-US" b="1" u="sng" dirty="0" smtClean="0"/>
              <a:t>The Church scholars, the Scholastics, had not known about this sleight of hand – and thus could not shine the sin of usury on it!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smtClean="0"/>
              <a:t>Today it is legal and the basis of our banking system.    But it is a well-kept secret. </a:t>
            </a:r>
            <a:endParaRPr lang="en-US" b="1" u="sng" dirty="0"/>
          </a:p>
        </p:txBody>
      </p:sp>
    </p:spTree>
    <p:extLst>
      <p:ext uri="{BB962C8B-B14F-4D97-AF65-F5344CB8AC3E}">
        <p14:creationId xmlns:p14="http://schemas.microsoft.com/office/powerpoint/2010/main" val="20856535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0200" y="1054101"/>
            <a:ext cx="11210926" cy="4332148"/>
          </a:xfrm>
          <a:solidFill>
            <a:schemeClr val="accent6">
              <a:lumMod val="40000"/>
              <a:lumOff val="60000"/>
            </a:schemeClr>
          </a:solidFill>
        </p:spPr>
        <p:txBody>
          <a:bodyPr>
            <a:normAutofit/>
          </a:bodyPr>
          <a:lstStyle/>
          <a:p>
            <a:pPr algn="ctr"/>
            <a:r>
              <a:rPr lang="en-US" dirty="0" smtClean="0"/>
              <a:t>BANKING – MONEY OF ACCOUNT:         </a:t>
            </a:r>
            <a:r>
              <a:rPr lang="en-US" sz="3100" b="1" u="sng" dirty="0" smtClean="0"/>
              <a:t>HOW IT WORKS TODAY</a:t>
            </a:r>
            <a:br>
              <a:rPr lang="en-US" sz="3100" b="1" u="sng" dirty="0" smtClean="0"/>
            </a:br>
            <a:r>
              <a:rPr lang="en-US" sz="3100" b="1" u="sng" dirty="0"/>
              <a:t/>
            </a:r>
            <a:br>
              <a:rPr lang="en-US" sz="3100" b="1" u="sng" dirty="0"/>
            </a:br>
            <a:r>
              <a:rPr lang="en-US" sz="3100" b="1" u="sng" dirty="0" smtClean="0"/>
              <a:t/>
            </a:r>
            <a:br>
              <a:rPr lang="en-US" sz="3100" b="1" u="sng" dirty="0" smtClean="0"/>
            </a:br>
            <a:r>
              <a:rPr lang="en-US" sz="3100" b="1" u="sng" dirty="0"/>
              <a:t/>
            </a:r>
            <a:br>
              <a:rPr lang="en-US" sz="3100" b="1" u="sng" dirty="0"/>
            </a:br>
            <a:endParaRPr lang="en-US" sz="1300" b="1" u="sng" dirty="0"/>
          </a:p>
        </p:txBody>
      </p:sp>
      <p:sp>
        <p:nvSpPr>
          <p:cNvPr id="3" name="Content Placeholder 2"/>
          <p:cNvSpPr>
            <a:spLocks noGrp="1"/>
          </p:cNvSpPr>
          <p:nvPr>
            <p:ph type="body" idx="1"/>
          </p:nvPr>
        </p:nvSpPr>
        <p:spPr>
          <a:xfrm>
            <a:off x="330200" y="1638301"/>
            <a:ext cx="11017250" cy="4413250"/>
          </a:xfrm>
        </p:spPr>
        <p:txBody>
          <a:bodyPr/>
          <a:lstStyle/>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10274202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489575"/>
          </a:xfrm>
        </p:spPr>
        <p:txBody>
          <a:bodyPr/>
          <a:lstStyle/>
          <a:p>
            <a:r>
              <a:rPr lang="en-US" b="1" u="sng" dirty="0" smtClean="0">
                <a:solidFill>
                  <a:srgbClr val="0033CC"/>
                </a:solidFill>
              </a:rPr>
              <a:t>INTEREST</a:t>
            </a:r>
            <a:r>
              <a:rPr lang="en-US" dirty="0" smtClean="0"/>
              <a:t>:  FEE</a:t>
            </a:r>
            <a:br>
              <a:rPr lang="en-US" dirty="0" smtClean="0"/>
            </a:br>
            <a:r>
              <a:rPr lang="en-US" dirty="0" smtClean="0"/>
              <a:t>                   FROM BORROWER  TO LENDER </a:t>
            </a:r>
            <a:br>
              <a:rPr lang="en-US" dirty="0" smtClean="0"/>
            </a:br>
            <a:r>
              <a:rPr lang="en-US" dirty="0"/>
              <a:t> </a:t>
            </a:r>
            <a:r>
              <a:rPr lang="en-US" dirty="0" smtClean="0"/>
              <a:t>                  FOR USE OF MONEY</a:t>
            </a:r>
            <a:br>
              <a:rPr lang="en-US" dirty="0" smtClean="0"/>
            </a:br>
            <a:r>
              <a:rPr lang="en-US" dirty="0" smtClean="0"/>
              <a:t/>
            </a:r>
            <a:br>
              <a:rPr lang="en-US" dirty="0" smtClean="0"/>
            </a:br>
            <a:r>
              <a:rPr lang="en-US" dirty="0" smtClean="0"/>
              <a:t>                      </a:t>
            </a:r>
            <a:r>
              <a:rPr lang="en-US" b="1" u="sng" dirty="0" smtClean="0"/>
              <a:t>FIRST</a:t>
            </a:r>
            <a:r>
              <a:rPr lang="en-US" dirty="0" smtClean="0"/>
              <a:t> -- WHAT IS </a:t>
            </a:r>
            <a:r>
              <a:rPr lang="en-US" b="1" u="sng" dirty="0" smtClean="0">
                <a:solidFill>
                  <a:srgbClr val="0033CC"/>
                </a:solidFill>
              </a:rPr>
              <a:t>MONEY</a:t>
            </a:r>
            <a:r>
              <a:rPr lang="en-US" dirty="0" smtClean="0"/>
              <a:t>?</a:t>
            </a:r>
            <a:endParaRPr lang="en-US" dirty="0"/>
          </a:p>
        </p:txBody>
      </p:sp>
    </p:spTree>
    <p:extLst>
      <p:ext uri="{BB962C8B-B14F-4D97-AF65-F5344CB8AC3E}">
        <p14:creationId xmlns:p14="http://schemas.microsoft.com/office/powerpoint/2010/main" val="1814584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8200" y="365125"/>
            <a:ext cx="10515600" cy="1096963"/>
          </a:xfrm>
          <a:solidFill>
            <a:schemeClr val="accent4">
              <a:lumMod val="60000"/>
              <a:lumOff val="40000"/>
            </a:schemeClr>
          </a:solidFill>
        </p:spPr>
        <p:txBody>
          <a:bodyPr>
            <a:normAutofit fontScale="90000"/>
          </a:bodyPr>
          <a:lstStyle/>
          <a:p>
            <a:pPr algn="ctr"/>
            <a:r>
              <a:rPr lang="en-US" sz="2800" b="1" dirty="0" smtClean="0"/>
              <a:t>HOW THE PRIVATE FEDERAL RESERVE BANKS &amp;</a:t>
            </a:r>
            <a:br>
              <a:rPr lang="en-US" sz="2800" b="1" dirty="0" smtClean="0"/>
            </a:br>
            <a:r>
              <a:rPr lang="en-US" sz="2800" b="1" dirty="0" smtClean="0"/>
              <a:t>PRIVATE COMMERCIAL BANKS</a:t>
            </a:r>
            <a:br>
              <a:rPr lang="en-US" sz="2800" b="1" dirty="0" smtClean="0"/>
            </a:br>
            <a:r>
              <a:rPr lang="en-US" sz="2800" b="1" dirty="0" smtClean="0"/>
              <a:t>CREATE ‘MONEY’</a:t>
            </a:r>
            <a:endParaRPr lang="en-US" sz="2800" b="1" dirty="0"/>
          </a:p>
        </p:txBody>
      </p:sp>
      <p:sp>
        <p:nvSpPr>
          <p:cNvPr id="6" name="Content Placeholder 5"/>
          <p:cNvSpPr>
            <a:spLocks noGrp="1"/>
          </p:cNvSpPr>
          <p:nvPr>
            <p:ph idx="1"/>
          </p:nvPr>
        </p:nvSpPr>
        <p:spPr>
          <a:xfrm>
            <a:off x="736600" y="1690688"/>
            <a:ext cx="10590784" cy="5027612"/>
          </a:xfrm>
        </p:spPr>
        <p:txBody>
          <a:bodyPr/>
          <a:lstStyle/>
          <a:p>
            <a:pPr marL="0" indent="0">
              <a:buNone/>
            </a:pPr>
            <a:r>
              <a:rPr lang="en-US" dirty="0" smtClean="0"/>
              <a:t>NEW YORK FEDERAL RESERVE BANK:</a:t>
            </a:r>
          </a:p>
          <a:p>
            <a:pPr marL="0" indent="0">
              <a:buNone/>
            </a:pPr>
            <a:r>
              <a:rPr lang="en-US" sz="1800" dirty="0" smtClean="0"/>
              <a:t>OWNED BY ITS MEMBER BANKS</a:t>
            </a:r>
            <a:endParaRPr lang="en-US" sz="1800" dirty="0"/>
          </a:p>
          <a:p>
            <a:pPr marL="0" indent="0">
              <a:buNone/>
            </a:pPr>
            <a:endParaRPr lang="en-US" dirty="0" smtClean="0"/>
          </a:p>
          <a:p>
            <a:pPr marL="0" indent="0">
              <a:buNone/>
            </a:pPr>
            <a:endParaRPr lang="en-US" dirty="0"/>
          </a:p>
          <a:p>
            <a:pPr marL="0" indent="0">
              <a:buNone/>
            </a:pPr>
            <a:r>
              <a:rPr lang="en-US" dirty="0" smtClean="0"/>
              <a:t>COMMERCIAL BANKS:</a:t>
            </a:r>
          </a:p>
          <a:p>
            <a:pPr marL="0" indent="0">
              <a:buNone/>
            </a:pPr>
            <a:r>
              <a:rPr lang="en-US" sz="1600" dirty="0" smtClean="0"/>
              <a:t>OWNERS OF NY FED BANK</a:t>
            </a:r>
            <a:endParaRPr lang="en-US" sz="1600" dirty="0"/>
          </a:p>
        </p:txBody>
      </p:sp>
      <p:sp>
        <p:nvSpPr>
          <p:cNvPr id="7" name="Rectangle 6"/>
          <p:cNvSpPr/>
          <p:nvPr/>
        </p:nvSpPr>
        <p:spPr>
          <a:xfrm>
            <a:off x="3853434" y="2626518"/>
            <a:ext cx="4000500" cy="101838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NEW YORK FEDERAL RESERVE BANK</a:t>
            </a:r>
            <a:endParaRPr lang="en-US" dirty="0"/>
          </a:p>
        </p:txBody>
      </p:sp>
      <p:sp>
        <p:nvSpPr>
          <p:cNvPr id="8" name="Down Arrow 7"/>
          <p:cNvSpPr/>
          <p:nvPr/>
        </p:nvSpPr>
        <p:spPr>
          <a:xfrm>
            <a:off x="5611368" y="3467100"/>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3075685" y="4673600"/>
            <a:ext cx="18669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BANK OF</a:t>
            </a:r>
          </a:p>
          <a:p>
            <a:pPr algn="ctr"/>
            <a:r>
              <a:rPr lang="en-US" dirty="0" smtClean="0"/>
              <a:t>AMERICA</a:t>
            </a:r>
            <a:endParaRPr lang="en-US" dirty="0"/>
          </a:p>
        </p:txBody>
      </p:sp>
      <p:sp>
        <p:nvSpPr>
          <p:cNvPr id="10" name="Oval 9"/>
          <p:cNvSpPr/>
          <p:nvPr/>
        </p:nvSpPr>
        <p:spPr>
          <a:xfrm>
            <a:off x="5334760" y="4660900"/>
            <a:ext cx="1748409"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CITIGROUP</a:t>
            </a:r>
            <a:endParaRPr lang="en-US" dirty="0"/>
          </a:p>
        </p:txBody>
      </p:sp>
      <p:sp>
        <p:nvSpPr>
          <p:cNvPr id="11" name="Oval 10"/>
          <p:cNvSpPr/>
          <p:nvPr/>
        </p:nvSpPr>
        <p:spPr>
          <a:xfrm>
            <a:off x="7783574" y="4673600"/>
            <a:ext cx="2077469"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J.P.MORGAN</a:t>
            </a:r>
          </a:p>
          <a:p>
            <a:pPr algn="ctr"/>
            <a:r>
              <a:rPr lang="en-US" dirty="0" smtClean="0"/>
              <a:t>CHASE</a:t>
            </a:r>
            <a:endParaRPr lang="en-US" dirty="0"/>
          </a:p>
        </p:txBody>
      </p:sp>
      <p:sp>
        <p:nvSpPr>
          <p:cNvPr id="12" name="Oval 11"/>
          <p:cNvSpPr/>
          <p:nvPr/>
        </p:nvSpPr>
        <p:spPr>
          <a:xfrm>
            <a:off x="1270635" y="5588000"/>
            <a:ext cx="1891665"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DEUTSCHE BANK</a:t>
            </a:r>
            <a:endParaRPr lang="en-US" dirty="0"/>
          </a:p>
        </p:txBody>
      </p:sp>
      <p:sp>
        <p:nvSpPr>
          <p:cNvPr id="13" name="Oval 12"/>
          <p:cNvSpPr/>
          <p:nvPr/>
        </p:nvSpPr>
        <p:spPr>
          <a:xfrm>
            <a:off x="927100" y="4660900"/>
            <a:ext cx="17780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GOLDMAN SACHS</a:t>
            </a:r>
            <a:endParaRPr lang="en-US" dirty="0"/>
          </a:p>
        </p:txBody>
      </p:sp>
      <p:sp>
        <p:nvSpPr>
          <p:cNvPr id="14" name="Oval 13"/>
          <p:cNvSpPr/>
          <p:nvPr/>
        </p:nvSpPr>
        <p:spPr>
          <a:xfrm>
            <a:off x="3530600" y="5654135"/>
            <a:ext cx="1495424"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HSBC</a:t>
            </a:r>
            <a:endParaRPr lang="en-US" dirty="0"/>
          </a:p>
        </p:txBody>
      </p:sp>
      <p:sp>
        <p:nvSpPr>
          <p:cNvPr id="15" name="Oval 14"/>
          <p:cNvSpPr/>
          <p:nvPr/>
        </p:nvSpPr>
        <p:spPr>
          <a:xfrm>
            <a:off x="6317233" y="5575300"/>
            <a:ext cx="154978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UBS</a:t>
            </a:r>
            <a:endParaRPr lang="en-US" dirty="0"/>
          </a:p>
        </p:txBody>
      </p:sp>
      <p:sp>
        <p:nvSpPr>
          <p:cNvPr id="16" name="Oval 15"/>
          <p:cNvSpPr/>
          <p:nvPr/>
        </p:nvSpPr>
        <p:spPr>
          <a:xfrm>
            <a:off x="9017000" y="5588000"/>
            <a:ext cx="1577213"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ETC.</a:t>
            </a:r>
            <a:endParaRPr lang="en-US" dirty="0"/>
          </a:p>
        </p:txBody>
      </p:sp>
    </p:spTree>
    <p:extLst>
      <p:ext uri="{BB962C8B-B14F-4D97-AF65-F5344CB8AC3E}">
        <p14:creationId xmlns:p14="http://schemas.microsoft.com/office/powerpoint/2010/main" val="102144421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77967"/>
            <a:ext cx="10515600" cy="1190572"/>
          </a:xfrm>
          <a:solidFill>
            <a:schemeClr val="accent4">
              <a:lumMod val="20000"/>
              <a:lumOff val="80000"/>
            </a:schemeClr>
          </a:solidFill>
        </p:spPr>
        <p:txBody>
          <a:bodyPr>
            <a:normAutofit fontScale="90000"/>
          </a:bodyPr>
          <a:lstStyle/>
          <a:p>
            <a:pPr algn="ctr"/>
            <a:r>
              <a:rPr lang="en-US" dirty="0" smtClean="0"/>
              <a:t>PRIVATE COMMERCIAL BANKS</a:t>
            </a:r>
            <a:br>
              <a:rPr lang="en-US" dirty="0" smtClean="0"/>
            </a:br>
            <a:r>
              <a:rPr lang="en-US" dirty="0" smtClean="0"/>
              <a:t> </a:t>
            </a:r>
            <a:r>
              <a:rPr lang="en-US" sz="2000" dirty="0" smtClean="0"/>
              <a:t>CREATE BANK CREDIT -- USED AS ‘MONEY’ BY NEGOTIATING LOANS</a:t>
            </a:r>
            <a:endParaRPr lang="en-US" sz="2000" dirty="0"/>
          </a:p>
        </p:txBody>
      </p:sp>
      <p:pic>
        <p:nvPicPr>
          <p:cNvPr id="1026" name="Picture 2" descr="http://sr.photos3.fotosearch.com/bthumb/CSP/CSP990/k9996887.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289800" y="2503489"/>
            <a:ext cx="4064000" cy="2895600"/>
          </a:xfrm>
          <a:prstGeom prst="rect">
            <a:avLst/>
          </a:prstGeom>
          <a:noFill/>
          <a:extLst>
            <a:ext uri="{909E8E84-426E-40DD-AFC4-6F175D3DCCD1}">
              <a14:hiddenFill xmlns:a14="http://schemas.microsoft.com/office/drawing/2010/main">
                <a:solidFill>
                  <a:srgbClr val="FFFFFF"/>
                </a:solidFill>
              </a14:hiddenFill>
            </a:ext>
          </a:extLst>
        </p:spPr>
      </p:pic>
      <p:cxnSp>
        <p:nvCxnSpPr>
          <p:cNvPr id="6" name="Straight Connector 5"/>
          <p:cNvCxnSpPr/>
          <p:nvPr/>
        </p:nvCxnSpPr>
        <p:spPr>
          <a:xfrm flipV="1">
            <a:off x="1054100" y="2844800"/>
            <a:ext cx="3708400" cy="12700"/>
          </a:xfrm>
          <a:prstGeom prst="line">
            <a:avLst/>
          </a:prstGeom>
        </p:spPr>
        <p:style>
          <a:lnRef idx="3">
            <a:schemeClr val="dk1"/>
          </a:lnRef>
          <a:fillRef idx="0">
            <a:schemeClr val="dk1"/>
          </a:fillRef>
          <a:effectRef idx="2">
            <a:schemeClr val="dk1"/>
          </a:effectRef>
          <a:fontRef idx="minor">
            <a:schemeClr val="tx1"/>
          </a:fontRef>
        </p:style>
      </p:cxnSp>
      <p:cxnSp>
        <p:nvCxnSpPr>
          <p:cNvPr id="10" name="Straight Connector 9"/>
          <p:cNvCxnSpPr/>
          <p:nvPr/>
        </p:nvCxnSpPr>
        <p:spPr>
          <a:xfrm>
            <a:off x="2768600" y="2349500"/>
            <a:ext cx="25400" cy="3314700"/>
          </a:xfrm>
          <a:prstGeom prst="line">
            <a:avLst/>
          </a:prstGeom>
        </p:spPr>
        <p:style>
          <a:lnRef idx="3">
            <a:schemeClr val="dk1"/>
          </a:lnRef>
          <a:fillRef idx="0">
            <a:schemeClr val="dk1"/>
          </a:fillRef>
          <a:effectRef idx="2">
            <a:schemeClr val="dk1"/>
          </a:effectRef>
          <a:fontRef idx="minor">
            <a:schemeClr val="tx1"/>
          </a:fontRef>
        </p:style>
      </p:cxnSp>
      <p:sp>
        <p:nvSpPr>
          <p:cNvPr id="14" name="TextBox 13"/>
          <p:cNvSpPr txBox="1"/>
          <p:nvPr/>
        </p:nvSpPr>
        <p:spPr>
          <a:xfrm>
            <a:off x="1054100" y="1574800"/>
            <a:ext cx="4178300" cy="646331"/>
          </a:xfrm>
          <a:prstGeom prst="rect">
            <a:avLst/>
          </a:prstGeom>
          <a:solidFill>
            <a:schemeClr val="accent1"/>
          </a:solidFill>
        </p:spPr>
        <p:txBody>
          <a:bodyPr wrap="square" rtlCol="0">
            <a:spAutoFit/>
          </a:bodyPr>
          <a:lstStyle/>
          <a:p>
            <a:r>
              <a:rPr lang="en-US" b="1" dirty="0" smtClean="0"/>
              <a:t>BALANCE SHEET </a:t>
            </a:r>
            <a:r>
              <a:rPr lang="en-US" dirty="0" smtClean="0"/>
              <a:t>OF COMMERCIAL BANK:     ITS FINANCIAL WORTH</a:t>
            </a:r>
            <a:endParaRPr lang="en-US" dirty="0"/>
          </a:p>
        </p:txBody>
      </p:sp>
      <p:sp>
        <p:nvSpPr>
          <p:cNvPr id="17" name="TextBox 16"/>
          <p:cNvSpPr txBox="1"/>
          <p:nvPr/>
        </p:nvSpPr>
        <p:spPr>
          <a:xfrm>
            <a:off x="3143250" y="2349500"/>
            <a:ext cx="1193800" cy="366931"/>
          </a:xfrm>
          <a:prstGeom prst="rect">
            <a:avLst/>
          </a:prstGeom>
          <a:noFill/>
        </p:spPr>
        <p:txBody>
          <a:bodyPr wrap="square" rtlCol="0">
            <a:spAutoFit/>
          </a:bodyPr>
          <a:lstStyle/>
          <a:p>
            <a:endParaRPr lang="en-US"/>
          </a:p>
        </p:txBody>
      </p:sp>
      <p:pic>
        <p:nvPicPr>
          <p:cNvPr id="16" name="Picture 15"/>
          <p:cNvPicPr>
            <a:picLocks noChangeAspect="1"/>
          </p:cNvPicPr>
          <p:nvPr/>
        </p:nvPicPr>
        <p:blipFill>
          <a:blip r:embed="rId3"/>
          <a:stretch>
            <a:fillRect/>
          </a:stretch>
        </p:blipFill>
        <p:spPr>
          <a:xfrm>
            <a:off x="3319677" y="2408728"/>
            <a:ext cx="1188823" cy="371888"/>
          </a:xfrm>
          <a:prstGeom prst="rect">
            <a:avLst/>
          </a:prstGeom>
        </p:spPr>
      </p:pic>
      <p:sp>
        <p:nvSpPr>
          <p:cNvPr id="18" name="TextBox 17"/>
          <p:cNvSpPr txBox="1"/>
          <p:nvPr/>
        </p:nvSpPr>
        <p:spPr>
          <a:xfrm>
            <a:off x="1371600" y="2221131"/>
            <a:ext cx="1225550" cy="646331"/>
          </a:xfrm>
          <a:prstGeom prst="rect">
            <a:avLst/>
          </a:prstGeom>
          <a:noFill/>
        </p:spPr>
        <p:txBody>
          <a:bodyPr wrap="square" rtlCol="0">
            <a:spAutoFit/>
          </a:bodyPr>
          <a:lstStyle/>
          <a:p>
            <a:r>
              <a:rPr lang="en-US" dirty="0" smtClean="0"/>
              <a:t>OWNS, OWED</a:t>
            </a:r>
            <a:endParaRPr lang="en-US" dirty="0"/>
          </a:p>
        </p:txBody>
      </p:sp>
      <p:sp>
        <p:nvSpPr>
          <p:cNvPr id="20" name="TextBox 19"/>
          <p:cNvSpPr txBox="1"/>
          <p:nvPr/>
        </p:nvSpPr>
        <p:spPr>
          <a:xfrm>
            <a:off x="3319678" y="2349500"/>
            <a:ext cx="802054" cy="369332"/>
          </a:xfrm>
          <a:prstGeom prst="rect">
            <a:avLst/>
          </a:prstGeom>
          <a:noFill/>
        </p:spPr>
        <p:txBody>
          <a:bodyPr wrap="square" rtlCol="0">
            <a:spAutoFit/>
          </a:bodyPr>
          <a:lstStyle/>
          <a:p>
            <a:r>
              <a:rPr lang="en-US" dirty="0" smtClean="0"/>
              <a:t>OWES</a:t>
            </a:r>
            <a:endParaRPr lang="en-US" dirty="0"/>
          </a:p>
        </p:txBody>
      </p:sp>
      <p:sp>
        <p:nvSpPr>
          <p:cNvPr id="21" name="TextBox 20"/>
          <p:cNvSpPr txBox="1"/>
          <p:nvPr/>
        </p:nvSpPr>
        <p:spPr>
          <a:xfrm>
            <a:off x="1054100" y="3695700"/>
            <a:ext cx="1365250" cy="1754326"/>
          </a:xfrm>
          <a:prstGeom prst="rect">
            <a:avLst/>
          </a:prstGeom>
          <a:noFill/>
        </p:spPr>
        <p:txBody>
          <a:bodyPr wrap="square" rtlCol="0">
            <a:spAutoFit/>
          </a:bodyPr>
          <a:lstStyle/>
          <a:p>
            <a:r>
              <a:rPr lang="en-US" dirty="0" smtClean="0"/>
              <a:t>$20,000 </a:t>
            </a:r>
          </a:p>
          <a:p>
            <a:r>
              <a:rPr lang="en-US" dirty="0" smtClean="0"/>
              <a:t>STUDENT </a:t>
            </a:r>
            <a:r>
              <a:rPr lang="en-US" b="1" dirty="0" smtClean="0"/>
              <a:t>LOAN</a:t>
            </a:r>
            <a:r>
              <a:rPr lang="en-US" dirty="0" smtClean="0"/>
              <a:t> </a:t>
            </a:r>
            <a:r>
              <a:rPr lang="en-US" b="1" dirty="0" smtClean="0"/>
              <a:t>CONTRACT</a:t>
            </a:r>
          </a:p>
          <a:p>
            <a:endParaRPr lang="en-US" dirty="0" smtClean="0"/>
          </a:p>
          <a:p>
            <a:r>
              <a:rPr lang="en-US" dirty="0" smtClean="0"/>
              <a:t>(ASSET)</a:t>
            </a:r>
            <a:endParaRPr lang="en-US" dirty="0"/>
          </a:p>
        </p:txBody>
      </p:sp>
      <p:sp>
        <p:nvSpPr>
          <p:cNvPr id="22" name="TextBox 21"/>
          <p:cNvSpPr txBox="1"/>
          <p:nvPr/>
        </p:nvSpPr>
        <p:spPr>
          <a:xfrm>
            <a:off x="3068202" y="3717964"/>
            <a:ext cx="1694298" cy="1754326"/>
          </a:xfrm>
          <a:prstGeom prst="rect">
            <a:avLst/>
          </a:prstGeom>
          <a:noFill/>
        </p:spPr>
        <p:txBody>
          <a:bodyPr wrap="square" rtlCol="0">
            <a:spAutoFit/>
          </a:bodyPr>
          <a:lstStyle/>
          <a:p>
            <a:r>
              <a:rPr lang="en-US" dirty="0" smtClean="0"/>
              <a:t>$20,000</a:t>
            </a:r>
          </a:p>
          <a:p>
            <a:r>
              <a:rPr lang="en-US" b="1" dirty="0" smtClean="0"/>
              <a:t>DEPOSIT</a:t>
            </a:r>
            <a:r>
              <a:rPr lang="en-US" dirty="0" smtClean="0"/>
              <a:t> INTO</a:t>
            </a:r>
          </a:p>
          <a:p>
            <a:r>
              <a:rPr lang="en-US" dirty="0" smtClean="0"/>
              <a:t>BORROWER’S</a:t>
            </a:r>
          </a:p>
          <a:p>
            <a:r>
              <a:rPr lang="en-US" dirty="0" smtClean="0"/>
              <a:t>ACCOUNT</a:t>
            </a:r>
          </a:p>
          <a:p>
            <a:endParaRPr lang="en-US" dirty="0" smtClean="0"/>
          </a:p>
          <a:p>
            <a:r>
              <a:rPr lang="en-US" dirty="0" smtClean="0"/>
              <a:t>(LIABILITY)</a:t>
            </a:r>
            <a:endParaRPr lang="en-US" dirty="0"/>
          </a:p>
        </p:txBody>
      </p:sp>
      <p:sp>
        <p:nvSpPr>
          <p:cNvPr id="2" name="TextBox 1"/>
          <p:cNvSpPr txBox="1"/>
          <p:nvPr/>
        </p:nvSpPr>
        <p:spPr>
          <a:xfrm>
            <a:off x="5200650" y="4244927"/>
            <a:ext cx="1714499" cy="2308324"/>
          </a:xfrm>
          <a:prstGeom prst="rect">
            <a:avLst/>
          </a:prstGeom>
          <a:solidFill>
            <a:srgbClr val="FF0000"/>
          </a:solidFill>
        </p:spPr>
        <p:txBody>
          <a:bodyPr wrap="square" rtlCol="0">
            <a:spAutoFit/>
          </a:bodyPr>
          <a:lstStyle/>
          <a:p>
            <a:r>
              <a:rPr lang="en-US" b="1" u="sng" dirty="0" smtClean="0"/>
              <a:t>These accounting entries came into existence only when the loan document was signed by the borrowers.</a:t>
            </a:r>
            <a:endParaRPr lang="en-US" b="1" u="sng" dirty="0"/>
          </a:p>
        </p:txBody>
      </p:sp>
      <p:sp>
        <p:nvSpPr>
          <p:cNvPr id="4" name="Left Arrow 3"/>
          <p:cNvSpPr/>
          <p:nvPr/>
        </p:nvSpPr>
        <p:spPr>
          <a:xfrm>
            <a:off x="4337050" y="4987658"/>
            <a:ext cx="875862" cy="484632"/>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6157829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body" idx="1"/>
          </p:nvPr>
        </p:nvSpPr>
        <p:spPr>
          <a:xfrm>
            <a:off x="330200" y="1638301"/>
            <a:ext cx="11017250" cy="4413250"/>
          </a:xfrm>
        </p:spPr>
        <p:txBody>
          <a:bodyPr/>
          <a:lstStyle/>
          <a:p>
            <a:pPr marL="0" indent="0">
              <a:buNone/>
            </a:pPr>
            <a:endParaRPr lang="en-US" dirty="0" smtClean="0"/>
          </a:p>
          <a:p>
            <a:pPr marL="0" indent="0">
              <a:buNone/>
            </a:pPr>
            <a:endParaRPr lang="en-US" dirty="0"/>
          </a:p>
        </p:txBody>
      </p:sp>
      <p:sp>
        <p:nvSpPr>
          <p:cNvPr id="5" name="Title 4"/>
          <p:cNvSpPr>
            <a:spLocks noGrp="1"/>
          </p:cNvSpPr>
          <p:nvPr>
            <p:ph type="title"/>
          </p:nvPr>
        </p:nvSpPr>
        <p:spPr>
          <a:xfrm>
            <a:off x="946150" y="952500"/>
            <a:ext cx="10515600" cy="5260975"/>
          </a:xfrm>
          <a:solidFill>
            <a:schemeClr val="accent3">
              <a:lumMod val="20000"/>
              <a:lumOff val="80000"/>
            </a:schemeClr>
          </a:solidFill>
        </p:spPr>
        <p:txBody>
          <a:bodyPr anchor="t">
            <a:normAutofit fontScale="90000"/>
          </a:bodyPr>
          <a:lstStyle/>
          <a:p>
            <a:r>
              <a:rPr lang="en-US" sz="3100" b="1" u="sng" dirty="0" smtClean="0"/>
              <a:t>Today, according to the 1913 Federal Reserve Act and subsequent laws, the following is the working of our monetary system – </a:t>
            </a:r>
            <a:br>
              <a:rPr lang="en-US" sz="3100" b="1" u="sng" dirty="0" smtClean="0"/>
            </a:br>
            <a:r>
              <a:rPr lang="en-US" sz="3100" b="1" u="sng" dirty="0" smtClean="0"/>
              <a:t/>
            </a:r>
            <a:br>
              <a:rPr lang="en-US" sz="3100" b="1" u="sng" dirty="0" smtClean="0"/>
            </a:br>
            <a:r>
              <a:rPr lang="en-US" sz="2400" dirty="0"/>
              <a:t/>
            </a:r>
            <a:br>
              <a:rPr lang="en-US" sz="2400" dirty="0"/>
            </a:br>
            <a:r>
              <a:rPr lang="en-US" sz="2400" dirty="0" smtClean="0"/>
              <a:t>*   The U.S. Government must </a:t>
            </a:r>
            <a:r>
              <a:rPr lang="en-US" sz="2400" u="sng" dirty="0" smtClean="0"/>
              <a:t>borrow</a:t>
            </a:r>
            <a:r>
              <a:rPr lang="en-US" sz="2400" dirty="0" smtClean="0"/>
              <a:t> to have money.  It does not issue money for the</a:t>
            </a:r>
            <a:br>
              <a:rPr lang="en-US" sz="2400" dirty="0" smtClean="0"/>
            </a:br>
            <a:r>
              <a:rPr lang="en-US" sz="2400" dirty="0"/>
              <a:t> </a:t>
            </a:r>
            <a:r>
              <a:rPr lang="en-US" sz="2400" dirty="0" smtClean="0"/>
              <a:t>    American people.</a:t>
            </a:r>
            <a:br>
              <a:rPr lang="en-US" sz="2400" dirty="0" smtClean="0"/>
            </a:br>
            <a:r>
              <a:rPr lang="en-US" sz="2400" dirty="0"/>
              <a:t/>
            </a:r>
            <a:br>
              <a:rPr lang="en-US" sz="2400" dirty="0"/>
            </a:br>
            <a:r>
              <a:rPr lang="en-US" sz="2400" dirty="0" smtClean="0"/>
              <a:t>      The U.S. Government mints coins and prints money, but does not spend them to pay </a:t>
            </a:r>
            <a:br>
              <a:rPr lang="en-US" sz="2400" dirty="0" smtClean="0"/>
            </a:br>
            <a:r>
              <a:rPr lang="en-US" sz="2400" dirty="0" smtClean="0"/>
              <a:t>      expenses.  It </a:t>
            </a:r>
            <a:r>
              <a:rPr lang="en-US" sz="2400" u="sng" dirty="0" smtClean="0"/>
              <a:t>sells them at cost</a:t>
            </a:r>
            <a:r>
              <a:rPr lang="en-US" sz="2400" dirty="0" smtClean="0"/>
              <a:t> to the private Federal Reserve Banks, who spend them.</a:t>
            </a:r>
            <a:br>
              <a:rPr lang="en-US" sz="2400" dirty="0" smtClean="0"/>
            </a:br>
            <a:r>
              <a:rPr lang="en-US" sz="2400" dirty="0"/>
              <a:t/>
            </a:r>
            <a:br>
              <a:rPr lang="en-US" sz="2400" dirty="0"/>
            </a:br>
            <a:r>
              <a:rPr lang="en-US" sz="2400" dirty="0" smtClean="0"/>
              <a:t>*    Our entire money supply is created when private commercial banks makes loans and</a:t>
            </a:r>
            <a:br>
              <a:rPr lang="en-US" sz="2400" dirty="0" smtClean="0"/>
            </a:br>
            <a:r>
              <a:rPr lang="en-US" sz="2400" dirty="0"/>
              <a:t> </a:t>
            </a:r>
            <a:r>
              <a:rPr lang="en-US" sz="2400" dirty="0" smtClean="0"/>
              <a:t>     create the credits in the borrower’s account.  This has been described as creating money</a:t>
            </a:r>
            <a:br>
              <a:rPr lang="en-US" sz="2400" dirty="0" smtClean="0"/>
            </a:br>
            <a:r>
              <a:rPr lang="en-US" sz="2400" dirty="0"/>
              <a:t> </a:t>
            </a:r>
            <a:r>
              <a:rPr lang="en-US" sz="2400" dirty="0" smtClean="0"/>
              <a:t>     ‘out of thin air’.  </a:t>
            </a:r>
            <a:r>
              <a:rPr lang="en-US" sz="2400" b="1" u="sng" dirty="0" smtClean="0"/>
              <a:t>It is creating money ‘out of loans’ – all with interest to the banks! </a:t>
            </a:r>
            <a:br>
              <a:rPr lang="en-US" sz="2400" b="1" u="sng" dirty="0" smtClean="0"/>
            </a:br>
            <a:r>
              <a:rPr lang="en-US" sz="2400" dirty="0" smtClean="0"/>
              <a:t>      </a:t>
            </a:r>
            <a:br>
              <a:rPr lang="en-US" sz="2400" dirty="0" smtClean="0"/>
            </a:br>
            <a:r>
              <a:rPr lang="en-US" sz="2400" dirty="0"/>
              <a:t/>
            </a:r>
            <a:br>
              <a:rPr lang="en-US" sz="2400" dirty="0"/>
            </a:br>
            <a:r>
              <a:rPr lang="en-US" sz="2400" dirty="0"/>
              <a:t/>
            </a:r>
            <a:br>
              <a:rPr lang="en-US" sz="2400" dirty="0"/>
            </a:br>
            <a:r>
              <a:rPr lang="en-US" sz="2400" dirty="0" smtClean="0"/>
              <a:t/>
            </a:r>
            <a:br>
              <a:rPr lang="en-US" sz="2400" dirty="0" smtClean="0"/>
            </a:br>
            <a:r>
              <a:rPr lang="en-US" sz="2400" dirty="0"/>
              <a:t/>
            </a:r>
            <a:br>
              <a:rPr lang="en-US" sz="2400" dirty="0"/>
            </a:br>
            <a:r>
              <a:rPr lang="en-US" sz="2400" dirty="0" smtClean="0"/>
              <a:t/>
            </a:r>
            <a:br>
              <a:rPr lang="en-US" sz="2400" dirty="0" smtClean="0"/>
            </a:br>
            <a:r>
              <a:rPr lang="en-US" sz="2400" dirty="0"/>
              <a:t/>
            </a:r>
            <a:br>
              <a:rPr lang="en-US" sz="2400" dirty="0"/>
            </a:br>
            <a:r>
              <a:rPr lang="en-US" sz="2400" dirty="0" smtClean="0"/>
              <a:t/>
            </a:r>
            <a:br>
              <a:rPr lang="en-US" sz="2400" dirty="0" smtClean="0"/>
            </a:br>
            <a:r>
              <a:rPr lang="en-US" sz="2400" dirty="0"/>
              <a:t/>
            </a:r>
            <a:br>
              <a:rPr lang="en-US" sz="2400" dirty="0"/>
            </a:br>
            <a:endParaRPr lang="en-US" sz="2400" dirty="0"/>
          </a:p>
        </p:txBody>
      </p:sp>
    </p:spTree>
    <p:extLst>
      <p:ext uri="{BB962C8B-B14F-4D97-AF65-F5344CB8AC3E}">
        <p14:creationId xmlns:p14="http://schemas.microsoft.com/office/powerpoint/2010/main" val="14500267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Bank_building : Vector illustration of bank building on white backgroun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953" y="184873"/>
            <a:ext cx="2256518" cy="2126992"/>
          </a:xfrm>
          <a:prstGeom prst="rect">
            <a:avLst/>
          </a:prstGeom>
          <a:noFill/>
          <a:extLst>
            <a:ext uri="{909E8E84-426E-40DD-AFC4-6F175D3DCCD1}">
              <a14:hiddenFill xmlns:a14="http://schemas.microsoft.com/office/drawing/2010/main">
                <a:solidFill>
                  <a:srgbClr val="FFFFFF"/>
                </a:solidFill>
              </a14:hiddenFill>
            </a:ext>
          </a:extLst>
        </p:spPr>
      </p:pic>
      <p:sp>
        <p:nvSpPr>
          <p:cNvPr id="4" name="Title 3"/>
          <p:cNvSpPr>
            <a:spLocks noGrp="1"/>
          </p:cNvSpPr>
          <p:nvPr>
            <p:ph type="title"/>
          </p:nvPr>
        </p:nvSpPr>
        <p:spPr>
          <a:xfrm>
            <a:off x="2289470" y="406400"/>
            <a:ext cx="9127829" cy="1376805"/>
          </a:xfrm>
          <a:solidFill>
            <a:srgbClr val="FFFF00"/>
          </a:solidFill>
        </p:spPr>
        <p:txBody>
          <a:bodyPr>
            <a:normAutofit/>
          </a:bodyPr>
          <a:lstStyle/>
          <a:p>
            <a:pPr algn="ctr"/>
            <a:r>
              <a:rPr lang="en-US" sz="2700" b="1" dirty="0" smtClean="0"/>
              <a:t>        </a:t>
            </a:r>
            <a:br>
              <a:rPr lang="en-US" sz="2700" b="1" dirty="0" smtClean="0"/>
            </a:br>
            <a:r>
              <a:rPr lang="en-US" sz="2700" b="1" dirty="0" smtClean="0"/>
              <a:t> </a:t>
            </a:r>
            <a:r>
              <a:rPr lang="en-US" sz="3200" b="1" u="sng" dirty="0"/>
              <a:t>THIS IS USURY </a:t>
            </a:r>
            <a:r>
              <a:rPr lang="en-US" sz="3200" b="1" u="sng" dirty="0" smtClean="0"/>
              <a:t>OVER THE ENTIRE ECONOMY</a:t>
            </a:r>
            <a:r>
              <a:rPr lang="en-US" sz="2400" dirty="0"/>
              <a:t/>
            </a:r>
            <a:br>
              <a:rPr lang="en-US" sz="2400" dirty="0"/>
            </a:br>
            <a:endParaRPr lang="en-US" sz="2400" b="1" u="sng" dirty="0"/>
          </a:p>
        </p:txBody>
      </p:sp>
      <p:pic>
        <p:nvPicPr>
          <p:cNvPr id="2" name="Picture 2" descr="http://i.huffpost.com/gen/1080005/thumbs/s-STUDENT-DEBT-FEDERAL-RESERVE-large30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946" y="2377419"/>
            <a:ext cx="2857500" cy="2085976"/>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Credit Card Logos for Your Web Sit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406391" y="2246312"/>
            <a:ext cx="3476571" cy="982279"/>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descr="http://sr.photos2.fotosearch.com/bthumb/CSP/CSP991/k11924162.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56531" y="2305217"/>
            <a:ext cx="2668369" cy="1939158"/>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p:nvSpPr>
        <p:spPr>
          <a:xfrm>
            <a:off x="3862552" y="3673366"/>
            <a:ext cx="2570930" cy="646331"/>
          </a:xfrm>
          <a:prstGeom prst="rect">
            <a:avLst/>
          </a:prstGeom>
          <a:solidFill>
            <a:srgbClr val="FF33CC"/>
          </a:solidFill>
        </p:spPr>
        <p:txBody>
          <a:bodyPr wrap="square" rtlCol="0">
            <a:spAutoFit/>
          </a:bodyPr>
          <a:lstStyle/>
          <a:p>
            <a:r>
              <a:rPr lang="en-US" dirty="0" smtClean="0"/>
              <a:t>MORTGAGE DEBT</a:t>
            </a:r>
          </a:p>
          <a:p>
            <a:r>
              <a:rPr lang="en-US" dirty="0" smtClean="0"/>
              <a:t>$ 13 TRILLION</a:t>
            </a:r>
            <a:endParaRPr lang="en-US" dirty="0"/>
          </a:p>
        </p:txBody>
      </p:sp>
      <p:sp>
        <p:nvSpPr>
          <p:cNvPr id="3" name="TextBox 2"/>
          <p:cNvSpPr txBox="1"/>
          <p:nvPr/>
        </p:nvSpPr>
        <p:spPr>
          <a:xfrm>
            <a:off x="820691" y="4319752"/>
            <a:ext cx="1749087" cy="646331"/>
          </a:xfrm>
          <a:prstGeom prst="rect">
            <a:avLst/>
          </a:prstGeom>
          <a:solidFill>
            <a:srgbClr val="FFFF00"/>
          </a:solidFill>
        </p:spPr>
        <p:txBody>
          <a:bodyPr wrap="square" rtlCol="0">
            <a:spAutoFit/>
          </a:bodyPr>
          <a:lstStyle/>
          <a:p>
            <a:r>
              <a:rPr lang="en-US" b="1" u="sng" dirty="0" smtClean="0"/>
              <a:t>STUDENT DEBT</a:t>
            </a:r>
          </a:p>
          <a:p>
            <a:r>
              <a:rPr lang="en-US" b="1" u="sng" dirty="0" smtClean="0"/>
              <a:t>$ 1 TRILLION +</a:t>
            </a:r>
            <a:endParaRPr lang="en-US" b="1" u="sng" dirty="0"/>
          </a:p>
        </p:txBody>
      </p:sp>
      <p:sp>
        <p:nvSpPr>
          <p:cNvPr id="5" name="TextBox 4"/>
          <p:cNvSpPr txBox="1"/>
          <p:nvPr/>
        </p:nvSpPr>
        <p:spPr>
          <a:xfrm>
            <a:off x="8857636" y="2887093"/>
            <a:ext cx="2343673" cy="646331"/>
          </a:xfrm>
          <a:prstGeom prst="rect">
            <a:avLst/>
          </a:prstGeom>
          <a:solidFill>
            <a:srgbClr val="00FFFF"/>
          </a:solidFill>
        </p:spPr>
        <p:txBody>
          <a:bodyPr wrap="square" rtlCol="0">
            <a:spAutoFit/>
          </a:bodyPr>
          <a:lstStyle/>
          <a:p>
            <a:r>
              <a:rPr lang="en-US" dirty="0" smtClean="0"/>
              <a:t>CREDIT CARD DEBT</a:t>
            </a:r>
          </a:p>
          <a:p>
            <a:r>
              <a:rPr lang="en-US" dirty="0" smtClean="0"/>
              <a:t>$ .8 TRILLION</a:t>
            </a:r>
            <a:endParaRPr lang="en-US" dirty="0"/>
          </a:p>
        </p:txBody>
      </p:sp>
      <p:pic>
        <p:nvPicPr>
          <p:cNvPr id="10" name="Picture 10" descr="Graph of Federal Debt: Total Public Debt"/>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175985" y="3996531"/>
            <a:ext cx="3706977" cy="2110576"/>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p:cNvSpPr txBox="1"/>
          <p:nvPr/>
        </p:nvSpPr>
        <p:spPr>
          <a:xfrm>
            <a:off x="9238593" y="5318514"/>
            <a:ext cx="2178707" cy="646331"/>
          </a:xfrm>
          <a:prstGeom prst="rect">
            <a:avLst/>
          </a:prstGeom>
          <a:solidFill>
            <a:srgbClr val="FF0000"/>
          </a:solidFill>
        </p:spPr>
        <p:txBody>
          <a:bodyPr wrap="square" rtlCol="0">
            <a:spAutoFit/>
          </a:bodyPr>
          <a:lstStyle/>
          <a:p>
            <a:r>
              <a:rPr lang="en-US" dirty="0" smtClean="0"/>
              <a:t>FEDERAL DEBT</a:t>
            </a:r>
          </a:p>
          <a:p>
            <a:r>
              <a:rPr lang="en-US" dirty="0" smtClean="0"/>
              <a:t>$ 16.4 TRILLION</a:t>
            </a:r>
            <a:endParaRPr lang="en-US" dirty="0"/>
          </a:p>
        </p:txBody>
      </p:sp>
      <p:pic>
        <p:nvPicPr>
          <p:cNvPr id="1036" name="Picture 12" descr="http://www.enchantedlearning.com/usa/gifs/newyorkcap.GIF"/>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0453" y="5579573"/>
            <a:ext cx="2219325" cy="1171575"/>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p:cNvSpPr txBox="1"/>
          <p:nvPr/>
        </p:nvSpPr>
        <p:spPr>
          <a:xfrm>
            <a:off x="2569778" y="5964845"/>
            <a:ext cx="2124299" cy="646331"/>
          </a:xfrm>
          <a:prstGeom prst="rect">
            <a:avLst/>
          </a:prstGeom>
          <a:solidFill>
            <a:srgbClr val="00FFFF"/>
          </a:solidFill>
        </p:spPr>
        <p:txBody>
          <a:bodyPr wrap="none" rtlCol="0">
            <a:spAutoFit/>
          </a:bodyPr>
          <a:lstStyle/>
          <a:p>
            <a:r>
              <a:rPr lang="en-US" dirty="0" smtClean="0"/>
              <a:t>STATE &amp; LOCAL DEBT</a:t>
            </a:r>
          </a:p>
          <a:p>
            <a:r>
              <a:rPr lang="en-US" dirty="0" smtClean="0"/>
              <a:t>$ 3 TRILLION</a:t>
            </a:r>
            <a:endParaRPr lang="en-US" dirty="0"/>
          </a:p>
        </p:txBody>
      </p:sp>
      <p:pic>
        <p:nvPicPr>
          <p:cNvPr id="1038" name="Picture 14" descr="corporate building -"/>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66138" y="4532706"/>
            <a:ext cx="2254469" cy="1038225"/>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p:cNvSpPr txBox="1"/>
          <p:nvPr/>
        </p:nvSpPr>
        <p:spPr>
          <a:xfrm>
            <a:off x="5186855" y="5318514"/>
            <a:ext cx="1903582" cy="646331"/>
          </a:xfrm>
          <a:prstGeom prst="rect">
            <a:avLst/>
          </a:prstGeom>
          <a:solidFill>
            <a:srgbClr val="FFFF00"/>
          </a:solidFill>
        </p:spPr>
        <p:txBody>
          <a:bodyPr wrap="square" rtlCol="0">
            <a:spAutoFit/>
          </a:bodyPr>
          <a:lstStyle/>
          <a:p>
            <a:r>
              <a:rPr lang="en-US" dirty="0" smtClean="0"/>
              <a:t>CORPORATE DEBT</a:t>
            </a:r>
          </a:p>
          <a:p>
            <a:r>
              <a:rPr lang="en-US" dirty="0" smtClean="0"/>
              <a:t>$ 8.7 TRILLION</a:t>
            </a:r>
            <a:endParaRPr lang="en-US" dirty="0"/>
          </a:p>
        </p:txBody>
      </p:sp>
    </p:spTree>
    <p:extLst>
      <p:ext uri="{BB962C8B-B14F-4D97-AF65-F5344CB8AC3E}">
        <p14:creationId xmlns:p14="http://schemas.microsoft.com/office/powerpoint/2010/main" val="29002702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584200" y="292101"/>
            <a:ext cx="10236200" cy="1270000"/>
          </a:xfrm>
          <a:solidFill>
            <a:srgbClr val="D3FEA0"/>
          </a:solidFill>
        </p:spPr>
        <p:txBody>
          <a:bodyPr>
            <a:normAutofit fontScale="90000"/>
          </a:bodyPr>
          <a:lstStyle/>
          <a:p>
            <a:pPr algn="ctr"/>
            <a:r>
              <a:rPr lang="en-US" sz="4000" dirty="0" smtClean="0"/>
              <a:t>MONEY IS UNIQUE –</a:t>
            </a:r>
            <a:br>
              <a:rPr lang="en-US" sz="4000" dirty="0" smtClean="0"/>
            </a:br>
            <a:r>
              <a:rPr lang="en-US" sz="2800" dirty="0" smtClean="0"/>
              <a:t>It has the power of life and death</a:t>
            </a:r>
            <a:br>
              <a:rPr lang="en-US" sz="2800" dirty="0" smtClean="0"/>
            </a:br>
            <a:r>
              <a:rPr lang="en-US" sz="2800" dirty="0" smtClean="0"/>
              <a:t>over each and every person</a:t>
            </a:r>
            <a:endParaRPr lang="en-US" sz="4000" dirty="0"/>
          </a:p>
        </p:txBody>
      </p:sp>
      <p:sp>
        <p:nvSpPr>
          <p:cNvPr id="44035" name="Rectangle 3"/>
          <p:cNvSpPr>
            <a:spLocks noGrp="1" noChangeArrowheads="1"/>
          </p:cNvSpPr>
          <p:nvPr>
            <p:ph type="body" idx="1"/>
          </p:nvPr>
        </p:nvSpPr>
        <p:spPr>
          <a:xfrm>
            <a:off x="584201" y="1562101"/>
            <a:ext cx="10236200" cy="2527299"/>
          </a:xfrm>
          <a:noFill/>
          <a:extLst>
            <a:ext uri="{909E8E84-426E-40DD-AFC4-6F175D3DCCD1}">
              <a14:hiddenFill xmlns:a14="http://schemas.microsoft.com/office/drawing/2010/main">
                <a:solidFill>
                  <a:srgbClr val="D3FEA0"/>
                </a:solidFill>
              </a14:hiddenFill>
            </a:ext>
          </a:extLst>
        </p:spPr>
        <p:txBody>
          <a:bodyPr/>
          <a:lstStyle/>
          <a:p>
            <a:pPr>
              <a:spcBef>
                <a:spcPct val="0"/>
              </a:spcBef>
              <a:buFontTx/>
              <a:buNone/>
            </a:pPr>
            <a:endParaRPr lang="en-US" sz="1800" dirty="0" smtClean="0"/>
          </a:p>
          <a:p>
            <a:pPr>
              <a:spcBef>
                <a:spcPct val="0"/>
              </a:spcBef>
              <a:buFontTx/>
              <a:buNone/>
            </a:pPr>
            <a:r>
              <a:rPr lang="en-US" sz="1800" dirty="0" smtClean="0"/>
              <a:t>It </a:t>
            </a:r>
            <a:r>
              <a:rPr lang="en-US" sz="1800" dirty="0"/>
              <a:t>is </a:t>
            </a:r>
            <a:r>
              <a:rPr lang="en-US" sz="2400" b="1" u="sng" dirty="0"/>
              <a:t>indispensable</a:t>
            </a:r>
            <a:r>
              <a:rPr lang="en-US" sz="1800" dirty="0"/>
              <a:t> for </a:t>
            </a:r>
            <a:r>
              <a:rPr lang="en-US" sz="1800" dirty="0" smtClean="0"/>
              <a:t>society </a:t>
            </a:r>
            <a:r>
              <a:rPr lang="en-US" sz="1800" dirty="0"/>
              <a:t>to function</a:t>
            </a:r>
            <a:r>
              <a:rPr lang="en-US" sz="1800" dirty="0" smtClean="0"/>
              <a:t>.   It is </a:t>
            </a:r>
            <a:r>
              <a:rPr lang="en-US" sz="2400" b="1" u="sng" dirty="0" smtClean="0"/>
              <a:t>essential</a:t>
            </a:r>
            <a:r>
              <a:rPr lang="en-US" sz="1800" dirty="0" smtClean="0"/>
              <a:t> to the existence of society.</a:t>
            </a:r>
            <a:endParaRPr lang="en-US" sz="1800" dirty="0"/>
          </a:p>
          <a:p>
            <a:pPr>
              <a:spcBef>
                <a:spcPct val="0"/>
              </a:spcBef>
              <a:buFontTx/>
              <a:buNone/>
            </a:pPr>
            <a:endParaRPr lang="en-US" sz="1800" dirty="0" smtClean="0"/>
          </a:p>
          <a:p>
            <a:pPr>
              <a:spcBef>
                <a:spcPct val="0"/>
              </a:spcBef>
              <a:buFontTx/>
              <a:buNone/>
            </a:pPr>
            <a:r>
              <a:rPr lang="en-US" sz="1800" dirty="0" smtClean="0"/>
              <a:t>It is an </a:t>
            </a:r>
            <a:r>
              <a:rPr lang="en-US" sz="2400" b="1" u="sng" dirty="0" smtClean="0"/>
              <a:t>invention of humans </a:t>
            </a:r>
            <a:r>
              <a:rPr lang="en-US" sz="2400" b="1" dirty="0" smtClean="0"/>
              <a:t>--</a:t>
            </a:r>
            <a:r>
              <a:rPr lang="en-US" sz="1800" dirty="0" smtClean="0"/>
              <a:t>A ticket system for the distribution of goods and services.</a:t>
            </a:r>
          </a:p>
          <a:p>
            <a:pPr>
              <a:spcBef>
                <a:spcPct val="0"/>
              </a:spcBef>
              <a:buFontTx/>
              <a:buNone/>
            </a:pPr>
            <a:endParaRPr lang="en-US" sz="1800" dirty="0"/>
          </a:p>
          <a:p>
            <a:pPr>
              <a:spcBef>
                <a:spcPct val="0"/>
              </a:spcBef>
              <a:buFontTx/>
              <a:buNone/>
            </a:pPr>
            <a:r>
              <a:rPr lang="en-US" sz="1800" dirty="0" smtClean="0"/>
              <a:t>It </a:t>
            </a:r>
            <a:r>
              <a:rPr lang="en-US" sz="1800" dirty="0"/>
              <a:t>is </a:t>
            </a:r>
            <a:r>
              <a:rPr lang="en-US" sz="2400" b="1" u="sng" dirty="0" smtClean="0"/>
              <a:t>absolutely necessary:</a:t>
            </a:r>
            <a:r>
              <a:rPr lang="en-US" sz="1600" dirty="0" smtClean="0"/>
              <a:t>  </a:t>
            </a:r>
            <a:r>
              <a:rPr lang="en-US" sz="1800" dirty="0" smtClean="0"/>
              <a:t> humans demand a means of exchange and valuation – to meet everyone’s needs for life and progress.</a:t>
            </a:r>
          </a:p>
          <a:p>
            <a:pPr>
              <a:spcBef>
                <a:spcPct val="0"/>
              </a:spcBef>
              <a:buFontTx/>
              <a:buNone/>
            </a:pPr>
            <a:endParaRPr lang="en-US" sz="1800" dirty="0"/>
          </a:p>
          <a:p>
            <a:pPr>
              <a:spcBef>
                <a:spcPct val="0"/>
              </a:spcBef>
              <a:buFontTx/>
              <a:buNone/>
            </a:pPr>
            <a:endParaRPr lang="en-US" sz="1800" dirty="0"/>
          </a:p>
        </p:txBody>
      </p:sp>
      <p:pic>
        <p:nvPicPr>
          <p:cNvPr id="44038" name="Picture 6" descr="Floating market at Phung Hiep. Can Tho, Vietnam (colo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4900" y="4584700"/>
            <a:ext cx="2324100" cy="2057400"/>
          </a:xfrm>
          <a:prstGeom prst="rect">
            <a:avLst/>
          </a:prstGeom>
          <a:noFill/>
          <a:extLst>
            <a:ext uri="{909E8E84-426E-40DD-AFC4-6F175D3DCCD1}">
              <a14:hiddenFill xmlns:a14="http://schemas.microsoft.com/office/drawing/2010/main">
                <a:solidFill>
                  <a:srgbClr val="FFFFFF"/>
                </a:solidFill>
              </a14:hiddenFill>
            </a:ext>
          </a:extLst>
        </p:spPr>
      </p:pic>
      <p:pic>
        <p:nvPicPr>
          <p:cNvPr id="44040" name="Picture 8" descr="Building : Colour of building structure in constructi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64650" y="3746500"/>
            <a:ext cx="2209800" cy="1676400"/>
          </a:xfrm>
          <a:prstGeom prst="rect">
            <a:avLst/>
          </a:prstGeom>
          <a:noFill/>
          <a:extLst>
            <a:ext uri="{909E8E84-426E-40DD-AFC4-6F175D3DCCD1}">
              <a14:hiddenFill xmlns:a14="http://schemas.microsoft.com/office/drawing/2010/main">
                <a:solidFill>
                  <a:srgbClr val="FFFFFF"/>
                </a:solidFill>
              </a14:hiddenFill>
            </a:ext>
          </a:extLst>
        </p:spPr>
      </p:pic>
      <p:pic>
        <p:nvPicPr>
          <p:cNvPr id="44042" name="Picture 10" descr="Classroom_training : The audience listens to the acting in a conference hall. Focus is under the man on the frontgroun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29375" y="4584700"/>
            <a:ext cx="2501900" cy="1612900"/>
          </a:xfrm>
          <a:prstGeom prst="rect">
            <a:avLst/>
          </a:prstGeom>
          <a:noFill/>
          <a:extLst>
            <a:ext uri="{909E8E84-426E-40DD-AFC4-6F175D3DCCD1}">
              <a14:hiddenFill xmlns:a14="http://schemas.microsoft.com/office/drawing/2010/main">
                <a:solidFill>
                  <a:srgbClr val="FFFFFF"/>
                </a:solidFill>
              </a14:hiddenFill>
            </a:ext>
          </a:extLst>
        </p:spPr>
      </p:pic>
      <p:pic>
        <p:nvPicPr>
          <p:cNvPr id="44044" name="Picture 12" descr="k468845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62400" y="4984750"/>
            <a:ext cx="2133600" cy="1447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446839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8185150" cy="1325563"/>
          </a:xfrm>
        </p:spPr>
        <p:txBody>
          <a:bodyPr/>
          <a:lstStyle/>
          <a:p>
            <a:pPr algn="ctr"/>
            <a:r>
              <a:rPr lang="en-US" b="1" u="sng" dirty="0" smtClean="0"/>
              <a:t>FUNCTIONS OF MONEY</a:t>
            </a:r>
            <a:endParaRPr lang="en-US" b="1" u="sng" dirty="0"/>
          </a:p>
        </p:txBody>
      </p:sp>
      <p:sp>
        <p:nvSpPr>
          <p:cNvPr id="3" name="Content Placeholder 2"/>
          <p:cNvSpPr>
            <a:spLocks noGrp="1"/>
          </p:cNvSpPr>
          <p:nvPr>
            <p:ph idx="1"/>
          </p:nvPr>
        </p:nvSpPr>
        <p:spPr>
          <a:xfrm>
            <a:off x="126124" y="1935162"/>
            <a:ext cx="7570076" cy="4770437"/>
          </a:xfrm>
        </p:spPr>
        <p:txBody>
          <a:bodyPr>
            <a:normAutofit/>
          </a:bodyPr>
          <a:lstStyle/>
          <a:p>
            <a:pPr>
              <a:spcBef>
                <a:spcPct val="0"/>
              </a:spcBef>
              <a:buFontTx/>
              <a:buNone/>
            </a:pPr>
            <a:r>
              <a:rPr lang="en-US" dirty="0"/>
              <a:t>M</a:t>
            </a:r>
            <a:r>
              <a:rPr lang="en-US" dirty="0" smtClean="0"/>
              <a:t>eans of exchange – </a:t>
            </a:r>
            <a:r>
              <a:rPr lang="en-US" u="sng" dirty="0" smtClean="0"/>
              <a:t>a ticket</a:t>
            </a:r>
            <a:r>
              <a:rPr lang="en-US" dirty="0" smtClean="0"/>
              <a:t>.  Not wealth.</a:t>
            </a:r>
          </a:p>
          <a:p>
            <a:pPr>
              <a:spcBef>
                <a:spcPct val="0"/>
              </a:spcBef>
              <a:buFontTx/>
              <a:buNone/>
            </a:pPr>
            <a:endParaRPr lang="en-US" dirty="0" smtClean="0"/>
          </a:p>
          <a:p>
            <a:pPr>
              <a:spcBef>
                <a:spcPct val="0"/>
              </a:spcBef>
              <a:buFontTx/>
              <a:buNone/>
            </a:pPr>
            <a:r>
              <a:rPr lang="en-US" dirty="0" smtClean="0"/>
              <a:t>Store of value – an important quality - its steadiness in value. Therefore, it is useless unless its quantity is limited and controlled.</a:t>
            </a:r>
          </a:p>
          <a:p>
            <a:pPr>
              <a:spcBef>
                <a:spcPct val="0"/>
              </a:spcBef>
              <a:buFontTx/>
              <a:buNone/>
            </a:pPr>
            <a:endParaRPr lang="en-US" dirty="0" smtClean="0"/>
          </a:p>
          <a:p>
            <a:pPr>
              <a:spcBef>
                <a:spcPct val="0"/>
              </a:spcBef>
              <a:buFontTx/>
              <a:buNone/>
            </a:pPr>
            <a:r>
              <a:rPr lang="en-US" dirty="0" smtClean="0"/>
              <a:t>Measure of value – defined in law &amp;</a:t>
            </a:r>
          </a:p>
          <a:p>
            <a:pPr>
              <a:spcBef>
                <a:spcPct val="0"/>
              </a:spcBef>
              <a:buFontTx/>
              <a:buNone/>
            </a:pPr>
            <a:r>
              <a:rPr lang="en-US" dirty="0"/>
              <a:t> </a:t>
            </a:r>
            <a:r>
              <a:rPr lang="en-US" dirty="0" smtClean="0"/>
              <a:t>  marked with stamp of sovereign authority</a:t>
            </a:r>
          </a:p>
          <a:p>
            <a:pPr>
              <a:spcBef>
                <a:spcPct val="0"/>
              </a:spcBef>
              <a:buFontTx/>
              <a:buNone/>
            </a:pPr>
            <a:endParaRPr lang="en-US" dirty="0" smtClean="0"/>
          </a:p>
          <a:p>
            <a:pPr>
              <a:spcBef>
                <a:spcPct val="0"/>
              </a:spcBef>
              <a:buFontTx/>
              <a:buNone/>
            </a:pPr>
            <a:r>
              <a:rPr lang="en-US" dirty="0" smtClean="0"/>
              <a:t>Means of payment:  legal power to pay debts -- public and private</a:t>
            </a:r>
            <a:br>
              <a:rPr lang="en-US" dirty="0" smtClean="0"/>
            </a:br>
            <a:endParaRPr lang="en-US" dirty="0"/>
          </a:p>
        </p:txBody>
      </p:sp>
      <p:pic>
        <p:nvPicPr>
          <p:cNvPr id="4" name="Picture 23" descr="k1153065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24950" y="549276"/>
            <a:ext cx="2476500" cy="181610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9" descr="k393190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71000" y="2594769"/>
            <a:ext cx="2330450" cy="1590675"/>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7" descr="US dollar fron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72250" y="3906838"/>
            <a:ext cx="2451100" cy="1090612"/>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7" descr="Taxes : Form 1040 Income Tax and 2012 W-2 Wage Statement"/>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023350" y="5058568"/>
            <a:ext cx="2451100" cy="15859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913448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77875"/>
          </a:xfrm>
        </p:spPr>
        <p:txBody>
          <a:bodyPr>
            <a:normAutofit fontScale="90000"/>
          </a:bodyPr>
          <a:lstStyle/>
          <a:p>
            <a:pPr algn="ctr"/>
            <a:r>
              <a:rPr lang="en-US" sz="3600" b="1" u="sng" dirty="0" smtClean="0"/>
              <a:t>WHAT MONEY IS </a:t>
            </a:r>
            <a:r>
              <a:rPr lang="en-US" sz="5400" b="1" u="sng" dirty="0" smtClean="0"/>
              <a:t>NOT</a:t>
            </a:r>
            <a:endParaRPr lang="en-US" sz="5400" b="1" u="sng" dirty="0"/>
          </a:p>
        </p:txBody>
      </p:sp>
      <p:sp>
        <p:nvSpPr>
          <p:cNvPr id="3" name="Content Placeholder 2"/>
          <p:cNvSpPr>
            <a:spLocks noGrp="1"/>
          </p:cNvSpPr>
          <p:nvPr>
            <p:ph idx="1"/>
          </p:nvPr>
        </p:nvSpPr>
        <p:spPr>
          <a:xfrm>
            <a:off x="546100" y="1927807"/>
            <a:ext cx="10515600" cy="4414256"/>
          </a:xfrm>
        </p:spPr>
        <p:txBody>
          <a:bodyPr>
            <a:normAutofit fontScale="92500" lnSpcReduction="20000"/>
          </a:bodyPr>
          <a:lstStyle/>
          <a:p>
            <a:pPr marL="0" indent="0">
              <a:buNone/>
            </a:pPr>
            <a:r>
              <a:rPr lang="en-US" b="1" dirty="0">
                <a:solidFill>
                  <a:srgbClr val="FF3300"/>
                </a:solidFill>
              </a:rPr>
              <a:t>MONEY IS </a:t>
            </a:r>
            <a:r>
              <a:rPr lang="en-US" b="1" u="sng" dirty="0">
                <a:solidFill>
                  <a:srgbClr val="FF3300"/>
                </a:solidFill>
              </a:rPr>
              <a:t>NOT </a:t>
            </a:r>
            <a:r>
              <a:rPr lang="en-US" b="1" u="sng" dirty="0" smtClean="0">
                <a:solidFill>
                  <a:srgbClr val="FF3300"/>
                </a:solidFill>
              </a:rPr>
              <a:t>WEALTH, NOT A COMMODITY.</a:t>
            </a:r>
            <a:endParaRPr lang="en-US" b="1" dirty="0" smtClean="0">
              <a:solidFill>
                <a:srgbClr val="FF3300"/>
              </a:solidFill>
            </a:endParaRPr>
          </a:p>
          <a:p>
            <a:pPr marL="0" indent="0">
              <a:buNone/>
            </a:pPr>
            <a:r>
              <a:rPr lang="en-US" b="1" dirty="0">
                <a:solidFill>
                  <a:srgbClr val="FF3300"/>
                </a:solidFill>
              </a:rPr>
              <a:t> </a:t>
            </a:r>
            <a:r>
              <a:rPr lang="en-US" b="1" dirty="0" smtClean="0">
                <a:solidFill>
                  <a:srgbClr val="FF3300"/>
                </a:solidFill>
              </a:rPr>
              <a:t>    MONEY IS A MEDIUM OF EXCHANGE,</a:t>
            </a:r>
          </a:p>
          <a:p>
            <a:pPr marL="0" indent="0">
              <a:buNone/>
            </a:pPr>
            <a:r>
              <a:rPr lang="en-US" b="1" dirty="0">
                <a:solidFill>
                  <a:srgbClr val="FF3300"/>
                </a:solidFill>
              </a:rPr>
              <a:t> </a:t>
            </a:r>
            <a:r>
              <a:rPr lang="en-US" b="1" dirty="0" smtClean="0">
                <a:solidFill>
                  <a:srgbClr val="FF3300"/>
                </a:solidFill>
              </a:rPr>
              <a:t>    SERVING HUMAN NEEDS.</a:t>
            </a:r>
          </a:p>
          <a:p>
            <a:pPr marL="0" indent="0">
              <a:buNone/>
            </a:pPr>
            <a:endParaRPr lang="en-US" b="1" dirty="0">
              <a:solidFill>
                <a:srgbClr val="FF3300"/>
              </a:solidFill>
            </a:endParaRPr>
          </a:p>
          <a:p>
            <a:pPr marL="0" indent="0">
              <a:buNone/>
            </a:pPr>
            <a:endParaRPr lang="en-US" b="1" dirty="0" smtClean="0">
              <a:solidFill>
                <a:srgbClr val="FF3300"/>
              </a:solidFill>
            </a:endParaRPr>
          </a:p>
          <a:p>
            <a:pPr marL="0" indent="0">
              <a:buNone/>
            </a:pPr>
            <a:endParaRPr lang="en-US" b="1" dirty="0">
              <a:solidFill>
                <a:srgbClr val="FF3300"/>
              </a:solidFill>
            </a:endParaRPr>
          </a:p>
          <a:p>
            <a:pPr marL="0" indent="0">
              <a:buNone/>
            </a:pPr>
            <a:r>
              <a:rPr lang="en-US" b="1" dirty="0">
                <a:solidFill>
                  <a:srgbClr val="FF3300"/>
                </a:solidFill>
              </a:rPr>
              <a:t>MONEY </a:t>
            </a:r>
            <a:r>
              <a:rPr lang="en-US" b="1" dirty="0" smtClean="0">
                <a:solidFill>
                  <a:srgbClr val="FF3300"/>
                </a:solidFill>
              </a:rPr>
              <a:t>IS </a:t>
            </a:r>
            <a:r>
              <a:rPr lang="en-US" b="1" u="sng" dirty="0" smtClean="0">
                <a:solidFill>
                  <a:srgbClr val="FF3300"/>
                </a:solidFill>
              </a:rPr>
              <a:t>NOT CREDIT </a:t>
            </a:r>
            <a:r>
              <a:rPr lang="en-US" b="1" u="sng" dirty="0">
                <a:solidFill>
                  <a:srgbClr val="FF3300"/>
                </a:solidFill>
              </a:rPr>
              <a:t>(DEBT</a:t>
            </a:r>
            <a:r>
              <a:rPr lang="en-US" b="1" u="sng" dirty="0" smtClean="0">
                <a:solidFill>
                  <a:srgbClr val="FF3300"/>
                </a:solidFill>
              </a:rPr>
              <a:t>)</a:t>
            </a:r>
            <a:r>
              <a:rPr lang="en-US" b="1" dirty="0" smtClean="0">
                <a:solidFill>
                  <a:srgbClr val="FF3300"/>
                </a:solidFill>
              </a:rPr>
              <a:t>.</a:t>
            </a:r>
          </a:p>
          <a:p>
            <a:pPr marL="0" indent="0">
              <a:buNone/>
            </a:pPr>
            <a:r>
              <a:rPr lang="en-US" b="1" dirty="0">
                <a:solidFill>
                  <a:srgbClr val="FF3300"/>
                </a:solidFill>
              </a:rPr>
              <a:t> </a:t>
            </a:r>
            <a:r>
              <a:rPr lang="en-US" b="1" dirty="0" smtClean="0">
                <a:solidFill>
                  <a:srgbClr val="FF3300"/>
                </a:solidFill>
              </a:rPr>
              <a:t>    WE PAY OUR DEBTS WITH MONEY.</a:t>
            </a:r>
          </a:p>
          <a:p>
            <a:pPr marL="0" indent="0">
              <a:buNone/>
            </a:pPr>
            <a:endParaRPr lang="en-US" b="1" dirty="0">
              <a:solidFill>
                <a:srgbClr val="FF3300"/>
              </a:solidFill>
            </a:endParaRPr>
          </a:p>
          <a:p>
            <a:pPr marL="0" indent="0">
              <a:buNone/>
            </a:pPr>
            <a:r>
              <a:rPr lang="en-US" b="1" dirty="0">
                <a:solidFill>
                  <a:srgbClr val="FF3300"/>
                </a:solidFill>
              </a:rPr>
              <a:t/>
            </a:r>
            <a:br>
              <a:rPr lang="en-US" b="1" dirty="0">
                <a:solidFill>
                  <a:srgbClr val="FF3300"/>
                </a:solidFill>
              </a:rPr>
            </a:br>
            <a:endParaRPr lang="en-US" dirty="0"/>
          </a:p>
        </p:txBody>
      </p:sp>
      <p:pic>
        <p:nvPicPr>
          <p:cNvPr id="4" name="Picture 13" descr="Gold_bullion : 3d gold bricks pile isolated on whit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78479" y="1723230"/>
            <a:ext cx="2057400" cy="1981201"/>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http://i.huffpost.com/gen/1027079/thumbs/s-BANKS-DEBT-COLLECTORS-large30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65899" y="4096834"/>
            <a:ext cx="3539797" cy="2449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124828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b="1" u="sng" dirty="0" smtClean="0"/>
              <a:t>A SOCIETY DEFINES ITS MONEY IN THE LAW</a:t>
            </a:r>
            <a:endParaRPr lang="en-US" b="1" u="sng" dirty="0"/>
          </a:p>
        </p:txBody>
      </p:sp>
      <p:sp>
        <p:nvSpPr>
          <p:cNvPr id="3" name="Content Placeholder 2"/>
          <p:cNvSpPr>
            <a:spLocks noGrp="1"/>
          </p:cNvSpPr>
          <p:nvPr>
            <p:ph idx="1"/>
          </p:nvPr>
        </p:nvSpPr>
        <p:spPr>
          <a:xfrm>
            <a:off x="838200" y="2273301"/>
            <a:ext cx="10765221" cy="3860800"/>
          </a:xfrm>
        </p:spPr>
        <p:txBody>
          <a:bodyPr>
            <a:normAutofit/>
          </a:bodyPr>
          <a:lstStyle/>
          <a:p>
            <a:pPr>
              <a:lnSpc>
                <a:spcPct val="80000"/>
              </a:lnSpc>
              <a:buFontTx/>
              <a:buNone/>
            </a:pPr>
            <a:r>
              <a:rPr lang="en-US" b="1" dirty="0" smtClean="0"/>
              <a:t>Aristotle</a:t>
            </a:r>
          </a:p>
          <a:p>
            <a:pPr>
              <a:lnSpc>
                <a:spcPct val="80000"/>
              </a:lnSpc>
              <a:buFontTx/>
              <a:buNone/>
            </a:pPr>
            <a:r>
              <a:rPr lang="en-US" dirty="0" smtClean="0"/>
              <a:t>       “it exists not by nature, but </a:t>
            </a:r>
            <a:r>
              <a:rPr lang="en-US" b="1" u="sng" dirty="0" smtClean="0">
                <a:solidFill>
                  <a:srgbClr val="0000FF"/>
                </a:solidFill>
              </a:rPr>
              <a:t>by law</a:t>
            </a:r>
            <a:r>
              <a:rPr lang="en-US" b="1" u="sng" dirty="0" smtClean="0"/>
              <a:t>”</a:t>
            </a:r>
          </a:p>
          <a:p>
            <a:pPr>
              <a:lnSpc>
                <a:spcPct val="80000"/>
              </a:lnSpc>
              <a:buFontTx/>
              <a:buNone/>
            </a:pPr>
            <a:r>
              <a:rPr lang="en-US" b="1" dirty="0">
                <a:solidFill>
                  <a:srgbClr val="0000FF"/>
                </a:solidFill>
              </a:rPr>
              <a:t> </a:t>
            </a:r>
            <a:r>
              <a:rPr lang="en-US" b="1" dirty="0" smtClean="0">
                <a:solidFill>
                  <a:srgbClr val="0000FF"/>
                </a:solidFill>
              </a:rPr>
              <a:t>       </a:t>
            </a:r>
            <a:r>
              <a:rPr lang="en-US" dirty="0" smtClean="0"/>
              <a:t> </a:t>
            </a:r>
            <a:endParaRPr lang="en-US" b="1" dirty="0"/>
          </a:p>
          <a:p>
            <a:pPr>
              <a:lnSpc>
                <a:spcPct val="80000"/>
              </a:lnSpc>
              <a:buFontTx/>
              <a:buNone/>
            </a:pPr>
            <a:r>
              <a:rPr lang="en-US" b="1" dirty="0" smtClean="0"/>
              <a:t>Edward Kellogg, 1861, </a:t>
            </a:r>
            <a:r>
              <a:rPr lang="en-US" b="1" u="sng" dirty="0" smtClean="0"/>
              <a:t>A New Monetary System</a:t>
            </a:r>
            <a:r>
              <a:rPr lang="en-US" b="1" dirty="0" smtClean="0"/>
              <a:t>:</a:t>
            </a:r>
          </a:p>
          <a:p>
            <a:pPr>
              <a:lnSpc>
                <a:spcPct val="80000"/>
              </a:lnSpc>
              <a:spcBef>
                <a:spcPct val="0"/>
              </a:spcBef>
              <a:buFontTx/>
              <a:buNone/>
            </a:pPr>
            <a:r>
              <a:rPr lang="en-US" b="1" dirty="0" smtClean="0"/>
              <a:t>   </a:t>
            </a:r>
            <a:r>
              <a:rPr lang="en-US" dirty="0" smtClean="0"/>
              <a:t>“</a:t>
            </a:r>
            <a:r>
              <a:rPr lang="en-US" b="1" u="sng" dirty="0" smtClean="0">
                <a:solidFill>
                  <a:srgbClr val="0000FF"/>
                </a:solidFill>
              </a:rPr>
              <a:t>The most important fundamental law in any nation</a:t>
            </a:r>
            <a:r>
              <a:rPr lang="en-US" dirty="0" smtClean="0"/>
              <a:t> is that which institutes money; for money governs the distribution of property, and thus affects in a thousand ways the relations of man to man.”</a:t>
            </a:r>
          </a:p>
          <a:p>
            <a:pPr>
              <a:lnSpc>
                <a:spcPct val="80000"/>
              </a:lnSpc>
              <a:spcBef>
                <a:spcPct val="0"/>
              </a:spcBef>
              <a:buFontTx/>
              <a:buNone/>
            </a:pPr>
            <a:endParaRPr lang="en-US" dirty="0"/>
          </a:p>
        </p:txBody>
      </p:sp>
    </p:spTree>
    <p:extLst>
      <p:ext uri="{BB962C8B-B14F-4D97-AF65-F5344CB8AC3E}">
        <p14:creationId xmlns:p14="http://schemas.microsoft.com/office/powerpoint/2010/main" val="725835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1793" y="882870"/>
            <a:ext cx="11117317" cy="4743230"/>
          </a:xfrm>
        </p:spPr>
        <p:txBody>
          <a:bodyPr>
            <a:normAutofit/>
          </a:bodyPr>
          <a:lstStyle/>
          <a:p>
            <a:r>
              <a:rPr lang="en-US" b="1" dirty="0" smtClean="0">
                <a:solidFill>
                  <a:srgbClr val="0033CC"/>
                </a:solidFill>
              </a:rPr>
              <a:t>          FOR MOST OF HISTORY,</a:t>
            </a:r>
            <a:br>
              <a:rPr lang="en-US" b="1" dirty="0" smtClean="0">
                <a:solidFill>
                  <a:srgbClr val="0033CC"/>
                </a:solidFill>
              </a:rPr>
            </a:br>
            <a:r>
              <a:rPr lang="en-US" b="1" dirty="0" smtClean="0">
                <a:solidFill>
                  <a:srgbClr val="0033CC"/>
                </a:solidFill>
              </a:rPr>
              <a:t/>
            </a:r>
            <a:br>
              <a:rPr lang="en-US" b="1" dirty="0" smtClean="0">
                <a:solidFill>
                  <a:srgbClr val="0033CC"/>
                </a:solidFill>
              </a:rPr>
            </a:br>
            <a:r>
              <a:rPr lang="en-US" b="1" dirty="0" smtClean="0">
                <a:solidFill>
                  <a:srgbClr val="0033CC"/>
                </a:solidFill>
              </a:rPr>
              <a:t>    </a:t>
            </a:r>
            <a:r>
              <a:rPr lang="en-US" b="1" u="sng" dirty="0" smtClean="0">
                <a:solidFill>
                  <a:srgbClr val="0033CC"/>
                </a:solidFill>
              </a:rPr>
              <a:t>USURY = LENDING WITH INTEREST</a:t>
            </a:r>
            <a:r>
              <a:rPr lang="en-US" dirty="0" smtClean="0"/>
              <a:t> </a:t>
            </a:r>
            <a:br>
              <a:rPr lang="en-US" dirty="0" smtClean="0"/>
            </a:br>
            <a:r>
              <a:rPr lang="en-US" dirty="0" smtClean="0"/>
              <a:t>                   </a:t>
            </a:r>
            <a:r>
              <a:rPr lang="en-US" sz="2800" dirty="0" smtClean="0"/>
              <a:t/>
            </a:r>
            <a:br>
              <a:rPr lang="en-US" sz="2800" dirty="0" smtClean="0"/>
            </a:br>
            <a:endParaRPr lang="en-US" b="1" u="sng" dirty="0">
              <a:solidFill>
                <a:srgbClr val="0033CC"/>
              </a:solidFill>
            </a:endParaRPr>
          </a:p>
        </p:txBody>
      </p:sp>
    </p:spTree>
    <p:extLst>
      <p:ext uri="{BB962C8B-B14F-4D97-AF65-F5344CB8AC3E}">
        <p14:creationId xmlns:p14="http://schemas.microsoft.com/office/powerpoint/2010/main" val="13999436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1793" y="882870"/>
            <a:ext cx="11117317" cy="4743230"/>
          </a:xfrm>
        </p:spPr>
        <p:txBody>
          <a:bodyPr>
            <a:normAutofit/>
          </a:bodyPr>
          <a:lstStyle/>
          <a:p>
            <a:r>
              <a:rPr lang="en-US" b="1" dirty="0" smtClean="0">
                <a:solidFill>
                  <a:srgbClr val="0033CC"/>
                </a:solidFill>
              </a:rPr>
              <a:t>                   </a:t>
            </a:r>
            <a:r>
              <a:rPr lang="en-US" b="1" u="sng" dirty="0" smtClean="0">
                <a:solidFill>
                  <a:srgbClr val="0033CC"/>
                </a:solidFill>
              </a:rPr>
              <a:t>WHEN DID USURY START?</a:t>
            </a:r>
            <a:endParaRPr lang="en-US" b="1" u="sng" dirty="0">
              <a:solidFill>
                <a:srgbClr val="0033CC"/>
              </a:solidFill>
            </a:endParaRPr>
          </a:p>
        </p:txBody>
      </p:sp>
    </p:spTree>
    <p:extLst>
      <p:ext uri="{BB962C8B-B14F-4D97-AF65-F5344CB8AC3E}">
        <p14:creationId xmlns:p14="http://schemas.microsoft.com/office/powerpoint/2010/main" val="14349946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1266</TotalTime>
  <Words>1945</Words>
  <Application>Microsoft Office PowerPoint</Application>
  <PresentationFormat>Widescreen</PresentationFormat>
  <Paragraphs>262</Paragraphs>
  <Slides>33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33</vt:i4>
      </vt:variant>
    </vt:vector>
  </HeadingPairs>
  <TitlesOfParts>
    <vt:vector size="37" baseType="lpstr">
      <vt:lpstr>Arial</vt:lpstr>
      <vt:lpstr>Calibri</vt:lpstr>
      <vt:lpstr>Calibri Light</vt:lpstr>
      <vt:lpstr>Office Theme</vt:lpstr>
      <vt:lpstr>         LENDING FOR PROFIT:    IS LOAN INTEREST DEFENSIBLE?  HOW DID OUR WORLD END UP IN SO MUCH DEBT? ANSWER:  USURY</vt:lpstr>
      <vt:lpstr>         LENDING FOR PROFIT:    IS LOAN INTEREST DEFENSIBLE?  Does interest concentrate wealth?  Steal the labor of others?  Compromise the dignity of the full reward of labor?  Cause economic instability?  Affect negatively future generations?   Destruct nature?</vt:lpstr>
      <vt:lpstr>INTEREST:  FEE                    FROM BORROWER  TO LENDER                     FOR USE OF MONEY                        FIRST -- WHAT IS MONEY?</vt:lpstr>
      <vt:lpstr>MONEY IS UNIQUE – It has the power of life and death over each and every person</vt:lpstr>
      <vt:lpstr>FUNCTIONS OF MONEY</vt:lpstr>
      <vt:lpstr>WHAT MONEY IS NOT</vt:lpstr>
      <vt:lpstr>  A SOCIETY DEFINES ITS MONEY IN THE LAW</vt:lpstr>
      <vt:lpstr>          FOR MOST OF HISTORY,      USURY = LENDING WITH INTEREST                      </vt:lpstr>
      <vt:lpstr>                   WHEN DID USURY START?</vt:lpstr>
      <vt:lpstr>USURY IN THE FIRST CIVILIZATION:      lending with interest</vt:lpstr>
      <vt:lpstr>SOLUTION?</vt:lpstr>
      <vt:lpstr>USURY IN THE GREEK CITY STATES:      lending with interest</vt:lpstr>
      <vt:lpstr>A  SOLUTION IN SPARTA</vt:lpstr>
      <vt:lpstr>The PRACTICE OF USURY has repeatedly been                      condemned                      prohibited                      scorned                      restricted …………… </vt:lpstr>
      <vt:lpstr>BASED ON THE NATURE OF MONEY Where does the borrower get the interest? Does interest concentrate money’s power in a few hands?</vt:lpstr>
      <vt:lpstr>ANCIENT WESTERN PHILOSOPHERS:                             PLATO</vt:lpstr>
      <vt:lpstr>ANCIENT WESTERN PHILOSOPHERS: ARISTOTLE</vt:lpstr>
      <vt:lpstr>             BASED ON RELIGION AND MORALITY                 How do you treat your brother?  Practically all important ethical teachers -- Moses, Aristotle, Jesus, Mohammed, and Saint Thomas Aquinas, for instance -- have denounced lending at interest as usury and as morally wrong. </vt:lpstr>
      <vt:lpstr>JEWISH RELIGION:  OLD TESTAMENT</vt:lpstr>
      <vt:lpstr>                            CHRISTIANITY</vt:lpstr>
      <vt:lpstr>                 CATHOLIC CHURCH</vt:lpstr>
      <vt:lpstr>                       Catholic Scholastics (1100-1500 AD)                      Church scholars – first moral economists</vt:lpstr>
      <vt:lpstr>                            ISLAM</vt:lpstr>
      <vt:lpstr>               ISLAMIC BANKING TODAY</vt:lpstr>
      <vt:lpstr>IN SUMMARY,  CODES THROUGHOUT HISTORY HAVE  RESTRICTED USURY</vt:lpstr>
      <vt:lpstr>BANKING, TRADE AND CAPITALISM:                       Weakening of the Usury Laws</vt:lpstr>
      <vt:lpstr>BANKING – MONEY OF ACCOUNT:   BANKING’S SECRET</vt:lpstr>
      <vt:lpstr>BANKING – MONEY OF ACCOUNT:   BANKING’S SECRET</vt:lpstr>
      <vt:lpstr>BANKING – MONEY OF ACCOUNT:         HOW IT WORKS TODAY    </vt:lpstr>
      <vt:lpstr>HOW THE PRIVATE FEDERAL RESERVE BANKS &amp; PRIVATE COMMERCIAL BANKS CREATE ‘MONEY’</vt:lpstr>
      <vt:lpstr>PRIVATE COMMERCIAL BANKS  CREATE BANK CREDIT -- USED AS ‘MONEY’ BY NEGOTIATING LOANS</vt:lpstr>
      <vt:lpstr>Today, according to the 1913 Federal Reserve Act and subsequent laws, the following is the working of our monetary system –    *   The U.S. Government must borrow to have money.  It does not issue money for the      American people.        The U.S. Government mints coins and prints money, but does not spend them to pay        expenses.  It sells them at cost to the private Federal Reserve Banks, who spend them.  *    Our entire money supply is created when private commercial banks makes loans and       create the credits in the borrower’s account.  This has been described as creating money       ‘out of thin air’.  It is creating money ‘out of loans’ – all with interest to the banks!                 </vt:lpstr>
      <vt:lpstr>          THIS IS USURY OVER THE ENTIRE ECONOMY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Sue Peters</dc:creator>
  <cp:lastModifiedBy>Sue Peters</cp:lastModifiedBy>
  <cp:revision>199</cp:revision>
  <dcterms:created xsi:type="dcterms:W3CDTF">2013-04-23T03:28:37Z</dcterms:created>
  <dcterms:modified xsi:type="dcterms:W3CDTF">2013-09-08T19:47:49Z</dcterms:modified>
</cp:coreProperties>
</file>