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1"/>
  </p:sldMasterIdLst>
  <p:notesMasterIdLst>
    <p:notesMasterId r:id="rId102"/>
  </p:notesMasterIdLst>
  <p:handoutMasterIdLst>
    <p:handoutMasterId r:id="rId103"/>
  </p:handoutMasterIdLst>
  <p:sldIdLst>
    <p:sldId id="575" r:id="rId2"/>
    <p:sldId id="658" r:id="rId3"/>
    <p:sldId id="566" r:id="rId4"/>
    <p:sldId id="547" r:id="rId5"/>
    <p:sldId id="577" r:id="rId6"/>
    <p:sldId id="314" r:id="rId7"/>
    <p:sldId id="578" r:id="rId8"/>
    <p:sldId id="567" r:id="rId9"/>
    <p:sldId id="320" r:id="rId10"/>
    <p:sldId id="660" r:id="rId11"/>
    <p:sldId id="554" r:id="rId12"/>
    <p:sldId id="555" r:id="rId13"/>
    <p:sldId id="540" r:id="rId14"/>
    <p:sldId id="548" r:id="rId15"/>
    <p:sldId id="552" r:id="rId16"/>
    <p:sldId id="556" r:id="rId17"/>
    <p:sldId id="579" r:id="rId18"/>
    <p:sldId id="653" r:id="rId19"/>
    <p:sldId id="580" r:id="rId20"/>
    <p:sldId id="739" r:id="rId21"/>
    <p:sldId id="581" r:id="rId22"/>
    <p:sldId id="744" r:id="rId23"/>
    <p:sldId id="745" r:id="rId24"/>
    <p:sldId id="652" r:id="rId25"/>
    <p:sldId id="746" r:id="rId26"/>
    <p:sldId id="656"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738" r:id="rId44"/>
    <p:sldId id="677" r:id="rId45"/>
    <p:sldId id="678" r:id="rId46"/>
    <p:sldId id="679" r:id="rId47"/>
    <p:sldId id="680" r:id="rId48"/>
    <p:sldId id="681" r:id="rId49"/>
    <p:sldId id="682" r:id="rId50"/>
    <p:sldId id="683" r:id="rId51"/>
    <p:sldId id="684" r:id="rId52"/>
    <p:sldId id="685" r:id="rId53"/>
    <p:sldId id="686" r:id="rId54"/>
    <p:sldId id="687" r:id="rId55"/>
    <p:sldId id="688" r:id="rId56"/>
    <p:sldId id="689" r:id="rId57"/>
    <p:sldId id="690" r:id="rId58"/>
    <p:sldId id="691" r:id="rId59"/>
    <p:sldId id="692" r:id="rId60"/>
    <p:sldId id="693" r:id="rId61"/>
    <p:sldId id="694" r:id="rId62"/>
    <p:sldId id="695" r:id="rId63"/>
    <p:sldId id="696" r:id="rId64"/>
    <p:sldId id="697" r:id="rId65"/>
    <p:sldId id="698" r:id="rId66"/>
    <p:sldId id="699" r:id="rId67"/>
    <p:sldId id="700" r:id="rId68"/>
    <p:sldId id="701" r:id="rId69"/>
    <p:sldId id="702" r:id="rId70"/>
    <p:sldId id="703" r:id="rId71"/>
    <p:sldId id="704" r:id="rId72"/>
    <p:sldId id="705" r:id="rId73"/>
    <p:sldId id="706" r:id="rId74"/>
    <p:sldId id="707" r:id="rId75"/>
    <p:sldId id="708" r:id="rId76"/>
    <p:sldId id="709" r:id="rId77"/>
    <p:sldId id="710" r:id="rId78"/>
    <p:sldId id="711" r:id="rId79"/>
    <p:sldId id="712" r:id="rId80"/>
    <p:sldId id="713" r:id="rId81"/>
    <p:sldId id="714" r:id="rId82"/>
    <p:sldId id="715" r:id="rId83"/>
    <p:sldId id="716" r:id="rId84"/>
    <p:sldId id="717" r:id="rId85"/>
    <p:sldId id="718" r:id="rId86"/>
    <p:sldId id="719" r:id="rId87"/>
    <p:sldId id="720" r:id="rId88"/>
    <p:sldId id="721" r:id="rId89"/>
    <p:sldId id="722" r:id="rId90"/>
    <p:sldId id="723" r:id="rId91"/>
    <p:sldId id="724" r:id="rId92"/>
    <p:sldId id="725" r:id="rId93"/>
    <p:sldId id="726" r:id="rId94"/>
    <p:sldId id="727" r:id="rId95"/>
    <p:sldId id="728" r:id="rId96"/>
    <p:sldId id="729" r:id="rId97"/>
    <p:sldId id="730" r:id="rId98"/>
    <p:sldId id="731" r:id="rId99"/>
    <p:sldId id="732" r:id="rId100"/>
    <p:sldId id="733" r:id="rId10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99" autoAdjust="0"/>
    <p:restoredTop sz="85440" autoAdjust="0"/>
  </p:normalViewPr>
  <p:slideViewPr>
    <p:cSldViewPr snapToGrid="0" snapToObjects="1">
      <p:cViewPr varScale="1">
        <p:scale>
          <a:sx n="61" d="100"/>
          <a:sy n="61" d="100"/>
        </p:scale>
        <p:origin x="4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1.8244590055613699E-2"/>
          <c:y val="0.31399317406143301"/>
        </c:manualLayout>
      </c:layout>
      <c:overlay val="0"/>
      <c:txPr>
        <a:bodyPr rot="-5400000" vert="horz"/>
        <a:lstStyle/>
        <a:p>
          <a:pPr>
            <a:defRPr/>
          </a:pPr>
          <a:endParaRPr lang="en-US"/>
        </a:p>
      </c:txPr>
    </c:title>
    <c:autoTitleDeleted val="0"/>
    <c:plotArea>
      <c:layout>
        <c:manualLayout>
          <c:layoutTarget val="inner"/>
          <c:xMode val="edge"/>
          <c:yMode val="edge"/>
          <c:x val="0.13338946093276799"/>
          <c:y val="0.103754266211604"/>
          <c:w val="0.79760497769946603"/>
          <c:h val="0.67673304488816"/>
        </c:manualLayout>
      </c:layout>
      <c:barChart>
        <c:barDir val="col"/>
        <c:grouping val="clustered"/>
        <c:varyColors val="0"/>
        <c:ser>
          <c:idx val="0"/>
          <c:order val="0"/>
          <c:tx>
            <c:strRef>
              <c:f>Sheet1!$B$17</c:f>
              <c:strCache>
                <c:ptCount val="1"/>
                <c:pt idx="0">
                  <c:v>Price Per Sq Ft</c:v>
                </c:pt>
              </c:strCache>
            </c:strRef>
          </c:tx>
          <c:invertIfNegative val="0"/>
          <c:cat>
            <c:strRef>
              <c:f>Sheet1!$A$18:$A$30</c:f>
              <c:strCache>
                <c:ptCount val="13"/>
                <c:pt idx="0">
                  <c:v>Wall Street </c:v>
                </c:pt>
                <c:pt idx="1">
                  <c:v>Lower East Side</c:v>
                </c:pt>
                <c:pt idx="2">
                  <c:v>Pace University </c:v>
                </c:pt>
                <c:pt idx="3">
                  <c:v>Chelsea </c:v>
                </c:pt>
                <c:pt idx="4">
                  <c:v>42ND ST – TIMES SQUARE</c:v>
                </c:pt>
                <c:pt idx="5">
                  <c:v>59th COLUMBUS CIRCLE</c:v>
                </c:pt>
                <c:pt idx="6">
                  <c:v>UPPER West SIDE</c:v>
                </c:pt>
                <c:pt idx="7">
                  <c:v>UPPER EAST SIDE</c:v>
                </c:pt>
                <c:pt idx="8">
                  <c:v>Columbia University</c:v>
                </c:pt>
                <c:pt idx="9">
                  <c:v>Morningside Heights</c:v>
                </c:pt>
                <c:pt idx="10">
                  <c:v>HARLEM</c:v>
                </c:pt>
                <c:pt idx="11">
                  <c:v>Washington Heights </c:v>
                </c:pt>
                <c:pt idx="12">
                  <c:v>Inwood</c:v>
                </c:pt>
              </c:strCache>
            </c:strRef>
          </c:cat>
          <c:val>
            <c:numRef>
              <c:f>Sheet1!$B$18:$B$30</c:f>
              <c:numCache>
                <c:formatCode>"$"#,##0_);[Red]\("$"#,##0\)</c:formatCode>
                <c:ptCount val="13"/>
                <c:pt idx="0">
                  <c:v>2700</c:v>
                </c:pt>
                <c:pt idx="1">
                  <c:v>1400</c:v>
                </c:pt>
                <c:pt idx="2">
                  <c:v>2000</c:v>
                </c:pt>
                <c:pt idx="3">
                  <c:v>1800</c:v>
                </c:pt>
                <c:pt idx="4">
                  <c:v>2000</c:v>
                </c:pt>
                <c:pt idx="5">
                  <c:v>2500</c:v>
                </c:pt>
                <c:pt idx="6">
                  <c:v>2000</c:v>
                </c:pt>
                <c:pt idx="7">
                  <c:v>3500</c:v>
                </c:pt>
                <c:pt idx="8">
                  <c:v>1000</c:v>
                </c:pt>
                <c:pt idx="9">
                  <c:v>1500</c:v>
                </c:pt>
                <c:pt idx="10">
                  <c:v>500</c:v>
                </c:pt>
                <c:pt idx="11">
                  <c:v>350</c:v>
                </c:pt>
                <c:pt idx="12">
                  <c:v>300</c:v>
                </c:pt>
              </c:numCache>
            </c:numRef>
          </c:val>
        </c:ser>
        <c:dLbls>
          <c:showLegendKey val="0"/>
          <c:showVal val="0"/>
          <c:showCatName val="0"/>
          <c:showSerName val="0"/>
          <c:showPercent val="0"/>
          <c:showBubbleSize val="0"/>
        </c:dLbls>
        <c:gapWidth val="150"/>
        <c:axId val="209560960"/>
        <c:axId val="209559784"/>
      </c:barChart>
      <c:catAx>
        <c:axId val="209560960"/>
        <c:scaling>
          <c:orientation val="minMax"/>
        </c:scaling>
        <c:delete val="0"/>
        <c:axPos val="b"/>
        <c:numFmt formatCode="General" sourceLinked="0"/>
        <c:majorTickMark val="out"/>
        <c:minorTickMark val="none"/>
        <c:tickLblPos val="nextTo"/>
        <c:crossAx val="209559784"/>
        <c:crosses val="autoZero"/>
        <c:auto val="1"/>
        <c:lblAlgn val="ctr"/>
        <c:lblOffset val="100"/>
        <c:noMultiLvlLbl val="0"/>
      </c:catAx>
      <c:valAx>
        <c:axId val="209559784"/>
        <c:scaling>
          <c:orientation val="minMax"/>
        </c:scaling>
        <c:delete val="0"/>
        <c:axPos val="l"/>
        <c:majorGridlines/>
        <c:numFmt formatCode="&quot;$&quot;#,##0_);[Red]\(&quot;$&quot;#,##0\)" sourceLinked="1"/>
        <c:majorTickMark val="out"/>
        <c:minorTickMark val="none"/>
        <c:tickLblPos val="nextTo"/>
        <c:crossAx val="2095609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1.8244590055613699E-2"/>
          <c:y val="0.31399317406143301"/>
        </c:manualLayout>
      </c:layout>
      <c:overlay val="0"/>
      <c:txPr>
        <a:bodyPr rot="-5400000" vert="horz"/>
        <a:lstStyle/>
        <a:p>
          <a:pPr>
            <a:defRPr/>
          </a:pPr>
          <a:endParaRPr lang="en-US"/>
        </a:p>
      </c:txPr>
    </c:title>
    <c:autoTitleDeleted val="0"/>
    <c:plotArea>
      <c:layout>
        <c:manualLayout>
          <c:layoutTarget val="inner"/>
          <c:xMode val="edge"/>
          <c:yMode val="edge"/>
          <c:x val="0.13338946093276799"/>
          <c:y val="0.103754266211604"/>
          <c:w val="0.79760497769946603"/>
          <c:h val="0.67673304488816"/>
        </c:manualLayout>
      </c:layout>
      <c:barChart>
        <c:barDir val="col"/>
        <c:grouping val="clustered"/>
        <c:varyColors val="0"/>
        <c:ser>
          <c:idx val="0"/>
          <c:order val="0"/>
          <c:tx>
            <c:strRef>
              <c:f>Sheet1!$B$17</c:f>
              <c:strCache>
                <c:ptCount val="1"/>
                <c:pt idx="0">
                  <c:v>Price Per Sq Ft</c:v>
                </c:pt>
              </c:strCache>
            </c:strRef>
          </c:tx>
          <c:invertIfNegative val="0"/>
          <c:cat>
            <c:strRef>
              <c:f>Sheet1!$A$18:$A$30</c:f>
              <c:strCache>
                <c:ptCount val="13"/>
                <c:pt idx="0">
                  <c:v>Wall Street </c:v>
                </c:pt>
                <c:pt idx="1">
                  <c:v>Lower East Side</c:v>
                </c:pt>
                <c:pt idx="2">
                  <c:v>Pace University </c:v>
                </c:pt>
                <c:pt idx="3">
                  <c:v>Chelsea </c:v>
                </c:pt>
                <c:pt idx="4">
                  <c:v>42ND ST – TIMES SQUARE</c:v>
                </c:pt>
                <c:pt idx="5">
                  <c:v>59th COLUMBUS CIRCLE</c:v>
                </c:pt>
                <c:pt idx="6">
                  <c:v>UPPER West SIDE</c:v>
                </c:pt>
                <c:pt idx="7">
                  <c:v>UPPER EAST SIDE</c:v>
                </c:pt>
                <c:pt idx="8">
                  <c:v>Columbia University</c:v>
                </c:pt>
                <c:pt idx="9">
                  <c:v>Morningside Heights</c:v>
                </c:pt>
                <c:pt idx="10">
                  <c:v>HARLEM</c:v>
                </c:pt>
                <c:pt idx="11">
                  <c:v>Washington Heights </c:v>
                </c:pt>
                <c:pt idx="12">
                  <c:v>Inwood</c:v>
                </c:pt>
              </c:strCache>
            </c:strRef>
          </c:cat>
          <c:val>
            <c:numRef>
              <c:f>Sheet1!$B$18:$B$30</c:f>
              <c:numCache>
                <c:formatCode>"$"#,##0_);[Red]\("$"#,##0\)</c:formatCode>
                <c:ptCount val="13"/>
                <c:pt idx="0">
                  <c:v>2700</c:v>
                </c:pt>
                <c:pt idx="1">
                  <c:v>1400</c:v>
                </c:pt>
                <c:pt idx="2">
                  <c:v>2000</c:v>
                </c:pt>
                <c:pt idx="3">
                  <c:v>1800</c:v>
                </c:pt>
                <c:pt idx="4">
                  <c:v>2000</c:v>
                </c:pt>
                <c:pt idx="5">
                  <c:v>2500</c:v>
                </c:pt>
                <c:pt idx="6">
                  <c:v>2000</c:v>
                </c:pt>
                <c:pt idx="7">
                  <c:v>3500</c:v>
                </c:pt>
                <c:pt idx="8">
                  <c:v>1000</c:v>
                </c:pt>
                <c:pt idx="9">
                  <c:v>1500</c:v>
                </c:pt>
                <c:pt idx="10">
                  <c:v>500</c:v>
                </c:pt>
                <c:pt idx="11">
                  <c:v>350</c:v>
                </c:pt>
                <c:pt idx="12">
                  <c:v>300</c:v>
                </c:pt>
              </c:numCache>
            </c:numRef>
          </c:val>
        </c:ser>
        <c:dLbls>
          <c:showLegendKey val="0"/>
          <c:showVal val="0"/>
          <c:showCatName val="0"/>
          <c:showSerName val="0"/>
          <c:showPercent val="0"/>
          <c:showBubbleSize val="0"/>
        </c:dLbls>
        <c:gapWidth val="150"/>
        <c:axId val="209560568"/>
        <c:axId val="207839152"/>
      </c:barChart>
      <c:catAx>
        <c:axId val="209560568"/>
        <c:scaling>
          <c:orientation val="minMax"/>
        </c:scaling>
        <c:delete val="0"/>
        <c:axPos val="b"/>
        <c:numFmt formatCode="General" sourceLinked="0"/>
        <c:majorTickMark val="out"/>
        <c:minorTickMark val="none"/>
        <c:tickLblPos val="nextTo"/>
        <c:crossAx val="207839152"/>
        <c:crosses val="autoZero"/>
        <c:auto val="1"/>
        <c:lblAlgn val="ctr"/>
        <c:lblOffset val="100"/>
        <c:noMultiLvlLbl val="0"/>
      </c:catAx>
      <c:valAx>
        <c:axId val="207839152"/>
        <c:scaling>
          <c:orientation val="minMax"/>
        </c:scaling>
        <c:delete val="0"/>
        <c:axPos val="l"/>
        <c:majorGridlines/>
        <c:numFmt formatCode="&quot;$&quot;#,##0_);[Red]\(&quot;$&quot;#,##0\)" sourceLinked="1"/>
        <c:majorTickMark val="out"/>
        <c:minorTickMark val="none"/>
        <c:tickLblPos val="nextTo"/>
        <c:crossAx val="209560568"/>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1.8244590055613699E-2"/>
          <c:y val="0.31399317406143301"/>
        </c:manualLayout>
      </c:layout>
      <c:overlay val="0"/>
      <c:txPr>
        <a:bodyPr rot="-5400000" vert="horz"/>
        <a:lstStyle/>
        <a:p>
          <a:pPr>
            <a:defRPr/>
          </a:pPr>
          <a:endParaRPr lang="en-US"/>
        </a:p>
      </c:txPr>
    </c:title>
    <c:autoTitleDeleted val="0"/>
    <c:plotArea>
      <c:layout>
        <c:manualLayout>
          <c:layoutTarget val="inner"/>
          <c:xMode val="edge"/>
          <c:yMode val="edge"/>
          <c:x val="0.13338946093276799"/>
          <c:y val="0.112855517633675"/>
          <c:w val="0.79760497769946603"/>
          <c:h val="0.67673304488816"/>
        </c:manualLayout>
      </c:layout>
      <c:barChart>
        <c:barDir val="col"/>
        <c:grouping val="clustered"/>
        <c:varyColors val="0"/>
        <c:ser>
          <c:idx val="0"/>
          <c:order val="0"/>
          <c:tx>
            <c:strRef>
              <c:f>'[bar graph for left forum.xlsx]Sheet1'!$B$17</c:f>
              <c:strCache>
                <c:ptCount val="1"/>
                <c:pt idx="0">
                  <c:v>Price Per Sq Ft</c:v>
                </c:pt>
              </c:strCache>
            </c:strRef>
          </c:tx>
          <c:invertIfNegative val="0"/>
          <c:cat>
            <c:strRef>
              <c:f>'[bar graph for left forum.xlsx]Sheet1'!$A$18:$A$30</c:f>
              <c:strCache>
                <c:ptCount val="13"/>
                <c:pt idx="0">
                  <c:v>Wall Street </c:v>
                </c:pt>
                <c:pt idx="1">
                  <c:v>Lower East Side</c:v>
                </c:pt>
                <c:pt idx="2">
                  <c:v>Pace University </c:v>
                </c:pt>
                <c:pt idx="3">
                  <c:v>Chelsea </c:v>
                </c:pt>
                <c:pt idx="4">
                  <c:v>42ND ST – TIMES SQUARE</c:v>
                </c:pt>
                <c:pt idx="5">
                  <c:v>59th COLUMBUS CIRCLE</c:v>
                </c:pt>
                <c:pt idx="6">
                  <c:v>UPPER West SIDE</c:v>
                </c:pt>
                <c:pt idx="7">
                  <c:v>UPPER EAST SIDE</c:v>
                </c:pt>
                <c:pt idx="8">
                  <c:v>Columbia University</c:v>
                </c:pt>
                <c:pt idx="9">
                  <c:v>Morningside Heights</c:v>
                </c:pt>
                <c:pt idx="10">
                  <c:v>HARLEM</c:v>
                </c:pt>
                <c:pt idx="11">
                  <c:v>Washington Heights </c:v>
                </c:pt>
                <c:pt idx="12">
                  <c:v>Inwood</c:v>
                </c:pt>
              </c:strCache>
            </c:strRef>
          </c:cat>
          <c:val>
            <c:numRef>
              <c:f>'[bar graph for left forum.xlsx]Sheet1'!$B$18:$B$30</c:f>
              <c:numCache>
                <c:formatCode>"$"#,##0_);[Red]\("$"#,##0\)</c:formatCode>
                <c:ptCount val="13"/>
                <c:pt idx="0">
                  <c:v>2700</c:v>
                </c:pt>
                <c:pt idx="1">
                  <c:v>1400</c:v>
                </c:pt>
                <c:pt idx="2">
                  <c:v>2000</c:v>
                </c:pt>
                <c:pt idx="3">
                  <c:v>1800</c:v>
                </c:pt>
                <c:pt idx="4">
                  <c:v>2000</c:v>
                </c:pt>
                <c:pt idx="5">
                  <c:v>2500</c:v>
                </c:pt>
                <c:pt idx="6">
                  <c:v>2000</c:v>
                </c:pt>
                <c:pt idx="7">
                  <c:v>3500</c:v>
                </c:pt>
                <c:pt idx="8">
                  <c:v>1000</c:v>
                </c:pt>
                <c:pt idx="9">
                  <c:v>1500</c:v>
                </c:pt>
                <c:pt idx="10">
                  <c:v>500</c:v>
                </c:pt>
                <c:pt idx="11">
                  <c:v>350</c:v>
                </c:pt>
                <c:pt idx="12">
                  <c:v>300</c:v>
                </c:pt>
              </c:numCache>
            </c:numRef>
          </c:val>
        </c:ser>
        <c:dLbls>
          <c:showLegendKey val="0"/>
          <c:showVal val="0"/>
          <c:showCatName val="0"/>
          <c:showSerName val="0"/>
          <c:showPercent val="0"/>
          <c:showBubbleSize val="0"/>
        </c:dLbls>
        <c:gapWidth val="150"/>
        <c:axId val="210195208"/>
        <c:axId val="210194424"/>
      </c:barChart>
      <c:catAx>
        <c:axId val="210195208"/>
        <c:scaling>
          <c:orientation val="minMax"/>
        </c:scaling>
        <c:delete val="0"/>
        <c:axPos val="b"/>
        <c:numFmt formatCode="General" sourceLinked="0"/>
        <c:majorTickMark val="out"/>
        <c:minorTickMark val="none"/>
        <c:tickLblPos val="nextTo"/>
        <c:crossAx val="210194424"/>
        <c:crosses val="autoZero"/>
        <c:auto val="1"/>
        <c:lblAlgn val="ctr"/>
        <c:lblOffset val="100"/>
        <c:noMultiLvlLbl val="0"/>
      </c:catAx>
      <c:valAx>
        <c:axId val="210194424"/>
        <c:scaling>
          <c:orientation val="minMax"/>
        </c:scaling>
        <c:delete val="0"/>
        <c:axPos val="l"/>
        <c:majorGridlines/>
        <c:numFmt formatCode="&quot;$&quot;#,##0_);[Red]\(&quot;$&quot;#,##0\)" sourceLinked="1"/>
        <c:majorTickMark val="out"/>
        <c:minorTickMark val="none"/>
        <c:tickLblPos val="nextTo"/>
        <c:crossAx val="210195208"/>
        <c:crosses val="autoZero"/>
        <c:crossBetween val="between"/>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0.21629</cdr:x>
      <cdr:y>0.72289</cdr:y>
    </cdr:from>
    <cdr:to>
      <cdr:x>0.24147</cdr:x>
      <cdr:y>0.79115</cdr:y>
    </cdr:to>
    <cdr:pic>
      <cdr:nvPicPr>
        <cdr:cNvPr id="4" name="Picture 3"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64027" y="4034931"/>
          <a:ext cx="228600" cy="381000"/>
        </a:xfrm>
        <a:prstGeom xmlns:a="http://schemas.openxmlformats.org/drawingml/2006/main" prst="rect">
          <a:avLst/>
        </a:prstGeom>
      </cdr:spPr>
    </cdr:pic>
  </cdr:relSizeAnchor>
  <cdr:relSizeAnchor xmlns:cdr="http://schemas.openxmlformats.org/drawingml/2006/chartDrawing">
    <cdr:from>
      <cdr:x>0.27422</cdr:x>
      <cdr:y>0.72289</cdr:y>
    </cdr:from>
    <cdr:to>
      <cdr:x>0.29939</cdr:x>
      <cdr:y>0.79115</cdr:y>
    </cdr:to>
    <cdr:pic>
      <cdr:nvPicPr>
        <cdr:cNvPr id="5" name="Picture 4"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490023" y="4034931"/>
          <a:ext cx="228600" cy="381000"/>
        </a:xfrm>
        <a:prstGeom xmlns:a="http://schemas.openxmlformats.org/drawingml/2006/main" prst="rect">
          <a:avLst/>
        </a:prstGeom>
      </cdr:spPr>
    </cdr:pic>
  </cdr:relSizeAnchor>
  <cdr:relSizeAnchor xmlns:cdr="http://schemas.openxmlformats.org/drawingml/2006/chartDrawing">
    <cdr:from>
      <cdr:x>0.33214</cdr:x>
      <cdr:y>0.72289</cdr:y>
    </cdr:from>
    <cdr:to>
      <cdr:x>0.35732</cdr:x>
      <cdr:y>0.79115</cdr:y>
    </cdr:to>
    <cdr:pic>
      <cdr:nvPicPr>
        <cdr:cNvPr id="6" name="Picture 5"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16021" y="4034931"/>
          <a:ext cx="228600" cy="381000"/>
        </a:xfrm>
        <a:prstGeom xmlns:a="http://schemas.openxmlformats.org/drawingml/2006/main" prst="rect">
          <a:avLst/>
        </a:prstGeom>
      </cdr:spPr>
    </cdr:pic>
  </cdr:relSizeAnchor>
  <cdr:relSizeAnchor xmlns:cdr="http://schemas.openxmlformats.org/drawingml/2006/chartDrawing">
    <cdr:from>
      <cdr:x>0.39572</cdr:x>
      <cdr:y>0.72289</cdr:y>
    </cdr:from>
    <cdr:to>
      <cdr:x>0.42089</cdr:x>
      <cdr:y>0.79115</cdr:y>
    </cdr:to>
    <cdr:pic>
      <cdr:nvPicPr>
        <cdr:cNvPr id="7" name="Picture 6"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593334" y="4034931"/>
          <a:ext cx="228600" cy="381000"/>
        </a:xfrm>
        <a:prstGeom xmlns:a="http://schemas.openxmlformats.org/drawingml/2006/main" prst="rect">
          <a:avLst/>
        </a:prstGeom>
      </cdr:spPr>
    </cdr:pic>
  </cdr:relSizeAnchor>
  <cdr:relSizeAnchor xmlns:cdr="http://schemas.openxmlformats.org/drawingml/2006/chartDrawing">
    <cdr:from>
      <cdr:x>0.45788</cdr:x>
      <cdr:y>0.7268</cdr:y>
    </cdr:from>
    <cdr:to>
      <cdr:x>0.48306</cdr:x>
      <cdr:y>0.79506</cdr:y>
    </cdr:to>
    <cdr:pic>
      <cdr:nvPicPr>
        <cdr:cNvPr id="8" name="Picture 7"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157818" y="4056757"/>
          <a:ext cx="228600" cy="381000"/>
        </a:xfrm>
        <a:prstGeom xmlns:a="http://schemas.openxmlformats.org/drawingml/2006/main" prst="rect">
          <a:avLst/>
        </a:prstGeom>
      </cdr:spPr>
    </cdr:pic>
  </cdr:relSizeAnchor>
  <cdr:relSizeAnchor xmlns:cdr="http://schemas.openxmlformats.org/drawingml/2006/chartDrawing">
    <cdr:from>
      <cdr:x>0.51864</cdr:x>
      <cdr:y>0.7268</cdr:y>
    </cdr:from>
    <cdr:to>
      <cdr:x>0.54381</cdr:x>
      <cdr:y>0.79506</cdr:y>
    </cdr:to>
    <cdr:pic>
      <cdr:nvPicPr>
        <cdr:cNvPr id="9" name="Picture 8"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709473" y="4056757"/>
          <a:ext cx="228600" cy="381000"/>
        </a:xfrm>
        <a:prstGeom xmlns:a="http://schemas.openxmlformats.org/drawingml/2006/main" prst="rect">
          <a:avLst/>
        </a:prstGeom>
      </cdr:spPr>
    </cdr:pic>
  </cdr:relSizeAnchor>
  <cdr:relSizeAnchor xmlns:cdr="http://schemas.openxmlformats.org/drawingml/2006/chartDrawing">
    <cdr:from>
      <cdr:x>0.5807</cdr:x>
      <cdr:y>0.7268</cdr:y>
    </cdr:from>
    <cdr:to>
      <cdr:x>0.60587</cdr:x>
      <cdr:y>0.79506</cdr:y>
    </cdr:to>
    <cdr:pic>
      <cdr:nvPicPr>
        <cdr:cNvPr id="10" name="Picture 9"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273035" y="4056757"/>
          <a:ext cx="228600" cy="381000"/>
        </a:xfrm>
        <a:prstGeom xmlns:a="http://schemas.openxmlformats.org/drawingml/2006/main" prst="rect">
          <a:avLst/>
        </a:prstGeom>
      </cdr:spPr>
    </cdr:pic>
  </cdr:relSizeAnchor>
  <cdr:relSizeAnchor xmlns:cdr="http://schemas.openxmlformats.org/drawingml/2006/chartDrawing">
    <cdr:from>
      <cdr:x>0.64155</cdr:x>
      <cdr:y>0.7268</cdr:y>
    </cdr:from>
    <cdr:to>
      <cdr:x>0.66673</cdr:x>
      <cdr:y>0.79506</cdr:y>
    </cdr:to>
    <cdr:pic>
      <cdr:nvPicPr>
        <cdr:cNvPr id="11" name="Picture 10"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825611" y="4056757"/>
          <a:ext cx="228600" cy="381000"/>
        </a:xfrm>
        <a:prstGeom xmlns:a="http://schemas.openxmlformats.org/drawingml/2006/main" prst="rect">
          <a:avLst/>
        </a:prstGeom>
      </cdr:spPr>
    </cdr:pic>
  </cdr:relSizeAnchor>
  <cdr:relSizeAnchor xmlns:cdr="http://schemas.openxmlformats.org/drawingml/2006/chartDrawing">
    <cdr:from>
      <cdr:x>0.70513</cdr:x>
      <cdr:y>0.7268</cdr:y>
    </cdr:from>
    <cdr:to>
      <cdr:x>0.7303</cdr:x>
      <cdr:y>0.79506</cdr:y>
    </cdr:to>
    <cdr:pic>
      <cdr:nvPicPr>
        <cdr:cNvPr id="12" name="Picture 11"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02924" y="4056757"/>
          <a:ext cx="228600" cy="381000"/>
        </a:xfrm>
        <a:prstGeom xmlns:a="http://schemas.openxmlformats.org/drawingml/2006/main" prst="rect">
          <a:avLst/>
        </a:prstGeom>
      </cdr:spPr>
    </cdr:pic>
  </cdr:relSizeAnchor>
  <cdr:relSizeAnchor xmlns:cdr="http://schemas.openxmlformats.org/drawingml/2006/chartDrawing">
    <cdr:from>
      <cdr:x>0.76871</cdr:x>
      <cdr:y>0.7268</cdr:y>
    </cdr:from>
    <cdr:to>
      <cdr:x>0.79388</cdr:x>
      <cdr:y>0.79506</cdr:y>
    </cdr:to>
    <cdr:pic>
      <cdr:nvPicPr>
        <cdr:cNvPr id="13" name="Picture 12"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980238" y="4056757"/>
          <a:ext cx="228600" cy="381000"/>
        </a:xfrm>
        <a:prstGeom xmlns:a="http://schemas.openxmlformats.org/drawingml/2006/main" prst="rect">
          <a:avLst/>
        </a:prstGeom>
      </cdr:spPr>
    </cdr:pic>
  </cdr:relSizeAnchor>
  <cdr:relSizeAnchor xmlns:cdr="http://schemas.openxmlformats.org/drawingml/2006/chartDrawing">
    <cdr:from>
      <cdr:x>0.82536</cdr:x>
      <cdr:y>0.72485</cdr:y>
    </cdr:from>
    <cdr:to>
      <cdr:x>0.85053</cdr:x>
      <cdr:y>0.79311</cdr:y>
    </cdr:to>
    <cdr:pic>
      <cdr:nvPicPr>
        <cdr:cNvPr id="14" name="Picture 13"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494645" y="4045844"/>
          <a:ext cx="228600" cy="381000"/>
        </a:xfrm>
        <a:prstGeom xmlns:a="http://schemas.openxmlformats.org/drawingml/2006/main" prst="rect">
          <a:avLst/>
        </a:prstGeom>
      </cdr:spPr>
    </cdr:pic>
  </cdr:relSizeAnchor>
  <cdr:relSizeAnchor xmlns:cdr="http://schemas.openxmlformats.org/drawingml/2006/chartDrawing">
    <cdr:from>
      <cdr:x>0.88443</cdr:x>
      <cdr:y>0.7268</cdr:y>
    </cdr:from>
    <cdr:to>
      <cdr:x>0.90986</cdr:x>
      <cdr:y>0.79115</cdr:y>
    </cdr:to>
    <cdr:pic>
      <cdr:nvPicPr>
        <cdr:cNvPr id="15" name="Picture 14"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031068" y="4056757"/>
          <a:ext cx="230926" cy="35917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0.21629</cdr:x>
      <cdr:y>0.72289</cdr:y>
    </cdr:from>
    <cdr:to>
      <cdr:x>0.24147</cdr:x>
      <cdr:y>0.79115</cdr:y>
    </cdr:to>
    <cdr:pic>
      <cdr:nvPicPr>
        <cdr:cNvPr id="4" name="Picture 3"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64027" y="4034931"/>
          <a:ext cx="228600" cy="381000"/>
        </a:xfrm>
        <a:prstGeom xmlns:a="http://schemas.openxmlformats.org/drawingml/2006/main" prst="rect">
          <a:avLst/>
        </a:prstGeom>
      </cdr:spPr>
    </cdr:pic>
  </cdr:relSizeAnchor>
  <cdr:relSizeAnchor xmlns:cdr="http://schemas.openxmlformats.org/drawingml/2006/chartDrawing">
    <cdr:from>
      <cdr:x>0.27422</cdr:x>
      <cdr:y>0.72289</cdr:y>
    </cdr:from>
    <cdr:to>
      <cdr:x>0.29939</cdr:x>
      <cdr:y>0.79115</cdr:y>
    </cdr:to>
    <cdr:pic>
      <cdr:nvPicPr>
        <cdr:cNvPr id="5" name="Picture 4"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490023" y="4034931"/>
          <a:ext cx="228600" cy="381000"/>
        </a:xfrm>
        <a:prstGeom xmlns:a="http://schemas.openxmlformats.org/drawingml/2006/main" prst="rect">
          <a:avLst/>
        </a:prstGeom>
      </cdr:spPr>
    </cdr:pic>
  </cdr:relSizeAnchor>
  <cdr:relSizeAnchor xmlns:cdr="http://schemas.openxmlformats.org/drawingml/2006/chartDrawing">
    <cdr:from>
      <cdr:x>0.33214</cdr:x>
      <cdr:y>0.72289</cdr:y>
    </cdr:from>
    <cdr:to>
      <cdr:x>0.35732</cdr:x>
      <cdr:y>0.79115</cdr:y>
    </cdr:to>
    <cdr:pic>
      <cdr:nvPicPr>
        <cdr:cNvPr id="6" name="Picture 5"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16021" y="4034931"/>
          <a:ext cx="228600" cy="381000"/>
        </a:xfrm>
        <a:prstGeom xmlns:a="http://schemas.openxmlformats.org/drawingml/2006/main" prst="rect">
          <a:avLst/>
        </a:prstGeom>
      </cdr:spPr>
    </cdr:pic>
  </cdr:relSizeAnchor>
  <cdr:relSizeAnchor xmlns:cdr="http://schemas.openxmlformats.org/drawingml/2006/chartDrawing">
    <cdr:from>
      <cdr:x>0.39572</cdr:x>
      <cdr:y>0.72289</cdr:y>
    </cdr:from>
    <cdr:to>
      <cdr:x>0.42089</cdr:x>
      <cdr:y>0.79115</cdr:y>
    </cdr:to>
    <cdr:pic>
      <cdr:nvPicPr>
        <cdr:cNvPr id="7" name="Picture 6"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593334" y="4034931"/>
          <a:ext cx="228600" cy="381000"/>
        </a:xfrm>
        <a:prstGeom xmlns:a="http://schemas.openxmlformats.org/drawingml/2006/main" prst="rect">
          <a:avLst/>
        </a:prstGeom>
      </cdr:spPr>
    </cdr:pic>
  </cdr:relSizeAnchor>
  <cdr:relSizeAnchor xmlns:cdr="http://schemas.openxmlformats.org/drawingml/2006/chartDrawing">
    <cdr:from>
      <cdr:x>0.45788</cdr:x>
      <cdr:y>0.7268</cdr:y>
    </cdr:from>
    <cdr:to>
      <cdr:x>0.48306</cdr:x>
      <cdr:y>0.79506</cdr:y>
    </cdr:to>
    <cdr:pic>
      <cdr:nvPicPr>
        <cdr:cNvPr id="8" name="Picture 7"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157818" y="4056757"/>
          <a:ext cx="228600" cy="381000"/>
        </a:xfrm>
        <a:prstGeom xmlns:a="http://schemas.openxmlformats.org/drawingml/2006/main" prst="rect">
          <a:avLst/>
        </a:prstGeom>
      </cdr:spPr>
    </cdr:pic>
  </cdr:relSizeAnchor>
  <cdr:relSizeAnchor xmlns:cdr="http://schemas.openxmlformats.org/drawingml/2006/chartDrawing">
    <cdr:from>
      <cdr:x>0.51864</cdr:x>
      <cdr:y>0.7268</cdr:y>
    </cdr:from>
    <cdr:to>
      <cdr:x>0.54381</cdr:x>
      <cdr:y>0.79506</cdr:y>
    </cdr:to>
    <cdr:pic>
      <cdr:nvPicPr>
        <cdr:cNvPr id="9" name="Picture 8"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709473" y="4056757"/>
          <a:ext cx="228600" cy="381000"/>
        </a:xfrm>
        <a:prstGeom xmlns:a="http://schemas.openxmlformats.org/drawingml/2006/main" prst="rect">
          <a:avLst/>
        </a:prstGeom>
      </cdr:spPr>
    </cdr:pic>
  </cdr:relSizeAnchor>
  <cdr:relSizeAnchor xmlns:cdr="http://schemas.openxmlformats.org/drawingml/2006/chartDrawing">
    <cdr:from>
      <cdr:x>0.5807</cdr:x>
      <cdr:y>0.7268</cdr:y>
    </cdr:from>
    <cdr:to>
      <cdr:x>0.60587</cdr:x>
      <cdr:y>0.79506</cdr:y>
    </cdr:to>
    <cdr:pic>
      <cdr:nvPicPr>
        <cdr:cNvPr id="10" name="Picture 9"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273035" y="4056757"/>
          <a:ext cx="228600" cy="381000"/>
        </a:xfrm>
        <a:prstGeom xmlns:a="http://schemas.openxmlformats.org/drawingml/2006/main" prst="rect">
          <a:avLst/>
        </a:prstGeom>
      </cdr:spPr>
    </cdr:pic>
  </cdr:relSizeAnchor>
  <cdr:relSizeAnchor xmlns:cdr="http://schemas.openxmlformats.org/drawingml/2006/chartDrawing">
    <cdr:from>
      <cdr:x>0.64155</cdr:x>
      <cdr:y>0.7268</cdr:y>
    </cdr:from>
    <cdr:to>
      <cdr:x>0.66673</cdr:x>
      <cdr:y>0.79506</cdr:y>
    </cdr:to>
    <cdr:pic>
      <cdr:nvPicPr>
        <cdr:cNvPr id="11" name="Picture 10"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825611" y="4056757"/>
          <a:ext cx="228600" cy="381000"/>
        </a:xfrm>
        <a:prstGeom xmlns:a="http://schemas.openxmlformats.org/drawingml/2006/main" prst="rect">
          <a:avLst/>
        </a:prstGeom>
      </cdr:spPr>
    </cdr:pic>
  </cdr:relSizeAnchor>
  <cdr:relSizeAnchor xmlns:cdr="http://schemas.openxmlformats.org/drawingml/2006/chartDrawing">
    <cdr:from>
      <cdr:x>0.70513</cdr:x>
      <cdr:y>0.7268</cdr:y>
    </cdr:from>
    <cdr:to>
      <cdr:x>0.7303</cdr:x>
      <cdr:y>0.79506</cdr:y>
    </cdr:to>
    <cdr:pic>
      <cdr:nvPicPr>
        <cdr:cNvPr id="12" name="Picture 11"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402924" y="4056757"/>
          <a:ext cx="228600" cy="381000"/>
        </a:xfrm>
        <a:prstGeom xmlns:a="http://schemas.openxmlformats.org/drawingml/2006/main" prst="rect">
          <a:avLst/>
        </a:prstGeom>
      </cdr:spPr>
    </cdr:pic>
  </cdr:relSizeAnchor>
  <cdr:relSizeAnchor xmlns:cdr="http://schemas.openxmlformats.org/drawingml/2006/chartDrawing">
    <cdr:from>
      <cdr:x>0.76871</cdr:x>
      <cdr:y>0.7268</cdr:y>
    </cdr:from>
    <cdr:to>
      <cdr:x>0.79388</cdr:x>
      <cdr:y>0.79506</cdr:y>
    </cdr:to>
    <cdr:pic>
      <cdr:nvPicPr>
        <cdr:cNvPr id="13" name="Picture 12"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980238" y="4056757"/>
          <a:ext cx="228600" cy="381000"/>
        </a:xfrm>
        <a:prstGeom xmlns:a="http://schemas.openxmlformats.org/drawingml/2006/main" prst="rect">
          <a:avLst/>
        </a:prstGeom>
      </cdr:spPr>
    </cdr:pic>
  </cdr:relSizeAnchor>
  <cdr:relSizeAnchor xmlns:cdr="http://schemas.openxmlformats.org/drawingml/2006/chartDrawing">
    <cdr:from>
      <cdr:x>0.82536</cdr:x>
      <cdr:y>0.72485</cdr:y>
    </cdr:from>
    <cdr:to>
      <cdr:x>0.85053</cdr:x>
      <cdr:y>0.79311</cdr:y>
    </cdr:to>
    <cdr:pic>
      <cdr:nvPicPr>
        <cdr:cNvPr id="14" name="Picture 13"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494645" y="4045844"/>
          <a:ext cx="228600" cy="381000"/>
        </a:xfrm>
        <a:prstGeom xmlns:a="http://schemas.openxmlformats.org/drawingml/2006/main" prst="rect">
          <a:avLst/>
        </a:prstGeom>
      </cdr:spPr>
    </cdr:pic>
  </cdr:relSizeAnchor>
  <cdr:relSizeAnchor xmlns:cdr="http://schemas.openxmlformats.org/drawingml/2006/chartDrawing">
    <cdr:from>
      <cdr:x>0.88443</cdr:x>
      <cdr:y>0.7268</cdr:y>
    </cdr:from>
    <cdr:to>
      <cdr:x>0.90986</cdr:x>
      <cdr:y>0.79115</cdr:y>
    </cdr:to>
    <cdr:pic>
      <cdr:nvPicPr>
        <cdr:cNvPr id="15" name="Picture 14" descr="Screen Shot 2013-06-06 at 8.26.27 P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031068" y="4056757"/>
          <a:ext cx="230926" cy="35917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3E3AC-7D92-3D42-AA1A-A21254D5EF68}" type="datetimeFigureOut">
              <a:rPr lang="en-US" smtClean="0"/>
              <a:t>9/18/2013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94943C-CC1D-334B-A390-BDB2C70D9874}" type="slidenum">
              <a:rPr lang="en-US" smtClean="0"/>
              <a:t>‹#›</a:t>
            </a:fld>
            <a:endParaRPr lang="en-US" dirty="0"/>
          </a:p>
        </p:txBody>
      </p:sp>
    </p:spTree>
    <p:extLst>
      <p:ext uri="{BB962C8B-B14F-4D97-AF65-F5344CB8AC3E}">
        <p14:creationId xmlns:p14="http://schemas.microsoft.com/office/powerpoint/2010/main" val="409655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A8EA7-F59A-374A-89A6-2A1555CA2024}" type="datetimeFigureOut">
              <a:rPr lang="en-US" smtClean="0"/>
              <a:t>9/18/2013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8BCAB-AED7-8C4D-8320-4B64F19ABD2D}" type="slidenum">
              <a:rPr lang="en-US" smtClean="0"/>
              <a:t>‹#›</a:t>
            </a:fld>
            <a:endParaRPr lang="en-US" dirty="0"/>
          </a:p>
        </p:txBody>
      </p:sp>
    </p:spTree>
    <p:extLst>
      <p:ext uri="{BB962C8B-B14F-4D97-AF65-F5344CB8AC3E}">
        <p14:creationId xmlns:p14="http://schemas.microsoft.com/office/powerpoint/2010/main" val="3388522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a better labor image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a:t>
            </a:fld>
            <a:endParaRPr lang="en-US" dirty="0"/>
          </a:p>
        </p:txBody>
      </p:sp>
    </p:spTree>
    <p:extLst>
      <p:ext uri="{BB962C8B-B14F-4D97-AF65-F5344CB8AC3E}">
        <p14:creationId xmlns:p14="http://schemas.microsoft.com/office/powerpoint/2010/main" val="342531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Some of these</a:t>
            </a:r>
            <a:r>
              <a:rPr lang="en-US" sz="1800" baseline="0" dirty="0" smtClean="0"/>
              <a:t> things seem obvious but we need to take some time to define these concepts and keep them clear in mind</a:t>
            </a:r>
            <a:endParaRPr lang="en-US" sz="1800" dirty="0"/>
          </a:p>
        </p:txBody>
      </p:sp>
      <p:sp>
        <p:nvSpPr>
          <p:cNvPr id="4" name="Slide Number Placeholder 3"/>
          <p:cNvSpPr>
            <a:spLocks noGrp="1"/>
          </p:cNvSpPr>
          <p:nvPr>
            <p:ph type="sldNum" sz="quarter" idx="10"/>
          </p:nvPr>
        </p:nvSpPr>
        <p:spPr/>
        <p:txBody>
          <a:bodyPr/>
          <a:lstStyle/>
          <a:p>
            <a:fld id="{34A8BCAB-AED7-8C4D-8320-4B64F19ABD2D}" type="slidenum">
              <a:rPr lang="en-US" smtClean="0"/>
              <a:t>10</a:t>
            </a:fld>
            <a:endParaRPr lang="en-US" dirty="0"/>
          </a:p>
        </p:txBody>
      </p:sp>
    </p:spTree>
    <p:extLst>
      <p:ext uri="{BB962C8B-B14F-4D97-AF65-F5344CB8AC3E}">
        <p14:creationId xmlns:p14="http://schemas.microsoft.com/office/powerpoint/2010/main" val="239759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the point: these</a:t>
            </a:r>
            <a:r>
              <a:rPr lang="en-US" baseline="0" dirty="0" smtClean="0"/>
              <a:t> things are very basic – you can’t miss the point everything labor is done on the land </a:t>
            </a:r>
          </a:p>
          <a:p>
            <a:r>
              <a:rPr lang="en-US" baseline="0" dirty="0" smtClean="0"/>
              <a:t>Note; one can think of labor as the active factor and land as the passive factor. They are the two primary factors in the production of wealth. A third factor which arises from the primary factors is capital.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11</a:t>
            </a:fld>
            <a:endParaRPr lang="en-US" dirty="0"/>
          </a:p>
        </p:txBody>
      </p:sp>
    </p:spTree>
    <p:extLst>
      <p:ext uri="{BB962C8B-B14F-4D97-AF65-F5344CB8AC3E}">
        <p14:creationId xmlns:p14="http://schemas.microsoft.com/office/powerpoint/2010/main" val="95427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a:t>
            </a:r>
            <a:r>
              <a:rPr lang="en-US" baseline="0" dirty="0" smtClean="0"/>
              <a:t> and labor are primary and capital is subset ie secondary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12</a:t>
            </a:fld>
            <a:endParaRPr lang="en-US" dirty="0"/>
          </a:p>
        </p:txBody>
      </p:sp>
    </p:spTree>
    <p:extLst>
      <p:ext uri="{BB962C8B-B14F-4D97-AF65-F5344CB8AC3E}">
        <p14:creationId xmlns:p14="http://schemas.microsoft.com/office/powerpoint/2010/main" val="319130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 is the EASY part – we have PRODUCED</a:t>
            </a:r>
            <a:r>
              <a:rPr lang="en-US" baseline="0" dirty="0" smtClean="0"/>
              <a:t> all the WEALTH – this Is a natural law that happened throughout all of human history and civilizations to satisfy their needs … now we get into the interesting part DISTRIBUTING THE WEALTH –this is where the FUN starts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13</a:t>
            </a:fld>
            <a:endParaRPr lang="en-US" dirty="0"/>
          </a:p>
        </p:txBody>
      </p:sp>
    </p:spTree>
    <p:extLst>
      <p:ext uri="{BB962C8B-B14F-4D97-AF65-F5344CB8AC3E}">
        <p14:creationId xmlns:p14="http://schemas.microsoft.com/office/powerpoint/2010/main" val="133044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talk about the contentious part how is wealth distributed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14</a:t>
            </a:fld>
            <a:endParaRPr lang="en-US" dirty="0"/>
          </a:p>
        </p:txBody>
      </p:sp>
    </p:spTree>
    <p:extLst>
      <p:ext uri="{BB962C8B-B14F-4D97-AF65-F5344CB8AC3E}">
        <p14:creationId xmlns:p14="http://schemas.microsoft.com/office/powerpoint/2010/main" val="357403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three factors that produced it ( inputs) so logically/reasonable/moral that will be the factors that it will go back to –this is the way the classical economists saw it –they had certain terms they use for it …</a:t>
            </a:r>
          </a:p>
        </p:txBody>
      </p:sp>
      <p:sp>
        <p:nvSpPr>
          <p:cNvPr id="4" name="Slide Number Placeholder 3"/>
          <p:cNvSpPr>
            <a:spLocks noGrp="1"/>
          </p:cNvSpPr>
          <p:nvPr>
            <p:ph type="sldNum" sz="quarter" idx="10"/>
          </p:nvPr>
        </p:nvSpPr>
        <p:spPr/>
        <p:txBody>
          <a:bodyPr/>
          <a:lstStyle/>
          <a:p>
            <a:fld id="{34A8BCAB-AED7-8C4D-8320-4B64F19ABD2D}" type="slidenum">
              <a:rPr lang="en-US" smtClean="0"/>
              <a:t>15</a:t>
            </a:fld>
            <a:endParaRPr lang="en-US" dirty="0"/>
          </a:p>
        </p:txBody>
      </p:sp>
    </p:spTree>
    <p:extLst>
      <p:ext uri="{BB962C8B-B14F-4D97-AF65-F5344CB8AC3E}">
        <p14:creationId xmlns:p14="http://schemas.microsoft.com/office/powerpoint/2010/main" val="320224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Classical</a:t>
            </a:r>
            <a:r>
              <a:rPr lang="en-US" baseline="0" dirty="0" smtClean="0"/>
              <a:t> economists call the outputs of</a:t>
            </a:r>
            <a:r>
              <a:rPr lang="en-US" b="1" u="sng" baseline="0" dirty="0" smtClean="0"/>
              <a:t> the avenues of distribution</a:t>
            </a:r>
            <a:r>
              <a:rPr lang="en-US" baseline="0" dirty="0" smtClean="0"/>
              <a:t>… Ron ‘s section begins here focusing on economic RENT </a:t>
            </a:r>
          </a:p>
          <a:p>
            <a:r>
              <a:rPr lang="en-US" baseline="0" dirty="0" smtClean="0"/>
              <a:t>Another way to look at labor capital is saved up labor – we FOCUS on the economic rent because such a HUGE percentage of it goes to a small group of people and as such is HIDDEN …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16</a:t>
            </a:fld>
            <a:endParaRPr lang="en-US" dirty="0"/>
          </a:p>
        </p:txBody>
      </p:sp>
    </p:spTree>
    <p:extLst>
      <p:ext uri="{BB962C8B-B14F-4D97-AF65-F5344CB8AC3E}">
        <p14:creationId xmlns:p14="http://schemas.microsoft.com/office/powerpoint/2010/main" val="311724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illustration how we can determine the economic rent let us a</a:t>
            </a:r>
            <a:r>
              <a:rPr lang="en-US" baseline="0" dirty="0" smtClean="0"/>
              <a:t>t the example of the island of manhattan </a:t>
            </a:r>
          </a:p>
          <a:p>
            <a:r>
              <a:rPr lang="en-US" baseline="0" dirty="0" smtClean="0"/>
              <a:t>Note</a:t>
            </a:r>
          </a:p>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17</a:t>
            </a:fld>
            <a:endParaRPr lang="en-US" dirty="0"/>
          </a:p>
        </p:txBody>
      </p:sp>
    </p:spTree>
    <p:extLst>
      <p:ext uri="{BB962C8B-B14F-4D97-AF65-F5344CB8AC3E}">
        <p14:creationId xmlns:p14="http://schemas.microsoft.com/office/powerpoint/2010/main" val="161983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productive</a:t>
            </a:r>
            <a:r>
              <a:rPr lang="en-US" baseline="0" dirty="0" smtClean="0"/>
              <a:t> value of land will closely correspond to its market price- so let us look at some typical market prices of land in Manhattan </a:t>
            </a:r>
          </a:p>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18</a:t>
            </a:fld>
            <a:endParaRPr lang="en-US" dirty="0"/>
          </a:p>
        </p:txBody>
      </p:sp>
    </p:spTree>
    <p:extLst>
      <p:ext uri="{BB962C8B-B14F-4D97-AF65-F5344CB8AC3E}">
        <p14:creationId xmlns:p14="http://schemas.microsoft.com/office/powerpoint/2010/main" val="100935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translate</a:t>
            </a:r>
            <a:r>
              <a:rPr lang="en-US" baseline="0" dirty="0" smtClean="0"/>
              <a:t> this to a bar graph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19</a:t>
            </a:fld>
            <a:endParaRPr lang="en-US" dirty="0"/>
          </a:p>
        </p:txBody>
      </p:sp>
    </p:spTree>
    <p:extLst>
      <p:ext uri="{BB962C8B-B14F-4D97-AF65-F5344CB8AC3E}">
        <p14:creationId xmlns:p14="http://schemas.microsoft.com/office/powerpoint/2010/main" val="122208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 conditions illustrate a disproportionate distribution of wealth and ordinary citizens are being faced with many  burdens such as heavy taxation environmental depravation, massive unemployment, lack of housing and homelessness, and various aspects  of poverty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2</a:t>
            </a:fld>
            <a:endParaRPr lang="en-US" dirty="0"/>
          </a:p>
        </p:txBody>
      </p:sp>
    </p:spTree>
    <p:extLst>
      <p:ext uri="{BB962C8B-B14F-4D97-AF65-F5344CB8AC3E}">
        <p14:creationId xmlns:p14="http://schemas.microsoft.com/office/powerpoint/2010/main" val="342531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 are interested in Is the economic rent so we are going to hold the other two factors constant – the latin term for this is Ceteris Parebis – for illustrative purpose we are going use a typical manhattan news stand and attendant – if we super impose this on our previous diagram this is what we get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21</a:t>
            </a:fld>
            <a:endParaRPr lang="en-US" dirty="0"/>
          </a:p>
        </p:txBody>
      </p:sp>
    </p:spTree>
    <p:extLst>
      <p:ext uri="{BB962C8B-B14F-4D97-AF65-F5344CB8AC3E}">
        <p14:creationId xmlns:p14="http://schemas.microsoft.com/office/powerpoint/2010/main" val="1327520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will be possible when the economic</a:t>
            </a:r>
            <a:r>
              <a:rPr lang="en-US" baseline="0" dirty="0" smtClean="0"/>
              <a:t> rent which belongs to all of us is shared by all of us and not taken away by a privileged few …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26</a:t>
            </a:fld>
            <a:endParaRPr lang="en-US" dirty="0"/>
          </a:p>
        </p:txBody>
      </p:sp>
    </p:spTree>
    <p:extLst>
      <p:ext uri="{BB962C8B-B14F-4D97-AF65-F5344CB8AC3E}">
        <p14:creationId xmlns:p14="http://schemas.microsoft.com/office/powerpoint/2010/main" val="139524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049008A3-C1A7-C54A-9F0D-2F8C8DBFBF43}" type="slidenum">
              <a:rPr lang="en-US"/>
              <a:pPr/>
              <a:t>27</a:t>
            </a:fld>
            <a:endParaRPr lang="en-US" dirty="0"/>
          </a:p>
        </p:txBody>
      </p:sp>
      <p:sp>
        <p:nvSpPr>
          <p:cNvPr id="37889" name="Text Box 1"/>
          <p:cNvSpPr txBox="1">
            <a:spLocks noGrp="1" noRot="1" noChangeAspect="1" noChangeArrowheads="1"/>
          </p:cNvSpPr>
          <p:nvPr>
            <p:ph type="sldImg"/>
          </p:nvPr>
        </p:nvSpPr>
        <p:spPr bwMode="auto">
          <a:xfrm>
            <a:off x="1146175" y="693738"/>
            <a:ext cx="4552950" cy="3416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35781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AEEC1EFC-1D28-A94B-8012-FD926CCB69E3}" type="slidenum">
              <a:rPr lang="en-US"/>
              <a:pPr/>
              <a:t>28</a:t>
            </a:fld>
            <a:endParaRPr lang="en-US" dirty="0"/>
          </a:p>
        </p:txBody>
      </p:sp>
      <p:sp>
        <p:nvSpPr>
          <p:cNvPr id="38913" name="Text Box 1"/>
          <p:cNvSpPr txBox="1">
            <a:spLocks noGrp="1" noRot="1" noChangeAspect="1" noChangeArrowheads="1"/>
          </p:cNvSpPr>
          <p:nvPr>
            <p:ph type="sldImg"/>
          </p:nvPr>
        </p:nvSpPr>
        <p:spPr bwMode="auto">
          <a:xfrm>
            <a:off x="1147763" y="693738"/>
            <a:ext cx="4541837" cy="34083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84186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E0836B6E-8332-9D46-9F39-9AC67E433F9C}" type="slidenum">
              <a:rPr lang="en-US"/>
              <a:pPr/>
              <a:t>29</a:t>
            </a:fld>
            <a:endParaRPr lang="en-US" dirty="0"/>
          </a:p>
        </p:txBody>
      </p:sp>
      <p:sp>
        <p:nvSpPr>
          <p:cNvPr id="39937" name="Text Box 1"/>
          <p:cNvSpPr txBox="1">
            <a:spLocks noGrp="1" noRot="1" noChangeAspect="1" noChangeArrowheads="1"/>
          </p:cNvSpPr>
          <p:nvPr>
            <p:ph type="sldImg"/>
          </p:nvPr>
        </p:nvSpPr>
        <p:spPr bwMode="auto">
          <a:xfrm>
            <a:off x="1146175" y="693738"/>
            <a:ext cx="4546600" cy="3409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9938"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70854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E432FFFF-6FC4-DE47-96CE-3740D20B6151}" type="slidenum">
              <a:rPr lang="en-US"/>
              <a:pPr/>
              <a:t>30</a:t>
            </a:fld>
            <a:endParaRPr lang="en-US" dirty="0"/>
          </a:p>
        </p:txBody>
      </p:sp>
      <p:sp>
        <p:nvSpPr>
          <p:cNvPr id="4096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2"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59974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67F839F8-A362-4E43-874D-F0F6256EF373}" type="slidenum">
              <a:rPr lang="en-US"/>
              <a:pPr/>
              <a:t>31</a:t>
            </a:fld>
            <a:endParaRPr lang="en-US" dirty="0"/>
          </a:p>
        </p:txBody>
      </p:sp>
      <p:sp>
        <p:nvSpPr>
          <p:cNvPr id="41985" name="Text Box 1"/>
          <p:cNvSpPr txBox="1">
            <a:spLocks noGrp="1" noRot="1" noChangeAspect="1" noChangeArrowheads="1"/>
          </p:cNvSpPr>
          <p:nvPr>
            <p:ph type="sldImg"/>
          </p:nvPr>
        </p:nvSpPr>
        <p:spPr bwMode="auto">
          <a:xfrm>
            <a:off x="1147763" y="693738"/>
            <a:ext cx="4541837" cy="34083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332579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A2FA87D8-ABBB-3A45-9F1B-C7AFA37DC7B9}" type="slidenum">
              <a:rPr lang="en-US"/>
              <a:pPr/>
              <a:t>32</a:t>
            </a:fld>
            <a:endParaRPr lang="en-US" dirty="0"/>
          </a:p>
        </p:txBody>
      </p:sp>
      <p:sp>
        <p:nvSpPr>
          <p:cNvPr id="43009" name="Text Box 1"/>
          <p:cNvSpPr txBox="1">
            <a:spLocks noGrp="1" noRot="1" noChangeAspect="1" noChangeArrowheads="1"/>
          </p:cNvSpPr>
          <p:nvPr>
            <p:ph type="sldImg"/>
          </p:nvPr>
        </p:nvSpPr>
        <p:spPr bwMode="auto">
          <a:xfrm>
            <a:off x="1147763" y="693738"/>
            <a:ext cx="4541837" cy="34083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087681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6087B5F9-F724-4641-BE69-E3F3B68F03A3}" type="slidenum">
              <a:rPr lang="en-US"/>
              <a:pPr/>
              <a:t>33</a:t>
            </a:fld>
            <a:endParaRPr lang="en-US" dirty="0"/>
          </a:p>
        </p:txBody>
      </p:sp>
      <p:sp>
        <p:nvSpPr>
          <p:cNvPr id="44033" name="Text Box 1"/>
          <p:cNvSpPr txBox="1">
            <a:spLocks noGrp="1" noRot="1" noChangeAspect="1" noChangeArrowheads="1"/>
          </p:cNvSpPr>
          <p:nvPr>
            <p:ph type="sldImg"/>
          </p:nvPr>
        </p:nvSpPr>
        <p:spPr bwMode="auto">
          <a:xfrm>
            <a:off x="1213037" y="694171"/>
            <a:ext cx="4415118" cy="341168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07698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90EBA67B-2A50-5946-B8AB-E9FAB9F67984}" type="slidenum">
              <a:rPr lang="en-US"/>
              <a:pPr/>
              <a:t>34</a:t>
            </a:fld>
            <a:endParaRPr lang="en-US" dirty="0"/>
          </a:p>
        </p:txBody>
      </p:sp>
      <p:sp>
        <p:nvSpPr>
          <p:cNvPr id="45057" name="Text Box 1"/>
          <p:cNvSpPr txBox="1">
            <a:spLocks noGrp="1" noRot="1" noChangeAspect="1" noChangeArrowheads="1"/>
          </p:cNvSpPr>
          <p:nvPr>
            <p:ph type="sldImg"/>
          </p:nvPr>
        </p:nvSpPr>
        <p:spPr bwMode="auto">
          <a:xfrm>
            <a:off x="1213037" y="694171"/>
            <a:ext cx="4415118" cy="341168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8"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3137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explain economic rent we need to define the basic terms in economics- so let us begin by asking the question</a:t>
            </a:r>
          </a:p>
          <a:p>
            <a:endParaRPr lang="en-US" baseline="0" dirty="0" smtClean="0"/>
          </a:p>
          <a:p>
            <a:r>
              <a:rPr lang="en-US" dirty="0" smtClean="0"/>
              <a:t>Note-before</a:t>
            </a:r>
            <a:r>
              <a:rPr lang="en-US" baseline="0" dirty="0" smtClean="0"/>
              <a:t> defining economic rent let us take a step back and look at the discipline of economics to define some key words and concepts.</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3</a:t>
            </a:fld>
            <a:endParaRPr lang="en-US" dirty="0"/>
          </a:p>
        </p:txBody>
      </p:sp>
    </p:spTree>
    <p:extLst>
      <p:ext uri="{BB962C8B-B14F-4D97-AF65-F5344CB8AC3E}">
        <p14:creationId xmlns:p14="http://schemas.microsoft.com/office/powerpoint/2010/main" val="693536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2778DEB5-83B0-F845-A9EF-084D3E14F78E}" type="slidenum">
              <a:rPr lang="en-US"/>
              <a:pPr/>
              <a:t>35</a:t>
            </a:fld>
            <a:endParaRPr lang="en-US" dirty="0"/>
          </a:p>
        </p:txBody>
      </p:sp>
      <p:sp>
        <p:nvSpPr>
          <p:cNvPr id="46081" name="Text Box 1"/>
          <p:cNvSpPr txBox="1">
            <a:spLocks noGrp="1" noRot="1" noChangeAspect="1" noChangeArrowheads="1"/>
          </p:cNvSpPr>
          <p:nvPr>
            <p:ph type="sldImg"/>
          </p:nvPr>
        </p:nvSpPr>
        <p:spPr bwMode="auto">
          <a:xfrm>
            <a:off x="1213037" y="694171"/>
            <a:ext cx="4415118" cy="341168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792867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76427184-7F01-1B4D-9321-20C9F7DD1EE2}" type="slidenum">
              <a:rPr lang="en-US"/>
              <a:pPr/>
              <a:t>36</a:t>
            </a:fld>
            <a:endParaRPr lang="en-US" dirty="0"/>
          </a:p>
        </p:txBody>
      </p:sp>
      <p:sp>
        <p:nvSpPr>
          <p:cNvPr id="47105" name="Text Box 1"/>
          <p:cNvSpPr txBox="1">
            <a:spLocks noGrp="1" noRot="1" noChangeAspect="1" noChangeArrowheads="1"/>
          </p:cNvSpPr>
          <p:nvPr>
            <p:ph type="sldImg"/>
          </p:nvPr>
        </p:nvSpPr>
        <p:spPr bwMode="auto">
          <a:xfrm>
            <a:off x="1213037" y="694171"/>
            <a:ext cx="4415118" cy="341168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853986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9DE585D0-7137-8745-BEFA-3E79C61C7CCA}" type="slidenum">
              <a:rPr lang="en-US"/>
              <a:pPr/>
              <a:t>37</a:t>
            </a:fld>
            <a:endParaRPr lang="en-US" dirty="0"/>
          </a:p>
        </p:txBody>
      </p:sp>
      <p:sp>
        <p:nvSpPr>
          <p:cNvPr id="48129" name="Text Box 1"/>
          <p:cNvSpPr txBox="1">
            <a:spLocks noGrp="1" noRot="1" noChangeAspect="1" noChangeArrowheads="1"/>
          </p:cNvSpPr>
          <p:nvPr>
            <p:ph type="sldImg"/>
          </p:nvPr>
        </p:nvSpPr>
        <p:spPr bwMode="auto">
          <a:xfrm>
            <a:off x="1213037" y="694171"/>
            <a:ext cx="4415118" cy="341168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492309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0F3E86FB-A7BF-3348-ACE2-434AC567DB90}" type="slidenum">
              <a:rPr lang="en-US"/>
              <a:pPr/>
              <a:t>38</a:t>
            </a:fld>
            <a:endParaRPr lang="en-US" dirty="0"/>
          </a:p>
        </p:txBody>
      </p:sp>
      <p:sp>
        <p:nvSpPr>
          <p:cNvPr id="49153" name="Text Box 1"/>
          <p:cNvSpPr txBox="1">
            <a:spLocks noGrp="1" noRot="1" noChangeAspect="1" noChangeArrowheads="1"/>
          </p:cNvSpPr>
          <p:nvPr>
            <p:ph type="sldImg"/>
          </p:nvPr>
        </p:nvSpPr>
        <p:spPr bwMode="auto">
          <a:xfrm>
            <a:off x="1213037" y="694171"/>
            <a:ext cx="4413717" cy="34102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168631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26A1A11B-1073-8F44-86C9-28244D493F47}" type="slidenum">
              <a:rPr lang="en-US"/>
              <a:pPr/>
              <a:t>39</a:t>
            </a:fld>
            <a:endParaRPr lang="en-US" dirty="0"/>
          </a:p>
        </p:txBody>
      </p:sp>
      <p:sp>
        <p:nvSpPr>
          <p:cNvPr id="50177" name="Text Box 1"/>
          <p:cNvSpPr txBox="1">
            <a:spLocks noGrp="1" noRot="1" noChangeAspect="1" noChangeArrowheads="1"/>
          </p:cNvSpPr>
          <p:nvPr>
            <p:ph type="sldImg"/>
          </p:nvPr>
        </p:nvSpPr>
        <p:spPr bwMode="auto">
          <a:xfrm>
            <a:off x="1214439" y="694171"/>
            <a:ext cx="4406713" cy="3405909"/>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287345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2A091183-1194-174C-A91D-EF4212FA92F4}" type="slidenum">
              <a:rPr lang="en-US"/>
              <a:pPr/>
              <a:t>40</a:t>
            </a:fld>
            <a:endParaRPr lang="en-US" dirty="0"/>
          </a:p>
        </p:txBody>
      </p:sp>
      <p:sp>
        <p:nvSpPr>
          <p:cNvPr id="51201" name="Text Box 1"/>
          <p:cNvSpPr txBox="1">
            <a:spLocks noGrp="1" noRot="1" noChangeAspect="1" noChangeArrowheads="1"/>
          </p:cNvSpPr>
          <p:nvPr>
            <p:ph type="sldImg"/>
          </p:nvPr>
        </p:nvSpPr>
        <p:spPr bwMode="auto">
          <a:xfrm>
            <a:off x="1147763" y="693738"/>
            <a:ext cx="4540250" cy="34067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246612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EF4FF54A-DBD3-6046-81A5-7D345489EAB7}" type="slidenum">
              <a:rPr lang="en-US"/>
              <a:pPr/>
              <a:t>41</a:t>
            </a:fld>
            <a:endParaRPr lang="en-US" dirty="0"/>
          </a:p>
        </p:txBody>
      </p:sp>
      <p:sp>
        <p:nvSpPr>
          <p:cNvPr id="52225" name="Text Box 1"/>
          <p:cNvSpPr txBox="1">
            <a:spLocks noGrp="1" noRot="1" noChangeAspect="1" noChangeArrowheads="1"/>
          </p:cNvSpPr>
          <p:nvPr>
            <p:ph type="sldImg"/>
          </p:nvPr>
        </p:nvSpPr>
        <p:spPr bwMode="auto">
          <a:xfrm>
            <a:off x="1147763" y="693738"/>
            <a:ext cx="4541837" cy="34083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178765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70777938-BD38-694A-BA5C-588645FE9F9F}" type="slidenum">
              <a:rPr lang="en-US"/>
              <a:pPr/>
              <a:t>42</a:t>
            </a:fld>
            <a:endParaRPr lang="en-US" dirty="0"/>
          </a:p>
        </p:txBody>
      </p:sp>
      <p:sp>
        <p:nvSpPr>
          <p:cNvPr id="53249" name="Text Box 1"/>
          <p:cNvSpPr txBox="1">
            <a:spLocks noGrp="1" noRot="1" noChangeAspect="1" noChangeArrowheads="1"/>
          </p:cNvSpPr>
          <p:nvPr>
            <p:ph type="sldImg"/>
          </p:nvPr>
        </p:nvSpPr>
        <p:spPr bwMode="auto">
          <a:xfrm>
            <a:off x="1147763" y="693738"/>
            <a:ext cx="4541837" cy="34083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997442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BB6FCBB0-DF8E-AC47-80BC-EB9FFB6E0FD9}" type="slidenum">
              <a:rPr lang="en-US"/>
              <a:pPr/>
              <a:t>44</a:t>
            </a:fld>
            <a:endParaRPr lang="en-US" dirty="0"/>
          </a:p>
        </p:txBody>
      </p:sp>
      <p:sp>
        <p:nvSpPr>
          <p:cNvPr id="54273" name="Text Box 1"/>
          <p:cNvSpPr txBox="1">
            <a:spLocks noGrp="1" noRot="1" noChangeAspect="1" noChangeArrowheads="1"/>
          </p:cNvSpPr>
          <p:nvPr>
            <p:ph type="sldImg"/>
          </p:nvPr>
        </p:nvSpPr>
        <p:spPr bwMode="auto">
          <a:xfrm>
            <a:off x="1147763" y="693738"/>
            <a:ext cx="4541837" cy="34083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554864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69CBE58B-35EA-864A-BCEB-A294C484F30B}" type="slidenum">
              <a:rPr lang="en-US"/>
              <a:pPr/>
              <a:t>45</a:t>
            </a:fld>
            <a:endParaRPr lang="en-US" dirty="0"/>
          </a:p>
        </p:txBody>
      </p:sp>
      <p:sp>
        <p:nvSpPr>
          <p:cNvPr id="552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5298"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5048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4</a:t>
            </a:fld>
            <a:endParaRPr lang="en-US" dirty="0"/>
          </a:p>
        </p:txBody>
      </p:sp>
    </p:spTree>
    <p:extLst>
      <p:ext uri="{BB962C8B-B14F-4D97-AF65-F5344CB8AC3E}">
        <p14:creationId xmlns:p14="http://schemas.microsoft.com/office/powerpoint/2010/main" val="877876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7E8447A2-7C7E-4044-99E2-A93E5A6B609C}" type="slidenum">
              <a:rPr lang="en-US"/>
              <a:pPr/>
              <a:t>46</a:t>
            </a:fld>
            <a:endParaRPr lang="en-US" dirty="0"/>
          </a:p>
        </p:txBody>
      </p:sp>
      <p:sp>
        <p:nvSpPr>
          <p:cNvPr id="5632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06332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968A8B2D-81CC-E541-9F28-D549CD70CCED}" type="slidenum">
              <a:rPr lang="en-US"/>
              <a:pPr/>
              <a:t>47</a:t>
            </a:fld>
            <a:endParaRPr lang="en-US" dirty="0"/>
          </a:p>
        </p:txBody>
      </p:sp>
      <p:sp>
        <p:nvSpPr>
          <p:cNvPr id="573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999190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CF71BCA0-0345-2A41-A004-8368E5DC97A8}" type="slidenum">
              <a:rPr lang="en-US"/>
              <a:pPr/>
              <a:t>48</a:t>
            </a:fld>
            <a:endParaRPr lang="en-US" dirty="0"/>
          </a:p>
        </p:txBody>
      </p:sp>
      <p:sp>
        <p:nvSpPr>
          <p:cNvPr id="5836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8370"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525041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3C25D504-9F9F-DA4C-8065-E588957A1AB5}" type="slidenum">
              <a:rPr lang="en-US"/>
              <a:pPr/>
              <a:t>49</a:t>
            </a:fld>
            <a:endParaRPr lang="en-US" dirty="0"/>
          </a:p>
        </p:txBody>
      </p:sp>
      <p:sp>
        <p:nvSpPr>
          <p:cNvPr id="593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bwMode="auto">
          <a:xfrm>
            <a:off x="684961" y="4342534"/>
            <a:ext cx="5465669" cy="409286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468217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7B1E0934-2931-AD4F-9AF6-3A6F6356482F}" type="slidenum">
              <a:rPr lang="en-US"/>
              <a:pPr/>
              <a:t>50</a:t>
            </a:fld>
            <a:endParaRPr lang="en-US" dirty="0"/>
          </a:p>
        </p:txBody>
      </p:sp>
      <p:sp>
        <p:nvSpPr>
          <p:cNvPr id="6041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0418"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63092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1CB3C798-8472-FA45-B4D0-E5156CE61967}" type="slidenum">
              <a:rPr lang="en-US"/>
              <a:pPr/>
              <a:t>51</a:t>
            </a:fld>
            <a:endParaRPr lang="en-US" dirty="0"/>
          </a:p>
        </p:txBody>
      </p:sp>
      <p:sp>
        <p:nvSpPr>
          <p:cNvPr id="61441" name="Text Box 1"/>
          <p:cNvSpPr txBox="1">
            <a:spLocks noGrp="1" noRot="1" noChangeAspect="1" noChangeArrowheads="1"/>
          </p:cNvSpPr>
          <p:nvPr>
            <p:ph type="sldImg"/>
          </p:nvPr>
        </p:nvSpPr>
        <p:spPr bwMode="auto">
          <a:xfrm>
            <a:off x="1144588" y="693738"/>
            <a:ext cx="4560887"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42"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762784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2"/>
          <p:cNvSpPr>
            <a:spLocks noGrp="1" noChangeArrowheads="1"/>
          </p:cNvSpPr>
          <p:nvPr>
            <p:ph type="sldNum"/>
          </p:nvPr>
        </p:nvSpPr>
        <p:spPr>
          <a:ln/>
        </p:spPr>
        <p:txBody>
          <a:bodyPr/>
          <a:lstStyle/>
          <a:p>
            <a:fld id="{99EBA106-D96C-A540-BA09-CEBA568EF5AD}" type="slidenum">
              <a:rPr lang="en-US"/>
              <a:pPr/>
              <a:t>52</a:t>
            </a:fld>
            <a:endParaRPr lang="en-US" dirty="0"/>
          </a:p>
        </p:txBody>
      </p:sp>
      <p:sp>
        <p:nvSpPr>
          <p:cNvPr id="6246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r"/>
            <a:fld id="{B94ECBC1-8BBE-894B-A4AA-C49C67E5F053}" type="slidenum">
              <a:rPr lang="en-US" sz="1300">
                <a:latin typeface="Times New Roman" charset="0"/>
              </a:rPr>
              <a:pPr algn="r"/>
              <a:t>52</a:t>
            </a:fld>
            <a:endParaRPr lang="en-US" sz="1300" dirty="0">
              <a:latin typeface="Times New Roman" charset="0"/>
            </a:endParaRPr>
          </a:p>
        </p:txBody>
      </p:sp>
      <p:sp>
        <p:nvSpPr>
          <p:cNvPr id="62466" name="Text Box 2"/>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2467" name="Text Box 3"/>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088367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7A48C9FA-B44C-2743-AB06-3FEB94314752}" type="slidenum">
              <a:rPr lang="en-US"/>
              <a:pPr/>
              <a:t>53</a:t>
            </a:fld>
            <a:endParaRPr lang="en-US" dirty="0"/>
          </a:p>
        </p:txBody>
      </p:sp>
      <p:sp>
        <p:nvSpPr>
          <p:cNvPr id="63489" name="Text Box 1"/>
          <p:cNvSpPr txBox="1">
            <a:spLocks noGrp="1" noRot="1" noChangeAspect="1" noChangeArrowheads="1"/>
          </p:cNvSpPr>
          <p:nvPr>
            <p:ph type="sldImg"/>
          </p:nvPr>
        </p:nvSpPr>
        <p:spPr bwMode="auto">
          <a:xfrm>
            <a:off x="1213037" y="694172"/>
            <a:ext cx="4412316" cy="340879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474391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315037A5-4A71-8741-9F98-0DD6B5D2227D}" type="slidenum">
              <a:rPr lang="en-US"/>
              <a:pPr/>
              <a:t>54</a:t>
            </a:fld>
            <a:endParaRPr lang="en-US" dirty="0"/>
          </a:p>
        </p:txBody>
      </p:sp>
      <p:sp>
        <p:nvSpPr>
          <p:cNvPr id="6451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167746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B480ABBD-12C5-C44B-9F14-4BC3F62BA6B4}" type="slidenum">
              <a:rPr lang="en-US"/>
              <a:pPr/>
              <a:t>55</a:t>
            </a:fld>
            <a:endParaRPr lang="en-US" dirty="0"/>
          </a:p>
        </p:txBody>
      </p:sp>
      <p:sp>
        <p:nvSpPr>
          <p:cNvPr id="65537" name="Text Box 1"/>
          <p:cNvSpPr txBox="1">
            <a:spLocks noGrp="1" noRot="1" noChangeAspect="1" noChangeArrowheads="1"/>
          </p:cNvSpPr>
          <p:nvPr>
            <p:ph type="sldImg"/>
          </p:nvPr>
        </p:nvSpPr>
        <p:spPr bwMode="auto">
          <a:xfrm>
            <a:off x="1146175" y="693738"/>
            <a:ext cx="4546600" cy="3409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7413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Modern discipline</a:t>
            </a:r>
            <a:r>
              <a:rPr lang="en-US" baseline="0" dirty="0" smtClean="0"/>
              <a:t> begins with the beginning of the industrial civilization coming out the medieval times…economists such as the classical economic were trying to analyze these events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5</a:t>
            </a:fld>
            <a:endParaRPr lang="en-US" dirty="0"/>
          </a:p>
        </p:txBody>
      </p:sp>
    </p:spTree>
    <p:extLst>
      <p:ext uri="{BB962C8B-B14F-4D97-AF65-F5344CB8AC3E}">
        <p14:creationId xmlns:p14="http://schemas.microsoft.com/office/powerpoint/2010/main" val="2348184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7461F2DB-277F-BC41-8101-A8C533AEBB03}" type="slidenum">
              <a:rPr lang="en-US"/>
              <a:pPr/>
              <a:t>56</a:t>
            </a:fld>
            <a:endParaRPr lang="en-US" dirty="0"/>
          </a:p>
        </p:txBody>
      </p:sp>
      <p:sp>
        <p:nvSpPr>
          <p:cNvPr id="66561" name="Text Box 1"/>
          <p:cNvSpPr txBox="1">
            <a:spLocks noGrp="1" noRot="1" noChangeAspect="1" noChangeArrowheads="1"/>
          </p:cNvSpPr>
          <p:nvPr>
            <p:ph type="sldImg"/>
          </p:nvPr>
        </p:nvSpPr>
        <p:spPr bwMode="auto">
          <a:xfrm>
            <a:off x="1143000" y="693738"/>
            <a:ext cx="4565650" cy="3424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9193207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E9D6BAF0-87C8-2647-808E-0233C4B951E8}" type="slidenum">
              <a:rPr lang="en-US"/>
              <a:pPr/>
              <a:t>57</a:t>
            </a:fld>
            <a:endParaRPr lang="en-US" dirty="0"/>
          </a:p>
        </p:txBody>
      </p:sp>
      <p:sp>
        <p:nvSpPr>
          <p:cNvPr id="67585" name="Text Box 1"/>
          <p:cNvSpPr txBox="1">
            <a:spLocks noGrp="1" noRot="1" noChangeAspect="1" noChangeArrowheads="1"/>
          </p:cNvSpPr>
          <p:nvPr>
            <p:ph type="sldImg"/>
          </p:nvPr>
        </p:nvSpPr>
        <p:spPr bwMode="auto">
          <a:xfrm>
            <a:off x="1146175" y="693738"/>
            <a:ext cx="4546600" cy="3409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907602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6C0B757F-A327-FF44-A99F-28544114B6C2}" type="slidenum">
              <a:rPr lang="en-US"/>
              <a:pPr/>
              <a:t>58</a:t>
            </a:fld>
            <a:endParaRPr lang="en-US" dirty="0"/>
          </a:p>
        </p:txBody>
      </p:sp>
      <p:sp>
        <p:nvSpPr>
          <p:cNvPr id="68609" name="Text Box 1"/>
          <p:cNvSpPr txBox="1">
            <a:spLocks noGrp="1" noRot="1" noChangeAspect="1" noChangeArrowheads="1"/>
          </p:cNvSpPr>
          <p:nvPr>
            <p:ph type="sldImg"/>
          </p:nvPr>
        </p:nvSpPr>
        <p:spPr bwMode="auto">
          <a:xfrm>
            <a:off x="1147763" y="693738"/>
            <a:ext cx="4540250" cy="34067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bwMode="auto">
          <a:xfrm>
            <a:off x="684960" y="4342535"/>
            <a:ext cx="5464268" cy="400915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564367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2"/>
          <p:cNvSpPr>
            <a:spLocks noGrp="1" noChangeArrowheads="1"/>
          </p:cNvSpPr>
          <p:nvPr>
            <p:ph type="sldNum"/>
          </p:nvPr>
        </p:nvSpPr>
        <p:spPr>
          <a:ln/>
        </p:spPr>
        <p:txBody>
          <a:bodyPr/>
          <a:lstStyle/>
          <a:p>
            <a:fld id="{8F95FCAB-06D3-3648-96E1-B7EE6E3F70C7}" type="slidenum">
              <a:rPr lang="en-US"/>
              <a:pPr/>
              <a:t>59</a:t>
            </a:fld>
            <a:endParaRPr lang="en-US" dirty="0"/>
          </a:p>
        </p:txBody>
      </p:sp>
      <p:sp>
        <p:nvSpPr>
          <p:cNvPr id="69633" name="Text Box 1"/>
          <p:cNvSpPr txBox="1">
            <a:spLocks noGrp="1" noRot="1" noChangeAspect="1" noChangeArrowheads="1"/>
          </p:cNvSpPr>
          <p:nvPr>
            <p:ph type="sldImg"/>
          </p:nvPr>
        </p:nvSpPr>
        <p:spPr bwMode="auto">
          <a:xfrm>
            <a:off x="1146175" y="693738"/>
            <a:ext cx="4546600" cy="34099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bwMode="auto">
          <a:xfrm>
            <a:off x="684960" y="4342535"/>
            <a:ext cx="5464268" cy="40914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808281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68</a:t>
            </a:fld>
            <a:endParaRPr lang="en-US" dirty="0"/>
          </a:p>
        </p:txBody>
      </p:sp>
    </p:spTree>
    <p:extLst>
      <p:ext uri="{BB962C8B-B14F-4D97-AF65-F5344CB8AC3E}">
        <p14:creationId xmlns:p14="http://schemas.microsoft.com/office/powerpoint/2010/main" val="2213393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70</a:t>
            </a:fld>
            <a:endParaRPr lang="en-US" dirty="0"/>
          </a:p>
        </p:txBody>
      </p:sp>
    </p:spTree>
    <p:extLst>
      <p:ext uri="{BB962C8B-B14F-4D97-AF65-F5344CB8AC3E}">
        <p14:creationId xmlns:p14="http://schemas.microsoft.com/office/powerpoint/2010/main" val="2227758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74</a:t>
            </a:fld>
            <a:endParaRPr lang="en-US" dirty="0"/>
          </a:p>
        </p:txBody>
      </p:sp>
    </p:spTree>
    <p:extLst>
      <p:ext uri="{BB962C8B-B14F-4D97-AF65-F5344CB8AC3E}">
        <p14:creationId xmlns:p14="http://schemas.microsoft.com/office/powerpoint/2010/main" val="16885523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85</a:t>
            </a:fld>
            <a:endParaRPr lang="en-US" dirty="0"/>
          </a:p>
        </p:txBody>
      </p:sp>
    </p:spTree>
    <p:extLst>
      <p:ext uri="{BB962C8B-B14F-4D97-AF65-F5344CB8AC3E}">
        <p14:creationId xmlns:p14="http://schemas.microsoft.com/office/powerpoint/2010/main" val="3827987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96</a:t>
            </a:fld>
            <a:endParaRPr lang="en-US" dirty="0"/>
          </a:p>
        </p:txBody>
      </p:sp>
    </p:spTree>
    <p:extLst>
      <p:ext uri="{BB962C8B-B14F-4D97-AF65-F5344CB8AC3E}">
        <p14:creationId xmlns:p14="http://schemas.microsoft.com/office/powerpoint/2010/main" val="100809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defined</a:t>
            </a:r>
            <a:r>
              <a:rPr lang="en-US" baseline="0" dirty="0" smtClean="0"/>
              <a:t> economics let’s now look at some key words wealth , production , distribution</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6</a:t>
            </a:fld>
            <a:endParaRPr lang="en-US" dirty="0"/>
          </a:p>
        </p:txBody>
      </p:sp>
    </p:spTree>
    <p:extLst>
      <p:ext uri="{BB962C8B-B14F-4D97-AF65-F5344CB8AC3E}">
        <p14:creationId xmlns:p14="http://schemas.microsoft.com/office/powerpoint/2010/main" val="220960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a:t>
            </a:r>
            <a:r>
              <a:rPr lang="en-US" baseline="0" dirty="0" smtClean="0"/>
              <a:t> expand on what land and labor is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7</a:t>
            </a:fld>
            <a:endParaRPr lang="en-US" dirty="0"/>
          </a:p>
        </p:txBody>
      </p:sp>
    </p:spTree>
    <p:extLst>
      <p:ext uri="{BB962C8B-B14F-4D97-AF65-F5344CB8AC3E}">
        <p14:creationId xmlns:p14="http://schemas.microsoft.com/office/powerpoint/2010/main" val="150227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these three factors</a:t>
            </a:r>
            <a:r>
              <a:rPr lang="en-US" baseline="0" dirty="0" smtClean="0"/>
              <a:t> in relationship to wealth … lets define wealth</a:t>
            </a:r>
          </a:p>
          <a:p>
            <a:r>
              <a:rPr lang="en-US" baseline="0" dirty="0" smtClean="0"/>
              <a:t>This a summary ( see next slides) </a:t>
            </a:r>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8</a:t>
            </a:fld>
            <a:endParaRPr lang="en-US" dirty="0"/>
          </a:p>
        </p:txBody>
      </p:sp>
    </p:spTree>
    <p:extLst>
      <p:ext uri="{BB962C8B-B14F-4D97-AF65-F5344CB8AC3E}">
        <p14:creationId xmlns:p14="http://schemas.microsoft.com/office/powerpoint/2010/main" val="136431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the oceans,</a:t>
            </a:r>
            <a:r>
              <a:rPr lang="en-US" baseline="0" dirty="0" smtClean="0"/>
              <a:t> skies, fish, and all natural resources ie another way to think of land is  the commons( not man-made) a common heritage of humanity</a:t>
            </a:r>
          </a:p>
          <a:p>
            <a:r>
              <a:rPr lang="en-US" baseline="0" dirty="0" smtClean="0"/>
              <a:t>“all that we share” or “ everything that belongs to all of us” … we then look at how we transform land using labor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a:t>
            </a:r>
            <a:r>
              <a:rPr lang="en-US" sz="1200" baseline="0" dirty="0" smtClean="0"/>
              <a:t> land is the platform from which labor launches all of its productive activities. It is also the storehouse form which labor acquires all the natural resources from al its productive activities …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4A8BCAB-AED7-8C4D-8320-4B64F19ABD2D}" type="slidenum">
              <a:rPr lang="en-US" smtClean="0"/>
              <a:t>9</a:t>
            </a:fld>
            <a:endParaRPr lang="en-US" dirty="0"/>
          </a:p>
        </p:txBody>
      </p:sp>
    </p:spTree>
    <p:extLst>
      <p:ext uri="{BB962C8B-B14F-4D97-AF65-F5344CB8AC3E}">
        <p14:creationId xmlns:p14="http://schemas.microsoft.com/office/powerpoint/2010/main" val="239759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0C4CEC-16D5-4229-B4DE-FDE9B679D7E2}"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75606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315752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392917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3760" y="502613"/>
            <a:ext cx="7813440" cy="11204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55840" y="5855655"/>
            <a:ext cx="2105280" cy="447887"/>
          </a:xfrm>
        </p:spPr>
        <p:txBody>
          <a:bodyPr/>
          <a:lstStyle>
            <a:lvl1pPr>
              <a:defRPr/>
            </a:lvl1pPr>
          </a:lstStyle>
          <a:p>
            <a:endParaRPr lang="en-US" dirty="0"/>
          </a:p>
        </p:txBody>
      </p:sp>
      <p:sp>
        <p:nvSpPr>
          <p:cNvPr id="4" name="Footer Placeholder 3"/>
          <p:cNvSpPr>
            <a:spLocks noGrp="1"/>
          </p:cNvSpPr>
          <p:nvPr>
            <p:ph type="ftr" idx="11"/>
          </p:nvPr>
        </p:nvSpPr>
        <p:spPr>
          <a:xfrm>
            <a:off x="3127680" y="5855655"/>
            <a:ext cx="2874240" cy="447887"/>
          </a:xfrm>
        </p:spPr>
        <p:txBody>
          <a:bodyPr/>
          <a:lstStyle>
            <a:lvl1pPr>
              <a:defRPr/>
            </a:lvl1pPr>
          </a:lstStyle>
          <a:p>
            <a:endParaRPr lang="en-US" dirty="0"/>
          </a:p>
        </p:txBody>
      </p:sp>
      <p:sp>
        <p:nvSpPr>
          <p:cNvPr id="5" name="Slide Number Placeholder 4"/>
          <p:cNvSpPr>
            <a:spLocks noGrp="1"/>
          </p:cNvSpPr>
          <p:nvPr>
            <p:ph type="sldNum" idx="12"/>
          </p:nvPr>
        </p:nvSpPr>
        <p:spPr>
          <a:xfrm>
            <a:off x="6425280" y="5855655"/>
            <a:ext cx="2105280" cy="447887"/>
          </a:xfrm>
        </p:spPr>
        <p:txBody>
          <a:bodyPr/>
          <a:lstStyle>
            <a:lvl1pPr>
              <a:defRPr/>
            </a:lvl1pPr>
          </a:lstStyle>
          <a:p>
            <a:fld id="{4C781F0C-7F21-E446-9362-3A69DA3667A5}" type="slidenum">
              <a:rPr lang="en-US"/>
              <a:pPr/>
              <a:t>‹#›</a:t>
            </a:fld>
            <a:endParaRPr lang="en-US" dirty="0"/>
          </a:p>
        </p:txBody>
      </p:sp>
    </p:spTree>
    <p:extLst>
      <p:ext uri="{BB962C8B-B14F-4D97-AF65-F5344CB8AC3E}">
        <p14:creationId xmlns:p14="http://schemas.microsoft.com/office/powerpoint/2010/main" val="350733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209544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9/18/2013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5244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23289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407004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98059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203615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2889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650D0-D689-7B49-B90F-BEC238B0DA59}" type="datetimeFigureOut">
              <a:rPr lang="en-US" smtClean="0"/>
              <a:t>9/18/2013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DDE2BC-276F-9D40-BCDE-94EA7F506541}" type="slidenum">
              <a:rPr lang="en-US" smtClean="0"/>
              <a:t>‹#›</a:t>
            </a:fld>
            <a:endParaRPr lang="en-US" dirty="0"/>
          </a:p>
        </p:txBody>
      </p:sp>
    </p:spTree>
    <p:extLst>
      <p:ext uri="{BB962C8B-B14F-4D97-AF65-F5344CB8AC3E}">
        <p14:creationId xmlns:p14="http://schemas.microsoft.com/office/powerpoint/2010/main" val="183715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650D0-D689-7B49-B90F-BEC238B0DA59}" type="datetimeFigureOut">
              <a:rPr lang="en-US" smtClean="0"/>
              <a:t>9/18/2013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DE2BC-276F-9D40-BCDE-94EA7F506541}" type="slidenum">
              <a:rPr lang="en-US" smtClean="0"/>
              <a:t>‹#›</a:t>
            </a:fld>
            <a:endParaRPr lang="en-US" dirty="0"/>
          </a:p>
        </p:txBody>
      </p:sp>
    </p:spTree>
    <p:extLst>
      <p:ext uri="{BB962C8B-B14F-4D97-AF65-F5344CB8AC3E}">
        <p14:creationId xmlns:p14="http://schemas.microsoft.com/office/powerpoint/2010/main" val="496603318"/>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6.jpeg"/><Relationship Id="rId4" Type="http://schemas.openxmlformats.org/officeDocument/2006/relationships/image" Target="../media/image4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monetary.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4.mm.bing.net/th?id=H.4964579474147683&amp;pid=15.1&amp;H=160&amp;W=13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2275" y="2628201"/>
            <a:ext cx="2503632" cy="286613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404138" y="380303"/>
            <a:ext cx="4031956" cy="1938992"/>
          </a:xfrm>
          <a:prstGeom prst="rect">
            <a:avLst/>
          </a:prstGeom>
        </p:spPr>
        <p:txBody>
          <a:bodyPr wrap="square">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0541" cmpd="sng">
                  <a:solidFill>
                    <a:schemeClr val="accent1">
                      <a:shade val="88000"/>
                      <a:satMod val="110000"/>
                    </a:schemeClr>
                  </a:solidFill>
                  <a:prstDash val="solid"/>
                </a:ln>
                <a:solidFill>
                  <a:srgbClr val="FF0000"/>
                </a:solidFill>
              </a:rPr>
              <a:t>THE SECRET PILLARS 	    			OF CAPITALISM</a:t>
            </a:r>
          </a:p>
          <a:p>
            <a:pPr algn="just"/>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Land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Control and Debt-Money: Two systems that enslave us and how we can change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them …</a:t>
            </a:r>
          </a:p>
          <a:p>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0" name="Picture 6" descr="http://ts2.mm.bing.net/th?id=H.4634244970577981&amp;pid=15.1&amp;H=14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55" y="732754"/>
            <a:ext cx="1536163" cy="192854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http://ts2.mm.bing.net/th?id=H.4634244970577981&amp;pid=15.1&amp;H=14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148" y="732754"/>
            <a:ext cx="1621552" cy="19285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5584" y="411751"/>
            <a:ext cx="1716134" cy="400110"/>
          </a:xfrm>
          <a:prstGeom prst="rect">
            <a:avLst/>
          </a:prstGeom>
          <a:noFill/>
        </p:spPr>
        <p:txBody>
          <a:bodyPr wrap="square" rtlCol="0">
            <a:spAutoFit/>
          </a:bodyPr>
          <a:lstStyle/>
          <a:p>
            <a:pPr algn="ctr"/>
            <a:r>
              <a:rPr lang="en-US" sz="2000" b="1" dirty="0" smtClean="0">
                <a:solidFill>
                  <a:srgbClr val="FF0000"/>
                </a:solidFill>
              </a:rPr>
              <a:t>LAND</a:t>
            </a:r>
          </a:p>
        </p:txBody>
      </p:sp>
      <p:sp>
        <p:nvSpPr>
          <p:cNvPr id="7" name="TextBox 6"/>
          <p:cNvSpPr txBox="1"/>
          <p:nvPr/>
        </p:nvSpPr>
        <p:spPr>
          <a:xfrm>
            <a:off x="7234091" y="332644"/>
            <a:ext cx="1018227" cy="400110"/>
          </a:xfrm>
          <a:prstGeom prst="rect">
            <a:avLst/>
          </a:prstGeom>
          <a:noFill/>
        </p:spPr>
        <p:txBody>
          <a:bodyPr wrap="none" rtlCol="0">
            <a:spAutoFit/>
          </a:bodyPr>
          <a:lstStyle/>
          <a:p>
            <a:pPr algn="ctr"/>
            <a:r>
              <a:rPr lang="en-US" sz="2000" b="1" dirty="0" smtClean="0">
                <a:solidFill>
                  <a:srgbClr val="FF0000"/>
                </a:solidFill>
              </a:rPr>
              <a:t>MONEY</a:t>
            </a:r>
          </a:p>
        </p:txBody>
      </p:sp>
      <p:sp>
        <p:nvSpPr>
          <p:cNvPr id="2" name="TextBox 1"/>
          <p:cNvSpPr txBox="1"/>
          <p:nvPr/>
        </p:nvSpPr>
        <p:spPr>
          <a:xfrm>
            <a:off x="5389111" y="2628201"/>
            <a:ext cx="1692258" cy="2951476"/>
          </a:xfrm>
          <a:prstGeom prst="rect">
            <a:avLst/>
          </a:prstGeom>
          <a:solidFill>
            <a:schemeClr val="bg1"/>
          </a:solidFill>
        </p:spPr>
        <p:txBody>
          <a:bodyPr wrap="square" rtlCol="0">
            <a:spAutoFit/>
          </a:bodyPr>
          <a:lstStyle/>
          <a:p>
            <a:endParaRPr lang="en-US" dirty="0"/>
          </a:p>
        </p:txBody>
      </p:sp>
      <p:pic>
        <p:nvPicPr>
          <p:cNvPr id="13" name="Picture 2" descr="http://ts4.mm.bing.net/th?id=H.4964579474147683&amp;pid=15.1&amp;H=160&amp;W=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55" y="2661299"/>
            <a:ext cx="2771774" cy="284207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670051" y="2661299"/>
            <a:ext cx="2009133" cy="2983488"/>
          </a:xfrm>
          <a:prstGeom prst="rect">
            <a:avLst/>
          </a:prstGeom>
          <a:solidFill>
            <a:schemeClr val="bg1"/>
          </a:solidFill>
        </p:spPr>
        <p:txBody>
          <a:bodyPr wrap="square" rtlCol="0">
            <a:spAutoFit/>
          </a:bodyPr>
          <a:lstStyle/>
          <a:p>
            <a:endParaRPr lang="en-US" dirty="0"/>
          </a:p>
        </p:txBody>
      </p:sp>
      <p:sp>
        <p:nvSpPr>
          <p:cNvPr id="15" name="Rectangle 14"/>
          <p:cNvSpPr/>
          <p:nvPr/>
        </p:nvSpPr>
        <p:spPr>
          <a:xfrm>
            <a:off x="2138332" y="2411415"/>
            <a:ext cx="4572000" cy="3139321"/>
          </a:xfrm>
          <a:prstGeom prst="rect">
            <a:avLst/>
          </a:prstGeom>
        </p:spPr>
        <p:txBody>
          <a:bodyPr>
            <a:spAutoFit/>
          </a:bodyPr>
          <a:lstStyle/>
          <a:p>
            <a:pPr algn="just"/>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private collection of land rent usurps value created by nature and society.  The issuance of debt-money by private commercial banks and private federal reserve banks creates a system of control over government, corporations, and citizens alike.  </a:t>
            </a:r>
          </a:p>
          <a:p>
            <a:pPr algn="just"/>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These are the two main structural flaws in our economic system, causing unemployment, poverty, and other social ills.  Come and hear common-sense solutions.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Rectangle 16"/>
          <p:cNvSpPr/>
          <p:nvPr/>
        </p:nvSpPr>
        <p:spPr>
          <a:xfrm>
            <a:off x="6710332" y="5494335"/>
            <a:ext cx="2165557" cy="1077218"/>
          </a:xfrm>
          <a:prstGeom prst="rect">
            <a:avLst/>
          </a:prstGeom>
          <a:solidFill>
            <a:srgbClr val="000000"/>
          </a:solidFill>
        </p:spPr>
        <p:txBody>
          <a:bodyPr wrap="square">
            <a:spAutoFit/>
          </a:bodyPr>
          <a:lstStyle/>
          <a:p>
            <a:pPr lvl="0" algn="ctr"/>
            <a:r>
              <a:rPr lang="en-US" sz="32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Money Creation</a:t>
            </a:r>
          </a:p>
        </p:txBody>
      </p:sp>
      <p:sp>
        <p:nvSpPr>
          <p:cNvPr id="20" name="Rectangle 19"/>
          <p:cNvSpPr/>
          <p:nvPr/>
        </p:nvSpPr>
        <p:spPr>
          <a:xfrm>
            <a:off x="165585" y="5503377"/>
            <a:ext cx="1972747" cy="1077218"/>
          </a:xfrm>
          <a:prstGeom prst="rect">
            <a:avLst/>
          </a:prstGeom>
          <a:solidFill>
            <a:srgbClr val="000000"/>
          </a:solidFill>
        </p:spPr>
        <p:txBody>
          <a:bodyPr wrap="square">
            <a:spAutoFit/>
          </a:bodyPr>
          <a:lstStyle/>
          <a:p>
            <a:pPr lvl="0" algn="ctr"/>
            <a:r>
              <a:rPr lang="en-US" sz="32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Economic Rent</a:t>
            </a:r>
            <a:endParaRPr lang="en-US" sz="32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65194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688" y="358323"/>
            <a:ext cx="2339030" cy="7232748"/>
          </a:xfrm>
          <a:prstGeom prst="rect">
            <a:avLst/>
          </a:prstGeom>
        </p:spPr>
        <p:txBody>
          <a:bodyPr wrap="square">
            <a:spAutoFit/>
          </a:bodyPr>
          <a:lstStyle/>
          <a:p>
            <a:endParaRPr lang="en-US" sz="2000" b="1" u="sng" dirty="0"/>
          </a:p>
          <a:p>
            <a:r>
              <a:rPr lang="en-US" sz="3200" b="1" dirty="0" smtClean="0">
                <a:solidFill>
                  <a:srgbClr val="FF0000"/>
                </a:solidFill>
              </a:rPr>
              <a:t>The Commons</a:t>
            </a:r>
          </a:p>
          <a:p>
            <a:endParaRPr lang="en-US" sz="3200" b="1" u="sng" dirty="0">
              <a:solidFill>
                <a:srgbClr val="FF0000"/>
              </a:solidFill>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Land is the most fundamental example of the Commons. We can describe the Commons as: </a:t>
            </a:r>
            <a:r>
              <a:rPr lang="en-US" sz="3200" b="1" u="sng" dirty="0" smtClean="0">
                <a:ln w="10541" cmpd="sng">
                  <a:solidFill>
                    <a:schemeClr val="accent1">
                      <a:shade val="88000"/>
                      <a:satMod val="110000"/>
                    </a:schemeClr>
                  </a:solidFill>
                  <a:prstDash val="solid"/>
                </a:ln>
                <a:solidFill>
                  <a:srgbClr val="FF0000"/>
                </a:solidFill>
              </a:rPr>
              <a:t>Everything that belongs to all of us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3200" b="1" u="sng" dirty="0">
              <a:solidFill>
                <a:srgbClr val="FF0000"/>
              </a:solidFill>
            </a:endParaRPr>
          </a:p>
          <a:p>
            <a:endParaRPr lang="en-US" b="1" dirty="0"/>
          </a:p>
          <a:p>
            <a:pPr lvl="1"/>
            <a:endParaRPr lang="en-US" dirty="0"/>
          </a:p>
          <a:p>
            <a:pPr lvl="1"/>
            <a:endParaRPr lang="en-US" dirty="0" smtClean="0"/>
          </a:p>
          <a:p>
            <a:pPr lvl="1"/>
            <a:endParaRPr lang="en-US" dirty="0"/>
          </a:p>
          <a:p>
            <a:r>
              <a:rPr lang="en-US" dirty="0"/>
              <a:t> </a:t>
            </a:r>
          </a:p>
          <a:p>
            <a:r>
              <a:rPr lang="en-US" dirty="0" smtClean="0"/>
              <a:t> </a:t>
            </a:r>
            <a:endParaRPr lang="en-US" dirty="0"/>
          </a:p>
        </p:txBody>
      </p:sp>
      <p:pic>
        <p:nvPicPr>
          <p:cNvPr id="4" name="Content Placeholder 3" descr="earth_north_america_south_america.jpg"/>
          <p:cNvPicPr>
            <a:picLocks noChangeAspect="1"/>
          </p:cNvPicPr>
          <p:nvPr/>
        </p:nvPicPr>
        <p:blipFill>
          <a:blip r:embed="rId3">
            <a:extLst>
              <a:ext uri="{28A0092B-C50C-407E-A947-70E740481C1C}">
                <a14:useLocalDpi xmlns:a14="http://schemas.microsoft.com/office/drawing/2010/main" val="0"/>
              </a:ext>
            </a:extLst>
          </a:blip>
          <a:srcRect l="-46571" r="-46571"/>
          <a:stretch>
            <a:fillRect/>
          </a:stretch>
        </p:blipFill>
        <p:spPr>
          <a:xfrm>
            <a:off x="1363173" y="562184"/>
            <a:ext cx="9839499" cy="5059544"/>
          </a:xfrm>
          <a:prstGeom prst="rect">
            <a:avLst/>
          </a:prstGeom>
        </p:spPr>
      </p:pic>
    </p:spTree>
    <p:extLst>
      <p:ext uri="{BB962C8B-B14F-4D97-AF65-F5344CB8AC3E}">
        <p14:creationId xmlns:p14="http://schemas.microsoft.com/office/powerpoint/2010/main" val="4924021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66" y="541422"/>
            <a:ext cx="7886700" cy="5582653"/>
          </a:xfrm>
          <a:solidFill>
            <a:schemeClr val="accent2">
              <a:lumMod val="40000"/>
              <a:lumOff val="60000"/>
            </a:schemeClr>
          </a:solidFill>
        </p:spPr>
        <p:txBody>
          <a:bodyPr>
            <a:normAutofit fontScale="90000"/>
          </a:bodyPr>
          <a:lstStyle/>
          <a:p>
            <a:pPr algn="ctr"/>
            <a:r>
              <a:rPr lang="en-US" sz="7200" dirty="0" smtClean="0"/>
              <a:t/>
            </a:r>
            <a:br>
              <a:rPr lang="en-US" sz="7200" dirty="0" smtClean="0"/>
            </a:br>
            <a:r>
              <a:rPr lang="en-US" sz="7200" dirty="0"/>
              <a:t/>
            </a:r>
            <a:br>
              <a:rPr lang="en-US" sz="7200" dirty="0"/>
            </a:br>
            <a:r>
              <a:rPr lang="en-US" sz="7200" dirty="0" smtClean="0"/>
              <a:t/>
            </a:r>
            <a:br>
              <a:rPr lang="en-US" sz="7200" dirty="0" smtClean="0"/>
            </a:br>
            <a:r>
              <a:rPr lang="en-US" sz="7200" dirty="0" smtClean="0"/>
              <a:t>THE END</a:t>
            </a:r>
            <a:r>
              <a:rPr lang="en-US" sz="7200" dirty="0"/>
              <a:t/>
            </a:r>
            <a:br>
              <a:rPr lang="en-US" sz="7200" dirty="0"/>
            </a:br>
            <a:r>
              <a:rPr lang="en-US" sz="7200" dirty="0" smtClean="0"/>
              <a:t/>
            </a:r>
            <a:br>
              <a:rPr lang="en-US" sz="7200" dirty="0" smtClean="0"/>
            </a:br>
            <a:r>
              <a:rPr lang="en-US" sz="7200" dirty="0"/>
              <a:t/>
            </a:r>
            <a:br>
              <a:rPr lang="en-US" sz="7200" dirty="0"/>
            </a:br>
            <a:endParaRPr lang="en-US" sz="7200" dirty="0"/>
          </a:p>
        </p:txBody>
      </p:sp>
    </p:spTree>
    <p:extLst>
      <p:ext uri="{BB962C8B-B14F-4D97-AF65-F5344CB8AC3E}">
        <p14:creationId xmlns:p14="http://schemas.microsoft.com/office/powerpoint/2010/main" val="202720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239" y="821766"/>
            <a:ext cx="2035174" cy="5050116"/>
          </a:xfrm>
        </p:spPr>
        <p:txBody>
          <a:bodyPr>
            <a:normAutofit fontScale="92500" lnSpcReduction="20000"/>
          </a:bodyPr>
          <a:lstStyle/>
          <a:p>
            <a:pPr marL="68580" indent="0">
              <a:buNone/>
            </a:pPr>
            <a:endParaRPr lang="en-US" dirty="0"/>
          </a:p>
          <a:p>
            <a:pPr marL="68580" indent="0">
              <a:buNone/>
            </a:pPr>
            <a:r>
              <a:rPr lang="en-US" sz="4300" b="1" u="sng" dirty="0" smtClean="0">
                <a:solidFill>
                  <a:srgbClr val="FF0000"/>
                </a:solidFill>
              </a:rPr>
              <a:t>Labor</a:t>
            </a:r>
          </a:p>
          <a:p>
            <a:pPr marL="68580" indent="0">
              <a:buNone/>
            </a:pPr>
            <a:endParaRPr lang="en-US" sz="4300" b="1" u="sng" dirty="0" smtClean="0">
              <a:solidFill>
                <a:srgbClr val="FF0000"/>
              </a:solidFill>
            </a:endParaRPr>
          </a:p>
          <a:p>
            <a:pPr marL="68580" indent="0">
              <a:buNone/>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All human exertion, </a:t>
            </a:r>
            <a:r>
              <a:rPr lang="en-US" sz="3200" b="1" dirty="0">
                <a:ln w="10541" cmpd="sng">
                  <a:solidFill>
                    <a:schemeClr val="accent1">
                      <a:shade val="88000"/>
                      <a:satMod val="110000"/>
                    </a:schemeClr>
                  </a:solidFill>
                  <a:prstDash val="solid"/>
                </a:ln>
                <a:solidFill>
                  <a:srgbClr val="FF0000"/>
                </a:solidFill>
              </a:rPr>
              <a:t>mental and physical</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production of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wealth</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marL="68580" indent="0">
              <a:buNone/>
            </a:pPr>
            <a:endParaRPr lang="en-US" b="1" dirty="0" smtClean="0"/>
          </a:p>
          <a:p>
            <a:pPr marL="68580" indent="0">
              <a:buNone/>
            </a:pPr>
            <a:endParaRPr lang="en-US" b="1" dirty="0"/>
          </a:p>
          <a:p>
            <a:endParaRPr lang="en-US" dirty="0"/>
          </a:p>
        </p:txBody>
      </p:sp>
      <p:pic>
        <p:nvPicPr>
          <p:cNvPr id="8" name="Picture 7"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007" y="4191000"/>
            <a:ext cx="4013200" cy="2019300"/>
          </a:xfrm>
          <a:prstGeom prst="rect">
            <a:avLst/>
          </a:prstGeom>
        </p:spPr>
      </p:pic>
      <p:pic>
        <p:nvPicPr>
          <p:cNvPr id="9" name="Picture 8" descr="open_office_1237727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459" y="944636"/>
            <a:ext cx="3399169" cy="2294257"/>
          </a:xfrm>
          <a:prstGeom prst="rect">
            <a:avLst/>
          </a:prstGeom>
        </p:spPr>
      </p:pic>
      <p:pic>
        <p:nvPicPr>
          <p:cNvPr id="6" name="Picture 2" descr="http://early-american-cinema.com/img/working_cla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413" y="2344216"/>
            <a:ext cx="3810000" cy="28479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76759" y="821766"/>
            <a:ext cx="1650700" cy="369332"/>
          </a:xfrm>
          <a:prstGeom prst="rect">
            <a:avLst/>
          </a:prstGeom>
          <a:noFill/>
        </p:spPr>
        <p:txBody>
          <a:bodyPr wrap="none" rtlCol="0">
            <a:spAutoFit/>
          </a:bodyPr>
          <a:lstStyle/>
          <a:p>
            <a:r>
              <a:rPr lang="en-US" dirty="0" smtClean="0"/>
              <a:t>Teacher images </a:t>
            </a:r>
            <a:endParaRPr lang="en-US" dirty="0"/>
          </a:p>
        </p:txBody>
      </p:sp>
    </p:spTree>
    <p:extLst>
      <p:ext uri="{BB962C8B-B14F-4D97-AF65-F5344CB8AC3E}">
        <p14:creationId xmlns:p14="http://schemas.microsoft.com/office/powerpoint/2010/main" val="3566955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610" y="1241140"/>
            <a:ext cx="2062245" cy="4167566"/>
          </a:xfrm>
        </p:spPr>
        <p:txBody>
          <a:bodyPr>
            <a:normAutofit lnSpcReduction="10000"/>
          </a:bodyPr>
          <a:lstStyle/>
          <a:p>
            <a:pPr marL="68580" indent="0">
              <a:buNone/>
            </a:pPr>
            <a:r>
              <a:rPr lang="en-US" sz="3600" b="1" u="sng" dirty="0" smtClean="0">
                <a:solidFill>
                  <a:srgbClr val="FF0000"/>
                </a:solidFill>
              </a:rPr>
              <a:t>Capital</a:t>
            </a:r>
          </a:p>
          <a:p>
            <a:pPr marL="68580" indent="0">
              <a:buNone/>
            </a:pPr>
            <a:endParaRPr lang="en-US" b="1" dirty="0" smtClean="0"/>
          </a:p>
          <a:p>
            <a:pPr marL="68580" indent="0">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Wealth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that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used to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produce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more wealth</a:t>
            </a:r>
          </a:p>
          <a:p>
            <a:pPr lvl="1"/>
            <a:endParaRPr lang="en-US" dirty="0"/>
          </a:p>
          <a:p>
            <a:endParaRPr lang="en-US" dirty="0"/>
          </a:p>
        </p:txBody>
      </p:sp>
      <p:pic>
        <p:nvPicPr>
          <p:cNvPr id="6" name="Picture 5"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856" y="1594822"/>
            <a:ext cx="3733800" cy="2171700"/>
          </a:xfrm>
          <a:prstGeom prst="rect">
            <a:avLst/>
          </a:prstGeom>
        </p:spPr>
      </p:pic>
      <p:pic>
        <p:nvPicPr>
          <p:cNvPr id="8" name="Picture 7" descr="images-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242211"/>
            <a:ext cx="2844800" cy="2239083"/>
          </a:xfrm>
          <a:prstGeom prst="rect">
            <a:avLst/>
          </a:prstGeom>
        </p:spPr>
      </p:pic>
      <p:pic>
        <p:nvPicPr>
          <p:cNvPr id="2" name="Picture 1" descr="Screen Shot 2013-06-05 at 7.43.2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3867065"/>
            <a:ext cx="3327400" cy="2400300"/>
          </a:xfrm>
          <a:prstGeom prst="rect">
            <a:avLst/>
          </a:prstGeom>
        </p:spPr>
      </p:pic>
      <p:pic>
        <p:nvPicPr>
          <p:cNvPr id="10" name="Picture 9"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1856" y="3074850"/>
            <a:ext cx="3378732" cy="2592765"/>
          </a:xfrm>
          <a:prstGeom prst="rect">
            <a:avLst/>
          </a:prstGeom>
        </p:spPr>
      </p:pic>
    </p:spTree>
    <p:extLst>
      <p:ext uri="{BB962C8B-B14F-4D97-AF65-F5344CB8AC3E}">
        <p14:creationId xmlns:p14="http://schemas.microsoft.com/office/powerpoint/2010/main" val="147169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4849" y="447820"/>
            <a:ext cx="5658520" cy="830997"/>
          </a:xfrm>
          <a:prstGeom prst="rect">
            <a:avLst/>
          </a:prstGeom>
          <a:noFill/>
        </p:spPr>
        <p:txBody>
          <a:bodyPr wrap="none" rtlCol="0">
            <a:spAutoFit/>
          </a:bodyPr>
          <a:lstStyle/>
          <a:p>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Factors of Production</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Content Placeholder 2" descr="Screen Shot 2013-05-17 at 3.56.10 PM.png"/>
          <p:cNvPicPr>
            <a:picLocks noGrp="1" noChangeAspect="1"/>
          </p:cNvPicPr>
          <p:nvPr>
            <p:ph idx="1"/>
          </p:nvPr>
        </p:nvPicPr>
        <p:blipFill>
          <a:blip r:embed="rId3">
            <a:extLst>
              <a:ext uri="{28A0092B-C50C-407E-A947-70E740481C1C}">
                <a14:useLocalDpi xmlns:a14="http://schemas.microsoft.com/office/drawing/2010/main" val="0"/>
              </a:ext>
            </a:extLst>
          </a:blip>
          <a:srcRect l="-24030" r="-24030"/>
          <a:stretch>
            <a:fillRect/>
          </a:stretch>
        </p:blipFill>
        <p:spPr>
          <a:xfrm>
            <a:off x="231784" y="1615099"/>
            <a:ext cx="8756554" cy="5118514"/>
          </a:xfrm>
        </p:spPr>
      </p:pic>
    </p:spTree>
    <p:extLst>
      <p:ext uri="{BB962C8B-B14F-4D97-AF65-F5344CB8AC3E}">
        <p14:creationId xmlns:p14="http://schemas.microsoft.com/office/powerpoint/2010/main" val="365468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471" y="424663"/>
            <a:ext cx="7550072" cy="1295918"/>
          </a:xfrm>
        </p:spPr>
        <p:txBody>
          <a:bodyPr>
            <a:normAutofit/>
          </a:bodyPr>
          <a:lstStyle/>
          <a:p>
            <a:pPr marL="68580" indent="0" algn="ctr">
              <a:buNone/>
            </a:pP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is</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wealth distributed?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5" descr="Screen Shot 2013-05-29 at 7.19.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99" y="1201827"/>
            <a:ext cx="6682688" cy="5505144"/>
          </a:xfrm>
          <a:prstGeom prst="rect">
            <a:avLst/>
          </a:prstGeom>
        </p:spPr>
      </p:pic>
      <p:sp>
        <p:nvSpPr>
          <p:cNvPr id="7" name="TextBox 6"/>
          <p:cNvSpPr txBox="1"/>
          <p:nvPr/>
        </p:nvSpPr>
        <p:spPr>
          <a:xfrm>
            <a:off x="3217333" y="3463610"/>
            <a:ext cx="3166300" cy="1015663"/>
          </a:xfrm>
          <a:prstGeom prst="rect">
            <a:avLst/>
          </a:prstGeom>
          <a:noFill/>
        </p:spPr>
        <p:txBody>
          <a:bodyPr wrap="square" rtlCol="0">
            <a:spAutoFit/>
          </a:bodyPr>
          <a:lstStyle/>
          <a:p>
            <a:r>
              <a:rPr lang="en-US" sz="6000" b="1" dirty="0" smtClean="0">
                <a:solidFill>
                  <a:srgbClr val="FF0000"/>
                </a:solidFill>
              </a:rPr>
              <a:t>WEALTH</a:t>
            </a:r>
            <a:endParaRPr lang="en-US" sz="6000" b="1" dirty="0">
              <a:solidFill>
                <a:srgbClr val="FF0000"/>
              </a:solidFill>
            </a:endParaRPr>
          </a:p>
        </p:txBody>
      </p:sp>
    </p:spTree>
    <p:extLst>
      <p:ext uri="{BB962C8B-B14F-4D97-AF65-F5344CB8AC3E}">
        <p14:creationId xmlns:p14="http://schemas.microsoft.com/office/powerpoint/2010/main" val="1085556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5-29 at 7.31.58 PM.png"/>
          <p:cNvPicPr>
            <a:picLocks noGrp="1" noChangeAspect="1"/>
          </p:cNvPicPr>
          <p:nvPr>
            <p:ph idx="1"/>
          </p:nvPr>
        </p:nvPicPr>
        <p:blipFill>
          <a:blip r:embed="rId3">
            <a:extLst>
              <a:ext uri="{28A0092B-C50C-407E-A947-70E740481C1C}">
                <a14:useLocalDpi xmlns:a14="http://schemas.microsoft.com/office/drawing/2010/main" val="0"/>
              </a:ext>
            </a:extLst>
          </a:blip>
          <a:srcRect l="-31012" r="-31012"/>
          <a:stretch>
            <a:fillRect/>
          </a:stretch>
        </p:blipFill>
        <p:spPr>
          <a:xfrm>
            <a:off x="0" y="1434354"/>
            <a:ext cx="8800353" cy="4398276"/>
          </a:xfrm>
        </p:spPr>
      </p:pic>
      <p:sp>
        <p:nvSpPr>
          <p:cNvPr id="7" name="TextBox 6"/>
          <p:cNvSpPr txBox="1"/>
          <p:nvPr/>
        </p:nvSpPr>
        <p:spPr>
          <a:xfrm>
            <a:off x="2943412" y="2689412"/>
            <a:ext cx="1060782" cy="523220"/>
          </a:xfrm>
          <a:prstGeom prst="rect">
            <a:avLst/>
          </a:prstGeom>
          <a:noFill/>
        </p:spPr>
        <p:txBody>
          <a:bodyPr wrap="none" rtlCol="0">
            <a:spAutoFit/>
          </a:bodyPr>
          <a:lstStyle/>
          <a:p>
            <a:r>
              <a:rPr lang="en-US" sz="2800" dirty="0" smtClean="0">
                <a:solidFill>
                  <a:schemeClr val="bg1"/>
                </a:solidFill>
              </a:rPr>
              <a:t>Land</a:t>
            </a:r>
            <a:endParaRPr lang="en-US" sz="2800" dirty="0">
              <a:solidFill>
                <a:schemeClr val="bg1"/>
              </a:solidFill>
            </a:endParaRPr>
          </a:p>
        </p:txBody>
      </p:sp>
      <p:sp>
        <p:nvSpPr>
          <p:cNvPr id="8" name="TextBox 7"/>
          <p:cNvSpPr txBox="1"/>
          <p:nvPr/>
        </p:nvSpPr>
        <p:spPr>
          <a:xfrm>
            <a:off x="5214470" y="2689412"/>
            <a:ext cx="1043876" cy="461665"/>
          </a:xfrm>
          <a:prstGeom prst="rect">
            <a:avLst/>
          </a:prstGeom>
          <a:noFill/>
        </p:spPr>
        <p:txBody>
          <a:bodyPr wrap="none" rtlCol="0">
            <a:spAutoFit/>
          </a:bodyPr>
          <a:lstStyle/>
          <a:p>
            <a:r>
              <a:rPr lang="en-US" sz="2400" dirty="0" smtClean="0">
                <a:solidFill>
                  <a:srgbClr val="FFFFFF"/>
                </a:solidFill>
              </a:rPr>
              <a:t>Labor</a:t>
            </a:r>
            <a:endParaRPr lang="en-US" sz="2400" dirty="0">
              <a:solidFill>
                <a:srgbClr val="FFFFFF"/>
              </a:solidFill>
            </a:endParaRPr>
          </a:p>
        </p:txBody>
      </p:sp>
      <p:sp>
        <p:nvSpPr>
          <p:cNvPr id="9" name="TextBox 8"/>
          <p:cNvSpPr txBox="1"/>
          <p:nvPr/>
        </p:nvSpPr>
        <p:spPr>
          <a:xfrm>
            <a:off x="4198672" y="4572000"/>
            <a:ext cx="1292842" cy="461665"/>
          </a:xfrm>
          <a:prstGeom prst="rect">
            <a:avLst/>
          </a:prstGeom>
          <a:noFill/>
        </p:spPr>
        <p:txBody>
          <a:bodyPr wrap="none" rtlCol="0">
            <a:spAutoFit/>
          </a:bodyPr>
          <a:lstStyle/>
          <a:p>
            <a:r>
              <a:rPr lang="en-US" sz="2400" dirty="0" smtClean="0"/>
              <a:t>Capital</a:t>
            </a:r>
            <a:endParaRPr lang="en-US" sz="2400" dirty="0"/>
          </a:p>
        </p:txBody>
      </p:sp>
      <p:sp>
        <p:nvSpPr>
          <p:cNvPr id="10" name="TextBox 9"/>
          <p:cNvSpPr txBox="1"/>
          <p:nvPr/>
        </p:nvSpPr>
        <p:spPr>
          <a:xfrm>
            <a:off x="2105422" y="649523"/>
            <a:ext cx="5215040" cy="769441"/>
          </a:xfrm>
          <a:prstGeom prst="rect">
            <a:avLst/>
          </a:prstGeom>
          <a:noFill/>
        </p:spPr>
        <p:txBody>
          <a:bodyPr wrap="none" rtlCol="0">
            <a:spAutoFit/>
          </a:bodyPr>
          <a:lstStyle/>
          <a:p>
            <a:r>
              <a:rPr lang="en-US" sz="4400" b="1" dirty="0" smtClean="0">
                <a:ln w="10541" cmpd="sng">
                  <a:solidFill>
                    <a:schemeClr val="accent1">
                      <a:shade val="88000"/>
                      <a:satMod val="110000"/>
                    </a:schemeClr>
                  </a:solidFill>
                  <a:prstDash val="solid"/>
                </a:ln>
                <a:solidFill>
                  <a:srgbClr val="0000FF"/>
                </a:solidFill>
              </a:rPr>
              <a:t>Production</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of Wealth</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656353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31992" y="3810000"/>
            <a:ext cx="1890261" cy="369332"/>
          </a:xfrm>
          <a:prstGeom prst="rect">
            <a:avLst/>
          </a:prstGeom>
          <a:noFill/>
        </p:spPr>
        <p:txBody>
          <a:bodyPr wrap="none" rtlCol="0">
            <a:spAutoFit/>
          </a:bodyPr>
          <a:lstStyle/>
          <a:p>
            <a:r>
              <a:rPr lang="en-US" b="1" dirty="0" smtClean="0"/>
              <a:t>Economic Rent</a:t>
            </a:r>
            <a:endParaRPr lang="en-US" b="1" dirty="0"/>
          </a:p>
        </p:txBody>
      </p:sp>
      <p:sp>
        <p:nvSpPr>
          <p:cNvPr id="5" name="TextBox 4"/>
          <p:cNvSpPr txBox="1"/>
          <p:nvPr/>
        </p:nvSpPr>
        <p:spPr>
          <a:xfrm>
            <a:off x="2782895" y="2928471"/>
            <a:ext cx="1890261" cy="369332"/>
          </a:xfrm>
          <a:prstGeom prst="rect">
            <a:avLst/>
          </a:prstGeom>
          <a:noFill/>
        </p:spPr>
        <p:txBody>
          <a:bodyPr wrap="none" rtlCol="0">
            <a:spAutoFit/>
          </a:bodyPr>
          <a:lstStyle/>
          <a:p>
            <a:r>
              <a:rPr lang="en-US" dirty="0" smtClean="0">
                <a:solidFill>
                  <a:schemeClr val="bg1"/>
                </a:solidFill>
              </a:rPr>
              <a:t>Economic Rent</a:t>
            </a:r>
            <a:endParaRPr lang="en-US" dirty="0">
              <a:solidFill>
                <a:schemeClr val="bg1"/>
              </a:solidFill>
            </a:endParaRPr>
          </a:p>
        </p:txBody>
      </p:sp>
      <p:sp>
        <p:nvSpPr>
          <p:cNvPr id="6" name="TextBox 5"/>
          <p:cNvSpPr txBox="1"/>
          <p:nvPr/>
        </p:nvSpPr>
        <p:spPr>
          <a:xfrm>
            <a:off x="5408705" y="2928471"/>
            <a:ext cx="947382" cy="369332"/>
          </a:xfrm>
          <a:prstGeom prst="rect">
            <a:avLst/>
          </a:prstGeom>
          <a:noFill/>
        </p:spPr>
        <p:txBody>
          <a:bodyPr wrap="none" rtlCol="0">
            <a:spAutoFit/>
          </a:bodyPr>
          <a:lstStyle/>
          <a:p>
            <a:r>
              <a:rPr lang="en-US" dirty="0" smtClean="0">
                <a:solidFill>
                  <a:srgbClr val="FFFFFF"/>
                </a:solidFill>
              </a:rPr>
              <a:t>Wages</a:t>
            </a:r>
            <a:endParaRPr lang="en-US" dirty="0">
              <a:solidFill>
                <a:srgbClr val="FFFFFF"/>
              </a:solidFill>
            </a:endParaRPr>
          </a:p>
        </p:txBody>
      </p:sp>
      <p:sp>
        <p:nvSpPr>
          <p:cNvPr id="11" name="TextBox 10"/>
          <p:cNvSpPr txBox="1"/>
          <p:nvPr/>
        </p:nvSpPr>
        <p:spPr>
          <a:xfrm>
            <a:off x="4127803" y="5094941"/>
            <a:ext cx="1987176" cy="646331"/>
          </a:xfrm>
          <a:prstGeom prst="rect">
            <a:avLst/>
          </a:prstGeom>
          <a:noFill/>
        </p:spPr>
        <p:txBody>
          <a:bodyPr wrap="square" rtlCol="0">
            <a:spAutoFit/>
          </a:bodyPr>
          <a:lstStyle/>
          <a:p>
            <a:r>
              <a:rPr lang="en-US" dirty="0" smtClean="0"/>
              <a:t>Return to capital goods</a:t>
            </a:r>
            <a:endParaRPr lang="en-US" dirty="0"/>
          </a:p>
        </p:txBody>
      </p:sp>
      <p:pic>
        <p:nvPicPr>
          <p:cNvPr id="15" name="Content Placeholder 14" descr="Screen Shot 2013-05-29 at 7.31.58 PM.png"/>
          <p:cNvPicPr>
            <a:picLocks noGrp="1" noChangeAspect="1"/>
          </p:cNvPicPr>
          <p:nvPr>
            <p:ph idx="1"/>
          </p:nvPr>
        </p:nvPicPr>
        <p:blipFill>
          <a:blip r:embed="rId3">
            <a:extLst>
              <a:ext uri="{28A0092B-C50C-407E-A947-70E740481C1C}">
                <a14:useLocalDpi xmlns:a14="http://schemas.microsoft.com/office/drawing/2010/main" val="0"/>
              </a:ext>
            </a:extLst>
          </a:blip>
          <a:srcRect l="-31012" r="-31012"/>
          <a:stretch>
            <a:fillRect/>
          </a:stretch>
        </p:blipFill>
        <p:spPr>
          <a:xfrm>
            <a:off x="-537882" y="1439038"/>
            <a:ext cx="9681882" cy="4741923"/>
          </a:xfrm>
        </p:spPr>
      </p:pic>
      <p:sp>
        <p:nvSpPr>
          <p:cNvPr id="16" name="TextBox 15"/>
          <p:cNvSpPr txBox="1"/>
          <p:nvPr/>
        </p:nvSpPr>
        <p:spPr>
          <a:xfrm>
            <a:off x="2389091" y="2651472"/>
            <a:ext cx="1680268" cy="1107996"/>
          </a:xfrm>
          <a:prstGeom prst="rect">
            <a:avLst/>
          </a:prstGeom>
          <a:noFill/>
        </p:spPr>
        <p:txBody>
          <a:bodyPr wrap="none" rtlCol="0">
            <a:spAutoFit/>
          </a:bodyPr>
          <a:lstStyle/>
          <a:p>
            <a:r>
              <a:rPr lang="en-US" sz="2400" b="1" dirty="0" smtClean="0">
                <a:solidFill>
                  <a:schemeClr val="bg1"/>
                </a:solidFill>
              </a:rPr>
              <a:t>Economic</a:t>
            </a:r>
          </a:p>
          <a:p>
            <a:r>
              <a:rPr lang="en-US" sz="2400" b="1" dirty="0" smtClean="0">
                <a:solidFill>
                  <a:schemeClr val="bg1"/>
                </a:solidFill>
              </a:rPr>
              <a:t>Rent</a:t>
            </a:r>
          </a:p>
          <a:p>
            <a:r>
              <a:rPr lang="en-US" b="1" dirty="0" smtClean="0">
                <a:solidFill>
                  <a:schemeClr val="bg1"/>
                </a:solidFill>
              </a:rPr>
              <a:t>   (Land)</a:t>
            </a:r>
            <a:endParaRPr lang="en-US" b="1" dirty="0">
              <a:solidFill>
                <a:schemeClr val="bg1"/>
              </a:solidFill>
            </a:endParaRPr>
          </a:p>
        </p:txBody>
      </p:sp>
      <p:sp>
        <p:nvSpPr>
          <p:cNvPr id="17" name="TextBox 16"/>
          <p:cNvSpPr txBox="1"/>
          <p:nvPr/>
        </p:nvSpPr>
        <p:spPr>
          <a:xfrm>
            <a:off x="5021618" y="2664006"/>
            <a:ext cx="1390124" cy="800219"/>
          </a:xfrm>
          <a:prstGeom prst="rect">
            <a:avLst/>
          </a:prstGeom>
          <a:noFill/>
        </p:spPr>
        <p:txBody>
          <a:bodyPr wrap="none" rtlCol="0">
            <a:spAutoFit/>
          </a:bodyPr>
          <a:lstStyle/>
          <a:p>
            <a:r>
              <a:rPr lang="en-US" sz="2800" b="1" dirty="0" smtClean="0">
                <a:solidFill>
                  <a:schemeClr val="tx1">
                    <a:lumMod val="95000"/>
                    <a:lumOff val="5000"/>
                  </a:schemeClr>
                </a:solidFill>
              </a:rPr>
              <a:t>Wages</a:t>
            </a:r>
          </a:p>
          <a:p>
            <a:r>
              <a:rPr lang="en-US" b="1" dirty="0" smtClean="0">
                <a:solidFill>
                  <a:schemeClr val="tx1">
                    <a:lumMod val="95000"/>
                    <a:lumOff val="5000"/>
                  </a:schemeClr>
                </a:solidFill>
              </a:rPr>
              <a:t>  (Labor)</a:t>
            </a:r>
            <a:endParaRPr lang="en-US" b="1" dirty="0">
              <a:solidFill>
                <a:schemeClr val="tx1">
                  <a:lumMod val="95000"/>
                  <a:lumOff val="5000"/>
                </a:schemeClr>
              </a:solidFill>
            </a:endParaRPr>
          </a:p>
        </p:txBody>
      </p:sp>
      <p:sp>
        <p:nvSpPr>
          <p:cNvPr id="18" name="TextBox 17"/>
          <p:cNvSpPr txBox="1"/>
          <p:nvPr/>
        </p:nvSpPr>
        <p:spPr>
          <a:xfrm>
            <a:off x="2846374" y="4762420"/>
            <a:ext cx="3751348" cy="738664"/>
          </a:xfrm>
          <a:prstGeom prst="rect">
            <a:avLst/>
          </a:prstGeom>
          <a:noFill/>
        </p:spPr>
        <p:txBody>
          <a:bodyPr wrap="none" rtlCol="0">
            <a:spAutoFit/>
          </a:bodyPr>
          <a:lstStyle/>
          <a:p>
            <a:r>
              <a:rPr lang="en-US" sz="2400" b="1" dirty="0" smtClean="0"/>
              <a:t>Return to Capital Goods</a:t>
            </a:r>
          </a:p>
          <a:p>
            <a:r>
              <a:rPr lang="en-US" b="1" dirty="0" smtClean="0"/>
              <a:t>                 (Capital)</a:t>
            </a:r>
            <a:endParaRPr lang="en-US" b="1" dirty="0"/>
          </a:p>
        </p:txBody>
      </p:sp>
      <p:sp>
        <p:nvSpPr>
          <p:cNvPr id="19" name="TextBox 18"/>
          <p:cNvSpPr txBox="1"/>
          <p:nvPr/>
        </p:nvSpPr>
        <p:spPr>
          <a:xfrm>
            <a:off x="1516551" y="505491"/>
            <a:ext cx="6695017" cy="1107996"/>
          </a:xfrm>
          <a:prstGeom prst="rect">
            <a:avLst/>
          </a:prstGeom>
          <a:noFill/>
        </p:spPr>
        <p:txBody>
          <a:bodyPr wrap="square" rtlCol="0">
            <a:spAutoFit/>
          </a:bodyPr>
          <a:lstStyle/>
          <a:p>
            <a:r>
              <a:rPr lang="en-US" sz="4800" b="1" dirty="0">
                <a:ln w="10541" cmpd="sng">
                  <a:solidFill>
                    <a:schemeClr val="accent1">
                      <a:shade val="88000"/>
                      <a:satMod val="110000"/>
                    </a:schemeClr>
                  </a:solidFill>
                  <a:prstDash val="solid"/>
                </a:ln>
                <a:solidFill>
                  <a:srgbClr val="0000FF"/>
                </a:solidFill>
              </a:rPr>
              <a:t>Distribution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of Wealth</a:t>
            </a:r>
          </a:p>
          <a:p>
            <a:endParaRPr lang="en-US" b="1" dirty="0"/>
          </a:p>
        </p:txBody>
      </p:sp>
    </p:spTree>
    <p:extLst>
      <p:ext uri="{BB962C8B-B14F-4D97-AF65-F5344CB8AC3E}">
        <p14:creationId xmlns:p14="http://schemas.microsoft.com/office/powerpoint/2010/main" val="2157260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905" y="568064"/>
            <a:ext cx="5271396" cy="5203380"/>
          </a:xfrm>
          <a:effectLst/>
        </p:spPr>
        <p:txBody>
          <a:bodyPr>
            <a:normAutofit fontScale="47500" lnSpcReduction="20000"/>
          </a:bodyPr>
          <a:lstStyle/>
          <a:p>
            <a:pPr marL="68580" indent="0">
              <a:buNone/>
            </a:pPr>
            <a:r>
              <a:rPr lang="en-US" sz="5800" b="1" dirty="0" smtClean="0">
                <a:ln w="10541" cmpd="sng">
                  <a:solidFill>
                    <a:schemeClr val="accent1">
                      <a:shade val="88000"/>
                      <a:satMod val="110000"/>
                    </a:schemeClr>
                  </a:solidFill>
                  <a:prstDash val="solid"/>
                </a:ln>
                <a:solidFill>
                  <a:srgbClr val="FF0000"/>
                </a:solidFill>
              </a:rPr>
              <a:t>Economic Rent </a:t>
            </a:r>
            <a:endParaRPr lang="en-US" sz="5800" b="1" dirty="0">
              <a:ln w="10541" cmpd="sng">
                <a:solidFill>
                  <a:schemeClr val="accent1">
                    <a:shade val="88000"/>
                    <a:satMod val="110000"/>
                  </a:schemeClr>
                </a:solidFill>
                <a:prstDash val="solid"/>
              </a:ln>
              <a:solidFill>
                <a:srgbClr val="FF0000"/>
              </a:solidFill>
            </a:endParaRPr>
          </a:p>
          <a:p>
            <a:pPr marL="68580" indent="0">
              <a:buNone/>
            </a:pPr>
            <a:endParaRPr lang="en-US" sz="3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6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r>
              <a:rPr lang="en-US" sz="6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master key to unlocking the solution to our current economic predicament</a:t>
            </a:r>
            <a:endParaRPr lang="en-US" sz="6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4" name="Picture 2" descr="http://ts2.mm.bing.net/th?id=H.4975170843378469&amp;pid=15.1&amp;H=160&amp;W=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470" y="2661923"/>
            <a:ext cx="968375" cy="34817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http://ts2.mm.bing.net/th?id=H.4634244970577981&amp;pid=15.1&amp;H=14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386" y="717235"/>
            <a:ext cx="1635125" cy="194468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5"/>
          <a:stretch>
            <a:fillRect/>
          </a:stretch>
        </p:blipFill>
        <p:spPr>
          <a:xfrm>
            <a:off x="1668896" y="1070012"/>
            <a:ext cx="2645317" cy="2280805"/>
          </a:xfrm>
          <a:prstGeom prst="rect">
            <a:avLst/>
          </a:prstGeom>
        </p:spPr>
      </p:pic>
    </p:spTree>
    <p:extLst>
      <p:ext uri="{BB962C8B-B14F-4D97-AF65-F5344CB8AC3E}">
        <p14:creationId xmlns:p14="http://schemas.microsoft.com/office/powerpoint/2010/main" val="1540674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longislandexchange.com/newyork/MAPmanhatt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649" y="0"/>
            <a:ext cx="2922135"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944202" y="2058940"/>
            <a:ext cx="2860486" cy="1323439"/>
          </a:xfrm>
          <a:prstGeom prst="rect">
            <a:avLst/>
          </a:prstGeom>
          <a:noFill/>
        </p:spPr>
        <p:txBody>
          <a:bodyPr wrap="square" rtlCol="0">
            <a:spAutoFit/>
          </a:bodyPr>
          <a:lstStyle/>
          <a:p>
            <a:r>
              <a:rPr lang="en-US" sz="4000" b="1" dirty="0" smtClean="0">
                <a:solidFill>
                  <a:srgbClr val="FF0000"/>
                </a:solidFill>
              </a:rPr>
              <a:t>Manhattan Island</a:t>
            </a:r>
            <a:endParaRPr lang="en-US" sz="4000" b="1" dirty="0">
              <a:solidFill>
                <a:srgbClr val="FF0000"/>
              </a:solidFill>
            </a:endParaRPr>
          </a:p>
        </p:txBody>
      </p:sp>
    </p:spTree>
    <p:extLst>
      <p:ext uri="{BB962C8B-B14F-4D97-AF65-F5344CB8AC3E}">
        <p14:creationId xmlns:p14="http://schemas.microsoft.com/office/powerpoint/2010/main" val="4192628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longislandexchange.com/newyork/MAPmanhatt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3" y="-24658"/>
            <a:ext cx="308904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flipH="1">
            <a:off x="4518820" y="516024"/>
            <a:ext cx="4531165" cy="6186310"/>
          </a:xfrm>
          <a:prstGeom prst="rect">
            <a:avLst/>
          </a:prstGeom>
          <a:noFill/>
        </p:spPr>
        <p:txBody>
          <a:bodyPr wrap="square" rtlCol="0">
            <a:spAutoFit/>
          </a:bodyPr>
          <a:lstStyle/>
          <a:p>
            <a:r>
              <a:rPr lang="en-US" dirty="0" smtClean="0"/>
              <a:t>$150         Inwood</a:t>
            </a:r>
            <a:endParaRPr lang="en-US" dirty="0"/>
          </a:p>
          <a:p>
            <a:endParaRPr lang="en-US" dirty="0" smtClean="0"/>
          </a:p>
          <a:p>
            <a:r>
              <a:rPr lang="en-US" dirty="0" smtClean="0"/>
              <a:t>$250  	Washington Heights </a:t>
            </a:r>
            <a:endParaRPr lang="en-US" dirty="0"/>
          </a:p>
          <a:p>
            <a:endParaRPr lang="en-US" dirty="0" smtClean="0"/>
          </a:p>
          <a:p>
            <a:r>
              <a:rPr lang="en-US" dirty="0" smtClean="0"/>
              <a:t>$500	 HARLEM</a:t>
            </a:r>
          </a:p>
          <a:p>
            <a:endParaRPr lang="en-US" dirty="0" smtClean="0"/>
          </a:p>
          <a:p>
            <a:r>
              <a:rPr lang="en-US" dirty="0" smtClean="0"/>
              <a:t>$1,500	Morningside Heights</a:t>
            </a:r>
          </a:p>
          <a:p>
            <a:r>
              <a:rPr lang="en-US" dirty="0" smtClean="0"/>
              <a:t>		Columbia University</a:t>
            </a:r>
            <a:endParaRPr lang="en-US" dirty="0"/>
          </a:p>
          <a:p>
            <a:endParaRPr lang="en-US" dirty="0"/>
          </a:p>
          <a:p>
            <a:r>
              <a:rPr lang="en-US" dirty="0" smtClean="0"/>
              <a:t>$3,500	UPPER EAST SIDE</a:t>
            </a:r>
            <a:endParaRPr lang="en-US" dirty="0"/>
          </a:p>
          <a:p>
            <a:endParaRPr lang="en-US" dirty="0" smtClean="0"/>
          </a:p>
          <a:p>
            <a:r>
              <a:rPr lang="en-US" dirty="0" smtClean="0"/>
              <a:t>$2,000	UPPER West SIDE</a:t>
            </a:r>
            <a:endParaRPr lang="en-US" dirty="0"/>
          </a:p>
          <a:p>
            <a:endParaRPr lang="en-US" dirty="0" smtClean="0"/>
          </a:p>
          <a:p>
            <a:r>
              <a:rPr lang="en-US" dirty="0" smtClean="0"/>
              <a:t>$2,500	59</a:t>
            </a:r>
            <a:r>
              <a:rPr lang="en-US" baseline="30000" dirty="0" smtClean="0"/>
              <a:t>th</a:t>
            </a:r>
            <a:r>
              <a:rPr lang="en-US" dirty="0" smtClean="0"/>
              <a:t> COLUMBUS CIRCLE</a:t>
            </a:r>
          </a:p>
          <a:p>
            <a:endParaRPr lang="en-US" dirty="0"/>
          </a:p>
          <a:p>
            <a:r>
              <a:rPr lang="en-US" dirty="0" smtClean="0"/>
              <a:t>$2,000	42</a:t>
            </a:r>
            <a:r>
              <a:rPr lang="en-US" baseline="30000" dirty="0" smtClean="0"/>
              <a:t>ND</a:t>
            </a:r>
            <a:r>
              <a:rPr lang="en-US" dirty="0" smtClean="0"/>
              <a:t> ST – TIMES SQUARE</a:t>
            </a:r>
          </a:p>
          <a:p>
            <a:r>
              <a:rPr lang="en-US" dirty="0" smtClean="0"/>
              <a:t>$1,800	Chelsea</a:t>
            </a:r>
            <a:endParaRPr lang="en-US" dirty="0"/>
          </a:p>
          <a:p>
            <a:endParaRPr lang="en-US" dirty="0"/>
          </a:p>
          <a:p>
            <a:r>
              <a:rPr lang="en-US" dirty="0" smtClean="0"/>
              <a:t>$2,000	Pace University</a:t>
            </a:r>
          </a:p>
          <a:p>
            <a:r>
              <a:rPr lang="en-US" dirty="0" smtClean="0"/>
              <a:t>$1,400</a:t>
            </a:r>
            <a:r>
              <a:rPr lang="en-US" dirty="0"/>
              <a:t>	</a:t>
            </a:r>
            <a:r>
              <a:rPr lang="en-US" dirty="0" smtClean="0"/>
              <a:t>Lower East Side</a:t>
            </a:r>
          </a:p>
          <a:p>
            <a:endParaRPr lang="en-US" dirty="0" smtClean="0"/>
          </a:p>
          <a:p>
            <a:r>
              <a:rPr lang="en-US" dirty="0" smtClean="0"/>
              <a:t>$2,700	Wall Street</a:t>
            </a:r>
            <a:endParaRPr lang="en-US" dirty="0"/>
          </a:p>
        </p:txBody>
      </p:sp>
      <p:sp>
        <p:nvSpPr>
          <p:cNvPr id="2" name="Rectangle 1"/>
          <p:cNvSpPr/>
          <p:nvPr/>
        </p:nvSpPr>
        <p:spPr>
          <a:xfrm>
            <a:off x="3845847" y="493753"/>
            <a:ext cx="1086014" cy="369332"/>
          </a:xfrm>
          <a:prstGeom prst="rect">
            <a:avLst/>
          </a:prstGeom>
        </p:spPr>
        <p:txBody>
          <a:bodyPr wrap="squar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3" name="Rectangle 2"/>
          <p:cNvSpPr/>
          <p:nvPr/>
        </p:nvSpPr>
        <p:spPr>
          <a:xfrm>
            <a:off x="3864348" y="1787010"/>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4" name="Rectangle 3"/>
          <p:cNvSpPr/>
          <p:nvPr/>
        </p:nvSpPr>
        <p:spPr>
          <a:xfrm>
            <a:off x="3864348" y="2342635"/>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5" name="Rectangle 4"/>
          <p:cNvSpPr/>
          <p:nvPr/>
        </p:nvSpPr>
        <p:spPr>
          <a:xfrm>
            <a:off x="3904778" y="3106222"/>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7" name="Rectangle 6"/>
          <p:cNvSpPr/>
          <p:nvPr/>
        </p:nvSpPr>
        <p:spPr>
          <a:xfrm>
            <a:off x="3924766" y="4150772"/>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8" name="Rectangle 7"/>
          <p:cNvSpPr/>
          <p:nvPr/>
        </p:nvSpPr>
        <p:spPr>
          <a:xfrm>
            <a:off x="3927246" y="4557270"/>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9" name="Rectangle 8"/>
          <p:cNvSpPr/>
          <p:nvPr/>
        </p:nvSpPr>
        <p:spPr>
          <a:xfrm>
            <a:off x="3938961" y="4906447"/>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10" name="Rectangle 9"/>
          <p:cNvSpPr/>
          <p:nvPr/>
        </p:nvSpPr>
        <p:spPr>
          <a:xfrm>
            <a:off x="3938961" y="5832274"/>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pic>
        <p:nvPicPr>
          <p:cNvPr id="13" name="Picture 4" descr="http://www.longislandexchange.com/newyork/MAPmanhatt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3" y="-12329"/>
            <a:ext cx="308904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3838824" y="1153164"/>
            <a:ext cx="431053" cy="646331"/>
          </a:xfrm>
          <a:prstGeom prst="rect">
            <a:avLst/>
          </a:prstGeom>
          <a:noFill/>
        </p:spPr>
        <p:txBody>
          <a:bodyPr wrap="none" rtlCol="0">
            <a:spAutoFit/>
          </a:bodyPr>
          <a:lstStyle/>
          <a:p>
            <a:r>
              <a:rPr lang="en-US" dirty="0">
                <a:solidFill>
                  <a:srgbClr val="FF0000"/>
                </a:solidFill>
                <a:latin typeface="Wingdings"/>
                <a:ea typeface="Wingdings"/>
                <a:cs typeface="Wingdings"/>
              </a:rPr>
              <a:t></a:t>
            </a:r>
            <a:endParaRPr lang="en-US" dirty="0">
              <a:solidFill>
                <a:srgbClr val="FF0000"/>
              </a:solidFill>
            </a:endParaRPr>
          </a:p>
          <a:p>
            <a:endParaRPr lang="en-US" dirty="0"/>
          </a:p>
        </p:txBody>
      </p:sp>
      <p:sp>
        <p:nvSpPr>
          <p:cNvPr id="16" name="Rectangle 15"/>
          <p:cNvSpPr/>
          <p:nvPr/>
        </p:nvSpPr>
        <p:spPr>
          <a:xfrm>
            <a:off x="3927246" y="5482376"/>
            <a:ext cx="431053"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p>
        </p:txBody>
      </p:sp>
      <p:sp>
        <p:nvSpPr>
          <p:cNvPr id="17" name="TextBox 16"/>
          <p:cNvSpPr txBox="1"/>
          <p:nvPr/>
        </p:nvSpPr>
        <p:spPr>
          <a:xfrm>
            <a:off x="3823620" y="54359"/>
            <a:ext cx="6967680" cy="461665"/>
          </a:xfrm>
          <a:prstGeom prst="rect">
            <a:avLst/>
          </a:prstGeom>
          <a:noFill/>
        </p:spPr>
        <p:txBody>
          <a:bodyPr wrap="square" rtlCol="0">
            <a:spAutoFit/>
          </a:bodyPr>
          <a:lstStyle/>
          <a:p>
            <a:r>
              <a:rPr lang="en-US" sz="2400" dirty="0" smtClean="0">
                <a:solidFill>
                  <a:srgbClr val="FF0000"/>
                </a:solidFill>
              </a:rPr>
              <a:t>Average Land Prices Per Square Foot</a:t>
            </a:r>
            <a:endParaRPr lang="en-US" sz="2400" dirty="0">
              <a:solidFill>
                <a:srgbClr val="FF0000"/>
              </a:solidFill>
            </a:endParaRPr>
          </a:p>
        </p:txBody>
      </p:sp>
      <p:sp>
        <p:nvSpPr>
          <p:cNvPr id="12" name="TextBox 11"/>
          <p:cNvSpPr txBox="1"/>
          <p:nvPr/>
        </p:nvSpPr>
        <p:spPr>
          <a:xfrm>
            <a:off x="3982109" y="6201606"/>
            <a:ext cx="431053" cy="369332"/>
          </a:xfrm>
          <a:prstGeom prst="rect">
            <a:avLst/>
          </a:prstGeom>
          <a:noFill/>
        </p:spPr>
        <p:txBody>
          <a:bodyPr wrap="none" rtlCol="0">
            <a:spAutoFit/>
          </a:bodyPr>
          <a:lstStyle/>
          <a:p>
            <a:r>
              <a:rPr lang="en-US" dirty="0">
                <a:solidFill>
                  <a:srgbClr val="FF0000"/>
                </a:solidFill>
                <a:latin typeface="Wingdings"/>
                <a:ea typeface="Wingdings"/>
                <a:cs typeface="Wingdings"/>
              </a:rPr>
              <a:t></a:t>
            </a:r>
            <a:endParaRPr lang="en-US" dirty="0"/>
          </a:p>
        </p:txBody>
      </p:sp>
    </p:spTree>
    <p:extLst>
      <p:ext uri="{BB962C8B-B14F-4D97-AF65-F5344CB8AC3E}">
        <p14:creationId xmlns:p14="http://schemas.microsoft.com/office/powerpoint/2010/main" val="157758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4.mm.bing.net/th?id=H.4964579474147683&amp;pid=15.1&amp;H=160&amp;W=13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82620" y="3107983"/>
            <a:ext cx="2868729" cy="242934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s2.mm.bing.net/th?id=H.4634244970577981&amp;pid=15.1&amp;H=14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55" y="1179438"/>
            <a:ext cx="1536163" cy="192854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http://ts2.mm.bing.net/th?id=H.4634244970577981&amp;pid=15.1&amp;H=14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3259" y="1166032"/>
            <a:ext cx="1621552" cy="19285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5584" y="411751"/>
            <a:ext cx="1716134" cy="400110"/>
          </a:xfrm>
          <a:prstGeom prst="rect">
            <a:avLst/>
          </a:prstGeom>
          <a:noFill/>
        </p:spPr>
        <p:txBody>
          <a:bodyPr wrap="square" rtlCol="0">
            <a:spAutoFit/>
          </a:bodyPr>
          <a:lstStyle/>
          <a:p>
            <a:pPr algn="ctr"/>
            <a:r>
              <a:rPr lang="en-US" sz="2000" b="1" dirty="0" smtClean="0">
                <a:solidFill>
                  <a:srgbClr val="FF0000"/>
                </a:solidFill>
              </a:rPr>
              <a:t>LAND</a:t>
            </a:r>
          </a:p>
        </p:txBody>
      </p:sp>
      <p:sp>
        <p:nvSpPr>
          <p:cNvPr id="7" name="TextBox 6"/>
          <p:cNvSpPr txBox="1"/>
          <p:nvPr/>
        </p:nvSpPr>
        <p:spPr>
          <a:xfrm>
            <a:off x="7234091" y="332644"/>
            <a:ext cx="1018227" cy="400110"/>
          </a:xfrm>
          <a:prstGeom prst="rect">
            <a:avLst/>
          </a:prstGeom>
          <a:noFill/>
        </p:spPr>
        <p:txBody>
          <a:bodyPr wrap="none" rtlCol="0">
            <a:spAutoFit/>
          </a:bodyPr>
          <a:lstStyle/>
          <a:p>
            <a:pPr algn="ctr"/>
            <a:r>
              <a:rPr lang="en-US" sz="2000" b="1" dirty="0" smtClean="0">
                <a:solidFill>
                  <a:srgbClr val="FF0000"/>
                </a:solidFill>
              </a:rPr>
              <a:t>MONEY</a:t>
            </a:r>
          </a:p>
        </p:txBody>
      </p:sp>
      <p:sp>
        <p:nvSpPr>
          <p:cNvPr id="2" name="TextBox 1"/>
          <p:cNvSpPr txBox="1"/>
          <p:nvPr/>
        </p:nvSpPr>
        <p:spPr>
          <a:xfrm>
            <a:off x="5606844" y="3107983"/>
            <a:ext cx="1509304" cy="2442753"/>
          </a:xfrm>
          <a:prstGeom prst="rect">
            <a:avLst/>
          </a:prstGeom>
          <a:solidFill>
            <a:schemeClr val="bg1"/>
          </a:solidFill>
        </p:spPr>
        <p:txBody>
          <a:bodyPr wrap="square" rtlCol="0">
            <a:spAutoFit/>
          </a:bodyPr>
          <a:lstStyle/>
          <a:p>
            <a:endParaRPr lang="en-US" dirty="0"/>
          </a:p>
        </p:txBody>
      </p:sp>
      <p:pic>
        <p:nvPicPr>
          <p:cNvPr id="13" name="Picture 2" descr="http://ts4.mm.bing.net/th?id=H.4964579474147683&amp;pid=15.1&amp;H=160&amp;W=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70" y="3094577"/>
            <a:ext cx="2771774" cy="242934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800157" y="3094577"/>
            <a:ext cx="1874087" cy="2725244"/>
          </a:xfrm>
          <a:prstGeom prst="rect">
            <a:avLst/>
          </a:prstGeom>
          <a:solidFill>
            <a:schemeClr val="bg1"/>
          </a:solidFill>
        </p:spPr>
        <p:txBody>
          <a:bodyPr wrap="square" rtlCol="0">
            <a:spAutoFit/>
          </a:bodyPr>
          <a:lstStyle/>
          <a:p>
            <a:endParaRPr lang="en-US" dirty="0"/>
          </a:p>
        </p:txBody>
      </p:sp>
      <p:sp>
        <p:nvSpPr>
          <p:cNvPr id="17" name="Rectangle 16"/>
          <p:cNvSpPr/>
          <p:nvPr/>
        </p:nvSpPr>
        <p:spPr>
          <a:xfrm>
            <a:off x="6833628" y="5527433"/>
            <a:ext cx="2056072" cy="1077218"/>
          </a:xfrm>
          <a:prstGeom prst="rect">
            <a:avLst/>
          </a:prstGeom>
          <a:solidFill>
            <a:srgbClr val="000000"/>
          </a:solidFill>
        </p:spPr>
        <p:txBody>
          <a:bodyPr wrap="square">
            <a:spAutoFit/>
          </a:bodyPr>
          <a:lstStyle/>
          <a:p>
            <a:pPr lvl="0" algn="ctr"/>
            <a:r>
              <a:rPr lang="en-US" sz="32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Money Creation</a:t>
            </a:r>
          </a:p>
        </p:txBody>
      </p:sp>
      <p:sp>
        <p:nvSpPr>
          <p:cNvPr id="20" name="Rectangle 19"/>
          <p:cNvSpPr/>
          <p:nvPr/>
        </p:nvSpPr>
        <p:spPr>
          <a:xfrm>
            <a:off x="165585" y="5503377"/>
            <a:ext cx="1972747" cy="1077218"/>
          </a:xfrm>
          <a:prstGeom prst="rect">
            <a:avLst/>
          </a:prstGeom>
          <a:solidFill>
            <a:srgbClr val="000000"/>
          </a:solidFill>
        </p:spPr>
        <p:txBody>
          <a:bodyPr wrap="square">
            <a:spAutoFit/>
          </a:bodyPr>
          <a:lstStyle/>
          <a:p>
            <a:pPr lvl="0" algn="ctr"/>
            <a:r>
              <a:rPr lang="en-US" sz="32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rPr>
              <a:t>Economic Rent</a:t>
            </a:r>
            <a:endParaRPr lang="en-US" sz="32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endParaRPr>
          </a:p>
        </p:txBody>
      </p:sp>
      <p:sp>
        <p:nvSpPr>
          <p:cNvPr id="3" name="Rectangle 2"/>
          <p:cNvSpPr/>
          <p:nvPr/>
        </p:nvSpPr>
        <p:spPr>
          <a:xfrm>
            <a:off x="2138332" y="186285"/>
            <a:ext cx="4823890" cy="7232749"/>
          </a:xfrm>
          <a:prstGeom prst="rect">
            <a:avLst/>
          </a:prstGeom>
        </p:spPr>
        <p:txBody>
          <a:bodyPr wrap="square">
            <a:spAutoFit/>
          </a:bodyPr>
          <a:lstStyle/>
          <a:p>
            <a:r>
              <a:rPr lang="en-US" b="1" dirty="0">
                <a:ln w="10541" cmpd="sng">
                  <a:solidFill>
                    <a:schemeClr val="accent1">
                      <a:shade val="88000"/>
                      <a:satMod val="110000"/>
                    </a:schemeClr>
                  </a:solidFill>
                  <a:prstDash val="solid"/>
                </a:ln>
                <a:solidFill>
                  <a:srgbClr val="FF0000"/>
                </a:solidFill>
              </a:rPr>
              <a:t>		</a:t>
            </a:r>
            <a:r>
              <a:rPr lang="en-US" sz="3600" b="1" dirty="0" smtClean="0">
                <a:ln w="10541" cmpd="sng">
                  <a:solidFill>
                    <a:schemeClr val="accent1">
                      <a:shade val="88000"/>
                      <a:satMod val="110000"/>
                    </a:schemeClr>
                  </a:solidFill>
                  <a:prstDash val="solid"/>
                </a:ln>
                <a:solidFill>
                  <a:srgbClr val="FF0000"/>
                </a:solidFill>
              </a:rPr>
              <a:t>The Problem</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the root of today’s economic problems lies the fact that we have never been true to Thomas Jefferson’s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Principle</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smtClean="0">
                <a:ln w="10541" cmpd="sng">
                  <a:solidFill>
                    <a:schemeClr val="accent1">
                      <a:shade val="88000"/>
                      <a:satMod val="110000"/>
                    </a:schemeClr>
                  </a:solidFill>
                  <a:prstDash val="solid"/>
                </a:ln>
                <a:solidFill>
                  <a:srgbClr val="FF0000"/>
                </a:solidFill>
              </a:rPr>
              <a:t>Equal </a:t>
            </a:r>
            <a:r>
              <a:rPr lang="en-US" sz="2800" b="1" dirty="0">
                <a:ln w="10541" cmpd="sng">
                  <a:solidFill>
                    <a:schemeClr val="accent1">
                      <a:shade val="88000"/>
                      <a:satMod val="110000"/>
                    </a:schemeClr>
                  </a:solidFill>
                  <a:prstDash val="solid"/>
                </a:ln>
                <a:solidFill>
                  <a:srgbClr val="FF0000"/>
                </a:solidFill>
              </a:rPr>
              <a:t>rights for all; special privileges to </a:t>
            </a:r>
            <a:r>
              <a:rPr lang="en-US" sz="2800" b="1" dirty="0" smtClean="0">
                <a:ln w="10541" cmpd="sng">
                  <a:solidFill>
                    <a:schemeClr val="accent1">
                      <a:shade val="88000"/>
                      <a:satMod val="110000"/>
                    </a:schemeClr>
                  </a:solidFill>
                  <a:prstDash val="solid"/>
                </a:ln>
                <a:solidFill>
                  <a:srgbClr val="FF0000"/>
                </a:solidFill>
              </a:rPr>
              <a:t>none.</a:t>
            </a:r>
          </a:p>
          <a:p>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 a result, instead of economic justice we have a </a:t>
            </a:r>
            <a:r>
              <a:rPr lang="en-US" sz="2800" b="1" dirty="0" smtClean="0">
                <a:ln w="10541" cmpd="sng">
                  <a:solidFill>
                    <a:schemeClr val="accent1">
                      <a:shade val="88000"/>
                      <a:satMod val="110000"/>
                    </a:schemeClr>
                  </a:solidFill>
                  <a:prstDash val="solid"/>
                </a:ln>
                <a:solidFill>
                  <a:srgbClr val="FF0000"/>
                </a:solidFill>
              </a:rPr>
              <a:t>privileged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class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who threaten to destroy everything we have worked so hard to achieve</a:t>
            </a:r>
          </a:p>
          <a:p>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055913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639143795"/>
              </p:ext>
            </p:extLst>
          </p:nvPr>
        </p:nvGraphicFramePr>
        <p:xfrm>
          <a:off x="0" y="638175"/>
          <a:ext cx="9080500" cy="55816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244430" y="345787"/>
            <a:ext cx="7168148" cy="584776"/>
          </a:xfrm>
          <a:prstGeom prst="rect">
            <a:avLst/>
          </a:prstGeom>
          <a:noFill/>
        </p:spPr>
        <p:txBody>
          <a:bodyPr wrap="none" rtlCol="0">
            <a:spAutoFit/>
          </a:bodyPr>
          <a:lstStyle/>
          <a:p>
            <a:r>
              <a:rPr lang="en-US" sz="3200" dirty="0" smtClean="0">
                <a:solidFill>
                  <a:srgbClr val="FF0000"/>
                </a:solidFill>
              </a:rPr>
              <a:t>Land Prices in Manhattan Per Square Foot</a:t>
            </a:r>
            <a:endParaRPr lang="en-US" sz="3200" dirty="0">
              <a:solidFill>
                <a:srgbClr val="FF0000"/>
              </a:solidFill>
            </a:endParaRPr>
          </a:p>
        </p:txBody>
      </p:sp>
    </p:spTree>
    <p:extLst>
      <p:ext uri="{BB962C8B-B14F-4D97-AF65-F5344CB8AC3E}">
        <p14:creationId xmlns:p14="http://schemas.microsoft.com/office/powerpoint/2010/main" val="2855969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7012" y="2553396"/>
            <a:ext cx="8846987" cy="3416320"/>
          </a:xfrm>
          <a:prstGeom prst="rect">
            <a:avLst/>
          </a:prstGeom>
          <a:solidFill>
            <a:srgbClr val="558ED5">
              <a:alpha val="96000"/>
            </a:srgbClr>
          </a:solidFill>
          <a:ln>
            <a:solidFill>
              <a:srgbClr val="002060"/>
            </a:solidFill>
          </a:ln>
        </p:spPr>
        <p:txBody>
          <a:bodyPr wrap="square" rtlCol="0">
            <a:spAutoFit/>
          </a:bodyPr>
          <a:lstStyle/>
          <a:p>
            <a:endParaRPr lang="en-US" dirty="0" smtClean="0">
              <a:noFill/>
            </a:endParaRPr>
          </a:p>
          <a:p>
            <a:endParaRPr lang="en-US" dirty="0">
              <a:noFill/>
            </a:endParaRPr>
          </a:p>
          <a:p>
            <a:endParaRPr lang="en-US" dirty="0" smtClean="0">
              <a:noFill/>
            </a:endParaRPr>
          </a:p>
          <a:p>
            <a:endParaRPr lang="en-US" dirty="0">
              <a:noFill/>
            </a:endParaRPr>
          </a:p>
          <a:p>
            <a:endParaRPr lang="en-US" dirty="0" smtClean="0">
              <a:noFill/>
            </a:endParaRPr>
          </a:p>
          <a:p>
            <a:endParaRPr lang="en-US" dirty="0">
              <a:noFill/>
            </a:endParaRPr>
          </a:p>
          <a:p>
            <a:endParaRPr lang="en-US" dirty="0" smtClean="0">
              <a:noFill/>
            </a:endParaRPr>
          </a:p>
          <a:p>
            <a:endParaRPr lang="en-US" dirty="0">
              <a:noFill/>
            </a:endParaRPr>
          </a:p>
          <a:p>
            <a:endParaRPr lang="en-US" dirty="0" smtClean="0">
              <a:noFill/>
            </a:endParaRPr>
          </a:p>
          <a:p>
            <a:endParaRPr lang="en-US" dirty="0">
              <a:noFill/>
            </a:endParaRPr>
          </a:p>
          <a:p>
            <a:endParaRPr lang="en-US" dirty="0" smtClean="0">
              <a:noFill/>
            </a:endParaRPr>
          </a:p>
          <a:p>
            <a:endParaRPr lang="en-US" dirty="0">
              <a:noFill/>
            </a:endParaRPr>
          </a:p>
        </p:txBody>
      </p:sp>
      <p:sp>
        <p:nvSpPr>
          <p:cNvPr id="10" name="TextBox 9"/>
          <p:cNvSpPr txBox="1"/>
          <p:nvPr/>
        </p:nvSpPr>
        <p:spPr>
          <a:xfrm>
            <a:off x="2747101" y="1016355"/>
            <a:ext cx="4893449" cy="954107"/>
          </a:xfrm>
          <a:prstGeom prst="rect">
            <a:avLst/>
          </a:prstGeom>
          <a:noFill/>
        </p:spPr>
        <p:txBody>
          <a:bodyPr wrap="square" rtlCol="0">
            <a:spAutoFit/>
          </a:bodyPr>
          <a:lstStyle/>
          <a:p>
            <a:pPr marL="68580" indent="0">
              <a:buNone/>
            </a:pPr>
            <a:r>
              <a:rPr lang="en-US" sz="2800" b="1" dirty="0" smtClean="0">
                <a:solidFill>
                  <a:srgbClr val="FF0000"/>
                </a:solidFill>
              </a:rPr>
              <a:t>Ceteris Parebis:</a:t>
            </a:r>
          </a:p>
          <a:p>
            <a:pPr marL="68580" indent="0">
              <a:buNone/>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“holding all else constant”</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170" name="Picture 2" descr="http://ts4.mm.bing.net/th?id=H.4695452525790043&amp;pid=15.1&amp;H=119&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3023096"/>
            <a:ext cx="2855764" cy="22892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810125" y="3004046"/>
            <a:ext cx="1666639" cy="2308324"/>
          </a:xfrm>
          <a:prstGeom prst="rect">
            <a:avLst/>
          </a:prstGeom>
          <a:solidFill>
            <a:srgbClr val="FFFF0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 </a:t>
            </a:r>
            <a:r>
              <a:rPr lang="en-US" dirty="0" smtClean="0"/>
              <a:t>                        </a:t>
            </a:r>
            <a:endParaRPr lang="en-US" dirty="0"/>
          </a:p>
        </p:txBody>
      </p:sp>
      <p:sp>
        <p:nvSpPr>
          <p:cNvPr id="12" name="TextBox 11"/>
          <p:cNvSpPr txBox="1"/>
          <p:nvPr/>
        </p:nvSpPr>
        <p:spPr>
          <a:xfrm>
            <a:off x="6476765" y="3026036"/>
            <a:ext cx="1695686" cy="2308324"/>
          </a:xfrm>
          <a:prstGeom prst="rect">
            <a:avLst/>
          </a:prstGeom>
          <a:solidFill>
            <a:srgbClr val="FF0000"/>
          </a:solidFill>
        </p:spPr>
        <p:txBody>
          <a:bodyPr wrap="square" rtlCol="0">
            <a:spAutoFit/>
          </a:bodyPr>
          <a:lstStyle/>
          <a:p>
            <a:r>
              <a:rPr lang="en-US" dirty="0" smtClean="0"/>
              <a:t> </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pic>
        <p:nvPicPr>
          <p:cNvPr id="7174" name="Picture 6" descr="http://ts1.mm.bing.net/th?id=H.4763523485666400&amp;pid=15.1&amp;H=160&amp;W=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995" y="3355338"/>
            <a:ext cx="612455" cy="1390679"/>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ts4.mm.bing.net/th?id=H.4524817813536971&amp;pid=15.1&amp;H=160&amp;W=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4789" y="3341942"/>
            <a:ext cx="1266825"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924789" y="4989686"/>
            <a:ext cx="715761" cy="369332"/>
          </a:xfrm>
          <a:prstGeom prst="rect">
            <a:avLst/>
          </a:prstGeom>
          <a:noFill/>
        </p:spPr>
        <p:txBody>
          <a:bodyPr wrap="none" rtlCol="0">
            <a:spAutoFit/>
          </a:bodyPr>
          <a:lstStyle/>
          <a:p>
            <a:r>
              <a:rPr lang="en-US" dirty="0" smtClean="0"/>
              <a:t>Labor </a:t>
            </a:r>
            <a:endParaRPr lang="en-US" dirty="0"/>
          </a:p>
        </p:txBody>
      </p:sp>
      <p:sp>
        <p:nvSpPr>
          <p:cNvPr id="3" name="TextBox 2"/>
          <p:cNvSpPr txBox="1"/>
          <p:nvPr/>
        </p:nvSpPr>
        <p:spPr>
          <a:xfrm>
            <a:off x="5215456" y="4952699"/>
            <a:ext cx="833431" cy="369332"/>
          </a:xfrm>
          <a:prstGeom prst="rect">
            <a:avLst/>
          </a:prstGeom>
          <a:noFill/>
        </p:spPr>
        <p:txBody>
          <a:bodyPr wrap="none" rtlCol="0">
            <a:spAutoFit/>
          </a:bodyPr>
          <a:lstStyle/>
          <a:p>
            <a:r>
              <a:rPr lang="en-US" dirty="0" smtClean="0"/>
              <a:t>Capital</a:t>
            </a:r>
            <a:endParaRPr lang="en-US" dirty="0"/>
          </a:p>
        </p:txBody>
      </p:sp>
      <p:pic>
        <p:nvPicPr>
          <p:cNvPr id="16" name="Content Placeholder 4" descr="Screen Shot 2013-05-29 at 7.31.58 PM.png"/>
          <p:cNvPicPr>
            <a:picLocks noGrp="1" noChangeAspect="1"/>
          </p:cNvPicPr>
          <p:nvPr>
            <p:ph idx="1"/>
          </p:nvPr>
        </p:nvPicPr>
        <p:blipFill>
          <a:blip r:embed="rId6">
            <a:extLst>
              <a:ext uri="{28A0092B-C50C-407E-A947-70E740481C1C}">
                <a14:useLocalDpi xmlns:a14="http://schemas.microsoft.com/office/drawing/2010/main" val="0"/>
              </a:ext>
            </a:extLst>
          </a:blip>
          <a:srcRect l="-31012" r="-31012"/>
          <a:stretch>
            <a:fillRect/>
          </a:stretch>
        </p:blipFill>
        <p:spPr>
          <a:xfrm>
            <a:off x="-221933" y="799986"/>
            <a:ext cx="2959122" cy="1418438"/>
          </a:xfrm>
        </p:spPr>
      </p:pic>
      <p:sp>
        <p:nvSpPr>
          <p:cNvPr id="5" name="Right Arrow 4"/>
          <p:cNvSpPr/>
          <p:nvPr/>
        </p:nvSpPr>
        <p:spPr>
          <a:xfrm>
            <a:off x="3816121" y="3880557"/>
            <a:ext cx="914401" cy="98538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747101" y="323643"/>
            <a:ext cx="4280994" cy="923330"/>
          </a:xfrm>
          <a:prstGeom prst="rect">
            <a:avLst/>
          </a:prstGeom>
          <a:noFill/>
        </p:spPr>
        <p:txBody>
          <a:bodyPr wrap="square" rtlCol="0">
            <a:spAutoFit/>
          </a:bodyPr>
          <a:lstStyle/>
          <a:p>
            <a:r>
              <a:rPr lang="en-US" sz="3600" dirty="0" smtClean="0"/>
              <a:t>Economic Model</a:t>
            </a:r>
          </a:p>
          <a:p>
            <a:endParaRPr lang="en-US" dirty="0"/>
          </a:p>
        </p:txBody>
      </p:sp>
    </p:spTree>
    <p:extLst>
      <p:ext uri="{BB962C8B-B14F-4D97-AF65-F5344CB8AC3E}">
        <p14:creationId xmlns:p14="http://schemas.microsoft.com/office/powerpoint/2010/main" val="1594045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107499615"/>
              </p:ext>
            </p:extLst>
          </p:nvPr>
        </p:nvGraphicFramePr>
        <p:xfrm>
          <a:off x="0" y="638175"/>
          <a:ext cx="9080500" cy="55816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335066" y="314758"/>
            <a:ext cx="2665914" cy="584776"/>
          </a:xfrm>
          <a:prstGeom prst="rect">
            <a:avLst/>
          </a:prstGeom>
          <a:noFill/>
        </p:spPr>
        <p:txBody>
          <a:bodyPr wrap="none" rtlCol="0">
            <a:spAutoFit/>
          </a:bodyPr>
          <a:lstStyle/>
          <a:p>
            <a:r>
              <a:rPr lang="en-US" sz="3200" dirty="0" smtClean="0">
                <a:solidFill>
                  <a:srgbClr val="FF0000"/>
                </a:solidFill>
              </a:rPr>
              <a:t>Ceteris </a:t>
            </a:r>
            <a:r>
              <a:rPr lang="en-US" sz="3200" dirty="0" err="1" smtClean="0">
                <a:solidFill>
                  <a:srgbClr val="FF0000"/>
                </a:solidFill>
              </a:rPr>
              <a:t>Parebis</a:t>
            </a:r>
            <a:r>
              <a:rPr lang="en-US" sz="3200" dirty="0" smtClean="0">
                <a:solidFill>
                  <a:srgbClr val="FF0000"/>
                </a:solidFill>
              </a:rPr>
              <a:t> </a:t>
            </a:r>
            <a:endParaRPr lang="en-US" sz="3200" dirty="0">
              <a:solidFill>
                <a:srgbClr val="FF0000"/>
              </a:solidFill>
            </a:endParaRPr>
          </a:p>
        </p:txBody>
      </p:sp>
      <p:sp>
        <p:nvSpPr>
          <p:cNvPr id="5" name="TextBox 4"/>
          <p:cNvSpPr txBox="1"/>
          <p:nvPr/>
        </p:nvSpPr>
        <p:spPr>
          <a:xfrm>
            <a:off x="1359893" y="4694932"/>
            <a:ext cx="198853" cy="186001"/>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1359893" y="4874519"/>
            <a:ext cx="192439" cy="179587"/>
          </a:xfrm>
          <a:prstGeom prst="rect">
            <a:avLst/>
          </a:prstGeom>
          <a:solidFill>
            <a:srgbClr val="FF0000"/>
          </a:solidFill>
        </p:spPr>
        <p:txBody>
          <a:bodyPr wrap="square" rtlCol="0">
            <a:spAutoFit/>
          </a:bodyPr>
          <a:lstStyle/>
          <a:p>
            <a:endParaRPr lang="en-US" dirty="0">
              <a:ln>
                <a:solidFill>
                  <a:srgbClr val="FF0000"/>
                </a:solidFill>
              </a:ln>
              <a:solidFill>
                <a:srgbClr val="FF0000"/>
              </a:solidFill>
            </a:endParaRPr>
          </a:p>
        </p:txBody>
      </p:sp>
    </p:spTree>
    <p:extLst>
      <p:ext uri="{BB962C8B-B14F-4D97-AF65-F5344CB8AC3E}">
        <p14:creationId xmlns:p14="http://schemas.microsoft.com/office/powerpoint/2010/main" val="3394344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723137068"/>
              </p:ext>
            </p:extLst>
          </p:nvPr>
        </p:nvGraphicFramePr>
        <p:xfrm>
          <a:off x="920520" y="1246422"/>
          <a:ext cx="7222830" cy="47879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87825" y="332399"/>
            <a:ext cx="7381604" cy="1446550"/>
          </a:xfrm>
          <a:prstGeom prst="rect">
            <a:avLst/>
          </a:prstGeom>
          <a:noFill/>
        </p:spPr>
        <p:txBody>
          <a:bodyPr wrap="square" rtlCol="0">
            <a:spAutoFit/>
          </a:bodyPr>
          <a:lstStyle/>
          <a:p>
            <a:r>
              <a:rPr lang="en-US" sz="3200" dirty="0" smtClean="0">
                <a:solidFill>
                  <a:srgbClr val="FF0000"/>
                </a:solidFill>
              </a:rPr>
              <a:t>					The Margin</a:t>
            </a:r>
          </a:p>
          <a:p>
            <a:r>
              <a:rPr lang="en-US" sz="2400" dirty="0" smtClean="0">
                <a:solidFill>
                  <a:srgbClr val="FF0000"/>
                </a:solidFill>
              </a:rPr>
              <a:t>The least productive site under equal market conditions </a:t>
            </a:r>
          </a:p>
          <a:p>
            <a:endParaRPr lang="en-US" sz="3200" dirty="0">
              <a:solidFill>
                <a:srgbClr val="FF0000"/>
              </a:solidFill>
            </a:endParaRPr>
          </a:p>
        </p:txBody>
      </p:sp>
      <p:cxnSp>
        <p:nvCxnSpPr>
          <p:cNvPr id="9" name="Straight Connector 8"/>
          <p:cNvCxnSpPr/>
          <p:nvPr/>
        </p:nvCxnSpPr>
        <p:spPr>
          <a:xfrm>
            <a:off x="1438782" y="4738261"/>
            <a:ext cx="6234505" cy="0"/>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7702357" y="6325893"/>
            <a:ext cx="710451" cy="338554"/>
          </a:xfrm>
          <a:prstGeom prst="rect">
            <a:avLst/>
          </a:prstGeom>
          <a:noFill/>
        </p:spPr>
        <p:txBody>
          <a:bodyPr wrap="none" rtlCol="0">
            <a:spAutoFit/>
          </a:bodyPr>
          <a:lstStyle/>
          <a:p>
            <a:r>
              <a:rPr lang="en-US" sz="1600" dirty="0" smtClean="0"/>
              <a:t>wages</a:t>
            </a:r>
            <a:endParaRPr lang="en-US" sz="1600" dirty="0"/>
          </a:p>
        </p:txBody>
      </p:sp>
      <p:sp>
        <p:nvSpPr>
          <p:cNvPr id="3" name="TextBox 2"/>
          <p:cNvSpPr txBox="1"/>
          <p:nvPr/>
        </p:nvSpPr>
        <p:spPr>
          <a:xfrm>
            <a:off x="7630573" y="5987339"/>
            <a:ext cx="1577776" cy="338554"/>
          </a:xfrm>
          <a:prstGeom prst="rect">
            <a:avLst/>
          </a:prstGeom>
          <a:noFill/>
        </p:spPr>
        <p:txBody>
          <a:bodyPr wrap="none" rtlCol="0">
            <a:spAutoFit/>
          </a:bodyPr>
          <a:lstStyle/>
          <a:p>
            <a:r>
              <a:rPr lang="en-US" sz="1600" dirty="0" smtClean="0"/>
              <a:t>Return to capital </a:t>
            </a:r>
            <a:endParaRPr lang="en-US" sz="1600" dirty="0"/>
          </a:p>
        </p:txBody>
      </p:sp>
      <p:sp>
        <p:nvSpPr>
          <p:cNvPr id="4" name="TextBox 3"/>
          <p:cNvSpPr txBox="1"/>
          <p:nvPr/>
        </p:nvSpPr>
        <p:spPr>
          <a:xfrm>
            <a:off x="7576596" y="5482523"/>
            <a:ext cx="1585666" cy="369332"/>
          </a:xfrm>
          <a:prstGeom prst="rect">
            <a:avLst/>
          </a:prstGeom>
          <a:noFill/>
        </p:spPr>
        <p:txBody>
          <a:bodyPr wrap="none" rtlCol="0">
            <a:spAutoFit/>
          </a:bodyPr>
          <a:lstStyle/>
          <a:p>
            <a:r>
              <a:rPr lang="en-US" dirty="0" smtClean="0"/>
              <a:t>Economic Rent</a:t>
            </a:r>
            <a:endParaRPr lang="en-US" dirty="0"/>
          </a:p>
        </p:txBody>
      </p:sp>
      <p:pic>
        <p:nvPicPr>
          <p:cNvPr id="10" name="Picture 9" descr="Screen Shot 2013-06-06 at 8.26.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696" y="4755527"/>
            <a:ext cx="181871" cy="326825"/>
          </a:xfrm>
          <a:prstGeom prst="rect">
            <a:avLst/>
          </a:prstGeom>
        </p:spPr>
      </p:pic>
      <p:pic>
        <p:nvPicPr>
          <p:cNvPr id="8" name="Picture 7" descr="Screen Shot 2013-06-07 at 10.09.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6609" y="6036521"/>
            <a:ext cx="313963" cy="627926"/>
          </a:xfrm>
          <a:prstGeom prst="rect">
            <a:avLst/>
          </a:prstGeom>
        </p:spPr>
      </p:pic>
      <p:pic>
        <p:nvPicPr>
          <p:cNvPr id="12" name="Picture 11" descr="Screen Shot 2013-06-07 at 10.10.4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609" y="5461502"/>
            <a:ext cx="279060" cy="530214"/>
          </a:xfrm>
          <a:prstGeom prst="rect">
            <a:avLst/>
          </a:prstGeom>
        </p:spPr>
      </p:pic>
    </p:spTree>
    <p:extLst>
      <p:ext uri="{BB962C8B-B14F-4D97-AF65-F5344CB8AC3E}">
        <p14:creationId xmlns:p14="http://schemas.microsoft.com/office/powerpoint/2010/main" val="168035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734" y="378178"/>
            <a:ext cx="8229600" cy="4525963"/>
          </a:xfrm>
        </p:spPr>
        <p:txBody>
          <a:bodyPr/>
          <a:lstStyle/>
          <a:p>
            <a:pPr marL="0" indent="0">
              <a:buNone/>
            </a:pP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Economic Rent</a:t>
            </a:r>
          </a:p>
          <a:p>
            <a:pPr marL="0" indent="0">
              <a:buNone/>
            </a:pPr>
            <a:r>
              <a:rPr lang="en-US" b="1" dirty="0" smtClean="0">
                <a:ln w="10541" cmpd="sng">
                  <a:solidFill>
                    <a:schemeClr val="accent1">
                      <a:shade val="88000"/>
                      <a:satMod val="110000"/>
                    </a:schemeClr>
                  </a:solidFill>
                  <a:prstDash val="solid"/>
                </a:ln>
                <a:solidFill>
                  <a:srgbClr val="FF0000"/>
                </a:solidFill>
              </a:rPr>
              <a:t>That portion of the wealth yielded on a piece of land in excess of that yielded at the margin under equal market conditions. </a:t>
            </a:r>
            <a:endParaRPr lang="en-US" b="1" dirty="0">
              <a:ln w="10541" cmpd="sng">
                <a:solidFill>
                  <a:schemeClr val="accent1">
                    <a:shade val="88000"/>
                    <a:satMod val="110000"/>
                  </a:schemeClr>
                </a:solidFill>
                <a:prstDash val="solid"/>
              </a:ln>
              <a:solidFill>
                <a:srgbClr val="FF0000"/>
              </a:solidFill>
            </a:endParaRPr>
          </a:p>
          <a:p>
            <a:pPr marL="0" indent="0">
              <a:buNone/>
            </a:pPr>
            <a:endParaRPr lang="en-US" dirty="0" smtClean="0"/>
          </a:p>
          <a:p>
            <a:pPr marL="0" indent="0">
              <a:buNone/>
            </a:pPr>
            <a:endParaRPr lang="en-US" dirty="0" smtClean="0"/>
          </a:p>
          <a:p>
            <a:endParaRPr lang="en-US" dirty="0"/>
          </a:p>
        </p:txBody>
      </p:sp>
      <p:pic>
        <p:nvPicPr>
          <p:cNvPr id="5" name="Picture 4" descr="Screen Shot 2013-06-06 at 8.29.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34" y="3014505"/>
            <a:ext cx="7645502" cy="3424992"/>
          </a:xfrm>
          <a:prstGeom prst="rect">
            <a:avLst/>
          </a:prstGeom>
        </p:spPr>
      </p:pic>
    </p:spTree>
    <p:extLst>
      <p:ext uri="{BB962C8B-B14F-4D97-AF65-F5344CB8AC3E}">
        <p14:creationId xmlns:p14="http://schemas.microsoft.com/office/powerpoint/2010/main" val="152561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82488"/>
            <a:ext cx="8877793" cy="477053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first demand of the Communist Manifesto.</a:t>
            </a:r>
          </a:p>
          <a:p>
            <a:pPr algn="ct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Abolition of property in land and application of all rents of land to public purposes .</a:t>
            </a:r>
          </a:p>
          <a:p>
            <a:pPr algn="ct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Karl Marx</a:t>
            </a:r>
          </a:p>
          <a:p>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23702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s4.mm.bing.net/th?id=H.4964579474147683&amp;pid=15.1&amp;H=160&amp;W=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94" y="2804944"/>
            <a:ext cx="2771774" cy="32738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815125" y="2804944"/>
            <a:ext cx="1746336" cy="3273881"/>
          </a:xfrm>
          <a:prstGeom prst="rect">
            <a:avLst/>
          </a:prstGeom>
          <a:solidFill>
            <a:schemeClr val="bg1"/>
          </a:solidFill>
        </p:spPr>
        <p:txBody>
          <a:bodyPr wrap="square" rtlCol="0">
            <a:spAutoFit/>
          </a:bodyPr>
          <a:lstStyle/>
          <a:p>
            <a:endParaRPr lang="en-US" dirty="0">
              <a:solidFill>
                <a:schemeClr val="bg1"/>
              </a:solidFill>
            </a:endParaRPr>
          </a:p>
        </p:txBody>
      </p:sp>
      <p:sp>
        <p:nvSpPr>
          <p:cNvPr id="7" name="Content Placeholder 2"/>
          <p:cNvSpPr txBox="1">
            <a:spLocks/>
          </p:cNvSpPr>
          <p:nvPr/>
        </p:nvSpPr>
        <p:spPr>
          <a:xfrm>
            <a:off x="1815125" y="870380"/>
            <a:ext cx="7092608" cy="5208445"/>
          </a:xfrm>
          <a:prstGeom prst="rect">
            <a:avLst/>
          </a:prstGeom>
        </p:spPr>
        <p:txBody>
          <a:bodyPr vert="horz" lIns="91440" tIns="45720" rIns="91440" bIns="45720" rtlCol="0">
            <a:normAutofit fontScale="4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43300" lvl="8" indent="0">
              <a:buFont typeface="Arial"/>
              <a:buNone/>
            </a:pP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lvl="8" indent="0">
              <a:buFont typeface="Arial"/>
              <a:buNone/>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8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Solution</a:t>
            </a:r>
          </a:p>
          <a:p>
            <a:pPr marL="0" lvl="8" indent="0">
              <a:buFont typeface="Arial"/>
              <a:buNone/>
            </a:pPr>
            <a:r>
              <a:rPr lang="en-US" sz="5800" b="1" dirty="0" smtClean="0">
                <a:ln w="10541" cmpd="sng">
                  <a:solidFill>
                    <a:schemeClr val="accent1">
                      <a:shade val="88000"/>
                      <a:satMod val="110000"/>
                    </a:schemeClr>
                  </a:solidFill>
                  <a:prstDash val="solid"/>
                </a:ln>
                <a:solidFill>
                  <a:srgbClr val="0000FF"/>
                </a:solidFill>
              </a:rPr>
              <a:t>A. The economic rent which is due to the land i.e. the commons should be distributed to the community for the common good.</a:t>
            </a:r>
          </a:p>
          <a:p>
            <a:pPr marL="0" indent="0">
              <a:buFont typeface="Arial"/>
              <a:buNone/>
            </a:pPr>
            <a:endParaRPr lang="en-US" sz="5800" b="1" dirty="0" smtClean="0">
              <a:ln w="10541" cmpd="sng">
                <a:solidFill>
                  <a:schemeClr val="accent1">
                    <a:shade val="88000"/>
                    <a:satMod val="110000"/>
                  </a:schemeClr>
                </a:solidFill>
                <a:prstDash val="solid"/>
              </a:ln>
              <a:solidFill>
                <a:srgbClr val="0000FF"/>
              </a:solidFill>
            </a:endParaRPr>
          </a:p>
          <a:p>
            <a:pPr marL="0" indent="0">
              <a:buFont typeface="Arial"/>
              <a:buNone/>
            </a:pPr>
            <a:r>
              <a:rPr lang="en-US" sz="5800" b="1" dirty="0" smtClean="0">
                <a:ln w="10541" cmpd="sng">
                  <a:solidFill>
                    <a:schemeClr val="accent1">
                      <a:shade val="88000"/>
                      <a:satMod val="110000"/>
                    </a:schemeClr>
                  </a:solidFill>
                  <a:prstDash val="solid"/>
                </a:ln>
                <a:solidFill>
                  <a:srgbClr val="0000FF"/>
                </a:solidFill>
              </a:rPr>
              <a:t>B. ALL taxes on labor and capital can then be abolished. </a:t>
            </a:r>
          </a:p>
          <a:p>
            <a:pPr marL="0" indent="0">
              <a:buFont typeface="Arial"/>
              <a:buNone/>
            </a:pPr>
            <a:endParaRPr lang="en-US" sz="5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Font typeface="Arial"/>
              <a:buNone/>
            </a:pPr>
            <a:r>
              <a:rPr lang="en-US" sz="5800" b="1" dirty="0" smtClean="0">
                <a:ln w="10541" cmpd="sng">
                  <a:solidFill>
                    <a:schemeClr val="accent1">
                      <a:shade val="88000"/>
                      <a:satMod val="110000"/>
                    </a:schemeClr>
                  </a:solidFill>
                  <a:prstDash val="solid"/>
                </a:ln>
                <a:solidFill>
                  <a:srgbClr val="FF0000"/>
                </a:solidFill>
              </a:rPr>
              <a:t>Equal opportunities for all;  special privileges to none.</a:t>
            </a: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Font typeface="Arial"/>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TXLADYJ-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94" y="1136001"/>
            <a:ext cx="1494873" cy="1668943"/>
          </a:xfrm>
          <a:prstGeom prst="rect">
            <a:avLst/>
          </a:prstGeom>
        </p:spPr>
      </p:pic>
    </p:spTree>
    <p:extLst>
      <p:ext uri="{BB962C8B-B14F-4D97-AF65-F5344CB8AC3E}">
        <p14:creationId xmlns:p14="http://schemas.microsoft.com/office/powerpoint/2010/main" val="2674199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idx="12"/>
          </p:nvPr>
        </p:nvSpPr>
        <p:spPr/>
        <p:txBody>
          <a:bodyPr/>
          <a:lstStyle/>
          <a:p>
            <a:fld id="{021A4B37-8DAF-B040-936C-335A94C60CCF}" type="slidenum">
              <a:rPr lang="en-US"/>
              <a:pPr/>
              <a:t>27</a:t>
            </a:fld>
            <a:endParaRPr lang="en-US" dirty="0"/>
          </a:p>
        </p:txBody>
      </p:sp>
      <p:sp>
        <p:nvSpPr>
          <p:cNvPr id="5121" name="Rectangle 1"/>
          <p:cNvSpPr>
            <a:spLocks noGrp="1" noChangeArrowheads="1"/>
          </p:cNvSpPr>
          <p:nvPr>
            <p:ph type="title" idx="4294967295"/>
          </p:nvPr>
        </p:nvSpPr>
        <p:spPr>
          <a:xfrm>
            <a:off x="653760" y="547258"/>
            <a:ext cx="7824960" cy="3130889"/>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
            </a:r>
            <a:br>
              <a:rPr lang="en-US" dirty="0"/>
            </a:br>
            <a:r>
              <a:rPr lang="en-US" dirty="0"/>
              <a:t/>
            </a:r>
            <a:br>
              <a:rPr lang="en-US" dirty="0"/>
            </a:br>
            <a:r>
              <a:rPr lang="en-US" sz="5400" dirty="0"/>
              <a:t>Public money</a:t>
            </a:r>
          </a:p>
        </p:txBody>
      </p:sp>
    </p:spTree>
    <p:extLst>
      <p:ext uri="{BB962C8B-B14F-4D97-AF65-F5344CB8AC3E}">
        <p14:creationId xmlns:p14="http://schemas.microsoft.com/office/powerpoint/2010/main" val="1523565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idx="12"/>
          </p:nvPr>
        </p:nvSpPr>
        <p:spPr/>
        <p:txBody>
          <a:bodyPr/>
          <a:lstStyle/>
          <a:p>
            <a:fld id="{67D945D0-A6B8-CC45-8FA9-47D51E07D005}" type="slidenum">
              <a:rPr lang="en-US"/>
              <a:pPr/>
              <a:t>28</a:t>
            </a:fld>
            <a:endParaRPr lang="en-US" dirty="0"/>
          </a:p>
        </p:txBody>
      </p:sp>
      <p:sp>
        <p:nvSpPr>
          <p:cNvPr id="6145" name="Rectangle 1"/>
          <p:cNvSpPr>
            <a:spLocks noGrp="1" noChangeArrowheads="1"/>
          </p:cNvSpPr>
          <p:nvPr>
            <p:ph type="body" idx="4294967295"/>
          </p:nvPr>
        </p:nvSpPr>
        <p:spPr>
          <a:xfrm>
            <a:off x="1866240" y="1758425"/>
            <a:ext cx="6439680" cy="4526395"/>
          </a:xfrm>
          <a:ln/>
        </p:spPr>
        <p:txBody>
          <a:bodyPr/>
          <a:lstStyle/>
          <a:p>
            <a:pPr marL="619209" indent="-617770">
              <a:buSzPct val="45000"/>
              <a:buFont typeface="Wingdings"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dirty="0"/>
              <a:t>What is money?</a:t>
            </a:r>
          </a:p>
          <a:p>
            <a:pPr marL="619209" indent="-617770">
              <a:buSzPct val="45000"/>
              <a:buFont typeface="Wingdings"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dirty="0" smtClean="0"/>
              <a:t>Public vs Private control  </a:t>
            </a:r>
            <a:r>
              <a:rPr lang="en-US" dirty="0"/>
              <a:t>of </a:t>
            </a:r>
            <a:r>
              <a:rPr lang="en-US" dirty="0" smtClean="0"/>
              <a:t>money issuance </a:t>
            </a:r>
            <a:endParaRPr lang="en-US" dirty="0"/>
          </a:p>
          <a:p>
            <a:pPr marL="619209" indent="-617770">
              <a:buSzPct val="45000"/>
              <a:buFont typeface="Wingdings"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dirty="0"/>
              <a:t>Our present debt-based money</a:t>
            </a:r>
          </a:p>
        </p:txBody>
      </p:sp>
    </p:spTree>
    <p:extLst>
      <p:ext uri="{BB962C8B-B14F-4D97-AF65-F5344CB8AC3E}">
        <p14:creationId xmlns:p14="http://schemas.microsoft.com/office/powerpoint/2010/main" val="1540863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idx="12"/>
          </p:nvPr>
        </p:nvSpPr>
        <p:spPr/>
        <p:txBody>
          <a:bodyPr/>
          <a:lstStyle/>
          <a:p>
            <a:fld id="{DEE05FAA-02E8-FF45-8F6D-C3B85CBDCDCD}" type="slidenum">
              <a:rPr lang="en-US"/>
              <a:pPr/>
              <a:t>29</a:t>
            </a:fld>
            <a:endParaRPr lang="en-US" dirty="0"/>
          </a:p>
        </p:txBody>
      </p:sp>
      <p:sp>
        <p:nvSpPr>
          <p:cNvPr id="7169" name="Text Box 1"/>
          <p:cNvSpPr txBox="1">
            <a:spLocks noChangeArrowheads="1"/>
          </p:cNvSpPr>
          <p:nvPr/>
        </p:nvSpPr>
        <p:spPr bwMode="auto">
          <a:xfrm>
            <a:off x="653760" y="542938"/>
            <a:ext cx="7819200" cy="56813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lnSpc>
                <a:spcPct val="100000"/>
              </a:lnSpc>
            </a:pPr>
            <a:r>
              <a:rPr lang="en-US" sz="2900" dirty="0"/>
              <a:t>What is money?</a:t>
            </a:r>
          </a:p>
        </p:txBody>
      </p:sp>
    </p:spTree>
    <p:extLst>
      <p:ext uri="{BB962C8B-B14F-4D97-AF65-F5344CB8AC3E}">
        <p14:creationId xmlns:p14="http://schemas.microsoft.com/office/powerpoint/2010/main" val="807627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905" y="1457064"/>
            <a:ext cx="5271396" cy="3508977"/>
          </a:xfrm>
        </p:spPr>
        <p:txBody>
          <a:bodyPr>
            <a:normAutofit/>
          </a:bodyPr>
          <a:lstStyle/>
          <a:p>
            <a:pPr marL="68580" indent="0">
              <a:buNone/>
            </a:pPr>
            <a:endParaRPr lang="en-US" sz="3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master key to unlocking the solution to our current economic predicament is an understanding of </a:t>
            </a:r>
          </a:p>
          <a:p>
            <a:pPr marL="68580" indent="0">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“Economic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ent.” </a:t>
            </a:r>
          </a:p>
          <a:p>
            <a:pPr marL="68580" indent="0">
              <a:buNone/>
            </a:pP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68580" indent="0">
              <a:buNone/>
            </a:pP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4" name="Picture 2" descr="http://ts2.mm.bing.net/th?id=H.4975170843378469&amp;pid=15.1&amp;H=160&amp;W=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3" y="2342507"/>
            <a:ext cx="1059442" cy="32548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http://ts2.mm.bing.net/th?id=H.4634244970577981&amp;pid=15.1&amp;H=14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49" y="939156"/>
            <a:ext cx="1179961" cy="14033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41860" y="672234"/>
            <a:ext cx="5768441" cy="830997"/>
          </a:xfrm>
          <a:prstGeom prst="rect">
            <a:avLst/>
          </a:prstGeom>
          <a:noFill/>
        </p:spPr>
        <p:txBody>
          <a:bodyPr wrap="square" rtlCol="0">
            <a:spAutoFit/>
          </a:bodyPr>
          <a:lstStyle/>
          <a:p>
            <a:pPr algn="ctr"/>
            <a:r>
              <a:rPr lang="en-US" sz="4800" b="1" dirty="0" smtClean="0">
                <a:solidFill>
                  <a:srgbClr val="FF0000"/>
                </a:solidFill>
              </a:rPr>
              <a:t>Economic Rent</a:t>
            </a:r>
            <a:endParaRPr lang="en-US" sz="4800" b="1" dirty="0">
              <a:solidFill>
                <a:srgbClr val="FF0000"/>
              </a:solidFill>
            </a:endParaRPr>
          </a:p>
        </p:txBody>
      </p:sp>
      <p:sp>
        <p:nvSpPr>
          <p:cNvPr id="2" name="TextBox 1"/>
          <p:cNvSpPr txBox="1"/>
          <p:nvPr/>
        </p:nvSpPr>
        <p:spPr>
          <a:xfrm>
            <a:off x="6660444" y="395111"/>
            <a:ext cx="634834" cy="369332"/>
          </a:xfrm>
          <a:prstGeom prst="rect">
            <a:avLst/>
          </a:prstGeom>
          <a:noFill/>
        </p:spPr>
        <p:txBody>
          <a:bodyPr wrap="none" rtlCol="0">
            <a:spAutoFit/>
          </a:bodyPr>
          <a:lstStyle/>
          <a:p>
            <a:r>
              <a:rPr lang="en-US" dirty="0" smtClean="0">
                <a:solidFill>
                  <a:srgbClr val="FF0000"/>
                </a:solidFill>
              </a:rPr>
              <a:t>Land</a:t>
            </a:r>
            <a:endParaRPr lang="en-US" dirty="0">
              <a:solidFill>
                <a:srgbClr val="FF0000"/>
              </a:solidFill>
            </a:endParaRPr>
          </a:p>
        </p:txBody>
      </p:sp>
    </p:spTree>
    <p:extLst>
      <p:ext uri="{BB962C8B-B14F-4D97-AF65-F5344CB8AC3E}">
        <p14:creationId xmlns:p14="http://schemas.microsoft.com/office/powerpoint/2010/main" val="2846779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idx="12"/>
          </p:nvPr>
        </p:nvSpPr>
        <p:spPr/>
        <p:txBody>
          <a:bodyPr/>
          <a:lstStyle/>
          <a:p>
            <a:fld id="{EB89707F-3E05-F34E-8E1A-17C0D15E2896}" type="slidenum">
              <a:rPr lang="en-US"/>
              <a:pPr/>
              <a:t>30</a:t>
            </a:fld>
            <a:endParaRPr lang="en-US" dirty="0"/>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40" y="5728922"/>
            <a:ext cx="7992000" cy="325186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8194" name="Text Box 2"/>
          <p:cNvSpPr txBox="1">
            <a:spLocks noChangeArrowheads="1"/>
          </p:cNvSpPr>
          <p:nvPr/>
        </p:nvSpPr>
        <p:spPr bwMode="auto">
          <a:xfrm>
            <a:off x="829440" y="756080"/>
            <a:ext cx="7511040" cy="6221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2939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nSpc>
                <a:spcPct val="92000"/>
              </a:lnSpc>
              <a:spcAft>
                <a:spcPts val="1293"/>
              </a:spcAft>
            </a:pPr>
            <a:r>
              <a:rPr lang="en-US" sz="2900" dirty="0"/>
              <a:t>90% or more of our money is account money</a:t>
            </a:r>
          </a:p>
        </p:txBody>
      </p:sp>
      <p:sp>
        <p:nvSpPr>
          <p:cNvPr id="8195" name="Text Box 3"/>
          <p:cNvSpPr txBox="1">
            <a:spLocks noChangeArrowheads="1"/>
          </p:cNvSpPr>
          <p:nvPr/>
        </p:nvSpPr>
        <p:spPr bwMode="auto">
          <a:xfrm>
            <a:off x="622080" y="5173023"/>
            <a:ext cx="7879680" cy="5054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39" tIns="40820" rIns="81639" bIns="4082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nSpc>
                <a:spcPct val="100000"/>
              </a:lnSpc>
            </a:pPr>
            <a:r>
              <a:rPr lang="en-US" sz="2900" dirty="0"/>
              <a:t>10% or less of our money is coins and bills</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720" y="1309098"/>
            <a:ext cx="6726240" cy="37328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693692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792CED2B-A005-9948-A88D-DAA7FCE56969}" type="slidenum">
              <a:rPr lang="en-US"/>
              <a:pPr/>
              <a:t>31</a:t>
            </a:fld>
            <a:endParaRPr lang="en-US" dirty="0"/>
          </a:p>
        </p:txBody>
      </p:sp>
      <p:sp>
        <p:nvSpPr>
          <p:cNvPr id="9217" name="Rectangle 1"/>
          <p:cNvSpPr>
            <a:spLocks noGrp="1" noChangeArrowheads="1"/>
          </p:cNvSpPr>
          <p:nvPr>
            <p:ph type="title" idx="4294967295"/>
          </p:nvPr>
        </p:nvSpPr>
        <p:spPr>
          <a:xfrm>
            <a:off x="653760" y="542938"/>
            <a:ext cx="7816320" cy="1042669"/>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Account money is nothing new</a:t>
            </a:r>
          </a:p>
        </p:txBody>
      </p:sp>
      <p:sp>
        <p:nvSpPr>
          <p:cNvPr id="9218" name="Rectangle 2"/>
          <p:cNvSpPr>
            <a:spLocks noGrp="1" noChangeArrowheads="1"/>
          </p:cNvSpPr>
          <p:nvPr>
            <p:ph type="subTitle" idx="4294967295"/>
          </p:nvPr>
        </p:nvSpPr>
        <p:spPr>
          <a:xfrm>
            <a:off x="816481" y="1798749"/>
            <a:ext cx="7489440" cy="3593177"/>
          </a:xfrm>
          <a:ln/>
        </p:spPr>
        <p:txBody>
          <a:bodyPr tIns="0" anchor="ctr">
            <a:normAutofit/>
          </a:bodyPr>
          <a:lstStyle/>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Ancient Mesopotamia, 3500 BC, clay tablets with Cuneiform records of debts “payable to the bearer.”</a:t>
            </a:r>
            <a:br>
              <a:rPr lang="en-US" dirty="0"/>
            </a:br>
            <a:r>
              <a:rPr lang="en-US" sz="2200" dirty="0"/>
              <a:t>“Some of the very first written documents that have come down to us are Mesopotamian tablets recording credits and debits”  – Graeber, Debt: The First 5,000 Years</a:t>
            </a:r>
          </a:p>
          <a:p>
            <a:pPr marL="0" indent="0">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p:txBody>
      </p:sp>
    </p:spTree>
    <p:extLst>
      <p:ext uri="{BB962C8B-B14F-4D97-AF65-F5344CB8AC3E}">
        <p14:creationId xmlns:p14="http://schemas.microsoft.com/office/powerpoint/2010/main" val="13271750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3C99EC49-95D7-064D-B5F2-B682E5E58977}" type="slidenum">
              <a:rPr lang="en-US"/>
              <a:pPr/>
              <a:t>32</a:t>
            </a:fld>
            <a:endParaRPr lang="en-US" dirty="0"/>
          </a:p>
        </p:txBody>
      </p:sp>
      <p:sp>
        <p:nvSpPr>
          <p:cNvPr id="10241" name="Rectangle 1"/>
          <p:cNvSpPr>
            <a:spLocks noGrp="1" noChangeArrowheads="1"/>
          </p:cNvSpPr>
          <p:nvPr>
            <p:ph type="title" idx="4294967295"/>
          </p:nvPr>
        </p:nvSpPr>
        <p:spPr>
          <a:xfrm>
            <a:off x="653760" y="542938"/>
            <a:ext cx="7816320" cy="1042669"/>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Some examples of money</a:t>
            </a:r>
          </a:p>
        </p:txBody>
      </p:sp>
      <p:sp>
        <p:nvSpPr>
          <p:cNvPr id="10242" name="Rectangle 2"/>
          <p:cNvSpPr>
            <a:spLocks noGrp="1" noChangeArrowheads="1"/>
          </p:cNvSpPr>
          <p:nvPr>
            <p:ph type="subTitle" idx="4294967295"/>
          </p:nvPr>
        </p:nvSpPr>
        <p:spPr>
          <a:xfrm>
            <a:off x="816481" y="1504959"/>
            <a:ext cx="7489440" cy="5013166"/>
          </a:xfrm>
          <a:ln/>
        </p:spPr>
        <p:txBody>
          <a:bodyPr tIns="0" anchor="ctr">
            <a:normAutofit fontScale="92500" lnSpcReduction="20000"/>
          </a:bodyPr>
          <a:lstStyle/>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Account balances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Cattle</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Cowry shells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Leather money</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Beads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Tool money</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Clay tablets recording debt payable to the bearer</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Sacks of grain</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Metals by weight</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Shekel</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Coins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Bills of exchange</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Assignable promissory notes (goldsmiths)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Tally sticks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Tobacco</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Beaver skins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Banknotes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Paper money</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New account money created as loans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New account money created debt-free by government</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1600" dirty="0"/>
          </a:p>
        </p:txBody>
      </p:sp>
    </p:spTree>
    <p:extLst>
      <p:ext uri="{BB962C8B-B14F-4D97-AF65-F5344CB8AC3E}">
        <p14:creationId xmlns:p14="http://schemas.microsoft.com/office/powerpoint/2010/main" val="3997894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53760" y="661030"/>
            <a:ext cx="7662240" cy="55805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spcAft>
                <a:spcPts val="1293"/>
              </a:spcAft>
            </a:pPr>
            <a:r>
              <a:rPr lang="en-US" sz="2900" dirty="0"/>
              <a:t>Money has taken many forms.</a:t>
            </a:r>
          </a:p>
          <a:p>
            <a:pPr algn="ctr">
              <a:spcAft>
                <a:spcPts val="1293"/>
              </a:spcAft>
            </a:pPr>
            <a:endParaRPr lang="en-US" sz="2900" dirty="0"/>
          </a:p>
          <a:p>
            <a:pPr algn="ctr">
              <a:spcAft>
                <a:spcPts val="1293"/>
              </a:spcAft>
            </a:pPr>
            <a:r>
              <a:rPr lang="en-US" sz="2900" dirty="0"/>
              <a:t>What makes them all be money, i.e.</a:t>
            </a:r>
          </a:p>
          <a:p>
            <a:pPr algn="ctr">
              <a:spcAft>
                <a:spcPts val="1293"/>
              </a:spcAft>
            </a:pPr>
            <a:r>
              <a:rPr lang="en-US" sz="4400" dirty="0"/>
              <a:t>What is the nature of money?</a:t>
            </a:r>
          </a:p>
          <a:p>
            <a:pPr algn="ctr">
              <a:spcAft>
                <a:spcPts val="1293"/>
              </a:spcAft>
            </a:pPr>
            <a:endParaRPr lang="en-US" sz="4400" dirty="0"/>
          </a:p>
          <a:p>
            <a:pPr algn="ctr">
              <a:spcAft>
                <a:spcPts val="1293"/>
              </a:spcAft>
            </a:pPr>
            <a:endParaRPr lang="en-US" sz="4400" dirty="0"/>
          </a:p>
        </p:txBody>
      </p:sp>
    </p:spTree>
    <p:extLst>
      <p:ext uri="{BB962C8B-B14F-4D97-AF65-F5344CB8AC3E}">
        <p14:creationId xmlns:p14="http://schemas.microsoft.com/office/powerpoint/2010/main" val="2317076542"/>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53760" y="661030"/>
            <a:ext cx="7662240" cy="55805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spcAft>
                <a:spcPts val="1293"/>
              </a:spcAft>
            </a:pPr>
            <a:r>
              <a:rPr lang="en-US" sz="2900" dirty="0"/>
              <a:t>Different forms of money all </a:t>
            </a:r>
            <a:r>
              <a:rPr lang="en-US" sz="2900" i="1" dirty="0"/>
              <a:t>function</a:t>
            </a:r>
            <a:r>
              <a:rPr lang="en-US" sz="2900" dirty="0"/>
              <a:t> as a</a:t>
            </a:r>
          </a:p>
          <a:p>
            <a:pPr algn="ctr">
              <a:spcAft>
                <a:spcPts val="1293"/>
              </a:spcAft>
            </a:pPr>
            <a:endParaRPr lang="en-US" sz="2900" dirty="0"/>
          </a:p>
          <a:p>
            <a:pPr algn="ctr">
              <a:spcAft>
                <a:spcPts val="1293"/>
              </a:spcAft>
            </a:pPr>
            <a:endParaRPr lang="en-US" sz="2900" dirty="0"/>
          </a:p>
          <a:p>
            <a:pPr algn="ctr">
              <a:spcAft>
                <a:spcPts val="1293"/>
              </a:spcAft>
            </a:pPr>
            <a:r>
              <a:rPr lang="en-US" sz="4400" dirty="0"/>
              <a:t>Medium of exchange</a:t>
            </a:r>
          </a:p>
          <a:p>
            <a:pPr algn="ctr">
              <a:spcAft>
                <a:spcPts val="1293"/>
              </a:spcAft>
            </a:pPr>
            <a:endParaRPr lang="en-US" sz="4400" dirty="0"/>
          </a:p>
          <a:p>
            <a:pPr algn="ctr">
              <a:spcAft>
                <a:spcPts val="1293"/>
              </a:spcAft>
            </a:pPr>
            <a:r>
              <a:rPr lang="en-US" sz="2900" dirty="0"/>
              <a:t>Unit of measure</a:t>
            </a:r>
          </a:p>
          <a:p>
            <a:pPr algn="ctr">
              <a:spcAft>
                <a:spcPts val="1293"/>
              </a:spcAft>
            </a:pPr>
            <a:r>
              <a:rPr lang="en-US" sz="2900" dirty="0"/>
              <a:t>Store of value</a:t>
            </a:r>
          </a:p>
          <a:p>
            <a:pPr algn="ctr">
              <a:spcAft>
                <a:spcPts val="1293"/>
              </a:spcAft>
            </a:pPr>
            <a:endParaRPr lang="en-US" sz="4400" dirty="0"/>
          </a:p>
        </p:txBody>
      </p:sp>
    </p:spTree>
    <p:extLst>
      <p:ext uri="{BB962C8B-B14F-4D97-AF65-F5344CB8AC3E}">
        <p14:creationId xmlns:p14="http://schemas.microsoft.com/office/powerpoint/2010/main" val="660451988"/>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53760" y="661030"/>
            <a:ext cx="7662240" cy="55805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spcAft>
                <a:spcPts val="1293"/>
              </a:spcAft>
            </a:pPr>
            <a:r>
              <a:rPr lang="en-US" sz="2900" dirty="0"/>
              <a:t>Why do people accept money in return for their labor and goods?</a:t>
            </a:r>
          </a:p>
        </p:txBody>
      </p:sp>
    </p:spTree>
    <p:extLst>
      <p:ext uri="{BB962C8B-B14F-4D97-AF65-F5344CB8AC3E}">
        <p14:creationId xmlns:p14="http://schemas.microsoft.com/office/powerpoint/2010/main" val="2430186879"/>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53760" y="661030"/>
            <a:ext cx="7662240" cy="55805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spcAft>
                <a:spcPts val="1293"/>
              </a:spcAft>
            </a:pPr>
            <a:r>
              <a:rPr lang="en-US" sz="4000" dirty="0"/>
              <a:t>Is a society's money system a public matter?</a:t>
            </a:r>
          </a:p>
        </p:txBody>
      </p:sp>
    </p:spTree>
    <p:extLst>
      <p:ext uri="{BB962C8B-B14F-4D97-AF65-F5344CB8AC3E}">
        <p14:creationId xmlns:p14="http://schemas.microsoft.com/office/powerpoint/2010/main" val="4042583637"/>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subTitle" idx="4294967295"/>
          </p:nvPr>
        </p:nvSpPr>
        <p:spPr>
          <a:xfrm>
            <a:off x="653760" y="1768506"/>
            <a:ext cx="8020800" cy="4514874"/>
          </a:xfrm>
          <a:ln/>
        </p:spPr>
        <p:txBody>
          <a:bodyPr tIns="0" anchor="ctr"/>
          <a:lstStyle/>
          <a:p>
            <a:pPr marL="0" indent="0" algn="ct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Overall </a:t>
            </a:r>
            <a:r>
              <a:rPr lang="en-US" b="1" i="1" dirty="0"/>
              <a:t>quantity</a:t>
            </a:r>
            <a:r>
              <a:rPr lang="en-US" dirty="0"/>
              <a:t> of money</a:t>
            </a:r>
          </a:p>
          <a:p>
            <a:pPr marL="0" indent="0" algn="ct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marL="0" indent="0" algn="ct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marL="0" indent="0" algn="ct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Does the overall quantity of money affect price levels?</a:t>
            </a:r>
          </a:p>
        </p:txBody>
      </p:sp>
      <p:sp>
        <p:nvSpPr>
          <p:cNvPr id="15362" name="Rectangle 2"/>
          <p:cNvSpPr>
            <a:spLocks noGrp="1" noChangeArrowheads="1"/>
          </p:cNvSpPr>
          <p:nvPr>
            <p:ph type="title" idx="4294967295"/>
          </p:nvPr>
        </p:nvSpPr>
        <p:spPr>
          <a:xfrm>
            <a:off x="653760" y="661031"/>
            <a:ext cx="7662240" cy="836727"/>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The money supply</a:t>
            </a:r>
          </a:p>
        </p:txBody>
      </p:sp>
    </p:spTree>
    <p:extLst>
      <p:ext uri="{BB962C8B-B14F-4D97-AF65-F5344CB8AC3E}">
        <p14:creationId xmlns:p14="http://schemas.microsoft.com/office/powerpoint/2010/main" val="818014716"/>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653760" y="502614"/>
            <a:ext cx="7819200" cy="1126198"/>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Review so far</a:t>
            </a:r>
          </a:p>
        </p:txBody>
      </p:sp>
      <p:sp>
        <p:nvSpPr>
          <p:cNvPr id="16386" name="Rectangle 2"/>
          <p:cNvSpPr>
            <a:spLocks noGrp="1" noChangeArrowheads="1"/>
          </p:cNvSpPr>
          <p:nvPr>
            <p:ph type="body" idx="4294967295"/>
          </p:nvPr>
        </p:nvSpPr>
        <p:spPr>
          <a:xfrm>
            <a:off x="816480" y="1758426"/>
            <a:ext cx="7492320" cy="4507673"/>
          </a:xfrm>
          <a:ln/>
        </p:spPr>
        <p:txBody>
          <a:bodyPr/>
          <a:lstStyle/>
          <a:p>
            <a:pPr marL="616329" indent="-616329">
              <a:buFont typeface="Times New Roman" charset="0"/>
              <a:buChar char="•"/>
              <a:tabLst>
                <a:tab pos="616329" algn="l"/>
                <a:tab pos="718571" algn="l"/>
                <a:tab pos="1133297" algn="l"/>
                <a:tab pos="1548023" algn="l"/>
                <a:tab pos="1962749" algn="l"/>
                <a:tab pos="2377476" algn="l"/>
                <a:tab pos="2792202" algn="l"/>
                <a:tab pos="3206928" algn="l"/>
                <a:tab pos="3621654" algn="l"/>
                <a:tab pos="4036380" algn="l"/>
                <a:tab pos="4451106" algn="l"/>
                <a:tab pos="4865832" algn="l"/>
                <a:tab pos="5280558" algn="l"/>
                <a:tab pos="5695284" algn="l"/>
                <a:tab pos="6110011" algn="l"/>
                <a:tab pos="6524737" algn="l"/>
                <a:tab pos="6939463" algn="l"/>
                <a:tab pos="7354189" algn="l"/>
                <a:tab pos="7768915" algn="l"/>
                <a:tab pos="8183641" algn="l"/>
                <a:tab pos="8598367" algn="l"/>
              </a:tabLst>
            </a:pPr>
            <a:r>
              <a:rPr lang="en-US" dirty="0"/>
              <a:t>Money is whatever functions as </a:t>
            </a:r>
            <a:r>
              <a:rPr lang="en-US" b="1" i="1" dirty="0"/>
              <a:t>medium of exchange</a:t>
            </a:r>
            <a:r>
              <a:rPr lang="en-US" dirty="0"/>
              <a:t> for a community or society</a:t>
            </a:r>
          </a:p>
          <a:p>
            <a:pPr marL="616329" indent="-616329">
              <a:buFont typeface="Times New Roman" charset="0"/>
              <a:buChar char="•"/>
              <a:tabLst>
                <a:tab pos="616329" algn="l"/>
                <a:tab pos="718571" algn="l"/>
                <a:tab pos="1133297" algn="l"/>
                <a:tab pos="1548023" algn="l"/>
                <a:tab pos="1962749" algn="l"/>
                <a:tab pos="2377476" algn="l"/>
                <a:tab pos="2792202" algn="l"/>
                <a:tab pos="3206928" algn="l"/>
                <a:tab pos="3621654" algn="l"/>
                <a:tab pos="4036380" algn="l"/>
                <a:tab pos="4451106" algn="l"/>
                <a:tab pos="4865832" algn="l"/>
                <a:tab pos="5280558" algn="l"/>
                <a:tab pos="5695284" algn="l"/>
                <a:tab pos="6110011" algn="l"/>
                <a:tab pos="6524737" algn="l"/>
                <a:tab pos="6939463" algn="l"/>
                <a:tab pos="7354189" algn="l"/>
                <a:tab pos="7768915" algn="l"/>
                <a:tab pos="8183641" algn="l"/>
                <a:tab pos="8598367" algn="l"/>
              </a:tabLst>
            </a:pPr>
            <a:r>
              <a:rPr lang="en-US" dirty="0"/>
              <a:t>The overall </a:t>
            </a:r>
            <a:r>
              <a:rPr lang="en-US" b="1" i="1" dirty="0"/>
              <a:t>quantity</a:t>
            </a:r>
            <a:r>
              <a:rPr lang="en-US" dirty="0"/>
              <a:t> of money is a crucial variable for maintaining stable wage and price levels</a:t>
            </a:r>
          </a:p>
        </p:txBody>
      </p:sp>
    </p:spTree>
    <p:extLst>
      <p:ext uri="{BB962C8B-B14F-4D97-AF65-F5344CB8AC3E}">
        <p14:creationId xmlns:p14="http://schemas.microsoft.com/office/powerpoint/2010/main" val="3953263301"/>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440" y="194421"/>
            <a:ext cx="6399360" cy="640003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05283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54" y="2071874"/>
            <a:ext cx="7508621" cy="1410147"/>
          </a:xfrm>
        </p:spPr>
        <p:txBody>
          <a:bodyPr>
            <a:noAutofit/>
          </a:bodyPr>
          <a:lstStyle/>
          <a:p>
            <a:pPr marL="68580" indent="0" algn="ctr">
              <a:buNone/>
            </a:pP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is Economics? </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784678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6481" y="525656"/>
            <a:ext cx="8228160" cy="1144920"/>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5400" dirty="0"/>
              <a:t>The Commons</a:t>
            </a:r>
          </a:p>
        </p:txBody>
      </p:sp>
      <p:sp>
        <p:nvSpPr>
          <p:cNvPr id="18434" name="Rectangle 2"/>
          <p:cNvSpPr>
            <a:spLocks noGrp="1" noChangeArrowheads="1"/>
          </p:cNvSpPr>
          <p:nvPr>
            <p:ph type="body" idx="4294967295"/>
          </p:nvPr>
        </p:nvSpPr>
        <p:spPr>
          <a:xfrm>
            <a:off x="1036800" y="2056536"/>
            <a:ext cx="7649280" cy="4072748"/>
          </a:xfrm>
          <a:ln/>
        </p:spPr>
        <p:txBody>
          <a:bodyPr tIns="36574"/>
          <a:lstStyle/>
          <a:p>
            <a:pPr marL="620650" indent="-619209">
              <a:lnSpc>
                <a:spcPct val="92000"/>
              </a:lnSpc>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sz="3600" dirty="0"/>
              <a:t>Earth or Nature</a:t>
            </a:r>
            <a:r>
              <a:rPr lang="en-US" dirty="0"/>
              <a:t/>
            </a:r>
            <a:br>
              <a:rPr lang="en-US" dirty="0"/>
            </a:br>
            <a:r>
              <a:rPr lang="en-US" dirty="0"/>
              <a:t>        </a:t>
            </a:r>
            <a:r>
              <a:rPr lang="en-US" sz="2200" dirty="0"/>
              <a:t> (ground, water, air, frequencies, ...)</a:t>
            </a:r>
          </a:p>
          <a:p>
            <a:pPr marL="620650" indent="-619209">
              <a:lnSpc>
                <a:spcPct val="92000"/>
              </a:lnSpc>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sz="3600" dirty="0" smtClean="0"/>
              <a:t>Cultural </a:t>
            </a:r>
            <a:r>
              <a:rPr lang="en-US" sz="3600" dirty="0"/>
              <a:t>heritage</a:t>
            </a:r>
            <a:r>
              <a:rPr lang="en-US" dirty="0"/>
              <a:t/>
            </a:r>
            <a:br>
              <a:rPr lang="en-US" dirty="0"/>
            </a:br>
            <a:r>
              <a:rPr lang="en-US" dirty="0"/>
              <a:t>        </a:t>
            </a:r>
            <a:r>
              <a:rPr lang="en-US" sz="2200" dirty="0"/>
              <a:t>(money, language, art, knowledge, customs, ...</a:t>
            </a:r>
            <a:r>
              <a:rPr lang="en-US" sz="2200" dirty="0" smtClean="0"/>
              <a:t>)</a:t>
            </a:r>
          </a:p>
          <a:p>
            <a:pPr marL="620650" indent="-619209">
              <a:lnSpc>
                <a:spcPct val="92000"/>
              </a:lnSpc>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endParaRPr lang="en-US" sz="2200" dirty="0"/>
          </a:p>
          <a:p>
            <a:pPr marL="1441" indent="0">
              <a:lnSpc>
                <a:spcPct val="92000"/>
              </a:lnSpc>
              <a:buNone/>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sz="2200" dirty="0" smtClean="0">
                <a:solidFill>
                  <a:srgbClr val="FF0000"/>
                </a:solidFill>
              </a:rPr>
              <a:t>What IF :</a:t>
            </a:r>
            <a:endParaRPr lang="en-US" sz="2200" dirty="0">
              <a:solidFill>
                <a:srgbClr val="FF0000"/>
              </a:solidFill>
            </a:endParaRPr>
          </a:p>
          <a:p>
            <a:pPr marL="620650" indent="-619209">
              <a:lnSpc>
                <a:spcPct val="92000"/>
              </a:lnSpc>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sz="3600" dirty="0"/>
              <a:t>Money</a:t>
            </a:r>
            <a:r>
              <a:rPr lang="en-US" sz="2400" dirty="0"/>
              <a:t/>
            </a:r>
            <a:br>
              <a:rPr lang="en-US" sz="2400" dirty="0"/>
            </a:br>
            <a:r>
              <a:rPr lang="en-US" sz="2400" dirty="0"/>
              <a:t>        </a:t>
            </a:r>
            <a:r>
              <a:rPr lang="en-US" sz="2200" dirty="0"/>
              <a:t>(shared medium of exchange)</a:t>
            </a:r>
          </a:p>
          <a:p>
            <a:pPr marL="1441" indent="0">
              <a:lnSpc>
                <a:spcPct val="92000"/>
              </a:lnSpc>
              <a:buNone/>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endParaRPr lang="en-US" sz="2200" dirty="0"/>
          </a:p>
        </p:txBody>
      </p:sp>
    </p:spTree>
    <p:extLst>
      <p:ext uri="{BB962C8B-B14F-4D97-AF65-F5344CB8AC3E}">
        <p14:creationId xmlns:p14="http://schemas.microsoft.com/office/powerpoint/2010/main" val="3654198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EC1F686B-F110-DC49-8FB7-82028BDE8D54}" type="slidenum">
              <a:rPr lang="en-US"/>
              <a:pPr/>
              <a:t>41</a:t>
            </a:fld>
            <a:endParaRPr lang="en-US" dirty="0"/>
          </a:p>
        </p:txBody>
      </p:sp>
      <p:sp>
        <p:nvSpPr>
          <p:cNvPr id="19457" name="Rectangle 1"/>
          <p:cNvSpPr>
            <a:spLocks noGrp="1" noChangeArrowheads="1"/>
          </p:cNvSpPr>
          <p:nvPr>
            <p:ph type="title" idx="4294967295"/>
          </p:nvPr>
        </p:nvSpPr>
        <p:spPr>
          <a:xfrm>
            <a:off x="653760" y="542938"/>
            <a:ext cx="7816320" cy="1042669"/>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Some examples of money</a:t>
            </a:r>
          </a:p>
        </p:txBody>
      </p:sp>
      <p:sp>
        <p:nvSpPr>
          <p:cNvPr id="19458" name="Rectangle 2"/>
          <p:cNvSpPr>
            <a:spLocks noGrp="1" noChangeArrowheads="1"/>
          </p:cNvSpPr>
          <p:nvPr>
            <p:ph type="subTitle" idx="4294967295"/>
          </p:nvPr>
        </p:nvSpPr>
        <p:spPr>
          <a:xfrm>
            <a:off x="816481" y="1504959"/>
            <a:ext cx="7489440" cy="5013166"/>
          </a:xfrm>
          <a:ln/>
        </p:spPr>
        <p:txBody>
          <a:bodyPr tIns="0" anchor="ctr">
            <a:normAutofit fontScale="92500" lnSpcReduction="20000"/>
          </a:bodyPr>
          <a:lstStyle/>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Account balances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Cattle</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Cowry shells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Leather money</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Beads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Tool money</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Clay tablets recording debt payable to the bearer</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Sacks of grain</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Metals by weight</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Shekel</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Coins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Bills of exchange</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Assignable promissory notes (goldsmiths)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Tally sticks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Tobacco</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Beaver skins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Banknotes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Paper money</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New account money created as loans</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1600" dirty="0"/>
              <a:t>New account money created debt-free by government</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1600" dirty="0"/>
          </a:p>
        </p:txBody>
      </p:sp>
    </p:spTree>
    <p:extLst>
      <p:ext uri="{BB962C8B-B14F-4D97-AF65-F5344CB8AC3E}">
        <p14:creationId xmlns:p14="http://schemas.microsoft.com/office/powerpoint/2010/main" val="455196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idx="12"/>
          </p:nvPr>
        </p:nvSpPr>
        <p:spPr/>
        <p:txBody>
          <a:bodyPr/>
          <a:lstStyle/>
          <a:p>
            <a:fld id="{13E5EEFD-8C42-CC41-8C0E-E206F06C37E2}" type="slidenum">
              <a:rPr lang="en-US"/>
              <a:pPr/>
              <a:t>42</a:t>
            </a:fld>
            <a:endParaRPr lang="en-US" dirty="0"/>
          </a:p>
        </p:txBody>
      </p:sp>
      <p:sp>
        <p:nvSpPr>
          <p:cNvPr id="20481" name="Text Box 1"/>
          <p:cNvSpPr txBox="1">
            <a:spLocks noChangeArrowheads="1"/>
          </p:cNvSpPr>
          <p:nvPr/>
        </p:nvSpPr>
        <p:spPr bwMode="auto">
          <a:xfrm>
            <a:off x="653760" y="481011"/>
            <a:ext cx="7816320" cy="116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r>
              <a:rPr lang="en-US" sz="4000" dirty="0">
                <a:solidFill>
                  <a:srgbClr val="280099"/>
                </a:solidFill>
              </a:rPr>
              <a:t>We can classify forms of money into these types:</a:t>
            </a:r>
          </a:p>
        </p:txBody>
      </p:sp>
      <p:graphicFrame>
        <p:nvGraphicFramePr>
          <p:cNvPr id="20482" name="Group 2"/>
          <p:cNvGraphicFramePr>
            <a:graphicFrameLocks noGrp="1"/>
          </p:cNvGraphicFramePr>
          <p:nvPr>
            <p:extLst>
              <p:ext uri="{D42A27DB-BD31-4B8C-83A1-F6EECF244321}">
                <p14:modId xmlns:p14="http://schemas.microsoft.com/office/powerpoint/2010/main" val="3442151839"/>
              </p:ext>
            </p:extLst>
          </p:nvPr>
        </p:nvGraphicFramePr>
        <p:xfrm>
          <a:off x="804961" y="2079579"/>
          <a:ext cx="7280706" cy="2958088"/>
        </p:xfrm>
        <a:graphic>
          <a:graphicData uri="http://schemas.openxmlformats.org/drawingml/2006/table">
            <a:tbl>
              <a:tblPr/>
              <a:tblGrid>
                <a:gridCol w="3641055"/>
                <a:gridCol w="3639651"/>
              </a:tblGrid>
              <a:tr h="1580463">
                <a:tc>
                  <a:txBody>
                    <a:bodyPr/>
                    <a:lstStyle/>
                    <a:p>
                      <a:pPr marL="0" marR="0" lvl="0" indent="0" algn="ctr" defTabSz="457200" rtl="0" eaLnBrk="1"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900" b="0" i="0" u="none" strike="noStrike" cap="none" normalizeH="0" baseline="0" dirty="0">
                          <a:ln>
                            <a:noFill/>
                          </a:ln>
                          <a:solidFill>
                            <a:srgbClr val="000000"/>
                          </a:solidFill>
                          <a:effectLst/>
                          <a:latin typeface="Arial" charset="0"/>
                          <a:ea typeface="ＭＳ Ｐゴシック" charset="0"/>
                          <a:cs typeface="Arial" charset="0"/>
                        </a:rPr>
                        <a:t>COMMODITY</a:t>
                      </a:r>
                    </a:p>
                  </a:txBody>
                  <a:tcPr marL="81638" marR="81638" marT="86414" marB="424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57200" rtl="0" eaLnBrk="1"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900" b="0" i="0" u="none" strike="noStrike" cap="none" normalizeH="0" baseline="0" dirty="0" smtClean="0">
                          <a:ln>
                            <a:noFill/>
                          </a:ln>
                          <a:solidFill>
                            <a:srgbClr val="000000"/>
                          </a:solidFill>
                          <a:effectLst/>
                          <a:latin typeface="Arial" charset="0"/>
                          <a:ea typeface="ＭＳ Ｐゴシック" charset="0"/>
                          <a:cs typeface="Arial" charset="0"/>
                        </a:rPr>
                        <a:t>FIAT</a:t>
                      </a:r>
                      <a:endParaRPr kumimoji="0" lang="en-US" sz="2900" b="0" i="0" u="none" strike="noStrike" cap="none" normalizeH="0" baseline="0" dirty="0">
                        <a:ln>
                          <a:noFill/>
                        </a:ln>
                        <a:solidFill>
                          <a:srgbClr val="000000"/>
                        </a:solidFill>
                        <a:effectLst/>
                        <a:latin typeface="Arial" charset="0"/>
                        <a:ea typeface="ＭＳ Ｐゴシック" charset="0"/>
                        <a:cs typeface="Arial" charset="0"/>
                      </a:endParaRPr>
                    </a:p>
                  </a:txBody>
                  <a:tcPr marL="81638" marR="81638" marT="86414" marB="424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1377625">
                <a:tc>
                  <a:txBody>
                    <a:bodyPr/>
                    <a:lstStyle/>
                    <a:p>
                      <a:pPr marL="0" marR="0" lvl="0" indent="0" algn="l" defTabSz="457200" rtl="0" eaLnBrk="1"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600" b="0" i="0" u="none" strike="noStrike" cap="none" normalizeH="0" baseline="0" dirty="0">
                        <a:ln>
                          <a:noFill/>
                        </a:ln>
                        <a:solidFill>
                          <a:srgbClr val="000000"/>
                        </a:solidFill>
                        <a:effectLst/>
                        <a:latin typeface="Arial" charset="0"/>
                        <a:ea typeface="ＭＳ Ｐゴシック" charset="0"/>
                        <a:cs typeface="Arial" charset="0"/>
                      </a:endParaRPr>
                    </a:p>
                  </a:txBody>
                  <a:tcPr marL="81638" marR="81638" marT="67081" marB="424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57200" rtl="0" eaLnBrk="1" fontAlgn="base" latinLnBrk="0" hangingPunct="0">
                        <a:lnSpc>
                          <a:spcPct val="92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900" b="0" i="0" u="none" strike="noStrike" cap="none" normalizeH="0" baseline="0" dirty="0">
                          <a:ln>
                            <a:noFill/>
                          </a:ln>
                          <a:solidFill>
                            <a:srgbClr val="000000"/>
                          </a:solidFill>
                          <a:effectLst/>
                          <a:latin typeface="Arial" charset="0"/>
                          <a:ea typeface="ＭＳ Ｐゴシック" charset="0"/>
                          <a:cs typeface="Arial" charset="0"/>
                        </a:rPr>
                        <a:t>Credit        </a:t>
                      </a:r>
                      <a:r>
                        <a:rPr kumimoji="0" lang="en-US" sz="2900" b="0" i="0" u="none" strike="noStrike" cap="none" normalizeH="0" baseline="0" dirty="0" smtClean="0">
                          <a:ln>
                            <a:noFill/>
                          </a:ln>
                          <a:solidFill>
                            <a:srgbClr val="000000"/>
                          </a:solidFill>
                          <a:effectLst/>
                          <a:latin typeface="Arial" charset="0"/>
                          <a:ea typeface="ＭＳ Ｐゴシック" charset="0"/>
                          <a:cs typeface="Arial" charset="0"/>
                        </a:rPr>
                        <a:t>Debt</a:t>
                      </a:r>
                      <a:r>
                        <a:rPr kumimoji="0" lang="en-US" sz="2900" b="0" i="0" u="none" strike="noStrike" cap="none" normalizeH="0" baseline="0" dirty="0">
                          <a:ln>
                            <a:noFill/>
                          </a:ln>
                          <a:solidFill>
                            <a:srgbClr val="000000"/>
                          </a:solidFill>
                          <a:effectLst/>
                          <a:latin typeface="Arial" charset="0"/>
                          <a:ea typeface="ＭＳ Ｐゴシック" charset="0"/>
                          <a:cs typeface="Arial" charset="0"/>
                        </a:rPr>
                        <a:t>-free</a:t>
                      </a:r>
                    </a:p>
                  </a:txBody>
                  <a:tcPr marL="81638" marR="81638" marT="86414" marB="424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bl>
          </a:graphicData>
        </a:graphic>
      </p:graphicFrame>
    </p:spTree>
    <p:extLst>
      <p:ext uri="{BB962C8B-B14F-4D97-AF65-F5344CB8AC3E}">
        <p14:creationId xmlns:p14="http://schemas.microsoft.com/office/powerpoint/2010/main" val="17304518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pPr marL="619209" indent="-617770">
              <a:buSzPct val="45000"/>
              <a:buFont typeface="Wingdings"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dirty="0"/>
              <a:t>Public vs Private control  of money issuance </a:t>
            </a:r>
          </a:p>
        </p:txBody>
      </p:sp>
    </p:spTree>
    <p:extLst>
      <p:ext uri="{BB962C8B-B14F-4D97-AF65-F5344CB8AC3E}">
        <p14:creationId xmlns:p14="http://schemas.microsoft.com/office/powerpoint/2010/main" val="3295281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idx="12"/>
          </p:nvPr>
        </p:nvSpPr>
        <p:spPr/>
        <p:txBody>
          <a:bodyPr/>
          <a:lstStyle/>
          <a:p>
            <a:fld id="{92B2B258-5D1D-A24B-8A50-0EC659D123D5}" type="slidenum">
              <a:rPr lang="en-US"/>
              <a:pPr/>
              <a:t>44</a:t>
            </a:fld>
            <a:endParaRPr lang="en-US" dirty="0"/>
          </a:p>
        </p:txBody>
      </p:sp>
      <p:sp>
        <p:nvSpPr>
          <p:cNvPr id="21505" name="Rectangle 1"/>
          <p:cNvSpPr>
            <a:spLocks noGrp="1" noChangeArrowheads="1"/>
          </p:cNvSpPr>
          <p:nvPr>
            <p:ph type="title" idx="4294967295"/>
          </p:nvPr>
        </p:nvSpPr>
        <p:spPr>
          <a:xfrm>
            <a:off x="653760" y="502613"/>
            <a:ext cx="7816320" cy="1124758"/>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smtClean="0"/>
              <a:t>U.S. </a:t>
            </a:r>
            <a:r>
              <a:rPr lang="en-US" dirty="0"/>
              <a:t>MONETARY HISTORY</a:t>
            </a:r>
          </a:p>
        </p:txBody>
      </p:sp>
      <p:sp>
        <p:nvSpPr>
          <p:cNvPr id="21506" name="Rectangle 2"/>
          <p:cNvSpPr>
            <a:spLocks noGrp="1" noChangeArrowheads="1"/>
          </p:cNvSpPr>
          <p:nvPr>
            <p:ph type="body" idx="4294967295"/>
          </p:nvPr>
        </p:nvSpPr>
        <p:spPr>
          <a:xfrm>
            <a:off x="750241" y="1562564"/>
            <a:ext cx="3654720" cy="4504793"/>
          </a:xfrm>
          <a:ln/>
        </p:spPr>
        <p:txBody>
          <a:bodyPr/>
          <a:lstStyle/>
          <a:p>
            <a:pPr marL="1439" indent="0" algn="ctr">
              <a:buNone/>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PUBLIC</a:t>
            </a:r>
          </a:p>
          <a:p>
            <a:pPr marL="619209" indent="-617770">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Colonial scrip</a:t>
            </a:r>
          </a:p>
          <a:p>
            <a:pPr marL="619209" indent="-617770">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Continentals</a:t>
            </a:r>
          </a:p>
          <a:p>
            <a:pPr marL="619209" indent="-617770">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US Mint (coinage)</a:t>
            </a:r>
          </a:p>
          <a:p>
            <a:pPr marL="619209" indent="-617770">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United States Notes (1862-1971) </a:t>
            </a:r>
          </a:p>
        </p:txBody>
      </p:sp>
      <p:sp>
        <p:nvSpPr>
          <p:cNvPr id="21507" name="Rectangle 3"/>
          <p:cNvSpPr>
            <a:spLocks noGrp="1" noChangeArrowheads="1"/>
          </p:cNvSpPr>
          <p:nvPr>
            <p:ph type="body" idx="4294967295"/>
          </p:nvPr>
        </p:nvSpPr>
        <p:spPr>
          <a:xfrm>
            <a:off x="4587840" y="1595687"/>
            <a:ext cx="3849120" cy="4504793"/>
          </a:xfrm>
          <a:ln/>
        </p:spPr>
        <p:txBody>
          <a:bodyPr>
            <a:normAutofit fontScale="92500"/>
          </a:bodyPr>
          <a:lstStyle/>
          <a:p>
            <a:pPr marL="1439" indent="0" algn="ctr">
              <a:buNone/>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PRIVATE</a:t>
            </a:r>
          </a:p>
          <a:p>
            <a:pPr marL="619209" indent="-617770">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Commodity monies</a:t>
            </a:r>
          </a:p>
          <a:p>
            <a:pPr marL="619209" indent="-617770">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Bank credit money has dominated</a:t>
            </a:r>
          </a:p>
          <a:p>
            <a:pPr marL="619209" indent="-617770">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dirty="0"/>
              <a:t>Central banks</a:t>
            </a:r>
          </a:p>
          <a:p>
            <a:pPr marL="1344980" lvl="1" indent="-515528">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sz="2200" dirty="0"/>
              <a:t>First Bank of the US </a:t>
            </a:r>
          </a:p>
          <a:p>
            <a:pPr marL="1344980" lvl="1" indent="-515528">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sz="2200" dirty="0"/>
              <a:t>Second Bank of the US</a:t>
            </a:r>
          </a:p>
          <a:p>
            <a:pPr marL="1344980" lvl="1" indent="-515528">
              <a:buFont typeface="Times New Roman" charset="0"/>
              <a:buChar char="–"/>
              <a:tabLst>
                <a:tab pos="620650" algn="l"/>
                <a:tab pos="722891" algn="l"/>
                <a:tab pos="1137617" algn="l"/>
                <a:tab pos="1552343" algn="l"/>
                <a:tab pos="1967069" algn="l"/>
                <a:tab pos="2381795" algn="l"/>
                <a:tab pos="2796521" algn="l"/>
                <a:tab pos="3211247" algn="l"/>
                <a:tab pos="3625974" algn="l"/>
                <a:tab pos="4040700" algn="l"/>
                <a:tab pos="4455426" algn="l"/>
                <a:tab pos="4870152" algn="l"/>
                <a:tab pos="5284878" algn="l"/>
                <a:tab pos="5699604" algn="l"/>
                <a:tab pos="6114330" algn="l"/>
                <a:tab pos="6529056" algn="l"/>
                <a:tab pos="6943782" algn="l"/>
                <a:tab pos="7358509" algn="l"/>
                <a:tab pos="7773235" algn="l"/>
                <a:tab pos="8187961" algn="l"/>
                <a:tab pos="8602687" algn="l"/>
              </a:tabLst>
            </a:pPr>
            <a:r>
              <a:rPr lang="en-US" sz="2200" dirty="0"/>
              <a:t>Federal Reserve System</a:t>
            </a:r>
          </a:p>
        </p:txBody>
      </p:sp>
      <p:sp>
        <p:nvSpPr>
          <p:cNvPr id="2" name="TextBox 1"/>
          <p:cNvSpPr txBox="1"/>
          <p:nvPr/>
        </p:nvSpPr>
        <p:spPr>
          <a:xfrm>
            <a:off x="4179465" y="1562564"/>
            <a:ext cx="816750" cy="830997"/>
          </a:xfrm>
          <a:prstGeom prst="rect">
            <a:avLst/>
          </a:prstGeom>
          <a:noFill/>
        </p:spPr>
        <p:txBody>
          <a:bodyPr wrap="none" rtlCol="0">
            <a:spAutoFit/>
          </a:bodyPr>
          <a:lstStyle/>
          <a:p>
            <a:r>
              <a:rPr lang="en-US" sz="4800" dirty="0" smtClean="0"/>
              <a:t>VS</a:t>
            </a:r>
            <a:endParaRPr lang="en-US" sz="4800" dirty="0"/>
          </a:p>
        </p:txBody>
      </p:sp>
    </p:spTree>
    <p:extLst>
      <p:ext uri="{BB962C8B-B14F-4D97-AF65-F5344CB8AC3E}">
        <p14:creationId xmlns:p14="http://schemas.microsoft.com/office/powerpoint/2010/main" val="33259978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idx="12"/>
          </p:nvPr>
        </p:nvSpPr>
        <p:spPr/>
        <p:txBody>
          <a:bodyPr/>
          <a:lstStyle/>
          <a:p>
            <a:fld id="{30B60B22-0A84-ED40-890E-89E9967497CD}" type="slidenum">
              <a:rPr lang="en-US"/>
              <a:pPr/>
              <a:t>45</a:t>
            </a:fld>
            <a:endParaRPr lang="en-US" dirty="0"/>
          </a:p>
        </p:txBody>
      </p:sp>
      <p:sp>
        <p:nvSpPr>
          <p:cNvPr id="22529" name="Text Box 1"/>
          <p:cNvSpPr txBox="1">
            <a:spLocks noChangeArrowheads="1"/>
          </p:cNvSpPr>
          <p:nvPr/>
        </p:nvSpPr>
        <p:spPr bwMode="auto">
          <a:xfrm>
            <a:off x="653761" y="502613"/>
            <a:ext cx="7837920" cy="741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2024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r>
              <a:rPr lang="en-US" sz="4000" dirty="0">
                <a:solidFill>
                  <a:srgbClr val="280099"/>
                </a:solidFill>
              </a:rPr>
              <a:t>Colonial currencies</a:t>
            </a:r>
          </a:p>
        </p:txBody>
      </p:sp>
      <p:sp>
        <p:nvSpPr>
          <p:cNvPr id="22530" name="Text Box 2"/>
          <p:cNvSpPr txBox="1">
            <a:spLocks noChangeArrowheads="1"/>
          </p:cNvSpPr>
          <p:nvPr/>
        </p:nvSpPr>
        <p:spPr bwMode="auto">
          <a:xfrm>
            <a:off x="653761" y="3791918"/>
            <a:ext cx="7837920" cy="31107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8164"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spcAft>
                <a:spcPts val="544"/>
              </a:spcAft>
            </a:pPr>
            <a:endParaRPr lang="en-US" sz="2200" dirty="0"/>
          </a:p>
          <a:p>
            <a:pPr>
              <a:spcAft>
                <a:spcPts val="544"/>
              </a:spcAft>
            </a:pPr>
            <a:endParaRPr lang="en-US" sz="2200"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081" y="1775707"/>
            <a:ext cx="2728800" cy="24885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521" y="1768506"/>
            <a:ext cx="1990080" cy="24885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097969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idx="12"/>
          </p:nvPr>
        </p:nvSpPr>
        <p:spPr/>
        <p:txBody>
          <a:bodyPr/>
          <a:lstStyle/>
          <a:p>
            <a:fld id="{E0A0F4C8-A9BC-614D-83AE-9EA9A48BEAE3}" type="slidenum">
              <a:rPr lang="en-US"/>
              <a:pPr/>
              <a:t>46</a:t>
            </a:fld>
            <a:endParaRPr lang="en-US" dirty="0"/>
          </a:p>
        </p:txBody>
      </p:sp>
      <p:sp>
        <p:nvSpPr>
          <p:cNvPr id="23553" name="Text Box 1"/>
          <p:cNvSpPr txBox="1">
            <a:spLocks noChangeArrowheads="1"/>
          </p:cNvSpPr>
          <p:nvPr/>
        </p:nvSpPr>
        <p:spPr bwMode="auto">
          <a:xfrm>
            <a:off x="653760" y="492532"/>
            <a:ext cx="7816320" cy="11449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2024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spcAft>
                <a:spcPts val="998"/>
              </a:spcAft>
            </a:pPr>
            <a:r>
              <a:rPr lang="en-US" sz="4000" dirty="0">
                <a:solidFill>
                  <a:srgbClr val="280099"/>
                </a:solidFill>
              </a:rPr>
              <a:t>Continental currency</a:t>
            </a:r>
          </a:p>
        </p:txBody>
      </p:sp>
      <p:sp>
        <p:nvSpPr>
          <p:cNvPr id="23554" name="Text Box 2"/>
          <p:cNvSpPr txBox="1">
            <a:spLocks noChangeArrowheads="1"/>
          </p:cNvSpPr>
          <p:nvPr/>
        </p:nvSpPr>
        <p:spPr bwMode="auto">
          <a:xfrm>
            <a:off x="303840" y="1244290"/>
            <a:ext cx="7954560" cy="4977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01" y="1961486"/>
            <a:ext cx="2329920" cy="20738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361" y="1957166"/>
            <a:ext cx="1609920" cy="20738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24513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BFBE1B1B-D7A5-4B46-8C0D-D570BB313E56}" type="slidenum">
              <a:rPr lang="en-US"/>
              <a:pPr/>
              <a:t>47</a:t>
            </a:fld>
            <a:endParaRPr lang="en-US" dirty="0"/>
          </a:p>
        </p:txBody>
      </p:sp>
      <p:sp>
        <p:nvSpPr>
          <p:cNvPr id="24577" name="Rectangle 1"/>
          <p:cNvSpPr>
            <a:spLocks noGrp="1" noChangeArrowheads="1"/>
          </p:cNvSpPr>
          <p:nvPr>
            <p:ph type="title" idx="4294967295"/>
          </p:nvPr>
        </p:nvSpPr>
        <p:spPr>
          <a:xfrm>
            <a:off x="653761" y="502613"/>
            <a:ext cx="7837920" cy="1144920"/>
          </a:xfrm>
          <a:ln/>
        </p:spPr>
        <p:txBody>
          <a:bodyPr tIns="20246"/>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United States Mint</a:t>
            </a:r>
          </a:p>
        </p:txBody>
      </p:sp>
      <p:sp>
        <p:nvSpPr>
          <p:cNvPr id="24578" name="Rectangle 2"/>
          <p:cNvSpPr>
            <a:spLocks noGrp="1" noChangeArrowheads="1"/>
          </p:cNvSpPr>
          <p:nvPr>
            <p:ph type="body" idx="4294967295"/>
          </p:nvPr>
        </p:nvSpPr>
        <p:spPr>
          <a:xfrm>
            <a:off x="816480" y="2281200"/>
            <a:ext cx="7511040" cy="3921532"/>
          </a:xfrm>
          <a:ln/>
        </p:spPr>
        <p:txBody>
          <a:bodyPr/>
          <a:lstStyle/>
          <a:p>
            <a:pPr marL="368645" indent="-273604">
              <a:buClr>
                <a:srgbClr val="FF3366"/>
              </a:buClr>
              <a:buSzPct val="45000"/>
              <a:buFont typeface="Wingdings" charset="0"/>
              <a:buChar char=""/>
              <a:tabLst>
                <a:tab pos="368645" algn="l"/>
                <a:tab pos="470887" algn="l"/>
                <a:tab pos="885614" algn="l"/>
                <a:tab pos="1300340" algn="l"/>
                <a:tab pos="1715066" algn="l"/>
                <a:tab pos="2129792" algn="l"/>
                <a:tab pos="2544518" algn="l"/>
                <a:tab pos="2959244" algn="l"/>
                <a:tab pos="3373970" algn="l"/>
                <a:tab pos="3788696" algn="l"/>
                <a:tab pos="4203422" algn="l"/>
                <a:tab pos="4618149" algn="l"/>
                <a:tab pos="5032875" algn="l"/>
                <a:tab pos="5447601" algn="l"/>
                <a:tab pos="5862327" algn="l"/>
                <a:tab pos="6277053" algn="l"/>
                <a:tab pos="6691779" algn="l"/>
                <a:tab pos="7106505" algn="l"/>
                <a:tab pos="7521231" algn="l"/>
                <a:tab pos="7935958" algn="l"/>
                <a:tab pos="8350684" algn="l"/>
              </a:tabLst>
            </a:pPr>
            <a:r>
              <a:rPr lang="en-US" dirty="0"/>
              <a:t>Created with the Coinage Act of 1792</a:t>
            </a:r>
          </a:p>
          <a:p>
            <a:pPr marL="368645" indent="-273604">
              <a:buClr>
                <a:srgbClr val="FF3366"/>
              </a:buClr>
              <a:buSzPct val="45000"/>
              <a:buNone/>
              <a:tabLst>
                <a:tab pos="368645" algn="l"/>
                <a:tab pos="470887" algn="l"/>
                <a:tab pos="885614" algn="l"/>
                <a:tab pos="1300340" algn="l"/>
                <a:tab pos="1715066" algn="l"/>
                <a:tab pos="2129792" algn="l"/>
                <a:tab pos="2544518" algn="l"/>
                <a:tab pos="2959244" algn="l"/>
                <a:tab pos="3373970" algn="l"/>
                <a:tab pos="3788696" algn="l"/>
                <a:tab pos="4203422" algn="l"/>
                <a:tab pos="4618149" algn="l"/>
                <a:tab pos="5032875" algn="l"/>
                <a:tab pos="5447601" algn="l"/>
                <a:tab pos="5862327" algn="l"/>
                <a:tab pos="6277053" algn="l"/>
                <a:tab pos="6691779" algn="l"/>
                <a:tab pos="7106505" algn="l"/>
                <a:tab pos="7521231" algn="l"/>
                <a:tab pos="7935958" algn="l"/>
                <a:tab pos="8350684" algn="l"/>
              </a:tabLst>
            </a:pPr>
            <a:endParaRPr lang="en-US" sz="1500" dirty="0"/>
          </a:p>
        </p:txBody>
      </p:sp>
    </p:spTree>
    <p:extLst>
      <p:ext uri="{BB962C8B-B14F-4D97-AF65-F5344CB8AC3E}">
        <p14:creationId xmlns:p14="http://schemas.microsoft.com/office/powerpoint/2010/main" val="13952338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idx="12"/>
          </p:nvPr>
        </p:nvSpPr>
        <p:spPr/>
        <p:txBody>
          <a:bodyPr/>
          <a:lstStyle/>
          <a:p>
            <a:fld id="{BFD06A95-1D78-F74B-84F9-66C9DC064AE7}" type="slidenum">
              <a:rPr lang="en-US"/>
              <a:pPr/>
              <a:t>48</a:t>
            </a:fld>
            <a:endParaRPr lang="en-US" dirty="0"/>
          </a:p>
        </p:txBody>
      </p:sp>
      <p:sp>
        <p:nvSpPr>
          <p:cNvPr id="25601" name="Rectangle 1"/>
          <p:cNvSpPr>
            <a:spLocks noGrp="1" noChangeArrowheads="1"/>
          </p:cNvSpPr>
          <p:nvPr>
            <p:ph type="title" idx="4294967295"/>
          </p:nvPr>
        </p:nvSpPr>
        <p:spPr>
          <a:xfrm>
            <a:off x="653761" y="492532"/>
            <a:ext cx="7814880" cy="1142040"/>
          </a:xfrm>
          <a:ln/>
        </p:spPr>
        <p:txBody>
          <a:bodyPr tIns="20246"/>
          <a:lstStyle/>
          <a:p>
            <a:pPr>
              <a:spcAft>
                <a:spcPts val="99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Legal Tender Acts (1862-3)</a:t>
            </a:r>
          </a:p>
        </p:txBody>
      </p:sp>
      <p:sp>
        <p:nvSpPr>
          <p:cNvPr id="25602" name="Text Box 2"/>
          <p:cNvSpPr txBox="1">
            <a:spLocks noChangeArrowheads="1"/>
          </p:cNvSpPr>
          <p:nvPr/>
        </p:nvSpPr>
        <p:spPr bwMode="auto">
          <a:xfrm>
            <a:off x="622080" y="1244290"/>
            <a:ext cx="7954560" cy="4977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080" y="1741143"/>
            <a:ext cx="6514560" cy="276509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5604" name="Rectangle 4"/>
          <p:cNvSpPr>
            <a:spLocks noGrp="1" noChangeArrowheads="1"/>
          </p:cNvSpPr>
          <p:nvPr>
            <p:ph type="subTitle" idx="4294967295"/>
          </p:nvPr>
        </p:nvSpPr>
        <p:spPr>
          <a:xfrm>
            <a:off x="816480" y="4562399"/>
            <a:ext cx="7488000" cy="1680657"/>
          </a:xfrm>
          <a:ln/>
        </p:spPr>
        <p:txBody>
          <a:bodyPr tIns="0" anchor="ctr"/>
          <a:lstStyle/>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4000" dirty="0"/>
              <a:t>US Notes 1862 - 1971</a:t>
            </a:r>
          </a:p>
        </p:txBody>
      </p:sp>
    </p:spTree>
    <p:extLst>
      <p:ext uri="{BB962C8B-B14F-4D97-AF65-F5344CB8AC3E}">
        <p14:creationId xmlns:p14="http://schemas.microsoft.com/office/powerpoint/2010/main" val="31069525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4A908F6C-E6FB-9341-8E4D-B0701ED89DAA}" type="slidenum">
              <a:rPr lang="en-US"/>
              <a:pPr/>
              <a:t>49</a:t>
            </a:fld>
            <a:endParaRPr lang="en-US" dirty="0"/>
          </a:p>
        </p:txBody>
      </p:sp>
      <p:sp>
        <p:nvSpPr>
          <p:cNvPr id="26625" name="Rectangle 1"/>
          <p:cNvSpPr>
            <a:spLocks noGrp="1" noChangeArrowheads="1"/>
          </p:cNvSpPr>
          <p:nvPr>
            <p:ph type="title" idx="4294967295"/>
          </p:nvPr>
        </p:nvSpPr>
        <p:spPr>
          <a:xfrm>
            <a:off x="653761" y="578941"/>
            <a:ext cx="7837920" cy="1188125"/>
          </a:xfrm>
          <a:ln/>
        </p:spPr>
        <p:txBody>
          <a:bodyPr tIns="20246">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Article I, Section 8</a:t>
            </a:r>
            <a:br>
              <a:rPr lang="en-US" dirty="0"/>
            </a:br>
            <a:r>
              <a:rPr lang="en-US" dirty="0"/>
              <a:t>of the United States Constitution</a:t>
            </a:r>
          </a:p>
        </p:txBody>
      </p:sp>
      <p:sp>
        <p:nvSpPr>
          <p:cNvPr id="26626" name="Rectangle 2"/>
          <p:cNvSpPr>
            <a:spLocks noGrp="1" noChangeArrowheads="1"/>
          </p:cNvSpPr>
          <p:nvPr>
            <p:ph type="body" idx="4294967295"/>
          </p:nvPr>
        </p:nvSpPr>
        <p:spPr>
          <a:xfrm>
            <a:off x="829440" y="1942765"/>
            <a:ext cx="7511040" cy="4212442"/>
          </a:xfrm>
          <a:ln/>
        </p:spPr>
        <p:txBody>
          <a:bodyPr/>
          <a:lstStyle/>
          <a:p>
            <a:pPr marL="370086" indent="-275045">
              <a:buClr>
                <a:srgbClr val="FF3366"/>
              </a:buClr>
              <a:buSzPct val="45000"/>
              <a:buNone/>
              <a:tabLst>
                <a:tab pos="370086" algn="l"/>
                <a:tab pos="472327" algn="l"/>
                <a:tab pos="887053" algn="l"/>
                <a:tab pos="1301779" algn="l"/>
                <a:tab pos="1716505" algn="l"/>
                <a:tab pos="2131231" algn="l"/>
                <a:tab pos="2545958" algn="l"/>
                <a:tab pos="2960684" algn="l"/>
                <a:tab pos="3375410" algn="l"/>
                <a:tab pos="3790136" algn="l"/>
                <a:tab pos="4204862" algn="l"/>
                <a:tab pos="4619588" algn="l"/>
                <a:tab pos="5034314" algn="l"/>
                <a:tab pos="5449040" algn="l"/>
                <a:tab pos="5863767" algn="l"/>
                <a:tab pos="6278493" algn="l"/>
                <a:tab pos="6693219" algn="l"/>
                <a:tab pos="7107945" algn="l"/>
                <a:tab pos="7522671" algn="l"/>
                <a:tab pos="7937397" algn="l"/>
                <a:tab pos="8352123" algn="l"/>
              </a:tabLst>
            </a:pPr>
            <a:r>
              <a:rPr lang="en-US" dirty="0"/>
              <a:t>The Congress shall have power</a:t>
            </a:r>
            <a:br>
              <a:rPr lang="en-US" dirty="0"/>
            </a:br>
            <a:endParaRPr lang="en-US" dirty="0"/>
          </a:p>
          <a:p>
            <a:pPr marL="370086" indent="-275045">
              <a:buClr>
                <a:srgbClr val="FF3366"/>
              </a:buClr>
              <a:buSzPct val="45000"/>
              <a:buFont typeface="Wingdings" charset="0"/>
              <a:buChar char=""/>
              <a:tabLst>
                <a:tab pos="370086" algn="l"/>
                <a:tab pos="472327" algn="l"/>
                <a:tab pos="887053" algn="l"/>
                <a:tab pos="1301779" algn="l"/>
                <a:tab pos="1716505" algn="l"/>
                <a:tab pos="2131231" algn="l"/>
                <a:tab pos="2545958" algn="l"/>
                <a:tab pos="2960684" algn="l"/>
                <a:tab pos="3375410" algn="l"/>
                <a:tab pos="3790136" algn="l"/>
                <a:tab pos="4204862" algn="l"/>
                <a:tab pos="4619588" algn="l"/>
                <a:tab pos="5034314" algn="l"/>
                <a:tab pos="5449040" algn="l"/>
                <a:tab pos="5863767" algn="l"/>
                <a:tab pos="6278493" algn="l"/>
                <a:tab pos="6693219" algn="l"/>
                <a:tab pos="7107945" algn="l"/>
                <a:tab pos="7522671" algn="l"/>
                <a:tab pos="7937397" algn="l"/>
                <a:tab pos="8352123" algn="l"/>
              </a:tabLst>
            </a:pPr>
            <a:r>
              <a:rPr lang="en-US" dirty="0"/>
              <a:t>Clause 1:    To lay and collect Taxes</a:t>
            </a:r>
          </a:p>
          <a:p>
            <a:pPr marL="370086" indent="-275045">
              <a:buClr>
                <a:srgbClr val="FF3366"/>
              </a:buClr>
              <a:buSzPct val="45000"/>
              <a:buFont typeface="Wingdings" charset="0"/>
              <a:buChar char=""/>
              <a:tabLst>
                <a:tab pos="370086" algn="l"/>
                <a:tab pos="472327" algn="l"/>
                <a:tab pos="887053" algn="l"/>
                <a:tab pos="1301779" algn="l"/>
                <a:tab pos="1716505" algn="l"/>
                <a:tab pos="2131231" algn="l"/>
                <a:tab pos="2545958" algn="l"/>
                <a:tab pos="2960684" algn="l"/>
                <a:tab pos="3375410" algn="l"/>
                <a:tab pos="3790136" algn="l"/>
                <a:tab pos="4204862" algn="l"/>
                <a:tab pos="4619588" algn="l"/>
                <a:tab pos="5034314" algn="l"/>
                <a:tab pos="5449040" algn="l"/>
                <a:tab pos="5863767" algn="l"/>
                <a:tab pos="6278493" algn="l"/>
                <a:tab pos="6693219" algn="l"/>
                <a:tab pos="7107945" algn="l"/>
                <a:tab pos="7522671" algn="l"/>
                <a:tab pos="7937397" algn="l"/>
                <a:tab pos="8352123" algn="l"/>
              </a:tabLst>
            </a:pPr>
            <a:r>
              <a:rPr lang="en-US" dirty="0"/>
              <a:t>Clause 2:    To borrow Money</a:t>
            </a:r>
          </a:p>
          <a:p>
            <a:pPr marL="370086" indent="-275045">
              <a:buClr>
                <a:srgbClr val="FF3366"/>
              </a:buClr>
              <a:buSzPct val="45000"/>
              <a:buFont typeface="Wingdings" charset="0"/>
              <a:buChar char=""/>
              <a:tabLst>
                <a:tab pos="370086" algn="l"/>
                <a:tab pos="472327" algn="l"/>
                <a:tab pos="887053" algn="l"/>
                <a:tab pos="1301779" algn="l"/>
                <a:tab pos="1716505" algn="l"/>
                <a:tab pos="2131231" algn="l"/>
                <a:tab pos="2545958" algn="l"/>
                <a:tab pos="2960684" algn="l"/>
                <a:tab pos="3375410" algn="l"/>
                <a:tab pos="3790136" algn="l"/>
                <a:tab pos="4204862" algn="l"/>
                <a:tab pos="4619588" algn="l"/>
                <a:tab pos="5034314" algn="l"/>
                <a:tab pos="5449040" algn="l"/>
                <a:tab pos="5863767" algn="l"/>
                <a:tab pos="6278493" algn="l"/>
                <a:tab pos="6693219" algn="l"/>
                <a:tab pos="7107945" algn="l"/>
                <a:tab pos="7522671" algn="l"/>
                <a:tab pos="7937397" algn="l"/>
                <a:tab pos="8352123" algn="l"/>
              </a:tabLst>
            </a:pPr>
            <a:r>
              <a:rPr lang="en-US" dirty="0"/>
              <a:t>Clause 5:    To coin Money, regulate the Value thereof</a:t>
            </a:r>
          </a:p>
        </p:txBody>
      </p:sp>
    </p:spTree>
    <p:extLst>
      <p:ext uri="{BB962C8B-B14F-4D97-AF65-F5344CB8AC3E}">
        <p14:creationId xmlns:p14="http://schemas.microsoft.com/office/powerpoint/2010/main" val="2138055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6-05 at 7.07.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423" y="733232"/>
            <a:ext cx="3302000" cy="3416300"/>
          </a:xfrm>
          <a:prstGeom prst="rect">
            <a:avLst/>
          </a:prstGeom>
        </p:spPr>
      </p:pic>
      <p:pic>
        <p:nvPicPr>
          <p:cNvPr id="6" name="Picture 5" descr="Screen Shot 2013-06-05 at 7.07.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08" y="146376"/>
            <a:ext cx="2697392" cy="3813132"/>
          </a:xfrm>
          <a:prstGeom prst="rect">
            <a:avLst/>
          </a:prstGeom>
        </p:spPr>
      </p:pic>
      <p:pic>
        <p:nvPicPr>
          <p:cNvPr id="8" name="Picture 2" descr="http://ts2.mm.bing.net/th?id=H.4638990924776501&amp;pid=15.1&amp;H=160&amp;W=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929" y="3052105"/>
            <a:ext cx="3072494" cy="359917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879749" y="146376"/>
            <a:ext cx="4192549" cy="92333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Classical Economists</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thomas_robert_malthu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0700" y="759108"/>
            <a:ext cx="2540000" cy="3200400"/>
          </a:xfrm>
          <a:prstGeom prst="rect">
            <a:avLst/>
          </a:prstGeom>
        </p:spPr>
      </p:pic>
      <p:pic>
        <p:nvPicPr>
          <p:cNvPr id="10" name="Picture 9" descr="Screen Shot 2013-06-05 at 7.07.5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308" y="2851508"/>
            <a:ext cx="3060700" cy="3797300"/>
          </a:xfrm>
          <a:prstGeom prst="rect">
            <a:avLst/>
          </a:prstGeom>
        </p:spPr>
      </p:pic>
      <p:pic>
        <p:nvPicPr>
          <p:cNvPr id="12" name="Picture 11" descr="Screen Shot 2013-06-05 at 7.08.09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0700" y="3052105"/>
            <a:ext cx="2844071" cy="3596703"/>
          </a:xfrm>
          <a:prstGeom prst="rect">
            <a:avLst/>
          </a:prstGeom>
        </p:spPr>
      </p:pic>
      <p:sp>
        <p:nvSpPr>
          <p:cNvPr id="7" name="TextBox 6"/>
          <p:cNvSpPr txBox="1"/>
          <p:nvPr/>
        </p:nvSpPr>
        <p:spPr>
          <a:xfrm>
            <a:off x="1027650" y="2312682"/>
            <a:ext cx="1328684" cy="369332"/>
          </a:xfrm>
          <a:prstGeom prst="rect">
            <a:avLst/>
          </a:prstGeom>
          <a:noFill/>
        </p:spPr>
        <p:txBody>
          <a:bodyPr wrap="none" rtlCol="0">
            <a:spAutoFit/>
          </a:bodyPr>
          <a:lstStyle/>
          <a:p>
            <a:r>
              <a:rPr lang="en-US" dirty="0" smtClean="0">
                <a:solidFill>
                  <a:srgbClr val="FFFFFF"/>
                </a:solidFill>
              </a:rPr>
              <a:t>Adam Smith</a:t>
            </a:r>
            <a:endParaRPr lang="en-US" dirty="0">
              <a:solidFill>
                <a:srgbClr val="FFFFFF"/>
              </a:solidFill>
            </a:endParaRPr>
          </a:p>
        </p:txBody>
      </p:sp>
      <p:sp>
        <p:nvSpPr>
          <p:cNvPr id="13" name="TextBox 12"/>
          <p:cNvSpPr txBox="1"/>
          <p:nvPr/>
        </p:nvSpPr>
        <p:spPr>
          <a:xfrm>
            <a:off x="7072298" y="2666842"/>
            <a:ext cx="1477914" cy="369332"/>
          </a:xfrm>
          <a:prstGeom prst="rect">
            <a:avLst/>
          </a:prstGeom>
          <a:noFill/>
        </p:spPr>
        <p:txBody>
          <a:bodyPr wrap="none" rtlCol="0">
            <a:spAutoFit/>
          </a:bodyPr>
          <a:lstStyle/>
          <a:p>
            <a:r>
              <a:rPr lang="en-US" dirty="0" smtClean="0">
                <a:solidFill>
                  <a:schemeClr val="bg1"/>
                </a:solidFill>
              </a:rPr>
              <a:t>David Ricardo</a:t>
            </a:r>
            <a:endParaRPr lang="en-US" dirty="0">
              <a:solidFill>
                <a:schemeClr val="bg1"/>
              </a:solidFill>
            </a:endParaRPr>
          </a:p>
        </p:txBody>
      </p:sp>
      <p:sp>
        <p:nvSpPr>
          <p:cNvPr id="14" name="TextBox 13"/>
          <p:cNvSpPr txBox="1"/>
          <p:nvPr/>
        </p:nvSpPr>
        <p:spPr>
          <a:xfrm>
            <a:off x="3651426" y="2700414"/>
            <a:ext cx="1749197" cy="369332"/>
          </a:xfrm>
          <a:prstGeom prst="rect">
            <a:avLst/>
          </a:prstGeom>
          <a:noFill/>
        </p:spPr>
        <p:txBody>
          <a:bodyPr wrap="none" rtlCol="0">
            <a:spAutoFit/>
          </a:bodyPr>
          <a:lstStyle/>
          <a:p>
            <a:r>
              <a:rPr lang="en-US" dirty="0" smtClean="0">
                <a:solidFill>
                  <a:srgbClr val="FFFFFF"/>
                </a:solidFill>
              </a:rPr>
              <a:t>Thomas Malthus</a:t>
            </a:r>
            <a:endParaRPr lang="en-US" dirty="0">
              <a:solidFill>
                <a:srgbClr val="FFFFFF"/>
              </a:solidFill>
            </a:endParaRPr>
          </a:p>
        </p:txBody>
      </p:sp>
      <p:sp>
        <p:nvSpPr>
          <p:cNvPr id="15" name="TextBox 14"/>
          <p:cNvSpPr txBox="1"/>
          <p:nvPr/>
        </p:nvSpPr>
        <p:spPr>
          <a:xfrm>
            <a:off x="700111" y="6076813"/>
            <a:ext cx="1656223" cy="369332"/>
          </a:xfrm>
          <a:prstGeom prst="rect">
            <a:avLst/>
          </a:prstGeom>
          <a:noFill/>
        </p:spPr>
        <p:txBody>
          <a:bodyPr wrap="none" rtlCol="0">
            <a:spAutoFit/>
          </a:bodyPr>
          <a:lstStyle/>
          <a:p>
            <a:r>
              <a:rPr lang="en-US" dirty="0" smtClean="0">
                <a:solidFill>
                  <a:srgbClr val="FFFFFF"/>
                </a:solidFill>
              </a:rPr>
              <a:t>John Stuart Mill</a:t>
            </a:r>
            <a:endParaRPr lang="en-US" dirty="0">
              <a:solidFill>
                <a:srgbClr val="FFFFFF"/>
              </a:solidFill>
            </a:endParaRPr>
          </a:p>
        </p:txBody>
      </p:sp>
      <p:sp>
        <p:nvSpPr>
          <p:cNvPr id="16" name="TextBox 15"/>
          <p:cNvSpPr txBox="1"/>
          <p:nvPr/>
        </p:nvSpPr>
        <p:spPr>
          <a:xfrm>
            <a:off x="3651426" y="6076813"/>
            <a:ext cx="1095172" cy="369332"/>
          </a:xfrm>
          <a:prstGeom prst="rect">
            <a:avLst/>
          </a:prstGeom>
          <a:noFill/>
        </p:spPr>
        <p:txBody>
          <a:bodyPr wrap="none" rtlCol="0">
            <a:spAutoFit/>
          </a:bodyPr>
          <a:lstStyle/>
          <a:p>
            <a:r>
              <a:rPr lang="en-US" dirty="0" smtClean="0">
                <a:solidFill>
                  <a:srgbClr val="FFFFFF"/>
                </a:solidFill>
              </a:rPr>
              <a:t>Karl Marx</a:t>
            </a:r>
            <a:endParaRPr lang="en-US" dirty="0">
              <a:solidFill>
                <a:srgbClr val="FFFFFF"/>
              </a:solidFill>
            </a:endParaRPr>
          </a:p>
        </p:txBody>
      </p:sp>
      <p:sp>
        <p:nvSpPr>
          <p:cNvPr id="17" name="TextBox 16"/>
          <p:cNvSpPr txBox="1"/>
          <p:nvPr/>
        </p:nvSpPr>
        <p:spPr>
          <a:xfrm>
            <a:off x="6597262" y="6076813"/>
            <a:ext cx="1487945" cy="369332"/>
          </a:xfrm>
          <a:prstGeom prst="rect">
            <a:avLst/>
          </a:prstGeom>
          <a:noFill/>
        </p:spPr>
        <p:txBody>
          <a:bodyPr wrap="none" rtlCol="0">
            <a:spAutoFit/>
          </a:bodyPr>
          <a:lstStyle/>
          <a:p>
            <a:r>
              <a:rPr lang="en-US" dirty="0">
                <a:solidFill>
                  <a:srgbClr val="FFFFFF"/>
                </a:solidFill>
              </a:rPr>
              <a:t>H</a:t>
            </a:r>
            <a:r>
              <a:rPr lang="en-US" dirty="0" smtClean="0">
                <a:solidFill>
                  <a:srgbClr val="FFFFFF"/>
                </a:solidFill>
              </a:rPr>
              <a:t>enry George</a:t>
            </a:r>
            <a:endParaRPr lang="en-US" dirty="0">
              <a:solidFill>
                <a:srgbClr val="FFFFFF"/>
              </a:solidFill>
            </a:endParaRPr>
          </a:p>
        </p:txBody>
      </p:sp>
    </p:spTree>
    <p:extLst>
      <p:ext uri="{BB962C8B-B14F-4D97-AF65-F5344CB8AC3E}">
        <p14:creationId xmlns:p14="http://schemas.microsoft.com/office/powerpoint/2010/main" val="2664840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C8850683-9903-6A43-894E-D16A50A7EEDB}" type="slidenum">
              <a:rPr lang="en-US"/>
              <a:pPr/>
              <a:t>50</a:t>
            </a:fld>
            <a:endParaRPr lang="en-US" dirty="0"/>
          </a:p>
        </p:txBody>
      </p:sp>
      <p:sp>
        <p:nvSpPr>
          <p:cNvPr id="27649" name="Text Box 1"/>
          <p:cNvSpPr txBox="1">
            <a:spLocks noChangeArrowheads="1"/>
          </p:cNvSpPr>
          <p:nvPr/>
        </p:nvSpPr>
        <p:spPr bwMode="auto">
          <a:xfrm>
            <a:off x="653761" y="607744"/>
            <a:ext cx="7837920" cy="23604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14695"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r>
              <a:rPr lang="en-US" sz="2900" dirty="0"/>
              <a:t>“The mistake … lies in fearing money and trusting debt.”</a:t>
            </a:r>
          </a:p>
          <a:p>
            <a:pPr algn="r"/>
            <a:r>
              <a:rPr lang="en-US" sz="2900" dirty="0"/>
              <a:t>– Professor Henry Simons</a:t>
            </a:r>
          </a:p>
          <a:p>
            <a:endParaRPr lang="en-US" sz="29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840" y="2278319"/>
            <a:ext cx="2892960" cy="398777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123622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653760" y="661030"/>
            <a:ext cx="7666560" cy="1167962"/>
          </a:xfrm>
          <a:ln/>
        </p:spPr>
        <p:txBody>
          <a:bodyPr>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Banks have been given license to create money</a:t>
            </a:r>
          </a:p>
        </p:txBody>
      </p:sp>
      <p:sp>
        <p:nvSpPr>
          <p:cNvPr id="28674" name="Rectangle 2"/>
          <p:cNvSpPr>
            <a:spLocks noGrp="1" noChangeArrowheads="1"/>
          </p:cNvSpPr>
          <p:nvPr>
            <p:ph type="body" idx="1"/>
          </p:nvPr>
        </p:nvSpPr>
        <p:spPr>
          <a:xfrm>
            <a:off x="653760" y="2029173"/>
            <a:ext cx="8025120" cy="3852404"/>
          </a:xfrm>
          <a:ln/>
        </p:spPr>
        <p:txBody>
          <a:bodyPr>
            <a:normAutofit fontScale="92500" lnSpcReduction="20000"/>
          </a:bodyPr>
          <a:lstStyle/>
          <a:p>
            <a:pPr marL="606249" indent="-606249">
              <a:buFont typeface="Times New Roman" charset="0"/>
              <a:buChar char="•"/>
              <a:tabLst>
                <a:tab pos="606249" algn="l"/>
                <a:tab pos="708490" algn="l"/>
                <a:tab pos="1123217" algn="l"/>
                <a:tab pos="1537943" algn="l"/>
                <a:tab pos="1952669" algn="l"/>
                <a:tab pos="2367395" algn="l"/>
                <a:tab pos="2782121" algn="l"/>
                <a:tab pos="3196847" algn="l"/>
                <a:tab pos="3611573" algn="l"/>
                <a:tab pos="4026299" algn="l"/>
                <a:tab pos="4441026" algn="l"/>
                <a:tab pos="4855752" algn="l"/>
                <a:tab pos="5270478" algn="l"/>
                <a:tab pos="5685204" algn="l"/>
                <a:tab pos="6099930" algn="l"/>
                <a:tab pos="6514656" algn="l"/>
                <a:tab pos="6929382" algn="l"/>
                <a:tab pos="7344108" algn="l"/>
                <a:tab pos="7758834" algn="l"/>
                <a:tab pos="8173561" algn="l"/>
                <a:tab pos="8588287" algn="l"/>
              </a:tabLst>
            </a:pPr>
            <a:r>
              <a:rPr lang="en-US" dirty="0"/>
              <a:t>When a loan is approved, a bookkeeping entry is made.</a:t>
            </a:r>
          </a:p>
          <a:p>
            <a:pPr marL="606249" indent="-606249">
              <a:buFont typeface="Times New Roman" charset="0"/>
              <a:buChar char="•"/>
              <a:tabLst>
                <a:tab pos="606249" algn="l"/>
                <a:tab pos="708490" algn="l"/>
                <a:tab pos="1123217" algn="l"/>
                <a:tab pos="1537943" algn="l"/>
                <a:tab pos="1952669" algn="l"/>
                <a:tab pos="2367395" algn="l"/>
                <a:tab pos="2782121" algn="l"/>
                <a:tab pos="3196847" algn="l"/>
                <a:tab pos="3611573" algn="l"/>
                <a:tab pos="4026299" algn="l"/>
                <a:tab pos="4441026" algn="l"/>
                <a:tab pos="4855752" algn="l"/>
                <a:tab pos="5270478" algn="l"/>
                <a:tab pos="5685204" algn="l"/>
                <a:tab pos="6099930" algn="l"/>
                <a:tab pos="6514656" algn="l"/>
                <a:tab pos="6929382" algn="l"/>
                <a:tab pos="7344108" algn="l"/>
                <a:tab pos="7758834" algn="l"/>
                <a:tab pos="8173561" algn="l"/>
                <a:tab pos="8588287" algn="l"/>
              </a:tabLst>
            </a:pPr>
            <a:r>
              <a:rPr lang="en-US" dirty="0"/>
              <a:t>The entry in the borrower's account is </a:t>
            </a:r>
            <a:r>
              <a:rPr lang="en-US" b="1" i="1" dirty="0"/>
              <a:t>new money</a:t>
            </a:r>
            <a:r>
              <a:rPr lang="en-US" dirty="0"/>
              <a:t>.</a:t>
            </a:r>
          </a:p>
          <a:p>
            <a:pPr marL="606249" indent="-606249">
              <a:buFont typeface="Times New Roman" charset="0"/>
              <a:buChar char="•"/>
              <a:tabLst>
                <a:tab pos="606249" algn="l"/>
                <a:tab pos="708490" algn="l"/>
                <a:tab pos="1123217" algn="l"/>
                <a:tab pos="1537943" algn="l"/>
                <a:tab pos="1952669" algn="l"/>
                <a:tab pos="2367395" algn="l"/>
                <a:tab pos="2782121" algn="l"/>
                <a:tab pos="3196847" algn="l"/>
                <a:tab pos="3611573" algn="l"/>
                <a:tab pos="4026299" algn="l"/>
                <a:tab pos="4441026" algn="l"/>
                <a:tab pos="4855752" algn="l"/>
                <a:tab pos="5270478" algn="l"/>
                <a:tab pos="5685204" algn="l"/>
                <a:tab pos="6099930" algn="l"/>
                <a:tab pos="6514656" algn="l"/>
                <a:tab pos="6929382" algn="l"/>
                <a:tab pos="7344108" algn="l"/>
                <a:tab pos="7758834" algn="l"/>
                <a:tab pos="8173561" algn="l"/>
                <a:tab pos="8588287" algn="l"/>
              </a:tabLst>
            </a:pPr>
            <a:r>
              <a:rPr lang="en-US" dirty="0"/>
              <a:t>Debt-money is </a:t>
            </a:r>
            <a:r>
              <a:rPr lang="en-US" b="1" i="1" dirty="0"/>
              <a:t>extinguished</a:t>
            </a:r>
            <a:r>
              <a:rPr lang="en-US" dirty="0"/>
              <a:t> when loan principals are repaid.</a:t>
            </a:r>
          </a:p>
          <a:p>
            <a:pPr marL="606249" indent="-606249">
              <a:buFont typeface="Times New Roman" charset="0"/>
              <a:buChar char="•"/>
              <a:tabLst>
                <a:tab pos="606249" algn="l"/>
                <a:tab pos="708490" algn="l"/>
                <a:tab pos="1123217" algn="l"/>
                <a:tab pos="1537943" algn="l"/>
                <a:tab pos="1952669" algn="l"/>
                <a:tab pos="2367395" algn="l"/>
                <a:tab pos="2782121" algn="l"/>
                <a:tab pos="3196847" algn="l"/>
                <a:tab pos="3611573" algn="l"/>
                <a:tab pos="4026299" algn="l"/>
                <a:tab pos="4441026" algn="l"/>
                <a:tab pos="4855752" algn="l"/>
                <a:tab pos="5270478" algn="l"/>
                <a:tab pos="5685204" algn="l"/>
                <a:tab pos="6099930" algn="l"/>
                <a:tab pos="6514656" algn="l"/>
                <a:tab pos="6929382" algn="l"/>
                <a:tab pos="7344108" algn="l"/>
                <a:tab pos="7758834" algn="l"/>
                <a:tab pos="8173561" algn="l"/>
                <a:tab pos="8588287" algn="l"/>
              </a:tabLst>
            </a:pPr>
            <a:r>
              <a:rPr lang="en-US" dirty="0"/>
              <a:t>Same story before and after 1913 (Federal Reserve Act):  &gt;90% of our circulating medium is created by bank loans.</a:t>
            </a:r>
          </a:p>
        </p:txBody>
      </p:sp>
    </p:spTree>
    <p:extLst>
      <p:ext uri="{BB962C8B-B14F-4D97-AF65-F5344CB8AC3E}">
        <p14:creationId xmlns:p14="http://schemas.microsoft.com/office/powerpoint/2010/main" val="1184404261"/>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6196321" y="5757725"/>
            <a:ext cx="2128320" cy="4709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r"/>
            <a:fld id="{595AAEDC-E892-E949-8023-2F86E7DF7AC0}" type="slidenum">
              <a:rPr lang="en-US" sz="1300">
                <a:latin typeface="Times New Roman" charset="0"/>
              </a:rPr>
              <a:pPr algn="r"/>
              <a:t>52</a:t>
            </a:fld>
            <a:endParaRPr lang="en-US" sz="1300" dirty="0">
              <a:latin typeface="Times New Roman" charset="0"/>
            </a:endParaRPr>
          </a:p>
        </p:txBody>
      </p:sp>
      <p:sp>
        <p:nvSpPr>
          <p:cNvPr id="29698" name="Text Box 2"/>
          <p:cNvSpPr txBox="1">
            <a:spLocks noChangeArrowheads="1"/>
          </p:cNvSpPr>
          <p:nvPr/>
        </p:nvSpPr>
        <p:spPr bwMode="auto">
          <a:xfrm>
            <a:off x="653760" y="661030"/>
            <a:ext cx="7673760" cy="8468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20246"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lnSpc>
                <a:spcPct val="100000"/>
              </a:lnSpc>
            </a:pPr>
            <a:r>
              <a:rPr lang="en-US" sz="4000" dirty="0"/>
              <a:t>The Federal Reserve System</a:t>
            </a:r>
          </a:p>
          <a:p>
            <a:pPr algn="ctr">
              <a:lnSpc>
                <a:spcPct val="100000"/>
              </a:lnSpc>
            </a:pPr>
            <a:r>
              <a:rPr lang="en-US" sz="3300" dirty="0"/>
              <a:t>did not change the above fact</a:t>
            </a:r>
          </a:p>
        </p:txBody>
      </p:sp>
      <p:sp>
        <p:nvSpPr>
          <p:cNvPr id="29699" name="Text Box 3"/>
          <p:cNvSpPr txBox="1">
            <a:spLocks noChangeArrowheads="1"/>
          </p:cNvSpPr>
          <p:nvPr/>
        </p:nvSpPr>
        <p:spPr bwMode="auto">
          <a:xfrm>
            <a:off x="653760" y="1768506"/>
            <a:ext cx="8032320" cy="44443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14695" rIns="0" bIns="0"/>
          <a:lstStyle>
            <a:lvl1pPr marL="412750" indent="-307975">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1pPr>
            <a:lvl2pPr>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2pPr>
            <a:lvl3pPr>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3pPr>
            <a:lvl4pPr>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4pPr>
            <a:lvl5pPr>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412750" algn="l"/>
                <a:tab pos="869950" algn="l"/>
                <a:tab pos="1327150" algn="l"/>
                <a:tab pos="1784350" algn="l"/>
                <a:tab pos="2241550" algn="l"/>
                <a:tab pos="2698750" algn="l"/>
                <a:tab pos="3155950" algn="l"/>
                <a:tab pos="3613150" algn="l"/>
                <a:tab pos="4070350" algn="l"/>
                <a:tab pos="4527550" algn="l"/>
                <a:tab pos="4984750" algn="l"/>
                <a:tab pos="5441950" algn="l"/>
                <a:tab pos="5899150" algn="l"/>
                <a:tab pos="6356350" algn="l"/>
                <a:tab pos="6813550" algn="l"/>
                <a:tab pos="7270750" algn="l"/>
                <a:tab pos="7727950" algn="l"/>
                <a:tab pos="8185150" algn="l"/>
                <a:tab pos="8642350" algn="l"/>
                <a:tab pos="9099550" algn="l"/>
                <a:tab pos="9556750" algn="l"/>
              </a:tabLst>
              <a:defRPr>
                <a:solidFill>
                  <a:srgbClr val="000000"/>
                </a:solidFill>
                <a:latin typeface="Arial" charset="0"/>
                <a:ea typeface="ＭＳ Ｐゴシック" charset="0"/>
                <a:cs typeface="Arial" charset="0"/>
              </a:defRPr>
            </a:lvl9pPr>
          </a:lstStyle>
          <a:p>
            <a:pPr>
              <a:spcAft>
                <a:spcPts val="1293"/>
              </a:spcAft>
              <a:buSzPct val="45000"/>
              <a:buFont typeface="Wingdings" charset="0"/>
              <a:buChar char=""/>
            </a:pPr>
            <a:r>
              <a:rPr lang="en-US" sz="2900" dirty="0"/>
              <a:t>Privately owned, by its shareholders.</a:t>
            </a:r>
            <a:br>
              <a:rPr lang="en-US" sz="2900" dirty="0"/>
            </a:br>
            <a:endParaRPr lang="en-US" sz="2900" dirty="0"/>
          </a:p>
          <a:p>
            <a:pPr>
              <a:spcAft>
                <a:spcPts val="1293"/>
              </a:spcAft>
              <a:buSzPct val="45000"/>
              <a:buFont typeface="Wingdings" charset="0"/>
              <a:buChar char=""/>
            </a:pPr>
            <a:r>
              <a:rPr lang="en-US" sz="2900" dirty="0"/>
              <a:t>Its shareholders are the member banks.</a:t>
            </a:r>
            <a:br>
              <a:rPr lang="en-US" sz="2900" dirty="0"/>
            </a:br>
            <a:endParaRPr lang="en-US" sz="2900" dirty="0"/>
          </a:p>
          <a:p>
            <a:pPr>
              <a:spcAft>
                <a:spcPts val="1293"/>
              </a:spcAft>
              <a:buSzPct val="45000"/>
              <a:buFont typeface="Wingdings" charset="0"/>
              <a:buChar char=""/>
            </a:pPr>
            <a:r>
              <a:rPr lang="en-US" sz="2900" dirty="0"/>
              <a:t>The US President appoints the 7 members of the Federal Reserve Board of Governors.</a:t>
            </a:r>
            <a:br>
              <a:rPr lang="en-US" sz="2900" dirty="0"/>
            </a:br>
            <a:endParaRPr lang="en-US" sz="2900" dirty="0"/>
          </a:p>
          <a:p>
            <a:pPr>
              <a:spcAft>
                <a:spcPts val="1293"/>
              </a:spcAft>
              <a:buSzPct val="45000"/>
              <a:buFont typeface="Wingdings" charset="0"/>
              <a:buChar char=""/>
            </a:pPr>
            <a:r>
              <a:rPr lang="en-US" sz="2900" dirty="0"/>
              <a:t>Who do you think controls the System?</a:t>
            </a:r>
          </a:p>
          <a:p>
            <a:pPr>
              <a:spcAft>
                <a:spcPts val="1293"/>
              </a:spcAft>
            </a:pPr>
            <a:endParaRPr lang="en-US" sz="2900" dirty="0"/>
          </a:p>
        </p:txBody>
      </p:sp>
    </p:spTree>
    <p:extLst>
      <p:ext uri="{BB962C8B-B14F-4D97-AF65-F5344CB8AC3E}">
        <p14:creationId xmlns:p14="http://schemas.microsoft.com/office/powerpoint/2010/main" val="280270964"/>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653761" y="661030"/>
            <a:ext cx="7653600" cy="826647"/>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An unjust privilege</a:t>
            </a:r>
          </a:p>
        </p:txBody>
      </p:sp>
      <p:sp>
        <p:nvSpPr>
          <p:cNvPr id="30722" name="Rectangle 2"/>
          <p:cNvSpPr>
            <a:spLocks noGrp="1" noChangeArrowheads="1"/>
          </p:cNvSpPr>
          <p:nvPr>
            <p:ph type="subTitle" idx="4294967295"/>
          </p:nvPr>
        </p:nvSpPr>
        <p:spPr bwMode="auto">
          <a:xfrm>
            <a:off x="829440" y="1808830"/>
            <a:ext cx="7836480" cy="337571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As long as banks create money that didn't exist before the loan,</a:t>
            </a:r>
          </a:p>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dirty="0"/>
              <a:t>we have a recipe for transfer of money from the many to the few.</a:t>
            </a:r>
          </a:p>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dirty="0"/>
          </a:p>
        </p:txBody>
      </p:sp>
    </p:spTree>
    <p:extLst>
      <p:ext uri="{BB962C8B-B14F-4D97-AF65-F5344CB8AC3E}">
        <p14:creationId xmlns:p14="http://schemas.microsoft.com/office/powerpoint/2010/main" val="3364008478"/>
      </p:ext>
    </p:extLst>
  </p:cSld>
  <p:clrMapOvr>
    <a:masterClrMapping/>
  </p:clrMapOvr>
  <p:transition spd="med">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idx="12"/>
          </p:nvPr>
        </p:nvSpPr>
        <p:spPr/>
        <p:txBody>
          <a:bodyPr/>
          <a:lstStyle/>
          <a:p>
            <a:fld id="{7E0FC720-6088-594A-82BC-F4DC803049DE}" type="slidenum">
              <a:rPr lang="en-US"/>
              <a:pPr/>
              <a:t>54</a:t>
            </a:fld>
            <a:endParaRPr lang="en-US" dirty="0"/>
          </a:p>
        </p:txBody>
      </p:sp>
      <p:sp>
        <p:nvSpPr>
          <p:cNvPr id="31745" name="Text Box 1"/>
          <p:cNvSpPr txBox="1">
            <a:spLocks noChangeArrowheads="1"/>
          </p:cNvSpPr>
          <p:nvPr/>
        </p:nvSpPr>
        <p:spPr bwMode="auto">
          <a:xfrm>
            <a:off x="653760" y="380200"/>
            <a:ext cx="7823520" cy="1049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gn="ctr">
              <a:lnSpc>
                <a:spcPct val="100000"/>
              </a:lnSpc>
            </a:pPr>
            <a:r>
              <a:rPr lang="en-US" sz="4000" dirty="0">
                <a:solidFill>
                  <a:srgbClr val="280099"/>
                </a:solidFill>
              </a:rPr>
              <a:t>Frederick Soddy</a:t>
            </a:r>
          </a:p>
          <a:p>
            <a:pPr algn="ctr">
              <a:lnSpc>
                <a:spcPct val="100000"/>
              </a:lnSpc>
            </a:pPr>
            <a:r>
              <a:rPr lang="en-US" sz="2900" dirty="0">
                <a:solidFill>
                  <a:srgbClr val="280099"/>
                </a:solidFill>
              </a:rPr>
              <a:t>1877-1956, English chemist</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400" y="1487677"/>
            <a:ext cx="2073600" cy="293790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1747" name="Text Box 3"/>
          <p:cNvSpPr txBox="1">
            <a:spLocks noChangeArrowheads="1"/>
          </p:cNvSpPr>
          <p:nvPr/>
        </p:nvSpPr>
        <p:spPr bwMode="auto">
          <a:xfrm>
            <a:off x="653760" y="4310373"/>
            <a:ext cx="7823520" cy="2111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5pPr>
            <a:lvl6pPr marL="25146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6pPr>
            <a:lvl7pPr marL="29718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7pPr>
            <a:lvl8pPr marL="34290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8pPr>
            <a:lvl9pPr marL="3886200" indent="-228600" fontAlgn="base" hangingPunct="0">
              <a:lnSpc>
                <a:spcPct val="96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charset="0"/>
              </a:defRPr>
            </a:lvl9pPr>
          </a:lstStyle>
          <a:p>
            <a:pPr>
              <a:lnSpc>
                <a:spcPct val="100000"/>
              </a:lnSpc>
            </a:pPr>
            <a:r>
              <a:rPr lang="en-US" dirty="0"/>
              <a:t>In four books written from 1921 to 1934, Soddy carried on a "campaign for a radical restructuring of global monetary relationships", offering a perspective on economics rooted in physics … Soddy wrote that financial debts grew exponentially at compound interest but the real economy was based on exhaustible stocks of fossil fuels. Energy obtained from the fossil fuels could not be used again. This criticism of economic growth is echoed by his intellectual heirs in the now emergent field of ecological economics.</a:t>
            </a:r>
          </a:p>
          <a:p>
            <a:pPr>
              <a:lnSpc>
                <a:spcPct val="100000"/>
              </a:lnSpc>
            </a:pPr>
            <a:r>
              <a:rPr lang="en-US" sz="900" dirty="0"/>
              <a:t>http://archive.org/stream/roleofmoney032861mbp#page/n11/mode/2up      Soddy, The Role of Money (1934)</a:t>
            </a:r>
          </a:p>
        </p:txBody>
      </p:sp>
    </p:spTree>
    <p:extLst>
      <p:ext uri="{BB962C8B-B14F-4D97-AF65-F5344CB8AC3E}">
        <p14:creationId xmlns:p14="http://schemas.microsoft.com/office/powerpoint/2010/main" val="3979386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D387C8BA-58C1-FB45-B9E0-D50B47CD5424}" type="slidenum">
              <a:rPr lang="en-US"/>
              <a:pPr/>
              <a:t>55</a:t>
            </a:fld>
            <a:endParaRPr lang="en-US" dirty="0"/>
          </a:p>
        </p:txBody>
      </p:sp>
      <p:sp>
        <p:nvSpPr>
          <p:cNvPr id="32769" name="Rectangle 1"/>
          <p:cNvSpPr>
            <a:spLocks noGrp="1" noChangeArrowheads="1"/>
          </p:cNvSpPr>
          <p:nvPr>
            <p:ph type="title" idx="4294967295"/>
          </p:nvPr>
        </p:nvSpPr>
        <p:spPr>
          <a:xfrm>
            <a:off x="653760" y="502614"/>
            <a:ext cx="7819200" cy="1126198"/>
          </a:xfrm>
          <a:ln/>
        </p:spPr>
        <p:txBody>
          <a:bodyPr>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Frederick Soddy</a:t>
            </a:r>
            <a:br>
              <a:rPr lang="en-US" dirty="0"/>
            </a:br>
            <a:r>
              <a:rPr lang="en-US" sz="2400" dirty="0"/>
              <a:t>The Role of Money (1934)</a:t>
            </a:r>
          </a:p>
        </p:txBody>
      </p:sp>
      <p:sp>
        <p:nvSpPr>
          <p:cNvPr id="32770" name="Rectangle 2"/>
          <p:cNvSpPr>
            <a:spLocks noGrp="1" noChangeArrowheads="1"/>
          </p:cNvSpPr>
          <p:nvPr>
            <p:ph type="subTitle" idx="4294967295"/>
          </p:nvPr>
        </p:nvSpPr>
        <p:spPr>
          <a:xfrm>
            <a:off x="816480" y="1558244"/>
            <a:ext cx="7492320" cy="4776982"/>
          </a:xfrm>
          <a:ln/>
        </p:spPr>
        <p:txBody>
          <a:bodyPr tIns="0" anchor="ctr">
            <a:normAutofit lnSpcReduction="10000"/>
          </a:bodyPr>
          <a:lstStyle/>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200" dirty="0">
                <a:latin typeface="Times New Roman" charset="0"/>
              </a:rPr>
              <a:t>PREFACE</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1300" dirty="0">
              <a:latin typeface="Times New Roman" charset="0"/>
            </a:endParaRPr>
          </a:p>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200" dirty="0">
                <a:latin typeface="Times New Roman" charset="0"/>
              </a:rPr>
              <a:t>This book attempts to clear up the mystery of money in its social aspect.</a:t>
            </a:r>
          </a:p>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200" dirty="0">
                <a:latin typeface="Times New Roman" charset="0"/>
              </a:rPr>
              <a:t>...</a:t>
            </a:r>
          </a:p>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200" dirty="0">
                <a:latin typeface="Times New Roman" charset="0"/>
              </a:rPr>
              <a:t>The “money-power” … to create and destroy money by adding and withdrawing figures in bank ledgers, without the slightest concern for the interests of the community or the real role that money ought to perform therein.</a:t>
            </a:r>
          </a:p>
          <a:p>
            <a:pPr marL="0" indent="0">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200" dirty="0">
                <a:latin typeface="Times New Roman" charset="0"/>
              </a:rPr>
              <a:t>[a few] have realized the enormous significance of this money power … its key position in shaping the course of world events through the ages. … To allow it [monetary system] to become a source of revenue to private issuers is to create, first, a secret and illicit arm of the government and, last, a rival power strong enough ultimately to overthrow all other forms of government.</a:t>
            </a:r>
          </a:p>
        </p:txBody>
      </p:sp>
    </p:spTree>
    <p:extLst>
      <p:ext uri="{BB962C8B-B14F-4D97-AF65-F5344CB8AC3E}">
        <p14:creationId xmlns:p14="http://schemas.microsoft.com/office/powerpoint/2010/main" val="943895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4D78C025-FC22-2449-9214-8DF21F55ECDE}" type="slidenum">
              <a:rPr lang="en-US"/>
              <a:pPr/>
              <a:t>56</a:t>
            </a:fld>
            <a:endParaRPr lang="en-US" dirty="0"/>
          </a:p>
        </p:txBody>
      </p:sp>
      <p:sp>
        <p:nvSpPr>
          <p:cNvPr id="33793" name="Rectangle 1"/>
          <p:cNvSpPr>
            <a:spLocks noGrp="1" noChangeArrowheads="1"/>
          </p:cNvSpPr>
          <p:nvPr>
            <p:ph type="title" idx="4294967295"/>
          </p:nvPr>
        </p:nvSpPr>
        <p:spPr>
          <a:xfrm>
            <a:off x="653761" y="457968"/>
            <a:ext cx="7832160" cy="1751224"/>
          </a:xfrm>
          <a:ln/>
        </p:spPr>
        <p:txBody>
          <a:bodyPr>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What type we accept as our money has far-reaching consequences</a:t>
            </a:r>
          </a:p>
        </p:txBody>
      </p:sp>
      <p:sp>
        <p:nvSpPr>
          <p:cNvPr id="33794" name="Rectangle 2"/>
          <p:cNvSpPr>
            <a:spLocks noGrp="1" noChangeArrowheads="1"/>
          </p:cNvSpPr>
          <p:nvPr>
            <p:ph type="body" idx="4294967295"/>
          </p:nvPr>
        </p:nvSpPr>
        <p:spPr>
          <a:xfrm>
            <a:off x="816480" y="2281199"/>
            <a:ext cx="7505280" cy="3732872"/>
          </a:xfrm>
          <a:ln/>
        </p:spPr>
        <p:txBody>
          <a:bodyPr>
            <a:normAutofit fontScale="92500" lnSpcReduction="10000"/>
          </a:bodyPr>
          <a:lstStyle/>
          <a:p>
            <a:pPr marL="600489" indent="-600489" algn="ctr">
              <a:tabLst>
                <a:tab pos="601929" algn="l"/>
                <a:tab pos="704171" algn="l"/>
                <a:tab pos="1118897" algn="l"/>
                <a:tab pos="1533623" algn="l"/>
                <a:tab pos="1948349" algn="l"/>
                <a:tab pos="2363075" algn="l"/>
                <a:tab pos="2777801" algn="l"/>
                <a:tab pos="3192528" algn="l"/>
                <a:tab pos="3607254" algn="l"/>
                <a:tab pos="4021980" algn="l"/>
                <a:tab pos="4436706" algn="l"/>
                <a:tab pos="4851432" algn="l"/>
                <a:tab pos="5266158" algn="l"/>
                <a:tab pos="5680884" algn="l"/>
                <a:tab pos="6095610" algn="l"/>
                <a:tab pos="6510337" algn="l"/>
                <a:tab pos="6925063" algn="l"/>
                <a:tab pos="7339789" algn="l"/>
                <a:tab pos="7754515" algn="l"/>
                <a:tab pos="8169241" algn="l"/>
                <a:tab pos="8583967" algn="l"/>
              </a:tabLst>
            </a:pPr>
            <a:r>
              <a:rPr lang="en-US" sz="3300" b="1" dirty="0"/>
              <a:t>Medium of exchange</a:t>
            </a:r>
          </a:p>
          <a:p>
            <a:pPr marL="600489" indent="-600489">
              <a:tabLst>
                <a:tab pos="601929" algn="l"/>
                <a:tab pos="704171" algn="l"/>
                <a:tab pos="1118897" algn="l"/>
                <a:tab pos="1533623" algn="l"/>
                <a:tab pos="1948349" algn="l"/>
                <a:tab pos="2363075" algn="l"/>
                <a:tab pos="2777801" algn="l"/>
                <a:tab pos="3192528" algn="l"/>
                <a:tab pos="3607254" algn="l"/>
                <a:tab pos="4021980" algn="l"/>
                <a:tab pos="4436706" algn="l"/>
                <a:tab pos="4851432" algn="l"/>
                <a:tab pos="5266158" algn="l"/>
                <a:tab pos="5680884" algn="l"/>
                <a:tab pos="6095610" algn="l"/>
                <a:tab pos="6510337" algn="l"/>
                <a:tab pos="6925063" algn="l"/>
                <a:tab pos="7339789" algn="l"/>
                <a:tab pos="7754515" algn="l"/>
                <a:tab pos="8169241" algn="l"/>
                <a:tab pos="8583967" algn="l"/>
              </a:tabLst>
            </a:pPr>
            <a:endParaRPr lang="en-US" dirty="0"/>
          </a:p>
          <a:p>
            <a:pPr marL="600489" indent="-600489">
              <a:tabLst>
                <a:tab pos="601929" algn="l"/>
                <a:tab pos="704171" algn="l"/>
                <a:tab pos="1118897" algn="l"/>
                <a:tab pos="1533623" algn="l"/>
                <a:tab pos="1948349" algn="l"/>
                <a:tab pos="2363075" algn="l"/>
                <a:tab pos="2777801" algn="l"/>
                <a:tab pos="3192528" algn="l"/>
                <a:tab pos="3607254" algn="l"/>
                <a:tab pos="4021980" algn="l"/>
                <a:tab pos="4436706" algn="l"/>
                <a:tab pos="4851432" algn="l"/>
                <a:tab pos="5266158" algn="l"/>
                <a:tab pos="5680884" algn="l"/>
                <a:tab pos="6095610" algn="l"/>
                <a:tab pos="6510337" algn="l"/>
                <a:tab pos="6925063" algn="l"/>
                <a:tab pos="7339789" algn="l"/>
                <a:tab pos="7754515" algn="l"/>
                <a:tab pos="8169241" algn="l"/>
                <a:tab pos="8583967" algn="l"/>
              </a:tabLst>
            </a:pPr>
            <a:r>
              <a:rPr lang="en-US" dirty="0"/>
              <a:t>Shall money be</a:t>
            </a:r>
          </a:p>
          <a:p>
            <a:pPr marL="600489" indent="-600489">
              <a:buFont typeface="Times New Roman" charset="0"/>
              <a:buChar char="•"/>
              <a:tabLst>
                <a:tab pos="601929" algn="l"/>
                <a:tab pos="704171" algn="l"/>
                <a:tab pos="1118897" algn="l"/>
                <a:tab pos="1533623" algn="l"/>
                <a:tab pos="1948349" algn="l"/>
                <a:tab pos="2363075" algn="l"/>
                <a:tab pos="2777801" algn="l"/>
                <a:tab pos="3192528" algn="l"/>
                <a:tab pos="3607254" algn="l"/>
                <a:tab pos="4021980" algn="l"/>
                <a:tab pos="4436706" algn="l"/>
                <a:tab pos="4851432" algn="l"/>
                <a:tab pos="5266158" algn="l"/>
                <a:tab pos="5680884" algn="l"/>
                <a:tab pos="6095610" algn="l"/>
                <a:tab pos="6510337" algn="l"/>
                <a:tab pos="6925063" algn="l"/>
                <a:tab pos="7339789" algn="l"/>
                <a:tab pos="7754515" algn="l"/>
                <a:tab pos="8169241" algn="l"/>
                <a:tab pos="8583967" algn="l"/>
              </a:tabLst>
            </a:pPr>
            <a:r>
              <a:rPr lang="en-US" dirty="0"/>
              <a:t>some valuable </a:t>
            </a:r>
            <a:r>
              <a:rPr lang="en-US" b="1" dirty="0"/>
              <a:t>commodity</a:t>
            </a:r>
            <a:r>
              <a:rPr lang="en-US" dirty="0"/>
              <a:t>?           </a:t>
            </a:r>
            <a:r>
              <a:rPr lang="en-US" sz="1600" dirty="0"/>
              <a:t>(intrinsic value)</a:t>
            </a:r>
          </a:p>
          <a:p>
            <a:pPr marL="600489" indent="-600489">
              <a:buFont typeface="Times New Roman" charset="0"/>
              <a:buChar char="•"/>
              <a:tabLst>
                <a:tab pos="601929" algn="l"/>
                <a:tab pos="704171" algn="l"/>
                <a:tab pos="1118897" algn="l"/>
                <a:tab pos="1533623" algn="l"/>
                <a:tab pos="1948349" algn="l"/>
                <a:tab pos="2363075" algn="l"/>
                <a:tab pos="2777801" algn="l"/>
                <a:tab pos="3192528" algn="l"/>
                <a:tab pos="3607254" algn="l"/>
                <a:tab pos="4021980" algn="l"/>
                <a:tab pos="4436706" algn="l"/>
                <a:tab pos="4851432" algn="l"/>
                <a:tab pos="5266158" algn="l"/>
                <a:tab pos="5680884" algn="l"/>
                <a:tab pos="6095610" algn="l"/>
                <a:tab pos="6510337" algn="l"/>
                <a:tab pos="6925063" algn="l"/>
                <a:tab pos="7339789" algn="l"/>
                <a:tab pos="7754515" algn="l"/>
                <a:tab pos="8169241" algn="l"/>
                <a:tab pos="8583967" algn="l"/>
              </a:tabLst>
            </a:pPr>
            <a:r>
              <a:rPr lang="en-US" b="1" dirty="0"/>
              <a:t>credit</a:t>
            </a:r>
            <a:r>
              <a:rPr lang="en-US" dirty="0"/>
              <a:t>?                                                  </a:t>
            </a:r>
            <a:r>
              <a:rPr lang="en-US" sz="1600" dirty="0"/>
              <a:t>(abstract)</a:t>
            </a:r>
          </a:p>
          <a:p>
            <a:pPr marL="600489" indent="-600489">
              <a:buFont typeface="Times New Roman" charset="0"/>
              <a:buChar char="•"/>
              <a:tabLst>
                <a:tab pos="601929" algn="l"/>
                <a:tab pos="704171" algn="l"/>
                <a:tab pos="1118897" algn="l"/>
                <a:tab pos="1533623" algn="l"/>
                <a:tab pos="1948349" algn="l"/>
                <a:tab pos="2363075" algn="l"/>
                <a:tab pos="2777801" algn="l"/>
                <a:tab pos="3192528" algn="l"/>
                <a:tab pos="3607254" algn="l"/>
                <a:tab pos="4021980" algn="l"/>
                <a:tab pos="4436706" algn="l"/>
                <a:tab pos="4851432" algn="l"/>
                <a:tab pos="5266158" algn="l"/>
                <a:tab pos="5680884" algn="l"/>
                <a:tab pos="6095610" algn="l"/>
                <a:tab pos="6510337" algn="l"/>
                <a:tab pos="6925063" algn="l"/>
                <a:tab pos="7339789" algn="l"/>
                <a:tab pos="7754515" algn="l"/>
                <a:tab pos="8169241" algn="l"/>
                <a:tab pos="8583967" algn="l"/>
              </a:tabLst>
            </a:pPr>
            <a:r>
              <a:rPr lang="en-US" b="1" dirty="0"/>
              <a:t>publicly issued, debt-free</a:t>
            </a:r>
            <a:r>
              <a:rPr lang="en-US" dirty="0"/>
              <a:t>?    </a:t>
            </a:r>
            <a:r>
              <a:rPr lang="en-US" sz="1600" dirty="0"/>
              <a:t>(abstract)</a:t>
            </a:r>
          </a:p>
          <a:p>
            <a:pPr marL="600489" indent="-600489">
              <a:buNone/>
              <a:tabLst>
                <a:tab pos="601929" algn="l"/>
                <a:tab pos="704171" algn="l"/>
                <a:tab pos="1118897" algn="l"/>
                <a:tab pos="1533623" algn="l"/>
                <a:tab pos="1948349" algn="l"/>
                <a:tab pos="2363075" algn="l"/>
                <a:tab pos="2777801" algn="l"/>
                <a:tab pos="3192528" algn="l"/>
                <a:tab pos="3607254" algn="l"/>
                <a:tab pos="4021980" algn="l"/>
                <a:tab pos="4436706" algn="l"/>
                <a:tab pos="4851432" algn="l"/>
                <a:tab pos="5266158" algn="l"/>
                <a:tab pos="5680884" algn="l"/>
                <a:tab pos="6095610" algn="l"/>
                <a:tab pos="6510337" algn="l"/>
                <a:tab pos="6925063" algn="l"/>
                <a:tab pos="7339789" algn="l"/>
                <a:tab pos="7754515" algn="l"/>
                <a:tab pos="8169241" algn="l"/>
                <a:tab pos="8583967" algn="l"/>
              </a:tabLst>
            </a:pPr>
            <a:r>
              <a:rPr lang="en-US" dirty="0"/>
              <a:t>Who shall control our money system?</a:t>
            </a:r>
          </a:p>
        </p:txBody>
      </p:sp>
      <p:sp>
        <p:nvSpPr>
          <p:cNvPr id="33795" name="Line 3"/>
          <p:cNvSpPr>
            <a:spLocks noChangeShapeType="1"/>
          </p:cNvSpPr>
          <p:nvPr/>
        </p:nvSpPr>
        <p:spPr bwMode="auto">
          <a:xfrm flipH="1">
            <a:off x="1238400" y="4444307"/>
            <a:ext cx="7061760" cy="8641"/>
          </a:xfrm>
          <a:prstGeom prst="line">
            <a:avLst/>
          </a:prstGeom>
          <a:noFill/>
          <a:ln w="936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dirty="0"/>
          </a:p>
        </p:txBody>
      </p:sp>
    </p:spTree>
    <p:extLst>
      <p:ext uri="{BB962C8B-B14F-4D97-AF65-F5344CB8AC3E}">
        <p14:creationId xmlns:p14="http://schemas.microsoft.com/office/powerpoint/2010/main" val="933574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5146A72F-0FDD-704F-BDAD-464304A83117}" type="slidenum">
              <a:rPr lang="en-US"/>
              <a:pPr/>
              <a:t>57</a:t>
            </a:fld>
            <a:endParaRPr lang="en-US" dirty="0"/>
          </a:p>
        </p:txBody>
      </p:sp>
      <p:sp>
        <p:nvSpPr>
          <p:cNvPr id="34817" name="Rectangle 1"/>
          <p:cNvSpPr>
            <a:spLocks noGrp="1" noChangeArrowheads="1"/>
          </p:cNvSpPr>
          <p:nvPr>
            <p:ph type="title" idx="4294967295"/>
          </p:nvPr>
        </p:nvSpPr>
        <p:spPr>
          <a:xfrm>
            <a:off x="653760" y="542938"/>
            <a:ext cx="7819200" cy="1044109"/>
          </a:xfrm>
          <a:ln/>
        </p:spPr>
        <p:txBody>
          <a:bodyPr>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“Nationalize Money, Not Banks”</a:t>
            </a:r>
            <a:br>
              <a:rPr lang="en-US" dirty="0"/>
            </a:br>
            <a:r>
              <a:rPr lang="en-US" sz="2900" dirty="0"/>
              <a:t>Herman Daly, ecological economist</a:t>
            </a:r>
          </a:p>
        </p:txBody>
      </p:sp>
      <p:sp>
        <p:nvSpPr>
          <p:cNvPr id="34818" name="Rectangle 2"/>
          <p:cNvSpPr>
            <a:spLocks noGrp="1" noChangeArrowheads="1"/>
          </p:cNvSpPr>
          <p:nvPr>
            <p:ph type="subTitle" idx="4294967295"/>
          </p:nvPr>
        </p:nvSpPr>
        <p:spPr>
          <a:xfrm>
            <a:off x="816480" y="1782907"/>
            <a:ext cx="7492320" cy="4458708"/>
          </a:xfrm>
          <a:ln/>
        </p:spPr>
        <p:txBody>
          <a:bodyPr tIns="0" anchor="ctr"/>
          <a:lstStyle/>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200" dirty="0">
                <a:solidFill>
                  <a:srgbClr val="19180A"/>
                </a:solidFill>
                <a:latin typeface="Times New Roman" charset="0"/>
                <a:cs typeface="Times New Roman" charset="0"/>
              </a:rPr>
              <a:t>”If our present banking system … seems “screwy” to you, it should. </a:t>
            </a:r>
            <a:r>
              <a:rPr lang="en-US" sz="2200" b="1" dirty="0">
                <a:solidFill>
                  <a:srgbClr val="19180A"/>
                </a:solidFill>
                <a:latin typeface="Times New Roman" charset="0"/>
                <a:cs typeface="Times New Roman" charset="0"/>
              </a:rPr>
              <a:t>Why should money, a public utility</a:t>
            </a:r>
            <a:r>
              <a:rPr lang="en-US" sz="2200" dirty="0">
                <a:solidFill>
                  <a:srgbClr val="19180A"/>
                </a:solidFill>
                <a:latin typeface="Times New Roman" charset="0"/>
                <a:cs typeface="Times New Roman" charset="0"/>
              </a:rPr>
              <a:t> (serving the public as medium of exchange, store of value, and unit of account), </a:t>
            </a:r>
            <a:r>
              <a:rPr lang="en-US" sz="2200" b="1" dirty="0">
                <a:solidFill>
                  <a:srgbClr val="19180A"/>
                </a:solidFill>
                <a:latin typeface="Times New Roman" charset="0"/>
                <a:cs typeface="Times New Roman" charset="0"/>
              </a:rPr>
              <a:t>be largely the by-product of private lending and borrowing?</a:t>
            </a:r>
            <a:r>
              <a:rPr lang="en-US" sz="2200" dirty="0">
                <a:solidFill>
                  <a:srgbClr val="19180A"/>
                </a:solidFill>
                <a:latin typeface="Times New Roman" charset="0"/>
                <a:cs typeface="Times New Roman" charset="0"/>
              </a:rPr>
              <a:t> Is that really an improvement over being a by-product of private gold mining, as it was under the gold standard?</a:t>
            </a:r>
            <a:r>
              <a:rPr lang="en-US" sz="2200" b="1" dirty="0">
                <a:solidFill>
                  <a:srgbClr val="19180A"/>
                </a:solidFill>
                <a:latin typeface="Times New Roman" charset="0"/>
                <a:cs typeface="Times New Roman" charset="0"/>
              </a:rPr>
              <a:t> The best way to sabotage a system is hobble it by tying together two of its separate parts, creating an unnecessary and obstructive connection.</a:t>
            </a:r>
            <a:r>
              <a:rPr lang="en-US" sz="2200" dirty="0">
                <a:solidFill>
                  <a:srgbClr val="19180A"/>
                </a:solidFill>
                <a:latin typeface="Times New Roman" charset="0"/>
                <a:cs typeface="Times New Roman" charset="0"/>
              </a:rPr>
              <a:t> Why should the public pay interest to the private banking sector to provide a medium of exchange that the government can provide at little or no cost?”</a:t>
            </a:r>
          </a:p>
        </p:txBody>
      </p:sp>
    </p:spTree>
    <p:extLst>
      <p:ext uri="{BB962C8B-B14F-4D97-AF65-F5344CB8AC3E}">
        <p14:creationId xmlns:p14="http://schemas.microsoft.com/office/powerpoint/2010/main" val="13125486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8392F38D-4AE0-1C43-B55E-4B4EAB2B6D49}" type="slidenum">
              <a:rPr lang="en-US"/>
              <a:pPr/>
              <a:t>58</a:t>
            </a:fld>
            <a:endParaRPr lang="en-US" dirty="0"/>
          </a:p>
        </p:txBody>
      </p:sp>
      <p:sp>
        <p:nvSpPr>
          <p:cNvPr id="35841" name="Rectangle 1"/>
          <p:cNvSpPr>
            <a:spLocks noGrp="1" noChangeArrowheads="1"/>
          </p:cNvSpPr>
          <p:nvPr>
            <p:ph type="title" idx="4294967295"/>
          </p:nvPr>
        </p:nvSpPr>
        <p:spPr>
          <a:xfrm>
            <a:off x="653761" y="542938"/>
            <a:ext cx="7814880" cy="1039789"/>
          </a:xfrm>
          <a:ln/>
        </p:spPr>
        <p:txBody>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5400" dirty="0"/>
              <a:t>Public money</a:t>
            </a:r>
          </a:p>
        </p:txBody>
      </p:sp>
      <p:sp>
        <p:nvSpPr>
          <p:cNvPr id="35842" name="Rectangle 2"/>
          <p:cNvSpPr>
            <a:spLocks noGrp="1" noChangeArrowheads="1"/>
          </p:cNvSpPr>
          <p:nvPr>
            <p:ph type="subTitle" idx="4294967295"/>
          </p:nvPr>
        </p:nvSpPr>
        <p:spPr>
          <a:xfrm>
            <a:off x="816480" y="1720981"/>
            <a:ext cx="7488000" cy="3715590"/>
          </a:xfrm>
          <a:ln/>
        </p:spPr>
        <p:txBody>
          <a:bodyPr tIns="0" anchor="ctr">
            <a:normAutofit fontScale="92500" lnSpcReduction="20000"/>
          </a:bodyPr>
          <a:lstStyle/>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3600" dirty="0"/>
              <a:t>Separation of</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3600" dirty="0"/>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3600" b="1" i="1" dirty="0"/>
              <a:t>money issuance</a:t>
            </a:r>
            <a:r>
              <a:rPr lang="en-US" sz="3600" dirty="0"/>
              <a:t> (public)</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3600" dirty="0"/>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3600" dirty="0"/>
              <a:t>from</a:t>
            </a:r>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3600" dirty="0"/>
          </a:p>
          <a:p>
            <a:pPr marL="0" indent="0" algn="ctr">
              <a:spcAft>
                <a:spcPct val="0"/>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3600" dirty="0"/>
              <a:t>money lending (private)</a:t>
            </a:r>
          </a:p>
        </p:txBody>
      </p:sp>
      <p:sp>
        <p:nvSpPr>
          <p:cNvPr id="35843" name="Line 3"/>
          <p:cNvSpPr>
            <a:spLocks noChangeShapeType="1"/>
          </p:cNvSpPr>
          <p:nvPr/>
        </p:nvSpPr>
        <p:spPr bwMode="auto">
          <a:xfrm>
            <a:off x="1451520" y="3623420"/>
            <a:ext cx="6220800" cy="144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2945" tIns="41473" rIns="82945" bIns="41473"/>
          <a:lstStyle/>
          <a:p>
            <a:endParaRPr lang="en-US" dirty="0"/>
          </a:p>
        </p:txBody>
      </p:sp>
    </p:spTree>
    <p:extLst>
      <p:ext uri="{BB962C8B-B14F-4D97-AF65-F5344CB8AC3E}">
        <p14:creationId xmlns:p14="http://schemas.microsoft.com/office/powerpoint/2010/main" val="28058274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4827EE16-156B-A74D-B65C-F7D61BD4D262}" type="slidenum">
              <a:rPr lang="en-US"/>
              <a:pPr/>
              <a:t>59</a:t>
            </a:fld>
            <a:endParaRPr lang="en-US" dirty="0"/>
          </a:p>
        </p:txBody>
      </p:sp>
      <p:sp>
        <p:nvSpPr>
          <p:cNvPr id="36865" name="Rectangle 1"/>
          <p:cNvSpPr>
            <a:spLocks noGrp="1" noChangeArrowheads="1"/>
          </p:cNvSpPr>
          <p:nvPr>
            <p:ph type="title" idx="4294967295"/>
          </p:nvPr>
        </p:nvSpPr>
        <p:spPr>
          <a:xfrm>
            <a:off x="653760" y="542938"/>
            <a:ext cx="7819200" cy="1044109"/>
          </a:xfrm>
          <a:ln/>
        </p:spPr>
        <p:txBody>
          <a:bodyPr>
            <a:normAutofit fontScale="90000"/>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“Nationalize Money, Not Banks”</a:t>
            </a:r>
            <a:br>
              <a:rPr lang="en-US" dirty="0"/>
            </a:br>
            <a:r>
              <a:rPr lang="en-US" sz="2900" dirty="0"/>
              <a:t>Herman Daly</a:t>
            </a:r>
          </a:p>
        </p:txBody>
      </p:sp>
      <p:sp>
        <p:nvSpPr>
          <p:cNvPr id="36866" name="Rectangle 2"/>
          <p:cNvSpPr>
            <a:spLocks noGrp="1" noChangeArrowheads="1"/>
          </p:cNvSpPr>
          <p:nvPr>
            <p:ph type="subTitle" idx="4294967295"/>
          </p:nvPr>
        </p:nvSpPr>
        <p:spPr>
          <a:xfrm>
            <a:off x="816480" y="1798750"/>
            <a:ext cx="7492320" cy="4425584"/>
          </a:xfrm>
          <a:ln/>
        </p:spPr>
        <p:txBody>
          <a:bodyPr tIns="0" anchor="ctr"/>
          <a:lstStyle/>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r>
              <a:rPr lang="en-US" sz="2200" dirty="0">
                <a:solidFill>
                  <a:srgbClr val="19180A"/>
                </a:solidFill>
                <a:latin typeface="Times New Roman" charset="0"/>
                <a:cs typeface="Times New Roman" charset="0"/>
              </a:rPr>
              <a:t>“Is there not a better away? Yes, there is. We need not go back to the gold standard. Keep fiat money, but move from fractional reserve banking to a system of 100% reserve requirements.”</a:t>
            </a:r>
          </a:p>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200" dirty="0">
              <a:solidFill>
                <a:srgbClr val="19180A"/>
              </a:solidFill>
              <a:latin typeface="Times New Roman" charset="0"/>
              <a:cs typeface="Times New Roman" charset="0"/>
            </a:endParaRPr>
          </a:p>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200" dirty="0">
              <a:solidFill>
                <a:srgbClr val="19180A"/>
              </a:solidFill>
              <a:latin typeface="Times New Roman" charset="0"/>
              <a:cs typeface="Times New Roman" charset="0"/>
            </a:endParaRPr>
          </a:p>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200" dirty="0">
              <a:solidFill>
                <a:srgbClr val="19180A"/>
              </a:solidFill>
              <a:latin typeface="Times New Roman" charset="0"/>
              <a:cs typeface="Times New Roman" charset="0"/>
            </a:endParaRPr>
          </a:p>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200" dirty="0">
              <a:solidFill>
                <a:srgbClr val="19180A"/>
              </a:solidFill>
              <a:latin typeface="Times New Roman" charset="0"/>
              <a:cs typeface="Times New Roman" charset="0"/>
            </a:endParaRPr>
          </a:p>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200" dirty="0">
              <a:solidFill>
                <a:srgbClr val="19180A"/>
              </a:solidFill>
              <a:latin typeface="Times New Roman" charset="0"/>
              <a:cs typeface="Times New Roman" charset="0"/>
            </a:endParaRPr>
          </a:p>
          <a:p>
            <a:pPr marL="0" indent="0">
              <a:spcAft>
                <a:spcPts val="1814"/>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200" dirty="0">
              <a:solidFill>
                <a:srgbClr val="19180A"/>
              </a:solidFill>
              <a:latin typeface="Times New Roman" charset="0"/>
              <a:cs typeface="Times New Roman" charset="0"/>
            </a:endParaRPr>
          </a:p>
        </p:txBody>
      </p:sp>
    </p:spTree>
    <p:extLst>
      <p:ext uri="{BB962C8B-B14F-4D97-AF65-F5344CB8AC3E}">
        <p14:creationId xmlns:p14="http://schemas.microsoft.com/office/powerpoint/2010/main" val="31129840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6670"/>
            <a:ext cx="9144000" cy="3600986"/>
          </a:xfrm>
          <a:prstGeom prst="rect">
            <a:avLst/>
          </a:prstGeom>
        </p:spPr>
        <p:txBody>
          <a:bodyPr wrap="square">
            <a:spAutoFit/>
          </a:bodyPr>
          <a:lstStyle/>
          <a:p>
            <a:pPr algn="ct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social science, </a:t>
            </a:r>
          </a:p>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that examines the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nature of </a:t>
            </a:r>
            <a:r>
              <a:rPr lang="en-US" sz="3600" b="1" dirty="0" smtClean="0">
                <a:ln w="10541" cmpd="sng">
                  <a:solidFill>
                    <a:schemeClr val="accent1">
                      <a:shade val="88000"/>
                      <a:satMod val="110000"/>
                    </a:schemeClr>
                  </a:solidFill>
                  <a:prstDash val="solid"/>
                </a:ln>
                <a:solidFill>
                  <a:srgbClr val="FF0000"/>
                </a:solidFill>
              </a:rPr>
              <a:t>WEALTH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 the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natural and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man-made laws, governing its </a:t>
            </a:r>
            <a:r>
              <a:rPr lang="en-US" sz="3600" b="1" dirty="0" smtClean="0">
                <a:ln w="10541" cmpd="sng">
                  <a:solidFill>
                    <a:schemeClr val="accent1">
                      <a:shade val="88000"/>
                      <a:satMod val="110000"/>
                    </a:schemeClr>
                  </a:solidFill>
                  <a:prstDash val="solid"/>
                </a:ln>
                <a:solidFill>
                  <a:srgbClr val="FF0000"/>
                </a:solidFill>
              </a:rPr>
              <a:t>PRODUCTION</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a:t>
            </a:r>
            <a:r>
              <a:rPr lang="en-US" sz="3600" b="1" dirty="0" smtClean="0">
                <a:ln w="10541" cmpd="sng">
                  <a:solidFill>
                    <a:schemeClr val="accent1">
                      <a:shade val="88000"/>
                      <a:satMod val="110000"/>
                    </a:schemeClr>
                  </a:solidFill>
                  <a:prstDash val="solid"/>
                </a:ln>
                <a:solidFill>
                  <a:srgbClr val="FF0000"/>
                </a:solidFill>
              </a:rPr>
              <a:t>DISTRIBUTION</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2059057" y="722662"/>
            <a:ext cx="4959110" cy="1200329"/>
          </a:xfrm>
          <a:prstGeom prst="rect">
            <a:avLst/>
          </a:prstGeom>
          <a:noFill/>
        </p:spPr>
        <p:txBody>
          <a:bodyPr wrap="none" rtlCol="0">
            <a:spAutoFit/>
          </a:bodyPr>
          <a:lstStyle/>
          <a:p>
            <a:r>
              <a:rPr lang="en-US" sz="7200" b="1" dirty="0" smtClean="0">
                <a:solidFill>
                  <a:srgbClr val="FF0000"/>
                </a:solidFill>
              </a:rPr>
              <a:t>ECONOMICS </a:t>
            </a:r>
            <a:endParaRPr lang="en-US" sz="7200" b="1" dirty="0">
              <a:solidFill>
                <a:srgbClr val="FF0000"/>
              </a:solidFill>
            </a:endParaRPr>
          </a:p>
        </p:txBody>
      </p:sp>
    </p:spTree>
    <p:extLst>
      <p:ext uri="{BB962C8B-B14F-4D97-AF65-F5344CB8AC3E}">
        <p14:creationId xmlns:p14="http://schemas.microsoft.com/office/powerpoint/2010/main" val="19600343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355" y="914401"/>
            <a:ext cx="6857999" cy="3838074"/>
          </a:xfrm>
          <a:solidFill>
            <a:srgbClr val="00B0F0"/>
          </a:solidFill>
        </p:spPr>
        <p:txBody>
          <a:bodyPr>
            <a:normAutofit fontScale="90000"/>
          </a:bodyPr>
          <a:lstStyle/>
          <a:p>
            <a:r>
              <a:rPr lang="en-US" sz="4800" dirty="0" smtClean="0"/>
              <a:t>TOPIC</a:t>
            </a:r>
            <a:br>
              <a:rPr lang="en-US" sz="4800" dirty="0" smtClean="0"/>
            </a:br>
            <a:r>
              <a:rPr lang="en-US" sz="4800" dirty="0" smtClean="0"/>
              <a:t/>
            </a:r>
            <a:br>
              <a:rPr lang="en-US" sz="4800" dirty="0" smtClean="0"/>
            </a:br>
            <a:r>
              <a:rPr lang="en-US" sz="4800" dirty="0" smtClean="0"/>
              <a:t>THE CURRENT MONETARY SYSTEM:</a:t>
            </a:r>
            <a:br>
              <a:rPr lang="en-US" sz="4800" dirty="0" smtClean="0"/>
            </a:br>
            <a:r>
              <a:rPr lang="en-US" sz="4800" dirty="0"/>
              <a:t/>
            </a:r>
            <a:br>
              <a:rPr lang="en-US" sz="4800" dirty="0"/>
            </a:br>
            <a:r>
              <a:rPr lang="en-US" b="1" dirty="0" smtClean="0"/>
              <a:t>PRIVATELY ISSUED </a:t>
            </a:r>
            <a:r>
              <a:rPr lang="en-US" sz="4800" dirty="0" smtClean="0"/>
              <a:t>MONEY</a:t>
            </a:r>
            <a:r>
              <a:rPr lang="en-US" sz="4800" dirty="0"/>
              <a:t/>
            </a:r>
            <a:br>
              <a:rPr lang="en-US" sz="4800" dirty="0"/>
            </a:br>
            <a:endParaRPr lang="en-US" sz="4800" dirty="0"/>
          </a:p>
        </p:txBody>
      </p:sp>
    </p:spTree>
    <p:extLst>
      <p:ext uri="{BB962C8B-B14F-4D97-AF65-F5344CB8AC3E}">
        <p14:creationId xmlns:p14="http://schemas.microsoft.com/office/powerpoint/2010/main" val="2265724832"/>
      </p:ext>
    </p:extLst>
  </p:cSld>
  <p:clrMapOvr>
    <a:masterClrMapping/>
  </p:clrMapOvr>
  <mc:AlternateContent xmlns:mc="http://schemas.openxmlformats.org/markup-compatibility/2006" xmlns:p14="http://schemas.microsoft.com/office/powerpoint/2010/main">
    <mc:Choice Requires="p14">
      <p:transition spd="slow" p14:dur="2000" advTm="12326"/>
    </mc:Choice>
    <mc:Fallback xmlns="">
      <p:transition spd="slow" advTm="12326"/>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838" y="419726"/>
            <a:ext cx="6857999" cy="3838074"/>
          </a:xfrm>
          <a:solidFill>
            <a:srgbClr val="00B0F0"/>
          </a:solidFill>
        </p:spPr>
        <p:txBody>
          <a:bodyPr>
            <a:normAutofit fontScale="90000"/>
          </a:bodyPr>
          <a:lstStyle/>
          <a:p>
            <a:r>
              <a:rPr lang="en-US" sz="4800" dirty="0" smtClean="0"/>
              <a:t/>
            </a:r>
            <a:br>
              <a:rPr lang="en-US" sz="4800" dirty="0" smtClean="0"/>
            </a:br>
            <a:r>
              <a:rPr lang="en-US" sz="4800" dirty="0"/>
              <a:t/>
            </a:r>
            <a:br>
              <a:rPr lang="en-US" sz="4800" dirty="0"/>
            </a:br>
            <a:r>
              <a:rPr lang="en-US" sz="4800" dirty="0" smtClean="0"/>
              <a:t>THE CURRENT MONETARY SYSTEM</a:t>
            </a:r>
            <a:br>
              <a:rPr lang="en-US" sz="4800" dirty="0" smtClean="0"/>
            </a:br>
            <a:r>
              <a:rPr lang="en-US" sz="4800" dirty="0" smtClean="0"/>
              <a:t>is </a:t>
            </a:r>
            <a:r>
              <a:rPr lang="en-US" sz="8000" dirty="0" smtClean="0"/>
              <a:t>PRIVATE</a:t>
            </a:r>
            <a:r>
              <a:rPr lang="en-US" sz="4800" dirty="0" smtClean="0"/>
              <a:t/>
            </a:r>
            <a:br>
              <a:rPr lang="en-US" sz="4800" dirty="0" smtClean="0"/>
            </a:br>
            <a:r>
              <a:rPr lang="en-US" sz="4800" dirty="0"/>
              <a:t/>
            </a:r>
            <a:br>
              <a:rPr lang="en-US" sz="4800" dirty="0"/>
            </a:br>
            <a:endParaRPr lang="en-US" sz="4800" dirty="0"/>
          </a:p>
        </p:txBody>
      </p:sp>
      <p:pic>
        <p:nvPicPr>
          <p:cNvPr id="3" name="Picture 2" descr="http://ts1.mm.bing.net/th?id=H.4946446097514872&amp;pid=15.1&amp;H=111&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12" y="3530185"/>
            <a:ext cx="4721902" cy="3252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3074813"/>
      </p:ext>
    </p:extLst>
  </p:cSld>
  <p:clrMapOvr>
    <a:masterClrMapping/>
  </p:clrMapOvr>
  <mc:AlternateContent xmlns:mc="http://schemas.openxmlformats.org/markup-compatibility/2006" xmlns:p14="http://schemas.microsoft.com/office/powerpoint/2010/main">
    <mc:Choice Requires="p14">
      <p:transition spd="slow" p14:dur="2000" advTm="10506"/>
    </mc:Choice>
    <mc:Fallback xmlns="">
      <p:transition spd="slow" advTm="10506"/>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644" y="340239"/>
            <a:ext cx="6857999" cy="5805729"/>
          </a:xfrm>
          <a:solidFill>
            <a:srgbClr val="00B0F0"/>
          </a:solidFill>
        </p:spPr>
        <p:txBody>
          <a:bodyPr>
            <a:normAutofit/>
          </a:bodyPr>
          <a:lstStyle/>
          <a:p>
            <a:r>
              <a:rPr lang="en-US" sz="6600" dirty="0" smtClean="0">
                <a:solidFill>
                  <a:srgbClr val="FFFF00"/>
                </a:solidFill>
              </a:rPr>
              <a:t>PRIVATE</a:t>
            </a:r>
            <a:r>
              <a:rPr lang="en-US" sz="4800" dirty="0" smtClean="0"/>
              <a:t> commercial banks</a:t>
            </a:r>
            <a:endParaRPr lang="en-US" sz="4800" u="sng" dirty="0"/>
          </a:p>
          <a:p>
            <a:r>
              <a:rPr lang="en-US" sz="4800" dirty="0" smtClean="0"/>
              <a:t>create </a:t>
            </a:r>
            <a:r>
              <a:rPr lang="en-US" sz="4800" dirty="0" smtClean="0">
                <a:solidFill>
                  <a:srgbClr val="FFFF00"/>
                </a:solidFill>
              </a:rPr>
              <a:t>bank credit</a:t>
            </a:r>
            <a:r>
              <a:rPr lang="en-US" sz="4800" dirty="0" smtClean="0"/>
              <a:t>…..</a:t>
            </a:r>
          </a:p>
          <a:p>
            <a:endParaRPr lang="en-US" sz="4800" dirty="0" smtClean="0"/>
          </a:p>
          <a:p>
            <a:r>
              <a:rPr lang="en-US" sz="4800" dirty="0" smtClean="0"/>
              <a:t>which functions as money</a:t>
            </a:r>
          </a:p>
          <a:p>
            <a:r>
              <a:rPr lang="en-US" sz="4800" u="sng" dirty="0" smtClean="0"/>
              <a:t>but </a:t>
            </a:r>
            <a:r>
              <a:rPr lang="en-US" sz="4800" u="sng" dirty="0" smtClean="0">
                <a:solidFill>
                  <a:schemeClr val="tx1">
                    <a:lumMod val="95000"/>
                    <a:lumOff val="5000"/>
                  </a:schemeClr>
                </a:solidFill>
              </a:rPr>
              <a:t>is DEBT.</a:t>
            </a:r>
            <a:endParaRPr lang="en-US" dirty="0">
              <a:solidFill>
                <a:schemeClr val="tx1">
                  <a:lumMod val="95000"/>
                  <a:lumOff val="5000"/>
                </a:schemeClr>
              </a:solidFill>
            </a:endParaRPr>
          </a:p>
        </p:txBody>
      </p:sp>
      <p:pic>
        <p:nvPicPr>
          <p:cNvPr id="2" name="Picture 2" descr="http://ts2.mm.bing.net/th?id=H.4793644081152001&amp;pid=15.1&amp;H=160&amp;W=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812" y="3405824"/>
            <a:ext cx="1714189" cy="3247639"/>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ts1.mm.bing.net/th?id=H.4685428118913988&amp;pid=15.1&amp;H=112&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643" y="340239"/>
            <a:ext cx="2103357" cy="30655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93631165"/>
      </p:ext>
    </p:extLst>
  </p:cSld>
  <p:clrMapOvr>
    <a:masterClrMapping/>
  </p:clrMapOvr>
  <mc:AlternateContent xmlns:mc="http://schemas.openxmlformats.org/markup-compatibility/2006" xmlns:p14="http://schemas.microsoft.com/office/powerpoint/2010/main">
    <mc:Choice Requires="p14">
      <p:transition spd="slow" p14:dur="2000" advTm="13999"/>
    </mc:Choice>
    <mc:Fallback xmlns="">
      <p:transition spd="slow" advTm="13999"/>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523875" y="559574"/>
            <a:ext cx="7398920" cy="1251283"/>
          </a:xfrm>
          <a:prstGeom prst="rect">
            <a:avLst/>
          </a:prstGeom>
          <a:solidFill>
            <a:srgbClr val="00B0F0"/>
          </a:solid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300" dirty="0" smtClean="0"/>
              <a:t>PRIVATE COMMERCIAL BANKS –</a:t>
            </a:r>
          </a:p>
          <a:p>
            <a:r>
              <a:rPr lang="en-US" sz="4100" b="1" u="sng" dirty="0" smtClean="0"/>
              <a:t>DO</a:t>
            </a:r>
            <a:r>
              <a:rPr lang="en-US" sz="3400" u="sng" dirty="0" smtClean="0"/>
              <a:t> </a:t>
            </a:r>
            <a:r>
              <a:rPr lang="en-US" sz="4000" b="1" u="sng" dirty="0" smtClean="0"/>
              <a:t>NOT</a:t>
            </a:r>
            <a:r>
              <a:rPr lang="en-US" sz="3400" u="sng" dirty="0" smtClean="0"/>
              <a:t> TAKE YOUR DEPOSITS  --   AND LEND THEM TO BORROWERS</a:t>
            </a:r>
            <a:endParaRPr lang="en-US" sz="2600" dirty="0"/>
          </a:p>
        </p:txBody>
      </p:sp>
      <p:sp>
        <p:nvSpPr>
          <p:cNvPr id="18" name="TextBox 17"/>
          <p:cNvSpPr txBox="1"/>
          <p:nvPr/>
        </p:nvSpPr>
        <p:spPr>
          <a:xfrm>
            <a:off x="3944041" y="3190803"/>
            <a:ext cx="1429592" cy="2800767"/>
          </a:xfrm>
          <a:prstGeom prst="rect">
            <a:avLst/>
          </a:prstGeom>
          <a:noFill/>
        </p:spPr>
        <p:txBody>
          <a:bodyPr wrap="square" rtlCol="0">
            <a:spAutoFit/>
          </a:bodyPr>
          <a:lstStyle/>
          <a:p>
            <a:r>
              <a:rPr lang="en-US" sz="8800" b="1" u="sng" dirty="0" smtClean="0">
                <a:solidFill>
                  <a:schemeClr val="tx1">
                    <a:lumMod val="95000"/>
                    <a:lumOff val="5000"/>
                  </a:schemeClr>
                </a:solidFill>
              </a:rPr>
              <a:t>NO</a:t>
            </a:r>
            <a:endParaRPr lang="en-US" sz="8800" b="1" u="sng" dirty="0">
              <a:solidFill>
                <a:schemeClr val="tx1">
                  <a:lumMod val="95000"/>
                  <a:lumOff val="5000"/>
                </a:schemeClr>
              </a:solidFill>
            </a:endParaRPr>
          </a:p>
        </p:txBody>
      </p:sp>
      <p:pic>
        <p:nvPicPr>
          <p:cNvPr id="3" name="Picture 4" descr="http://ts1.mm.bing.net/th?id=H.4980758644198060&amp;pid=15.1&amp;H=10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06" y="2051280"/>
            <a:ext cx="1971513" cy="16632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s1.mm.bing.net/th?id=H.5003736650877280&amp;pid=15.1&amp;H=160&amp;W=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06" y="3714521"/>
            <a:ext cx="1971514" cy="290374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ts1.mm.bing.net/th?id=H.4895211473797556&amp;pid=15.1&amp;H=107&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811783"/>
            <a:ext cx="2875358" cy="30472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ight Arrow 3"/>
          <p:cNvSpPr/>
          <p:nvPr/>
        </p:nvSpPr>
        <p:spPr>
          <a:xfrm>
            <a:off x="2959769" y="4369912"/>
            <a:ext cx="3398136" cy="83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Tree>
    <p:custDataLst>
      <p:tags r:id="rId1"/>
    </p:custDataLst>
    <p:extLst>
      <p:ext uri="{BB962C8B-B14F-4D97-AF65-F5344CB8AC3E}">
        <p14:creationId xmlns:p14="http://schemas.microsoft.com/office/powerpoint/2010/main" val="957154647"/>
      </p:ext>
    </p:extLst>
  </p:cSld>
  <p:clrMapOvr>
    <a:masterClrMapping/>
  </p:clrMapOvr>
  <mc:AlternateContent xmlns:mc="http://schemas.openxmlformats.org/markup-compatibility/2006" xmlns:p14="http://schemas.microsoft.com/office/powerpoint/2010/main">
    <mc:Choice Requires="p14">
      <p:transition p14:dur="10" advTm="18783"/>
    </mc:Choice>
    <mc:Fallback xmlns="">
      <p:transition advTm="18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4" name="TextBox 3"/>
          <p:cNvSpPr txBox="1"/>
          <p:nvPr/>
        </p:nvSpPr>
        <p:spPr>
          <a:xfrm>
            <a:off x="0" y="2758191"/>
            <a:ext cx="9144000" cy="923330"/>
          </a:xfrm>
          <a:prstGeom prst="rect">
            <a:avLst/>
          </a:prstGeom>
          <a:solidFill>
            <a:schemeClr val="accent5">
              <a:lumMod val="20000"/>
              <a:lumOff val="80000"/>
            </a:schemeClr>
          </a:solidFill>
        </p:spPr>
        <p:txBody>
          <a:bodyPr wrap="square" rtlCol="0">
            <a:spAutoFit/>
          </a:bodyPr>
          <a:lstStyle/>
          <a:p>
            <a:r>
              <a:rPr lang="en-US" sz="5400" dirty="0" smtClean="0"/>
              <a:t>    </a:t>
            </a:r>
            <a:r>
              <a:rPr lang="en-US" sz="5400" dirty="0" smtClean="0"/>
              <a:t>IT </a:t>
            </a:r>
            <a:r>
              <a:rPr lang="en-US" sz="5400" dirty="0" smtClean="0"/>
              <a:t>IS THE </a:t>
            </a:r>
            <a:r>
              <a:rPr lang="en-US" sz="5400" dirty="0" smtClean="0"/>
              <a:t>EXACT OPPOSITE </a:t>
            </a:r>
            <a:r>
              <a:rPr lang="en-US" sz="5400" dirty="0" smtClean="0"/>
              <a:t>!!!</a:t>
            </a:r>
            <a:endParaRPr lang="en-US" sz="5400" dirty="0"/>
          </a:p>
        </p:txBody>
      </p:sp>
    </p:spTree>
    <p:extLst>
      <p:ext uri="{BB962C8B-B14F-4D97-AF65-F5344CB8AC3E}">
        <p14:creationId xmlns:p14="http://schemas.microsoft.com/office/powerpoint/2010/main" val="657260763"/>
      </p:ext>
    </p:extLst>
  </p:cSld>
  <p:clrMapOvr>
    <a:masterClrMapping/>
  </p:clrMapOvr>
  <mc:AlternateContent xmlns:mc="http://schemas.openxmlformats.org/markup-compatibility/2006" xmlns:p14="http://schemas.microsoft.com/office/powerpoint/2010/main">
    <mc:Choice Requires="p14">
      <p:transition spd="slow" p14:dur="2000" advTm="2646"/>
    </mc:Choice>
    <mc:Fallback xmlns="">
      <p:transition spd="slow" advTm="2646"/>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248282" y="5233738"/>
            <a:ext cx="1783682" cy="1465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2" name="Subtitle 2"/>
          <p:cNvSpPr txBox="1">
            <a:spLocks/>
          </p:cNvSpPr>
          <p:nvPr/>
        </p:nvSpPr>
        <p:spPr>
          <a:xfrm>
            <a:off x="1143000" y="377371"/>
            <a:ext cx="6845967" cy="2078094"/>
          </a:xfrm>
          <a:prstGeom prst="rect">
            <a:avLst/>
          </a:prstGeom>
          <a:solidFill>
            <a:srgbClr val="00B0F0"/>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t>A borrower signs a loan contract,</a:t>
            </a:r>
          </a:p>
          <a:p>
            <a:r>
              <a:rPr lang="en-US" sz="4000" dirty="0" smtClean="0"/>
              <a:t>and the </a:t>
            </a:r>
            <a:r>
              <a:rPr lang="en-US" sz="4000" b="1" dirty="0" smtClean="0"/>
              <a:t>BANK CREATES A DEPOSIT </a:t>
            </a:r>
          </a:p>
          <a:p>
            <a:r>
              <a:rPr lang="en-US" sz="4000" dirty="0" smtClean="0"/>
              <a:t>in the borrower’s account</a:t>
            </a:r>
          </a:p>
        </p:txBody>
      </p:sp>
      <p:sp>
        <p:nvSpPr>
          <p:cNvPr id="5" name="TextBox 4"/>
          <p:cNvSpPr txBox="1"/>
          <p:nvPr/>
        </p:nvSpPr>
        <p:spPr>
          <a:xfrm>
            <a:off x="366304" y="5591564"/>
            <a:ext cx="2287988" cy="923330"/>
          </a:xfrm>
          <a:prstGeom prst="rect">
            <a:avLst/>
          </a:prstGeom>
          <a:solidFill>
            <a:srgbClr val="FFFF00"/>
          </a:solidFill>
        </p:spPr>
        <p:txBody>
          <a:bodyPr wrap="square" rtlCol="0">
            <a:spAutoFit/>
          </a:bodyPr>
          <a:lstStyle/>
          <a:p>
            <a:r>
              <a:rPr lang="en-US" sz="5400" b="1" dirty="0" smtClean="0"/>
              <a:t>LOANS</a:t>
            </a:r>
            <a:endParaRPr lang="en-US" sz="5400" b="1" dirty="0"/>
          </a:p>
        </p:txBody>
      </p:sp>
      <p:sp>
        <p:nvSpPr>
          <p:cNvPr id="6" name="TextBox 5"/>
          <p:cNvSpPr txBox="1"/>
          <p:nvPr/>
        </p:nvSpPr>
        <p:spPr>
          <a:xfrm>
            <a:off x="3287530" y="5552577"/>
            <a:ext cx="1603382" cy="646331"/>
          </a:xfrm>
          <a:prstGeom prst="rect">
            <a:avLst/>
          </a:prstGeom>
          <a:noFill/>
        </p:spPr>
        <p:txBody>
          <a:bodyPr wrap="square" rtlCol="0">
            <a:spAutoFit/>
          </a:bodyPr>
          <a:lstStyle/>
          <a:p>
            <a:r>
              <a:rPr lang="en-US" sz="3600" b="1" dirty="0" smtClean="0"/>
              <a:t>CREATE</a:t>
            </a:r>
            <a:endParaRPr lang="en-US" sz="3600" b="1" dirty="0"/>
          </a:p>
        </p:txBody>
      </p:sp>
      <p:sp>
        <p:nvSpPr>
          <p:cNvPr id="7" name="TextBox 6"/>
          <p:cNvSpPr txBox="1"/>
          <p:nvPr/>
        </p:nvSpPr>
        <p:spPr>
          <a:xfrm>
            <a:off x="6026538" y="5683898"/>
            <a:ext cx="3288355" cy="1015663"/>
          </a:xfrm>
          <a:prstGeom prst="rect">
            <a:avLst/>
          </a:prstGeom>
          <a:solidFill>
            <a:srgbClr val="FFFF00"/>
          </a:solidFill>
        </p:spPr>
        <p:txBody>
          <a:bodyPr wrap="none" rtlCol="0">
            <a:spAutoFit/>
          </a:bodyPr>
          <a:lstStyle/>
          <a:p>
            <a:r>
              <a:rPr lang="en-US" sz="6000" b="1" dirty="0" smtClean="0"/>
              <a:t>DEPOSITS</a:t>
            </a:r>
            <a:endParaRPr lang="en-US" sz="6000" b="1" dirty="0"/>
          </a:p>
        </p:txBody>
      </p:sp>
      <p:pic>
        <p:nvPicPr>
          <p:cNvPr id="9" name="Picture 8" descr="http://ts1.mm.bing.net/th?id=H.4895211473797556&amp;pid=15.1&amp;H=107&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072" y="2636671"/>
            <a:ext cx="2875358" cy="304722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http://ts1.mm.bing.net/th?id=H.5003736650877280&amp;pid=15.1&amp;H=160&amp;W=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04" y="2780151"/>
            <a:ext cx="2287988" cy="29037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5878348"/>
      </p:ext>
    </p:extLst>
  </p:cSld>
  <p:clrMapOvr>
    <a:masterClrMapping/>
  </p:clrMapOvr>
  <mc:AlternateContent xmlns:mc="http://schemas.openxmlformats.org/markup-compatibility/2006" xmlns:p14="http://schemas.microsoft.com/office/powerpoint/2010/main">
    <mc:Choice Requires="p14">
      <p:transition spd="slow" p14:dur="2000" advTm="32482"/>
    </mc:Choice>
    <mc:Fallback xmlns="">
      <p:transition spd="slow" advTm="32483"/>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4" name="TextBox 3"/>
          <p:cNvSpPr txBox="1"/>
          <p:nvPr/>
        </p:nvSpPr>
        <p:spPr>
          <a:xfrm>
            <a:off x="0" y="1915979"/>
            <a:ext cx="9144000" cy="3600986"/>
          </a:xfrm>
          <a:prstGeom prst="rect">
            <a:avLst/>
          </a:prstGeom>
          <a:solidFill>
            <a:schemeClr val="accent5">
              <a:lumMod val="20000"/>
              <a:lumOff val="80000"/>
            </a:schemeClr>
          </a:solidFill>
        </p:spPr>
        <p:txBody>
          <a:bodyPr wrap="square" rtlCol="0">
            <a:spAutoFit/>
          </a:bodyPr>
          <a:lstStyle/>
          <a:p>
            <a:pPr algn="ctr"/>
            <a:r>
              <a:rPr lang="en-US" sz="6000" dirty="0" smtClean="0"/>
              <a:t>OUR MONEY IS CREATED </a:t>
            </a:r>
          </a:p>
          <a:p>
            <a:pPr algn="ctr"/>
            <a:r>
              <a:rPr lang="en-US" sz="6000" dirty="0" smtClean="0"/>
              <a:t>OUT OF DEBT </a:t>
            </a:r>
            <a:r>
              <a:rPr lang="en-US" sz="6000" dirty="0" smtClean="0">
                <a:solidFill>
                  <a:schemeClr val="tx1">
                    <a:lumMod val="95000"/>
                    <a:lumOff val="5000"/>
                  </a:schemeClr>
                </a:solidFill>
              </a:rPr>
              <a:t>TO PRIVATE BANKS….</a:t>
            </a:r>
            <a:endParaRPr lang="en-US" sz="4800" dirty="0" smtClean="0">
              <a:solidFill>
                <a:schemeClr val="tx1">
                  <a:lumMod val="95000"/>
                  <a:lumOff val="5000"/>
                </a:schemeClr>
              </a:solidFill>
            </a:endParaRPr>
          </a:p>
          <a:p>
            <a:pPr algn="ctr"/>
            <a:r>
              <a:rPr lang="en-US" sz="4800" i="1" dirty="0" smtClean="0">
                <a:solidFill>
                  <a:srgbClr val="0000FF"/>
                </a:solidFill>
              </a:rPr>
              <a:t>for the benefit of the few</a:t>
            </a:r>
            <a:endParaRPr lang="en-US" sz="4800" i="1" dirty="0">
              <a:solidFill>
                <a:srgbClr val="0000FF"/>
              </a:solidFill>
            </a:endParaRPr>
          </a:p>
        </p:txBody>
      </p:sp>
    </p:spTree>
    <p:extLst>
      <p:ext uri="{BB962C8B-B14F-4D97-AF65-F5344CB8AC3E}">
        <p14:creationId xmlns:p14="http://schemas.microsoft.com/office/powerpoint/2010/main" val="4018251725"/>
      </p:ext>
    </p:extLst>
  </p:cSld>
  <p:clrMapOvr>
    <a:masterClrMapping/>
  </p:clrMapOvr>
  <mc:AlternateContent xmlns:mc="http://schemas.openxmlformats.org/markup-compatibility/2006" xmlns:p14="http://schemas.microsoft.com/office/powerpoint/2010/main">
    <mc:Choice Requires="p14">
      <p:transition spd="slow" p14:dur="2000" advTm="2646"/>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355" y="457200"/>
            <a:ext cx="6857999" cy="5173579"/>
          </a:xfrm>
          <a:solidFill>
            <a:schemeClr val="accent6">
              <a:lumMod val="40000"/>
              <a:lumOff val="60000"/>
            </a:schemeClr>
          </a:solidFill>
        </p:spPr>
        <p:txBody>
          <a:bodyPr>
            <a:normAutofit fontScale="90000"/>
          </a:bodyPr>
          <a:lstStyle/>
          <a:p>
            <a:r>
              <a:rPr lang="en-US" sz="4800" dirty="0" smtClean="0"/>
              <a:t>TOPIC</a:t>
            </a:r>
            <a:br>
              <a:rPr lang="en-US" sz="4800" dirty="0" smtClean="0"/>
            </a:br>
            <a:r>
              <a:rPr lang="en-US" sz="4800" dirty="0" smtClean="0"/>
              <a:t/>
            </a:r>
            <a:br>
              <a:rPr lang="en-US" sz="4800" dirty="0" smtClean="0"/>
            </a:br>
            <a:r>
              <a:rPr lang="en-US" sz="3600" dirty="0" smtClean="0"/>
              <a:t>THE </a:t>
            </a:r>
            <a:r>
              <a:rPr lang="en-US" sz="4400" b="1" dirty="0" smtClean="0"/>
              <a:t>PRIVATE</a:t>
            </a:r>
            <a:r>
              <a:rPr lang="en-US" sz="5400" b="1" dirty="0" smtClean="0"/>
              <a:t> </a:t>
            </a:r>
            <a:r>
              <a:rPr lang="en-US" sz="3600" dirty="0" smtClean="0"/>
              <a:t>FEDERAL RESERVE SYSTEM</a:t>
            </a:r>
            <a:br>
              <a:rPr lang="en-US" sz="3600" dirty="0" smtClean="0"/>
            </a:br>
            <a:r>
              <a:rPr lang="en-US" sz="3600" dirty="0" smtClean="0"/>
              <a:t/>
            </a:r>
            <a:br>
              <a:rPr lang="en-US" sz="3600" dirty="0" smtClean="0"/>
            </a:br>
            <a:r>
              <a:rPr lang="en-US" sz="3600" dirty="0" smtClean="0"/>
              <a:t>AND</a:t>
            </a:r>
            <a:br>
              <a:rPr lang="en-US" sz="3600" dirty="0" smtClean="0"/>
            </a:br>
            <a:r>
              <a:rPr lang="en-US" sz="3600" dirty="0"/>
              <a:t/>
            </a:r>
            <a:br>
              <a:rPr lang="en-US" sz="3600" dirty="0"/>
            </a:br>
            <a:r>
              <a:rPr lang="en-US" sz="3600" dirty="0" smtClean="0"/>
              <a:t>THE </a:t>
            </a:r>
            <a:r>
              <a:rPr lang="en-US" sz="4400" b="1" dirty="0" smtClean="0">
                <a:solidFill>
                  <a:schemeClr val="tx1">
                    <a:lumMod val="95000"/>
                    <a:lumOff val="5000"/>
                  </a:schemeClr>
                </a:solidFill>
              </a:rPr>
              <a:t>BOOM AND BUST </a:t>
            </a:r>
            <a:r>
              <a:rPr lang="en-US" sz="3600" dirty="0" smtClean="0"/>
              <a:t>CYCLE</a:t>
            </a:r>
            <a:r>
              <a:rPr lang="en-US" sz="4800" dirty="0"/>
              <a:t/>
            </a:r>
            <a:br>
              <a:rPr lang="en-US" sz="4800" dirty="0"/>
            </a:br>
            <a:endParaRPr lang="en-US" sz="4800" dirty="0"/>
          </a:p>
        </p:txBody>
      </p:sp>
    </p:spTree>
    <p:extLst>
      <p:ext uri="{BB962C8B-B14F-4D97-AF65-F5344CB8AC3E}">
        <p14:creationId xmlns:p14="http://schemas.microsoft.com/office/powerpoint/2010/main" val="3343217173"/>
      </p:ext>
    </p:extLst>
  </p:cSld>
  <p:clrMapOvr>
    <a:masterClrMapping/>
  </p:clrMapOvr>
  <mc:AlternateContent xmlns:mc="http://schemas.openxmlformats.org/markup-compatibility/2006" xmlns:p14="http://schemas.microsoft.com/office/powerpoint/2010/main">
    <mc:Choice Requires="p14">
      <p:transition spd="slow" p14:dur="2000" advTm="2626"/>
    </mc:Choice>
    <mc:Fallback xmlns="">
      <p:transition spd="slow" advTm="2626"/>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
            <a:ext cx="7886700" cy="1624552"/>
          </a:xfrm>
          <a:solidFill>
            <a:schemeClr val="accent6">
              <a:lumMod val="20000"/>
              <a:lumOff val="80000"/>
            </a:schemeClr>
          </a:solidFill>
        </p:spPr>
        <p:txBody>
          <a:bodyPr>
            <a:normAutofit/>
          </a:bodyPr>
          <a:lstStyle/>
          <a:p>
            <a:pPr algn="ctr"/>
            <a:r>
              <a:rPr lang="en-US" sz="3600" b="1" dirty="0" smtClean="0"/>
              <a:t>THE FEDERAL RESERVE BANKING BILL</a:t>
            </a:r>
            <a:r>
              <a:rPr lang="en-US" sz="2400" b="1" dirty="0" smtClean="0"/>
              <a:t/>
            </a:r>
            <a:br>
              <a:rPr lang="en-US" sz="2400" b="1" dirty="0" smtClean="0"/>
            </a:br>
            <a:r>
              <a:rPr lang="en-US" sz="2800" b="1" dirty="0" smtClean="0"/>
              <a:t>WAS PASSED BY CONGRESS IN 1913</a:t>
            </a:r>
            <a:br>
              <a:rPr lang="en-US" sz="2800" b="1" dirty="0" smtClean="0"/>
            </a:br>
            <a:r>
              <a:rPr lang="en-US" sz="2800" b="1" dirty="0" smtClean="0"/>
              <a:t>(BUT SECRETLY WRITTEN BY BANKERS IN 1910)</a:t>
            </a:r>
            <a:endParaRPr lang="en-US" sz="2800" b="1" dirty="0"/>
          </a:p>
        </p:txBody>
      </p:sp>
      <p:sp>
        <p:nvSpPr>
          <p:cNvPr id="6" name="Content Placeholder 5"/>
          <p:cNvSpPr>
            <a:spLocks noGrp="1"/>
          </p:cNvSpPr>
          <p:nvPr>
            <p:ph idx="1"/>
          </p:nvPr>
        </p:nvSpPr>
        <p:spPr>
          <a:xfrm>
            <a:off x="552450" y="1690688"/>
            <a:ext cx="7943088" cy="5027612"/>
          </a:xfrm>
          <a:solidFill>
            <a:schemeClr val="bg1"/>
          </a:solidFill>
        </p:spPr>
        <p:txBody>
          <a:bodyPr/>
          <a:lstStyle/>
          <a:p>
            <a:pPr marL="0" indent="0">
              <a:buNone/>
            </a:pPr>
            <a:r>
              <a:rPr lang="en-US" dirty="0" smtClean="0"/>
              <a:t>                               </a:t>
            </a:r>
          </a:p>
          <a:p>
            <a:pPr marL="0" indent="0">
              <a:buNone/>
            </a:pPr>
            <a:r>
              <a:rPr lang="en-US" b="1" dirty="0" smtClean="0">
                <a:solidFill>
                  <a:schemeClr val="tx1">
                    <a:lumMod val="95000"/>
                    <a:lumOff val="5000"/>
                  </a:schemeClr>
                </a:solidFill>
              </a:rPr>
              <a:t>ALL SHARES </a:t>
            </a:r>
            <a:r>
              <a:rPr lang="en-US" sz="2400" dirty="0" smtClean="0">
                <a:solidFill>
                  <a:schemeClr val="tx1">
                    <a:lumMod val="95000"/>
                    <a:lumOff val="5000"/>
                  </a:schemeClr>
                </a:solidFill>
              </a:rPr>
              <a:t>of the Federal Reserves</a:t>
            </a:r>
          </a:p>
          <a:p>
            <a:pPr marL="0" indent="0">
              <a:buNone/>
            </a:pPr>
            <a:r>
              <a:rPr lang="en-US" sz="2400" dirty="0" smtClean="0">
                <a:solidFill>
                  <a:schemeClr val="tx1">
                    <a:lumMod val="95000"/>
                    <a:lumOff val="5000"/>
                  </a:schemeClr>
                </a:solidFill>
              </a:rPr>
              <a:t>Banks are owned by its member banks</a:t>
            </a:r>
            <a:endParaRPr lang="en-US" sz="2400" dirty="0"/>
          </a:p>
          <a:p>
            <a:pPr marL="0" indent="0">
              <a:buNone/>
            </a:pPr>
            <a:endParaRPr lang="en-US" dirty="0" smtClean="0"/>
          </a:p>
          <a:p>
            <a:pPr marL="0" indent="0">
              <a:buNone/>
            </a:pPr>
            <a:r>
              <a:rPr lang="en-US" sz="3200" b="1" dirty="0" smtClean="0"/>
              <a:t>PRIVATE</a:t>
            </a:r>
            <a:r>
              <a:rPr lang="en-US" dirty="0" smtClean="0"/>
              <a:t> </a:t>
            </a:r>
            <a:r>
              <a:rPr lang="en-US" sz="2400" dirty="0" smtClean="0"/>
              <a:t>member commercial banks:</a:t>
            </a:r>
            <a:endParaRPr lang="en-US" dirty="0" smtClean="0"/>
          </a:p>
        </p:txBody>
      </p:sp>
      <p:sp>
        <p:nvSpPr>
          <p:cNvPr id="7" name="Rectangle 6"/>
          <p:cNvSpPr/>
          <p:nvPr/>
        </p:nvSpPr>
        <p:spPr>
          <a:xfrm>
            <a:off x="5824593" y="1993831"/>
            <a:ext cx="3000375" cy="1631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NEW YORK FEDERAL RESERVE BANK</a:t>
            </a:r>
            <a:endParaRPr lang="en-US" sz="2000" dirty="0"/>
          </a:p>
        </p:txBody>
      </p:sp>
      <p:sp>
        <p:nvSpPr>
          <p:cNvPr id="9" name="Oval 8"/>
          <p:cNvSpPr/>
          <p:nvPr/>
        </p:nvSpPr>
        <p:spPr>
          <a:xfrm>
            <a:off x="3186071" y="4625178"/>
            <a:ext cx="140017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BANK OF</a:t>
            </a:r>
          </a:p>
          <a:p>
            <a:pPr algn="ctr"/>
            <a:r>
              <a:rPr lang="en-US" sz="1600" dirty="0" smtClean="0"/>
              <a:t>AMERICA</a:t>
            </a:r>
            <a:endParaRPr lang="en-US" sz="1600" dirty="0"/>
          </a:p>
        </p:txBody>
      </p:sp>
      <p:sp>
        <p:nvSpPr>
          <p:cNvPr id="10" name="Oval 9"/>
          <p:cNvSpPr/>
          <p:nvPr/>
        </p:nvSpPr>
        <p:spPr>
          <a:xfrm>
            <a:off x="4880378" y="4612478"/>
            <a:ext cx="161616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CITIGROUP</a:t>
            </a:r>
            <a:endParaRPr lang="en-US" sz="1600" dirty="0"/>
          </a:p>
        </p:txBody>
      </p:sp>
      <p:sp>
        <p:nvSpPr>
          <p:cNvPr id="11" name="Oval 10"/>
          <p:cNvSpPr/>
          <p:nvPr/>
        </p:nvSpPr>
        <p:spPr>
          <a:xfrm>
            <a:off x="6716988" y="4625178"/>
            <a:ext cx="20564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J.P.MORGAN</a:t>
            </a:r>
          </a:p>
          <a:p>
            <a:pPr algn="ctr"/>
            <a:r>
              <a:rPr lang="en-US" dirty="0" smtClean="0"/>
              <a:t>CHASE</a:t>
            </a:r>
            <a:endParaRPr lang="en-US" dirty="0"/>
          </a:p>
        </p:txBody>
      </p:sp>
      <p:sp>
        <p:nvSpPr>
          <p:cNvPr id="12" name="Oval 11"/>
          <p:cNvSpPr/>
          <p:nvPr/>
        </p:nvSpPr>
        <p:spPr>
          <a:xfrm>
            <a:off x="1246018" y="5665389"/>
            <a:ext cx="166211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DEUTSCHE BANK</a:t>
            </a:r>
            <a:endParaRPr lang="en-US" dirty="0"/>
          </a:p>
        </p:txBody>
      </p:sp>
      <p:sp>
        <p:nvSpPr>
          <p:cNvPr id="13" name="Oval 12"/>
          <p:cNvSpPr/>
          <p:nvPr/>
        </p:nvSpPr>
        <p:spPr>
          <a:xfrm>
            <a:off x="1103586" y="4612478"/>
            <a:ext cx="180454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GOLDMAN SACHS</a:t>
            </a:r>
            <a:endParaRPr lang="en-US" dirty="0"/>
          </a:p>
        </p:txBody>
      </p:sp>
      <p:sp>
        <p:nvSpPr>
          <p:cNvPr id="14" name="Oval 13"/>
          <p:cNvSpPr/>
          <p:nvPr/>
        </p:nvSpPr>
        <p:spPr>
          <a:xfrm>
            <a:off x="3527258" y="5605713"/>
            <a:ext cx="112156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HSBC</a:t>
            </a:r>
            <a:endParaRPr lang="en-US" dirty="0"/>
          </a:p>
        </p:txBody>
      </p:sp>
      <p:sp>
        <p:nvSpPr>
          <p:cNvPr id="15" name="Oval 14"/>
          <p:cNvSpPr/>
          <p:nvPr/>
        </p:nvSpPr>
        <p:spPr>
          <a:xfrm>
            <a:off x="5617232" y="5526878"/>
            <a:ext cx="116233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UBS</a:t>
            </a:r>
            <a:endParaRPr lang="en-US" dirty="0"/>
          </a:p>
        </p:txBody>
      </p:sp>
      <p:sp>
        <p:nvSpPr>
          <p:cNvPr id="16" name="Oval 15"/>
          <p:cNvSpPr/>
          <p:nvPr/>
        </p:nvSpPr>
        <p:spPr>
          <a:xfrm>
            <a:off x="7642058" y="5539578"/>
            <a:ext cx="118291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ETC.</a:t>
            </a:r>
            <a:endParaRPr lang="en-US" dirty="0"/>
          </a:p>
        </p:txBody>
      </p:sp>
    </p:spTree>
    <p:extLst>
      <p:ext uri="{BB962C8B-B14F-4D97-AF65-F5344CB8AC3E}">
        <p14:creationId xmlns:p14="http://schemas.microsoft.com/office/powerpoint/2010/main" val="2040649453"/>
      </p:ext>
    </p:extLst>
  </p:cSld>
  <p:clrMapOvr>
    <a:masterClrMapping/>
  </p:clrMapOvr>
  <mc:AlternateContent xmlns:mc="http://schemas.openxmlformats.org/markup-compatibility/2006" xmlns:p14="http://schemas.microsoft.com/office/powerpoint/2010/main">
    <mc:Choice Requires="p14">
      <p:transition spd="slow" p14:dur="2000" advTm="74380"/>
    </mc:Choice>
    <mc:Fallback xmlns="">
      <p:transition spd="slow" advTm="7438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r>
              <a:rPr lang="en-US" dirty="0" smtClean="0"/>
              <a:t>All you need is a bookkeeper to open a bank.</a:t>
            </a:r>
            <a:endParaRPr lang="en-US" dirty="0"/>
          </a:p>
        </p:txBody>
      </p:sp>
      <p:pic>
        <p:nvPicPr>
          <p:cNvPr id="1026" name="Picture 2" descr="Bookkeeping : Doodle style adding machine or tax accounting sketch in vector format Stock Pho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8664" y="2011280"/>
            <a:ext cx="3714750" cy="4203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81516226"/>
      </p:ext>
    </p:extLst>
  </p:cSld>
  <p:clrMapOvr>
    <a:masterClrMapping/>
  </p:clrMapOvr>
  <mc:AlternateContent xmlns:mc="http://schemas.openxmlformats.org/markup-compatibility/2006" xmlns:p14="http://schemas.microsoft.com/office/powerpoint/2010/main">
    <mc:Choice Requires="p14">
      <p:transition spd="slow" p14:dur="2000" advTm="7018"/>
    </mc:Choice>
    <mc:Fallback xmlns="">
      <p:transition spd="slow" advTm="70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819" y="1416106"/>
            <a:ext cx="6845300" cy="4739760"/>
          </a:xfrm>
          <a:prstGeom prst="rect">
            <a:avLst/>
          </a:prstGeom>
          <a:noFill/>
        </p:spPr>
        <p:txBody>
          <a:bodyPr wrap="square" rtlCol="0">
            <a:spAutoFit/>
          </a:bodyPr>
          <a:lstStyle/>
          <a:p>
            <a:r>
              <a:rPr lang="en-US" sz="2400" b="1" dirty="0" smtClean="0"/>
              <a:t>					</a:t>
            </a:r>
            <a:r>
              <a:rPr lang="en-US" sz="3600" b="1" dirty="0" smtClean="0"/>
              <a:t>  </a:t>
            </a:r>
            <a:r>
              <a:rPr lang="en-US" sz="5400" b="1" dirty="0" smtClean="0">
                <a:solidFill>
                  <a:srgbClr val="FF0000"/>
                </a:solidFill>
              </a:rPr>
              <a:t>Wealth</a:t>
            </a:r>
          </a:p>
          <a:p>
            <a:endParaRPr lang="en-US" dirty="0"/>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product of </a:t>
            </a:r>
            <a:r>
              <a:rPr lang="en-US" sz="4400" b="1" dirty="0" smtClean="0">
                <a:ln w="10541" cmpd="sng">
                  <a:solidFill>
                    <a:schemeClr val="accent1">
                      <a:shade val="88000"/>
                      <a:satMod val="110000"/>
                    </a:schemeClr>
                  </a:solidFill>
                  <a:prstDash val="solid"/>
                </a:ln>
                <a:solidFill>
                  <a:srgbClr val="FF0000"/>
                </a:solidFill>
              </a:rPr>
              <a:t>LAND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transformed by </a:t>
            </a:r>
            <a:r>
              <a:rPr lang="en-US" sz="4400" b="1" dirty="0" smtClean="0">
                <a:ln w="10541" cmpd="sng">
                  <a:solidFill>
                    <a:schemeClr val="accent1">
                      <a:shade val="88000"/>
                      <a:satMod val="110000"/>
                    </a:schemeClr>
                  </a:solidFill>
                  <a:prstDash val="solid"/>
                </a:ln>
                <a:solidFill>
                  <a:srgbClr val="FF0000"/>
                </a:solidFill>
              </a:rPr>
              <a:t>LABOR </a:t>
            </a:r>
            <a:r>
              <a:rPr lang="en-US" sz="4400" b="1" dirty="0" smtClean="0">
                <a:ln w="10541" cmpd="sng">
                  <a:solidFill>
                    <a:schemeClr val="accent1">
                      <a:shade val="88000"/>
                      <a:satMod val="110000"/>
                    </a:schemeClr>
                  </a:solidFill>
                  <a:prstDash val="solid"/>
                </a:ln>
                <a:solidFill>
                  <a:srgbClr val="0000FF"/>
                </a:solidFill>
              </a:rPr>
              <a:t>and</a:t>
            </a:r>
            <a:r>
              <a:rPr lang="en-US" sz="4400" b="1" dirty="0" smtClean="0">
                <a:ln w="10541" cmpd="sng">
                  <a:solidFill>
                    <a:schemeClr val="accent1">
                      <a:shade val="88000"/>
                      <a:satMod val="110000"/>
                    </a:schemeClr>
                  </a:solidFill>
                  <a:prstDash val="solid"/>
                </a:ln>
                <a:solidFill>
                  <a:srgbClr val="FF0000"/>
                </a:solidFill>
              </a:rPr>
              <a:t> CAPITAL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satisfy human desires … </a:t>
            </a:r>
          </a:p>
          <a:p>
            <a:endParaRPr lang="en-US" dirty="0"/>
          </a:p>
          <a:p>
            <a:endParaRPr lang="en-US" dirty="0" smtClean="0"/>
          </a:p>
          <a:p>
            <a:endParaRPr lang="en-US" dirty="0"/>
          </a:p>
        </p:txBody>
      </p:sp>
    </p:spTree>
    <p:extLst>
      <p:ext uri="{BB962C8B-B14F-4D97-AF65-F5344CB8AC3E}">
        <p14:creationId xmlns:p14="http://schemas.microsoft.com/office/powerpoint/2010/main" val="22912065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a:off x="3228185" y="4267915"/>
            <a:ext cx="656897" cy="484632"/>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799599" y="3184360"/>
            <a:ext cx="950996" cy="18047"/>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268077" y="3198303"/>
            <a:ext cx="1255671" cy="23009"/>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2366461" y="2676360"/>
            <a:ext cx="895350" cy="366931"/>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3"/>
          <a:stretch>
            <a:fillRect/>
          </a:stretch>
        </p:blipFill>
        <p:spPr>
          <a:xfrm>
            <a:off x="2498782" y="2735587"/>
            <a:ext cx="891617" cy="371888"/>
          </a:xfrm>
          <a:prstGeom prst="rect">
            <a:avLst/>
          </a:prstGeom>
        </p:spPr>
      </p:pic>
      <p:sp>
        <p:nvSpPr>
          <p:cNvPr id="18" name="TextBox 17"/>
          <p:cNvSpPr txBox="1"/>
          <p:nvPr/>
        </p:nvSpPr>
        <p:spPr>
          <a:xfrm>
            <a:off x="918333" y="2461145"/>
            <a:ext cx="919163" cy="646331"/>
          </a:xfrm>
          <a:prstGeom prst="rect">
            <a:avLst/>
          </a:prstGeom>
          <a:noFill/>
        </p:spPr>
        <p:txBody>
          <a:bodyPr wrap="square" rtlCol="0">
            <a:spAutoFit/>
          </a:bodyPr>
          <a:lstStyle/>
          <a:p>
            <a:r>
              <a:rPr lang="en-US" dirty="0" smtClean="0"/>
              <a:t>BANK GETS</a:t>
            </a:r>
            <a:endParaRPr lang="en-US" dirty="0"/>
          </a:p>
        </p:txBody>
      </p:sp>
      <p:sp>
        <p:nvSpPr>
          <p:cNvPr id="20" name="TextBox 19"/>
          <p:cNvSpPr txBox="1"/>
          <p:nvPr/>
        </p:nvSpPr>
        <p:spPr>
          <a:xfrm>
            <a:off x="2341897" y="2474466"/>
            <a:ext cx="1157287" cy="646331"/>
          </a:xfrm>
          <a:prstGeom prst="rect">
            <a:avLst/>
          </a:prstGeom>
          <a:noFill/>
        </p:spPr>
        <p:txBody>
          <a:bodyPr wrap="square" rtlCol="0">
            <a:spAutoFit/>
          </a:bodyPr>
          <a:lstStyle/>
          <a:p>
            <a:r>
              <a:rPr lang="en-US" dirty="0" smtClean="0"/>
              <a:t>CUSTOMER GETS</a:t>
            </a:r>
            <a:endParaRPr lang="en-US" dirty="0"/>
          </a:p>
        </p:txBody>
      </p:sp>
      <p:sp>
        <p:nvSpPr>
          <p:cNvPr id="21" name="TextBox 20"/>
          <p:cNvSpPr txBox="1"/>
          <p:nvPr/>
        </p:nvSpPr>
        <p:spPr>
          <a:xfrm>
            <a:off x="813558" y="4020150"/>
            <a:ext cx="1023938" cy="1754327"/>
          </a:xfrm>
          <a:prstGeom prst="rect">
            <a:avLst/>
          </a:prstGeom>
          <a:noFill/>
        </p:spPr>
        <p:txBody>
          <a:bodyPr wrap="square" rtlCol="0">
            <a:spAutoFit/>
          </a:bodyPr>
          <a:lstStyle/>
          <a:p>
            <a:r>
              <a:rPr lang="en-US" b="1" u="sng" dirty="0" smtClean="0"/>
              <a:t>LOAN</a:t>
            </a:r>
            <a:r>
              <a:rPr lang="en-US" u="sng" dirty="0" smtClean="0"/>
              <a:t> </a:t>
            </a:r>
            <a:r>
              <a:rPr lang="en-US" b="1" u="sng" dirty="0" smtClean="0"/>
              <a:t>CONTRACT</a:t>
            </a:r>
          </a:p>
          <a:p>
            <a:r>
              <a:rPr lang="en-US" b="1" dirty="0" smtClean="0"/>
              <a:t>for $20,000</a:t>
            </a:r>
          </a:p>
          <a:p>
            <a:endParaRPr lang="en-US" dirty="0" smtClean="0"/>
          </a:p>
        </p:txBody>
      </p:sp>
      <p:sp>
        <p:nvSpPr>
          <p:cNvPr id="22" name="TextBox 21"/>
          <p:cNvSpPr txBox="1"/>
          <p:nvPr/>
        </p:nvSpPr>
        <p:spPr>
          <a:xfrm>
            <a:off x="2237723" y="3971622"/>
            <a:ext cx="1418512" cy="1077218"/>
          </a:xfrm>
          <a:prstGeom prst="rect">
            <a:avLst/>
          </a:prstGeom>
          <a:noFill/>
        </p:spPr>
        <p:txBody>
          <a:bodyPr wrap="square" rtlCol="0">
            <a:spAutoFit/>
          </a:bodyPr>
          <a:lstStyle/>
          <a:p>
            <a:r>
              <a:rPr lang="en-US" sz="2800" b="1" dirty="0" smtClean="0"/>
              <a:t>+</a:t>
            </a:r>
            <a:r>
              <a:rPr lang="en-US" dirty="0" smtClean="0"/>
              <a:t>  </a:t>
            </a:r>
            <a:r>
              <a:rPr lang="en-US" b="1" dirty="0" smtClean="0"/>
              <a:t>$20,000</a:t>
            </a:r>
          </a:p>
          <a:p>
            <a:r>
              <a:rPr lang="en-US" b="1" u="sng" dirty="0" smtClean="0"/>
              <a:t>DEPOSIT</a:t>
            </a:r>
            <a:r>
              <a:rPr lang="en-US" b="1" dirty="0" smtClean="0"/>
              <a:t> </a:t>
            </a:r>
          </a:p>
          <a:p>
            <a:endParaRPr lang="en-US" dirty="0" smtClean="0"/>
          </a:p>
        </p:txBody>
      </p:sp>
      <p:sp>
        <p:nvSpPr>
          <p:cNvPr id="2" name="TextBox 1"/>
          <p:cNvSpPr txBox="1"/>
          <p:nvPr/>
        </p:nvSpPr>
        <p:spPr>
          <a:xfrm>
            <a:off x="3628412" y="3221312"/>
            <a:ext cx="1773154" cy="2308324"/>
          </a:xfrm>
          <a:prstGeom prst="rect">
            <a:avLst/>
          </a:prstGeom>
          <a:solidFill>
            <a:schemeClr val="accent6">
              <a:lumMod val="20000"/>
              <a:lumOff val="80000"/>
            </a:schemeClr>
          </a:solidFill>
        </p:spPr>
        <p:txBody>
          <a:bodyPr wrap="square" rtlCol="0">
            <a:spAutoFit/>
          </a:bodyPr>
          <a:lstStyle/>
          <a:p>
            <a:r>
              <a:rPr lang="en-US" sz="2400" b="1" u="sng" dirty="0" smtClean="0"/>
              <a:t>BORROWER will find $20,000 added to  his account …..</a:t>
            </a:r>
            <a:endParaRPr lang="en-US" sz="2400" b="1" u="sng" dirty="0"/>
          </a:p>
        </p:txBody>
      </p:sp>
      <p:sp>
        <p:nvSpPr>
          <p:cNvPr id="14" name="Title 4"/>
          <p:cNvSpPr txBox="1">
            <a:spLocks/>
          </p:cNvSpPr>
          <p:nvPr/>
        </p:nvSpPr>
        <p:spPr>
          <a:xfrm>
            <a:off x="0" y="143612"/>
            <a:ext cx="9144000" cy="1339631"/>
          </a:xfrm>
          <a:prstGeom prst="rect">
            <a:avLst/>
          </a:prstGeom>
          <a:solidFill>
            <a:schemeClr val="accent6">
              <a:lumMod val="20000"/>
              <a:lumOff val="8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500" b="1" dirty="0" smtClean="0"/>
              <a:t>#1  </a:t>
            </a:r>
            <a:r>
              <a:rPr lang="en-US" sz="2800" b="1" dirty="0" smtClean="0"/>
              <a:t>Commercial banks create our </a:t>
            </a:r>
            <a:r>
              <a:rPr lang="en-US" sz="2800" b="1" dirty="0" smtClean="0">
                <a:solidFill>
                  <a:srgbClr val="0000FF"/>
                </a:solidFill>
              </a:rPr>
              <a:t>MONEY SUPPLY </a:t>
            </a:r>
            <a:r>
              <a:rPr lang="en-US" sz="2800" b="1" dirty="0" smtClean="0"/>
              <a:t>from </a:t>
            </a:r>
            <a:r>
              <a:rPr lang="en-US" sz="2800" b="1" dirty="0" smtClean="0">
                <a:solidFill>
                  <a:srgbClr val="0000FF"/>
                </a:solidFill>
              </a:rPr>
              <a:t>LOANS</a:t>
            </a:r>
            <a:endParaRPr lang="en-US" sz="8000" b="1" dirty="0" smtClean="0">
              <a:solidFill>
                <a:srgbClr val="0000FF"/>
              </a:solidFill>
            </a:endParaRPr>
          </a:p>
        </p:txBody>
      </p:sp>
      <p:pic>
        <p:nvPicPr>
          <p:cNvPr id="9" name="Picture 2" descr="http://www.badcreditcarloanschicago.com/wp-content/uploads/couple-signing-documents-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665" y="1816769"/>
            <a:ext cx="3829336" cy="4547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6081212"/>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advTm="86149"/>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p:nvPr/>
        </p:nvSpPr>
        <p:spPr>
          <a:xfrm rot="20089045">
            <a:off x="3429107" y="2309435"/>
            <a:ext cx="4403409" cy="484632"/>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4"/>
          <p:cNvSpPr txBox="1">
            <a:spLocks/>
          </p:cNvSpPr>
          <p:nvPr/>
        </p:nvSpPr>
        <p:spPr>
          <a:xfrm>
            <a:off x="496303" y="365125"/>
            <a:ext cx="8437145" cy="1339631"/>
          </a:xfrm>
          <a:prstGeom prst="rect">
            <a:avLst/>
          </a:prstGeom>
          <a:solidFill>
            <a:schemeClr val="accent6">
              <a:lumMod val="20000"/>
              <a:lumOff val="8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t>#2</a:t>
            </a:r>
            <a:r>
              <a:rPr lang="en-US" sz="2800" b="1" dirty="0" smtClean="0"/>
              <a:t>   </a:t>
            </a:r>
            <a:r>
              <a:rPr lang="en-US" sz="2800" b="1" dirty="0">
                <a:solidFill>
                  <a:srgbClr val="0000FF"/>
                </a:solidFill>
              </a:rPr>
              <a:t>THE BANK NEVER CREATES THE MONEY FOR THE </a:t>
            </a:r>
            <a:r>
              <a:rPr lang="en-US" sz="4000" b="1" dirty="0" smtClean="0">
                <a:solidFill>
                  <a:srgbClr val="0000FF"/>
                </a:solidFill>
              </a:rPr>
              <a:t>INTEREST.</a:t>
            </a:r>
            <a:endParaRPr lang="en-US" sz="4000" b="1" dirty="0">
              <a:solidFill>
                <a:srgbClr val="0000FF"/>
              </a:solidFill>
            </a:endParaRPr>
          </a:p>
        </p:txBody>
      </p:sp>
      <p:pic>
        <p:nvPicPr>
          <p:cNvPr id="30" name="Picture 2" descr="http://www.badcreditcarloanschicago.com/wp-content/uploads/couple-signing-documents-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665" y="2494941"/>
            <a:ext cx="3618783" cy="403058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2" name="Straight Connector 31"/>
          <p:cNvCxnSpPr/>
          <p:nvPr/>
        </p:nvCxnSpPr>
        <p:spPr>
          <a:xfrm>
            <a:off x="799599" y="3184360"/>
            <a:ext cx="950996" cy="18047"/>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2268077" y="3198303"/>
            <a:ext cx="1255671" cy="23009"/>
          </a:xfrm>
          <a:prstGeom prst="line">
            <a:avLst/>
          </a:prstGeom>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2366461" y="2676360"/>
            <a:ext cx="895350" cy="366931"/>
          </a:xfrm>
          <a:prstGeom prst="rect">
            <a:avLst/>
          </a:prstGeom>
          <a:noFill/>
        </p:spPr>
        <p:txBody>
          <a:bodyPr wrap="square" rtlCol="0">
            <a:spAutoFit/>
          </a:bodyPr>
          <a:lstStyle/>
          <a:p>
            <a:endParaRPr lang="en-US" dirty="0"/>
          </a:p>
        </p:txBody>
      </p:sp>
      <p:pic>
        <p:nvPicPr>
          <p:cNvPr id="35" name="Picture 34"/>
          <p:cNvPicPr>
            <a:picLocks noChangeAspect="1"/>
          </p:cNvPicPr>
          <p:nvPr/>
        </p:nvPicPr>
        <p:blipFill>
          <a:blip r:embed="rId3"/>
          <a:stretch>
            <a:fillRect/>
          </a:stretch>
        </p:blipFill>
        <p:spPr>
          <a:xfrm>
            <a:off x="2498782" y="2735587"/>
            <a:ext cx="891617" cy="371888"/>
          </a:xfrm>
          <a:prstGeom prst="rect">
            <a:avLst/>
          </a:prstGeom>
        </p:spPr>
      </p:pic>
      <p:sp>
        <p:nvSpPr>
          <p:cNvPr id="36" name="TextBox 35"/>
          <p:cNvSpPr txBox="1"/>
          <p:nvPr/>
        </p:nvSpPr>
        <p:spPr>
          <a:xfrm>
            <a:off x="904623" y="2270053"/>
            <a:ext cx="919163" cy="646331"/>
          </a:xfrm>
          <a:prstGeom prst="rect">
            <a:avLst/>
          </a:prstGeom>
          <a:noFill/>
        </p:spPr>
        <p:txBody>
          <a:bodyPr wrap="square" rtlCol="0">
            <a:spAutoFit/>
          </a:bodyPr>
          <a:lstStyle/>
          <a:p>
            <a:r>
              <a:rPr lang="en-US" dirty="0" smtClean="0"/>
              <a:t>BANK’S  ASSET</a:t>
            </a:r>
            <a:endParaRPr lang="en-US" dirty="0"/>
          </a:p>
        </p:txBody>
      </p:sp>
      <p:sp>
        <p:nvSpPr>
          <p:cNvPr id="37" name="TextBox 36"/>
          <p:cNvSpPr txBox="1"/>
          <p:nvPr/>
        </p:nvSpPr>
        <p:spPr>
          <a:xfrm>
            <a:off x="2366462" y="2259819"/>
            <a:ext cx="1157287" cy="923330"/>
          </a:xfrm>
          <a:prstGeom prst="rect">
            <a:avLst/>
          </a:prstGeom>
          <a:noFill/>
        </p:spPr>
        <p:txBody>
          <a:bodyPr wrap="square" rtlCol="0">
            <a:spAutoFit/>
          </a:bodyPr>
          <a:lstStyle/>
          <a:p>
            <a:r>
              <a:rPr lang="en-US" dirty="0" smtClean="0"/>
              <a:t>CUSTOMER’S</a:t>
            </a:r>
          </a:p>
          <a:p>
            <a:r>
              <a:rPr lang="en-US" dirty="0" smtClean="0"/>
              <a:t>ACCOUNT</a:t>
            </a:r>
            <a:endParaRPr lang="en-US" dirty="0"/>
          </a:p>
        </p:txBody>
      </p:sp>
      <p:sp>
        <p:nvSpPr>
          <p:cNvPr id="38" name="TextBox 37"/>
          <p:cNvSpPr txBox="1"/>
          <p:nvPr/>
        </p:nvSpPr>
        <p:spPr>
          <a:xfrm>
            <a:off x="813557" y="4020150"/>
            <a:ext cx="1314787" cy="1200329"/>
          </a:xfrm>
          <a:prstGeom prst="rect">
            <a:avLst/>
          </a:prstGeom>
          <a:noFill/>
        </p:spPr>
        <p:txBody>
          <a:bodyPr wrap="square" rtlCol="0">
            <a:spAutoFit/>
          </a:bodyPr>
          <a:lstStyle/>
          <a:p>
            <a:r>
              <a:rPr lang="en-US" b="1" u="sng" dirty="0" smtClean="0"/>
              <a:t>LOAN</a:t>
            </a:r>
            <a:r>
              <a:rPr lang="en-US" u="sng" dirty="0" smtClean="0"/>
              <a:t> </a:t>
            </a:r>
            <a:r>
              <a:rPr lang="en-US" b="1" u="sng" dirty="0" smtClean="0"/>
              <a:t>CONTRACT</a:t>
            </a:r>
          </a:p>
          <a:p>
            <a:r>
              <a:rPr lang="en-US" b="1" dirty="0" smtClean="0"/>
              <a:t>for $20,000</a:t>
            </a:r>
          </a:p>
          <a:p>
            <a:endParaRPr lang="en-US" dirty="0" smtClean="0"/>
          </a:p>
        </p:txBody>
      </p:sp>
      <p:sp>
        <p:nvSpPr>
          <p:cNvPr id="39" name="TextBox 38"/>
          <p:cNvSpPr txBox="1"/>
          <p:nvPr/>
        </p:nvSpPr>
        <p:spPr>
          <a:xfrm>
            <a:off x="2385511" y="3971622"/>
            <a:ext cx="1270724" cy="1077218"/>
          </a:xfrm>
          <a:prstGeom prst="rect">
            <a:avLst/>
          </a:prstGeom>
          <a:noFill/>
        </p:spPr>
        <p:txBody>
          <a:bodyPr wrap="square" rtlCol="0">
            <a:spAutoFit/>
          </a:bodyPr>
          <a:lstStyle/>
          <a:p>
            <a:r>
              <a:rPr lang="en-US" sz="2800" b="1" dirty="0" smtClean="0"/>
              <a:t>+</a:t>
            </a:r>
            <a:r>
              <a:rPr lang="en-US" dirty="0" smtClean="0"/>
              <a:t>  </a:t>
            </a:r>
            <a:r>
              <a:rPr lang="en-US" b="1" dirty="0" smtClean="0"/>
              <a:t>$20,000</a:t>
            </a:r>
          </a:p>
          <a:p>
            <a:r>
              <a:rPr lang="en-US" b="1" u="sng" dirty="0" smtClean="0"/>
              <a:t>DEPOSIT</a:t>
            </a:r>
            <a:r>
              <a:rPr lang="en-US" b="1" dirty="0" smtClean="0"/>
              <a:t> </a:t>
            </a:r>
          </a:p>
          <a:p>
            <a:endParaRPr lang="en-US" dirty="0" smtClean="0"/>
          </a:p>
        </p:txBody>
      </p:sp>
    </p:spTree>
    <p:extLst>
      <p:ext uri="{BB962C8B-B14F-4D97-AF65-F5344CB8AC3E}">
        <p14:creationId xmlns:p14="http://schemas.microsoft.com/office/powerpoint/2010/main" val="2853717935"/>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01393" y="196683"/>
            <a:ext cx="7886700" cy="1339631"/>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smtClean="0"/>
              <a:t>INTEREST</a:t>
            </a:r>
            <a:r>
              <a:rPr lang="en-US" sz="3600" b="1" dirty="0" smtClean="0"/>
              <a:t> </a:t>
            </a:r>
            <a:r>
              <a:rPr lang="en-US" sz="2800" b="1" dirty="0" smtClean="0"/>
              <a:t>MUST COME FROM THE EXISTING MONEY SUPPLY…</a:t>
            </a:r>
            <a:r>
              <a:rPr lang="en-US" sz="2800" b="1" dirty="0"/>
              <a:t> </a:t>
            </a:r>
            <a:r>
              <a:rPr lang="en-US" sz="2800" b="1" dirty="0" smtClean="0"/>
              <a:t>   </a:t>
            </a:r>
          </a:p>
        </p:txBody>
      </p:sp>
      <p:sp>
        <p:nvSpPr>
          <p:cNvPr id="7" name="TextBox 6"/>
          <p:cNvSpPr txBox="1"/>
          <p:nvPr/>
        </p:nvSpPr>
        <p:spPr>
          <a:xfrm>
            <a:off x="4868676" y="5651552"/>
            <a:ext cx="3881186" cy="769441"/>
          </a:xfrm>
          <a:prstGeom prst="rect">
            <a:avLst/>
          </a:prstGeom>
          <a:noFill/>
        </p:spPr>
        <p:txBody>
          <a:bodyPr wrap="square" rtlCol="0">
            <a:spAutoFit/>
          </a:bodyPr>
          <a:lstStyle/>
          <a:p>
            <a:r>
              <a:rPr lang="en-US" sz="3600" b="1" dirty="0" smtClean="0">
                <a:solidFill>
                  <a:srgbClr val="0000FF"/>
                </a:solidFill>
              </a:rPr>
              <a:t>DEMAND</a:t>
            </a:r>
            <a:r>
              <a:rPr lang="en-US" sz="2400" b="1" dirty="0" smtClean="0">
                <a:solidFill>
                  <a:srgbClr val="0000FF"/>
                </a:solidFill>
              </a:rPr>
              <a:t> </a:t>
            </a:r>
            <a:r>
              <a:rPr lang="en-US" sz="4400" b="1" dirty="0" smtClean="0">
                <a:solidFill>
                  <a:srgbClr val="0000FF"/>
                </a:solidFill>
              </a:rPr>
              <a:t>&gt; </a:t>
            </a:r>
            <a:r>
              <a:rPr lang="en-US" sz="2400" b="1" dirty="0" smtClean="0">
                <a:solidFill>
                  <a:srgbClr val="0000FF"/>
                </a:solidFill>
              </a:rPr>
              <a:t>SUPPLY</a:t>
            </a:r>
            <a:endParaRPr lang="en-US" dirty="0"/>
          </a:p>
        </p:txBody>
      </p:sp>
      <p:sp>
        <p:nvSpPr>
          <p:cNvPr id="2" name="TextBox 1"/>
          <p:cNvSpPr txBox="1"/>
          <p:nvPr/>
        </p:nvSpPr>
        <p:spPr>
          <a:xfrm>
            <a:off x="5695262" y="3919749"/>
            <a:ext cx="3338764" cy="1323439"/>
          </a:xfrm>
          <a:prstGeom prst="rect">
            <a:avLst/>
          </a:prstGeom>
          <a:noFill/>
        </p:spPr>
        <p:txBody>
          <a:bodyPr wrap="square" rtlCol="0">
            <a:spAutoFit/>
          </a:bodyPr>
          <a:lstStyle/>
          <a:p>
            <a:r>
              <a:rPr lang="en-US" sz="3200" b="1" dirty="0" smtClean="0">
                <a:solidFill>
                  <a:srgbClr val="FF0000"/>
                </a:solidFill>
              </a:rPr>
              <a:t>MONEY SUPPLY</a:t>
            </a:r>
          </a:p>
          <a:p>
            <a:endParaRPr lang="en-US" sz="2800" b="1" dirty="0" smtClean="0">
              <a:solidFill>
                <a:srgbClr val="FF0000"/>
              </a:solidFill>
            </a:endParaRPr>
          </a:p>
          <a:p>
            <a:r>
              <a:rPr lang="en-US" sz="2000" b="1" dirty="0" smtClean="0">
                <a:solidFill>
                  <a:srgbClr val="FF0000"/>
                </a:solidFill>
              </a:rPr>
              <a:t>          PRINCIPAL ONLY</a:t>
            </a:r>
            <a:endParaRPr lang="en-US" sz="2000" b="1" dirty="0">
              <a:solidFill>
                <a:srgbClr val="FF0000"/>
              </a:solidFill>
            </a:endParaRPr>
          </a:p>
        </p:txBody>
      </p:sp>
      <p:sp>
        <p:nvSpPr>
          <p:cNvPr id="3" name="Oval 2"/>
          <p:cNvSpPr/>
          <p:nvPr/>
        </p:nvSpPr>
        <p:spPr>
          <a:xfrm>
            <a:off x="5565228" y="3714468"/>
            <a:ext cx="2922865" cy="1937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84154" y="1875554"/>
            <a:ext cx="4557868" cy="4669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64416" y="3020302"/>
            <a:ext cx="2797343" cy="2616101"/>
          </a:xfrm>
          <a:prstGeom prst="rect">
            <a:avLst/>
          </a:prstGeom>
          <a:noFill/>
        </p:spPr>
        <p:txBody>
          <a:bodyPr wrap="square" rtlCol="0">
            <a:spAutoFit/>
          </a:bodyPr>
          <a:lstStyle/>
          <a:p>
            <a:pPr algn="ctr"/>
            <a:r>
              <a:rPr lang="en-US" sz="3600" b="1" dirty="0" smtClean="0">
                <a:solidFill>
                  <a:srgbClr val="FF0000"/>
                </a:solidFill>
              </a:rPr>
              <a:t>DEBTS TO BE PAID</a:t>
            </a:r>
          </a:p>
          <a:p>
            <a:pPr algn="ctr"/>
            <a:endParaRPr lang="en-US" sz="3600" b="1" dirty="0">
              <a:solidFill>
                <a:srgbClr val="FF0000"/>
              </a:solidFill>
            </a:endParaRPr>
          </a:p>
          <a:p>
            <a:pPr algn="ctr"/>
            <a:r>
              <a:rPr lang="en-US" sz="2400" b="1" dirty="0" smtClean="0">
                <a:solidFill>
                  <a:srgbClr val="FF0000"/>
                </a:solidFill>
              </a:rPr>
              <a:t>Principal + Interest</a:t>
            </a:r>
          </a:p>
          <a:p>
            <a:pPr algn="ctr"/>
            <a:endParaRPr lang="en-US" sz="3200" b="1" dirty="0" smtClean="0">
              <a:solidFill>
                <a:srgbClr val="FF0000"/>
              </a:solidFill>
            </a:endParaRPr>
          </a:p>
        </p:txBody>
      </p:sp>
    </p:spTree>
    <p:extLst>
      <p:ext uri="{BB962C8B-B14F-4D97-AF65-F5344CB8AC3E}">
        <p14:creationId xmlns:p14="http://schemas.microsoft.com/office/powerpoint/2010/main" val="3021802810"/>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eft Arrow 22"/>
          <p:cNvSpPr/>
          <p:nvPr/>
        </p:nvSpPr>
        <p:spPr>
          <a:xfrm>
            <a:off x="3212431" y="3591700"/>
            <a:ext cx="656468" cy="484632"/>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610914" y="3419881"/>
            <a:ext cx="870783" cy="100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2004658" y="3419881"/>
            <a:ext cx="1123238" cy="8948"/>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2177777" y="2768511"/>
            <a:ext cx="895350" cy="366931"/>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2"/>
          <a:stretch>
            <a:fillRect/>
          </a:stretch>
        </p:blipFill>
        <p:spPr>
          <a:xfrm>
            <a:off x="2337673" y="2948248"/>
            <a:ext cx="891617" cy="371888"/>
          </a:xfrm>
          <a:prstGeom prst="rect">
            <a:avLst/>
          </a:prstGeom>
        </p:spPr>
      </p:pic>
      <p:sp>
        <p:nvSpPr>
          <p:cNvPr id="18" name="TextBox 17"/>
          <p:cNvSpPr txBox="1"/>
          <p:nvPr/>
        </p:nvSpPr>
        <p:spPr>
          <a:xfrm>
            <a:off x="724350" y="2561724"/>
            <a:ext cx="919163" cy="646331"/>
          </a:xfrm>
          <a:prstGeom prst="rect">
            <a:avLst/>
          </a:prstGeom>
          <a:noFill/>
        </p:spPr>
        <p:txBody>
          <a:bodyPr wrap="square" rtlCol="0">
            <a:spAutoFit/>
          </a:bodyPr>
          <a:lstStyle/>
          <a:p>
            <a:r>
              <a:rPr lang="en-US" dirty="0" smtClean="0"/>
              <a:t>BANK’S  ASSET</a:t>
            </a:r>
            <a:endParaRPr lang="en-US" dirty="0"/>
          </a:p>
        </p:txBody>
      </p:sp>
      <p:sp>
        <p:nvSpPr>
          <p:cNvPr id="20" name="TextBox 19"/>
          <p:cNvSpPr txBox="1"/>
          <p:nvPr/>
        </p:nvSpPr>
        <p:spPr>
          <a:xfrm>
            <a:off x="2069628" y="2528404"/>
            <a:ext cx="1069112" cy="923330"/>
          </a:xfrm>
          <a:prstGeom prst="rect">
            <a:avLst/>
          </a:prstGeom>
          <a:noFill/>
        </p:spPr>
        <p:txBody>
          <a:bodyPr wrap="square" rtlCol="0">
            <a:spAutoFit/>
          </a:bodyPr>
          <a:lstStyle/>
          <a:p>
            <a:r>
              <a:rPr lang="en-US" dirty="0" smtClean="0"/>
              <a:t>LOAN ACCOUNT</a:t>
            </a:r>
            <a:endParaRPr lang="en-US" dirty="0"/>
          </a:p>
        </p:txBody>
      </p:sp>
      <p:sp>
        <p:nvSpPr>
          <p:cNvPr id="21" name="TextBox 20"/>
          <p:cNvSpPr txBox="1"/>
          <p:nvPr/>
        </p:nvSpPr>
        <p:spPr>
          <a:xfrm>
            <a:off x="138163" y="3584225"/>
            <a:ext cx="1536878" cy="1015663"/>
          </a:xfrm>
          <a:prstGeom prst="rect">
            <a:avLst/>
          </a:prstGeom>
          <a:noFill/>
        </p:spPr>
        <p:txBody>
          <a:bodyPr wrap="square" rtlCol="0">
            <a:spAutoFit/>
          </a:bodyPr>
          <a:lstStyle/>
          <a:p>
            <a:r>
              <a:rPr lang="en-US" sz="2000" b="1" strike="sngStrike" dirty="0" smtClean="0"/>
              <a:t>LOAN</a:t>
            </a:r>
            <a:r>
              <a:rPr lang="en-US" sz="2000" strike="sngStrike" dirty="0" smtClean="0"/>
              <a:t> </a:t>
            </a:r>
            <a:r>
              <a:rPr lang="en-US" sz="2000" b="1" strike="sngStrike" dirty="0" smtClean="0"/>
              <a:t>CONTRACT</a:t>
            </a:r>
          </a:p>
          <a:p>
            <a:r>
              <a:rPr lang="en-US" sz="2000" b="1" strike="sngStrike" dirty="0" smtClean="0"/>
              <a:t>EXPIRES</a:t>
            </a:r>
            <a:endParaRPr lang="en-US" sz="2000" strike="sngStrike" dirty="0" smtClean="0"/>
          </a:p>
        </p:txBody>
      </p:sp>
      <p:sp>
        <p:nvSpPr>
          <p:cNvPr id="22" name="TextBox 21"/>
          <p:cNvSpPr txBox="1"/>
          <p:nvPr/>
        </p:nvSpPr>
        <p:spPr>
          <a:xfrm>
            <a:off x="2097008" y="3583330"/>
            <a:ext cx="610098" cy="646331"/>
          </a:xfrm>
          <a:prstGeom prst="rect">
            <a:avLst/>
          </a:prstGeom>
          <a:noFill/>
        </p:spPr>
        <p:txBody>
          <a:bodyPr wrap="square" rtlCol="0">
            <a:spAutoFit/>
          </a:bodyPr>
          <a:lstStyle/>
          <a:p>
            <a:r>
              <a:rPr lang="en-US" dirty="0" smtClean="0"/>
              <a:t>$0.00</a:t>
            </a:r>
          </a:p>
        </p:txBody>
      </p:sp>
      <p:sp>
        <p:nvSpPr>
          <p:cNvPr id="2" name="TextBox 1"/>
          <p:cNvSpPr txBox="1"/>
          <p:nvPr/>
        </p:nvSpPr>
        <p:spPr>
          <a:xfrm>
            <a:off x="3843662" y="3356963"/>
            <a:ext cx="1845201" cy="954107"/>
          </a:xfrm>
          <a:prstGeom prst="rect">
            <a:avLst/>
          </a:prstGeom>
          <a:solidFill>
            <a:schemeClr val="accent6">
              <a:lumMod val="20000"/>
              <a:lumOff val="80000"/>
            </a:schemeClr>
          </a:solidFill>
        </p:spPr>
        <p:txBody>
          <a:bodyPr wrap="square" rtlCol="0">
            <a:spAutoFit/>
          </a:bodyPr>
          <a:lstStyle/>
          <a:p>
            <a:r>
              <a:rPr lang="en-US" sz="2800" b="1" dirty="0" smtClean="0"/>
              <a:t>PRINCIPAL disappears</a:t>
            </a:r>
            <a:endParaRPr lang="en-US" sz="2800" b="1" dirty="0"/>
          </a:p>
        </p:txBody>
      </p:sp>
      <p:sp>
        <p:nvSpPr>
          <p:cNvPr id="4" name="Left Arrow 3"/>
          <p:cNvSpPr/>
          <p:nvPr/>
        </p:nvSpPr>
        <p:spPr>
          <a:xfrm>
            <a:off x="1751037" y="5090285"/>
            <a:ext cx="2086511" cy="484632"/>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4"/>
          <p:cNvSpPr txBox="1">
            <a:spLocks/>
          </p:cNvSpPr>
          <p:nvPr/>
        </p:nvSpPr>
        <p:spPr>
          <a:xfrm>
            <a:off x="547437" y="34313"/>
            <a:ext cx="7886700" cy="2301118"/>
          </a:xfrm>
          <a:prstGeom prst="rect">
            <a:avLst/>
          </a:prstGeom>
          <a:solidFill>
            <a:schemeClr val="accent6">
              <a:lumMod val="20000"/>
              <a:lumOff val="80000"/>
            </a:schemeClr>
          </a:solidFill>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smtClean="0"/>
          </a:p>
          <a:p>
            <a:pPr algn="ctr"/>
            <a:endParaRPr lang="en-US" sz="17600" b="1" dirty="0" smtClean="0"/>
          </a:p>
          <a:p>
            <a:pPr algn="ctr"/>
            <a:r>
              <a:rPr lang="en-US" sz="17600" b="1" dirty="0" smtClean="0"/>
              <a:t>#</a:t>
            </a:r>
            <a:r>
              <a:rPr lang="en-US" sz="17600" b="1" dirty="0"/>
              <a:t>3</a:t>
            </a:r>
            <a:r>
              <a:rPr lang="en-US" sz="8000" b="1" dirty="0"/>
              <a:t>  </a:t>
            </a:r>
            <a:r>
              <a:rPr lang="en-US" sz="11200" b="1" dirty="0"/>
              <a:t>WHEN A LOAN </a:t>
            </a:r>
            <a:r>
              <a:rPr lang="en-US" sz="11200" b="1" dirty="0" smtClean="0"/>
              <a:t>IS </a:t>
            </a:r>
            <a:r>
              <a:rPr lang="en-US" sz="11200" b="1" dirty="0" smtClean="0">
                <a:solidFill>
                  <a:srgbClr val="0000FF"/>
                </a:solidFill>
              </a:rPr>
              <a:t>PAID OFF</a:t>
            </a:r>
            <a:r>
              <a:rPr lang="en-US" sz="11200" b="1" dirty="0" smtClean="0">
                <a:solidFill>
                  <a:schemeClr val="tx1">
                    <a:lumMod val="95000"/>
                    <a:lumOff val="5000"/>
                  </a:schemeClr>
                </a:solidFill>
              </a:rPr>
              <a:t>…..</a:t>
            </a:r>
          </a:p>
          <a:p>
            <a:pPr algn="ctr"/>
            <a:endParaRPr lang="en-US" sz="11200" b="1" dirty="0">
              <a:solidFill>
                <a:schemeClr val="tx1">
                  <a:lumMod val="95000"/>
                  <a:lumOff val="5000"/>
                </a:schemeClr>
              </a:solidFill>
            </a:endParaRPr>
          </a:p>
          <a:p>
            <a:pPr algn="ctr"/>
            <a:endParaRPr lang="en-US" sz="8000" b="1" dirty="0" smtClean="0"/>
          </a:p>
        </p:txBody>
      </p:sp>
      <p:sp>
        <p:nvSpPr>
          <p:cNvPr id="5" name="TextBox 4"/>
          <p:cNvSpPr txBox="1"/>
          <p:nvPr/>
        </p:nvSpPr>
        <p:spPr>
          <a:xfrm>
            <a:off x="138163" y="4935807"/>
            <a:ext cx="1734573" cy="1015663"/>
          </a:xfrm>
          <a:prstGeom prst="rect">
            <a:avLst/>
          </a:prstGeom>
          <a:noFill/>
        </p:spPr>
        <p:txBody>
          <a:bodyPr wrap="square" rtlCol="0">
            <a:spAutoFit/>
          </a:bodyPr>
          <a:lstStyle/>
          <a:p>
            <a:r>
              <a:rPr lang="en-US" sz="2000" b="1" dirty="0" smtClean="0"/>
              <a:t>30,000.00</a:t>
            </a:r>
          </a:p>
          <a:p>
            <a:r>
              <a:rPr lang="en-US" sz="2000" b="1" dirty="0" smtClean="0"/>
              <a:t>INTEREST</a:t>
            </a:r>
          </a:p>
          <a:p>
            <a:r>
              <a:rPr lang="en-US" sz="2000" b="1" dirty="0" smtClean="0"/>
              <a:t>INCOME</a:t>
            </a:r>
            <a:endParaRPr lang="en-US" sz="2000" b="1" dirty="0"/>
          </a:p>
        </p:txBody>
      </p:sp>
      <p:sp>
        <p:nvSpPr>
          <p:cNvPr id="19" name="TextBox 18"/>
          <p:cNvSpPr txBox="1"/>
          <p:nvPr/>
        </p:nvSpPr>
        <p:spPr>
          <a:xfrm>
            <a:off x="3839192" y="4889791"/>
            <a:ext cx="1664493" cy="1384995"/>
          </a:xfrm>
          <a:prstGeom prst="rect">
            <a:avLst/>
          </a:prstGeom>
          <a:solidFill>
            <a:schemeClr val="accent6">
              <a:lumMod val="20000"/>
              <a:lumOff val="80000"/>
            </a:schemeClr>
          </a:solidFill>
        </p:spPr>
        <p:txBody>
          <a:bodyPr wrap="square" rtlCol="0">
            <a:spAutoFit/>
          </a:bodyPr>
          <a:lstStyle/>
          <a:p>
            <a:r>
              <a:rPr lang="en-US" sz="2800" b="1" dirty="0" smtClean="0"/>
              <a:t>INTEREST remains with bank</a:t>
            </a:r>
            <a:endParaRPr lang="en-US" sz="2800" b="1" dirty="0"/>
          </a:p>
        </p:txBody>
      </p:sp>
      <p:pic>
        <p:nvPicPr>
          <p:cNvPr id="1026" name="Picture 2" descr="http://ts3.mm.bing.net/th?id=H.4606525275373674&amp;pid=15.1&amp;H=12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016" y="2703434"/>
            <a:ext cx="2958470" cy="3155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73902171"/>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eft Arrow 22"/>
          <p:cNvSpPr/>
          <p:nvPr/>
        </p:nvSpPr>
        <p:spPr>
          <a:xfrm>
            <a:off x="3004693" y="3582009"/>
            <a:ext cx="656468" cy="484632"/>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610914" y="3419881"/>
            <a:ext cx="870783" cy="100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2004658" y="3419881"/>
            <a:ext cx="1123238" cy="8948"/>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2177777" y="2768511"/>
            <a:ext cx="895350" cy="366931"/>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3"/>
          <a:stretch>
            <a:fillRect/>
          </a:stretch>
        </p:blipFill>
        <p:spPr>
          <a:xfrm>
            <a:off x="2337673" y="2948248"/>
            <a:ext cx="891617" cy="371888"/>
          </a:xfrm>
          <a:prstGeom prst="rect">
            <a:avLst/>
          </a:prstGeom>
        </p:spPr>
      </p:pic>
      <p:sp>
        <p:nvSpPr>
          <p:cNvPr id="18" name="TextBox 17"/>
          <p:cNvSpPr txBox="1"/>
          <p:nvPr/>
        </p:nvSpPr>
        <p:spPr>
          <a:xfrm>
            <a:off x="724350" y="2561724"/>
            <a:ext cx="919163" cy="646331"/>
          </a:xfrm>
          <a:prstGeom prst="rect">
            <a:avLst/>
          </a:prstGeom>
          <a:noFill/>
        </p:spPr>
        <p:txBody>
          <a:bodyPr wrap="square" rtlCol="0">
            <a:spAutoFit/>
          </a:bodyPr>
          <a:lstStyle/>
          <a:p>
            <a:r>
              <a:rPr lang="en-US" dirty="0" smtClean="0"/>
              <a:t>BANK’S  ASSET</a:t>
            </a:r>
            <a:endParaRPr lang="en-US" dirty="0"/>
          </a:p>
        </p:txBody>
      </p:sp>
      <p:sp>
        <p:nvSpPr>
          <p:cNvPr id="20" name="TextBox 19"/>
          <p:cNvSpPr txBox="1"/>
          <p:nvPr/>
        </p:nvSpPr>
        <p:spPr>
          <a:xfrm>
            <a:off x="2069628" y="2528404"/>
            <a:ext cx="1069112" cy="923330"/>
          </a:xfrm>
          <a:prstGeom prst="rect">
            <a:avLst/>
          </a:prstGeom>
          <a:noFill/>
        </p:spPr>
        <p:txBody>
          <a:bodyPr wrap="square" rtlCol="0">
            <a:spAutoFit/>
          </a:bodyPr>
          <a:lstStyle/>
          <a:p>
            <a:r>
              <a:rPr lang="en-US" dirty="0" smtClean="0"/>
              <a:t>LOAN ACCOUNT</a:t>
            </a:r>
            <a:endParaRPr lang="en-US" dirty="0"/>
          </a:p>
        </p:txBody>
      </p:sp>
      <p:sp>
        <p:nvSpPr>
          <p:cNvPr id="21" name="TextBox 20"/>
          <p:cNvSpPr txBox="1"/>
          <p:nvPr/>
        </p:nvSpPr>
        <p:spPr>
          <a:xfrm>
            <a:off x="193861" y="3543681"/>
            <a:ext cx="1357502" cy="1015663"/>
          </a:xfrm>
          <a:prstGeom prst="rect">
            <a:avLst/>
          </a:prstGeom>
          <a:noFill/>
        </p:spPr>
        <p:txBody>
          <a:bodyPr wrap="square" rtlCol="0">
            <a:spAutoFit/>
          </a:bodyPr>
          <a:lstStyle/>
          <a:p>
            <a:r>
              <a:rPr lang="en-US" sz="2000" b="1" strike="sngStrike" dirty="0" smtClean="0"/>
              <a:t>LOAN</a:t>
            </a:r>
            <a:r>
              <a:rPr lang="en-US" sz="2000" strike="sngStrike" dirty="0" smtClean="0"/>
              <a:t> </a:t>
            </a:r>
            <a:r>
              <a:rPr lang="en-US" sz="2000" b="1" strike="sngStrike" dirty="0" smtClean="0"/>
              <a:t>CONTRACT</a:t>
            </a:r>
          </a:p>
          <a:p>
            <a:r>
              <a:rPr lang="en-US" sz="2000" b="1" strike="sngStrike" dirty="0" smtClean="0"/>
              <a:t>EXPIRES</a:t>
            </a:r>
            <a:endParaRPr lang="en-US" strike="sngStrike" dirty="0" smtClean="0"/>
          </a:p>
        </p:txBody>
      </p:sp>
      <p:sp>
        <p:nvSpPr>
          <p:cNvPr id="22" name="TextBox 21"/>
          <p:cNvSpPr txBox="1"/>
          <p:nvPr/>
        </p:nvSpPr>
        <p:spPr>
          <a:xfrm>
            <a:off x="2097008" y="3583330"/>
            <a:ext cx="610098" cy="646331"/>
          </a:xfrm>
          <a:prstGeom prst="rect">
            <a:avLst/>
          </a:prstGeom>
          <a:noFill/>
        </p:spPr>
        <p:txBody>
          <a:bodyPr wrap="square" rtlCol="0">
            <a:spAutoFit/>
          </a:bodyPr>
          <a:lstStyle/>
          <a:p>
            <a:r>
              <a:rPr lang="en-US" dirty="0" smtClean="0"/>
              <a:t>$0.00</a:t>
            </a:r>
          </a:p>
        </p:txBody>
      </p:sp>
      <p:sp>
        <p:nvSpPr>
          <p:cNvPr id="2" name="TextBox 1"/>
          <p:cNvSpPr txBox="1"/>
          <p:nvPr/>
        </p:nvSpPr>
        <p:spPr>
          <a:xfrm>
            <a:off x="3635924" y="3347272"/>
            <a:ext cx="1845201" cy="954107"/>
          </a:xfrm>
          <a:prstGeom prst="rect">
            <a:avLst/>
          </a:prstGeom>
          <a:solidFill>
            <a:schemeClr val="accent6">
              <a:lumMod val="20000"/>
              <a:lumOff val="80000"/>
            </a:schemeClr>
          </a:solidFill>
        </p:spPr>
        <p:txBody>
          <a:bodyPr wrap="square" rtlCol="0">
            <a:spAutoFit/>
          </a:bodyPr>
          <a:lstStyle/>
          <a:p>
            <a:r>
              <a:rPr lang="en-US" sz="2800" b="1" dirty="0" smtClean="0"/>
              <a:t>PRINCIPAL disappears</a:t>
            </a:r>
            <a:endParaRPr lang="en-US" sz="2800" b="1" dirty="0"/>
          </a:p>
        </p:txBody>
      </p:sp>
      <p:sp>
        <p:nvSpPr>
          <p:cNvPr id="4" name="Left Arrow 3"/>
          <p:cNvSpPr/>
          <p:nvPr/>
        </p:nvSpPr>
        <p:spPr>
          <a:xfrm>
            <a:off x="2177776" y="5078463"/>
            <a:ext cx="1473416" cy="484632"/>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4"/>
          <p:cNvSpPr txBox="1">
            <a:spLocks/>
          </p:cNvSpPr>
          <p:nvPr/>
        </p:nvSpPr>
        <p:spPr>
          <a:xfrm>
            <a:off x="547437" y="34313"/>
            <a:ext cx="7886700" cy="2301118"/>
          </a:xfrm>
          <a:prstGeom prst="rect">
            <a:avLst/>
          </a:prstGeom>
          <a:solidFill>
            <a:schemeClr val="accent6">
              <a:lumMod val="20000"/>
              <a:lumOff val="80000"/>
            </a:schemeClr>
          </a:solidFill>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smtClean="0"/>
          </a:p>
          <a:p>
            <a:pPr algn="ctr"/>
            <a:endParaRPr lang="en-US" sz="17600" b="1" dirty="0" smtClean="0"/>
          </a:p>
          <a:p>
            <a:pPr algn="ctr"/>
            <a:r>
              <a:rPr lang="en-US" sz="17600" b="1" dirty="0" smtClean="0"/>
              <a:t>#4</a:t>
            </a:r>
            <a:r>
              <a:rPr lang="en-US" sz="8000" b="1" dirty="0" smtClean="0"/>
              <a:t> </a:t>
            </a:r>
            <a:r>
              <a:rPr lang="en-US" sz="8000" b="1" dirty="0"/>
              <a:t>WHEN A BORROWER </a:t>
            </a:r>
            <a:r>
              <a:rPr lang="en-US" sz="8000" b="1" dirty="0">
                <a:solidFill>
                  <a:srgbClr val="0000FF"/>
                </a:solidFill>
              </a:rPr>
              <a:t>DEFAULTS</a:t>
            </a:r>
            <a:r>
              <a:rPr lang="en-US" sz="8000" b="1" dirty="0"/>
              <a:t>…..</a:t>
            </a:r>
            <a:endParaRPr lang="en-US" sz="11200" b="1" dirty="0">
              <a:solidFill>
                <a:schemeClr val="tx1">
                  <a:lumMod val="95000"/>
                  <a:lumOff val="5000"/>
                </a:schemeClr>
              </a:solidFill>
            </a:endParaRPr>
          </a:p>
          <a:p>
            <a:pPr algn="ctr"/>
            <a:endParaRPr lang="en-US" sz="8000" b="1" dirty="0" smtClean="0"/>
          </a:p>
        </p:txBody>
      </p:sp>
      <p:sp>
        <p:nvSpPr>
          <p:cNvPr id="5" name="TextBox 4"/>
          <p:cNvSpPr txBox="1"/>
          <p:nvPr/>
        </p:nvSpPr>
        <p:spPr>
          <a:xfrm>
            <a:off x="643488" y="4935806"/>
            <a:ext cx="184666" cy="369332"/>
          </a:xfrm>
          <a:prstGeom prst="rect">
            <a:avLst/>
          </a:prstGeom>
          <a:noFill/>
        </p:spPr>
        <p:txBody>
          <a:bodyPr wrap="none" rtlCol="0">
            <a:spAutoFit/>
          </a:bodyPr>
          <a:lstStyle/>
          <a:p>
            <a:endParaRPr lang="en-US" b="1" dirty="0"/>
          </a:p>
        </p:txBody>
      </p:sp>
      <p:sp>
        <p:nvSpPr>
          <p:cNvPr id="19" name="TextBox 18"/>
          <p:cNvSpPr txBox="1"/>
          <p:nvPr/>
        </p:nvSpPr>
        <p:spPr>
          <a:xfrm>
            <a:off x="3229291" y="4877969"/>
            <a:ext cx="2088040" cy="1384995"/>
          </a:xfrm>
          <a:prstGeom prst="rect">
            <a:avLst/>
          </a:prstGeom>
          <a:solidFill>
            <a:schemeClr val="accent6">
              <a:lumMod val="20000"/>
              <a:lumOff val="80000"/>
            </a:schemeClr>
          </a:solidFill>
        </p:spPr>
        <p:txBody>
          <a:bodyPr wrap="square" rtlCol="0">
            <a:spAutoFit/>
          </a:bodyPr>
          <a:lstStyle/>
          <a:p>
            <a:r>
              <a:rPr lang="en-US" sz="2800" b="1" dirty="0" smtClean="0"/>
              <a:t>Bank gets</a:t>
            </a:r>
          </a:p>
          <a:p>
            <a:r>
              <a:rPr lang="en-US" sz="2800" b="1" dirty="0" smtClean="0"/>
              <a:t>COLLATERAL</a:t>
            </a:r>
          </a:p>
          <a:p>
            <a:r>
              <a:rPr lang="en-US" sz="2800" b="1" dirty="0" smtClean="0"/>
              <a:t>to sell</a:t>
            </a:r>
            <a:endParaRPr lang="en-US" sz="2800" b="1" dirty="0"/>
          </a:p>
        </p:txBody>
      </p:sp>
      <p:pic>
        <p:nvPicPr>
          <p:cNvPr id="2054" name="Picture 6" descr="http://ts2.mm.bing.net/th?id=H.5043516649047817&amp;pid=15.1&amp;H=10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79" y="4877969"/>
            <a:ext cx="1382262" cy="1112649"/>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http://hawaiiesquire.files.wordpress.com/2011/06/collatera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124" y="3046805"/>
            <a:ext cx="3442063" cy="3216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8938768"/>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01393" y="196683"/>
            <a:ext cx="7886700" cy="1339631"/>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MONEY SUPPLY </a:t>
            </a:r>
            <a:r>
              <a:rPr lang="en-US" sz="3600" b="1" u="sng" dirty="0" smtClean="0"/>
              <a:t>SHRINKS</a:t>
            </a:r>
            <a:r>
              <a:rPr lang="en-US" sz="3600" b="1" dirty="0" smtClean="0"/>
              <a:t>….</a:t>
            </a:r>
          </a:p>
          <a:p>
            <a:pPr algn="ctr"/>
            <a:r>
              <a:rPr lang="en-US" sz="3600" b="1" dirty="0" smtClean="0"/>
              <a:t>WHEN LOANS ARE PAID OFF OR DEFAULT</a:t>
            </a:r>
            <a:endParaRPr lang="en-US" sz="2800" b="1" dirty="0" smtClean="0"/>
          </a:p>
        </p:txBody>
      </p:sp>
      <p:sp>
        <p:nvSpPr>
          <p:cNvPr id="2" name="TextBox 1"/>
          <p:cNvSpPr txBox="1"/>
          <p:nvPr/>
        </p:nvSpPr>
        <p:spPr>
          <a:xfrm>
            <a:off x="6901855" y="3724310"/>
            <a:ext cx="2190857" cy="1077218"/>
          </a:xfrm>
          <a:prstGeom prst="rect">
            <a:avLst/>
          </a:prstGeom>
          <a:noFill/>
        </p:spPr>
        <p:txBody>
          <a:bodyPr wrap="square" rtlCol="0">
            <a:spAutoFit/>
          </a:bodyPr>
          <a:lstStyle/>
          <a:p>
            <a:r>
              <a:rPr lang="en-US" sz="3200" b="1" dirty="0" smtClean="0">
                <a:solidFill>
                  <a:srgbClr val="FF0000"/>
                </a:solidFill>
              </a:rPr>
              <a:t>MONEY SUPPLY</a:t>
            </a:r>
            <a:r>
              <a:rPr lang="en-US" sz="2000" b="1" dirty="0" smtClean="0">
                <a:solidFill>
                  <a:srgbClr val="FF0000"/>
                </a:solidFill>
              </a:rPr>
              <a:t>          </a:t>
            </a:r>
            <a:endParaRPr lang="en-US" sz="2000" b="1" dirty="0">
              <a:solidFill>
                <a:srgbClr val="FF0000"/>
              </a:solidFill>
            </a:endParaRPr>
          </a:p>
        </p:txBody>
      </p:sp>
      <p:sp>
        <p:nvSpPr>
          <p:cNvPr id="3" name="Oval 2"/>
          <p:cNvSpPr/>
          <p:nvPr/>
        </p:nvSpPr>
        <p:spPr>
          <a:xfrm>
            <a:off x="6511042" y="3319212"/>
            <a:ext cx="2246898" cy="1937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2658" y="1821165"/>
            <a:ext cx="4557868" cy="4669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2866" y="3326913"/>
            <a:ext cx="3073494" cy="1446550"/>
          </a:xfrm>
          <a:prstGeom prst="rect">
            <a:avLst/>
          </a:prstGeom>
          <a:noFill/>
        </p:spPr>
        <p:txBody>
          <a:bodyPr wrap="square" rtlCol="0">
            <a:spAutoFit/>
          </a:bodyPr>
          <a:lstStyle/>
          <a:p>
            <a:r>
              <a:rPr lang="en-US" sz="4400" b="1" dirty="0">
                <a:solidFill>
                  <a:srgbClr val="FF0000"/>
                </a:solidFill>
              </a:rPr>
              <a:t>MONEY </a:t>
            </a:r>
            <a:r>
              <a:rPr lang="en-US" sz="4400" b="1" dirty="0" smtClean="0">
                <a:solidFill>
                  <a:srgbClr val="FF0000"/>
                </a:solidFill>
              </a:rPr>
              <a:t>SUPPLY</a:t>
            </a:r>
            <a:endParaRPr lang="en-US" sz="3600" b="1" dirty="0">
              <a:solidFill>
                <a:srgbClr val="FF0000"/>
              </a:solidFill>
            </a:endParaRPr>
          </a:p>
        </p:txBody>
      </p:sp>
      <p:sp>
        <p:nvSpPr>
          <p:cNvPr id="9" name="Left Arrow 8"/>
          <p:cNvSpPr/>
          <p:nvPr/>
        </p:nvSpPr>
        <p:spPr>
          <a:xfrm rot="10800000">
            <a:off x="5086116" y="4045437"/>
            <a:ext cx="1316686" cy="80328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rot="10800000">
            <a:off x="5095212" y="5302796"/>
            <a:ext cx="1316686" cy="7851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0800000">
            <a:off x="5086116" y="2834580"/>
            <a:ext cx="1316686" cy="8711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671249"/>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01393" y="196683"/>
            <a:ext cx="7886700" cy="1339631"/>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t>MONEY SUPPLY </a:t>
            </a:r>
            <a:r>
              <a:rPr lang="en-US" sz="3600" b="1" u="sng" dirty="0" smtClean="0"/>
              <a:t>BALLOONS….</a:t>
            </a:r>
          </a:p>
          <a:p>
            <a:pPr algn="ctr"/>
            <a:r>
              <a:rPr lang="en-US" sz="3600" b="1" dirty="0" smtClean="0"/>
              <a:t>WHEN BANKS </a:t>
            </a:r>
            <a:r>
              <a:rPr lang="en-US" sz="3800" b="1" dirty="0" smtClean="0"/>
              <a:t>GIVE LOTS OF LOANS</a:t>
            </a:r>
            <a:endParaRPr lang="en-US" sz="2800" b="1" dirty="0" smtClean="0"/>
          </a:p>
        </p:txBody>
      </p:sp>
      <p:sp>
        <p:nvSpPr>
          <p:cNvPr id="21" name="TextBox 20"/>
          <p:cNvSpPr txBox="1"/>
          <p:nvPr/>
        </p:nvSpPr>
        <p:spPr>
          <a:xfrm>
            <a:off x="854633" y="3586095"/>
            <a:ext cx="2190857" cy="1077218"/>
          </a:xfrm>
          <a:prstGeom prst="rect">
            <a:avLst/>
          </a:prstGeom>
          <a:noFill/>
        </p:spPr>
        <p:txBody>
          <a:bodyPr wrap="square" rtlCol="0">
            <a:spAutoFit/>
          </a:bodyPr>
          <a:lstStyle/>
          <a:p>
            <a:r>
              <a:rPr lang="en-US" sz="3200" b="1" dirty="0" smtClean="0">
                <a:solidFill>
                  <a:srgbClr val="FF0000"/>
                </a:solidFill>
              </a:rPr>
              <a:t>MONEY SUPPLY</a:t>
            </a:r>
            <a:r>
              <a:rPr lang="en-US" sz="2000" b="1" dirty="0" smtClean="0">
                <a:solidFill>
                  <a:srgbClr val="FF0000"/>
                </a:solidFill>
              </a:rPr>
              <a:t>          </a:t>
            </a:r>
            <a:endParaRPr lang="en-US" sz="2000" b="1" dirty="0">
              <a:solidFill>
                <a:srgbClr val="FF0000"/>
              </a:solidFill>
            </a:endParaRPr>
          </a:p>
        </p:txBody>
      </p:sp>
      <p:sp>
        <p:nvSpPr>
          <p:cNvPr id="22" name="Oval 21"/>
          <p:cNvSpPr/>
          <p:nvPr/>
        </p:nvSpPr>
        <p:spPr>
          <a:xfrm>
            <a:off x="601393" y="3124769"/>
            <a:ext cx="2246898" cy="1937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394067" y="1842123"/>
            <a:ext cx="4557868" cy="4669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806386" y="3488060"/>
            <a:ext cx="3073494" cy="1446550"/>
          </a:xfrm>
          <a:prstGeom prst="rect">
            <a:avLst/>
          </a:prstGeom>
          <a:noFill/>
        </p:spPr>
        <p:txBody>
          <a:bodyPr wrap="square" rtlCol="0">
            <a:spAutoFit/>
          </a:bodyPr>
          <a:lstStyle/>
          <a:p>
            <a:r>
              <a:rPr lang="en-US" sz="4400" b="1" dirty="0">
                <a:solidFill>
                  <a:srgbClr val="FF0000"/>
                </a:solidFill>
              </a:rPr>
              <a:t>MONEY </a:t>
            </a:r>
            <a:r>
              <a:rPr lang="en-US" sz="4400" b="1" dirty="0" smtClean="0">
                <a:solidFill>
                  <a:srgbClr val="FF0000"/>
                </a:solidFill>
              </a:rPr>
              <a:t>SUPPLY</a:t>
            </a:r>
            <a:endParaRPr lang="en-US" sz="3600" b="1" dirty="0">
              <a:solidFill>
                <a:srgbClr val="FF0000"/>
              </a:solidFill>
            </a:endParaRPr>
          </a:p>
        </p:txBody>
      </p:sp>
      <p:sp>
        <p:nvSpPr>
          <p:cNvPr id="25" name="Left Arrow 24"/>
          <p:cNvSpPr/>
          <p:nvPr/>
        </p:nvSpPr>
        <p:spPr>
          <a:xfrm rot="10800000">
            <a:off x="2962836" y="3859136"/>
            <a:ext cx="131668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eft Arrow 25"/>
          <p:cNvSpPr/>
          <p:nvPr/>
        </p:nvSpPr>
        <p:spPr>
          <a:xfrm rot="10800000">
            <a:off x="2971932" y="5116495"/>
            <a:ext cx="131668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eft Arrow 26"/>
          <p:cNvSpPr/>
          <p:nvPr/>
        </p:nvSpPr>
        <p:spPr>
          <a:xfrm rot="10800000">
            <a:off x="2962836" y="2648279"/>
            <a:ext cx="131668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2524994"/>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s2.mm.bing.net/th?id=H.4703527099040969&amp;pid=15.1&amp;H=75&amp;W=1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2735790" y="2440045"/>
            <a:ext cx="3459589" cy="246637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0" y="1359886"/>
            <a:ext cx="4627870" cy="830997"/>
          </a:xfrm>
          <a:prstGeom prst="rect">
            <a:avLst/>
          </a:prstGeom>
          <a:noFill/>
        </p:spPr>
        <p:txBody>
          <a:bodyPr wrap="none" rtlCol="0">
            <a:spAutoFit/>
          </a:bodyPr>
          <a:lstStyle/>
          <a:p>
            <a:r>
              <a:rPr lang="en-US" sz="2400" b="1" dirty="0" smtClean="0">
                <a:solidFill>
                  <a:srgbClr val="0000FF"/>
                </a:solidFill>
              </a:rPr>
              <a:t>WHEN ANYONE CAN GET A LOAN –</a:t>
            </a:r>
          </a:p>
          <a:p>
            <a:r>
              <a:rPr lang="en-US" sz="2400" b="1" dirty="0" smtClean="0">
                <a:solidFill>
                  <a:srgbClr val="0000FF"/>
                </a:solidFill>
              </a:rPr>
              <a:t>EXPANDING MONEY SUPPLY</a:t>
            </a:r>
            <a:endParaRPr lang="en-US" sz="2400" b="1" dirty="0">
              <a:solidFill>
                <a:srgbClr val="0000FF"/>
              </a:solidFill>
            </a:endParaRPr>
          </a:p>
        </p:txBody>
      </p:sp>
      <p:sp>
        <p:nvSpPr>
          <p:cNvPr id="9" name="TextBox 8"/>
          <p:cNvSpPr txBox="1"/>
          <p:nvPr/>
        </p:nvSpPr>
        <p:spPr>
          <a:xfrm>
            <a:off x="465958" y="4180344"/>
            <a:ext cx="3695954" cy="2677656"/>
          </a:xfrm>
          <a:prstGeom prst="rect">
            <a:avLst/>
          </a:prstGeom>
          <a:noFill/>
        </p:spPr>
        <p:txBody>
          <a:bodyPr wrap="square" rtlCol="0">
            <a:spAutoFit/>
          </a:bodyPr>
          <a:lstStyle/>
          <a:p>
            <a:r>
              <a:rPr lang="en-US" sz="2400" b="1" dirty="0" smtClean="0"/>
              <a:t>“Economy </a:t>
            </a:r>
            <a:r>
              <a:rPr lang="en-US" sz="2400" b="1" dirty="0"/>
              <a:t>in </a:t>
            </a:r>
            <a:r>
              <a:rPr lang="en-US" sz="2400" b="1" dirty="0" smtClean="0"/>
              <a:t>great</a:t>
            </a:r>
            <a:r>
              <a:rPr lang="en-US" sz="2400" b="1" dirty="0"/>
              <a:t>” BUY, BUY, </a:t>
            </a:r>
            <a:r>
              <a:rPr lang="en-US" sz="2400" b="1" dirty="0" smtClean="0"/>
              <a:t>BUY</a:t>
            </a:r>
            <a:endParaRPr lang="en-US" sz="5400" b="1" dirty="0"/>
          </a:p>
          <a:p>
            <a:r>
              <a:rPr lang="en-US" sz="2400" b="1" dirty="0" smtClean="0"/>
              <a:t>HOUSE PRICES UP!</a:t>
            </a:r>
          </a:p>
          <a:p>
            <a:r>
              <a:rPr lang="en-US" sz="2400" b="1" dirty="0" smtClean="0"/>
              <a:t>STOCK </a:t>
            </a:r>
            <a:r>
              <a:rPr lang="en-US" sz="2400" b="1" dirty="0"/>
              <a:t>PRICES UP</a:t>
            </a:r>
            <a:r>
              <a:rPr lang="en-US" sz="2400" b="1" dirty="0" smtClean="0"/>
              <a:t>!</a:t>
            </a:r>
          </a:p>
          <a:p>
            <a:r>
              <a:rPr lang="en-US" sz="2400" b="1" dirty="0" smtClean="0"/>
              <a:t>BORROW to buy that stock or house!</a:t>
            </a:r>
          </a:p>
          <a:p>
            <a:r>
              <a:rPr lang="en-US" sz="2400" b="1" i="1" dirty="0" smtClean="0">
                <a:solidFill>
                  <a:srgbClr val="0000FF"/>
                </a:solidFill>
              </a:rPr>
              <a:t>More and more debt……</a:t>
            </a:r>
          </a:p>
        </p:txBody>
      </p:sp>
      <p:sp>
        <p:nvSpPr>
          <p:cNvPr id="2" name="TextBox 1"/>
          <p:cNvSpPr txBox="1"/>
          <p:nvPr/>
        </p:nvSpPr>
        <p:spPr>
          <a:xfrm>
            <a:off x="264679" y="92382"/>
            <a:ext cx="8649547" cy="707886"/>
          </a:xfrm>
          <a:prstGeom prst="rect">
            <a:avLst/>
          </a:prstGeom>
          <a:solidFill>
            <a:schemeClr val="accent6">
              <a:lumMod val="20000"/>
              <a:lumOff val="80000"/>
            </a:schemeClr>
          </a:solidFill>
        </p:spPr>
        <p:txBody>
          <a:bodyPr wrap="none" rtlCol="0">
            <a:spAutoFit/>
          </a:bodyPr>
          <a:lstStyle/>
          <a:p>
            <a:r>
              <a:rPr lang="en-US" sz="4000" dirty="0" smtClean="0"/>
              <a:t>THE BOOM AND BUST MONETARY CYCLE</a:t>
            </a:r>
            <a:endParaRPr lang="en-US" sz="4000" dirty="0"/>
          </a:p>
        </p:txBody>
      </p:sp>
      <p:sp>
        <p:nvSpPr>
          <p:cNvPr id="10" name="TextBox 9"/>
          <p:cNvSpPr txBox="1"/>
          <p:nvPr/>
        </p:nvSpPr>
        <p:spPr>
          <a:xfrm>
            <a:off x="5069295" y="1359886"/>
            <a:ext cx="4074705" cy="830997"/>
          </a:xfrm>
          <a:prstGeom prst="rect">
            <a:avLst/>
          </a:prstGeom>
          <a:noFill/>
        </p:spPr>
        <p:txBody>
          <a:bodyPr wrap="none" rtlCol="0">
            <a:spAutoFit/>
          </a:bodyPr>
          <a:lstStyle/>
          <a:p>
            <a:r>
              <a:rPr lang="en-US" sz="2400" b="1" dirty="0" smtClean="0">
                <a:solidFill>
                  <a:srgbClr val="0000FF"/>
                </a:solidFill>
              </a:rPr>
              <a:t>WHEN BANKS REFUSE LOANS -</a:t>
            </a:r>
          </a:p>
          <a:p>
            <a:r>
              <a:rPr lang="en-US" sz="2400" b="1" dirty="0" smtClean="0">
                <a:solidFill>
                  <a:srgbClr val="0000FF"/>
                </a:solidFill>
              </a:rPr>
              <a:t>COLLAPSING MONEY SUPPLY</a:t>
            </a:r>
            <a:endParaRPr lang="en-US" sz="2400" b="1" dirty="0">
              <a:solidFill>
                <a:srgbClr val="0000FF"/>
              </a:solidFill>
            </a:endParaRPr>
          </a:p>
        </p:txBody>
      </p:sp>
      <p:sp>
        <p:nvSpPr>
          <p:cNvPr id="3" name="Rectangle 2"/>
          <p:cNvSpPr/>
          <p:nvPr/>
        </p:nvSpPr>
        <p:spPr>
          <a:xfrm>
            <a:off x="5332997" y="4497583"/>
            <a:ext cx="3811003" cy="2308324"/>
          </a:xfrm>
          <a:prstGeom prst="rect">
            <a:avLst/>
          </a:prstGeom>
        </p:spPr>
        <p:txBody>
          <a:bodyPr wrap="square">
            <a:spAutoFit/>
          </a:bodyPr>
          <a:lstStyle/>
          <a:p>
            <a:r>
              <a:rPr lang="en-US" sz="2400" b="1" dirty="0" smtClean="0"/>
              <a:t>“Market is shaky!”  SELL</a:t>
            </a:r>
            <a:r>
              <a:rPr lang="en-US" sz="2400" b="1" dirty="0"/>
              <a:t>, SELL, </a:t>
            </a:r>
            <a:r>
              <a:rPr lang="en-US" sz="2400" b="1" dirty="0" smtClean="0"/>
              <a:t>SELL….. </a:t>
            </a:r>
            <a:endParaRPr lang="en-US" sz="2400" b="1" dirty="0"/>
          </a:p>
          <a:p>
            <a:r>
              <a:rPr lang="en-US" sz="2400" b="1" dirty="0" smtClean="0"/>
              <a:t>FALLING PRICES……</a:t>
            </a:r>
          </a:p>
          <a:p>
            <a:r>
              <a:rPr lang="en-US" sz="2400" b="1" dirty="0" smtClean="0"/>
              <a:t>UNEMPLOYMENT</a:t>
            </a:r>
            <a:r>
              <a:rPr lang="en-US" sz="2400" b="1" dirty="0"/>
              <a:t>… </a:t>
            </a:r>
            <a:endParaRPr lang="en-US" sz="2400" b="1" dirty="0" smtClean="0"/>
          </a:p>
          <a:p>
            <a:r>
              <a:rPr lang="en-US" sz="2400" b="1" dirty="0" smtClean="0"/>
              <a:t>BANKRUPTCIES…..</a:t>
            </a:r>
          </a:p>
          <a:p>
            <a:r>
              <a:rPr lang="en-US" sz="2400" b="1" i="1" dirty="0" smtClean="0">
                <a:solidFill>
                  <a:srgbClr val="0000FF"/>
                </a:solidFill>
              </a:rPr>
              <a:t>1% buys up assets cheap……</a:t>
            </a:r>
            <a:endParaRPr lang="en-US" sz="2400" b="1" i="1" dirty="0">
              <a:solidFill>
                <a:srgbClr val="0000FF"/>
              </a:solidFill>
            </a:endParaRPr>
          </a:p>
        </p:txBody>
      </p:sp>
    </p:spTree>
    <p:extLst>
      <p:ext uri="{BB962C8B-B14F-4D97-AF65-F5344CB8AC3E}">
        <p14:creationId xmlns:p14="http://schemas.microsoft.com/office/powerpoint/2010/main" val="510178205"/>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52785"/>
            <a:ext cx="8029575" cy="2923877"/>
          </a:xfrm>
          <a:prstGeom prst="rect">
            <a:avLst/>
          </a:prstGeom>
          <a:solidFill>
            <a:schemeClr val="accent6">
              <a:lumMod val="20000"/>
              <a:lumOff val="80000"/>
            </a:schemeClr>
          </a:solidFill>
        </p:spPr>
        <p:txBody>
          <a:bodyPr wrap="square" rtlCol="0">
            <a:spAutoFit/>
          </a:bodyPr>
          <a:lstStyle/>
          <a:p>
            <a:r>
              <a:rPr lang="en-US" sz="3600" dirty="0" smtClean="0"/>
              <a:t>THE ‘BUSINESS CYCLE’…….</a:t>
            </a:r>
          </a:p>
          <a:p>
            <a:r>
              <a:rPr lang="en-US" sz="3600" dirty="0"/>
              <a:t> </a:t>
            </a:r>
            <a:r>
              <a:rPr lang="en-US" sz="3600" dirty="0" smtClean="0"/>
              <a:t>       IS A </a:t>
            </a:r>
            <a:r>
              <a:rPr lang="en-US" sz="4000" b="1" dirty="0" smtClean="0">
                <a:solidFill>
                  <a:srgbClr val="0000FF"/>
                </a:solidFill>
              </a:rPr>
              <a:t>BANK CREDIT CREATION </a:t>
            </a:r>
            <a:r>
              <a:rPr lang="en-US" sz="2800" dirty="0" smtClean="0"/>
              <a:t>CYCLE</a:t>
            </a:r>
            <a:r>
              <a:rPr lang="en-US" sz="3600" dirty="0" smtClean="0"/>
              <a:t>,</a:t>
            </a:r>
          </a:p>
          <a:p>
            <a:pPr marL="1943100" lvl="3" indent="-571500">
              <a:buFont typeface="Wingdings" panose="05000000000000000000" pitchFamily="2" charset="2"/>
              <a:buChar char="ü"/>
            </a:pPr>
            <a:r>
              <a:rPr lang="en-US" sz="3600" dirty="0" smtClean="0"/>
              <a:t> creating instability for all citizens</a:t>
            </a:r>
          </a:p>
          <a:p>
            <a:pPr marL="1943100" lvl="3" indent="-571500">
              <a:buFont typeface="Wingdings" panose="05000000000000000000" pitchFamily="2" charset="2"/>
              <a:buChar char="ü"/>
            </a:pPr>
            <a:r>
              <a:rPr lang="en-US" sz="3600" dirty="0"/>
              <a:t> </a:t>
            </a:r>
            <a:r>
              <a:rPr lang="en-US" sz="3600" dirty="0" smtClean="0"/>
              <a:t>benefiting the few</a:t>
            </a:r>
          </a:p>
        </p:txBody>
      </p:sp>
      <p:pic>
        <p:nvPicPr>
          <p:cNvPr id="3074" name="Picture 2" descr="http://ts3.mm.bing.net/th?id=H.4975561688351826&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112" y="4032299"/>
            <a:ext cx="3708734" cy="2825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324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28650" y="365125"/>
            <a:ext cx="7886700" cy="1339631"/>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t>OUR COUNTRY DOES </a:t>
            </a:r>
            <a:r>
              <a:rPr lang="en-US" sz="5400" b="1" u="sng" dirty="0" smtClean="0"/>
              <a:t>NOT</a:t>
            </a:r>
            <a:r>
              <a:rPr lang="en-US" sz="5400" b="1" dirty="0" smtClean="0"/>
              <a:t> HAVE</a:t>
            </a:r>
          </a:p>
          <a:p>
            <a:pPr algn="ctr"/>
            <a:r>
              <a:rPr lang="en-US" sz="5400" b="1" dirty="0" smtClean="0"/>
              <a:t>A </a:t>
            </a:r>
            <a:r>
              <a:rPr lang="en-US" sz="5400" b="1" u="sng" dirty="0" smtClean="0"/>
              <a:t>STABLE MONEY SUPPLY</a:t>
            </a:r>
            <a:endParaRPr lang="en-US" sz="10400" b="1" u="sng" dirty="0" smtClean="0"/>
          </a:p>
        </p:txBody>
      </p:sp>
      <p:pic>
        <p:nvPicPr>
          <p:cNvPr id="5122" name="Picture 2" descr="http://t2.ftcdn.net/jpg/00/37/14/93/400_F_37149325_zNMHb0y5W8SJefkmBlDFQ4aVUkei0w8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518" y="3311087"/>
            <a:ext cx="2857500" cy="305752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silverbearcafe.com/private/10.11/images/inflation-or-def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347" y="3044387"/>
            <a:ext cx="2857500" cy="35909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0" y="1704757"/>
            <a:ext cx="9144000" cy="1325563"/>
          </a:xfrm>
          <a:solidFill>
            <a:srgbClr val="FFFF00"/>
          </a:solidFill>
        </p:spPr>
        <p:txBody>
          <a:bodyPr>
            <a:normAutofit/>
          </a:bodyPr>
          <a:lstStyle/>
          <a:p>
            <a:r>
              <a:rPr lang="en-US" sz="3600" b="1" dirty="0" smtClean="0">
                <a:solidFill>
                  <a:srgbClr val="FF0000"/>
                </a:solidFill>
              </a:rPr>
              <a:t>WE ARE AT THE MERCY OF PRIVATE BANKS ISSUING OUR MONEY</a:t>
            </a:r>
            <a:endParaRPr lang="en-US" sz="3600" b="1" dirty="0">
              <a:solidFill>
                <a:srgbClr val="FF0000"/>
              </a:solidFill>
            </a:endParaRPr>
          </a:p>
        </p:txBody>
      </p:sp>
    </p:spTree>
    <p:extLst>
      <p:ext uri="{BB962C8B-B14F-4D97-AF65-F5344CB8AC3E}">
        <p14:creationId xmlns:p14="http://schemas.microsoft.com/office/powerpoint/2010/main" val="2252162984"/>
      </p:ext>
    </p:extLst>
  </p:cSld>
  <p:clrMapOvr>
    <a:masterClrMapping/>
  </p:clrMapOvr>
  <mc:AlternateContent xmlns:mc="http://schemas.openxmlformats.org/markup-compatibility/2006" xmlns:p14="http://schemas.microsoft.com/office/powerpoint/2010/main">
    <mc:Choice Requires="p14">
      <p:transition spd="slow" p14:dur="2000" advTm="86149"/>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236" y="1255058"/>
            <a:ext cx="7724588" cy="4678204"/>
          </a:xfrm>
          <a:prstGeom prst="rect">
            <a:avLst/>
          </a:prstGeom>
          <a:solidFill>
            <a:schemeClr val="tx2">
              <a:lumMod val="60000"/>
              <a:lumOff val="40000"/>
            </a:schemeClr>
          </a:solidFill>
        </p:spPr>
        <p:txBody>
          <a:bodyPr wrap="square" rtlCol="0">
            <a:spAutoFit/>
          </a:bodyPr>
          <a:lstStyle/>
          <a:p>
            <a:r>
              <a:rPr lang="en-US" sz="4800" b="1" dirty="0" smtClean="0">
                <a:ln w="10541" cmpd="sng">
                  <a:solidFill>
                    <a:schemeClr val="accent1">
                      <a:shade val="88000"/>
                      <a:satMod val="110000"/>
                    </a:schemeClr>
                  </a:solidFill>
                  <a:prstDash val="solid"/>
                </a:ln>
              </a:rPr>
              <a:t>	How is wealth produced?</a:t>
            </a:r>
          </a:p>
          <a:p>
            <a:endParaRPr lang="en-US" sz="3200" b="1" dirty="0" smtClean="0"/>
          </a:p>
          <a:p>
            <a:r>
              <a:rPr lang="en-US" sz="3200" dirty="0" smtClean="0">
                <a:solidFill>
                  <a:srgbClr val="FF0000"/>
                </a:solidFill>
              </a:rPr>
              <a:t>			</a:t>
            </a:r>
            <a:r>
              <a:rPr lang="en-US" sz="4000" b="1" u="sng" dirty="0" smtClean="0">
                <a:solidFill>
                  <a:srgbClr val="FF0000"/>
                </a:solidFill>
              </a:rPr>
              <a:t>Factors of Production</a:t>
            </a:r>
          </a:p>
          <a:p>
            <a:endParaRPr lang="en-US" sz="4000" b="1" u="sng" dirty="0">
              <a:solidFill>
                <a:srgbClr val="0000FF"/>
              </a:solidFill>
            </a:endParaRPr>
          </a:p>
          <a:p>
            <a:pPr lvl="6"/>
            <a:r>
              <a:rPr lang="en-US" sz="4000" dirty="0" smtClean="0">
                <a:solidFill>
                  <a:srgbClr val="0000FF"/>
                </a:solidFill>
              </a:rPr>
              <a:t>LAND </a:t>
            </a:r>
          </a:p>
          <a:p>
            <a:pPr lvl="6"/>
            <a:r>
              <a:rPr lang="en-US" sz="4000" dirty="0" smtClean="0">
                <a:solidFill>
                  <a:srgbClr val="FF0000"/>
                </a:solidFill>
              </a:rPr>
              <a:t>LABOR </a:t>
            </a:r>
          </a:p>
          <a:p>
            <a:pPr lvl="6"/>
            <a:r>
              <a:rPr lang="en-US" sz="4000" b="1" dirty="0" smtClean="0">
                <a:solidFill>
                  <a:srgbClr val="FFFF00"/>
                </a:solidFill>
              </a:rPr>
              <a:t>CAPITAL</a:t>
            </a:r>
            <a:r>
              <a:rPr lang="en-US" sz="4000" dirty="0" smtClean="0">
                <a:solidFill>
                  <a:srgbClr val="FFFF00"/>
                </a:solidFill>
              </a:rPr>
              <a:t> </a:t>
            </a:r>
          </a:p>
          <a:p>
            <a:pPr lvl="2"/>
            <a:endParaRPr lang="en-US" dirty="0"/>
          </a:p>
        </p:txBody>
      </p:sp>
    </p:spTree>
    <p:extLst>
      <p:ext uri="{BB962C8B-B14F-4D97-AF65-F5344CB8AC3E}">
        <p14:creationId xmlns:p14="http://schemas.microsoft.com/office/powerpoint/2010/main" val="2259264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315310"/>
            <a:ext cx="7599946" cy="6060090"/>
          </a:xfrm>
          <a:solidFill>
            <a:srgbClr val="F3CDF3"/>
          </a:solidFill>
        </p:spPr>
        <p:txBody>
          <a:bodyPr>
            <a:normAutofit fontScale="90000"/>
          </a:bodyPr>
          <a:lstStyle/>
          <a:p>
            <a:r>
              <a:rPr lang="en-US" sz="4800" dirty="0" smtClean="0"/>
              <a:t>TOPIC</a:t>
            </a:r>
            <a:br>
              <a:rPr lang="en-US" sz="4800" dirty="0" smtClean="0"/>
            </a:br>
            <a:r>
              <a:rPr lang="en-US" sz="4800" dirty="0" smtClean="0"/>
              <a:t/>
            </a:r>
            <a:br>
              <a:rPr lang="en-US" sz="4800" dirty="0" smtClean="0"/>
            </a:br>
            <a:r>
              <a:rPr lang="en-US" sz="5300" dirty="0" smtClean="0"/>
              <a:t>EFFECTS OF </a:t>
            </a:r>
            <a:br>
              <a:rPr lang="en-US" sz="5300" dirty="0" smtClean="0"/>
            </a:br>
            <a:r>
              <a:rPr lang="en-US" b="1" u="sng" dirty="0" smtClean="0"/>
              <a:t>PRIVATELY ISSUED MONEY</a:t>
            </a:r>
            <a:r>
              <a:rPr lang="en-US" sz="5300" b="1" u="sng" dirty="0" smtClean="0"/>
              <a:t/>
            </a:r>
            <a:br>
              <a:rPr lang="en-US" sz="5300" b="1" u="sng" dirty="0" smtClean="0"/>
            </a:br>
            <a:r>
              <a:rPr lang="en-US" sz="5300" b="1" u="sng" dirty="0"/>
              <a:t/>
            </a:r>
            <a:br>
              <a:rPr lang="en-US" sz="5300" b="1" u="sng" dirty="0"/>
            </a:br>
            <a:r>
              <a:rPr lang="en-US" sz="5300" b="1" dirty="0" smtClean="0"/>
              <a:t>“</a:t>
            </a:r>
            <a:r>
              <a:rPr lang="en-US" sz="4800" b="1" i="1" dirty="0" smtClean="0"/>
              <a:t>whoever </a:t>
            </a:r>
            <a:r>
              <a:rPr lang="en-US" sz="4800" b="1" i="1" dirty="0"/>
              <a:t>controls the money system, over time will control the </a:t>
            </a:r>
            <a:r>
              <a:rPr lang="en-US" sz="4800" b="1" i="1" dirty="0" smtClean="0"/>
              <a:t>nation”</a:t>
            </a:r>
            <a:br>
              <a:rPr lang="en-US" sz="4800" b="1" i="1" dirty="0" smtClean="0"/>
            </a:br>
            <a:endParaRPr lang="en-US" sz="5300" dirty="0"/>
          </a:p>
        </p:txBody>
      </p:sp>
    </p:spTree>
    <p:extLst>
      <p:ext uri="{BB962C8B-B14F-4D97-AF65-F5344CB8AC3E}">
        <p14:creationId xmlns:p14="http://schemas.microsoft.com/office/powerpoint/2010/main" val="1906785475"/>
      </p:ext>
    </p:extLst>
  </p:cSld>
  <p:clrMapOvr>
    <a:masterClrMapping/>
  </p:clrMapOvr>
  <mc:AlternateContent xmlns:mc="http://schemas.openxmlformats.org/markup-compatibility/2006" xmlns:p14="http://schemas.microsoft.com/office/powerpoint/2010/main">
    <mc:Choice Requires="p14">
      <p:transition spd="slow" p14:dur="2000" advTm="12326"/>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6"/>
            <a:ext cx="9144000" cy="1717675"/>
          </a:xfrm>
          <a:solidFill>
            <a:srgbClr val="F3CDF3"/>
          </a:solidFill>
        </p:spPr>
        <p:txBody>
          <a:bodyPr>
            <a:normAutofit/>
          </a:bodyPr>
          <a:lstStyle/>
          <a:p>
            <a:pPr algn="ctr"/>
            <a:r>
              <a:rPr lang="en-US" sz="4000" dirty="0" smtClean="0"/>
              <a:t>GOVERNMENT DEBT (mostly owned by 1%)</a:t>
            </a:r>
            <a:br>
              <a:rPr lang="en-US" sz="4000" dirty="0" smtClean="0"/>
            </a:br>
            <a:r>
              <a:rPr lang="en-US" sz="4000" dirty="0" smtClean="0"/>
              <a:t>= CONCENTRATES WEALTH</a:t>
            </a:r>
            <a:endParaRPr lang="en-US" sz="3200" dirty="0"/>
          </a:p>
        </p:txBody>
      </p:sp>
      <p:pic>
        <p:nvPicPr>
          <p:cNvPr id="2050" name="Picture 2" descr="http://ts3.mm.bing.net/th?id=H.4531328995887178&amp;pid=15.1&amp;H=160&amp;W=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6520"/>
            <a:ext cx="2388394" cy="322656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0" y="6030161"/>
            <a:ext cx="4406375" cy="646331"/>
          </a:xfrm>
          <a:prstGeom prst="rect">
            <a:avLst/>
          </a:prstGeom>
          <a:noFill/>
        </p:spPr>
        <p:txBody>
          <a:bodyPr wrap="none" rtlCol="0">
            <a:spAutoFit/>
          </a:bodyPr>
          <a:lstStyle/>
          <a:p>
            <a:r>
              <a:rPr lang="en-US" sz="3600" b="1" dirty="0" smtClean="0"/>
              <a:t>16.7 TRILLION  $ DEBT</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3394653680"/>
              </p:ext>
            </p:extLst>
          </p:nvPr>
        </p:nvGraphicFramePr>
        <p:xfrm>
          <a:off x="3624491" y="3952789"/>
          <a:ext cx="3171825" cy="2286000"/>
        </p:xfrm>
        <a:graphic>
          <a:graphicData uri="http://schemas.openxmlformats.org/drawingml/2006/table">
            <a:tbl>
              <a:tblPr/>
              <a:tblGrid>
                <a:gridCol w="890963"/>
                <a:gridCol w="2280862"/>
              </a:tblGrid>
              <a:tr h="0">
                <a:tc>
                  <a:txBody>
                    <a:bodyPr/>
                    <a:lstStyle/>
                    <a:p>
                      <a:r>
                        <a:rPr lang="en-US" sz="2400" b="1" dirty="0">
                          <a:solidFill>
                            <a:srgbClr val="FF0000"/>
                          </a:solidFill>
                        </a:rPr>
                        <a:t>2012</a:t>
                      </a:r>
                    </a:p>
                  </a:txBody>
                  <a:tcPr marL="68580" marR="68580" anchor="ctr">
                    <a:lnL>
                      <a:noFill/>
                    </a:lnL>
                    <a:lnR>
                      <a:noFill/>
                    </a:lnR>
                    <a:lnT>
                      <a:noFill/>
                    </a:lnT>
                    <a:lnB>
                      <a:noFill/>
                    </a:lnB>
                  </a:tcPr>
                </a:tc>
                <a:tc>
                  <a:txBody>
                    <a:bodyPr/>
                    <a:lstStyle/>
                    <a:p>
                      <a:r>
                        <a:rPr lang="en-US" sz="2400" b="1" dirty="0" smtClean="0">
                          <a:solidFill>
                            <a:srgbClr val="FF0000"/>
                          </a:solidFill>
                        </a:rPr>
                        <a:t>$360</a:t>
                      </a:r>
                      <a:endParaRPr lang="en-US" sz="2400" b="1" dirty="0">
                        <a:solidFill>
                          <a:srgbClr val="FF0000"/>
                        </a:solidFill>
                      </a:endParaRPr>
                    </a:p>
                  </a:txBody>
                  <a:tcPr marL="68580" marR="68580" anchor="ctr">
                    <a:lnL>
                      <a:noFill/>
                    </a:lnL>
                    <a:lnR>
                      <a:noFill/>
                    </a:lnR>
                    <a:lnT>
                      <a:noFill/>
                    </a:lnT>
                    <a:lnB>
                      <a:noFill/>
                    </a:lnB>
                  </a:tcPr>
                </a:tc>
              </a:tr>
              <a:tr h="0">
                <a:tc>
                  <a:txBody>
                    <a:bodyPr/>
                    <a:lstStyle/>
                    <a:p>
                      <a:r>
                        <a:rPr lang="en-US" sz="2400" b="1" dirty="0">
                          <a:solidFill>
                            <a:srgbClr val="FF0000"/>
                          </a:solidFill>
                        </a:rPr>
                        <a:t>2011</a:t>
                      </a:r>
                    </a:p>
                  </a:txBody>
                  <a:tcPr marL="68580" marR="68580" anchor="ctr">
                    <a:lnL>
                      <a:noFill/>
                    </a:lnL>
                    <a:lnR>
                      <a:noFill/>
                    </a:lnR>
                    <a:lnT>
                      <a:noFill/>
                    </a:lnT>
                    <a:lnB>
                      <a:noFill/>
                    </a:lnB>
                  </a:tcPr>
                </a:tc>
                <a:tc>
                  <a:txBody>
                    <a:bodyPr/>
                    <a:lstStyle/>
                    <a:p>
                      <a:r>
                        <a:rPr lang="en-US" sz="2400" b="1" dirty="0">
                          <a:solidFill>
                            <a:srgbClr val="FF0000"/>
                          </a:solidFill>
                        </a:rPr>
                        <a:t>$</a:t>
                      </a:r>
                      <a:r>
                        <a:rPr lang="en-US" sz="2400" b="1" dirty="0" smtClean="0">
                          <a:solidFill>
                            <a:srgbClr val="FF0000"/>
                          </a:solidFill>
                        </a:rPr>
                        <a:t>454</a:t>
                      </a:r>
                      <a:endParaRPr lang="en-US" sz="2400" b="1" dirty="0">
                        <a:solidFill>
                          <a:srgbClr val="FF0000"/>
                        </a:solidFill>
                      </a:endParaRPr>
                    </a:p>
                  </a:txBody>
                  <a:tcPr marL="68580" marR="68580" anchor="ctr">
                    <a:lnL>
                      <a:noFill/>
                    </a:lnL>
                    <a:lnR>
                      <a:noFill/>
                    </a:lnR>
                    <a:lnT>
                      <a:noFill/>
                    </a:lnT>
                    <a:lnB>
                      <a:noFill/>
                    </a:lnB>
                  </a:tcPr>
                </a:tc>
              </a:tr>
              <a:tr h="0">
                <a:tc>
                  <a:txBody>
                    <a:bodyPr/>
                    <a:lstStyle/>
                    <a:p>
                      <a:r>
                        <a:rPr lang="en-US" sz="2400" b="1" dirty="0">
                          <a:solidFill>
                            <a:srgbClr val="FF0000"/>
                          </a:solidFill>
                        </a:rPr>
                        <a:t>2010</a:t>
                      </a:r>
                    </a:p>
                  </a:txBody>
                  <a:tcPr marL="68580" marR="68580" anchor="ctr">
                    <a:lnL>
                      <a:noFill/>
                    </a:lnL>
                    <a:lnR>
                      <a:noFill/>
                    </a:lnR>
                    <a:lnT>
                      <a:noFill/>
                    </a:lnT>
                    <a:lnB>
                      <a:noFill/>
                    </a:lnB>
                  </a:tcPr>
                </a:tc>
                <a:tc>
                  <a:txBody>
                    <a:bodyPr/>
                    <a:lstStyle/>
                    <a:p>
                      <a:r>
                        <a:rPr lang="en-US" sz="2400" b="1" dirty="0" smtClean="0">
                          <a:solidFill>
                            <a:srgbClr val="FF0000"/>
                          </a:solidFill>
                        </a:rPr>
                        <a:t>$414</a:t>
                      </a:r>
                      <a:endParaRPr lang="en-US" sz="2400" b="1" dirty="0">
                        <a:solidFill>
                          <a:srgbClr val="FF0000"/>
                        </a:solidFill>
                      </a:endParaRPr>
                    </a:p>
                  </a:txBody>
                  <a:tcPr marL="68580" marR="68580" anchor="ctr">
                    <a:lnL>
                      <a:noFill/>
                    </a:lnL>
                    <a:lnR>
                      <a:noFill/>
                    </a:lnR>
                    <a:lnT>
                      <a:noFill/>
                    </a:lnT>
                    <a:lnB>
                      <a:noFill/>
                    </a:lnB>
                  </a:tcPr>
                </a:tc>
              </a:tr>
              <a:tr h="0">
                <a:tc>
                  <a:txBody>
                    <a:bodyPr/>
                    <a:lstStyle/>
                    <a:p>
                      <a:r>
                        <a:rPr lang="en-US" sz="2400" b="1" dirty="0">
                          <a:solidFill>
                            <a:srgbClr val="FF0000"/>
                          </a:solidFill>
                        </a:rPr>
                        <a:t>2009</a:t>
                      </a:r>
                    </a:p>
                  </a:txBody>
                  <a:tcPr marL="68580" marR="68580" anchor="ctr">
                    <a:lnL>
                      <a:noFill/>
                    </a:lnL>
                    <a:lnR>
                      <a:noFill/>
                    </a:lnR>
                    <a:lnT>
                      <a:noFill/>
                    </a:lnT>
                    <a:lnB>
                      <a:noFill/>
                    </a:lnB>
                  </a:tcPr>
                </a:tc>
                <a:tc>
                  <a:txBody>
                    <a:bodyPr/>
                    <a:lstStyle/>
                    <a:p>
                      <a:r>
                        <a:rPr lang="en-US" sz="2400" b="1" dirty="0">
                          <a:solidFill>
                            <a:srgbClr val="FF0000"/>
                          </a:solidFill>
                        </a:rPr>
                        <a:t>$</a:t>
                      </a:r>
                      <a:r>
                        <a:rPr lang="en-US" sz="2400" b="1" dirty="0" smtClean="0">
                          <a:solidFill>
                            <a:srgbClr val="FF0000"/>
                          </a:solidFill>
                        </a:rPr>
                        <a:t>383</a:t>
                      </a:r>
                      <a:endParaRPr lang="en-US" sz="2400" b="1" dirty="0">
                        <a:solidFill>
                          <a:srgbClr val="FF0000"/>
                        </a:solidFill>
                      </a:endParaRPr>
                    </a:p>
                  </a:txBody>
                  <a:tcPr marL="68580" marR="68580" anchor="ctr">
                    <a:lnL>
                      <a:noFill/>
                    </a:lnL>
                    <a:lnR>
                      <a:noFill/>
                    </a:lnR>
                    <a:lnT>
                      <a:noFill/>
                    </a:lnT>
                    <a:lnB>
                      <a:noFill/>
                    </a:lnB>
                  </a:tcPr>
                </a:tc>
              </a:tr>
              <a:tr h="0">
                <a:tc>
                  <a:txBody>
                    <a:bodyPr/>
                    <a:lstStyle/>
                    <a:p>
                      <a:r>
                        <a:rPr lang="en-US" sz="2400" b="1" dirty="0">
                          <a:solidFill>
                            <a:srgbClr val="FF0000"/>
                          </a:solidFill>
                        </a:rPr>
                        <a:t>2008</a:t>
                      </a:r>
                    </a:p>
                  </a:txBody>
                  <a:tcPr marL="68580" marR="68580" anchor="ctr">
                    <a:lnL>
                      <a:noFill/>
                    </a:lnL>
                    <a:lnR>
                      <a:noFill/>
                    </a:lnR>
                    <a:lnT>
                      <a:noFill/>
                    </a:lnT>
                    <a:lnB>
                      <a:noFill/>
                    </a:lnB>
                  </a:tcPr>
                </a:tc>
                <a:tc>
                  <a:txBody>
                    <a:bodyPr/>
                    <a:lstStyle/>
                    <a:p>
                      <a:r>
                        <a:rPr lang="en-US" sz="2400" b="1" dirty="0" smtClean="0">
                          <a:solidFill>
                            <a:srgbClr val="FF0000"/>
                          </a:solidFill>
                        </a:rPr>
                        <a:t>$451</a:t>
                      </a:r>
                      <a:endParaRPr lang="en-US" sz="2400" b="1" dirty="0">
                        <a:solidFill>
                          <a:srgbClr val="FF0000"/>
                        </a:solidFill>
                      </a:endParaRPr>
                    </a:p>
                  </a:txBody>
                  <a:tcPr marL="68580" marR="68580" anchor="ctr">
                    <a:lnL>
                      <a:noFill/>
                    </a:lnL>
                    <a:lnR>
                      <a:noFill/>
                    </a:lnR>
                    <a:lnT>
                      <a:noFill/>
                    </a:lnT>
                    <a:lnB>
                      <a:noFill/>
                    </a:lnB>
                  </a:tcPr>
                </a:tc>
              </a:tr>
            </a:tbl>
          </a:graphicData>
        </a:graphic>
      </p:graphicFrame>
      <p:sp>
        <p:nvSpPr>
          <p:cNvPr id="6" name="TextBox 5"/>
          <p:cNvSpPr txBox="1"/>
          <p:nvPr/>
        </p:nvSpPr>
        <p:spPr>
          <a:xfrm>
            <a:off x="2360604" y="2802841"/>
            <a:ext cx="3828868" cy="954107"/>
          </a:xfrm>
          <a:prstGeom prst="rect">
            <a:avLst/>
          </a:prstGeom>
          <a:noFill/>
        </p:spPr>
        <p:txBody>
          <a:bodyPr wrap="none" rtlCol="0">
            <a:spAutoFit/>
          </a:bodyPr>
          <a:lstStyle/>
          <a:p>
            <a:pPr algn="ctr"/>
            <a:r>
              <a:rPr lang="en-US" sz="2800" b="1" dirty="0" smtClean="0">
                <a:solidFill>
                  <a:srgbClr val="FF0000"/>
                </a:solidFill>
              </a:rPr>
              <a:t>INTEREST PAID ON DEBT</a:t>
            </a:r>
          </a:p>
          <a:p>
            <a:pPr algn="ctr"/>
            <a:r>
              <a:rPr lang="en-US" sz="2800" b="1" dirty="0" smtClean="0">
                <a:solidFill>
                  <a:srgbClr val="FF0000"/>
                </a:solidFill>
              </a:rPr>
              <a:t> (BILLIONS)</a:t>
            </a:r>
            <a:endParaRPr lang="en-US" sz="2800" b="1" dirty="0">
              <a:solidFill>
                <a:srgbClr val="FF0000"/>
              </a:solidFill>
            </a:endParaRPr>
          </a:p>
        </p:txBody>
      </p:sp>
      <p:pic>
        <p:nvPicPr>
          <p:cNvPr id="2054" name="Picture 6" descr="http://ts1.mm.bing.net/th?id=H.5008736027673132&amp;pid=15.1&amp;H=15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253" y="2928517"/>
            <a:ext cx="2484747" cy="328315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Left Arrow 9"/>
          <p:cNvSpPr/>
          <p:nvPr/>
        </p:nvSpPr>
        <p:spPr>
          <a:xfrm rot="10800000">
            <a:off x="5271357" y="4394167"/>
            <a:ext cx="1316686" cy="87419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9036449"/>
      </p:ext>
    </p:extLst>
  </p:cSld>
  <p:clrMapOvr>
    <a:masterClrMapping/>
  </p:clrMapOvr>
  <mc:AlternateContent xmlns:mc="http://schemas.openxmlformats.org/markup-compatibility/2006" xmlns:p14="http://schemas.microsoft.com/office/powerpoint/2010/main">
    <mc:Choice Requires="p14">
      <p:transition spd="slow" p14:dur="2000" advTm="15002"/>
    </mc:Choice>
    <mc:Fallback xmlns="">
      <p:transition spd="slow" advTm="15002"/>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10" y="365126"/>
            <a:ext cx="7971440" cy="1715923"/>
          </a:xfrm>
          <a:solidFill>
            <a:srgbClr val="F3CDF3"/>
          </a:solidFill>
        </p:spPr>
        <p:txBody>
          <a:bodyPr>
            <a:normAutofit/>
          </a:bodyPr>
          <a:lstStyle/>
          <a:p>
            <a:pPr algn="ctr"/>
            <a:r>
              <a:rPr lang="en-US" dirty="0" smtClean="0"/>
              <a:t>BOOM &amp; BUST CYCLE </a:t>
            </a:r>
            <a:br>
              <a:rPr lang="en-US" dirty="0" smtClean="0"/>
            </a:br>
            <a:r>
              <a:rPr lang="en-US" dirty="0" smtClean="0"/>
              <a:t>CONCENTRATES WEALTH</a:t>
            </a:r>
            <a:endParaRPr lang="en-US" dirty="0"/>
          </a:p>
        </p:txBody>
      </p:sp>
      <p:pic>
        <p:nvPicPr>
          <p:cNvPr id="2050" name="Picture 2" descr="http://ts1.mm.bing.net/th?id=H.4524478509878140&amp;pid=15.1&amp;H=160&amp;W=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 y="365125"/>
            <a:ext cx="1750102" cy="250615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ts1.mm.bing.net/th?id=H.4997942779841176&amp;pid=15.1&amp;H=10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84" y="2120227"/>
            <a:ext cx="1750102" cy="16656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ts3.mm.bing.net/th?id=H.4910810788332014&amp;pid=15.1&amp;H=124&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40300">
            <a:off x="1707976" y="2305179"/>
            <a:ext cx="1981671" cy="204679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6443" y="4826467"/>
            <a:ext cx="5229225"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HOMELESSNESS</a:t>
            </a:r>
          </a:p>
          <a:p>
            <a:pPr marL="457200" indent="-457200">
              <a:buFont typeface="Arial" panose="020B0604020202020204" pitchFamily="34" charset="0"/>
              <a:buChar char="•"/>
            </a:pPr>
            <a:r>
              <a:rPr lang="en-US" sz="2800" dirty="0" smtClean="0"/>
              <a:t>UNEMPLOYMENT</a:t>
            </a:r>
          </a:p>
          <a:p>
            <a:pPr marL="457200" lvl="2" indent="-457200">
              <a:buFont typeface="Arial" panose="020B0604020202020204" pitchFamily="34" charset="0"/>
              <a:buChar char="•"/>
            </a:pPr>
            <a:r>
              <a:rPr lang="en-US" sz="2800" dirty="0"/>
              <a:t>BUSINESS </a:t>
            </a:r>
            <a:r>
              <a:rPr lang="en-US" sz="2800" dirty="0" smtClean="0"/>
              <a:t>BANKRUPTCIES</a:t>
            </a:r>
            <a:endParaRPr lang="en-US" sz="2800" dirty="0"/>
          </a:p>
        </p:txBody>
      </p:sp>
      <p:pic>
        <p:nvPicPr>
          <p:cNvPr id="1028" name="Picture 4" descr="http://ts3.mm.bing.net/th?id=H.4718495040865906&amp;pid=15.1&amp;H=160&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3966" y="2286000"/>
            <a:ext cx="3603359" cy="44323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Left Arrow 10"/>
          <p:cNvSpPr/>
          <p:nvPr/>
        </p:nvSpPr>
        <p:spPr>
          <a:xfrm rot="10800000">
            <a:off x="3590925" y="4300586"/>
            <a:ext cx="1862665" cy="10517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488622" y="6185581"/>
            <a:ext cx="6301725"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HOUSES – PUBLIC UTILITIES – MINES – LAND….</a:t>
            </a:r>
            <a:endParaRPr lang="en-US" sz="2400" dirty="0"/>
          </a:p>
        </p:txBody>
      </p:sp>
    </p:spTree>
    <p:extLst>
      <p:ext uri="{BB962C8B-B14F-4D97-AF65-F5344CB8AC3E}">
        <p14:creationId xmlns:p14="http://schemas.microsoft.com/office/powerpoint/2010/main" val="2794772676"/>
      </p:ext>
    </p:extLst>
  </p:cSld>
  <p:clrMapOvr>
    <a:masterClrMapping/>
  </p:clrMapOvr>
  <mc:AlternateContent xmlns:mc="http://schemas.openxmlformats.org/markup-compatibility/2006" xmlns:p14="http://schemas.microsoft.com/office/powerpoint/2010/main">
    <mc:Choice Requires="p14">
      <p:transition spd="slow" p14:dur="2000" advTm="15002"/>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rot="12364698">
            <a:off x="5514893" y="4674619"/>
            <a:ext cx="161199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rot="19882102">
            <a:off x="1644876" y="4733028"/>
            <a:ext cx="1889695"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8910236">
            <a:off x="5439814" y="2858858"/>
            <a:ext cx="1923453"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996258">
            <a:off x="1805077" y="3131809"/>
            <a:ext cx="1537767" cy="4723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0800000" flipH="1" flipV="1">
            <a:off x="3325723" y="3070214"/>
            <a:ext cx="2174453" cy="17499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PRIVATE</a:t>
            </a:r>
          </a:p>
          <a:p>
            <a:pPr algn="ctr"/>
            <a:r>
              <a:rPr lang="en-US" sz="2800" dirty="0" smtClean="0"/>
              <a:t>BANKS</a:t>
            </a:r>
            <a:endParaRPr lang="en-US" sz="2800" dirty="0"/>
          </a:p>
        </p:txBody>
      </p:sp>
      <p:sp>
        <p:nvSpPr>
          <p:cNvPr id="11" name="Flowchart: Process 10"/>
          <p:cNvSpPr/>
          <p:nvPr/>
        </p:nvSpPr>
        <p:spPr>
          <a:xfrm>
            <a:off x="7354401" y="4824543"/>
            <a:ext cx="1152715" cy="997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PRODUCTION</a:t>
            </a:r>
          </a:p>
          <a:p>
            <a:pPr algn="ctr"/>
            <a:r>
              <a:rPr lang="en-US" dirty="0" smtClean="0"/>
              <a:t>DISTRIBUTION</a:t>
            </a:r>
            <a:endParaRPr lang="en-US" dirty="0"/>
          </a:p>
        </p:txBody>
      </p:sp>
      <p:sp>
        <p:nvSpPr>
          <p:cNvPr id="7" name="Flowchart: Process 6"/>
          <p:cNvSpPr/>
          <p:nvPr/>
        </p:nvSpPr>
        <p:spPr>
          <a:xfrm>
            <a:off x="585271" y="2041800"/>
            <a:ext cx="1123293" cy="1020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HOUSEHOLDS</a:t>
            </a:r>
            <a:endParaRPr lang="en-US" dirty="0"/>
          </a:p>
        </p:txBody>
      </p:sp>
      <p:sp>
        <p:nvSpPr>
          <p:cNvPr id="10" name="Flowchart: Process 9"/>
          <p:cNvSpPr/>
          <p:nvPr/>
        </p:nvSpPr>
        <p:spPr>
          <a:xfrm>
            <a:off x="517054" y="4801121"/>
            <a:ext cx="1040525" cy="1020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LABOR</a:t>
            </a:r>
            <a:endParaRPr lang="en-US" dirty="0"/>
          </a:p>
        </p:txBody>
      </p:sp>
      <p:sp>
        <p:nvSpPr>
          <p:cNvPr id="12" name="Flowchart: Process 11"/>
          <p:cNvSpPr/>
          <p:nvPr/>
        </p:nvSpPr>
        <p:spPr>
          <a:xfrm>
            <a:off x="7360279" y="2038254"/>
            <a:ext cx="1152713" cy="1020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RETAILERS</a:t>
            </a:r>
            <a:endParaRPr lang="en-US" dirty="0"/>
          </a:p>
        </p:txBody>
      </p:sp>
      <p:sp>
        <p:nvSpPr>
          <p:cNvPr id="5" name="TextBox 4"/>
          <p:cNvSpPr txBox="1"/>
          <p:nvPr/>
        </p:nvSpPr>
        <p:spPr>
          <a:xfrm rot="959204">
            <a:off x="2103336" y="2226299"/>
            <a:ext cx="1115103" cy="1323439"/>
          </a:xfrm>
          <a:prstGeom prst="rect">
            <a:avLst/>
          </a:prstGeom>
          <a:solidFill>
            <a:srgbClr val="FFFFCC"/>
          </a:solidFill>
        </p:spPr>
        <p:txBody>
          <a:bodyPr wrap="square" rtlCol="0">
            <a:spAutoFit/>
          </a:bodyPr>
          <a:lstStyle/>
          <a:p>
            <a:r>
              <a:rPr lang="en-US" sz="1600" dirty="0" smtClean="0"/>
              <a:t>MORTGAGE </a:t>
            </a:r>
            <a:r>
              <a:rPr lang="en-US" sz="2400" dirty="0" smtClean="0"/>
              <a:t>INTEREST</a:t>
            </a:r>
            <a:endParaRPr lang="en-US" sz="2400" dirty="0"/>
          </a:p>
        </p:txBody>
      </p:sp>
      <p:sp>
        <p:nvSpPr>
          <p:cNvPr id="13" name="TextBox 12"/>
          <p:cNvSpPr txBox="1"/>
          <p:nvPr/>
        </p:nvSpPr>
        <p:spPr>
          <a:xfrm rot="19684889">
            <a:off x="5532712" y="2123710"/>
            <a:ext cx="1631301" cy="954107"/>
          </a:xfrm>
          <a:prstGeom prst="rect">
            <a:avLst/>
          </a:prstGeom>
          <a:solidFill>
            <a:srgbClr val="FFFFCC"/>
          </a:solidFill>
        </p:spPr>
        <p:txBody>
          <a:bodyPr wrap="square" rtlCol="0">
            <a:spAutoFit/>
          </a:bodyPr>
          <a:lstStyle/>
          <a:p>
            <a:r>
              <a:rPr lang="en-US" sz="1600" dirty="0" smtClean="0"/>
              <a:t>SMALL BUSINESS LOAN </a:t>
            </a:r>
            <a:r>
              <a:rPr lang="en-US" sz="2400" dirty="0" smtClean="0"/>
              <a:t>INTEREST</a:t>
            </a:r>
            <a:endParaRPr lang="en-US" sz="2400" dirty="0"/>
          </a:p>
        </p:txBody>
      </p:sp>
      <p:sp>
        <p:nvSpPr>
          <p:cNvPr id="16" name="TextBox 15"/>
          <p:cNvSpPr txBox="1"/>
          <p:nvPr/>
        </p:nvSpPr>
        <p:spPr>
          <a:xfrm rot="1616501">
            <a:off x="5932274" y="3791371"/>
            <a:ext cx="1473316" cy="1508105"/>
          </a:xfrm>
          <a:prstGeom prst="rect">
            <a:avLst/>
          </a:prstGeom>
          <a:solidFill>
            <a:srgbClr val="FFFFCC"/>
          </a:solidFill>
        </p:spPr>
        <p:txBody>
          <a:bodyPr wrap="square" rtlCol="0">
            <a:spAutoFit/>
          </a:bodyPr>
          <a:lstStyle/>
          <a:p>
            <a:r>
              <a:rPr lang="en-US" dirty="0" smtClean="0"/>
              <a:t>CORPORATE LOAN </a:t>
            </a:r>
            <a:r>
              <a:rPr lang="en-US" sz="2800" dirty="0" smtClean="0"/>
              <a:t>INTEREST</a:t>
            </a:r>
            <a:endParaRPr lang="en-US" sz="2800" dirty="0"/>
          </a:p>
        </p:txBody>
      </p:sp>
      <p:sp>
        <p:nvSpPr>
          <p:cNvPr id="23" name="TextBox 22"/>
          <p:cNvSpPr txBox="1"/>
          <p:nvPr/>
        </p:nvSpPr>
        <p:spPr>
          <a:xfrm rot="19889971">
            <a:off x="1471572" y="4212247"/>
            <a:ext cx="1611251" cy="800219"/>
          </a:xfrm>
          <a:prstGeom prst="rect">
            <a:avLst/>
          </a:prstGeom>
          <a:solidFill>
            <a:srgbClr val="FFFFCC"/>
          </a:solidFill>
        </p:spPr>
        <p:txBody>
          <a:bodyPr wrap="none" rtlCol="0">
            <a:spAutoFit/>
          </a:bodyPr>
          <a:lstStyle/>
          <a:p>
            <a:r>
              <a:rPr lang="en-US" dirty="0" smtClean="0"/>
              <a:t>FEDERAL  DEBT</a:t>
            </a:r>
          </a:p>
          <a:p>
            <a:r>
              <a:rPr lang="en-US" sz="2800" dirty="0" smtClean="0"/>
              <a:t>INTEREST</a:t>
            </a:r>
            <a:endParaRPr lang="en-US" sz="2800" dirty="0"/>
          </a:p>
        </p:txBody>
      </p:sp>
      <p:sp>
        <p:nvSpPr>
          <p:cNvPr id="33" name="Title 1"/>
          <p:cNvSpPr txBox="1">
            <a:spLocks/>
          </p:cNvSpPr>
          <p:nvPr/>
        </p:nvSpPr>
        <p:spPr>
          <a:xfrm>
            <a:off x="620416" y="152860"/>
            <a:ext cx="7886700" cy="1140191"/>
          </a:xfrm>
          <a:prstGeom prst="rect">
            <a:avLst/>
          </a:prstGeom>
          <a:solidFill>
            <a:srgbClr val="F3CDF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u="sng" dirty="0" smtClean="0"/>
              <a:t>INTEREST CONCENTRATES WEALTH………..</a:t>
            </a:r>
          </a:p>
        </p:txBody>
      </p:sp>
    </p:spTree>
    <p:extLst>
      <p:ext uri="{BB962C8B-B14F-4D97-AF65-F5344CB8AC3E}">
        <p14:creationId xmlns:p14="http://schemas.microsoft.com/office/powerpoint/2010/main" val="3105176954"/>
      </p:ext>
    </p:extLst>
  </p:cSld>
  <p:clrMapOvr>
    <a:masterClrMapping/>
  </p:clrMapOvr>
  <mc:AlternateContent xmlns:mc="http://schemas.openxmlformats.org/markup-compatibility/2006" xmlns:p14="http://schemas.microsoft.com/office/powerpoint/2010/main">
    <mc:Choice Requires="p14">
      <p:transition spd="slow" p14:dur="2000" advTm="21068"/>
    </mc:Choice>
    <mc:Fallback xmlns="">
      <p:transition spd="slow" advTm="210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0" animBg="1"/>
      <p:bldP spid="20" grpId="0" animBg="1"/>
      <p:bldP spid="9" grpId="0" animBg="1"/>
      <p:bldP spid="5" grpId="0" animBg="1"/>
      <p:bldP spid="13" grpId="0" animBg="1"/>
      <p:bldP spid="16" grpId="0" animBg="1"/>
      <p:bldP spid="2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rot="10800000" flipH="1" flipV="1">
            <a:off x="2146220" y="3250212"/>
            <a:ext cx="1770059" cy="109242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LOANS</a:t>
            </a:r>
            <a:endParaRPr lang="en-US" sz="3600" dirty="0"/>
          </a:p>
        </p:txBody>
      </p:sp>
      <p:sp>
        <p:nvSpPr>
          <p:cNvPr id="9" name="Oval 8"/>
          <p:cNvSpPr/>
          <p:nvPr/>
        </p:nvSpPr>
        <p:spPr>
          <a:xfrm rot="10800000" flipH="1" flipV="1">
            <a:off x="0" y="2793826"/>
            <a:ext cx="2146220" cy="20051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GOLDMAN, CITIBANK, MORGAN CHASE, BOA, ETC.</a:t>
            </a:r>
            <a:endParaRPr lang="en-US" sz="2000" dirty="0"/>
          </a:p>
        </p:txBody>
      </p:sp>
      <p:sp>
        <p:nvSpPr>
          <p:cNvPr id="40" name="Oval 39"/>
          <p:cNvSpPr/>
          <p:nvPr/>
        </p:nvSpPr>
        <p:spPr>
          <a:xfrm>
            <a:off x="4587583" y="2522200"/>
            <a:ext cx="1666728" cy="1739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HEDGE FUNDS</a:t>
            </a:r>
            <a:endParaRPr lang="en-US" sz="2400" dirty="0"/>
          </a:p>
        </p:txBody>
      </p:sp>
      <p:sp>
        <p:nvSpPr>
          <p:cNvPr id="42" name="Oval 41"/>
          <p:cNvSpPr/>
          <p:nvPr/>
        </p:nvSpPr>
        <p:spPr>
          <a:xfrm>
            <a:off x="6566679" y="2086533"/>
            <a:ext cx="2149189" cy="17098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DERIVATIVES</a:t>
            </a:r>
          </a:p>
          <a:p>
            <a:pPr algn="ctr"/>
            <a:r>
              <a:rPr lang="en-US" sz="2000" dirty="0" smtClean="0"/>
              <a:t>TRADERS</a:t>
            </a:r>
          </a:p>
        </p:txBody>
      </p:sp>
      <p:sp>
        <p:nvSpPr>
          <p:cNvPr id="43" name="Oval 42"/>
          <p:cNvSpPr/>
          <p:nvPr/>
        </p:nvSpPr>
        <p:spPr>
          <a:xfrm>
            <a:off x="3859639" y="4657662"/>
            <a:ext cx="2284148" cy="16142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CURRENCY</a:t>
            </a:r>
          </a:p>
          <a:p>
            <a:pPr algn="ctr"/>
            <a:r>
              <a:rPr lang="en-US" sz="2400" dirty="0" smtClean="0"/>
              <a:t>TRADERS</a:t>
            </a:r>
            <a:endParaRPr lang="en-US" sz="2400" dirty="0"/>
          </a:p>
        </p:txBody>
      </p:sp>
      <p:sp>
        <p:nvSpPr>
          <p:cNvPr id="44" name="Oval 43"/>
          <p:cNvSpPr/>
          <p:nvPr/>
        </p:nvSpPr>
        <p:spPr>
          <a:xfrm>
            <a:off x="6566680" y="4249086"/>
            <a:ext cx="1945667" cy="17580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BOND MARKET</a:t>
            </a:r>
            <a:endParaRPr lang="en-US" sz="2400" dirty="0"/>
          </a:p>
        </p:txBody>
      </p:sp>
      <p:sp>
        <p:nvSpPr>
          <p:cNvPr id="24" name="Title 1"/>
          <p:cNvSpPr txBox="1">
            <a:spLocks/>
          </p:cNvSpPr>
          <p:nvPr/>
        </p:nvSpPr>
        <p:spPr>
          <a:xfrm>
            <a:off x="423564" y="124355"/>
            <a:ext cx="7886700" cy="1447676"/>
          </a:xfrm>
          <a:prstGeom prst="rect">
            <a:avLst/>
          </a:prstGeom>
          <a:solidFill>
            <a:srgbClr val="F3CDF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tx1">
                    <a:lumMod val="95000"/>
                    <a:lumOff val="5000"/>
                  </a:schemeClr>
                </a:solidFill>
              </a:rPr>
              <a:t>THE BANKS’ </a:t>
            </a:r>
            <a:r>
              <a:rPr lang="en-US" sz="4000" b="1" dirty="0" smtClean="0">
                <a:solidFill>
                  <a:srgbClr val="0000FF"/>
                </a:solidFill>
              </a:rPr>
              <a:t>DECIDING WHO GETS MONEY (LOANS)</a:t>
            </a:r>
            <a:r>
              <a:rPr lang="en-US" sz="3200" b="1" dirty="0" smtClean="0">
                <a:solidFill>
                  <a:schemeClr val="tx1">
                    <a:lumMod val="95000"/>
                    <a:lumOff val="5000"/>
                  </a:schemeClr>
                </a:solidFill>
              </a:rPr>
              <a:t>…..</a:t>
            </a:r>
          </a:p>
          <a:p>
            <a:pPr algn="ctr"/>
            <a:r>
              <a:rPr lang="en-US" sz="3200" b="1" dirty="0" smtClean="0">
                <a:solidFill>
                  <a:schemeClr val="tx1">
                    <a:lumMod val="95000"/>
                    <a:lumOff val="5000"/>
                  </a:schemeClr>
                </a:solidFill>
              </a:rPr>
              <a:t>CONCENTRATES POWER</a:t>
            </a:r>
          </a:p>
        </p:txBody>
      </p:sp>
    </p:spTree>
    <p:extLst>
      <p:ext uri="{BB962C8B-B14F-4D97-AF65-F5344CB8AC3E}">
        <p14:creationId xmlns:p14="http://schemas.microsoft.com/office/powerpoint/2010/main" val="188483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40" grpId="0" animBg="1"/>
      <p:bldP spid="42" grpId="0" animBg="1"/>
      <p:bldP spid="43" grpId="0" animBg="1"/>
      <p:bldP spid="4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a:xfrm rot="900197">
            <a:off x="1830430" y="3058031"/>
            <a:ext cx="2211411" cy="17224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FUND</a:t>
            </a:r>
            <a:endParaRPr lang="en-US" sz="2800" dirty="0"/>
          </a:p>
        </p:txBody>
      </p:sp>
      <p:sp>
        <p:nvSpPr>
          <p:cNvPr id="9" name="Oval 8"/>
          <p:cNvSpPr/>
          <p:nvPr/>
        </p:nvSpPr>
        <p:spPr>
          <a:xfrm rot="10800000" flipH="1" flipV="1">
            <a:off x="149790" y="2168835"/>
            <a:ext cx="2250510" cy="20051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TOO BIG</a:t>
            </a:r>
          </a:p>
          <a:p>
            <a:pPr algn="ctr"/>
            <a:r>
              <a:rPr lang="en-US" sz="2400" dirty="0" smtClean="0"/>
              <a:t>TO FAIL BANKS</a:t>
            </a:r>
            <a:endParaRPr lang="en-US" sz="2400" dirty="0"/>
          </a:p>
        </p:txBody>
      </p:sp>
      <p:sp>
        <p:nvSpPr>
          <p:cNvPr id="8" name="Oval 7"/>
          <p:cNvSpPr/>
          <p:nvPr/>
        </p:nvSpPr>
        <p:spPr>
          <a:xfrm>
            <a:off x="5114897" y="4924977"/>
            <a:ext cx="1666728"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WRITING LAWS</a:t>
            </a:r>
            <a:endParaRPr lang="en-US" sz="2000" dirty="0"/>
          </a:p>
        </p:txBody>
      </p:sp>
      <p:sp>
        <p:nvSpPr>
          <p:cNvPr id="48" name="Oval 47"/>
          <p:cNvSpPr/>
          <p:nvPr/>
        </p:nvSpPr>
        <p:spPr>
          <a:xfrm>
            <a:off x="2767014" y="5140337"/>
            <a:ext cx="1666728"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PACS</a:t>
            </a:r>
            <a:endParaRPr lang="en-US" sz="3600" dirty="0"/>
          </a:p>
        </p:txBody>
      </p:sp>
      <p:sp>
        <p:nvSpPr>
          <p:cNvPr id="24" name="Title 1"/>
          <p:cNvSpPr txBox="1">
            <a:spLocks/>
          </p:cNvSpPr>
          <p:nvPr/>
        </p:nvSpPr>
        <p:spPr>
          <a:xfrm>
            <a:off x="447675" y="0"/>
            <a:ext cx="8395191" cy="1430508"/>
          </a:xfrm>
          <a:prstGeom prst="rect">
            <a:avLst/>
          </a:prstGeom>
          <a:solidFill>
            <a:srgbClr val="F3CDF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tx1">
                    <a:lumMod val="95000"/>
                    <a:lumOff val="5000"/>
                  </a:schemeClr>
                </a:solidFill>
              </a:rPr>
              <a:t>CONCENTRATION OF WEALTH…..</a:t>
            </a:r>
          </a:p>
          <a:p>
            <a:pPr algn="ctr"/>
            <a:r>
              <a:rPr lang="en-US" sz="3200" b="1" dirty="0" smtClean="0">
                <a:solidFill>
                  <a:schemeClr val="tx1">
                    <a:lumMod val="95000"/>
                    <a:lumOff val="5000"/>
                  </a:schemeClr>
                </a:solidFill>
              </a:rPr>
              <a:t>LEADS TO CONCENTRATION OF POWER</a:t>
            </a:r>
          </a:p>
        </p:txBody>
      </p:sp>
      <p:sp>
        <p:nvSpPr>
          <p:cNvPr id="19" name="Oval 18"/>
          <p:cNvSpPr/>
          <p:nvPr/>
        </p:nvSpPr>
        <p:spPr>
          <a:xfrm>
            <a:off x="5143296" y="3183388"/>
            <a:ext cx="2854308"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CONCENTRATION OF MEDIA</a:t>
            </a:r>
            <a:endParaRPr lang="en-US" sz="2000" dirty="0"/>
          </a:p>
        </p:txBody>
      </p:sp>
      <p:sp>
        <p:nvSpPr>
          <p:cNvPr id="13" name="Oval 12"/>
          <p:cNvSpPr/>
          <p:nvPr/>
        </p:nvSpPr>
        <p:spPr>
          <a:xfrm>
            <a:off x="1428811" y="5699998"/>
            <a:ext cx="1666728"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LOBBYISTS</a:t>
            </a:r>
            <a:endParaRPr lang="en-US" dirty="0"/>
          </a:p>
        </p:txBody>
      </p:sp>
      <p:sp>
        <p:nvSpPr>
          <p:cNvPr id="14" name="Oval 13"/>
          <p:cNvSpPr/>
          <p:nvPr/>
        </p:nvSpPr>
        <p:spPr>
          <a:xfrm>
            <a:off x="4433742" y="1638773"/>
            <a:ext cx="1887064"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ECONOMICS</a:t>
            </a:r>
          </a:p>
          <a:p>
            <a:pPr algn="ctr"/>
            <a:r>
              <a:rPr lang="en-US" sz="1600" dirty="0" smtClean="0"/>
              <a:t>TEACHING</a:t>
            </a:r>
            <a:endParaRPr lang="en-US" sz="1600" dirty="0"/>
          </a:p>
        </p:txBody>
      </p:sp>
      <p:sp>
        <p:nvSpPr>
          <p:cNvPr id="15" name="Oval 14"/>
          <p:cNvSpPr/>
          <p:nvPr/>
        </p:nvSpPr>
        <p:spPr>
          <a:xfrm>
            <a:off x="4105217" y="5699998"/>
            <a:ext cx="1666728"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ELECTIONS</a:t>
            </a:r>
            <a:endParaRPr lang="en-US" sz="1600" dirty="0"/>
          </a:p>
        </p:txBody>
      </p:sp>
      <p:sp>
        <p:nvSpPr>
          <p:cNvPr id="11" name="Oval 10"/>
          <p:cNvSpPr/>
          <p:nvPr/>
        </p:nvSpPr>
        <p:spPr>
          <a:xfrm>
            <a:off x="6505018" y="1638773"/>
            <a:ext cx="1887064"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HISTORY</a:t>
            </a:r>
          </a:p>
          <a:p>
            <a:pPr algn="ctr"/>
            <a:r>
              <a:rPr lang="en-US" sz="2000" dirty="0" smtClean="0"/>
              <a:t>TEACHING</a:t>
            </a:r>
            <a:endParaRPr lang="en-US" sz="2000" dirty="0"/>
          </a:p>
        </p:txBody>
      </p:sp>
      <p:sp>
        <p:nvSpPr>
          <p:cNvPr id="12" name="Oval 11"/>
          <p:cNvSpPr/>
          <p:nvPr/>
        </p:nvSpPr>
        <p:spPr>
          <a:xfrm>
            <a:off x="6124575" y="5620495"/>
            <a:ext cx="2863554" cy="9745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COURTS</a:t>
            </a:r>
          </a:p>
          <a:p>
            <a:pPr algn="ctr"/>
            <a:r>
              <a:rPr lang="en-US" dirty="0" smtClean="0"/>
              <a:t>(CITIZENS’ UNITED)</a:t>
            </a:r>
            <a:endParaRPr lang="en-US" dirty="0"/>
          </a:p>
        </p:txBody>
      </p:sp>
    </p:spTree>
    <p:extLst>
      <p:ext uri="{BB962C8B-B14F-4D97-AF65-F5344CB8AC3E}">
        <p14:creationId xmlns:p14="http://schemas.microsoft.com/office/powerpoint/2010/main" val="24092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8" grpId="0" animBg="1"/>
      <p:bldP spid="48" grpId="0" animBg="1"/>
      <p:bldP spid="19" grpId="0" animBg="1"/>
      <p:bldP spid="13" grpId="0" animBg="1"/>
      <p:bldP spid="14" grpId="0" animBg="1"/>
      <p:bldP spid="15" grpId="0" animBg="1"/>
      <p:bldP spid="11"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5612"/>
            <a:ext cx="7598443" cy="1839911"/>
          </a:xfrm>
          <a:solidFill>
            <a:srgbClr val="F3CDF3"/>
          </a:solidFill>
        </p:spPr>
        <p:txBody>
          <a:bodyPr>
            <a:normAutofit/>
          </a:bodyPr>
          <a:lstStyle/>
          <a:p>
            <a:pPr algn="ctr"/>
            <a:r>
              <a:rPr lang="en-US" sz="2700" b="1" dirty="0" smtClean="0"/>
              <a:t>     </a:t>
            </a:r>
            <a:br>
              <a:rPr lang="en-US" sz="2700" b="1" dirty="0" smtClean="0"/>
            </a:br>
            <a:r>
              <a:rPr lang="en-US" sz="2700" b="1" dirty="0" smtClean="0"/>
              <a:t> </a:t>
            </a:r>
            <a:r>
              <a:rPr lang="en-US" sz="3200" b="1" dirty="0" smtClean="0"/>
              <a:t>PRIVATELY-ISSUED MONEY </a:t>
            </a:r>
            <a:r>
              <a:rPr lang="en-US" sz="4000" b="1" dirty="0" smtClean="0">
                <a:solidFill>
                  <a:srgbClr val="0000FF"/>
                </a:solidFill>
              </a:rPr>
              <a:t>KEEPS EVERYONE IN DEBT</a:t>
            </a:r>
            <a:endParaRPr lang="en-US" sz="3200" b="1" u="sng" dirty="0">
              <a:solidFill>
                <a:srgbClr val="0000FF"/>
              </a:solidFill>
            </a:endParaRPr>
          </a:p>
        </p:txBody>
      </p:sp>
      <p:pic>
        <p:nvPicPr>
          <p:cNvPr id="2" name="Picture 2" descr="http://i.huffpost.com/gen/1080005/thumbs/s-STUDENT-DEBT-FEDERAL-RESERVE-large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3" y="2246312"/>
            <a:ext cx="2400933" cy="195270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1731647928"/>
              </p:ext>
            </p:extLst>
          </p:nvPr>
        </p:nvGraphicFramePr>
        <p:xfrm>
          <a:off x="2977817" y="2246311"/>
          <a:ext cx="4826167" cy="6492240"/>
        </p:xfrm>
        <a:graphic>
          <a:graphicData uri="http://schemas.openxmlformats.org/drawingml/2006/table">
            <a:tbl>
              <a:tblPr firstRow="1" bandRow="1">
                <a:tableStyleId>{5C22544A-7EE6-4342-B048-85BDC9FD1C3A}</a:tableStyleId>
              </a:tblPr>
              <a:tblGrid>
                <a:gridCol w="2705351"/>
                <a:gridCol w="2120816"/>
              </a:tblGrid>
              <a:tr h="482152">
                <a:tc>
                  <a:txBody>
                    <a:bodyPr/>
                    <a:lstStyle/>
                    <a:p>
                      <a:r>
                        <a:rPr lang="en-US" sz="2400" b="0" dirty="0" smtClean="0">
                          <a:solidFill>
                            <a:schemeClr val="tx1">
                              <a:lumMod val="95000"/>
                              <a:lumOff val="5000"/>
                            </a:schemeClr>
                          </a:solidFill>
                        </a:rPr>
                        <a:t>STUDENT</a:t>
                      </a:r>
                      <a:r>
                        <a:rPr lang="en-US" sz="2400" dirty="0" smtClean="0">
                          <a:solidFill>
                            <a:schemeClr val="tx1">
                              <a:lumMod val="95000"/>
                              <a:lumOff val="5000"/>
                            </a:schemeClr>
                          </a:solidFill>
                        </a:rPr>
                        <a:t> </a:t>
                      </a:r>
                      <a:r>
                        <a:rPr lang="en-US" sz="2400" b="0" dirty="0" smtClean="0">
                          <a:solidFill>
                            <a:schemeClr val="tx1">
                              <a:lumMod val="95000"/>
                              <a:lumOff val="5000"/>
                            </a:schemeClr>
                          </a:solidFill>
                        </a:rPr>
                        <a:t>DEBT</a:t>
                      </a:r>
                      <a:endParaRPr lang="en-US" sz="2400" b="0" dirty="0">
                        <a:solidFill>
                          <a:schemeClr val="tx1">
                            <a:lumMod val="95000"/>
                            <a:lumOff val="5000"/>
                          </a:schemeClr>
                        </a:solidFill>
                      </a:endParaRPr>
                    </a:p>
                  </a:txBody>
                  <a:tcPr marL="68580" marR="68580">
                    <a:solidFill>
                      <a:schemeClr val="accent2">
                        <a:lumMod val="20000"/>
                        <a:lumOff val="80000"/>
                      </a:schemeClr>
                    </a:solidFill>
                  </a:tcPr>
                </a:tc>
                <a:tc>
                  <a:txBody>
                    <a:bodyPr/>
                    <a:lstStyle/>
                    <a:p>
                      <a:r>
                        <a:rPr lang="en-US" sz="2400" b="0" dirty="0" smtClean="0">
                          <a:solidFill>
                            <a:schemeClr val="tx1">
                              <a:lumMod val="95000"/>
                              <a:lumOff val="5000"/>
                            </a:schemeClr>
                          </a:solidFill>
                        </a:rPr>
                        <a:t>$   1.0  TRILLION</a:t>
                      </a:r>
                      <a:endParaRPr lang="en-US" sz="2400" b="0" dirty="0">
                        <a:solidFill>
                          <a:schemeClr val="tx1">
                            <a:lumMod val="95000"/>
                            <a:lumOff val="5000"/>
                          </a:schemeClr>
                        </a:solidFill>
                      </a:endParaRPr>
                    </a:p>
                  </a:txBody>
                  <a:tcPr marL="68580" marR="68580">
                    <a:solidFill>
                      <a:schemeClr val="accent2">
                        <a:lumMod val="20000"/>
                        <a:lumOff val="80000"/>
                      </a:schemeClr>
                    </a:solidFill>
                  </a:tcPr>
                </a:tc>
              </a:tr>
              <a:tr h="482152">
                <a:tc>
                  <a:txBody>
                    <a:bodyPr/>
                    <a:lstStyle/>
                    <a:p>
                      <a:r>
                        <a:rPr lang="en-US" sz="2400" dirty="0" smtClean="0"/>
                        <a:t>CREDIT CARD DEBT</a:t>
                      </a:r>
                      <a:endParaRPr lang="en-US" sz="2400" dirty="0"/>
                    </a:p>
                  </a:txBody>
                  <a:tcPr marL="68580" marR="68580"/>
                </a:tc>
                <a:tc>
                  <a:txBody>
                    <a:bodyPr/>
                    <a:lstStyle/>
                    <a:p>
                      <a:r>
                        <a:rPr lang="en-US" sz="2400" dirty="0" smtClean="0"/>
                        <a:t>$     .8  TRILLION</a:t>
                      </a:r>
                      <a:endParaRPr lang="en-US" sz="2400" dirty="0"/>
                    </a:p>
                  </a:txBody>
                  <a:tcPr marL="68580" marR="68580"/>
                </a:tc>
              </a:tr>
              <a:tr h="482152">
                <a:tc>
                  <a:txBody>
                    <a:bodyPr/>
                    <a:lstStyle/>
                    <a:p>
                      <a:r>
                        <a:rPr lang="en-US" sz="2400" dirty="0" smtClean="0"/>
                        <a:t>MORTGAGE DEBT</a:t>
                      </a:r>
                      <a:endParaRPr lang="en-US" sz="2400" dirty="0"/>
                    </a:p>
                  </a:txBody>
                  <a:tcPr marL="68580" marR="68580">
                    <a:solidFill>
                      <a:schemeClr val="accent2">
                        <a:lumMod val="20000"/>
                        <a:lumOff val="80000"/>
                      </a:schemeClr>
                    </a:solidFill>
                  </a:tcPr>
                </a:tc>
                <a:tc>
                  <a:txBody>
                    <a:bodyPr/>
                    <a:lstStyle/>
                    <a:p>
                      <a:r>
                        <a:rPr lang="en-US" sz="2400" dirty="0" smtClean="0"/>
                        <a:t>$ 13.0  TRILLION</a:t>
                      </a:r>
                      <a:endParaRPr lang="en-US" sz="2400" dirty="0"/>
                    </a:p>
                  </a:txBody>
                  <a:tcPr marL="68580" marR="68580">
                    <a:solidFill>
                      <a:schemeClr val="accent2">
                        <a:lumMod val="20000"/>
                        <a:lumOff val="80000"/>
                      </a:schemeClr>
                    </a:solidFill>
                  </a:tcPr>
                </a:tc>
              </a:tr>
              <a:tr h="482152">
                <a:tc>
                  <a:txBody>
                    <a:bodyPr/>
                    <a:lstStyle/>
                    <a:p>
                      <a:r>
                        <a:rPr lang="en-US" sz="2400" dirty="0" smtClean="0"/>
                        <a:t>CORPORATE DEBT</a:t>
                      </a:r>
                      <a:endParaRPr lang="en-US" sz="2400" dirty="0"/>
                    </a:p>
                  </a:txBody>
                  <a:tcPr marL="68580" marR="68580"/>
                </a:tc>
                <a:tc>
                  <a:txBody>
                    <a:bodyPr/>
                    <a:lstStyle/>
                    <a:p>
                      <a:r>
                        <a:rPr lang="en-US" sz="2400" dirty="0" smtClean="0"/>
                        <a:t>$  </a:t>
                      </a:r>
                      <a:r>
                        <a:rPr lang="en-US" sz="2400" baseline="0" dirty="0" smtClean="0"/>
                        <a:t> 8.7  TRILLION</a:t>
                      </a:r>
                      <a:endParaRPr lang="en-US" sz="2400" dirty="0"/>
                    </a:p>
                  </a:txBody>
                  <a:tcPr marL="68580" marR="68580"/>
                </a:tc>
              </a:tr>
              <a:tr h="482152">
                <a:tc>
                  <a:txBody>
                    <a:bodyPr/>
                    <a:lstStyle/>
                    <a:p>
                      <a:r>
                        <a:rPr lang="en-US" sz="2400" dirty="0" smtClean="0"/>
                        <a:t>STATE, LOCAL GOVT DEBT</a:t>
                      </a:r>
                      <a:endParaRPr lang="en-US" sz="2400" dirty="0"/>
                    </a:p>
                  </a:txBody>
                  <a:tcPr marL="68580" marR="68580">
                    <a:solidFill>
                      <a:schemeClr val="accent2">
                        <a:lumMod val="20000"/>
                        <a:lumOff val="80000"/>
                      </a:schemeClr>
                    </a:solidFill>
                  </a:tcPr>
                </a:tc>
                <a:tc>
                  <a:txBody>
                    <a:bodyPr/>
                    <a:lstStyle/>
                    <a:p>
                      <a:r>
                        <a:rPr lang="en-US" sz="2400" dirty="0" smtClean="0"/>
                        <a:t>$   3.0  TRILLION</a:t>
                      </a:r>
                      <a:endParaRPr lang="en-US" sz="2400" dirty="0"/>
                    </a:p>
                  </a:txBody>
                  <a:tcPr marL="68580" marR="68580">
                    <a:solidFill>
                      <a:schemeClr val="accent2">
                        <a:lumMod val="20000"/>
                        <a:lumOff val="80000"/>
                      </a:schemeClr>
                    </a:solidFill>
                  </a:tcPr>
                </a:tc>
              </a:tr>
              <a:tr h="482152">
                <a:tc>
                  <a:txBody>
                    <a:bodyPr/>
                    <a:lstStyle/>
                    <a:p>
                      <a:r>
                        <a:rPr lang="en-US" sz="2400" dirty="0" smtClean="0"/>
                        <a:t>FEDERAL GOVT DEBT</a:t>
                      </a:r>
                      <a:endParaRPr lang="en-US" sz="2400" dirty="0"/>
                    </a:p>
                  </a:txBody>
                  <a:tcPr marL="68580" marR="68580"/>
                </a:tc>
                <a:tc>
                  <a:txBody>
                    <a:bodyPr/>
                    <a:lstStyle/>
                    <a:p>
                      <a:r>
                        <a:rPr lang="en-US" sz="2400" dirty="0" smtClean="0"/>
                        <a:t>$ 16.4 TRILLION</a:t>
                      </a:r>
                      <a:endParaRPr lang="en-US" sz="2400" dirty="0"/>
                    </a:p>
                  </a:txBody>
                  <a:tcPr marL="68580" marR="68580"/>
                </a:tc>
              </a:tr>
              <a:tr h="867874">
                <a:tc>
                  <a:txBody>
                    <a:bodyPr/>
                    <a:lstStyle/>
                    <a:p>
                      <a:r>
                        <a:rPr lang="en-US" sz="2400" dirty="0" smtClean="0"/>
                        <a:t>          TOTAL PRIVATE, CORP,</a:t>
                      </a:r>
                    </a:p>
                    <a:p>
                      <a:r>
                        <a:rPr lang="en-US" sz="2400" dirty="0" smtClean="0"/>
                        <a:t>          GOVERNMENT DEBT</a:t>
                      </a:r>
                      <a:endParaRPr lang="en-US" sz="2400" dirty="0"/>
                    </a:p>
                  </a:txBody>
                  <a:tcPr marL="68580" marR="68580">
                    <a:solidFill>
                      <a:srgbClr val="00B0F0"/>
                    </a:solidFill>
                  </a:tcPr>
                </a:tc>
                <a:tc>
                  <a:txBody>
                    <a:bodyPr/>
                    <a:lstStyle/>
                    <a:p>
                      <a:r>
                        <a:rPr lang="en-US" sz="2400" dirty="0" smtClean="0"/>
                        <a:t>$ 42.9  TRILLION</a:t>
                      </a:r>
                      <a:endParaRPr lang="en-US" sz="2400" dirty="0"/>
                    </a:p>
                  </a:txBody>
                  <a:tcPr marL="68580" marR="68580">
                    <a:solidFill>
                      <a:srgbClr val="00B0F0"/>
                    </a:solidFill>
                  </a:tcPr>
                </a:tc>
              </a:tr>
            </a:tbl>
          </a:graphicData>
        </a:graphic>
      </p:graphicFrame>
    </p:spTree>
    <p:extLst>
      <p:ext uri="{BB962C8B-B14F-4D97-AF65-F5344CB8AC3E}">
        <p14:creationId xmlns:p14="http://schemas.microsoft.com/office/powerpoint/2010/main" val="123170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33700"/>
          </a:xfrm>
          <a:solidFill>
            <a:srgbClr val="FFFF00"/>
          </a:solidFill>
        </p:spPr>
        <p:txBody>
          <a:bodyPr>
            <a:noAutofit/>
          </a:bodyPr>
          <a:lstStyle/>
          <a:p>
            <a:pPr algn="ctr"/>
            <a:r>
              <a:rPr lang="en-US" sz="4000" b="1" dirty="0" smtClean="0"/>
              <a:t>TOPIC:   SOLUTION</a:t>
            </a:r>
            <a:br>
              <a:rPr lang="en-US" sz="4000" b="1" dirty="0" smtClean="0"/>
            </a:br>
            <a:r>
              <a:rPr lang="en-US" sz="4000" b="1" dirty="0" smtClean="0"/>
              <a:t/>
            </a:r>
            <a:br>
              <a:rPr lang="en-US" sz="4000" b="1" dirty="0" smtClean="0"/>
            </a:br>
            <a:r>
              <a:rPr lang="en-US" sz="3200" b="1" dirty="0" smtClean="0"/>
              <a:t>GOVERNMENT-ISSUED, INTEREST-FREE MONEY</a:t>
            </a:r>
            <a:endParaRPr lang="en-US" sz="3200" b="1" dirty="0"/>
          </a:p>
        </p:txBody>
      </p:sp>
      <p:sp>
        <p:nvSpPr>
          <p:cNvPr id="3" name="TextBox 2"/>
          <p:cNvSpPr txBox="1"/>
          <p:nvPr/>
        </p:nvSpPr>
        <p:spPr>
          <a:xfrm>
            <a:off x="628650" y="4092744"/>
            <a:ext cx="7886700" cy="2677656"/>
          </a:xfrm>
          <a:prstGeom prst="rect">
            <a:avLst/>
          </a:prstGeom>
          <a:solidFill>
            <a:schemeClr val="accent1">
              <a:lumMod val="20000"/>
              <a:lumOff val="80000"/>
            </a:schemeClr>
          </a:solidFill>
        </p:spPr>
        <p:txBody>
          <a:bodyPr wrap="square" rtlCol="0">
            <a:spAutoFit/>
          </a:bodyPr>
          <a:lstStyle/>
          <a:p>
            <a:pPr algn="ctr"/>
            <a:r>
              <a:rPr lang="en-US" sz="5400" i="1" dirty="0" smtClean="0"/>
              <a:t>“Credit </a:t>
            </a:r>
            <a:r>
              <a:rPr lang="en-US" sz="5400" i="1" dirty="0"/>
              <a:t>will collapse during a crisis</a:t>
            </a:r>
            <a:r>
              <a:rPr lang="en-US" sz="5400" i="1" dirty="0" smtClean="0"/>
              <a:t>.</a:t>
            </a:r>
          </a:p>
          <a:p>
            <a:pPr algn="ctr"/>
            <a:r>
              <a:rPr lang="en-US" sz="5400" i="1" dirty="0" smtClean="0"/>
              <a:t> </a:t>
            </a:r>
            <a:r>
              <a:rPr lang="en-US" sz="5400" i="1" dirty="0"/>
              <a:t>Money does not collapse</a:t>
            </a:r>
            <a:r>
              <a:rPr lang="en-US" sz="5400" i="1" dirty="0" smtClean="0"/>
              <a:t>.”</a:t>
            </a:r>
            <a:r>
              <a:rPr lang="en-US" sz="5400" i="1" dirty="0"/>
              <a:t> </a:t>
            </a:r>
            <a:r>
              <a:rPr lang="en-US" sz="6000" b="1" i="1" dirty="0" smtClean="0">
                <a:solidFill>
                  <a:srgbClr val="0000FF"/>
                </a:solidFill>
              </a:rPr>
              <a:t>   </a:t>
            </a:r>
            <a:endParaRPr lang="en-US" sz="2400" b="1" i="1" dirty="0"/>
          </a:p>
        </p:txBody>
      </p:sp>
    </p:spTree>
    <p:extLst>
      <p:ext uri="{BB962C8B-B14F-4D97-AF65-F5344CB8AC3E}">
        <p14:creationId xmlns:p14="http://schemas.microsoft.com/office/powerpoint/2010/main" val="171244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06018"/>
          </a:xfrm>
          <a:solidFill>
            <a:srgbClr val="FFFF00"/>
          </a:solidFill>
        </p:spPr>
        <p:txBody>
          <a:bodyPr>
            <a:normAutofit fontScale="90000"/>
          </a:bodyPr>
          <a:lstStyle/>
          <a:p>
            <a:pPr algn="ctr"/>
            <a:r>
              <a:rPr lang="en-US" b="1" dirty="0" smtClean="0"/>
              <a:t>SOLUTION:  Government-issued money</a:t>
            </a:r>
            <a:endParaRPr lang="en-US" b="1" dirty="0"/>
          </a:p>
        </p:txBody>
      </p:sp>
      <p:sp>
        <p:nvSpPr>
          <p:cNvPr id="4" name="TextBox 3"/>
          <p:cNvSpPr txBox="1"/>
          <p:nvPr/>
        </p:nvSpPr>
        <p:spPr>
          <a:xfrm>
            <a:off x="628650" y="1688000"/>
            <a:ext cx="7886700" cy="5078313"/>
          </a:xfrm>
          <a:prstGeom prst="rect">
            <a:avLst/>
          </a:prstGeom>
          <a:solidFill>
            <a:schemeClr val="accent1">
              <a:lumMod val="20000"/>
              <a:lumOff val="80000"/>
            </a:schemeClr>
          </a:solidFill>
        </p:spPr>
        <p:txBody>
          <a:bodyPr wrap="square" rtlCol="0">
            <a:spAutoFit/>
          </a:bodyPr>
          <a:lstStyle/>
          <a:p>
            <a:endParaRPr lang="en-US" sz="2400" b="1" u="sng" dirty="0" smtClean="0"/>
          </a:p>
          <a:p>
            <a:pPr algn="ctr"/>
            <a:endParaRPr lang="en-US" sz="6000" b="1" dirty="0" smtClean="0">
              <a:solidFill>
                <a:srgbClr val="0000FF"/>
              </a:solidFill>
            </a:endParaRPr>
          </a:p>
          <a:p>
            <a:pPr algn="ctr"/>
            <a:r>
              <a:rPr lang="en-US" sz="6000" b="1" dirty="0" smtClean="0">
                <a:solidFill>
                  <a:srgbClr val="0000FF"/>
                </a:solidFill>
              </a:rPr>
              <a:t>The solution</a:t>
            </a:r>
          </a:p>
          <a:p>
            <a:pPr algn="ctr"/>
            <a:r>
              <a:rPr lang="en-US" sz="6000" b="1" dirty="0" smtClean="0">
                <a:solidFill>
                  <a:srgbClr val="0000FF"/>
                </a:solidFill>
              </a:rPr>
              <a:t>has 3 parts.</a:t>
            </a:r>
          </a:p>
          <a:p>
            <a:pPr algn="ctr"/>
            <a:endParaRPr lang="en-US" sz="6000" b="1" dirty="0">
              <a:solidFill>
                <a:srgbClr val="0000FF"/>
              </a:solidFill>
            </a:endParaRPr>
          </a:p>
          <a:p>
            <a:pPr algn="ctr"/>
            <a:r>
              <a:rPr lang="en-US" sz="6000" b="1" dirty="0" smtClean="0">
                <a:solidFill>
                  <a:srgbClr val="0000FF"/>
                </a:solidFill>
              </a:rPr>
              <a:t>    </a:t>
            </a:r>
            <a:endParaRPr lang="en-US" sz="2400" b="1" dirty="0"/>
          </a:p>
        </p:txBody>
      </p:sp>
    </p:spTree>
    <p:extLst>
      <p:ext uri="{BB962C8B-B14F-4D97-AF65-F5344CB8AC3E}">
        <p14:creationId xmlns:p14="http://schemas.microsoft.com/office/powerpoint/2010/main" val="134214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429" y="1888958"/>
            <a:ext cx="7886700" cy="3724096"/>
          </a:xfrm>
          <a:prstGeom prst="rect">
            <a:avLst/>
          </a:prstGeom>
          <a:solidFill>
            <a:schemeClr val="accent1">
              <a:lumMod val="20000"/>
              <a:lumOff val="80000"/>
            </a:schemeClr>
          </a:solidFill>
        </p:spPr>
        <p:txBody>
          <a:bodyPr wrap="square" rtlCol="0">
            <a:spAutoFit/>
          </a:bodyPr>
          <a:lstStyle/>
          <a:p>
            <a:endParaRPr lang="en-US" sz="2400" b="1" u="sng" dirty="0" smtClean="0"/>
          </a:p>
          <a:p>
            <a:pPr algn="ctr"/>
            <a:r>
              <a:rPr lang="en-US" sz="6000" b="1" dirty="0" smtClean="0">
                <a:solidFill>
                  <a:srgbClr val="0000FF"/>
                </a:solidFill>
              </a:rPr>
              <a:t>#1</a:t>
            </a:r>
          </a:p>
          <a:p>
            <a:pPr algn="ctr"/>
            <a:r>
              <a:rPr lang="en-US" sz="4400" b="1" dirty="0" smtClean="0">
                <a:solidFill>
                  <a:srgbClr val="0000FF"/>
                </a:solidFill>
              </a:rPr>
              <a:t>FED RESERVE BANKS</a:t>
            </a:r>
          </a:p>
          <a:p>
            <a:pPr algn="ctr"/>
            <a:r>
              <a:rPr lang="en-US" sz="4400" b="1" dirty="0" smtClean="0">
                <a:solidFill>
                  <a:srgbClr val="0000FF"/>
                </a:solidFill>
              </a:rPr>
              <a:t> will be owned</a:t>
            </a:r>
          </a:p>
          <a:p>
            <a:pPr algn="ctr"/>
            <a:r>
              <a:rPr lang="en-US" sz="4400" b="1" dirty="0" smtClean="0">
                <a:solidFill>
                  <a:srgbClr val="0000FF"/>
                </a:solidFill>
              </a:rPr>
              <a:t> by the Government</a:t>
            </a:r>
          </a:p>
          <a:p>
            <a:pPr algn="ctr"/>
            <a:endParaRPr lang="en-US" b="1" dirty="0"/>
          </a:p>
        </p:txBody>
      </p:sp>
      <p:sp>
        <p:nvSpPr>
          <p:cNvPr id="3" name="Title 2"/>
          <p:cNvSpPr>
            <a:spLocks noGrp="1"/>
          </p:cNvSpPr>
          <p:nvPr>
            <p:ph type="title"/>
          </p:nvPr>
        </p:nvSpPr>
        <p:spPr>
          <a:xfrm>
            <a:off x="628650" y="365126"/>
            <a:ext cx="7886700" cy="946318"/>
          </a:xfrm>
        </p:spPr>
        <p:txBody>
          <a:bodyPr/>
          <a:lstStyle/>
          <a:p>
            <a:endParaRPr lang="en-US" dirty="0"/>
          </a:p>
        </p:txBody>
      </p:sp>
      <p:sp>
        <p:nvSpPr>
          <p:cNvPr id="5" name="Title 1"/>
          <p:cNvSpPr txBox="1">
            <a:spLocks/>
          </p:cNvSpPr>
          <p:nvPr/>
        </p:nvSpPr>
        <p:spPr>
          <a:xfrm>
            <a:off x="628650" y="365127"/>
            <a:ext cx="7886700" cy="946317"/>
          </a:xfrm>
          <a:prstGeom prst="rect">
            <a:avLst/>
          </a:prstGeom>
          <a:solidFill>
            <a:srgbClr val="FFFF0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SOLUTION:  Government-issued money</a:t>
            </a:r>
            <a:endParaRPr lang="en-US" b="1" dirty="0"/>
          </a:p>
        </p:txBody>
      </p:sp>
    </p:spTree>
    <p:extLst>
      <p:ext uri="{BB962C8B-B14F-4D97-AF65-F5344CB8AC3E}">
        <p14:creationId xmlns:p14="http://schemas.microsoft.com/office/powerpoint/2010/main" val="110682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330" y="962443"/>
            <a:ext cx="2339030" cy="6494085"/>
          </a:xfrm>
          <a:prstGeom prst="rect">
            <a:avLst/>
          </a:prstGeom>
        </p:spPr>
        <p:txBody>
          <a:bodyPr wrap="square">
            <a:spAutoFit/>
          </a:bodyPr>
          <a:lstStyle/>
          <a:p>
            <a:endParaRPr lang="en-US" sz="2000" b="1" u="sng" dirty="0"/>
          </a:p>
          <a:p>
            <a:r>
              <a:rPr lang="en-US" sz="3200" b="1" u="sng" dirty="0" smtClean="0">
                <a:solidFill>
                  <a:srgbClr val="FF0000"/>
                </a:solidFill>
              </a:rPr>
              <a:t>Land</a:t>
            </a:r>
          </a:p>
          <a:p>
            <a:endParaRPr lang="en-US" sz="3200" b="1" u="sng" dirty="0">
              <a:solidFill>
                <a:srgbClr val="FF0000"/>
              </a:solidFill>
            </a:endParaRPr>
          </a:p>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3200" b="1" dirty="0">
                <a:ln w="10541" cmpd="sng">
                  <a:solidFill>
                    <a:schemeClr val="accent1">
                      <a:shade val="88000"/>
                      <a:satMod val="110000"/>
                    </a:schemeClr>
                  </a:solidFill>
                  <a:prstDash val="solid"/>
                </a:ln>
                <a:solidFill>
                  <a:srgbClr val="FF0000"/>
                </a:solidFill>
              </a:rPr>
              <a:t>entire material universe</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excluding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people and their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products. </a:t>
            </a:r>
          </a:p>
          <a:p>
            <a:endParaRPr lang="en-US" b="1" dirty="0"/>
          </a:p>
          <a:p>
            <a:pPr lvl="1"/>
            <a:endParaRPr lang="en-US" dirty="0"/>
          </a:p>
          <a:p>
            <a:pPr lvl="1"/>
            <a:endParaRPr lang="en-US" dirty="0" smtClean="0"/>
          </a:p>
          <a:p>
            <a:pPr lvl="1"/>
            <a:endParaRPr lang="en-US" dirty="0"/>
          </a:p>
          <a:p>
            <a:r>
              <a:rPr lang="en-US" dirty="0"/>
              <a:t> </a:t>
            </a:r>
          </a:p>
          <a:p>
            <a:r>
              <a:rPr lang="en-US" dirty="0" smtClean="0"/>
              <a:t> </a:t>
            </a:r>
            <a:endParaRPr lang="en-US" dirty="0"/>
          </a:p>
        </p:txBody>
      </p:sp>
      <p:pic>
        <p:nvPicPr>
          <p:cNvPr id="4" name="Content Placeholder 3" descr="earth_north_america_south_america.jpg"/>
          <p:cNvPicPr>
            <a:picLocks noChangeAspect="1"/>
          </p:cNvPicPr>
          <p:nvPr/>
        </p:nvPicPr>
        <p:blipFill>
          <a:blip r:embed="rId3">
            <a:extLst>
              <a:ext uri="{28A0092B-C50C-407E-A947-70E740481C1C}">
                <a14:useLocalDpi xmlns:a14="http://schemas.microsoft.com/office/drawing/2010/main" val="0"/>
              </a:ext>
            </a:extLst>
          </a:blip>
          <a:srcRect l="-46571" r="-46571"/>
          <a:stretch>
            <a:fillRect/>
          </a:stretch>
        </p:blipFill>
        <p:spPr>
          <a:xfrm>
            <a:off x="1160976" y="1314836"/>
            <a:ext cx="9839499" cy="4969029"/>
          </a:xfrm>
          <a:prstGeom prst="rect">
            <a:avLst/>
          </a:prstGeom>
        </p:spPr>
      </p:pic>
    </p:spTree>
    <p:extLst>
      <p:ext uri="{BB962C8B-B14F-4D97-AF65-F5344CB8AC3E}">
        <p14:creationId xmlns:p14="http://schemas.microsoft.com/office/powerpoint/2010/main" val="34005480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209" y="1720516"/>
            <a:ext cx="8055142" cy="4893647"/>
          </a:xfrm>
          <a:prstGeom prst="rect">
            <a:avLst/>
          </a:prstGeom>
          <a:solidFill>
            <a:schemeClr val="accent1">
              <a:lumMod val="20000"/>
              <a:lumOff val="80000"/>
            </a:schemeClr>
          </a:solidFill>
        </p:spPr>
        <p:txBody>
          <a:bodyPr wrap="square" rtlCol="0">
            <a:spAutoFit/>
          </a:bodyPr>
          <a:lstStyle/>
          <a:p>
            <a:endParaRPr lang="en-US" sz="2400" b="1" u="sng" dirty="0" smtClean="0"/>
          </a:p>
          <a:p>
            <a:endParaRPr lang="en-US" sz="2400" b="1" u="sng" dirty="0" smtClean="0"/>
          </a:p>
          <a:p>
            <a:r>
              <a:rPr lang="en-US" sz="4400" b="1" dirty="0" smtClean="0">
                <a:solidFill>
                  <a:srgbClr val="0000FF"/>
                </a:solidFill>
              </a:rPr>
              <a:t>Federal government buys all the shares of the 12 Federal Reserve Banks from member commercial banks.</a:t>
            </a:r>
          </a:p>
          <a:p>
            <a:endParaRPr lang="en-US" sz="4400" b="1" dirty="0" smtClean="0">
              <a:solidFill>
                <a:srgbClr val="0000FF"/>
              </a:solidFill>
            </a:endParaRPr>
          </a:p>
          <a:p>
            <a:endParaRPr lang="en-US" sz="4400" b="1" dirty="0">
              <a:solidFill>
                <a:srgbClr val="0000FF"/>
              </a:solidFill>
            </a:endParaRPr>
          </a:p>
        </p:txBody>
      </p:sp>
      <p:sp>
        <p:nvSpPr>
          <p:cNvPr id="5" name="Title 1"/>
          <p:cNvSpPr txBox="1">
            <a:spLocks/>
          </p:cNvSpPr>
          <p:nvPr/>
        </p:nvSpPr>
        <p:spPr>
          <a:xfrm>
            <a:off x="460208" y="231609"/>
            <a:ext cx="7886700" cy="946317"/>
          </a:xfrm>
          <a:prstGeom prst="rect">
            <a:avLst/>
          </a:prstGeom>
          <a:solidFill>
            <a:srgbClr val="FFFF0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SOLUTION:  Government-issued money</a:t>
            </a:r>
            <a:endParaRPr lang="en-US" b="1" dirty="0"/>
          </a:p>
        </p:txBody>
      </p:sp>
    </p:spTree>
    <p:extLst>
      <p:ext uri="{BB962C8B-B14F-4D97-AF65-F5344CB8AC3E}">
        <p14:creationId xmlns:p14="http://schemas.microsoft.com/office/powerpoint/2010/main" val="255889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382" y="1780675"/>
            <a:ext cx="7886700" cy="3693319"/>
          </a:xfrm>
          <a:prstGeom prst="rect">
            <a:avLst/>
          </a:prstGeom>
          <a:solidFill>
            <a:schemeClr val="accent1">
              <a:lumMod val="20000"/>
              <a:lumOff val="80000"/>
            </a:schemeClr>
          </a:solidFill>
        </p:spPr>
        <p:txBody>
          <a:bodyPr wrap="square" rtlCol="0">
            <a:spAutoFit/>
          </a:bodyPr>
          <a:lstStyle/>
          <a:p>
            <a:endParaRPr lang="en-US" sz="2400" b="1" u="sng" dirty="0" smtClean="0"/>
          </a:p>
          <a:p>
            <a:pPr algn="ctr"/>
            <a:r>
              <a:rPr lang="en-US" sz="6000" b="1" dirty="0" smtClean="0">
                <a:solidFill>
                  <a:srgbClr val="0000FF"/>
                </a:solidFill>
              </a:rPr>
              <a:t>#2  </a:t>
            </a:r>
          </a:p>
          <a:p>
            <a:pPr algn="ctr"/>
            <a:r>
              <a:rPr lang="en-US" sz="4400" b="1" dirty="0" smtClean="0">
                <a:solidFill>
                  <a:srgbClr val="0000FF"/>
                </a:solidFill>
              </a:rPr>
              <a:t>POWER TO ISSUE MONEY</a:t>
            </a:r>
          </a:p>
          <a:p>
            <a:pPr algn="ctr"/>
            <a:r>
              <a:rPr lang="en-US" sz="4400" b="1" dirty="0" smtClean="0">
                <a:solidFill>
                  <a:srgbClr val="0000FF"/>
                </a:solidFill>
              </a:rPr>
              <a:t>will be taken away from</a:t>
            </a:r>
          </a:p>
          <a:p>
            <a:pPr algn="ctr"/>
            <a:r>
              <a:rPr lang="en-US" sz="4400" b="1" dirty="0" smtClean="0">
                <a:solidFill>
                  <a:srgbClr val="0000FF"/>
                </a:solidFill>
              </a:rPr>
              <a:t>PRIVATE BANKS</a:t>
            </a:r>
          </a:p>
          <a:p>
            <a:pPr algn="ctr"/>
            <a:endParaRPr lang="en-US" sz="1600" b="1" dirty="0"/>
          </a:p>
        </p:txBody>
      </p:sp>
      <p:sp>
        <p:nvSpPr>
          <p:cNvPr id="5" name="Title 1"/>
          <p:cNvSpPr txBox="1">
            <a:spLocks/>
          </p:cNvSpPr>
          <p:nvPr/>
        </p:nvSpPr>
        <p:spPr>
          <a:xfrm>
            <a:off x="628650" y="365127"/>
            <a:ext cx="7886700" cy="946317"/>
          </a:xfrm>
          <a:prstGeom prst="rect">
            <a:avLst/>
          </a:prstGeom>
          <a:solidFill>
            <a:srgbClr val="FFFF0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SOLUTION:  Government-issued money</a:t>
            </a:r>
            <a:endParaRPr lang="en-US" b="1" dirty="0"/>
          </a:p>
        </p:txBody>
      </p:sp>
    </p:spTree>
    <p:extLst>
      <p:ext uri="{BB962C8B-B14F-4D97-AF65-F5344CB8AC3E}">
        <p14:creationId xmlns:p14="http://schemas.microsoft.com/office/powerpoint/2010/main" val="64616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345" y="1842170"/>
            <a:ext cx="7886700" cy="4339650"/>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3600" b="1" dirty="0" smtClean="0"/>
              <a:t>LENDING BY BANKS:</a:t>
            </a:r>
          </a:p>
          <a:p>
            <a:pPr marL="342900" indent="-342900">
              <a:buFont typeface="Arial" panose="020B0604020202020204" pitchFamily="34" charset="0"/>
              <a:buChar char="•"/>
            </a:pPr>
            <a:endParaRPr lang="en-US" sz="3600" b="1" dirty="0" smtClean="0"/>
          </a:p>
          <a:p>
            <a:r>
              <a:rPr lang="en-US" sz="3600" b="1" dirty="0" smtClean="0"/>
              <a:t>   Banks can only lend existing deposits.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sp>
        <p:nvSpPr>
          <p:cNvPr id="5" name="Title 1"/>
          <p:cNvSpPr txBox="1">
            <a:spLocks/>
          </p:cNvSpPr>
          <p:nvPr/>
        </p:nvSpPr>
        <p:spPr>
          <a:xfrm>
            <a:off x="628650" y="365127"/>
            <a:ext cx="7886700" cy="946317"/>
          </a:xfrm>
          <a:prstGeom prst="rect">
            <a:avLst/>
          </a:prstGeom>
          <a:solidFill>
            <a:srgbClr val="FFFF0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SOLUTION:  Government-issued money</a:t>
            </a:r>
            <a:endParaRPr lang="en-US" b="1" dirty="0"/>
          </a:p>
        </p:txBody>
      </p:sp>
    </p:spTree>
    <p:extLst>
      <p:ext uri="{BB962C8B-B14F-4D97-AF65-F5344CB8AC3E}">
        <p14:creationId xmlns:p14="http://schemas.microsoft.com/office/powerpoint/2010/main" val="36097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382" y="2177717"/>
            <a:ext cx="7886700" cy="3016210"/>
          </a:xfrm>
          <a:prstGeom prst="rect">
            <a:avLst/>
          </a:prstGeom>
          <a:solidFill>
            <a:schemeClr val="accent1">
              <a:lumMod val="20000"/>
              <a:lumOff val="80000"/>
            </a:schemeClr>
          </a:solidFill>
        </p:spPr>
        <p:txBody>
          <a:bodyPr wrap="square" rtlCol="0">
            <a:spAutoFit/>
          </a:bodyPr>
          <a:lstStyle/>
          <a:p>
            <a:endParaRPr lang="en-US" sz="2400" b="1" u="sng" dirty="0" smtClean="0"/>
          </a:p>
          <a:p>
            <a:pPr algn="ctr"/>
            <a:r>
              <a:rPr lang="en-US" sz="6000" b="1" dirty="0" smtClean="0">
                <a:solidFill>
                  <a:srgbClr val="0000FF"/>
                </a:solidFill>
              </a:rPr>
              <a:t>#3</a:t>
            </a:r>
          </a:p>
          <a:p>
            <a:pPr algn="ctr"/>
            <a:r>
              <a:rPr lang="en-US" sz="4400" b="1" dirty="0" smtClean="0">
                <a:solidFill>
                  <a:srgbClr val="0000FF"/>
                </a:solidFill>
              </a:rPr>
              <a:t>U.S. MONEY SPENT FOR</a:t>
            </a:r>
          </a:p>
          <a:p>
            <a:pPr algn="ctr"/>
            <a:r>
              <a:rPr lang="en-US" sz="4400" b="1" dirty="0" smtClean="0">
                <a:solidFill>
                  <a:srgbClr val="0000FF"/>
                </a:solidFill>
              </a:rPr>
              <a:t>THE BENEFIT OF ALL CITIZENS</a:t>
            </a:r>
          </a:p>
          <a:p>
            <a:pPr algn="ctr"/>
            <a:endParaRPr lang="en-US" sz="1600" b="1" dirty="0"/>
          </a:p>
        </p:txBody>
      </p:sp>
      <p:sp>
        <p:nvSpPr>
          <p:cNvPr id="5" name="Title 1"/>
          <p:cNvSpPr txBox="1">
            <a:spLocks/>
          </p:cNvSpPr>
          <p:nvPr/>
        </p:nvSpPr>
        <p:spPr>
          <a:xfrm>
            <a:off x="628650" y="365127"/>
            <a:ext cx="7886700" cy="946317"/>
          </a:xfrm>
          <a:prstGeom prst="rect">
            <a:avLst/>
          </a:prstGeom>
          <a:solidFill>
            <a:srgbClr val="FFFF0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SOLUTION:  Government-issued money</a:t>
            </a:r>
            <a:endParaRPr lang="en-US" b="1" dirty="0"/>
          </a:p>
        </p:txBody>
      </p:sp>
    </p:spTree>
    <p:extLst>
      <p:ext uri="{BB962C8B-B14F-4D97-AF65-F5344CB8AC3E}">
        <p14:creationId xmlns:p14="http://schemas.microsoft.com/office/powerpoint/2010/main" val="123728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215818"/>
            <a:ext cx="8305800" cy="3970318"/>
          </a:xfrm>
          <a:prstGeom prst="rect">
            <a:avLst/>
          </a:prstGeom>
          <a:solidFill>
            <a:schemeClr val="accent1">
              <a:lumMod val="20000"/>
              <a:lumOff val="80000"/>
            </a:schemeClr>
          </a:solidFill>
        </p:spPr>
        <p:txBody>
          <a:bodyPr wrap="square" rtlCol="0">
            <a:spAutoFit/>
          </a:bodyPr>
          <a:lstStyle/>
          <a:p>
            <a:pPr algn="ctr"/>
            <a:r>
              <a:rPr lang="en-US" sz="2800" b="1" dirty="0" smtClean="0"/>
              <a:t>Congressional spending to CREATE JOBS and CREATE REAL WEALTH  </a:t>
            </a:r>
          </a:p>
          <a:p>
            <a:pPr algn="ctr"/>
            <a:r>
              <a:rPr lang="en-US" sz="2800" b="1" dirty="0" smtClean="0">
                <a:solidFill>
                  <a:srgbClr val="0000FF"/>
                </a:solidFill>
              </a:rPr>
              <a:t>for all people in the country,</a:t>
            </a:r>
          </a:p>
          <a:p>
            <a:pPr algn="ctr"/>
            <a:r>
              <a:rPr lang="en-US" sz="2800" b="1" i="1" dirty="0" smtClean="0"/>
              <a:t>not the few.</a:t>
            </a:r>
          </a:p>
          <a:p>
            <a:endParaRPr lang="en-US" sz="2800" b="1" dirty="0"/>
          </a:p>
          <a:p>
            <a:pPr marL="914400" lvl="1" indent="-457200">
              <a:buFont typeface="Arial" panose="020B0604020202020204" pitchFamily="34" charset="0"/>
              <a:buChar char="•"/>
            </a:pPr>
            <a:r>
              <a:rPr lang="en-US" sz="2800" b="1" dirty="0" smtClean="0"/>
              <a:t>Repair/building of infrastructure, like trains, dams, bridges, levees</a:t>
            </a:r>
          </a:p>
          <a:p>
            <a:pPr marL="914400" lvl="1" indent="-457200">
              <a:buFont typeface="Arial" panose="020B0604020202020204" pitchFamily="34" charset="0"/>
              <a:buChar char="•"/>
            </a:pPr>
            <a:r>
              <a:rPr lang="en-US" sz="2800" b="1" dirty="0" smtClean="0"/>
              <a:t>Education</a:t>
            </a:r>
          </a:p>
          <a:p>
            <a:pPr marL="914400" lvl="1" indent="-457200">
              <a:buFont typeface="Arial" panose="020B0604020202020204" pitchFamily="34" charset="0"/>
              <a:buChar char="•"/>
            </a:pPr>
            <a:r>
              <a:rPr lang="en-US" sz="2800" b="1" dirty="0" smtClean="0"/>
              <a:t>Health Care</a:t>
            </a:r>
            <a:endParaRPr lang="en-US" sz="2800" b="1" dirty="0"/>
          </a:p>
        </p:txBody>
      </p:sp>
      <p:sp>
        <p:nvSpPr>
          <p:cNvPr id="5" name="Title 1"/>
          <p:cNvSpPr txBox="1">
            <a:spLocks/>
          </p:cNvSpPr>
          <p:nvPr/>
        </p:nvSpPr>
        <p:spPr>
          <a:xfrm>
            <a:off x="419100" y="365127"/>
            <a:ext cx="8305800" cy="946317"/>
          </a:xfrm>
          <a:prstGeom prst="rect">
            <a:avLst/>
          </a:prstGeom>
          <a:solidFill>
            <a:srgbClr val="FFFF0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SOLUTION:  Government-issued money</a:t>
            </a:r>
            <a:endParaRPr lang="en-US" b="1" dirty="0"/>
          </a:p>
        </p:txBody>
      </p:sp>
    </p:spTree>
    <p:extLst>
      <p:ext uri="{BB962C8B-B14F-4D97-AF65-F5344CB8AC3E}">
        <p14:creationId xmlns:p14="http://schemas.microsoft.com/office/powerpoint/2010/main" val="361274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46317"/>
          </a:xfrm>
          <a:solidFill>
            <a:srgbClr val="FFFF00"/>
          </a:solidFill>
        </p:spPr>
        <p:txBody>
          <a:bodyPr>
            <a:normAutofit fontScale="90000"/>
          </a:bodyPr>
          <a:lstStyle/>
          <a:p>
            <a:pPr algn="ctr"/>
            <a:r>
              <a:rPr lang="en-US" sz="6000" b="1" dirty="0" smtClean="0"/>
              <a:t>A NEW BILL:   HR2990</a:t>
            </a:r>
            <a:endParaRPr lang="en-US" sz="6000" b="1" dirty="0"/>
          </a:p>
        </p:txBody>
      </p:sp>
      <p:sp>
        <p:nvSpPr>
          <p:cNvPr id="4" name="TextBox 3"/>
          <p:cNvSpPr txBox="1"/>
          <p:nvPr/>
        </p:nvSpPr>
        <p:spPr>
          <a:xfrm>
            <a:off x="628650" y="1311443"/>
            <a:ext cx="7886700" cy="3600986"/>
          </a:xfrm>
          <a:prstGeom prst="rect">
            <a:avLst/>
          </a:prstGeom>
          <a:solidFill>
            <a:schemeClr val="accent1">
              <a:lumMod val="20000"/>
              <a:lumOff val="80000"/>
            </a:schemeClr>
          </a:solidFill>
        </p:spPr>
        <p:txBody>
          <a:bodyPr wrap="square" rtlCol="0">
            <a:spAutoFit/>
          </a:bodyPr>
          <a:lstStyle/>
          <a:p>
            <a:endParaRPr lang="en-US" sz="2400" b="1" u="sng" dirty="0" smtClean="0"/>
          </a:p>
          <a:p>
            <a:pPr algn="ctr"/>
            <a:r>
              <a:rPr lang="en-US" sz="6000" b="1" dirty="0" smtClean="0">
                <a:solidFill>
                  <a:srgbClr val="0000FF"/>
                </a:solidFill>
              </a:rPr>
              <a:t>     This bill contains all </a:t>
            </a:r>
          </a:p>
          <a:p>
            <a:pPr algn="ctr"/>
            <a:r>
              <a:rPr lang="en-US" sz="6000" b="1" dirty="0" smtClean="0">
                <a:solidFill>
                  <a:srgbClr val="0000FF"/>
                </a:solidFill>
              </a:rPr>
              <a:t>3 parts of the solution.</a:t>
            </a:r>
          </a:p>
          <a:p>
            <a:pPr algn="ctr"/>
            <a:endParaRPr lang="en-US" sz="6000" b="1" dirty="0">
              <a:solidFill>
                <a:srgbClr val="0000FF"/>
              </a:solidFill>
            </a:endParaRPr>
          </a:p>
          <a:p>
            <a:pPr algn="ctr"/>
            <a:endParaRPr lang="en-US" sz="2400" b="1" dirty="0"/>
          </a:p>
        </p:txBody>
      </p:sp>
    </p:spTree>
    <p:extLst>
      <p:ext uri="{BB962C8B-B14F-4D97-AF65-F5344CB8AC3E}">
        <p14:creationId xmlns:p14="http://schemas.microsoft.com/office/powerpoint/2010/main" val="45197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46317"/>
          </a:xfrm>
          <a:solidFill>
            <a:srgbClr val="FFFF00"/>
          </a:solidFill>
        </p:spPr>
        <p:txBody>
          <a:bodyPr>
            <a:normAutofit fontScale="90000"/>
          </a:bodyPr>
          <a:lstStyle/>
          <a:p>
            <a:pPr algn="ctr"/>
            <a:r>
              <a:rPr lang="en-US" sz="6000" b="1" dirty="0" smtClean="0"/>
              <a:t>A NEW BILL:   HR2990</a:t>
            </a:r>
            <a:endParaRPr lang="en-US" sz="6000" b="1" dirty="0"/>
          </a:p>
        </p:txBody>
      </p:sp>
      <p:sp>
        <p:nvSpPr>
          <p:cNvPr id="4" name="TextBox 3"/>
          <p:cNvSpPr txBox="1"/>
          <p:nvPr/>
        </p:nvSpPr>
        <p:spPr>
          <a:xfrm>
            <a:off x="369971" y="1528012"/>
            <a:ext cx="8574004" cy="4993675"/>
          </a:xfrm>
          <a:prstGeom prst="rect">
            <a:avLst/>
          </a:prstGeom>
          <a:solidFill>
            <a:schemeClr val="accent1">
              <a:lumMod val="20000"/>
              <a:lumOff val="80000"/>
            </a:schemeClr>
          </a:solidFill>
        </p:spPr>
        <p:txBody>
          <a:bodyPr wrap="square" rtlCol="0">
            <a:spAutoFit/>
          </a:bodyPr>
          <a:lstStyle/>
          <a:p>
            <a:endParaRPr lang="en-US" sz="2400" b="1" u="sng" dirty="0" smtClean="0"/>
          </a:p>
          <a:p>
            <a:endParaRPr lang="en-US" sz="2400" b="1" u="sng" dirty="0" smtClean="0"/>
          </a:p>
          <a:p>
            <a:pPr marL="342900" indent="-342900">
              <a:buFont typeface="Arial" panose="020B0604020202020204" pitchFamily="34" charset="0"/>
              <a:buChar char="•"/>
            </a:pPr>
            <a:r>
              <a:rPr lang="en-US" sz="2800" b="1" dirty="0" smtClean="0">
                <a:solidFill>
                  <a:srgbClr val="0000FF"/>
                </a:solidFill>
              </a:rPr>
              <a:t> GOVERNMENT-ISSUED </a:t>
            </a:r>
            <a:r>
              <a:rPr lang="en-US" sz="2800" b="1" dirty="0">
                <a:solidFill>
                  <a:srgbClr val="0000FF"/>
                </a:solidFill>
              </a:rPr>
              <a:t>INTEREST-FREE </a:t>
            </a:r>
            <a:r>
              <a:rPr lang="en-US" sz="2800" b="1" dirty="0" smtClean="0">
                <a:solidFill>
                  <a:srgbClr val="0000FF"/>
                </a:solidFill>
              </a:rPr>
              <a:t>INDESTRUCTIBLE MONEY</a:t>
            </a:r>
            <a:r>
              <a:rPr lang="en-US" sz="2800" b="1" dirty="0" smtClean="0"/>
              <a:t>:</a:t>
            </a:r>
          </a:p>
          <a:p>
            <a:r>
              <a:rPr lang="en-US" sz="2000" b="1" dirty="0"/>
              <a:t> </a:t>
            </a:r>
            <a:r>
              <a:rPr lang="en-US" sz="2000" b="1" dirty="0" smtClean="0"/>
              <a:t>           </a:t>
            </a:r>
            <a:r>
              <a:rPr lang="en-US" sz="2000" b="1" dirty="0"/>
              <a:t>All new money will be issued and spent into circulation by the </a:t>
            </a:r>
            <a:r>
              <a:rPr lang="en-US" sz="2000" b="1" dirty="0" smtClean="0"/>
              <a:t>federal</a:t>
            </a:r>
          </a:p>
          <a:p>
            <a:r>
              <a:rPr lang="en-US" sz="2000" b="1" dirty="0"/>
              <a:t> </a:t>
            </a:r>
            <a:r>
              <a:rPr lang="en-US" sz="2000" b="1" dirty="0" smtClean="0"/>
              <a:t>           </a:t>
            </a:r>
            <a:r>
              <a:rPr lang="en-US" sz="2000" b="1" dirty="0"/>
              <a:t>government.  The money is called ‘U.S. Money’ and is </a:t>
            </a:r>
            <a:r>
              <a:rPr lang="en-US" sz="2000" b="1" dirty="0" smtClean="0"/>
              <a:t>publicly issued,</a:t>
            </a:r>
          </a:p>
          <a:p>
            <a:r>
              <a:rPr lang="en-US" sz="2000" b="1" dirty="0"/>
              <a:t> </a:t>
            </a:r>
            <a:r>
              <a:rPr lang="en-US" sz="2000" b="1" dirty="0" smtClean="0"/>
              <a:t>           interest- free</a:t>
            </a:r>
            <a:r>
              <a:rPr lang="en-US" sz="2000" b="1" dirty="0"/>
              <a:t>, circulating in the economy until recalled by </a:t>
            </a:r>
            <a:r>
              <a:rPr lang="en-US" sz="2000" b="1" dirty="0" smtClean="0"/>
              <a:t>taxes.</a:t>
            </a:r>
          </a:p>
          <a:p>
            <a:endParaRPr lang="en-US" sz="2800" b="1" dirty="0" smtClean="0"/>
          </a:p>
          <a:p>
            <a:pPr marL="342900" indent="-342900">
              <a:buFont typeface="Arial" panose="020B0604020202020204" pitchFamily="34" charset="0"/>
              <a:buChar char="•"/>
            </a:pPr>
            <a:r>
              <a:rPr lang="en-US" sz="2800" b="1" dirty="0" smtClean="0">
                <a:solidFill>
                  <a:srgbClr val="0000FF"/>
                </a:solidFill>
              </a:rPr>
              <a:t>PRICE LEVEL</a:t>
            </a:r>
            <a:r>
              <a:rPr lang="en-US" sz="2800" b="1" dirty="0" smtClean="0"/>
              <a:t>:  </a:t>
            </a:r>
            <a:r>
              <a:rPr lang="en-US" sz="2000" b="1" dirty="0" smtClean="0"/>
              <a:t>kept stable by a Monetary Authority in the US Treasury, with regular PUBLIC REPORTING of money supply and prices.</a:t>
            </a:r>
          </a:p>
          <a:p>
            <a:pPr marL="342900" indent="-342900">
              <a:buFont typeface="Arial" panose="020B0604020202020204" pitchFamily="34" charset="0"/>
              <a:buChar char="•"/>
            </a:pPr>
            <a:r>
              <a:rPr lang="en-US" sz="3600" b="1" dirty="0" smtClean="0">
                <a:solidFill>
                  <a:srgbClr val="0000FF"/>
                </a:solidFill>
              </a:rPr>
              <a:t>GOOD JOBS</a:t>
            </a:r>
            <a:r>
              <a:rPr lang="en-US" sz="2800" b="1" dirty="0" smtClean="0"/>
              <a:t>:   </a:t>
            </a:r>
            <a:r>
              <a:rPr lang="en-US" sz="2000" b="1" dirty="0" smtClean="0"/>
              <a:t>the government will spend for infrastructure repair, education, health care, etc. to benefit all citizens and </a:t>
            </a:r>
            <a:r>
              <a:rPr lang="en-US" sz="2800" b="1" dirty="0" smtClean="0">
                <a:solidFill>
                  <a:srgbClr val="0000FF"/>
                </a:solidFill>
              </a:rPr>
              <a:t>CREATE JOBS</a:t>
            </a:r>
            <a:r>
              <a:rPr lang="en-US" sz="2000" b="1" dirty="0" smtClean="0"/>
              <a:t>.</a:t>
            </a:r>
          </a:p>
          <a:p>
            <a:pPr marL="342900" indent="-342900">
              <a:buFont typeface="Arial" panose="020B0604020202020204" pitchFamily="34" charset="0"/>
              <a:buChar char="•"/>
            </a:pPr>
            <a:endParaRPr lang="en-US" sz="1050" b="1" dirty="0"/>
          </a:p>
        </p:txBody>
      </p:sp>
    </p:spTree>
    <p:extLst>
      <p:ext uri="{BB962C8B-B14F-4D97-AF65-F5344CB8AC3E}">
        <p14:creationId xmlns:p14="http://schemas.microsoft.com/office/powerpoint/2010/main" val="15777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27" y="1604379"/>
            <a:ext cx="7886700" cy="4531726"/>
          </a:xfrm>
          <a:solidFill>
            <a:srgbClr val="FFFF00"/>
          </a:solidFill>
        </p:spPr>
        <p:txBody>
          <a:bodyPr>
            <a:normAutofit/>
          </a:bodyPr>
          <a:lstStyle/>
          <a:p>
            <a:pPr algn="ctr"/>
            <a:r>
              <a:rPr lang="en-US" sz="4800" b="1" dirty="0" smtClean="0"/>
              <a:t>JOIN THE FIGHT</a:t>
            </a:r>
            <a:br>
              <a:rPr lang="en-US" sz="4800" b="1" dirty="0" smtClean="0"/>
            </a:br>
            <a:r>
              <a:rPr lang="en-US" sz="4800" b="1" dirty="0" smtClean="0"/>
              <a:t>for </a:t>
            </a:r>
            <a:br>
              <a:rPr lang="en-US" sz="4800" b="1" dirty="0" smtClean="0"/>
            </a:br>
            <a:r>
              <a:rPr lang="en-US" sz="4800" b="1" dirty="0" smtClean="0"/>
              <a:t>PUBLICLY ISSUED,</a:t>
            </a:r>
            <a:br>
              <a:rPr lang="en-US" sz="4800" b="1" dirty="0" smtClean="0"/>
            </a:br>
            <a:r>
              <a:rPr lang="en-US" sz="4800" b="1" dirty="0" smtClean="0"/>
              <a:t>INTEREST-FREE</a:t>
            </a:r>
            <a:br>
              <a:rPr lang="en-US" sz="4800" b="1" dirty="0" smtClean="0"/>
            </a:br>
            <a:r>
              <a:rPr lang="en-US" sz="8000" b="1" dirty="0" smtClean="0">
                <a:solidFill>
                  <a:srgbClr val="0000FF"/>
                </a:solidFill>
              </a:rPr>
              <a:t>U.S. MONEY</a:t>
            </a:r>
            <a:endParaRPr lang="en-US" sz="8000" b="1" dirty="0">
              <a:solidFill>
                <a:srgbClr val="0000FF"/>
              </a:solidFill>
            </a:endParaRPr>
          </a:p>
        </p:txBody>
      </p:sp>
    </p:spTree>
    <p:extLst>
      <p:ext uri="{BB962C8B-B14F-4D97-AF65-F5344CB8AC3E}">
        <p14:creationId xmlns:p14="http://schemas.microsoft.com/office/powerpoint/2010/main" val="355084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40" y="1472031"/>
            <a:ext cx="8449176" cy="4531726"/>
          </a:xfrm>
          <a:solidFill>
            <a:srgbClr val="FFFF00"/>
          </a:solidFill>
        </p:spPr>
        <p:txBody>
          <a:bodyPr>
            <a:normAutofit/>
          </a:bodyPr>
          <a:lstStyle/>
          <a:p>
            <a:pPr algn="ctr"/>
            <a:r>
              <a:rPr lang="en-US" sz="4800" b="1" dirty="0" smtClean="0"/>
              <a:t>JOIN THE FIGHT</a:t>
            </a:r>
            <a:br>
              <a:rPr lang="en-US" sz="4800" b="1" dirty="0" smtClean="0"/>
            </a:br>
            <a:r>
              <a:rPr lang="en-US" sz="4800" b="1" dirty="0" smtClean="0"/>
              <a:t>for </a:t>
            </a:r>
            <a:br>
              <a:rPr lang="en-US" sz="4800" b="1" dirty="0" smtClean="0"/>
            </a:br>
            <a:r>
              <a:rPr lang="en-US" sz="4800" b="1" dirty="0" smtClean="0"/>
              <a:t>      DECENT</a:t>
            </a:r>
            <a:r>
              <a:rPr lang="en-US" sz="6000" b="1" dirty="0" smtClean="0"/>
              <a:t> </a:t>
            </a:r>
            <a:r>
              <a:rPr lang="en-US" sz="9600" b="1" dirty="0" smtClean="0"/>
              <a:t>JOBS</a:t>
            </a:r>
            <a:br>
              <a:rPr lang="en-US" sz="9600" b="1" dirty="0" smtClean="0"/>
            </a:br>
            <a:r>
              <a:rPr lang="en-US" sz="6000" b="1" dirty="0" smtClean="0"/>
              <a:t> </a:t>
            </a:r>
            <a:r>
              <a:rPr lang="en-US" b="1" dirty="0" smtClean="0"/>
              <a:t>FOR ALL AMERICANS</a:t>
            </a:r>
            <a:endParaRPr lang="en-US" b="1" dirty="0"/>
          </a:p>
        </p:txBody>
      </p:sp>
    </p:spTree>
    <p:extLst>
      <p:ext uri="{BB962C8B-B14F-4D97-AF65-F5344CB8AC3E}">
        <p14:creationId xmlns:p14="http://schemas.microsoft.com/office/powerpoint/2010/main" val="267460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0919" y="1382094"/>
            <a:ext cx="6505870" cy="3339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anose="020B0604020202020204" pitchFamily="34" charset="0"/>
                <a:hlinkClick r:id="rId2"/>
              </a:rPr>
              <a:t>  </a:t>
            </a:r>
            <a:r>
              <a:rPr kumimoji="0" lang="en-US" sz="8600" b="0" i="0" u="none" strike="noStrike" cap="none" normalizeH="0" baseline="0" dirty="0" smtClean="0">
                <a:ln>
                  <a:noFill/>
                </a:ln>
                <a:solidFill>
                  <a:schemeClr val="tx1"/>
                </a:solidFill>
                <a:effectLst/>
                <a:latin typeface="Arial" panose="020B0604020202020204" pitchFamily="34" charset="0"/>
                <a:hlinkClick r:id="rId2" tooltip="American Monetary Institute"/>
              </a:rPr>
              <a:t>A</a:t>
            </a:r>
            <a:r>
              <a:rPr kumimoji="0" lang="en-US" sz="2500" b="0" i="0" u="none" strike="noStrike" cap="none" normalizeH="0" baseline="0" dirty="0" smtClean="0">
                <a:ln>
                  <a:noFill/>
                </a:ln>
                <a:solidFill>
                  <a:schemeClr val="tx1"/>
                </a:solidFill>
                <a:effectLst/>
                <a:latin typeface="Arial" panose="020B0604020202020204" pitchFamily="34" charset="0"/>
                <a:hlinkClick r:id="rId2" tooltip="American Monetary Institute"/>
              </a:rPr>
              <a:t>merican Monetary Institute</a:t>
            </a:r>
            <a:r>
              <a:rPr kumimoji="0" lang="en-US" sz="2500" b="0" i="0" u="none" strike="noStrike" cap="none" normalizeH="0" baseline="0" dirty="0" smtClean="0">
                <a:ln>
                  <a:noFill/>
                </a:ln>
                <a:solidFill>
                  <a:schemeClr val="tx1"/>
                </a:solidFill>
                <a:effectLst/>
                <a:latin typeface="Arial" panose="020B0604020202020204" pitchFamily="34" charset="0"/>
              </a:rPr>
              <a:t>, USA,</a:t>
            </a:r>
          </a:p>
          <a:p>
            <a:pPr marL="0" marR="0" lvl="0" indent="0" algn="l" defTabSz="914400" rtl="0" eaLnBrk="0" fontAlgn="base" latinLnBrk="0" hangingPunct="0">
              <a:lnSpc>
                <a:spcPct val="100000"/>
              </a:lnSpc>
              <a:spcBef>
                <a:spcPct val="0"/>
              </a:spcBef>
              <a:spcAft>
                <a:spcPct val="0"/>
              </a:spcAft>
              <a:buClrTx/>
              <a:buSzTx/>
              <a:buFontTx/>
              <a:buNone/>
              <a:tabLst/>
            </a:pPr>
            <a:r>
              <a:rPr lang="en-US" sz="2500" dirty="0" smtClean="0">
                <a:latin typeface="Arial" panose="020B0604020202020204" pitchFamily="34" charset="0"/>
                <a:hlinkClick r:id="rId2"/>
              </a:rPr>
              <a:t>www.monetary.org</a:t>
            </a:r>
            <a:r>
              <a:rPr lang="en-US" sz="2500" dirty="0" smtClean="0">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500" dirty="0" smtClean="0">
                <a:latin typeface="Arial" panose="020B0604020202020204" pitchFamily="34" charset="0"/>
              </a:rPr>
              <a:t>d</a:t>
            </a:r>
            <a:r>
              <a:rPr kumimoji="0" lang="en-US" sz="2500" b="0" i="0" u="none" strike="noStrike" cap="none" normalizeH="0" baseline="0" dirty="0" smtClean="0">
                <a:ln>
                  <a:noFill/>
                </a:ln>
                <a:solidFill>
                  <a:schemeClr val="tx1"/>
                </a:solidFill>
                <a:effectLst/>
                <a:latin typeface="Arial" panose="020B0604020202020204" pitchFamily="34" charset="0"/>
              </a:rPr>
              <a:t>rafted HR2990 with Congressman Kucinich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anose="020B0604020202020204" pitchFamily="34" charset="0"/>
              </a:rPr>
              <a:t> </a:t>
            </a:r>
          </a:p>
        </p:txBody>
      </p:sp>
      <p:pic>
        <p:nvPicPr>
          <p:cNvPr id="2052" name="Picture 4" descr="http://2joz611prdme3eogq61h5p3gr08.wpengine.netdna-cdn.com/wp-content/uploads/2012/09/AMI2-293x300.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168" y="1737695"/>
            <a:ext cx="2355302" cy="28911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788319" y="360948"/>
            <a:ext cx="4042610" cy="769441"/>
          </a:xfrm>
          <a:prstGeom prst="rect">
            <a:avLst/>
          </a:prstGeom>
          <a:solidFill>
            <a:srgbClr val="FFFF00"/>
          </a:solidFill>
        </p:spPr>
        <p:txBody>
          <a:bodyPr wrap="square" rtlCol="0">
            <a:spAutoFit/>
          </a:bodyPr>
          <a:lstStyle/>
          <a:p>
            <a:pPr lvl="0" algn="ctr"/>
            <a:r>
              <a:rPr lang="en-US" sz="4400" b="1" dirty="0" smtClean="0">
                <a:latin typeface="Arial" panose="020B0604020202020204" pitchFamily="34" charset="0"/>
              </a:rPr>
              <a:t>USA</a:t>
            </a:r>
            <a:endParaRPr lang="en-US" sz="4400" dirty="0"/>
          </a:p>
        </p:txBody>
      </p:sp>
    </p:spTree>
    <p:extLst>
      <p:ext uri="{BB962C8B-B14F-4D97-AF65-F5344CB8AC3E}">
        <p14:creationId xmlns:p14="http://schemas.microsoft.com/office/powerpoint/2010/main" val="375149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7520</TotalTime>
  <Words>3027</Words>
  <Application>Microsoft Office PowerPoint</Application>
  <PresentationFormat>Letter Paper (8.5x11 in)</PresentationFormat>
  <Paragraphs>735</Paragraphs>
  <Slides>100</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ＭＳ Ｐゴシック</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Public money</vt:lpstr>
      <vt:lpstr>PowerPoint Presentation</vt:lpstr>
      <vt:lpstr>PowerPoint Presentation</vt:lpstr>
      <vt:lpstr>PowerPoint Presentation</vt:lpstr>
      <vt:lpstr>Account money is nothing new</vt:lpstr>
      <vt:lpstr>Some examples of money</vt:lpstr>
      <vt:lpstr>PowerPoint Presentation</vt:lpstr>
      <vt:lpstr>PowerPoint Presentation</vt:lpstr>
      <vt:lpstr>PowerPoint Presentation</vt:lpstr>
      <vt:lpstr>PowerPoint Presentation</vt:lpstr>
      <vt:lpstr>The money supply</vt:lpstr>
      <vt:lpstr>Review so far</vt:lpstr>
      <vt:lpstr>PowerPoint Presentation</vt:lpstr>
      <vt:lpstr>The Commons</vt:lpstr>
      <vt:lpstr>Some examples of money</vt:lpstr>
      <vt:lpstr>PowerPoint Presentation</vt:lpstr>
      <vt:lpstr>PowerPoint Presentation</vt:lpstr>
      <vt:lpstr>U.S. MONETARY HISTORY</vt:lpstr>
      <vt:lpstr>PowerPoint Presentation</vt:lpstr>
      <vt:lpstr>PowerPoint Presentation</vt:lpstr>
      <vt:lpstr>United States Mint</vt:lpstr>
      <vt:lpstr>Legal Tender Acts (1862-3)</vt:lpstr>
      <vt:lpstr>Article I, Section 8 of the United States Constitution</vt:lpstr>
      <vt:lpstr>PowerPoint Presentation</vt:lpstr>
      <vt:lpstr>Banks have been given license to create money</vt:lpstr>
      <vt:lpstr>PowerPoint Presentation</vt:lpstr>
      <vt:lpstr>An unjust privilege</vt:lpstr>
      <vt:lpstr>PowerPoint Presentation</vt:lpstr>
      <vt:lpstr>Frederick Soddy The Role of Money (1934)</vt:lpstr>
      <vt:lpstr>What type we accept as our money has far-reaching consequences</vt:lpstr>
      <vt:lpstr>“Nationalize Money, Not Banks” Herman Daly, ecological economist</vt:lpstr>
      <vt:lpstr>Public money</vt:lpstr>
      <vt:lpstr>“Nationalize Money, Not Banks” Herman Daly</vt:lpstr>
      <vt:lpstr>TOPIC  THE CURRENT MONETARY SYSTEM:  PRIVATELY ISSUED MONEY </vt:lpstr>
      <vt:lpstr>  THE CURRENT MONETARY SYSTEM is PRIVATE  </vt:lpstr>
      <vt:lpstr>PowerPoint Presentation</vt:lpstr>
      <vt:lpstr>PowerPoint Presentation</vt:lpstr>
      <vt:lpstr>PowerPoint Presentation</vt:lpstr>
      <vt:lpstr>PowerPoint Presentation</vt:lpstr>
      <vt:lpstr>PowerPoint Presentation</vt:lpstr>
      <vt:lpstr>TOPIC  THE PRIVATE FEDERAL RESERVE SYSTEM  AND  THE BOOM AND BUST CYCLE </vt:lpstr>
      <vt:lpstr>THE FEDERAL RESERVE BANKING BILL WAS PASSED BY CONGRESS IN 1913 (BUT SECRETLY WRITTEN BY BANKERS IN 1910)</vt:lpstr>
      <vt:lpstr>All you need is a bookkeeper to open a bank.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AT THE MERCY OF PRIVATE BANKS ISSUING OUR MONEY</vt:lpstr>
      <vt:lpstr>TOPIC  EFFECTS OF  PRIVATELY ISSUED MONEY  “whoever controls the money system, over time will control the nation” </vt:lpstr>
      <vt:lpstr>GOVERNMENT DEBT (mostly owned by 1%) = CONCENTRATES WEALTH</vt:lpstr>
      <vt:lpstr>BOOM &amp; BUST CYCLE  CONCENTRATES WEALTH</vt:lpstr>
      <vt:lpstr>PowerPoint Presentation</vt:lpstr>
      <vt:lpstr>PowerPoint Presentation</vt:lpstr>
      <vt:lpstr>PowerPoint Presentation</vt:lpstr>
      <vt:lpstr>       PRIVATELY-ISSUED MONEY KEEPS EVERYONE IN DEBT</vt:lpstr>
      <vt:lpstr>TOPIC:   SOLUTION  GOVERNMENT-ISSUED, INTEREST-FREE MONEY</vt:lpstr>
      <vt:lpstr>SOLUTION:  Government-issued money</vt:lpstr>
      <vt:lpstr>PowerPoint Presentation</vt:lpstr>
      <vt:lpstr>PowerPoint Presentation</vt:lpstr>
      <vt:lpstr>PowerPoint Presentation</vt:lpstr>
      <vt:lpstr>PowerPoint Presentation</vt:lpstr>
      <vt:lpstr>PowerPoint Presentation</vt:lpstr>
      <vt:lpstr>PowerPoint Presentation</vt:lpstr>
      <vt:lpstr>A NEW BILL:   HR2990</vt:lpstr>
      <vt:lpstr>A NEW BILL:   HR2990</vt:lpstr>
      <vt:lpstr>JOIN THE FIGHT for  PUBLICLY ISSUED, INTEREST-FREE U.S. MONEY</vt:lpstr>
      <vt:lpstr>JOIN THE FIGHT for        DECENT JOBS  FOR ALL AMERICANS</vt:lpstr>
      <vt:lpstr>PowerPoint Presentation</vt:lpstr>
      <vt:lpstr>   THE END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Persaud</dc:creator>
  <cp:lastModifiedBy>Sue Peters</cp:lastModifiedBy>
  <cp:revision>461</cp:revision>
  <cp:lastPrinted>2013-05-10T17:48:33Z</cp:lastPrinted>
  <dcterms:created xsi:type="dcterms:W3CDTF">2013-01-14T15:31:40Z</dcterms:created>
  <dcterms:modified xsi:type="dcterms:W3CDTF">2013-09-18T21:00:37Z</dcterms:modified>
</cp:coreProperties>
</file>