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256" r:id="rId2"/>
    <p:sldId id="276" r:id="rId3"/>
    <p:sldId id="277" r:id="rId4"/>
    <p:sldId id="271" r:id="rId5"/>
    <p:sldId id="272" r:id="rId6"/>
    <p:sldId id="273" r:id="rId7"/>
    <p:sldId id="274" r:id="rId8"/>
    <p:sldId id="279" r:id="rId9"/>
    <p:sldId id="263" r:id="rId10"/>
    <p:sldId id="265" r:id="rId11"/>
    <p:sldId id="266" r:id="rId12"/>
    <p:sldId id="267" r:id="rId13"/>
    <p:sldId id="268" r:id="rId14"/>
    <p:sldId id="280" r:id="rId15"/>
    <p:sldId id="295" r:id="rId16"/>
    <p:sldId id="284" r:id="rId17"/>
    <p:sldId id="282" r:id="rId18"/>
    <p:sldId id="305" r:id="rId19"/>
    <p:sldId id="278" r:id="rId20"/>
    <p:sldId id="289" r:id="rId21"/>
    <p:sldId id="290" r:id="rId22"/>
    <p:sldId id="291" r:id="rId23"/>
    <p:sldId id="292" r:id="rId24"/>
    <p:sldId id="293" r:id="rId25"/>
    <p:sldId id="294" r:id="rId26"/>
    <p:sldId id="303" r:id="rId27"/>
    <p:sldId id="286" r:id="rId28"/>
    <p:sldId id="296" r:id="rId29"/>
    <p:sldId id="298" r:id="rId30"/>
    <p:sldId id="299" r:id="rId31"/>
    <p:sldId id="300" r:id="rId32"/>
    <p:sldId id="306" r:id="rId33"/>
    <p:sldId id="308" r:id="rId34"/>
    <p:sldId id="310" r:id="rId35"/>
    <p:sldId id="302" r:id="rId36"/>
    <p:sldId id="262" r:id="rId37"/>
    <p:sldId id="258" r:id="rId38"/>
    <p:sldId id="324" r:id="rId39"/>
    <p:sldId id="327" r:id="rId40"/>
    <p:sldId id="325" r:id="rId41"/>
    <p:sldId id="257" r:id="rId42"/>
    <p:sldId id="260" r:id="rId43"/>
    <p:sldId id="328" r:id="rId44"/>
    <p:sldId id="329" r:id="rId45"/>
    <p:sldId id="261" r:id="rId46"/>
    <p:sldId id="330" r:id="rId47"/>
    <p:sldId id="332" r:id="rId48"/>
    <p:sldId id="331" r:id="rId49"/>
    <p:sldId id="333" r:id="rId50"/>
    <p:sldId id="334" r:id="rId51"/>
    <p:sldId id="309" r:id="rId52"/>
    <p:sldId id="311" r:id="rId53"/>
    <p:sldId id="312" r:id="rId54"/>
    <p:sldId id="313" r:id="rId55"/>
    <p:sldId id="314" r:id="rId56"/>
    <p:sldId id="315" r:id="rId57"/>
    <p:sldId id="316" r:id="rId58"/>
    <p:sldId id="318" r:id="rId59"/>
    <p:sldId id="320" r:id="rId60"/>
    <p:sldId id="321" r:id="rId61"/>
    <p:sldId id="323" r:id="rId62"/>
    <p:sldId id="304"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4AAAA"/>
    <a:srgbClr val="F9D1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8324" autoAdjust="0"/>
  </p:normalViewPr>
  <p:slideViewPr>
    <p:cSldViewPr snapToGrid="0">
      <p:cViewPr varScale="1">
        <p:scale>
          <a:sx n="61" d="100"/>
          <a:sy n="61" d="100"/>
        </p:scale>
        <p:origin x="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2F061C-A11D-4DE5-B687-CBEE68EB242F}" type="datetimeFigureOut">
              <a:rPr lang="en-US" smtClean="0"/>
              <a:t>5/25/2014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ADDAC4-DA21-4C60-9895-8BA5F3B4983A}" type="slidenum">
              <a:rPr lang="en-US" smtClean="0"/>
              <a:t>‹#›</a:t>
            </a:fld>
            <a:endParaRPr lang="en-US"/>
          </a:p>
        </p:txBody>
      </p:sp>
    </p:spTree>
    <p:extLst>
      <p:ext uri="{BB962C8B-B14F-4D97-AF65-F5344CB8AC3E}">
        <p14:creationId xmlns:p14="http://schemas.microsoft.com/office/powerpoint/2010/main" val="2834349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1" u="sng" dirty="0" smtClean="0"/>
              <a:t>My intro:   WHY SUPPORT NOFA - </a:t>
            </a:r>
            <a:r>
              <a:rPr lang="en-US" dirty="0" smtClean="0"/>
              <a:t>studied permaculture and have friends very involved</a:t>
            </a:r>
            <a:r>
              <a:rPr lang="en-US" baseline="0" dirty="0" smtClean="0"/>
              <a:t> in growing food sustainably</a:t>
            </a:r>
            <a:r>
              <a:rPr lang="en-US" dirty="0" smtClean="0"/>
              <a:t>, eaten organically</a:t>
            </a:r>
            <a:r>
              <a:rPr lang="en-US" baseline="0" dirty="0" smtClean="0"/>
              <a:t> all my life, Silent Spring by Rachel Carlson in high school – why put any chemicals in one’s body, now buy from Amish organic farmer who brings food to city every two weeks – raw dairy, </a:t>
            </a:r>
            <a:r>
              <a:rPr lang="en-US" baseline="0" dirty="0" err="1" smtClean="0"/>
              <a:t>grassfed</a:t>
            </a:r>
            <a:r>
              <a:rPr lang="en-US" baseline="0" dirty="0" smtClean="0"/>
              <a:t> meats.  </a:t>
            </a:r>
          </a:p>
          <a:p>
            <a:pPr marL="228600" indent="-228600">
              <a:buAutoNum type="arabicPeriod"/>
            </a:pPr>
            <a:r>
              <a:rPr lang="en-US" b="1" u="sng" baseline="0" dirty="0" smtClean="0"/>
              <a:t>My intro:  WHY TALKING ABOUT MONEY AND BANKING? </a:t>
            </a:r>
            <a:r>
              <a:rPr lang="en-US" baseline="0" dirty="0" smtClean="0"/>
              <a:t>– worked for Citibank from year 2000 to 2012 when I was laid off.  First bank I worked for. I write application systems for large corporations.  Always want to know business, not just immediate task.  Learned about the private debt-money system.</a:t>
            </a:r>
          </a:p>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1</a:t>
            </a:fld>
            <a:endParaRPr lang="en-US"/>
          </a:p>
        </p:txBody>
      </p:sp>
    </p:spTree>
    <p:extLst>
      <p:ext uri="{BB962C8B-B14F-4D97-AF65-F5344CB8AC3E}">
        <p14:creationId xmlns:p14="http://schemas.microsoft.com/office/powerpoint/2010/main" val="4040569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16"/>
          <p:cNvSpPr>
            <a:spLocks noGrp="1" noChangeArrowheads="1"/>
          </p:cNvSpPr>
          <p:nvPr>
            <p:ph type="sldNum" sz="quarter"/>
          </p:nvPr>
        </p:nvSpPr>
        <p:spPr>
          <a:noFill/>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B098B818-EC62-4925-92D3-F4BB1DB5AAFF}" type="slidenum">
              <a:rPr lang="en-US" sz="1400" smtClean="0"/>
              <a:pPr>
                <a:spcBef>
                  <a:spcPct val="0"/>
                </a:spcBef>
              </a:pPr>
              <a:t>17</a:t>
            </a:fld>
            <a:endParaRPr lang="en-US" sz="1400" smtClean="0"/>
          </a:p>
        </p:txBody>
      </p:sp>
      <p:sp>
        <p:nvSpPr>
          <p:cNvPr id="10243" name="Rectangle 1"/>
          <p:cNvSpPr>
            <a:spLocks noGrp="1" noRot="1" noChangeAspect="1" noChangeArrowheads="1" noTextEdit="1"/>
          </p:cNvSpPr>
          <p:nvPr>
            <p:ph type="sldImg"/>
          </p:nvPr>
        </p:nvSpPr>
        <p:spPr>
          <a:xfrm>
            <a:off x="533400" y="763588"/>
            <a:ext cx="67056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4" name="Rectangle 2"/>
          <p:cNvSpPr>
            <a:spLocks noGrp="1" noChangeArrowheads="1"/>
          </p:cNvSpPr>
          <p:nvPr>
            <p:ph type="body" idx="1"/>
          </p:nvPr>
        </p:nvSpPr>
        <p:spPr>
          <a:xfrm>
            <a:off x="776288" y="4776788"/>
            <a:ext cx="6202362" cy="45100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p>
        </p:txBody>
      </p:sp>
    </p:spTree>
    <p:extLst>
      <p:ext uri="{BB962C8B-B14F-4D97-AF65-F5344CB8AC3E}">
        <p14:creationId xmlns:p14="http://schemas.microsoft.com/office/powerpoint/2010/main" val="3925370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ANY MONEY THE GOVERNMENT NEEDS MORE THAN TAX</a:t>
            </a:r>
            <a:r>
              <a:rPr lang="en-US" baseline="0" dirty="0" smtClean="0"/>
              <a:t> REVENUE IS BORROWED</a:t>
            </a: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20</a:t>
            </a:fld>
            <a:endParaRPr lang="en-US"/>
          </a:p>
        </p:txBody>
      </p:sp>
    </p:spTree>
    <p:extLst>
      <p:ext uri="{BB962C8B-B14F-4D97-AF65-F5344CB8AC3E}">
        <p14:creationId xmlns:p14="http://schemas.microsoft.com/office/powerpoint/2010/main" val="984820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24</a:t>
            </a:fld>
            <a:endParaRPr lang="en-US"/>
          </a:p>
        </p:txBody>
      </p:sp>
    </p:spTree>
    <p:extLst>
      <p:ext uri="{BB962C8B-B14F-4D97-AF65-F5344CB8AC3E}">
        <p14:creationId xmlns:p14="http://schemas.microsoft.com/office/powerpoint/2010/main" val="42159114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26</a:t>
            </a:fld>
            <a:endParaRPr lang="en-US"/>
          </a:p>
        </p:txBody>
      </p:sp>
    </p:spTree>
    <p:extLst>
      <p:ext uri="{BB962C8B-B14F-4D97-AF65-F5344CB8AC3E}">
        <p14:creationId xmlns:p14="http://schemas.microsoft.com/office/powerpoint/2010/main" val="22482261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27</a:t>
            </a:fld>
            <a:endParaRPr lang="en-US"/>
          </a:p>
        </p:txBody>
      </p:sp>
    </p:spTree>
    <p:extLst>
      <p:ext uri="{BB962C8B-B14F-4D97-AF65-F5344CB8AC3E}">
        <p14:creationId xmlns:p14="http://schemas.microsoft.com/office/powerpoint/2010/main" val="24275218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28</a:t>
            </a:fld>
            <a:endParaRPr lang="en-US"/>
          </a:p>
        </p:txBody>
      </p:sp>
    </p:spTree>
    <p:extLst>
      <p:ext uri="{BB962C8B-B14F-4D97-AF65-F5344CB8AC3E}">
        <p14:creationId xmlns:p14="http://schemas.microsoft.com/office/powerpoint/2010/main" val="1327817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aseline="0" dirty="0" smtClean="0"/>
              <a:t>Need for money In colonies – people were returning because there was not enough money</a:t>
            </a:r>
          </a:p>
          <a:p>
            <a:pPr marL="228600" indent="-228600">
              <a:buAutoNum type="arabicPeriod"/>
            </a:pPr>
            <a:r>
              <a:rPr lang="en-US" baseline="0" dirty="0" smtClean="0"/>
              <a:t>Continentals were counterfeit money and make worthless</a:t>
            </a:r>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29</a:t>
            </a:fld>
            <a:endParaRPr lang="en-US"/>
          </a:p>
        </p:txBody>
      </p:sp>
    </p:spTree>
    <p:extLst>
      <p:ext uri="{BB962C8B-B14F-4D97-AF65-F5344CB8AC3E}">
        <p14:creationId xmlns:p14="http://schemas.microsoft.com/office/powerpoint/2010/main" val="718409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30</a:t>
            </a:fld>
            <a:endParaRPr lang="en-US"/>
          </a:p>
        </p:txBody>
      </p:sp>
    </p:spTree>
    <p:extLst>
      <p:ext uri="{BB962C8B-B14F-4D97-AF65-F5344CB8AC3E}">
        <p14:creationId xmlns:p14="http://schemas.microsoft.com/office/powerpoint/2010/main" val="29560804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31</a:t>
            </a:fld>
            <a:endParaRPr lang="en-US"/>
          </a:p>
        </p:txBody>
      </p:sp>
    </p:spTree>
    <p:extLst>
      <p:ext uri="{BB962C8B-B14F-4D97-AF65-F5344CB8AC3E}">
        <p14:creationId xmlns:p14="http://schemas.microsoft.com/office/powerpoint/2010/main" val="37515981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32</a:t>
            </a:fld>
            <a:endParaRPr lang="en-US"/>
          </a:p>
        </p:txBody>
      </p:sp>
    </p:spTree>
    <p:extLst>
      <p:ext uri="{BB962C8B-B14F-4D97-AF65-F5344CB8AC3E}">
        <p14:creationId xmlns:p14="http://schemas.microsoft.com/office/powerpoint/2010/main" val="3257184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aseline="0" dirty="0" smtClean="0"/>
              <a:t>3    what is our current monetary system???</a:t>
            </a:r>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2</a:t>
            </a:fld>
            <a:endParaRPr lang="en-US"/>
          </a:p>
        </p:txBody>
      </p:sp>
    </p:spTree>
    <p:extLst>
      <p:ext uri="{BB962C8B-B14F-4D97-AF65-F5344CB8AC3E}">
        <p14:creationId xmlns:p14="http://schemas.microsoft.com/office/powerpoint/2010/main" val="17978280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33</a:t>
            </a:fld>
            <a:endParaRPr lang="en-US"/>
          </a:p>
        </p:txBody>
      </p:sp>
    </p:spTree>
    <p:extLst>
      <p:ext uri="{BB962C8B-B14F-4D97-AF65-F5344CB8AC3E}">
        <p14:creationId xmlns:p14="http://schemas.microsoft.com/office/powerpoint/2010/main" val="27105190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35</a:t>
            </a:fld>
            <a:endParaRPr lang="en-US"/>
          </a:p>
        </p:txBody>
      </p:sp>
    </p:spTree>
    <p:extLst>
      <p:ext uri="{BB962C8B-B14F-4D97-AF65-F5344CB8AC3E}">
        <p14:creationId xmlns:p14="http://schemas.microsoft.com/office/powerpoint/2010/main" val="40883065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36</a:t>
            </a:fld>
            <a:endParaRPr lang="en-US"/>
          </a:p>
        </p:txBody>
      </p:sp>
    </p:spTree>
    <p:extLst>
      <p:ext uri="{BB962C8B-B14F-4D97-AF65-F5344CB8AC3E}">
        <p14:creationId xmlns:p14="http://schemas.microsoft.com/office/powerpoint/2010/main" val="28265899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40</a:t>
            </a:fld>
            <a:endParaRPr lang="en-US"/>
          </a:p>
        </p:txBody>
      </p:sp>
    </p:spTree>
    <p:extLst>
      <p:ext uri="{BB962C8B-B14F-4D97-AF65-F5344CB8AC3E}">
        <p14:creationId xmlns:p14="http://schemas.microsoft.com/office/powerpoint/2010/main" val="5885127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44</a:t>
            </a:fld>
            <a:endParaRPr lang="en-US"/>
          </a:p>
        </p:txBody>
      </p:sp>
    </p:spTree>
    <p:extLst>
      <p:ext uri="{BB962C8B-B14F-4D97-AF65-F5344CB8AC3E}">
        <p14:creationId xmlns:p14="http://schemas.microsoft.com/office/powerpoint/2010/main" val="11932366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organic </a:t>
            </a:r>
            <a:r>
              <a:rPr lang="en-US" dirty="0" err="1" smtClean="0"/>
              <a:t>nofa</a:t>
            </a:r>
            <a:r>
              <a:rPr lang="en-US" dirty="0" smtClean="0"/>
              <a:t> farmers need</a:t>
            </a:r>
            <a:r>
              <a:rPr lang="en-US" baseline="0" dirty="0" smtClean="0"/>
              <a:t> to understand the struggle with the money system like the alliance.</a:t>
            </a:r>
          </a:p>
          <a:p>
            <a:r>
              <a:rPr lang="en-US" baseline="0" dirty="0" smtClean="0"/>
              <a:t>Its demise kept the 2 party system.</a:t>
            </a: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45</a:t>
            </a:fld>
            <a:endParaRPr lang="en-US"/>
          </a:p>
        </p:txBody>
      </p:sp>
    </p:spTree>
    <p:extLst>
      <p:ext uri="{BB962C8B-B14F-4D97-AF65-F5344CB8AC3E}">
        <p14:creationId xmlns:p14="http://schemas.microsoft.com/office/powerpoint/2010/main" val="29286328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organic </a:t>
            </a:r>
            <a:r>
              <a:rPr lang="en-US" dirty="0" err="1" smtClean="0"/>
              <a:t>nofa</a:t>
            </a:r>
            <a:r>
              <a:rPr lang="en-US" dirty="0" smtClean="0"/>
              <a:t> farmers need</a:t>
            </a:r>
            <a:r>
              <a:rPr lang="en-US" baseline="0" dirty="0" smtClean="0"/>
              <a:t> to understand the struggle with the money system like the alliance.</a:t>
            </a:r>
          </a:p>
          <a:p>
            <a:r>
              <a:rPr lang="en-US" baseline="0" dirty="0" smtClean="0"/>
              <a:t>Its demise kept the 2 party system.</a:t>
            </a: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46</a:t>
            </a:fld>
            <a:endParaRPr lang="en-US"/>
          </a:p>
        </p:txBody>
      </p:sp>
    </p:spTree>
    <p:extLst>
      <p:ext uri="{BB962C8B-B14F-4D97-AF65-F5344CB8AC3E}">
        <p14:creationId xmlns:p14="http://schemas.microsoft.com/office/powerpoint/2010/main" val="32496433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organic </a:t>
            </a:r>
            <a:r>
              <a:rPr lang="en-US" dirty="0" err="1" smtClean="0"/>
              <a:t>nofa</a:t>
            </a:r>
            <a:r>
              <a:rPr lang="en-US" dirty="0" smtClean="0"/>
              <a:t> farmers need</a:t>
            </a:r>
            <a:r>
              <a:rPr lang="en-US" baseline="0" dirty="0" smtClean="0"/>
              <a:t> to understand the struggle with the money system like the alliance.</a:t>
            </a:r>
          </a:p>
          <a:p>
            <a:r>
              <a:rPr lang="en-US" baseline="0" dirty="0" smtClean="0"/>
              <a:t>Its demise kept the 2 party system.</a:t>
            </a: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47</a:t>
            </a:fld>
            <a:endParaRPr lang="en-US"/>
          </a:p>
        </p:txBody>
      </p:sp>
    </p:spTree>
    <p:extLst>
      <p:ext uri="{BB962C8B-B14F-4D97-AF65-F5344CB8AC3E}">
        <p14:creationId xmlns:p14="http://schemas.microsoft.com/office/powerpoint/2010/main" val="27630195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organic </a:t>
            </a:r>
            <a:r>
              <a:rPr lang="en-US" dirty="0" err="1" smtClean="0"/>
              <a:t>nofa</a:t>
            </a:r>
            <a:r>
              <a:rPr lang="en-US" dirty="0" smtClean="0"/>
              <a:t> farmers need</a:t>
            </a:r>
            <a:r>
              <a:rPr lang="en-US" baseline="0" dirty="0" smtClean="0"/>
              <a:t> to understand the struggle with the money system like the alliance.</a:t>
            </a:r>
          </a:p>
          <a:p>
            <a:r>
              <a:rPr lang="en-US" baseline="0" dirty="0" smtClean="0"/>
              <a:t>Its demise kept the 2 party system.</a:t>
            </a: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48</a:t>
            </a:fld>
            <a:endParaRPr lang="en-US"/>
          </a:p>
        </p:txBody>
      </p:sp>
    </p:spTree>
    <p:extLst>
      <p:ext uri="{BB962C8B-B14F-4D97-AF65-F5344CB8AC3E}">
        <p14:creationId xmlns:p14="http://schemas.microsoft.com/office/powerpoint/2010/main" val="8929161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organic </a:t>
            </a:r>
            <a:r>
              <a:rPr lang="en-US" dirty="0" err="1" smtClean="0"/>
              <a:t>nofa</a:t>
            </a:r>
            <a:r>
              <a:rPr lang="en-US" dirty="0" smtClean="0"/>
              <a:t> farmers need</a:t>
            </a:r>
            <a:r>
              <a:rPr lang="en-US" baseline="0" dirty="0" smtClean="0"/>
              <a:t> to understand the struggle with the money system like the alliance.</a:t>
            </a:r>
          </a:p>
          <a:p>
            <a:r>
              <a:rPr lang="en-US" baseline="0" dirty="0" smtClean="0"/>
              <a:t>Its demise kept the 2 party system.</a:t>
            </a: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49</a:t>
            </a:fld>
            <a:endParaRPr lang="en-US"/>
          </a:p>
        </p:txBody>
      </p:sp>
    </p:spTree>
    <p:extLst>
      <p:ext uri="{BB962C8B-B14F-4D97-AF65-F5344CB8AC3E}">
        <p14:creationId xmlns:p14="http://schemas.microsoft.com/office/powerpoint/2010/main" val="3208477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1" baseline="0" dirty="0" smtClean="0"/>
              <a:t>We need to define our terms so we all know what we are talking about.   People have a lot of different ideas of what money is.  This is the way we will define it.</a:t>
            </a:r>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3</a:t>
            </a:fld>
            <a:endParaRPr lang="en-US"/>
          </a:p>
        </p:txBody>
      </p:sp>
    </p:spTree>
    <p:extLst>
      <p:ext uri="{BB962C8B-B14F-4D97-AF65-F5344CB8AC3E}">
        <p14:creationId xmlns:p14="http://schemas.microsoft.com/office/powerpoint/2010/main" val="39222517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organic </a:t>
            </a:r>
            <a:r>
              <a:rPr lang="en-US" dirty="0" err="1" smtClean="0"/>
              <a:t>nofa</a:t>
            </a:r>
            <a:r>
              <a:rPr lang="en-US" dirty="0" smtClean="0"/>
              <a:t> farmers need</a:t>
            </a:r>
            <a:r>
              <a:rPr lang="en-US" baseline="0" dirty="0" smtClean="0"/>
              <a:t> to understand the struggle with the money system like the alliance.</a:t>
            </a:r>
          </a:p>
          <a:p>
            <a:r>
              <a:rPr lang="en-US" baseline="0" dirty="0" smtClean="0"/>
              <a:t>Its demise kept the 2 party system.</a:t>
            </a: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50</a:t>
            </a:fld>
            <a:endParaRPr lang="en-US"/>
          </a:p>
        </p:txBody>
      </p:sp>
    </p:spTree>
    <p:extLst>
      <p:ext uri="{BB962C8B-B14F-4D97-AF65-F5344CB8AC3E}">
        <p14:creationId xmlns:p14="http://schemas.microsoft.com/office/powerpoint/2010/main" val="291820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51</a:t>
            </a:fld>
            <a:endParaRPr lang="en-US"/>
          </a:p>
        </p:txBody>
      </p:sp>
    </p:spTree>
    <p:extLst>
      <p:ext uri="{BB962C8B-B14F-4D97-AF65-F5344CB8AC3E}">
        <p14:creationId xmlns:p14="http://schemas.microsoft.com/office/powerpoint/2010/main" val="20857799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62</a:t>
            </a:fld>
            <a:endParaRPr lang="en-US"/>
          </a:p>
        </p:txBody>
      </p:sp>
    </p:spTree>
    <p:extLst>
      <p:ext uri="{BB962C8B-B14F-4D97-AF65-F5344CB8AC3E}">
        <p14:creationId xmlns:p14="http://schemas.microsoft.com/office/powerpoint/2010/main" val="61373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Essential for society to exist --- any history of a society must first identify what</a:t>
            </a:r>
            <a:r>
              <a:rPr lang="en-US" baseline="0" dirty="0" smtClean="0"/>
              <a:t> is the money and who controls it – controls the society</a:t>
            </a:r>
          </a:p>
          <a:p>
            <a:pPr marL="228600" indent="-228600">
              <a:buAutoNum type="arabicPeriod"/>
            </a:pPr>
            <a:r>
              <a:rPr lang="en-US" baseline="0" dirty="0" smtClean="0"/>
              <a:t>Indispensable for society to function – cannot have war without money…..community…..economy</a:t>
            </a:r>
          </a:p>
          <a:p>
            <a:pPr marL="228600" indent="-228600">
              <a:buAutoNum type="arabicPeriod"/>
            </a:pPr>
            <a:r>
              <a:rPr lang="en-US" baseline="0" dirty="0" smtClean="0"/>
              <a:t>Over history, humans have decided what is the money – example:  silver and gold by weight in Babylonia 2500 BC, Homeric Greece 800 BC; fiat currency decided by state – Sparta iron disks, Greece silver coins</a:t>
            </a: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4</a:t>
            </a:fld>
            <a:endParaRPr lang="en-US"/>
          </a:p>
        </p:txBody>
      </p:sp>
    </p:spTree>
    <p:extLst>
      <p:ext uri="{BB962C8B-B14F-4D97-AF65-F5344CB8AC3E}">
        <p14:creationId xmlns:p14="http://schemas.microsoft.com/office/powerpoint/2010/main" val="400476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SHOW $10 AND $1 BILL</a:t>
            </a: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5</a:t>
            </a:fld>
            <a:endParaRPr lang="en-US"/>
          </a:p>
        </p:txBody>
      </p:sp>
    </p:spTree>
    <p:extLst>
      <p:ext uri="{BB962C8B-B14F-4D97-AF65-F5344CB8AC3E}">
        <p14:creationId xmlns:p14="http://schemas.microsoft.com/office/powerpoint/2010/main" val="3656545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8</a:t>
            </a:fld>
            <a:endParaRPr lang="en-US"/>
          </a:p>
        </p:txBody>
      </p:sp>
    </p:spTree>
    <p:extLst>
      <p:ext uri="{BB962C8B-B14F-4D97-AF65-F5344CB8AC3E}">
        <p14:creationId xmlns:p14="http://schemas.microsoft.com/office/powerpoint/2010/main" val="1749044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9</a:t>
            </a:fld>
            <a:endParaRPr lang="en-US"/>
          </a:p>
        </p:txBody>
      </p:sp>
    </p:spTree>
    <p:extLst>
      <p:ext uri="{BB962C8B-B14F-4D97-AF65-F5344CB8AC3E}">
        <p14:creationId xmlns:p14="http://schemas.microsoft.com/office/powerpoint/2010/main" val="2792420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16"/>
          <p:cNvSpPr>
            <a:spLocks noGrp="1" noChangeArrowheads="1"/>
          </p:cNvSpPr>
          <p:nvPr>
            <p:ph type="sldNum" sz="quarter"/>
          </p:nvPr>
        </p:nvSpPr>
        <p:spPr>
          <a:noFill/>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B098B818-EC62-4925-92D3-F4BB1DB5AAFF}" type="slidenum">
              <a:rPr lang="en-US" sz="1400" smtClean="0"/>
              <a:pPr>
                <a:spcBef>
                  <a:spcPct val="0"/>
                </a:spcBef>
              </a:pPr>
              <a:t>14</a:t>
            </a:fld>
            <a:endParaRPr lang="en-US" sz="1400" smtClean="0"/>
          </a:p>
        </p:txBody>
      </p:sp>
      <p:sp>
        <p:nvSpPr>
          <p:cNvPr id="10243" name="Rectangle 1"/>
          <p:cNvSpPr>
            <a:spLocks noGrp="1" noRot="1" noChangeAspect="1" noChangeArrowheads="1" noTextEdit="1"/>
          </p:cNvSpPr>
          <p:nvPr>
            <p:ph type="sldImg"/>
          </p:nvPr>
        </p:nvSpPr>
        <p:spPr>
          <a:xfrm>
            <a:off x="533400" y="763588"/>
            <a:ext cx="6705600" cy="37719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4" name="Rectangle 2"/>
          <p:cNvSpPr>
            <a:spLocks noGrp="1" noChangeArrowheads="1"/>
          </p:cNvSpPr>
          <p:nvPr>
            <p:ph type="body" idx="1"/>
          </p:nvPr>
        </p:nvSpPr>
        <p:spPr>
          <a:xfrm>
            <a:off x="776288" y="4776788"/>
            <a:ext cx="6202362" cy="4510087"/>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p>
        </p:txBody>
      </p:sp>
    </p:spTree>
    <p:extLst>
      <p:ext uri="{BB962C8B-B14F-4D97-AF65-F5344CB8AC3E}">
        <p14:creationId xmlns:p14="http://schemas.microsoft.com/office/powerpoint/2010/main" val="112868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baseline="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2CADDAC4-DA21-4C60-9895-8BA5F3B4983A}" type="slidenum">
              <a:rPr lang="en-US" smtClean="0"/>
              <a:t>16</a:t>
            </a:fld>
            <a:endParaRPr lang="en-US"/>
          </a:p>
        </p:txBody>
      </p:sp>
    </p:spTree>
    <p:extLst>
      <p:ext uri="{BB962C8B-B14F-4D97-AF65-F5344CB8AC3E}">
        <p14:creationId xmlns:p14="http://schemas.microsoft.com/office/powerpoint/2010/main" val="1021190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6D4CF2-A572-484E-8E57-8208F12484DD}" type="datetimeFigureOut">
              <a:rPr lang="en-US" smtClean="0"/>
              <a:t>5/25/2014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2126065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D4CF2-A572-484E-8E57-8208F12484DD}" type="datetimeFigureOut">
              <a:rPr lang="en-US" smtClean="0"/>
              <a:t>5/25/2014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125237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D4CF2-A572-484E-8E57-8208F12484DD}" type="datetimeFigureOut">
              <a:rPr lang="en-US" smtClean="0"/>
              <a:t>5/25/2014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1547186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6D4CF2-A572-484E-8E57-8208F12484DD}" type="datetimeFigureOut">
              <a:rPr lang="en-US" smtClean="0"/>
              <a:t>5/25/2014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3744710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6D4CF2-A572-484E-8E57-8208F12484DD}" type="datetimeFigureOut">
              <a:rPr lang="en-US" smtClean="0"/>
              <a:t>5/25/2014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392003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6D4CF2-A572-484E-8E57-8208F12484DD}" type="datetimeFigureOut">
              <a:rPr lang="en-US" smtClean="0"/>
              <a:t>5/25/2014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359543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6D4CF2-A572-484E-8E57-8208F12484DD}" type="datetimeFigureOut">
              <a:rPr lang="en-US" smtClean="0"/>
              <a:t>5/25/2014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1530985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6D4CF2-A572-484E-8E57-8208F12484DD}" type="datetimeFigureOut">
              <a:rPr lang="en-US" smtClean="0"/>
              <a:t>5/25/2014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2732399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D4CF2-A572-484E-8E57-8208F12484DD}" type="datetimeFigureOut">
              <a:rPr lang="en-US" smtClean="0"/>
              <a:t>5/25/2014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1502340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D4CF2-A572-484E-8E57-8208F12484DD}" type="datetimeFigureOut">
              <a:rPr lang="en-US" smtClean="0"/>
              <a:t>5/25/2014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4074503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6D4CF2-A572-484E-8E57-8208F12484DD}" type="datetimeFigureOut">
              <a:rPr lang="en-US" smtClean="0"/>
              <a:t>5/25/2014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91679-BDAF-4394-A9ED-F7137B74E5D8}" type="slidenum">
              <a:rPr lang="en-US" smtClean="0"/>
              <a:t>‹#›</a:t>
            </a:fld>
            <a:endParaRPr lang="en-US"/>
          </a:p>
        </p:txBody>
      </p:sp>
    </p:spTree>
    <p:extLst>
      <p:ext uri="{BB962C8B-B14F-4D97-AF65-F5344CB8AC3E}">
        <p14:creationId xmlns:p14="http://schemas.microsoft.com/office/powerpoint/2010/main" val="2006895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6D4CF2-A572-484E-8E57-8208F12484DD}" type="datetimeFigureOut">
              <a:rPr lang="en-US" smtClean="0"/>
              <a:t>5/25/2014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591679-BDAF-4394-A9ED-F7137B74E5D8}" type="slidenum">
              <a:rPr lang="en-US" smtClean="0"/>
              <a:t>‹#›</a:t>
            </a:fld>
            <a:endParaRPr lang="en-US"/>
          </a:p>
        </p:txBody>
      </p:sp>
    </p:spTree>
    <p:extLst>
      <p:ext uri="{BB962C8B-B14F-4D97-AF65-F5344CB8AC3E}">
        <p14:creationId xmlns:p14="http://schemas.microsoft.com/office/powerpoint/2010/main" val="2794053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20.jpeg"/><Relationship Id="rId4" Type="http://schemas.openxmlformats.org/officeDocument/2006/relationships/image" Target="../media/image19.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2.jpeg"/></Relationships>
</file>

<file path=ppt/slides/_rels/slide21.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2.xml"/><Relationship Id="rId5" Type="http://schemas.openxmlformats.org/officeDocument/2006/relationships/image" Target="../media/image26.jpeg"/><Relationship Id="rId4" Type="http://schemas.openxmlformats.org/officeDocument/2006/relationships/image" Target="../media/image25.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9.jpeg"/></Relationships>
</file>

<file path=ppt/slides/_rels/slide29.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32.jpeg"/><Relationship Id="rId4" Type="http://schemas.openxmlformats.org/officeDocument/2006/relationships/image" Target="../media/image31.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35.jpeg"/><Relationship Id="rId4" Type="http://schemas.openxmlformats.org/officeDocument/2006/relationships/image" Target="../media/image34.jpe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37.jpeg"/><Relationship Id="rId1" Type="http://schemas.openxmlformats.org/officeDocument/2006/relationships/slideLayout" Target="../slideLayouts/slideLayout2.xml"/><Relationship Id="rId4" Type="http://schemas.openxmlformats.org/officeDocument/2006/relationships/image" Target="../media/image39.jpeg"/></Relationships>
</file>

<file path=ppt/slides/_rels/slide38.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40.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4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40.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44.jpeg"/><Relationship Id="rId4" Type="http://schemas.openxmlformats.org/officeDocument/2006/relationships/image" Target="../media/image43.jpeg"/></Relationships>
</file>

<file path=ppt/slides/_rels/slide41.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image" Target="../media/image45.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8.jpeg"/><Relationship Id="rId2" Type="http://schemas.openxmlformats.org/officeDocument/2006/relationships/image" Target="../media/image47.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0.jpeg"/><Relationship Id="rId2" Type="http://schemas.openxmlformats.org/officeDocument/2006/relationships/image" Target="../media/image49.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2.jpe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53.jpeg"/></Relationships>
</file>

<file path=ppt/slides/_rels/slide46.xml.rels><?xml version="1.0" encoding="UTF-8" standalone="yes"?>
<Relationships xmlns="http://schemas.openxmlformats.org/package/2006/relationships"><Relationship Id="rId3" Type="http://schemas.openxmlformats.org/officeDocument/2006/relationships/image" Target="../media/image54.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5.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56.jpeg"/></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0.xml.rels><?xml version="1.0" encoding="UTF-8" standalone="yes"?>
<Relationships xmlns="http://schemas.openxmlformats.org/package/2006/relationships"><Relationship Id="rId3" Type="http://schemas.openxmlformats.org/officeDocument/2006/relationships/image" Target="../media/image57.jpe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59.jpeg"/><Relationship Id="rId4" Type="http://schemas.openxmlformats.org/officeDocument/2006/relationships/image" Target="../media/image58.jpeg"/></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622300"/>
            <a:ext cx="10528300" cy="2887663"/>
          </a:xfrm>
          <a:solidFill>
            <a:schemeClr val="accent1">
              <a:lumMod val="20000"/>
              <a:lumOff val="80000"/>
            </a:schemeClr>
          </a:solidFill>
        </p:spPr>
        <p:txBody>
          <a:bodyPr>
            <a:normAutofit/>
          </a:bodyPr>
          <a:lstStyle/>
          <a:p>
            <a:r>
              <a:rPr lang="en-US" dirty="0"/>
              <a:t>Questioning Money &amp; Debt</a:t>
            </a:r>
            <a:r>
              <a:rPr lang="en-US" dirty="0" smtClean="0"/>
              <a:t>:</a:t>
            </a:r>
            <a:br>
              <a:rPr lang="en-US" dirty="0" smtClean="0"/>
            </a:br>
            <a:r>
              <a:rPr lang="en-US" dirty="0" smtClean="0"/>
              <a:t> </a:t>
            </a:r>
            <a:r>
              <a:rPr lang="en-US" dirty="0"/>
              <a:t>The Farmer’s Alliance </a:t>
            </a:r>
            <a:r>
              <a:rPr lang="en-US" dirty="0" smtClean="0"/>
              <a:t>1880-1894</a:t>
            </a:r>
            <a:br>
              <a:rPr lang="en-US" dirty="0" smtClean="0"/>
            </a:br>
            <a:endParaRPr lang="en-US" b="1" dirty="0"/>
          </a:p>
        </p:txBody>
      </p:sp>
      <p:sp>
        <p:nvSpPr>
          <p:cNvPr id="3" name="Subtitle 2"/>
          <p:cNvSpPr>
            <a:spLocks noGrp="1"/>
          </p:cNvSpPr>
          <p:nvPr>
            <p:ph type="subTitle" idx="1"/>
          </p:nvPr>
        </p:nvSpPr>
        <p:spPr>
          <a:xfrm>
            <a:off x="1524000" y="3759200"/>
            <a:ext cx="9144000" cy="2336800"/>
          </a:xfrm>
          <a:solidFill>
            <a:srgbClr val="FFFF00"/>
          </a:solidFill>
        </p:spPr>
        <p:txBody>
          <a:bodyPr>
            <a:normAutofit/>
          </a:bodyPr>
          <a:lstStyle/>
          <a:p>
            <a:endParaRPr lang="en-US" dirty="0" smtClean="0"/>
          </a:p>
          <a:p>
            <a:endParaRPr lang="en-US" sz="2800" b="1" smtClean="0"/>
          </a:p>
          <a:p>
            <a:r>
              <a:rPr lang="en-US" sz="2800" b="1" smtClean="0"/>
              <a:t>NOFA</a:t>
            </a:r>
            <a:r>
              <a:rPr lang="en-US" sz="2800" b="1" dirty="0" smtClean="0"/>
              <a:t>, Sunday, August 11, 2013 </a:t>
            </a:r>
            <a:endParaRPr lang="en-US" sz="2800" b="1" dirty="0"/>
          </a:p>
        </p:txBody>
      </p:sp>
    </p:spTree>
    <p:extLst>
      <p:ext uri="{BB962C8B-B14F-4D97-AF65-F5344CB8AC3E}">
        <p14:creationId xmlns:p14="http://schemas.microsoft.com/office/powerpoint/2010/main" val="448866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3524" y="340238"/>
            <a:ext cx="9143999" cy="5805729"/>
          </a:xfrm>
          <a:solidFill>
            <a:schemeClr val="accent1">
              <a:lumMod val="40000"/>
              <a:lumOff val="60000"/>
            </a:schemeClr>
          </a:solidFill>
        </p:spPr>
        <p:txBody>
          <a:bodyPr>
            <a:normAutofit/>
          </a:bodyPr>
          <a:lstStyle/>
          <a:p>
            <a:r>
              <a:rPr lang="en-US" sz="6600" dirty="0" smtClean="0">
                <a:solidFill>
                  <a:schemeClr val="accent1">
                    <a:lumMod val="75000"/>
                  </a:schemeClr>
                </a:solidFill>
              </a:rPr>
              <a:t>PRIVATE</a:t>
            </a:r>
            <a:r>
              <a:rPr lang="en-US" sz="4800" dirty="0" smtClean="0"/>
              <a:t> commercial banks</a:t>
            </a:r>
            <a:endParaRPr lang="en-US" sz="4800" u="sng" dirty="0"/>
          </a:p>
          <a:p>
            <a:r>
              <a:rPr lang="en-US" sz="4800" dirty="0" smtClean="0"/>
              <a:t>create </a:t>
            </a:r>
            <a:r>
              <a:rPr lang="en-US" sz="4800" dirty="0" smtClean="0">
                <a:solidFill>
                  <a:schemeClr val="accent1">
                    <a:lumMod val="75000"/>
                  </a:schemeClr>
                </a:solidFill>
              </a:rPr>
              <a:t>bank credit</a:t>
            </a:r>
            <a:r>
              <a:rPr lang="en-US" sz="4800" dirty="0" smtClean="0"/>
              <a:t>…..</a:t>
            </a:r>
          </a:p>
          <a:p>
            <a:endParaRPr lang="en-US" sz="4800" dirty="0" smtClean="0">
              <a:solidFill>
                <a:schemeClr val="accent1">
                  <a:lumMod val="40000"/>
                  <a:lumOff val="60000"/>
                </a:schemeClr>
              </a:solidFill>
            </a:endParaRPr>
          </a:p>
          <a:p>
            <a:r>
              <a:rPr lang="en-US" sz="4800" dirty="0" smtClean="0"/>
              <a:t>which functions as money</a:t>
            </a:r>
          </a:p>
          <a:p>
            <a:r>
              <a:rPr lang="en-US" sz="4800" u="sng" dirty="0" smtClean="0"/>
              <a:t>but </a:t>
            </a:r>
            <a:r>
              <a:rPr lang="en-US" sz="4800" u="sng" dirty="0" smtClean="0">
                <a:solidFill>
                  <a:schemeClr val="tx1">
                    <a:lumMod val="95000"/>
                    <a:lumOff val="5000"/>
                  </a:schemeClr>
                </a:solidFill>
              </a:rPr>
              <a:t>is DEBT.</a:t>
            </a:r>
            <a:endParaRPr lang="en-US" dirty="0">
              <a:solidFill>
                <a:schemeClr val="tx1">
                  <a:lumMod val="95000"/>
                  <a:lumOff val="5000"/>
                </a:schemeClr>
              </a:solidFill>
            </a:endParaRPr>
          </a:p>
        </p:txBody>
      </p:sp>
      <p:pic>
        <p:nvPicPr>
          <p:cNvPr id="2" name="Picture 2" descr="http://ts2.mm.bing.net/th?id=H.4793644081152001&amp;pid=15.1&amp;H=160&amp;W=1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7370" y="3465820"/>
            <a:ext cx="2285585" cy="32476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2915596"/>
      </p:ext>
    </p:extLst>
  </p:cSld>
  <p:clrMapOvr>
    <a:masterClrMapping/>
  </p:clrMapOvr>
  <mc:AlternateContent xmlns:mc="http://schemas.openxmlformats.org/markup-compatibility/2006" xmlns:p14="http://schemas.microsoft.com/office/powerpoint/2010/main">
    <mc:Choice Requires="p14">
      <p:transition spd="slow" p14:dur="2000" advTm="13999"/>
    </mc:Choice>
    <mc:Fallback xmlns="">
      <p:transition spd="slow" advTm="13999"/>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p:cNvSpPr txBox="1">
            <a:spLocks/>
          </p:cNvSpPr>
          <p:nvPr/>
        </p:nvSpPr>
        <p:spPr>
          <a:xfrm>
            <a:off x="698500" y="559573"/>
            <a:ext cx="9865226" cy="1251283"/>
          </a:xfrm>
          <a:prstGeom prst="rect">
            <a:avLst/>
          </a:prstGeom>
          <a:solidFill>
            <a:schemeClr val="accent1">
              <a:lumMod val="40000"/>
              <a:lumOff val="6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300" dirty="0" smtClean="0"/>
              <a:t>PRIVATE COMMERCIAL BANKS –</a:t>
            </a:r>
          </a:p>
          <a:p>
            <a:r>
              <a:rPr lang="en-US" sz="2600" dirty="0" smtClean="0"/>
              <a:t>Do </a:t>
            </a:r>
            <a:r>
              <a:rPr lang="en-US" sz="2600" u="sng" dirty="0" smtClean="0"/>
              <a:t>not</a:t>
            </a:r>
            <a:r>
              <a:rPr lang="en-US" sz="2600" dirty="0" smtClean="0"/>
              <a:t> lend your deposits to borrowers</a:t>
            </a:r>
            <a:endParaRPr lang="en-US" sz="2600" dirty="0"/>
          </a:p>
        </p:txBody>
      </p:sp>
      <p:pic>
        <p:nvPicPr>
          <p:cNvPr id="1030" name="Picture 6" descr="http://ts1.mm.bing.net/th?id=H.5003736650877280&amp;pid=15.1&amp;H=160&amp;W=15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18953" y="2955262"/>
            <a:ext cx="2628685" cy="290374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http://ts1.mm.bing.net/th?id=H.4895211473797556&amp;pid=15.1&amp;H=107&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2811782"/>
            <a:ext cx="3833810" cy="3047227"/>
          </a:xfrm>
          <a:prstGeom prst="rect">
            <a:avLst/>
          </a:prstGeom>
          <a:noFill/>
          <a:extLst>
            <a:ext uri="{909E8E84-426E-40DD-AFC4-6F175D3DCCD1}">
              <a14:hiddenFill xmlns:a14="http://schemas.microsoft.com/office/drawing/2010/main">
                <a:solidFill>
                  <a:srgbClr val="FFFFFF"/>
                </a:solidFill>
              </a14:hiddenFill>
            </a:ext>
          </a:extLst>
        </p:spPr>
      </p:pic>
      <p:sp>
        <p:nvSpPr>
          <p:cNvPr id="4" name="Right Arrow 3"/>
          <p:cNvSpPr/>
          <p:nvPr/>
        </p:nvSpPr>
        <p:spPr>
          <a:xfrm>
            <a:off x="3365689" y="6141357"/>
            <a:ext cx="4530848" cy="266301"/>
          </a:xfrm>
          <a:prstGeom prst="rightArrow">
            <a:avLst/>
          </a:prstGeom>
          <a:solidFill>
            <a:schemeClr val="bg2">
              <a:lumMod val="90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p>
        </p:txBody>
      </p:sp>
      <p:sp>
        <p:nvSpPr>
          <p:cNvPr id="18" name="TextBox 17"/>
          <p:cNvSpPr txBox="1"/>
          <p:nvPr/>
        </p:nvSpPr>
        <p:spPr>
          <a:xfrm>
            <a:off x="4901491" y="5582009"/>
            <a:ext cx="2137028" cy="1107996"/>
          </a:xfrm>
          <a:prstGeom prst="rect">
            <a:avLst/>
          </a:prstGeom>
          <a:noFill/>
        </p:spPr>
        <p:txBody>
          <a:bodyPr wrap="square" rtlCol="0">
            <a:spAutoFit/>
          </a:bodyPr>
          <a:lstStyle/>
          <a:p>
            <a:r>
              <a:rPr lang="en-US" sz="6600" b="1" u="sng" dirty="0" smtClean="0">
                <a:solidFill>
                  <a:srgbClr val="0000FF"/>
                </a:solidFill>
              </a:rPr>
              <a:t>NO</a:t>
            </a:r>
            <a:endParaRPr lang="en-US" sz="6600" b="1" u="sng" dirty="0">
              <a:solidFill>
                <a:srgbClr val="0000FF"/>
              </a:solidFill>
            </a:endParaRPr>
          </a:p>
        </p:txBody>
      </p:sp>
      <p:sp>
        <p:nvSpPr>
          <p:cNvPr id="8" name="TextBox 7"/>
          <p:cNvSpPr txBox="1"/>
          <p:nvPr/>
        </p:nvSpPr>
        <p:spPr>
          <a:xfrm>
            <a:off x="389108" y="5859009"/>
            <a:ext cx="2664704" cy="830997"/>
          </a:xfrm>
          <a:prstGeom prst="rect">
            <a:avLst/>
          </a:prstGeom>
          <a:solidFill>
            <a:srgbClr val="FFFF00"/>
          </a:solidFill>
        </p:spPr>
        <p:txBody>
          <a:bodyPr wrap="none" rtlCol="0">
            <a:spAutoFit/>
          </a:bodyPr>
          <a:lstStyle/>
          <a:p>
            <a:r>
              <a:rPr lang="en-US" sz="4800" b="1" dirty="0" smtClean="0"/>
              <a:t>DEPOSITS</a:t>
            </a:r>
            <a:endParaRPr lang="en-US" sz="4800" b="1" dirty="0"/>
          </a:p>
        </p:txBody>
      </p:sp>
      <p:sp>
        <p:nvSpPr>
          <p:cNvPr id="9" name="TextBox 8"/>
          <p:cNvSpPr txBox="1"/>
          <p:nvPr/>
        </p:nvSpPr>
        <p:spPr>
          <a:xfrm>
            <a:off x="8317529" y="5859008"/>
            <a:ext cx="3050651" cy="830997"/>
          </a:xfrm>
          <a:prstGeom prst="rect">
            <a:avLst/>
          </a:prstGeom>
          <a:solidFill>
            <a:srgbClr val="FFFF00"/>
          </a:solidFill>
        </p:spPr>
        <p:txBody>
          <a:bodyPr wrap="square" rtlCol="0">
            <a:spAutoFit/>
          </a:bodyPr>
          <a:lstStyle/>
          <a:p>
            <a:r>
              <a:rPr lang="en-US" sz="4800" b="1" dirty="0" smtClean="0"/>
              <a:t>LOANS</a:t>
            </a:r>
            <a:endParaRPr lang="en-US" sz="4800" b="1" dirty="0"/>
          </a:p>
        </p:txBody>
      </p:sp>
    </p:spTree>
    <p:custDataLst>
      <p:tags r:id="rId1"/>
    </p:custDataLst>
    <p:extLst>
      <p:ext uri="{BB962C8B-B14F-4D97-AF65-F5344CB8AC3E}">
        <p14:creationId xmlns:p14="http://schemas.microsoft.com/office/powerpoint/2010/main" val="1764707644"/>
      </p:ext>
    </p:extLst>
  </p:cSld>
  <p:clrMapOvr>
    <a:masterClrMapping/>
  </p:clrMapOvr>
  <mc:AlternateContent xmlns:mc="http://schemas.openxmlformats.org/markup-compatibility/2006" xmlns:p14="http://schemas.microsoft.com/office/powerpoint/2010/main">
    <mc:Choice Requires="p14">
      <p:transition p14:dur="10" advTm="18783"/>
    </mc:Choice>
    <mc:Fallback xmlns="">
      <p:transition advTm="18783"/>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a:p>
        </p:txBody>
      </p:sp>
      <p:sp>
        <p:nvSpPr>
          <p:cNvPr id="4" name="TextBox 3"/>
          <p:cNvSpPr txBox="1"/>
          <p:nvPr/>
        </p:nvSpPr>
        <p:spPr>
          <a:xfrm>
            <a:off x="0" y="2758190"/>
            <a:ext cx="12192000" cy="1015663"/>
          </a:xfrm>
          <a:prstGeom prst="rect">
            <a:avLst/>
          </a:prstGeom>
          <a:solidFill>
            <a:schemeClr val="accent5">
              <a:lumMod val="20000"/>
              <a:lumOff val="80000"/>
            </a:schemeClr>
          </a:solidFill>
        </p:spPr>
        <p:txBody>
          <a:bodyPr wrap="square" rtlCol="0">
            <a:spAutoFit/>
          </a:bodyPr>
          <a:lstStyle/>
          <a:p>
            <a:r>
              <a:rPr lang="en-US" sz="6000" dirty="0" smtClean="0"/>
              <a:t>       IT IS THE EXACT OPPOSITE !!!</a:t>
            </a:r>
            <a:endParaRPr lang="en-US" sz="6000" dirty="0"/>
          </a:p>
        </p:txBody>
      </p:sp>
    </p:spTree>
    <p:extLst>
      <p:ext uri="{BB962C8B-B14F-4D97-AF65-F5344CB8AC3E}">
        <p14:creationId xmlns:p14="http://schemas.microsoft.com/office/powerpoint/2010/main" val="2489756759"/>
      </p:ext>
    </p:extLst>
  </p:cSld>
  <p:clrMapOvr>
    <a:masterClrMapping/>
  </p:clrMapOvr>
  <mc:AlternateContent xmlns:mc="http://schemas.openxmlformats.org/markup-compatibility/2006" xmlns:p14="http://schemas.microsoft.com/office/powerpoint/2010/main">
    <mc:Choice Requires="p14">
      <p:transition spd="slow" p14:dur="2000" advTm="2646"/>
    </mc:Choice>
    <mc:Fallback xmlns="">
      <p:transition spd="slow" advTm="2646"/>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p:cNvSpPr/>
          <p:nvPr/>
        </p:nvSpPr>
        <p:spPr>
          <a:xfrm>
            <a:off x="4331042" y="5233737"/>
            <a:ext cx="2378243" cy="14658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p>
        </p:txBody>
      </p:sp>
      <p:sp>
        <p:nvSpPr>
          <p:cNvPr id="12" name="Subtitle 2"/>
          <p:cNvSpPr txBox="1">
            <a:spLocks/>
          </p:cNvSpPr>
          <p:nvPr/>
        </p:nvSpPr>
        <p:spPr>
          <a:xfrm>
            <a:off x="1524000" y="377371"/>
            <a:ext cx="9127956" cy="2078094"/>
          </a:xfrm>
          <a:prstGeom prst="rect">
            <a:avLst/>
          </a:prstGeom>
          <a:solidFill>
            <a:schemeClr val="accent1">
              <a:lumMod val="40000"/>
              <a:lumOff val="6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000" dirty="0" smtClean="0"/>
              <a:t>A borrower signs a loan contract,</a:t>
            </a:r>
          </a:p>
          <a:p>
            <a:r>
              <a:rPr lang="en-US" sz="4000" dirty="0" smtClean="0"/>
              <a:t>and the </a:t>
            </a:r>
            <a:r>
              <a:rPr lang="en-US" sz="4000" b="1" dirty="0" smtClean="0"/>
              <a:t>BANK CREATES A DEPOSIT </a:t>
            </a:r>
          </a:p>
          <a:p>
            <a:r>
              <a:rPr lang="en-US" sz="4000" dirty="0" smtClean="0"/>
              <a:t>in the borrower’s account</a:t>
            </a:r>
          </a:p>
        </p:txBody>
      </p:sp>
      <p:sp>
        <p:nvSpPr>
          <p:cNvPr id="5" name="TextBox 4"/>
          <p:cNvSpPr txBox="1"/>
          <p:nvPr/>
        </p:nvSpPr>
        <p:spPr>
          <a:xfrm>
            <a:off x="488405" y="5591564"/>
            <a:ext cx="3050651" cy="830997"/>
          </a:xfrm>
          <a:prstGeom prst="rect">
            <a:avLst/>
          </a:prstGeom>
          <a:solidFill>
            <a:srgbClr val="FFFF00"/>
          </a:solidFill>
        </p:spPr>
        <p:txBody>
          <a:bodyPr wrap="square" rtlCol="0">
            <a:spAutoFit/>
          </a:bodyPr>
          <a:lstStyle/>
          <a:p>
            <a:r>
              <a:rPr lang="en-US" sz="4800" b="1" dirty="0" smtClean="0"/>
              <a:t>LOANS</a:t>
            </a:r>
            <a:endParaRPr lang="en-US" sz="4800" b="1" dirty="0"/>
          </a:p>
        </p:txBody>
      </p:sp>
      <p:sp>
        <p:nvSpPr>
          <p:cNvPr id="6" name="TextBox 5"/>
          <p:cNvSpPr txBox="1"/>
          <p:nvPr/>
        </p:nvSpPr>
        <p:spPr>
          <a:xfrm>
            <a:off x="4383374" y="5552576"/>
            <a:ext cx="2137842" cy="830997"/>
          </a:xfrm>
          <a:prstGeom prst="rect">
            <a:avLst/>
          </a:prstGeom>
          <a:noFill/>
        </p:spPr>
        <p:txBody>
          <a:bodyPr wrap="square" rtlCol="0">
            <a:spAutoFit/>
          </a:bodyPr>
          <a:lstStyle/>
          <a:p>
            <a:r>
              <a:rPr lang="en-US" sz="4800" b="1" dirty="0" smtClean="0"/>
              <a:t>CREATE</a:t>
            </a:r>
            <a:endParaRPr lang="en-US" sz="4800" b="1" dirty="0"/>
          </a:p>
        </p:txBody>
      </p:sp>
      <p:sp>
        <p:nvSpPr>
          <p:cNvPr id="7" name="TextBox 6"/>
          <p:cNvSpPr txBox="1"/>
          <p:nvPr/>
        </p:nvSpPr>
        <p:spPr>
          <a:xfrm>
            <a:off x="8035384" y="5683897"/>
            <a:ext cx="2664704" cy="830997"/>
          </a:xfrm>
          <a:prstGeom prst="rect">
            <a:avLst/>
          </a:prstGeom>
          <a:solidFill>
            <a:srgbClr val="FFFF00"/>
          </a:solidFill>
        </p:spPr>
        <p:txBody>
          <a:bodyPr wrap="none" rtlCol="0">
            <a:spAutoFit/>
          </a:bodyPr>
          <a:lstStyle/>
          <a:p>
            <a:r>
              <a:rPr lang="en-US" sz="4800" b="1" dirty="0" smtClean="0"/>
              <a:t>DEPOSITS</a:t>
            </a:r>
            <a:endParaRPr lang="en-US" sz="4800" b="1" dirty="0"/>
          </a:p>
        </p:txBody>
      </p:sp>
      <p:pic>
        <p:nvPicPr>
          <p:cNvPr id="9" name="Picture 8" descr="http://ts1.mm.bing.net/th?id=H.4895211473797556&amp;pid=15.1&amp;H=107&amp;W=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1429" y="2636670"/>
            <a:ext cx="3833810" cy="3047227"/>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http://ts1.mm.bing.net/th?id=H.5003736650877280&amp;pid=15.1&amp;H=160&amp;W=15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8405" y="2780150"/>
            <a:ext cx="3050651" cy="29037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8605045"/>
      </p:ext>
    </p:extLst>
  </p:cSld>
  <p:clrMapOvr>
    <a:masterClrMapping/>
  </p:clrMapOvr>
  <mc:AlternateContent xmlns:mc="http://schemas.openxmlformats.org/markup-compatibility/2006" xmlns:p14="http://schemas.microsoft.com/office/powerpoint/2010/main">
    <mc:Choice Requires="p14">
      <p:transition spd="slow" p14:dur="2000" advTm="32483"/>
    </mc:Choice>
    <mc:Fallback xmlns="">
      <p:transition spd="slow" advTm="32483"/>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noFill/>
        </p:spPr>
        <p:txBody>
          <a:bodyPr/>
          <a:lstStyle>
            <a:lvl1pPr>
              <a:lnSpc>
                <a:spcPct val="96000"/>
              </a:lnSpc>
              <a:spcAft>
                <a:spcPts val="1293"/>
              </a:spcAft>
              <a:buClr>
                <a:srgbClr val="000000"/>
              </a:buClr>
              <a:buSzPct val="100000"/>
              <a:buFont typeface="Times New Roman" panose="02020603050405020304" pitchFamily="18" charset="0"/>
              <a:tabLst>
                <a:tab pos="656722" algn="l"/>
                <a:tab pos="1313444" algn="l"/>
                <a:tab pos="1970166" algn="l"/>
              </a:tabLst>
              <a:defRPr sz="2903">
                <a:solidFill>
                  <a:srgbClr val="000000"/>
                </a:solidFill>
                <a:latin typeface="Arial" panose="020B0604020202020204" pitchFamily="34" charset="0"/>
                <a:cs typeface="Arial" panose="020B0604020202020204" pitchFamily="34" charset="0"/>
              </a:defRPr>
            </a:lvl1pPr>
            <a:lvl2pPr>
              <a:lnSpc>
                <a:spcPct val="96000"/>
              </a:lnSpc>
              <a:spcAft>
                <a:spcPts val="1032"/>
              </a:spcAft>
              <a:buClr>
                <a:srgbClr val="000000"/>
              </a:buClr>
              <a:buSzPct val="100000"/>
              <a:buFont typeface="Times New Roman" panose="02020603050405020304" pitchFamily="18" charset="0"/>
              <a:tabLst>
                <a:tab pos="656722" algn="l"/>
                <a:tab pos="1313444" algn="l"/>
                <a:tab pos="1970166" algn="l"/>
              </a:tabLst>
              <a:defRPr sz="2540">
                <a:solidFill>
                  <a:srgbClr val="000000"/>
                </a:solidFill>
                <a:latin typeface="Arial" panose="020B0604020202020204" pitchFamily="34" charset="0"/>
                <a:cs typeface="Arial" panose="020B0604020202020204" pitchFamily="34" charset="0"/>
              </a:defRPr>
            </a:lvl2pPr>
            <a:lvl3pPr>
              <a:lnSpc>
                <a:spcPct val="96000"/>
              </a:lnSpc>
              <a:spcAft>
                <a:spcPts val="771"/>
              </a:spcAft>
              <a:buClr>
                <a:srgbClr val="000000"/>
              </a:buClr>
              <a:buSzPct val="100000"/>
              <a:buFont typeface="Times New Roman" panose="02020603050405020304" pitchFamily="18" charset="0"/>
              <a:tabLst>
                <a:tab pos="656722" algn="l"/>
                <a:tab pos="1313444" algn="l"/>
                <a:tab pos="1970166" algn="l"/>
              </a:tabLst>
              <a:defRPr sz="2177">
                <a:solidFill>
                  <a:srgbClr val="000000"/>
                </a:solidFill>
                <a:latin typeface="Arial" panose="020B0604020202020204" pitchFamily="34" charset="0"/>
                <a:cs typeface="Arial" panose="020B0604020202020204" pitchFamily="34" charset="0"/>
              </a:defRPr>
            </a:lvl3pPr>
            <a:lvl4pPr>
              <a:lnSpc>
                <a:spcPct val="96000"/>
              </a:lnSpc>
              <a:spcAft>
                <a:spcPts val="522"/>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4pPr>
            <a:lvl5pPr>
              <a:lnSpc>
                <a:spcPct val="96000"/>
              </a:lnSpc>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5pPr>
            <a:lvl6pPr marL="2281245" indent="-207386" defTabSz="414772" eaLnBrk="0" fontAlgn="base" hangingPunct="0">
              <a:lnSpc>
                <a:spcPct val="96000"/>
              </a:lnSpc>
              <a:spcBef>
                <a:spcPct val="0"/>
              </a:spcBef>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6pPr>
            <a:lvl7pPr marL="2696017" indent="-207386" defTabSz="414772" eaLnBrk="0" fontAlgn="base" hangingPunct="0">
              <a:lnSpc>
                <a:spcPct val="96000"/>
              </a:lnSpc>
              <a:spcBef>
                <a:spcPct val="0"/>
              </a:spcBef>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7pPr>
            <a:lvl8pPr marL="3110789" indent="-207386" defTabSz="414772" eaLnBrk="0" fontAlgn="base" hangingPunct="0">
              <a:lnSpc>
                <a:spcPct val="96000"/>
              </a:lnSpc>
              <a:spcBef>
                <a:spcPct val="0"/>
              </a:spcBef>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8pPr>
            <a:lvl9pPr marL="3525561" indent="-207386" defTabSz="414772" eaLnBrk="0" fontAlgn="base" hangingPunct="0">
              <a:lnSpc>
                <a:spcPct val="96000"/>
              </a:lnSpc>
              <a:spcBef>
                <a:spcPct val="0"/>
              </a:spcBef>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9pPr>
          </a:lstStyle>
          <a:p>
            <a:pPr>
              <a:spcAft>
                <a:spcPct val="0"/>
              </a:spcAft>
            </a:pPr>
            <a:fld id="{0209BA7A-0A85-44A9-8F80-C87E2F30BB6B}" type="slidenum">
              <a:rPr lang="en-US" sz="1270">
                <a:latin typeface="Times New Roman" panose="02020603050405020304" pitchFamily="18" charset="0"/>
              </a:rPr>
              <a:pPr>
                <a:spcAft>
                  <a:spcPct val="0"/>
                </a:spcAft>
              </a:pPr>
              <a:t>14</a:t>
            </a:fld>
            <a:endParaRPr lang="en-US" sz="1270">
              <a:latin typeface="Times New Roman" panose="02020603050405020304" pitchFamily="18" charset="0"/>
            </a:endParaRPr>
          </a:p>
        </p:txBody>
      </p:sp>
      <p:pic>
        <p:nvPicPr>
          <p:cNvPr id="9219"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651" y="3505397"/>
            <a:ext cx="2312382" cy="94078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20" name="Text Box 2"/>
          <p:cNvSpPr txBox="1">
            <a:spLocks noChangeArrowheads="1"/>
          </p:cNvSpPr>
          <p:nvPr/>
        </p:nvSpPr>
        <p:spPr bwMode="auto">
          <a:xfrm>
            <a:off x="3800847" y="260780"/>
            <a:ext cx="3920753" cy="622145"/>
          </a:xfrm>
          <a:prstGeom prst="rect">
            <a:avLst/>
          </a:prstGeom>
          <a:solidFill>
            <a:srgbClr val="FFFF00"/>
          </a:solidFill>
          <a:ln>
            <a:noFill/>
          </a:ln>
          <a:effectLst/>
        </p:spPr>
        <p:txBody>
          <a:bodyPr lIns="0" tIns="29393" rIns="0" bIns="0" anchor="ctr"/>
          <a:lstStyle>
            <a:lvl1pPr>
              <a:lnSpc>
                <a:spcPct val="96000"/>
              </a:lnSpc>
              <a:spcAft>
                <a:spcPts val="14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1pPr>
            <a:lvl2pPr>
              <a:lnSpc>
                <a:spcPct val="96000"/>
              </a:lnSpc>
              <a:spcAft>
                <a:spcPts val="113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Arial" panose="020B0604020202020204" pitchFamily="34" charset="0"/>
              </a:defRPr>
            </a:lvl2pPr>
            <a:lvl3pPr>
              <a:lnSpc>
                <a:spcPct val="96000"/>
              </a:lnSpc>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Arial" panose="020B0604020202020204" pitchFamily="34" charset="0"/>
              </a:defRPr>
            </a:lvl3pPr>
            <a:lvl4pPr>
              <a:lnSpc>
                <a:spcPct val="96000"/>
              </a:lnSpc>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4pPr>
            <a:lvl5pPr>
              <a:lnSpc>
                <a:spcPct val="96000"/>
              </a:lnSpc>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9pPr>
          </a:lstStyle>
          <a:p>
            <a:pPr eaLnBrk="1">
              <a:lnSpc>
                <a:spcPct val="92000"/>
              </a:lnSpc>
            </a:pPr>
            <a:r>
              <a:rPr lang="en-US" sz="2903" dirty="0" smtClean="0"/>
              <a:t>OUR MONEY SUPPLY</a:t>
            </a:r>
            <a:endParaRPr lang="en-US" sz="2903" dirty="0"/>
          </a:p>
        </p:txBody>
      </p:sp>
      <p:sp>
        <p:nvSpPr>
          <p:cNvPr id="9221" name="Text Box 3"/>
          <p:cNvSpPr txBox="1">
            <a:spLocks noChangeArrowheads="1"/>
          </p:cNvSpPr>
          <p:nvPr/>
        </p:nvSpPr>
        <p:spPr bwMode="auto">
          <a:xfrm>
            <a:off x="177309" y="1299363"/>
            <a:ext cx="2667633" cy="303352"/>
          </a:xfrm>
          <a:prstGeom prst="rect">
            <a:avLst/>
          </a:prstGeom>
          <a:solidFill>
            <a:schemeClr val="accent4">
              <a:lumMod val="20000"/>
              <a:lumOff val="80000"/>
            </a:schemeClr>
          </a:solidFill>
          <a:ln>
            <a:noFill/>
          </a:ln>
          <a:effectLst/>
        </p:spPr>
        <p:txBody>
          <a:bodyPr lIns="81646" tIns="40823" rIns="81646" bIns="40823"/>
          <a:lstStyle>
            <a:lvl1pPr>
              <a:lnSpc>
                <a:spcPct val="96000"/>
              </a:lnSpc>
              <a:spcAft>
                <a:spcPts val="14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1pPr>
            <a:lvl2pPr>
              <a:lnSpc>
                <a:spcPct val="96000"/>
              </a:lnSpc>
              <a:spcAft>
                <a:spcPts val="113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Arial" panose="020B0604020202020204" pitchFamily="34" charset="0"/>
              </a:defRPr>
            </a:lvl2pPr>
            <a:lvl3pPr>
              <a:lnSpc>
                <a:spcPct val="96000"/>
              </a:lnSpc>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Arial" panose="020B0604020202020204" pitchFamily="34" charset="0"/>
              </a:defRPr>
            </a:lvl3pPr>
            <a:lvl4pPr>
              <a:lnSpc>
                <a:spcPct val="96000"/>
              </a:lnSpc>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4pPr>
            <a:lvl5pPr>
              <a:lnSpc>
                <a:spcPct val="96000"/>
              </a:lnSpc>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9pPr>
          </a:lstStyle>
          <a:p>
            <a:pPr eaLnBrk="1">
              <a:spcAft>
                <a:spcPct val="0"/>
              </a:spcAft>
            </a:pPr>
            <a:r>
              <a:rPr lang="en-US" sz="2000" dirty="0" smtClean="0"/>
              <a:t>3% COIN AND BILLS</a:t>
            </a:r>
            <a:endParaRPr lang="en-US" sz="2000" dirty="0"/>
          </a:p>
        </p:txBody>
      </p:sp>
      <p:pic>
        <p:nvPicPr>
          <p:cNvPr id="922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81500" y="2117765"/>
            <a:ext cx="7810500" cy="447961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098" name="Picture 2" descr="http://ts1.explicit.bing.net/th?id=H.4763287331671344&amp;pid=15.1&amp;H=112&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7309" y="1950140"/>
            <a:ext cx="1077533" cy="75496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282008" y="1957643"/>
            <a:ext cx="2704971" cy="1200329"/>
          </a:xfrm>
          <a:prstGeom prst="rect">
            <a:avLst/>
          </a:prstGeom>
          <a:solidFill>
            <a:schemeClr val="accent4">
              <a:lumMod val="20000"/>
              <a:lumOff val="80000"/>
            </a:schemeClr>
          </a:solidFill>
        </p:spPr>
        <p:txBody>
          <a:bodyPr wrap="none" rtlCol="0">
            <a:spAutoFit/>
          </a:bodyPr>
          <a:lstStyle/>
          <a:p>
            <a:r>
              <a:rPr lang="en-US" dirty="0" smtClean="0"/>
              <a:t>MINTED &amp;</a:t>
            </a:r>
          </a:p>
          <a:p>
            <a:r>
              <a:rPr lang="en-US" dirty="0" smtClean="0"/>
              <a:t>SPENT BY U.S. TREASURY</a:t>
            </a:r>
          </a:p>
          <a:p>
            <a:r>
              <a:rPr lang="en-US" dirty="0" smtClean="0"/>
              <a:t>(‘ISSUED BY GOVERNMENT</a:t>
            </a:r>
          </a:p>
          <a:p>
            <a:r>
              <a:rPr lang="en-US" dirty="0" smtClean="0"/>
              <a:t>DEBT-FREE’)</a:t>
            </a:r>
            <a:endParaRPr lang="en-US" dirty="0"/>
          </a:p>
        </p:txBody>
      </p:sp>
      <p:sp>
        <p:nvSpPr>
          <p:cNvPr id="3" name="TextBox 2"/>
          <p:cNvSpPr txBox="1"/>
          <p:nvPr/>
        </p:nvSpPr>
        <p:spPr>
          <a:xfrm>
            <a:off x="98651" y="4446182"/>
            <a:ext cx="4020705" cy="1200329"/>
          </a:xfrm>
          <a:prstGeom prst="rect">
            <a:avLst/>
          </a:prstGeom>
          <a:solidFill>
            <a:schemeClr val="accent4">
              <a:lumMod val="20000"/>
              <a:lumOff val="80000"/>
            </a:schemeClr>
          </a:solidFill>
        </p:spPr>
        <p:txBody>
          <a:bodyPr wrap="square" rtlCol="0">
            <a:spAutoFit/>
          </a:bodyPr>
          <a:lstStyle/>
          <a:p>
            <a:r>
              <a:rPr lang="en-US" dirty="0" smtClean="0"/>
              <a:t>PRINTED BY U.S. TREASURY –</a:t>
            </a:r>
          </a:p>
          <a:p>
            <a:r>
              <a:rPr lang="en-US" dirty="0" smtClean="0"/>
              <a:t>BUT SOLD AT COST TO PRIVATE FEDERAL RESERVE BANKS, WHO SELL IT TO THEIR PRIVATE MEMBER BANKS AT FACE VALUE</a:t>
            </a:r>
            <a:endParaRPr lang="en-US" dirty="0"/>
          </a:p>
        </p:txBody>
      </p:sp>
      <p:sp>
        <p:nvSpPr>
          <p:cNvPr id="11" name="Text Box 3"/>
          <p:cNvSpPr txBox="1">
            <a:spLocks noChangeArrowheads="1"/>
          </p:cNvSpPr>
          <p:nvPr/>
        </p:nvSpPr>
        <p:spPr bwMode="auto">
          <a:xfrm>
            <a:off x="5904867" y="1091436"/>
            <a:ext cx="5956933" cy="817817"/>
          </a:xfrm>
          <a:prstGeom prst="rect">
            <a:avLst/>
          </a:prstGeom>
          <a:solidFill>
            <a:schemeClr val="accent6">
              <a:lumMod val="40000"/>
              <a:lumOff val="60000"/>
            </a:schemeClr>
          </a:solidFill>
          <a:ln>
            <a:noFill/>
          </a:ln>
          <a:effectLst/>
        </p:spPr>
        <p:txBody>
          <a:bodyPr lIns="81646" tIns="40823" rIns="81646" bIns="40823"/>
          <a:lstStyle>
            <a:lvl1pPr>
              <a:lnSpc>
                <a:spcPct val="96000"/>
              </a:lnSpc>
              <a:spcAft>
                <a:spcPts val="14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1pPr>
            <a:lvl2pPr>
              <a:lnSpc>
                <a:spcPct val="96000"/>
              </a:lnSpc>
              <a:spcAft>
                <a:spcPts val="113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Arial" panose="020B0604020202020204" pitchFamily="34" charset="0"/>
              </a:defRPr>
            </a:lvl2pPr>
            <a:lvl3pPr>
              <a:lnSpc>
                <a:spcPct val="96000"/>
              </a:lnSpc>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Arial" panose="020B0604020202020204" pitchFamily="34" charset="0"/>
              </a:defRPr>
            </a:lvl3pPr>
            <a:lvl4pPr>
              <a:lnSpc>
                <a:spcPct val="96000"/>
              </a:lnSpc>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4pPr>
            <a:lvl5pPr>
              <a:lnSpc>
                <a:spcPct val="96000"/>
              </a:lnSpc>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9pPr>
          </a:lstStyle>
          <a:p>
            <a:pPr eaLnBrk="1">
              <a:spcAft>
                <a:spcPct val="0"/>
              </a:spcAft>
            </a:pPr>
            <a:r>
              <a:rPr lang="en-US" sz="2800" dirty="0" smtClean="0"/>
              <a:t>97% CHECKING DEPOSITS -- </a:t>
            </a:r>
          </a:p>
          <a:p>
            <a:pPr eaLnBrk="1">
              <a:spcAft>
                <a:spcPct val="0"/>
              </a:spcAft>
            </a:pPr>
            <a:r>
              <a:rPr lang="en-US" sz="2400" dirty="0" smtClean="0"/>
              <a:t>          BOOKKEEPING ENTRIES ONLY      </a:t>
            </a:r>
            <a:endParaRPr lang="en-US" sz="2400" dirty="0"/>
          </a:p>
        </p:txBody>
      </p:sp>
    </p:spTree>
    <p:extLst>
      <p:ext uri="{BB962C8B-B14F-4D97-AF65-F5344CB8AC3E}">
        <p14:creationId xmlns:p14="http://schemas.microsoft.com/office/powerpoint/2010/main" val="21100113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1096963"/>
          </a:xfrm>
          <a:solidFill>
            <a:schemeClr val="accent4">
              <a:lumMod val="60000"/>
              <a:lumOff val="40000"/>
            </a:schemeClr>
          </a:solidFill>
        </p:spPr>
        <p:txBody>
          <a:bodyPr>
            <a:normAutofit/>
          </a:bodyPr>
          <a:lstStyle/>
          <a:p>
            <a:pPr algn="ctr"/>
            <a:r>
              <a:rPr lang="en-US" sz="2800" b="1" dirty="0" smtClean="0"/>
              <a:t>THIS BANK CREDIT (DEBT-MONEY) SYSTEM</a:t>
            </a:r>
            <a:br>
              <a:rPr lang="en-US" sz="2800" b="1" dirty="0" smtClean="0"/>
            </a:br>
            <a:r>
              <a:rPr lang="en-US" sz="2800" b="1" dirty="0" smtClean="0"/>
              <a:t>WAS IMPLMENTED BY THE 1913 FEDERAL RESERVE LAW</a:t>
            </a:r>
            <a:endParaRPr lang="en-US" sz="2800" b="1" dirty="0"/>
          </a:p>
        </p:txBody>
      </p:sp>
      <p:sp>
        <p:nvSpPr>
          <p:cNvPr id="6" name="Content Placeholder 5"/>
          <p:cNvSpPr>
            <a:spLocks noGrp="1"/>
          </p:cNvSpPr>
          <p:nvPr>
            <p:ph idx="1"/>
          </p:nvPr>
        </p:nvSpPr>
        <p:spPr>
          <a:xfrm>
            <a:off x="736600" y="1690688"/>
            <a:ext cx="10590784" cy="5027612"/>
          </a:xfrm>
        </p:spPr>
        <p:txBody>
          <a:bodyPr/>
          <a:lstStyle/>
          <a:p>
            <a:pPr marL="0" indent="0">
              <a:buNone/>
            </a:pPr>
            <a:r>
              <a:rPr lang="en-US" dirty="0" smtClean="0"/>
              <a:t>NEW YORK FEDERAL RESERVE BANK:</a:t>
            </a:r>
          </a:p>
          <a:p>
            <a:pPr marL="0" indent="0">
              <a:buNone/>
            </a:pPr>
            <a:r>
              <a:rPr lang="en-US" sz="1800" dirty="0" smtClean="0"/>
              <a:t>OWNED BY ITS MEMBER BANKS</a:t>
            </a:r>
            <a:endParaRPr lang="en-US" sz="1800" dirty="0"/>
          </a:p>
          <a:p>
            <a:pPr marL="0" indent="0">
              <a:buNone/>
            </a:pPr>
            <a:endParaRPr lang="en-US" dirty="0" smtClean="0"/>
          </a:p>
          <a:p>
            <a:pPr marL="0" indent="0">
              <a:buNone/>
            </a:pPr>
            <a:endParaRPr lang="en-US" dirty="0"/>
          </a:p>
          <a:p>
            <a:pPr marL="0" indent="0">
              <a:buNone/>
            </a:pPr>
            <a:r>
              <a:rPr lang="en-US" dirty="0" smtClean="0"/>
              <a:t>COMMERCIAL BANKS:</a:t>
            </a:r>
          </a:p>
          <a:p>
            <a:pPr marL="0" indent="0">
              <a:buNone/>
            </a:pPr>
            <a:r>
              <a:rPr lang="en-US" sz="1600" dirty="0" smtClean="0"/>
              <a:t>OWNERS OF NY FED BANK</a:t>
            </a:r>
            <a:endParaRPr lang="en-US" sz="1600" dirty="0"/>
          </a:p>
        </p:txBody>
      </p:sp>
      <p:sp>
        <p:nvSpPr>
          <p:cNvPr id="7" name="Rectangle 6"/>
          <p:cNvSpPr/>
          <p:nvPr/>
        </p:nvSpPr>
        <p:spPr>
          <a:xfrm>
            <a:off x="3853434" y="2626518"/>
            <a:ext cx="4000500" cy="10183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NEW YORK FEDERAL RESERVE BANK</a:t>
            </a:r>
            <a:endParaRPr lang="en-US" dirty="0"/>
          </a:p>
        </p:txBody>
      </p:sp>
      <p:sp>
        <p:nvSpPr>
          <p:cNvPr id="8" name="Down Arrow 7"/>
          <p:cNvSpPr/>
          <p:nvPr/>
        </p:nvSpPr>
        <p:spPr>
          <a:xfrm>
            <a:off x="5611368" y="34671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075685" y="4673600"/>
            <a:ext cx="18669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BANK OF</a:t>
            </a:r>
          </a:p>
          <a:p>
            <a:pPr algn="ctr"/>
            <a:r>
              <a:rPr lang="en-US" dirty="0" smtClean="0"/>
              <a:t>AMERICA</a:t>
            </a:r>
            <a:endParaRPr lang="en-US" dirty="0"/>
          </a:p>
        </p:txBody>
      </p:sp>
      <p:sp>
        <p:nvSpPr>
          <p:cNvPr id="10" name="Oval 9"/>
          <p:cNvSpPr/>
          <p:nvPr/>
        </p:nvSpPr>
        <p:spPr>
          <a:xfrm>
            <a:off x="5334760" y="4660900"/>
            <a:ext cx="1748409"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CITIGROUP</a:t>
            </a:r>
            <a:endParaRPr lang="en-US" dirty="0"/>
          </a:p>
        </p:txBody>
      </p:sp>
      <p:sp>
        <p:nvSpPr>
          <p:cNvPr id="11" name="Oval 10"/>
          <p:cNvSpPr/>
          <p:nvPr/>
        </p:nvSpPr>
        <p:spPr>
          <a:xfrm>
            <a:off x="7783574" y="4673600"/>
            <a:ext cx="2077469"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J.P.MORGAN</a:t>
            </a:r>
          </a:p>
          <a:p>
            <a:pPr algn="ctr"/>
            <a:r>
              <a:rPr lang="en-US" dirty="0" smtClean="0"/>
              <a:t>CHASE</a:t>
            </a:r>
            <a:endParaRPr lang="en-US" dirty="0"/>
          </a:p>
        </p:txBody>
      </p:sp>
      <p:sp>
        <p:nvSpPr>
          <p:cNvPr id="12" name="Oval 11"/>
          <p:cNvSpPr/>
          <p:nvPr/>
        </p:nvSpPr>
        <p:spPr>
          <a:xfrm>
            <a:off x="1270635" y="5588000"/>
            <a:ext cx="189166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DEUTSCHE BANK</a:t>
            </a:r>
            <a:endParaRPr lang="en-US" dirty="0"/>
          </a:p>
        </p:txBody>
      </p:sp>
      <p:sp>
        <p:nvSpPr>
          <p:cNvPr id="13" name="Oval 12"/>
          <p:cNvSpPr/>
          <p:nvPr/>
        </p:nvSpPr>
        <p:spPr>
          <a:xfrm>
            <a:off x="927100" y="4660900"/>
            <a:ext cx="17780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GOLDMAN SACHS</a:t>
            </a:r>
            <a:endParaRPr lang="en-US" dirty="0"/>
          </a:p>
        </p:txBody>
      </p:sp>
      <p:sp>
        <p:nvSpPr>
          <p:cNvPr id="14" name="Oval 13"/>
          <p:cNvSpPr/>
          <p:nvPr/>
        </p:nvSpPr>
        <p:spPr>
          <a:xfrm>
            <a:off x="3530600" y="5654135"/>
            <a:ext cx="1495424"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HSBC</a:t>
            </a:r>
            <a:endParaRPr lang="en-US" dirty="0"/>
          </a:p>
        </p:txBody>
      </p:sp>
      <p:sp>
        <p:nvSpPr>
          <p:cNvPr id="15" name="Oval 14"/>
          <p:cNvSpPr/>
          <p:nvPr/>
        </p:nvSpPr>
        <p:spPr>
          <a:xfrm>
            <a:off x="6317233" y="5575300"/>
            <a:ext cx="154978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UBS</a:t>
            </a:r>
            <a:endParaRPr lang="en-US" dirty="0"/>
          </a:p>
        </p:txBody>
      </p:sp>
      <p:sp>
        <p:nvSpPr>
          <p:cNvPr id="16" name="Oval 15"/>
          <p:cNvSpPr/>
          <p:nvPr/>
        </p:nvSpPr>
        <p:spPr>
          <a:xfrm>
            <a:off x="9017000" y="5588000"/>
            <a:ext cx="1577213"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ETC.</a:t>
            </a:r>
            <a:endParaRPr lang="en-US" dirty="0"/>
          </a:p>
        </p:txBody>
      </p:sp>
    </p:spTree>
    <p:extLst>
      <p:ext uri="{BB962C8B-B14F-4D97-AF65-F5344CB8AC3E}">
        <p14:creationId xmlns:p14="http://schemas.microsoft.com/office/powerpoint/2010/main" val="367221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393700"/>
            <a:ext cx="10528300" cy="889001"/>
          </a:xfrm>
          <a:solidFill>
            <a:schemeClr val="accent1">
              <a:lumMod val="20000"/>
              <a:lumOff val="80000"/>
            </a:schemeClr>
          </a:solidFill>
        </p:spPr>
        <p:txBody>
          <a:bodyPr>
            <a:normAutofit fontScale="90000"/>
          </a:bodyPr>
          <a:lstStyle/>
          <a:p>
            <a:r>
              <a:rPr lang="en-US" dirty="0" smtClean="0"/>
              <a:t/>
            </a:r>
            <a:br>
              <a:rPr lang="en-US" dirty="0" smtClean="0"/>
            </a:br>
            <a:r>
              <a:rPr lang="en-US" dirty="0"/>
              <a:t/>
            </a:r>
            <a:br>
              <a:rPr lang="en-US" dirty="0"/>
            </a:br>
            <a:r>
              <a:rPr lang="en-US" dirty="0" smtClean="0"/>
              <a:t>TOPICS</a:t>
            </a:r>
            <a:endParaRPr lang="en-US" b="1" dirty="0"/>
          </a:p>
        </p:txBody>
      </p:sp>
      <p:sp>
        <p:nvSpPr>
          <p:cNvPr id="3" name="Subtitle 2"/>
          <p:cNvSpPr>
            <a:spLocks noGrp="1"/>
          </p:cNvSpPr>
          <p:nvPr>
            <p:ph type="subTitle" idx="1"/>
          </p:nvPr>
        </p:nvSpPr>
        <p:spPr>
          <a:xfrm>
            <a:off x="2044700" y="1714500"/>
            <a:ext cx="9144000" cy="4229100"/>
          </a:xfrm>
          <a:solidFill>
            <a:srgbClr val="FFFF00"/>
          </a:solidFill>
        </p:spPr>
        <p:txBody>
          <a:bodyPr>
            <a:normAutofit fontScale="92500" lnSpcReduction="10000"/>
          </a:bodyPr>
          <a:lstStyle/>
          <a:p>
            <a:endParaRPr lang="en-US" sz="2800" b="1" dirty="0" smtClean="0"/>
          </a:p>
          <a:p>
            <a:endParaRPr lang="en-US" sz="2800" b="1" dirty="0"/>
          </a:p>
          <a:p>
            <a:endParaRPr lang="en-US" sz="2800" b="1" dirty="0" smtClean="0"/>
          </a:p>
          <a:p>
            <a:pPr marL="742950" indent="-742950" algn="l">
              <a:buAutoNum type="arabicPeriod" startAt="3"/>
            </a:pPr>
            <a:r>
              <a:rPr lang="en-US" sz="4000" b="1" dirty="0" smtClean="0"/>
              <a:t>WHAT </a:t>
            </a:r>
            <a:r>
              <a:rPr lang="en-US" sz="4000" b="1" dirty="0"/>
              <a:t>ARE THE EFFECTS OF </a:t>
            </a:r>
            <a:r>
              <a:rPr lang="en-US" sz="4000" b="1" dirty="0" smtClean="0"/>
              <a:t>THE</a:t>
            </a:r>
          </a:p>
          <a:p>
            <a:pPr algn="l"/>
            <a:r>
              <a:rPr lang="en-US" sz="4000" b="1" dirty="0" smtClean="0"/>
              <a:t>       </a:t>
            </a:r>
            <a:r>
              <a:rPr lang="en-US" sz="4000" b="1" dirty="0"/>
              <a:t>CURRENT MONETARY SYSTEM</a:t>
            </a:r>
            <a:r>
              <a:rPr lang="en-US" sz="4000" b="1" dirty="0" smtClean="0"/>
              <a:t>?</a:t>
            </a:r>
          </a:p>
          <a:p>
            <a:pPr algn="l"/>
            <a:endParaRPr lang="en-US" sz="4000" b="1" dirty="0"/>
          </a:p>
          <a:p>
            <a:pPr algn="l"/>
            <a:r>
              <a:rPr lang="en-US" sz="4400" b="1" dirty="0"/>
              <a:t>“</a:t>
            </a:r>
            <a:r>
              <a:rPr lang="en-US" sz="4000" b="1" i="1" dirty="0"/>
              <a:t>whoever controls the money system, over time will control the nation”</a:t>
            </a:r>
            <a:endParaRPr lang="en-US" sz="4000" b="1" dirty="0"/>
          </a:p>
          <a:p>
            <a:pPr marL="457200" indent="-457200" algn="l">
              <a:buAutoNum type="arabicPlain" startAt="2"/>
            </a:pPr>
            <a:endParaRPr lang="en-US" dirty="0" smtClean="0"/>
          </a:p>
        </p:txBody>
      </p:sp>
    </p:spTree>
    <p:extLst>
      <p:ext uri="{BB962C8B-B14F-4D97-AF65-F5344CB8AC3E}">
        <p14:creationId xmlns:p14="http://schemas.microsoft.com/office/powerpoint/2010/main" val="3891897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noFill/>
        </p:spPr>
        <p:txBody>
          <a:bodyPr/>
          <a:lstStyle>
            <a:lvl1pPr>
              <a:lnSpc>
                <a:spcPct val="96000"/>
              </a:lnSpc>
              <a:spcAft>
                <a:spcPts val="1293"/>
              </a:spcAft>
              <a:buClr>
                <a:srgbClr val="000000"/>
              </a:buClr>
              <a:buSzPct val="100000"/>
              <a:buFont typeface="Times New Roman" panose="02020603050405020304" pitchFamily="18" charset="0"/>
              <a:tabLst>
                <a:tab pos="656722" algn="l"/>
                <a:tab pos="1313444" algn="l"/>
                <a:tab pos="1970166" algn="l"/>
              </a:tabLst>
              <a:defRPr sz="2903">
                <a:solidFill>
                  <a:srgbClr val="000000"/>
                </a:solidFill>
                <a:latin typeface="Arial" panose="020B0604020202020204" pitchFamily="34" charset="0"/>
                <a:cs typeface="Arial" panose="020B0604020202020204" pitchFamily="34" charset="0"/>
              </a:defRPr>
            </a:lvl1pPr>
            <a:lvl2pPr>
              <a:lnSpc>
                <a:spcPct val="96000"/>
              </a:lnSpc>
              <a:spcAft>
                <a:spcPts val="1032"/>
              </a:spcAft>
              <a:buClr>
                <a:srgbClr val="000000"/>
              </a:buClr>
              <a:buSzPct val="100000"/>
              <a:buFont typeface="Times New Roman" panose="02020603050405020304" pitchFamily="18" charset="0"/>
              <a:tabLst>
                <a:tab pos="656722" algn="l"/>
                <a:tab pos="1313444" algn="l"/>
                <a:tab pos="1970166" algn="l"/>
              </a:tabLst>
              <a:defRPr sz="2540">
                <a:solidFill>
                  <a:srgbClr val="000000"/>
                </a:solidFill>
                <a:latin typeface="Arial" panose="020B0604020202020204" pitchFamily="34" charset="0"/>
                <a:cs typeface="Arial" panose="020B0604020202020204" pitchFamily="34" charset="0"/>
              </a:defRPr>
            </a:lvl2pPr>
            <a:lvl3pPr>
              <a:lnSpc>
                <a:spcPct val="96000"/>
              </a:lnSpc>
              <a:spcAft>
                <a:spcPts val="771"/>
              </a:spcAft>
              <a:buClr>
                <a:srgbClr val="000000"/>
              </a:buClr>
              <a:buSzPct val="100000"/>
              <a:buFont typeface="Times New Roman" panose="02020603050405020304" pitchFamily="18" charset="0"/>
              <a:tabLst>
                <a:tab pos="656722" algn="l"/>
                <a:tab pos="1313444" algn="l"/>
                <a:tab pos="1970166" algn="l"/>
              </a:tabLst>
              <a:defRPr sz="2177">
                <a:solidFill>
                  <a:srgbClr val="000000"/>
                </a:solidFill>
                <a:latin typeface="Arial" panose="020B0604020202020204" pitchFamily="34" charset="0"/>
                <a:cs typeface="Arial" panose="020B0604020202020204" pitchFamily="34" charset="0"/>
              </a:defRPr>
            </a:lvl3pPr>
            <a:lvl4pPr>
              <a:lnSpc>
                <a:spcPct val="96000"/>
              </a:lnSpc>
              <a:spcAft>
                <a:spcPts val="522"/>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4pPr>
            <a:lvl5pPr>
              <a:lnSpc>
                <a:spcPct val="96000"/>
              </a:lnSpc>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5pPr>
            <a:lvl6pPr marL="2281245" indent="-207386" defTabSz="414772" eaLnBrk="0" fontAlgn="base" hangingPunct="0">
              <a:lnSpc>
                <a:spcPct val="96000"/>
              </a:lnSpc>
              <a:spcBef>
                <a:spcPct val="0"/>
              </a:spcBef>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6pPr>
            <a:lvl7pPr marL="2696017" indent="-207386" defTabSz="414772" eaLnBrk="0" fontAlgn="base" hangingPunct="0">
              <a:lnSpc>
                <a:spcPct val="96000"/>
              </a:lnSpc>
              <a:spcBef>
                <a:spcPct val="0"/>
              </a:spcBef>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7pPr>
            <a:lvl8pPr marL="3110789" indent="-207386" defTabSz="414772" eaLnBrk="0" fontAlgn="base" hangingPunct="0">
              <a:lnSpc>
                <a:spcPct val="96000"/>
              </a:lnSpc>
              <a:spcBef>
                <a:spcPct val="0"/>
              </a:spcBef>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8pPr>
            <a:lvl9pPr marL="3525561" indent="-207386" defTabSz="414772" eaLnBrk="0" fontAlgn="base" hangingPunct="0">
              <a:lnSpc>
                <a:spcPct val="96000"/>
              </a:lnSpc>
              <a:spcBef>
                <a:spcPct val="0"/>
              </a:spcBef>
              <a:spcAft>
                <a:spcPts val="261"/>
              </a:spcAft>
              <a:buClr>
                <a:srgbClr val="000000"/>
              </a:buClr>
              <a:buSzPct val="100000"/>
              <a:buFont typeface="Times New Roman" panose="02020603050405020304" pitchFamily="18" charset="0"/>
              <a:tabLst>
                <a:tab pos="656722" algn="l"/>
                <a:tab pos="1313444" algn="l"/>
                <a:tab pos="1970166" algn="l"/>
              </a:tabLst>
              <a:defRPr sz="1814">
                <a:solidFill>
                  <a:srgbClr val="000000"/>
                </a:solidFill>
                <a:latin typeface="Arial" panose="020B0604020202020204" pitchFamily="34" charset="0"/>
                <a:cs typeface="Arial" panose="020B0604020202020204" pitchFamily="34" charset="0"/>
              </a:defRPr>
            </a:lvl9pPr>
          </a:lstStyle>
          <a:p>
            <a:pPr>
              <a:spcAft>
                <a:spcPct val="0"/>
              </a:spcAft>
            </a:pPr>
            <a:fld id="{0209BA7A-0A85-44A9-8F80-C87E2F30BB6B}" type="slidenum">
              <a:rPr lang="en-US" sz="1270">
                <a:latin typeface="Times New Roman" panose="02020603050405020304" pitchFamily="18" charset="0"/>
              </a:rPr>
              <a:pPr>
                <a:spcAft>
                  <a:spcPct val="0"/>
                </a:spcAft>
              </a:pPr>
              <a:t>17</a:t>
            </a:fld>
            <a:endParaRPr lang="en-US" sz="1270">
              <a:latin typeface="Times New Roman" panose="02020603050405020304" pitchFamily="18" charset="0"/>
            </a:endParaRPr>
          </a:p>
        </p:txBody>
      </p:sp>
      <p:sp>
        <p:nvSpPr>
          <p:cNvPr id="11" name="Text Box 3"/>
          <p:cNvSpPr txBox="1">
            <a:spLocks noChangeArrowheads="1"/>
          </p:cNvSpPr>
          <p:nvPr/>
        </p:nvSpPr>
        <p:spPr bwMode="auto">
          <a:xfrm>
            <a:off x="190498" y="1154519"/>
            <a:ext cx="6959601" cy="5500435"/>
          </a:xfrm>
          <a:prstGeom prst="rect">
            <a:avLst/>
          </a:prstGeom>
          <a:solidFill>
            <a:schemeClr val="accent6">
              <a:lumMod val="40000"/>
              <a:lumOff val="60000"/>
            </a:schemeClr>
          </a:solidFill>
          <a:ln>
            <a:noFill/>
          </a:ln>
          <a:effectLst/>
        </p:spPr>
        <p:txBody>
          <a:bodyPr lIns="81646" tIns="40823" rIns="81646" bIns="40823"/>
          <a:lstStyle>
            <a:lvl1pPr>
              <a:lnSpc>
                <a:spcPct val="96000"/>
              </a:lnSpc>
              <a:spcAft>
                <a:spcPts val="14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1pPr>
            <a:lvl2pPr>
              <a:lnSpc>
                <a:spcPct val="96000"/>
              </a:lnSpc>
              <a:spcAft>
                <a:spcPts val="113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Arial" panose="020B0604020202020204" pitchFamily="34" charset="0"/>
              </a:defRPr>
            </a:lvl2pPr>
            <a:lvl3pPr>
              <a:lnSpc>
                <a:spcPct val="96000"/>
              </a:lnSpc>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Arial" panose="020B0604020202020204" pitchFamily="34" charset="0"/>
              </a:defRPr>
            </a:lvl3pPr>
            <a:lvl4pPr>
              <a:lnSpc>
                <a:spcPct val="96000"/>
              </a:lnSpc>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4pPr>
            <a:lvl5pPr>
              <a:lnSpc>
                <a:spcPct val="96000"/>
              </a:lnSpc>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9pPr>
          </a:lstStyle>
          <a:p>
            <a:pPr eaLnBrk="1">
              <a:spcAft>
                <a:spcPct val="0"/>
              </a:spcAft>
            </a:pPr>
            <a:endParaRPr lang="en-US" sz="2000" dirty="0"/>
          </a:p>
          <a:p>
            <a:pPr marL="342900" indent="-342900" eaLnBrk="1">
              <a:spcAft>
                <a:spcPct val="0"/>
              </a:spcAft>
              <a:buFont typeface="Arial" panose="020B0604020202020204" pitchFamily="34" charset="0"/>
              <a:buChar char="•"/>
            </a:pPr>
            <a:r>
              <a:rPr lang="en-US" sz="2000" dirty="0" smtClean="0"/>
              <a:t>Bank creates a </a:t>
            </a:r>
            <a:r>
              <a:rPr lang="en-US" sz="2000" b="1" u="sng" dirty="0" smtClean="0"/>
              <a:t>deposit</a:t>
            </a:r>
            <a:r>
              <a:rPr lang="en-US" sz="2000" dirty="0" smtClean="0"/>
              <a:t> to a borrower’s account,</a:t>
            </a:r>
          </a:p>
          <a:p>
            <a:pPr eaLnBrk="1">
              <a:spcAft>
                <a:spcPct val="0"/>
              </a:spcAft>
            </a:pPr>
            <a:r>
              <a:rPr lang="en-US" sz="2000" dirty="0"/>
              <a:t> </a:t>
            </a:r>
            <a:r>
              <a:rPr lang="en-US" sz="2000" dirty="0" smtClean="0"/>
              <a:t>    for the </a:t>
            </a:r>
            <a:r>
              <a:rPr lang="en-US" sz="2000" b="1" u="sng" dirty="0" smtClean="0"/>
              <a:t>principal of the loan</a:t>
            </a:r>
          </a:p>
          <a:p>
            <a:pPr eaLnBrk="1">
              <a:spcAft>
                <a:spcPct val="0"/>
              </a:spcAft>
            </a:pPr>
            <a:endParaRPr lang="en-US" sz="2000" dirty="0"/>
          </a:p>
          <a:p>
            <a:pPr eaLnBrk="1">
              <a:spcAft>
                <a:spcPct val="0"/>
              </a:spcAft>
            </a:pPr>
            <a:r>
              <a:rPr lang="en-US" sz="2000" dirty="0" smtClean="0"/>
              <a:t>             </a:t>
            </a:r>
            <a:r>
              <a:rPr lang="en-US" sz="2000" i="1" dirty="0" smtClean="0"/>
              <a:t>MONEY SUPPLY IS INCREASED</a:t>
            </a:r>
          </a:p>
          <a:p>
            <a:pPr eaLnBrk="1">
              <a:spcAft>
                <a:spcPct val="0"/>
              </a:spcAft>
            </a:pPr>
            <a:r>
              <a:rPr lang="en-US" sz="2000" i="1" dirty="0"/>
              <a:t> </a:t>
            </a:r>
            <a:r>
              <a:rPr lang="en-US" sz="2000" i="1" dirty="0" smtClean="0"/>
              <a:t>            if done systemically, creates ‘</a:t>
            </a:r>
            <a:r>
              <a:rPr lang="en-US" sz="2000" b="1" i="1" dirty="0" smtClean="0"/>
              <a:t>BUBBLE</a:t>
            </a:r>
            <a:r>
              <a:rPr lang="en-US" sz="2000" i="1" dirty="0" smtClean="0"/>
              <a:t>’</a:t>
            </a:r>
          </a:p>
          <a:p>
            <a:pPr eaLnBrk="1">
              <a:spcAft>
                <a:spcPct val="0"/>
              </a:spcAft>
            </a:pPr>
            <a:r>
              <a:rPr lang="en-US" sz="2000" i="1" dirty="0"/>
              <a:t> </a:t>
            </a:r>
            <a:r>
              <a:rPr lang="en-US" sz="2000" i="1" dirty="0" smtClean="0"/>
              <a:t>            commodity prices RISE, called INFLATION</a:t>
            </a:r>
          </a:p>
          <a:p>
            <a:pPr marL="342900" indent="-342900" eaLnBrk="1">
              <a:spcAft>
                <a:spcPct val="0"/>
              </a:spcAft>
              <a:buFont typeface="Arial" panose="020B0604020202020204" pitchFamily="34" charset="0"/>
              <a:buChar char="•"/>
            </a:pPr>
            <a:endParaRPr lang="en-US" sz="2000" dirty="0" smtClean="0"/>
          </a:p>
          <a:p>
            <a:pPr marL="342900" indent="-342900" eaLnBrk="1">
              <a:spcAft>
                <a:spcPct val="0"/>
              </a:spcAft>
              <a:buFont typeface="Arial" panose="020B0604020202020204" pitchFamily="34" charset="0"/>
              <a:buChar char="•"/>
            </a:pPr>
            <a:r>
              <a:rPr lang="en-US" sz="2000" dirty="0" smtClean="0"/>
              <a:t>Deposits circulate from person to person as a </a:t>
            </a:r>
            <a:r>
              <a:rPr lang="en-US" sz="2000" b="1" u="sng" dirty="0" smtClean="0"/>
              <a:t>check</a:t>
            </a:r>
          </a:p>
          <a:p>
            <a:pPr marL="342900" indent="-342900" eaLnBrk="1">
              <a:spcAft>
                <a:spcPct val="0"/>
              </a:spcAft>
              <a:buFont typeface="Arial" panose="020B0604020202020204" pitchFamily="34" charset="0"/>
              <a:buChar char="•"/>
            </a:pPr>
            <a:endParaRPr lang="en-US" sz="2000" dirty="0" smtClean="0"/>
          </a:p>
          <a:p>
            <a:pPr marL="342900" indent="-342900" eaLnBrk="1">
              <a:spcAft>
                <a:spcPct val="0"/>
              </a:spcAft>
              <a:buFont typeface="Arial" panose="020B0604020202020204" pitchFamily="34" charset="0"/>
              <a:buChar char="•"/>
            </a:pPr>
            <a:r>
              <a:rPr lang="en-US" sz="2000" dirty="0" smtClean="0"/>
              <a:t>When the borrower repays the loan, the </a:t>
            </a:r>
            <a:r>
              <a:rPr lang="en-US" sz="2000" b="1" u="sng" dirty="0" smtClean="0"/>
              <a:t>principal is erased</a:t>
            </a:r>
            <a:r>
              <a:rPr lang="en-US" sz="2000" dirty="0" smtClean="0"/>
              <a:t> from the accounting ledger</a:t>
            </a:r>
          </a:p>
          <a:p>
            <a:pPr marL="342900" indent="-342900" eaLnBrk="1">
              <a:spcAft>
                <a:spcPct val="0"/>
              </a:spcAft>
              <a:buFont typeface="Arial" panose="020B0604020202020204" pitchFamily="34" charset="0"/>
              <a:buChar char="•"/>
            </a:pPr>
            <a:endParaRPr lang="en-US" sz="2000" dirty="0"/>
          </a:p>
          <a:p>
            <a:pPr eaLnBrk="1">
              <a:spcAft>
                <a:spcPct val="0"/>
              </a:spcAft>
            </a:pPr>
            <a:r>
              <a:rPr lang="en-US" sz="2000" dirty="0" smtClean="0"/>
              <a:t>              </a:t>
            </a:r>
            <a:r>
              <a:rPr lang="en-US" sz="2000" i="1" dirty="0" smtClean="0"/>
              <a:t>MONEY SUPPLY IS DECREASED </a:t>
            </a:r>
          </a:p>
          <a:p>
            <a:pPr eaLnBrk="1">
              <a:spcAft>
                <a:spcPct val="0"/>
              </a:spcAft>
            </a:pPr>
            <a:r>
              <a:rPr lang="en-US" sz="2000" i="1" dirty="0"/>
              <a:t> </a:t>
            </a:r>
            <a:r>
              <a:rPr lang="en-US" sz="2000" i="1" dirty="0" smtClean="0"/>
              <a:t>             if done systemically, creates ‘</a:t>
            </a:r>
            <a:r>
              <a:rPr lang="en-US" sz="2000" b="1" i="1" dirty="0" smtClean="0"/>
              <a:t>BUST</a:t>
            </a:r>
            <a:r>
              <a:rPr lang="en-US" sz="2000" i="1" dirty="0" smtClean="0"/>
              <a:t>’</a:t>
            </a:r>
          </a:p>
          <a:p>
            <a:pPr eaLnBrk="1">
              <a:spcAft>
                <a:spcPct val="0"/>
              </a:spcAft>
            </a:pPr>
            <a:r>
              <a:rPr lang="en-US" sz="2000" i="1" dirty="0"/>
              <a:t> </a:t>
            </a:r>
            <a:r>
              <a:rPr lang="en-US" sz="2000" i="1" dirty="0" smtClean="0"/>
              <a:t>             prices FALL, unemployment, homelessness </a:t>
            </a:r>
            <a:endParaRPr lang="en-US" sz="2000" i="1" dirty="0"/>
          </a:p>
          <a:p>
            <a:pPr marL="342900" indent="-342900" eaLnBrk="1">
              <a:spcAft>
                <a:spcPct val="0"/>
              </a:spcAft>
              <a:buFont typeface="Arial" panose="020B0604020202020204" pitchFamily="34" charset="0"/>
              <a:buChar char="•"/>
            </a:pPr>
            <a:endParaRPr lang="en-US" sz="2000" dirty="0" smtClean="0"/>
          </a:p>
          <a:p>
            <a:pPr marL="342900" indent="-342900" eaLnBrk="1">
              <a:spcAft>
                <a:spcPct val="0"/>
              </a:spcAft>
              <a:buFont typeface="Arial" panose="020B0604020202020204" pitchFamily="34" charset="0"/>
              <a:buChar char="•"/>
            </a:pPr>
            <a:endParaRPr lang="en-US" sz="2000" dirty="0"/>
          </a:p>
          <a:p>
            <a:pPr marL="342900" indent="-342900" eaLnBrk="1">
              <a:spcAft>
                <a:spcPct val="0"/>
              </a:spcAft>
              <a:buFont typeface="Arial" panose="020B0604020202020204" pitchFamily="34" charset="0"/>
              <a:buChar char="•"/>
            </a:pPr>
            <a:endParaRPr lang="en-US" sz="2000" b="1" dirty="0"/>
          </a:p>
        </p:txBody>
      </p:sp>
      <p:sp>
        <p:nvSpPr>
          <p:cNvPr id="12" name="Text Box 2"/>
          <p:cNvSpPr txBox="1">
            <a:spLocks noChangeArrowheads="1"/>
          </p:cNvSpPr>
          <p:nvPr/>
        </p:nvSpPr>
        <p:spPr bwMode="auto">
          <a:xfrm>
            <a:off x="6947625" y="106768"/>
            <a:ext cx="4947895" cy="743023"/>
          </a:xfrm>
          <a:prstGeom prst="rect">
            <a:avLst/>
          </a:prstGeom>
          <a:solidFill>
            <a:srgbClr val="FFFF00"/>
          </a:solidFill>
          <a:ln>
            <a:noFill/>
          </a:ln>
          <a:effectLst/>
        </p:spPr>
        <p:txBody>
          <a:bodyPr lIns="0" tIns="29393" rIns="0" bIns="0" anchor="ctr"/>
          <a:lstStyle>
            <a:lvl1pPr>
              <a:lnSpc>
                <a:spcPct val="96000"/>
              </a:lnSpc>
              <a:spcAft>
                <a:spcPts val="14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1pPr>
            <a:lvl2pPr>
              <a:lnSpc>
                <a:spcPct val="96000"/>
              </a:lnSpc>
              <a:spcAft>
                <a:spcPts val="113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800">
                <a:solidFill>
                  <a:srgbClr val="000000"/>
                </a:solidFill>
                <a:latin typeface="Arial" panose="020B0604020202020204" pitchFamily="34" charset="0"/>
                <a:cs typeface="Arial" panose="020B0604020202020204" pitchFamily="34" charset="0"/>
              </a:defRPr>
            </a:lvl2pPr>
            <a:lvl3pPr>
              <a:lnSpc>
                <a:spcPct val="96000"/>
              </a:lnSpc>
              <a:spcAft>
                <a:spcPts val="850"/>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rgbClr val="000000"/>
                </a:solidFill>
                <a:latin typeface="Arial" panose="020B0604020202020204" pitchFamily="34" charset="0"/>
                <a:cs typeface="Arial" panose="020B0604020202020204" pitchFamily="34" charset="0"/>
              </a:defRPr>
            </a:lvl3pPr>
            <a:lvl4pPr>
              <a:lnSpc>
                <a:spcPct val="96000"/>
              </a:lnSpc>
              <a:spcAft>
                <a:spcPts val="57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4pPr>
            <a:lvl5pPr>
              <a:lnSpc>
                <a:spcPct val="96000"/>
              </a:lnSpc>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lnSpc>
                <a:spcPct val="96000"/>
              </a:lnSpc>
              <a:spcBef>
                <a:spcPct val="0"/>
              </a:spcBef>
              <a:spcAft>
                <a:spcPts val="288"/>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000">
                <a:solidFill>
                  <a:srgbClr val="000000"/>
                </a:solidFill>
                <a:latin typeface="Arial" panose="020B0604020202020204" pitchFamily="34" charset="0"/>
                <a:cs typeface="Arial" panose="020B0604020202020204" pitchFamily="34" charset="0"/>
              </a:defRPr>
            </a:lvl9pPr>
          </a:lstStyle>
          <a:p>
            <a:pPr eaLnBrk="1">
              <a:lnSpc>
                <a:spcPct val="92000"/>
              </a:lnSpc>
            </a:pPr>
            <a:r>
              <a:rPr lang="en-US" sz="1600" dirty="0" smtClean="0"/>
              <a:t>  </a:t>
            </a:r>
            <a:r>
              <a:rPr lang="en-US" sz="1800" b="1" dirty="0" smtClean="0"/>
              <a:t>OUR MONEY SUPPLY:  97% BANK CREDIT</a:t>
            </a:r>
            <a:endParaRPr lang="en-US" sz="1600" b="1" dirty="0"/>
          </a:p>
        </p:txBody>
      </p:sp>
      <p:sp>
        <p:nvSpPr>
          <p:cNvPr id="2" name="TextBox 1"/>
          <p:cNvSpPr txBox="1"/>
          <p:nvPr/>
        </p:nvSpPr>
        <p:spPr>
          <a:xfrm>
            <a:off x="1066800" y="106768"/>
            <a:ext cx="5872505" cy="769441"/>
          </a:xfrm>
          <a:prstGeom prst="rect">
            <a:avLst/>
          </a:prstGeom>
          <a:solidFill>
            <a:srgbClr val="FF0000"/>
          </a:solidFill>
        </p:spPr>
        <p:txBody>
          <a:bodyPr wrap="none" rtlCol="0">
            <a:spAutoFit/>
          </a:bodyPr>
          <a:lstStyle/>
          <a:p>
            <a:r>
              <a:rPr lang="en-US" sz="4400" dirty="0" smtClean="0"/>
              <a:t>LET’S THINK ABOUT THIS</a:t>
            </a:r>
            <a:endParaRPr lang="en-US" sz="4400" dirty="0"/>
          </a:p>
        </p:txBody>
      </p:sp>
      <p:pic>
        <p:nvPicPr>
          <p:cNvPr id="3" name="Picture 2" descr="http://ts3.mm.bing.net/th?id=H.5027835816052050&amp;pid=15.1&amp;H=157&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844"/>
            <a:ext cx="1066800" cy="10477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ts4.mm.bing.net/th?id=H.4725921115734643&amp;pid=15.1&amp;H=106&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86540" y="1153470"/>
            <a:ext cx="3360135" cy="222608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6" descr="http://ts1.mm.bing.net/th?id=H.5059343719334676&amp;pid=15.1&amp;H=110&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86540" y="4010536"/>
            <a:ext cx="3677634" cy="2528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342675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89575"/>
          </a:xfrm>
        </p:spPr>
        <p:txBody>
          <a:bodyPr/>
          <a:lstStyle/>
          <a:p>
            <a:pPr algn="ctr"/>
            <a:r>
              <a:rPr lang="en-US" b="1" u="sng" dirty="0" smtClean="0">
                <a:solidFill>
                  <a:srgbClr val="0033CC"/>
                </a:solidFill>
              </a:rPr>
              <a:t>THERE IS NO STABILITY</a:t>
            </a:r>
            <a:br>
              <a:rPr lang="en-US" b="1" u="sng" dirty="0" smtClean="0">
                <a:solidFill>
                  <a:srgbClr val="0033CC"/>
                </a:solidFill>
              </a:rPr>
            </a:br>
            <a:r>
              <a:rPr lang="en-US" b="1" u="sng" dirty="0" smtClean="0">
                <a:solidFill>
                  <a:srgbClr val="0033CC"/>
                </a:solidFill>
              </a:rPr>
              <a:t>TO OUR ECONOMY</a:t>
            </a:r>
            <a:br>
              <a:rPr lang="en-US" b="1" u="sng" dirty="0" smtClean="0">
                <a:solidFill>
                  <a:srgbClr val="0033CC"/>
                </a:solidFill>
              </a:rPr>
            </a:br>
            <a:r>
              <a:rPr lang="en-US" b="1" u="sng" dirty="0">
                <a:solidFill>
                  <a:srgbClr val="0033CC"/>
                </a:solidFill>
              </a:rPr>
              <a:t/>
            </a:r>
            <a:br>
              <a:rPr lang="en-US" b="1" u="sng" dirty="0">
                <a:solidFill>
                  <a:srgbClr val="0033CC"/>
                </a:solidFill>
              </a:rPr>
            </a:br>
            <a:r>
              <a:rPr lang="en-US" b="1" u="sng" dirty="0" smtClean="0">
                <a:solidFill>
                  <a:srgbClr val="0033CC"/>
                </a:solidFill>
              </a:rPr>
              <a:t>CAUSES GRIEF, FEAR, POVERTY, DEATH</a:t>
            </a:r>
            <a:endParaRPr lang="en-US" dirty="0"/>
          </a:p>
        </p:txBody>
      </p:sp>
    </p:spTree>
    <p:extLst>
      <p:ext uri="{BB962C8B-B14F-4D97-AF65-F5344CB8AC3E}">
        <p14:creationId xmlns:p14="http://schemas.microsoft.com/office/powerpoint/2010/main" val="3443643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89575"/>
          </a:xfrm>
        </p:spPr>
        <p:txBody>
          <a:bodyPr/>
          <a:lstStyle/>
          <a:p>
            <a:pPr algn="ctr"/>
            <a:r>
              <a:rPr lang="en-US" b="1" u="sng" dirty="0" smtClean="0">
                <a:solidFill>
                  <a:srgbClr val="0033CC"/>
                </a:solidFill>
              </a:rPr>
              <a:t>INTEREST concentrates wealth. </a:t>
            </a:r>
            <a:br>
              <a:rPr lang="en-US" b="1" u="sng" dirty="0" smtClean="0">
                <a:solidFill>
                  <a:srgbClr val="0033CC"/>
                </a:solidFill>
              </a:rPr>
            </a:br>
            <a:r>
              <a:rPr lang="en-US" b="1" u="sng" dirty="0">
                <a:solidFill>
                  <a:srgbClr val="0033CC"/>
                </a:solidFill>
              </a:rPr>
              <a:t/>
            </a:r>
            <a:br>
              <a:rPr lang="en-US" b="1" u="sng" dirty="0">
                <a:solidFill>
                  <a:srgbClr val="0033CC"/>
                </a:solidFill>
              </a:rPr>
            </a:br>
            <a:r>
              <a:rPr lang="en-US" b="1" u="sng" dirty="0" smtClean="0">
                <a:solidFill>
                  <a:srgbClr val="0033CC"/>
                </a:solidFill>
              </a:rPr>
              <a:t>Has done so since the first civilization in the Near East.</a:t>
            </a:r>
            <a:br>
              <a:rPr lang="en-US" b="1" u="sng" dirty="0" smtClean="0">
                <a:solidFill>
                  <a:srgbClr val="0033CC"/>
                </a:solidFill>
              </a:rPr>
            </a:br>
            <a:r>
              <a:rPr lang="en-US" b="1" u="sng" dirty="0">
                <a:solidFill>
                  <a:srgbClr val="0033CC"/>
                </a:solidFill>
              </a:rPr>
              <a:t/>
            </a:r>
            <a:br>
              <a:rPr lang="en-US" b="1" u="sng" dirty="0">
                <a:solidFill>
                  <a:srgbClr val="0033CC"/>
                </a:solidFill>
              </a:rPr>
            </a:br>
            <a:r>
              <a:rPr lang="en-US" b="1" u="sng" dirty="0" smtClean="0">
                <a:solidFill>
                  <a:srgbClr val="0033CC"/>
                </a:solidFill>
              </a:rPr>
              <a:t>Interest creates debt slaves.</a:t>
            </a:r>
            <a:br>
              <a:rPr lang="en-US" b="1" u="sng" dirty="0" smtClean="0">
                <a:solidFill>
                  <a:srgbClr val="0033CC"/>
                </a:solidFill>
              </a:rPr>
            </a:br>
            <a:r>
              <a:rPr lang="en-US" b="1" u="sng" dirty="0">
                <a:solidFill>
                  <a:srgbClr val="0033CC"/>
                </a:solidFill>
              </a:rPr>
              <a:t/>
            </a:r>
            <a:br>
              <a:rPr lang="en-US" b="1" u="sng" dirty="0">
                <a:solidFill>
                  <a:srgbClr val="0033CC"/>
                </a:solidFill>
              </a:rPr>
            </a:br>
            <a:endParaRPr lang="en-US" dirty="0"/>
          </a:p>
        </p:txBody>
      </p:sp>
    </p:spTree>
    <p:extLst>
      <p:ext uri="{BB962C8B-B14F-4D97-AF65-F5344CB8AC3E}">
        <p14:creationId xmlns:p14="http://schemas.microsoft.com/office/powerpoint/2010/main" val="2329371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393700"/>
            <a:ext cx="10528300" cy="889001"/>
          </a:xfrm>
          <a:solidFill>
            <a:schemeClr val="accent1">
              <a:lumMod val="20000"/>
              <a:lumOff val="80000"/>
            </a:schemeClr>
          </a:solidFill>
        </p:spPr>
        <p:txBody>
          <a:bodyPr>
            <a:normAutofit fontScale="90000"/>
          </a:bodyPr>
          <a:lstStyle/>
          <a:p>
            <a:r>
              <a:rPr lang="en-US" dirty="0" smtClean="0"/>
              <a:t/>
            </a:r>
            <a:br>
              <a:rPr lang="en-US" dirty="0" smtClean="0"/>
            </a:br>
            <a:r>
              <a:rPr lang="en-US" dirty="0"/>
              <a:t/>
            </a:r>
            <a:br>
              <a:rPr lang="en-US" dirty="0"/>
            </a:br>
            <a:r>
              <a:rPr lang="en-US" dirty="0" smtClean="0"/>
              <a:t>TOPICS</a:t>
            </a:r>
            <a:endParaRPr lang="en-US" b="1" dirty="0"/>
          </a:p>
        </p:txBody>
      </p:sp>
      <p:sp>
        <p:nvSpPr>
          <p:cNvPr id="3" name="Subtitle 2"/>
          <p:cNvSpPr>
            <a:spLocks noGrp="1"/>
          </p:cNvSpPr>
          <p:nvPr>
            <p:ph type="subTitle" idx="1"/>
          </p:nvPr>
        </p:nvSpPr>
        <p:spPr>
          <a:xfrm>
            <a:off x="2044700" y="1459523"/>
            <a:ext cx="9144000" cy="5134708"/>
          </a:xfrm>
          <a:solidFill>
            <a:srgbClr val="FFFF00"/>
          </a:solidFill>
        </p:spPr>
        <p:txBody>
          <a:bodyPr>
            <a:normAutofit fontScale="85000" lnSpcReduction="20000"/>
          </a:bodyPr>
          <a:lstStyle/>
          <a:p>
            <a:pPr algn="l"/>
            <a:endParaRPr lang="en-US" sz="2800" b="1" dirty="0" smtClean="0"/>
          </a:p>
          <a:p>
            <a:pPr algn="l"/>
            <a:r>
              <a:rPr lang="en-US" sz="2600" b="1" dirty="0" smtClean="0"/>
              <a:t>I     WHAT IS MONEY?</a:t>
            </a:r>
          </a:p>
          <a:p>
            <a:pPr marL="457200" indent="-457200" algn="l">
              <a:buAutoNum type="arabicPlain" startAt="2"/>
            </a:pPr>
            <a:r>
              <a:rPr lang="en-US" sz="2600" b="1" dirty="0" smtClean="0"/>
              <a:t>WHERE DOES OUR MONEY COME FROM?</a:t>
            </a:r>
          </a:p>
          <a:p>
            <a:pPr marL="457200" indent="-457200" algn="l">
              <a:buAutoNum type="arabicPlain" startAt="2"/>
            </a:pPr>
            <a:r>
              <a:rPr lang="en-US" sz="2600" b="1" dirty="0" smtClean="0"/>
              <a:t>WHAT ARE THE EFFECTS OF THE CURRENT MONETARY SYSTEM?</a:t>
            </a:r>
          </a:p>
          <a:p>
            <a:pPr algn="l"/>
            <a:endParaRPr lang="en-US" sz="2600" b="1" dirty="0" smtClean="0"/>
          </a:p>
          <a:p>
            <a:pPr algn="l"/>
            <a:r>
              <a:rPr lang="en-US" sz="2600" b="1" dirty="0" smtClean="0"/>
              <a:t>Q </a:t>
            </a:r>
            <a:r>
              <a:rPr lang="en-US" sz="2600" b="1" dirty="0"/>
              <a:t>&amp; A</a:t>
            </a:r>
          </a:p>
          <a:p>
            <a:pPr marL="457200" indent="-457200" algn="l">
              <a:buAutoNum type="arabicPlain" startAt="2"/>
            </a:pPr>
            <a:endParaRPr lang="en-US" sz="2600" b="1" dirty="0" smtClean="0"/>
          </a:p>
          <a:p>
            <a:pPr marL="514350" indent="-514350" algn="l">
              <a:buAutoNum type="arabicPlain" startAt="4"/>
            </a:pPr>
            <a:r>
              <a:rPr lang="en-US" sz="2600" b="1" dirty="0"/>
              <a:t>W</a:t>
            </a:r>
            <a:r>
              <a:rPr lang="en-US" sz="2600" b="1" dirty="0" smtClean="0"/>
              <a:t>HAT WAS THE MONETARY SYSTEM WHEN THE FARMERS’</a:t>
            </a:r>
          </a:p>
          <a:p>
            <a:pPr algn="l"/>
            <a:r>
              <a:rPr lang="en-US" sz="2600" b="1" dirty="0"/>
              <a:t> </a:t>
            </a:r>
            <a:r>
              <a:rPr lang="en-US" sz="2600" b="1" dirty="0" smtClean="0"/>
              <a:t>       ALLIANCE ORGANIZED?</a:t>
            </a:r>
          </a:p>
          <a:p>
            <a:pPr algn="l"/>
            <a:r>
              <a:rPr lang="en-US" sz="2600" b="1" dirty="0" smtClean="0"/>
              <a:t>5     WHAT WAS THE FARMERS’  ALLIANCE?</a:t>
            </a:r>
          </a:p>
          <a:p>
            <a:pPr marL="514350" indent="-514350" algn="l">
              <a:buAutoNum type="arabicPlain" startAt="6"/>
            </a:pPr>
            <a:r>
              <a:rPr lang="en-US" sz="2600" b="1" dirty="0" smtClean="0"/>
              <a:t>WHAT NEEDS TO BE DONE TODAY FOR A MORE JUST MONEY SYSTEM</a:t>
            </a:r>
          </a:p>
          <a:p>
            <a:pPr algn="l"/>
            <a:r>
              <a:rPr lang="en-US" sz="2600" b="1" dirty="0"/>
              <a:t> </a:t>
            </a:r>
            <a:r>
              <a:rPr lang="en-US" sz="2600" b="1" dirty="0" smtClean="0"/>
              <a:t>       FOR ALL?</a:t>
            </a:r>
          </a:p>
          <a:p>
            <a:pPr algn="l"/>
            <a:endParaRPr lang="en-US" sz="2600" b="1" dirty="0" smtClean="0"/>
          </a:p>
          <a:p>
            <a:pPr algn="l"/>
            <a:r>
              <a:rPr lang="en-US" sz="2600" b="1" dirty="0" smtClean="0"/>
              <a:t>Q &amp; A</a:t>
            </a:r>
          </a:p>
          <a:p>
            <a:pPr marL="457200" indent="-457200" algn="l">
              <a:buAutoNum type="arabicPlain" startAt="2"/>
            </a:pPr>
            <a:endParaRPr lang="en-US" dirty="0" smtClean="0"/>
          </a:p>
          <a:p>
            <a:pPr marL="457200" indent="-457200" algn="l">
              <a:buAutoNum type="arabicPlain" startAt="2"/>
            </a:pPr>
            <a:endParaRPr lang="en-US" dirty="0" smtClean="0"/>
          </a:p>
        </p:txBody>
      </p:sp>
    </p:spTree>
    <p:extLst>
      <p:ext uri="{BB962C8B-B14F-4D97-AF65-F5344CB8AC3E}">
        <p14:creationId xmlns:p14="http://schemas.microsoft.com/office/powerpoint/2010/main" val="1321087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6525"/>
            <a:ext cx="12192000" cy="1717675"/>
          </a:xfrm>
          <a:solidFill>
            <a:srgbClr val="F3CDF3"/>
          </a:solidFill>
        </p:spPr>
        <p:txBody>
          <a:bodyPr>
            <a:normAutofit fontScale="90000"/>
          </a:bodyPr>
          <a:lstStyle/>
          <a:p>
            <a:pPr algn="ctr"/>
            <a:r>
              <a:rPr lang="en-US" sz="4000" dirty="0" smtClean="0"/>
              <a:t>OUR GOVERNMENT BORROWS MONEY, </a:t>
            </a:r>
            <a:br>
              <a:rPr lang="en-US" sz="4000" dirty="0" smtClean="0"/>
            </a:br>
            <a:r>
              <a:rPr lang="en-US" sz="4000" dirty="0" smtClean="0"/>
              <a:t>AND GOES INTO DEBT,</a:t>
            </a:r>
            <a:br>
              <a:rPr lang="en-US" sz="4000" dirty="0" smtClean="0"/>
            </a:br>
            <a:r>
              <a:rPr lang="en-US" sz="4000" u="sng" dirty="0" smtClean="0"/>
              <a:t>WHEN IT CAN CONSTITUTIONALLY CREATE IT</a:t>
            </a:r>
            <a:endParaRPr lang="en-US" sz="3200" u="sng" dirty="0"/>
          </a:p>
        </p:txBody>
      </p:sp>
      <p:pic>
        <p:nvPicPr>
          <p:cNvPr id="2050" name="Picture 2" descr="http://ts3.mm.bing.net/th?id=H.4531328995887178&amp;pid=15.1&amp;H=160&amp;W=15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836520"/>
            <a:ext cx="3184525" cy="322656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0" y="6030160"/>
            <a:ext cx="4398448" cy="646331"/>
          </a:xfrm>
          <a:prstGeom prst="rect">
            <a:avLst/>
          </a:prstGeom>
          <a:noFill/>
        </p:spPr>
        <p:txBody>
          <a:bodyPr wrap="none" rtlCol="0">
            <a:spAutoFit/>
          </a:bodyPr>
          <a:lstStyle/>
          <a:p>
            <a:r>
              <a:rPr lang="en-US" sz="3600" b="1" dirty="0" smtClean="0"/>
              <a:t>16.7 TRILLION  $ DEBT</a:t>
            </a:r>
            <a:endParaRPr lang="en-US" sz="3600" b="1" dirty="0"/>
          </a:p>
        </p:txBody>
      </p:sp>
      <p:graphicFrame>
        <p:nvGraphicFramePr>
          <p:cNvPr id="5" name="Table 4"/>
          <p:cNvGraphicFramePr>
            <a:graphicFrameLocks noGrp="1"/>
          </p:cNvGraphicFramePr>
          <p:nvPr>
            <p:extLst/>
          </p:nvPr>
        </p:nvGraphicFramePr>
        <p:xfrm>
          <a:off x="4832654" y="3952789"/>
          <a:ext cx="4229100" cy="2286000"/>
        </p:xfrm>
        <a:graphic>
          <a:graphicData uri="http://schemas.openxmlformats.org/drawingml/2006/table">
            <a:tbl>
              <a:tblPr/>
              <a:tblGrid>
                <a:gridCol w="1187951"/>
                <a:gridCol w="3041149"/>
              </a:tblGrid>
              <a:tr h="0">
                <a:tc>
                  <a:txBody>
                    <a:bodyPr/>
                    <a:lstStyle/>
                    <a:p>
                      <a:r>
                        <a:rPr lang="en-US" sz="2400" b="1" dirty="0">
                          <a:solidFill>
                            <a:srgbClr val="FF0000"/>
                          </a:solidFill>
                        </a:rPr>
                        <a:t>2012</a:t>
                      </a:r>
                    </a:p>
                  </a:txBody>
                  <a:tcPr anchor="ctr">
                    <a:lnL>
                      <a:noFill/>
                    </a:lnL>
                    <a:lnR>
                      <a:noFill/>
                    </a:lnR>
                    <a:lnT>
                      <a:noFill/>
                    </a:lnT>
                    <a:lnB>
                      <a:noFill/>
                    </a:lnB>
                  </a:tcPr>
                </a:tc>
                <a:tc>
                  <a:txBody>
                    <a:bodyPr/>
                    <a:lstStyle/>
                    <a:p>
                      <a:r>
                        <a:rPr lang="en-US" sz="2400" b="1" dirty="0" smtClean="0">
                          <a:solidFill>
                            <a:srgbClr val="FF0000"/>
                          </a:solidFill>
                        </a:rPr>
                        <a:t>$360</a:t>
                      </a:r>
                      <a:endParaRPr lang="en-US" sz="2400" b="1" dirty="0">
                        <a:solidFill>
                          <a:srgbClr val="FF0000"/>
                        </a:solidFill>
                      </a:endParaRPr>
                    </a:p>
                  </a:txBody>
                  <a:tcPr anchor="ctr">
                    <a:lnL>
                      <a:noFill/>
                    </a:lnL>
                    <a:lnR>
                      <a:noFill/>
                    </a:lnR>
                    <a:lnT>
                      <a:noFill/>
                    </a:lnT>
                    <a:lnB>
                      <a:noFill/>
                    </a:lnB>
                  </a:tcPr>
                </a:tc>
              </a:tr>
              <a:tr h="0">
                <a:tc>
                  <a:txBody>
                    <a:bodyPr/>
                    <a:lstStyle/>
                    <a:p>
                      <a:r>
                        <a:rPr lang="en-US" sz="2400" b="1" dirty="0">
                          <a:solidFill>
                            <a:srgbClr val="FF0000"/>
                          </a:solidFill>
                        </a:rPr>
                        <a:t>2011</a:t>
                      </a:r>
                    </a:p>
                  </a:txBody>
                  <a:tcPr anchor="ctr">
                    <a:lnL>
                      <a:noFill/>
                    </a:lnL>
                    <a:lnR>
                      <a:noFill/>
                    </a:lnR>
                    <a:lnT>
                      <a:noFill/>
                    </a:lnT>
                    <a:lnB>
                      <a:noFill/>
                    </a:lnB>
                  </a:tcPr>
                </a:tc>
                <a:tc>
                  <a:txBody>
                    <a:bodyPr/>
                    <a:lstStyle/>
                    <a:p>
                      <a:r>
                        <a:rPr lang="en-US" sz="2400" b="1" dirty="0">
                          <a:solidFill>
                            <a:srgbClr val="FF0000"/>
                          </a:solidFill>
                        </a:rPr>
                        <a:t>$</a:t>
                      </a:r>
                      <a:r>
                        <a:rPr lang="en-US" sz="2400" b="1" dirty="0" smtClean="0">
                          <a:solidFill>
                            <a:srgbClr val="FF0000"/>
                          </a:solidFill>
                        </a:rPr>
                        <a:t>454</a:t>
                      </a:r>
                      <a:endParaRPr lang="en-US" sz="2400" b="1" dirty="0">
                        <a:solidFill>
                          <a:srgbClr val="FF0000"/>
                        </a:solidFill>
                      </a:endParaRPr>
                    </a:p>
                  </a:txBody>
                  <a:tcPr anchor="ctr">
                    <a:lnL>
                      <a:noFill/>
                    </a:lnL>
                    <a:lnR>
                      <a:noFill/>
                    </a:lnR>
                    <a:lnT>
                      <a:noFill/>
                    </a:lnT>
                    <a:lnB>
                      <a:noFill/>
                    </a:lnB>
                  </a:tcPr>
                </a:tc>
              </a:tr>
              <a:tr h="0">
                <a:tc>
                  <a:txBody>
                    <a:bodyPr/>
                    <a:lstStyle/>
                    <a:p>
                      <a:r>
                        <a:rPr lang="en-US" sz="2400" b="1" dirty="0">
                          <a:solidFill>
                            <a:srgbClr val="FF0000"/>
                          </a:solidFill>
                        </a:rPr>
                        <a:t>2010</a:t>
                      </a:r>
                    </a:p>
                  </a:txBody>
                  <a:tcPr anchor="ctr">
                    <a:lnL>
                      <a:noFill/>
                    </a:lnL>
                    <a:lnR>
                      <a:noFill/>
                    </a:lnR>
                    <a:lnT>
                      <a:noFill/>
                    </a:lnT>
                    <a:lnB>
                      <a:noFill/>
                    </a:lnB>
                  </a:tcPr>
                </a:tc>
                <a:tc>
                  <a:txBody>
                    <a:bodyPr/>
                    <a:lstStyle/>
                    <a:p>
                      <a:r>
                        <a:rPr lang="en-US" sz="2400" b="1" dirty="0" smtClean="0">
                          <a:solidFill>
                            <a:srgbClr val="FF0000"/>
                          </a:solidFill>
                        </a:rPr>
                        <a:t>$414</a:t>
                      </a:r>
                      <a:endParaRPr lang="en-US" sz="2400" b="1" dirty="0">
                        <a:solidFill>
                          <a:srgbClr val="FF0000"/>
                        </a:solidFill>
                      </a:endParaRPr>
                    </a:p>
                  </a:txBody>
                  <a:tcPr anchor="ctr">
                    <a:lnL>
                      <a:noFill/>
                    </a:lnL>
                    <a:lnR>
                      <a:noFill/>
                    </a:lnR>
                    <a:lnT>
                      <a:noFill/>
                    </a:lnT>
                    <a:lnB>
                      <a:noFill/>
                    </a:lnB>
                  </a:tcPr>
                </a:tc>
              </a:tr>
              <a:tr h="0">
                <a:tc>
                  <a:txBody>
                    <a:bodyPr/>
                    <a:lstStyle/>
                    <a:p>
                      <a:r>
                        <a:rPr lang="en-US" sz="2400" b="1">
                          <a:solidFill>
                            <a:srgbClr val="FF0000"/>
                          </a:solidFill>
                        </a:rPr>
                        <a:t>2009</a:t>
                      </a:r>
                    </a:p>
                  </a:txBody>
                  <a:tcPr anchor="ctr">
                    <a:lnL>
                      <a:noFill/>
                    </a:lnL>
                    <a:lnR>
                      <a:noFill/>
                    </a:lnR>
                    <a:lnT>
                      <a:noFill/>
                    </a:lnT>
                    <a:lnB>
                      <a:noFill/>
                    </a:lnB>
                  </a:tcPr>
                </a:tc>
                <a:tc>
                  <a:txBody>
                    <a:bodyPr/>
                    <a:lstStyle/>
                    <a:p>
                      <a:r>
                        <a:rPr lang="en-US" sz="2400" b="1" dirty="0">
                          <a:solidFill>
                            <a:srgbClr val="FF0000"/>
                          </a:solidFill>
                        </a:rPr>
                        <a:t>$</a:t>
                      </a:r>
                      <a:r>
                        <a:rPr lang="en-US" sz="2400" b="1" dirty="0" smtClean="0">
                          <a:solidFill>
                            <a:srgbClr val="FF0000"/>
                          </a:solidFill>
                        </a:rPr>
                        <a:t>383</a:t>
                      </a:r>
                      <a:endParaRPr lang="en-US" sz="2400" b="1" dirty="0">
                        <a:solidFill>
                          <a:srgbClr val="FF0000"/>
                        </a:solidFill>
                      </a:endParaRPr>
                    </a:p>
                  </a:txBody>
                  <a:tcPr anchor="ctr">
                    <a:lnL>
                      <a:noFill/>
                    </a:lnL>
                    <a:lnR>
                      <a:noFill/>
                    </a:lnR>
                    <a:lnT>
                      <a:noFill/>
                    </a:lnT>
                    <a:lnB>
                      <a:noFill/>
                    </a:lnB>
                  </a:tcPr>
                </a:tc>
              </a:tr>
              <a:tr h="0">
                <a:tc>
                  <a:txBody>
                    <a:bodyPr/>
                    <a:lstStyle/>
                    <a:p>
                      <a:r>
                        <a:rPr lang="en-US" sz="2400" b="1">
                          <a:solidFill>
                            <a:srgbClr val="FF0000"/>
                          </a:solidFill>
                        </a:rPr>
                        <a:t>2008</a:t>
                      </a:r>
                    </a:p>
                  </a:txBody>
                  <a:tcPr anchor="ctr">
                    <a:lnL>
                      <a:noFill/>
                    </a:lnL>
                    <a:lnR>
                      <a:noFill/>
                    </a:lnR>
                    <a:lnT>
                      <a:noFill/>
                    </a:lnT>
                    <a:lnB>
                      <a:noFill/>
                    </a:lnB>
                  </a:tcPr>
                </a:tc>
                <a:tc>
                  <a:txBody>
                    <a:bodyPr/>
                    <a:lstStyle/>
                    <a:p>
                      <a:r>
                        <a:rPr lang="en-US" sz="2400" b="1" dirty="0" smtClean="0">
                          <a:solidFill>
                            <a:srgbClr val="FF0000"/>
                          </a:solidFill>
                        </a:rPr>
                        <a:t>$451</a:t>
                      </a:r>
                      <a:endParaRPr lang="en-US" sz="2400" b="1" dirty="0">
                        <a:solidFill>
                          <a:srgbClr val="FF0000"/>
                        </a:solidFill>
                      </a:endParaRPr>
                    </a:p>
                  </a:txBody>
                  <a:tcPr anchor="ctr">
                    <a:lnL>
                      <a:noFill/>
                    </a:lnL>
                    <a:lnR>
                      <a:noFill/>
                    </a:lnR>
                    <a:lnT>
                      <a:noFill/>
                    </a:lnT>
                    <a:lnB>
                      <a:noFill/>
                    </a:lnB>
                  </a:tcPr>
                </a:tc>
              </a:tr>
            </a:tbl>
          </a:graphicData>
        </a:graphic>
      </p:graphicFrame>
      <p:sp>
        <p:nvSpPr>
          <p:cNvPr id="6" name="TextBox 5"/>
          <p:cNvSpPr txBox="1"/>
          <p:nvPr/>
        </p:nvSpPr>
        <p:spPr>
          <a:xfrm>
            <a:off x="3803954" y="2802840"/>
            <a:ext cx="3792192" cy="954107"/>
          </a:xfrm>
          <a:prstGeom prst="rect">
            <a:avLst/>
          </a:prstGeom>
          <a:noFill/>
        </p:spPr>
        <p:txBody>
          <a:bodyPr wrap="none" rtlCol="0">
            <a:spAutoFit/>
          </a:bodyPr>
          <a:lstStyle/>
          <a:p>
            <a:pPr algn="ctr"/>
            <a:r>
              <a:rPr lang="en-US" sz="2800" b="1" u="sng" dirty="0" smtClean="0">
                <a:solidFill>
                  <a:srgbClr val="FF0000"/>
                </a:solidFill>
              </a:rPr>
              <a:t>INTEREST </a:t>
            </a:r>
            <a:r>
              <a:rPr lang="en-US" sz="2800" b="1" dirty="0" smtClean="0">
                <a:solidFill>
                  <a:srgbClr val="FF0000"/>
                </a:solidFill>
              </a:rPr>
              <a:t>PAID ON DEBT</a:t>
            </a:r>
          </a:p>
          <a:p>
            <a:pPr algn="ctr"/>
            <a:r>
              <a:rPr lang="en-US" sz="2800" b="1" dirty="0" smtClean="0">
                <a:solidFill>
                  <a:srgbClr val="FF0000"/>
                </a:solidFill>
              </a:rPr>
              <a:t> (BILLIONS)</a:t>
            </a:r>
            <a:endParaRPr lang="en-US" sz="2800" b="1" dirty="0">
              <a:solidFill>
                <a:srgbClr val="FF0000"/>
              </a:solidFill>
            </a:endParaRPr>
          </a:p>
        </p:txBody>
      </p:sp>
      <p:pic>
        <p:nvPicPr>
          <p:cNvPr id="2054" name="Picture 6" descr="http://ts1.mm.bing.net/th?id=H.5008736027673132&amp;pid=15.1&amp;H=158&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79004" y="2928516"/>
            <a:ext cx="3312996" cy="3283153"/>
          </a:xfrm>
          <a:prstGeom prst="rect">
            <a:avLst/>
          </a:prstGeom>
          <a:noFill/>
          <a:extLst>
            <a:ext uri="{909E8E84-426E-40DD-AFC4-6F175D3DCCD1}">
              <a14:hiddenFill xmlns:a14="http://schemas.microsoft.com/office/drawing/2010/main">
                <a:solidFill>
                  <a:srgbClr val="FFFFFF"/>
                </a:solidFill>
              </a14:hiddenFill>
            </a:ext>
          </a:extLst>
        </p:spPr>
      </p:pic>
      <p:sp>
        <p:nvSpPr>
          <p:cNvPr id="10" name="Left Arrow 9"/>
          <p:cNvSpPr/>
          <p:nvPr/>
        </p:nvSpPr>
        <p:spPr>
          <a:xfrm rot="10800000">
            <a:off x="7028476" y="4394167"/>
            <a:ext cx="1755581" cy="874192"/>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9563100" y="2501900"/>
            <a:ext cx="2197396" cy="523220"/>
          </a:xfrm>
          <a:prstGeom prst="rect">
            <a:avLst/>
          </a:prstGeom>
          <a:noFill/>
        </p:spPr>
        <p:txBody>
          <a:bodyPr wrap="none" rtlCol="0">
            <a:spAutoFit/>
          </a:bodyPr>
          <a:lstStyle/>
          <a:p>
            <a:r>
              <a:rPr lang="en-US" sz="2800" b="1" dirty="0" smtClean="0"/>
              <a:t>BANKERS, 1%</a:t>
            </a:r>
            <a:endParaRPr lang="en-US" sz="2800" b="1" dirty="0"/>
          </a:p>
        </p:txBody>
      </p:sp>
    </p:spTree>
    <p:extLst>
      <p:ext uri="{BB962C8B-B14F-4D97-AF65-F5344CB8AC3E}">
        <p14:creationId xmlns:p14="http://schemas.microsoft.com/office/powerpoint/2010/main" val="4265938443"/>
      </p:ext>
    </p:extLst>
  </p:cSld>
  <p:clrMapOvr>
    <a:masterClrMapping/>
  </p:clrMapOvr>
  <mc:AlternateContent xmlns:mc="http://schemas.openxmlformats.org/markup-compatibility/2006" xmlns:p14="http://schemas.microsoft.com/office/powerpoint/2010/main">
    <mc:Choice Requires="p14">
      <p:transition spd="slow" p14:dur="2000" advTm="15002"/>
    </mc:Choice>
    <mc:Fallback xmlns="">
      <p:transition spd="slow" advTm="15002"/>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4514" y="302792"/>
            <a:ext cx="10628586" cy="1715923"/>
          </a:xfrm>
          <a:solidFill>
            <a:srgbClr val="F3CDF3"/>
          </a:solidFill>
        </p:spPr>
        <p:txBody>
          <a:bodyPr>
            <a:normAutofit/>
          </a:bodyPr>
          <a:lstStyle/>
          <a:p>
            <a:r>
              <a:rPr lang="en-US" sz="4000" dirty="0" smtClean="0"/>
              <a:t>     BOOM &amp; BUST CYCLE CONCENTRATES WEALTH</a:t>
            </a:r>
            <a:endParaRPr lang="en-US" sz="4000" dirty="0"/>
          </a:p>
        </p:txBody>
      </p:sp>
      <p:pic>
        <p:nvPicPr>
          <p:cNvPr id="2050" name="Picture 2" descr="http://ts1.mm.bing.net/th?id=H.4524478509878140&amp;pid=15.1&amp;H=160&amp;W=1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5069" y="2318195"/>
            <a:ext cx="2333469" cy="2506154"/>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ttp://ts1.mm.bing.net/th?id=H.4997942779841176&amp;pid=15.1&amp;H=106&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03306" y="2318195"/>
            <a:ext cx="3111716" cy="2506154"/>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ts3.mm.bing.net/th?id=H.4910810788332014&amp;pid=15.1&amp;H=124&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9840300">
            <a:off x="2412430" y="4295274"/>
            <a:ext cx="2642228" cy="204679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66526" y="2447888"/>
            <a:ext cx="4624376" cy="2246769"/>
          </a:xfrm>
          <a:prstGeom prst="rect">
            <a:avLst/>
          </a:prstGeom>
          <a:noFill/>
        </p:spPr>
        <p:txBody>
          <a:bodyPr wrap="square" rtlCol="0">
            <a:spAutoFit/>
          </a:bodyPr>
          <a:lstStyle/>
          <a:p>
            <a:r>
              <a:rPr lang="en-US" sz="2800" dirty="0" smtClean="0"/>
              <a:t>              “THE BUST”</a:t>
            </a:r>
          </a:p>
          <a:p>
            <a:pPr marL="457200" indent="-457200">
              <a:buFont typeface="Arial" panose="020B0604020202020204" pitchFamily="34" charset="0"/>
              <a:buChar char="•"/>
            </a:pPr>
            <a:r>
              <a:rPr lang="en-US" sz="2800" dirty="0" smtClean="0"/>
              <a:t>HOMELESSNESS</a:t>
            </a:r>
          </a:p>
          <a:p>
            <a:pPr marL="457200" indent="-457200">
              <a:buFont typeface="Arial" panose="020B0604020202020204" pitchFamily="34" charset="0"/>
              <a:buChar char="•"/>
            </a:pPr>
            <a:r>
              <a:rPr lang="en-US" sz="2800" dirty="0" smtClean="0"/>
              <a:t>UNEMPLOYMENT</a:t>
            </a:r>
          </a:p>
          <a:p>
            <a:pPr marL="457200" lvl="2" indent="-457200">
              <a:buFont typeface="Arial" panose="020B0604020202020204" pitchFamily="34" charset="0"/>
              <a:buChar char="•"/>
            </a:pPr>
            <a:r>
              <a:rPr lang="en-US" sz="2800" dirty="0"/>
              <a:t>BUSINESS </a:t>
            </a:r>
            <a:r>
              <a:rPr lang="en-US" sz="2800" dirty="0" smtClean="0"/>
              <a:t>BANKRUPTCIES</a:t>
            </a:r>
          </a:p>
          <a:p>
            <a:pPr marL="457200" lvl="2" indent="-457200">
              <a:buFont typeface="Arial" panose="020B0604020202020204" pitchFamily="34" charset="0"/>
              <a:buChar char="•"/>
            </a:pPr>
            <a:r>
              <a:rPr lang="en-US" sz="2800" dirty="0" smtClean="0"/>
              <a:t>FORECLOSURES</a:t>
            </a:r>
            <a:endParaRPr lang="en-US" sz="2800" dirty="0"/>
          </a:p>
        </p:txBody>
      </p:sp>
      <p:pic>
        <p:nvPicPr>
          <p:cNvPr id="1026" name="Picture 2" descr="http://ts3.mm.bing.net/th?id=H.5023983229142826&amp;pid=15.1&amp;H=97&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69813" y="4824349"/>
            <a:ext cx="3261497" cy="1977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5780115"/>
      </p:ext>
    </p:extLst>
  </p:cSld>
  <p:clrMapOvr>
    <a:masterClrMapping/>
  </p:clrMapOvr>
  <mc:AlternateContent xmlns:mc="http://schemas.openxmlformats.org/markup-compatibility/2006" xmlns:p14="http://schemas.microsoft.com/office/powerpoint/2010/main">
    <mc:Choice Requires="p14">
      <p:transition spd="slow" p14:dur="2000" advTm="15002"/>
    </mc:Choice>
    <mc:Fallback xmlns="">
      <p:transition spd="slow" advTm="15002"/>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ight Arrow 31"/>
          <p:cNvSpPr/>
          <p:nvPr/>
        </p:nvSpPr>
        <p:spPr>
          <a:xfrm rot="12364698">
            <a:off x="7353190" y="4674619"/>
            <a:ext cx="2149321" cy="48463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Arrow 30"/>
          <p:cNvSpPr/>
          <p:nvPr/>
        </p:nvSpPr>
        <p:spPr>
          <a:xfrm rot="19882102">
            <a:off x="2193168" y="4733028"/>
            <a:ext cx="2519593" cy="48463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ight Arrow 29"/>
          <p:cNvSpPr/>
          <p:nvPr/>
        </p:nvSpPr>
        <p:spPr>
          <a:xfrm rot="8910236">
            <a:off x="7253085" y="2858858"/>
            <a:ext cx="2564604" cy="48463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ight Arrow 19"/>
          <p:cNvSpPr/>
          <p:nvPr/>
        </p:nvSpPr>
        <p:spPr>
          <a:xfrm rot="996258">
            <a:off x="2406769" y="3131808"/>
            <a:ext cx="2050356" cy="47233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0800000" flipH="1" flipV="1">
            <a:off x="4434297" y="3070214"/>
            <a:ext cx="2899271" cy="174997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PRIVATE</a:t>
            </a:r>
          </a:p>
          <a:p>
            <a:pPr algn="ctr"/>
            <a:r>
              <a:rPr lang="en-US" sz="2800" dirty="0" smtClean="0"/>
              <a:t>BANKS</a:t>
            </a:r>
            <a:endParaRPr lang="en-US" sz="2800" dirty="0"/>
          </a:p>
        </p:txBody>
      </p:sp>
      <p:sp>
        <p:nvSpPr>
          <p:cNvPr id="11" name="Flowchart: Process 10"/>
          <p:cNvSpPr/>
          <p:nvPr/>
        </p:nvSpPr>
        <p:spPr>
          <a:xfrm>
            <a:off x="9805868" y="4824543"/>
            <a:ext cx="1536953" cy="99712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PRODUCTION</a:t>
            </a:r>
          </a:p>
          <a:p>
            <a:pPr algn="ctr"/>
            <a:r>
              <a:rPr lang="en-US" dirty="0" smtClean="0"/>
              <a:t>DISTRIBUTION</a:t>
            </a:r>
            <a:endParaRPr lang="en-US" dirty="0"/>
          </a:p>
        </p:txBody>
      </p:sp>
      <p:sp>
        <p:nvSpPr>
          <p:cNvPr id="7" name="Flowchart: Process 6"/>
          <p:cNvSpPr/>
          <p:nvPr/>
        </p:nvSpPr>
        <p:spPr>
          <a:xfrm>
            <a:off x="780361" y="2041799"/>
            <a:ext cx="1497724" cy="102054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HOUSEHOLDS</a:t>
            </a:r>
            <a:endParaRPr lang="en-US" dirty="0"/>
          </a:p>
        </p:txBody>
      </p:sp>
      <p:sp>
        <p:nvSpPr>
          <p:cNvPr id="10" name="Flowchart: Process 9"/>
          <p:cNvSpPr/>
          <p:nvPr/>
        </p:nvSpPr>
        <p:spPr>
          <a:xfrm>
            <a:off x="689405" y="4801120"/>
            <a:ext cx="1387366" cy="102054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LABOR</a:t>
            </a:r>
            <a:endParaRPr lang="en-US" dirty="0"/>
          </a:p>
        </p:txBody>
      </p:sp>
      <p:sp>
        <p:nvSpPr>
          <p:cNvPr id="12" name="Flowchart: Process 11"/>
          <p:cNvSpPr/>
          <p:nvPr/>
        </p:nvSpPr>
        <p:spPr>
          <a:xfrm>
            <a:off x="9813704" y="2038253"/>
            <a:ext cx="1536951" cy="102054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RETAILERS</a:t>
            </a:r>
            <a:endParaRPr lang="en-US" dirty="0"/>
          </a:p>
        </p:txBody>
      </p:sp>
      <p:sp>
        <p:nvSpPr>
          <p:cNvPr id="5" name="TextBox 4"/>
          <p:cNvSpPr txBox="1"/>
          <p:nvPr/>
        </p:nvSpPr>
        <p:spPr>
          <a:xfrm rot="959204">
            <a:off x="2477960" y="2288018"/>
            <a:ext cx="1833662" cy="954107"/>
          </a:xfrm>
          <a:prstGeom prst="rect">
            <a:avLst/>
          </a:prstGeom>
          <a:solidFill>
            <a:srgbClr val="FFFFCC"/>
          </a:solidFill>
        </p:spPr>
        <p:txBody>
          <a:bodyPr wrap="square" rtlCol="0">
            <a:spAutoFit/>
          </a:bodyPr>
          <a:lstStyle/>
          <a:p>
            <a:r>
              <a:rPr lang="en-US" sz="1600" dirty="0" smtClean="0"/>
              <a:t>MORTGAGE, CC, STUDENT, ETC. </a:t>
            </a:r>
            <a:r>
              <a:rPr lang="en-US" sz="2400" dirty="0" smtClean="0"/>
              <a:t>INTEREST</a:t>
            </a:r>
            <a:endParaRPr lang="en-US" sz="2400" dirty="0"/>
          </a:p>
        </p:txBody>
      </p:sp>
      <p:sp>
        <p:nvSpPr>
          <p:cNvPr id="13" name="TextBox 12"/>
          <p:cNvSpPr txBox="1"/>
          <p:nvPr/>
        </p:nvSpPr>
        <p:spPr>
          <a:xfrm rot="19684889">
            <a:off x="7376949" y="2246820"/>
            <a:ext cx="2175068" cy="707886"/>
          </a:xfrm>
          <a:prstGeom prst="rect">
            <a:avLst/>
          </a:prstGeom>
          <a:solidFill>
            <a:srgbClr val="FFFFCC"/>
          </a:solidFill>
        </p:spPr>
        <p:txBody>
          <a:bodyPr wrap="square" rtlCol="0">
            <a:spAutoFit/>
          </a:bodyPr>
          <a:lstStyle/>
          <a:p>
            <a:r>
              <a:rPr lang="en-US" sz="1600" dirty="0" smtClean="0"/>
              <a:t>SMALL BUSINESS LOAN </a:t>
            </a:r>
            <a:r>
              <a:rPr lang="en-US" sz="2400" dirty="0" smtClean="0"/>
              <a:t>INTEREST</a:t>
            </a:r>
            <a:endParaRPr lang="en-US" sz="2400" dirty="0"/>
          </a:p>
        </p:txBody>
      </p:sp>
      <p:sp>
        <p:nvSpPr>
          <p:cNvPr id="16" name="TextBox 15"/>
          <p:cNvSpPr txBox="1"/>
          <p:nvPr/>
        </p:nvSpPr>
        <p:spPr>
          <a:xfrm rot="1616501">
            <a:off x="7909698" y="4145313"/>
            <a:ext cx="1964421" cy="800219"/>
          </a:xfrm>
          <a:prstGeom prst="rect">
            <a:avLst/>
          </a:prstGeom>
          <a:solidFill>
            <a:srgbClr val="FFFFCC"/>
          </a:solidFill>
        </p:spPr>
        <p:txBody>
          <a:bodyPr wrap="square" rtlCol="0">
            <a:spAutoFit/>
          </a:bodyPr>
          <a:lstStyle/>
          <a:p>
            <a:r>
              <a:rPr lang="en-US" dirty="0" smtClean="0"/>
              <a:t>CORPORATE LOAN </a:t>
            </a:r>
            <a:r>
              <a:rPr lang="en-US" sz="2800" dirty="0" smtClean="0"/>
              <a:t>INTEREST</a:t>
            </a:r>
            <a:endParaRPr lang="en-US" sz="2800" dirty="0"/>
          </a:p>
        </p:txBody>
      </p:sp>
      <p:sp>
        <p:nvSpPr>
          <p:cNvPr id="23" name="TextBox 22"/>
          <p:cNvSpPr txBox="1"/>
          <p:nvPr/>
        </p:nvSpPr>
        <p:spPr>
          <a:xfrm rot="19889971">
            <a:off x="2233287" y="4212246"/>
            <a:ext cx="1605952" cy="800219"/>
          </a:xfrm>
          <a:prstGeom prst="rect">
            <a:avLst/>
          </a:prstGeom>
          <a:solidFill>
            <a:srgbClr val="FFFFCC"/>
          </a:solidFill>
        </p:spPr>
        <p:txBody>
          <a:bodyPr wrap="none" rtlCol="0">
            <a:spAutoFit/>
          </a:bodyPr>
          <a:lstStyle/>
          <a:p>
            <a:r>
              <a:rPr lang="en-US" dirty="0" smtClean="0"/>
              <a:t>FEDERAL  DEBT</a:t>
            </a:r>
          </a:p>
          <a:p>
            <a:r>
              <a:rPr lang="en-US" sz="2800" dirty="0" smtClean="0"/>
              <a:t>INTEREST</a:t>
            </a:r>
            <a:endParaRPr lang="en-US" sz="2800" dirty="0"/>
          </a:p>
        </p:txBody>
      </p:sp>
      <p:sp>
        <p:nvSpPr>
          <p:cNvPr id="33" name="Title 1"/>
          <p:cNvSpPr txBox="1">
            <a:spLocks/>
          </p:cNvSpPr>
          <p:nvPr/>
        </p:nvSpPr>
        <p:spPr>
          <a:xfrm>
            <a:off x="827221" y="152859"/>
            <a:ext cx="10515600" cy="1140191"/>
          </a:xfrm>
          <a:prstGeom prst="rect">
            <a:avLst/>
          </a:prstGeom>
          <a:solidFill>
            <a:srgbClr val="F3CDF3"/>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u="sng" dirty="0" smtClean="0"/>
              <a:t>INTEREST CONCENTRATES WEALTH………..</a:t>
            </a:r>
          </a:p>
        </p:txBody>
      </p:sp>
    </p:spTree>
    <p:extLst>
      <p:ext uri="{BB962C8B-B14F-4D97-AF65-F5344CB8AC3E}">
        <p14:creationId xmlns:p14="http://schemas.microsoft.com/office/powerpoint/2010/main" val="3093035626"/>
      </p:ext>
    </p:extLst>
  </p:cSld>
  <p:clrMapOvr>
    <a:masterClrMapping/>
  </p:clrMapOvr>
  <mc:AlternateContent xmlns:mc="http://schemas.openxmlformats.org/markup-compatibility/2006" xmlns:p14="http://schemas.microsoft.com/office/powerpoint/2010/main">
    <mc:Choice Requires="p14">
      <p:transition spd="slow" p14:dur="2000" advTm="21068"/>
    </mc:Choice>
    <mc:Fallback xmlns="">
      <p:transition spd="slow" advTm="2106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anim calcmode="lin" valueType="num">
                                      <p:cBhvr additive="base">
                                        <p:cTn id="11" dur="500" fill="hold"/>
                                        <p:tgtEl>
                                          <p:spTgt spid="32"/>
                                        </p:tgtEl>
                                        <p:attrNameLst>
                                          <p:attrName>ppt_x</p:attrName>
                                        </p:attrNameLst>
                                      </p:cBhvr>
                                      <p:tavLst>
                                        <p:tav tm="0">
                                          <p:val>
                                            <p:strVal val="#ppt_x"/>
                                          </p:val>
                                        </p:tav>
                                        <p:tav tm="100000">
                                          <p:val>
                                            <p:strVal val="#ppt_x"/>
                                          </p:val>
                                        </p:tav>
                                      </p:tavLst>
                                    </p:anim>
                                    <p:anim calcmode="lin" valueType="num">
                                      <p:cBhvr additive="base">
                                        <p:cTn id="12" dur="500" fill="hold"/>
                                        <p:tgtEl>
                                          <p:spTgt spid="3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 calcmode="lin" valueType="num">
                                      <p:cBhvr additive="base">
                                        <p:cTn id="15" dur="500" fill="hold"/>
                                        <p:tgtEl>
                                          <p:spTgt spid="31"/>
                                        </p:tgtEl>
                                        <p:attrNameLst>
                                          <p:attrName>ppt_x</p:attrName>
                                        </p:attrNameLst>
                                      </p:cBhvr>
                                      <p:tavLst>
                                        <p:tav tm="0">
                                          <p:val>
                                            <p:strVal val="#ppt_x"/>
                                          </p:val>
                                        </p:tav>
                                        <p:tav tm="100000">
                                          <p:val>
                                            <p:strVal val="#ppt_x"/>
                                          </p:val>
                                        </p:tav>
                                      </p:tavLst>
                                    </p:anim>
                                    <p:anim calcmode="lin" valueType="num">
                                      <p:cBhvr additive="base">
                                        <p:cTn id="16" dur="500" fill="hold"/>
                                        <p:tgtEl>
                                          <p:spTgt spid="3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anim calcmode="lin" valueType="num">
                                      <p:cBhvr additive="base">
                                        <p:cTn id="19" dur="500" fill="hold"/>
                                        <p:tgtEl>
                                          <p:spTgt spid="30"/>
                                        </p:tgtEl>
                                        <p:attrNameLst>
                                          <p:attrName>ppt_x</p:attrName>
                                        </p:attrNameLst>
                                      </p:cBhvr>
                                      <p:tavLst>
                                        <p:tav tm="0">
                                          <p:val>
                                            <p:strVal val="#ppt_x"/>
                                          </p:val>
                                        </p:tav>
                                        <p:tav tm="100000">
                                          <p:val>
                                            <p:strVal val="#ppt_x"/>
                                          </p:val>
                                        </p:tav>
                                      </p:tavLst>
                                    </p:anim>
                                    <p:anim calcmode="lin" valueType="num">
                                      <p:cBhvr additive="base">
                                        <p:cTn id="20" dur="500" fill="hold"/>
                                        <p:tgtEl>
                                          <p:spTgt spid="30"/>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cBhvr additive="base">
                                        <p:cTn id="23" dur="500" fill="hold"/>
                                        <p:tgtEl>
                                          <p:spTgt spid="20"/>
                                        </p:tgtEl>
                                        <p:attrNameLst>
                                          <p:attrName>ppt_x</p:attrName>
                                        </p:attrNameLst>
                                      </p:cBhvr>
                                      <p:tavLst>
                                        <p:tav tm="0">
                                          <p:val>
                                            <p:strVal val="#ppt_x"/>
                                          </p:val>
                                        </p:tav>
                                        <p:tav tm="100000">
                                          <p:val>
                                            <p:strVal val="#ppt_x"/>
                                          </p:val>
                                        </p:tav>
                                      </p:tavLst>
                                    </p:anim>
                                    <p:anim calcmode="lin" valueType="num">
                                      <p:cBhvr additive="base">
                                        <p:cTn id="24" dur="500" fill="hold"/>
                                        <p:tgtEl>
                                          <p:spTgt spid="20"/>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 calcmode="lin" valueType="num">
                                      <p:cBhvr additive="base">
                                        <p:cTn id="35" dur="500" fill="hold"/>
                                        <p:tgtEl>
                                          <p:spTgt spid="16"/>
                                        </p:tgtEl>
                                        <p:attrNameLst>
                                          <p:attrName>ppt_x</p:attrName>
                                        </p:attrNameLst>
                                      </p:cBhvr>
                                      <p:tavLst>
                                        <p:tav tm="0">
                                          <p:val>
                                            <p:strVal val="#ppt_x"/>
                                          </p:val>
                                        </p:tav>
                                        <p:tav tm="100000">
                                          <p:val>
                                            <p:strVal val="#ppt_x"/>
                                          </p:val>
                                        </p:tav>
                                      </p:tavLst>
                                    </p:anim>
                                    <p:anim calcmode="lin" valueType="num">
                                      <p:cBhvr additive="base">
                                        <p:cTn id="36" dur="500" fill="hold"/>
                                        <p:tgtEl>
                                          <p:spTgt spid="16"/>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anim calcmode="lin" valueType="num">
                                      <p:cBhvr additive="base">
                                        <p:cTn id="39" dur="500" fill="hold"/>
                                        <p:tgtEl>
                                          <p:spTgt spid="23"/>
                                        </p:tgtEl>
                                        <p:attrNameLst>
                                          <p:attrName>ppt_x</p:attrName>
                                        </p:attrNameLst>
                                      </p:cBhvr>
                                      <p:tavLst>
                                        <p:tav tm="0">
                                          <p:val>
                                            <p:strVal val="#ppt_x"/>
                                          </p:val>
                                        </p:tav>
                                        <p:tav tm="100000">
                                          <p:val>
                                            <p:strVal val="#ppt_x"/>
                                          </p:val>
                                        </p:tav>
                                      </p:tavLst>
                                    </p:anim>
                                    <p:anim calcmode="lin" valueType="num">
                                      <p:cBhvr additive="base">
                                        <p:cTn id="4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1" grpId="0" animBg="1"/>
      <p:bldP spid="30" grpId="0" animBg="1"/>
      <p:bldP spid="20" grpId="0" animBg="1"/>
      <p:bldP spid="9" grpId="0" animBg="1"/>
      <p:bldP spid="5" grpId="0" animBg="1"/>
      <p:bldP spid="13" grpId="0" animBg="1"/>
      <p:bldP spid="16" grpId="0" animBg="1"/>
      <p:bldP spid="2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ight Arrow 31"/>
          <p:cNvSpPr/>
          <p:nvPr/>
        </p:nvSpPr>
        <p:spPr>
          <a:xfrm rot="10800000" flipH="1" flipV="1">
            <a:off x="2861626" y="3156657"/>
            <a:ext cx="2360079" cy="1092428"/>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t>LOANS</a:t>
            </a:r>
            <a:endParaRPr lang="en-US" sz="4800" dirty="0"/>
          </a:p>
        </p:txBody>
      </p:sp>
      <p:sp>
        <p:nvSpPr>
          <p:cNvPr id="9" name="Oval 8"/>
          <p:cNvSpPr/>
          <p:nvPr/>
        </p:nvSpPr>
        <p:spPr>
          <a:xfrm rot="10800000" flipH="1" flipV="1">
            <a:off x="564752" y="2793826"/>
            <a:ext cx="2296874" cy="20051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GOLDMAN, CITIBANK, MORGAN CHASE, BOA, ETC.</a:t>
            </a:r>
            <a:endParaRPr lang="en-US" sz="2000" dirty="0"/>
          </a:p>
        </p:txBody>
      </p:sp>
      <p:sp>
        <p:nvSpPr>
          <p:cNvPr id="40" name="Oval 39"/>
          <p:cNvSpPr/>
          <p:nvPr/>
        </p:nvSpPr>
        <p:spPr>
          <a:xfrm>
            <a:off x="6116777" y="2522199"/>
            <a:ext cx="2222304" cy="173975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HEDGE FUNDS</a:t>
            </a:r>
            <a:endParaRPr lang="en-US" sz="2800" dirty="0"/>
          </a:p>
        </p:txBody>
      </p:sp>
      <p:sp>
        <p:nvSpPr>
          <p:cNvPr id="42" name="Oval 41"/>
          <p:cNvSpPr/>
          <p:nvPr/>
        </p:nvSpPr>
        <p:spPr>
          <a:xfrm>
            <a:off x="8755572" y="2086532"/>
            <a:ext cx="2865585" cy="170989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DERIVATIVES</a:t>
            </a:r>
          </a:p>
          <a:p>
            <a:pPr algn="ctr"/>
            <a:r>
              <a:rPr lang="en-US" sz="2800" dirty="0" smtClean="0"/>
              <a:t>TRADERS</a:t>
            </a:r>
          </a:p>
        </p:txBody>
      </p:sp>
      <p:sp>
        <p:nvSpPr>
          <p:cNvPr id="43" name="Oval 42"/>
          <p:cNvSpPr/>
          <p:nvPr/>
        </p:nvSpPr>
        <p:spPr>
          <a:xfrm>
            <a:off x="5146185" y="4657662"/>
            <a:ext cx="3045530" cy="161427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CURRENCY</a:t>
            </a:r>
          </a:p>
          <a:p>
            <a:pPr algn="ctr"/>
            <a:r>
              <a:rPr lang="en-US" sz="2800" dirty="0" smtClean="0"/>
              <a:t>TRADERS</a:t>
            </a:r>
            <a:endParaRPr lang="en-US" sz="2800" dirty="0"/>
          </a:p>
        </p:txBody>
      </p:sp>
      <p:sp>
        <p:nvSpPr>
          <p:cNvPr id="44" name="Oval 43"/>
          <p:cNvSpPr/>
          <p:nvPr/>
        </p:nvSpPr>
        <p:spPr>
          <a:xfrm>
            <a:off x="8755572" y="4249085"/>
            <a:ext cx="2594223" cy="175801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BOND MARKET</a:t>
            </a:r>
            <a:endParaRPr lang="en-US" sz="2800" dirty="0"/>
          </a:p>
        </p:txBody>
      </p:sp>
      <p:sp>
        <p:nvSpPr>
          <p:cNvPr id="24" name="Title 1"/>
          <p:cNvSpPr txBox="1">
            <a:spLocks/>
          </p:cNvSpPr>
          <p:nvPr/>
        </p:nvSpPr>
        <p:spPr>
          <a:xfrm>
            <a:off x="564752" y="124355"/>
            <a:ext cx="10515600" cy="1447676"/>
          </a:xfrm>
          <a:prstGeom prst="rect">
            <a:avLst/>
          </a:prstGeom>
          <a:solidFill>
            <a:srgbClr val="F3CDF3"/>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smtClean="0">
                <a:solidFill>
                  <a:schemeClr val="tx1">
                    <a:lumMod val="95000"/>
                    <a:lumOff val="5000"/>
                  </a:schemeClr>
                </a:solidFill>
              </a:rPr>
              <a:t>THE BANKS’ </a:t>
            </a:r>
            <a:r>
              <a:rPr lang="en-US" sz="4000" b="1" dirty="0" smtClean="0">
                <a:solidFill>
                  <a:srgbClr val="0000FF"/>
                </a:solidFill>
              </a:rPr>
              <a:t>DECIDE WHO GETS MONEY (LOANS)</a:t>
            </a:r>
            <a:r>
              <a:rPr lang="en-US" sz="3200" b="1" dirty="0" smtClean="0">
                <a:solidFill>
                  <a:schemeClr val="tx1">
                    <a:lumMod val="95000"/>
                    <a:lumOff val="5000"/>
                  </a:schemeClr>
                </a:solidFill>
              </a:rPr>
              <a:t>…..</a:t>
            </a:r>
          </a:p>
          <a:p>
            <a:pPr algn="ctr"/>
            <a:r>
              <a:rPr lang="en-US" sz="3200" b="1" dirty="0" smtClean="0">
                <a:solidFill>
                  <a:schemeClr val="tx1">
                    <a:lumMod val="95000"/>
                    <a:lumOff val="5000"/>
                  </a:schemeClr>
                </a:solidFill>
              </a:rPr>
              <a:t>CONCENTRATES POWER</a:t>
            </a:r>
          </a:p>
        </p:txBody>
      </p:sp>
    </p:spTree>
    <p:extLst>
      <p:ext uri="{BB962C8B-B14F-4D97-AF65-F5344CB8AC3E}">
        <p14:creationId xmlns:p14="http://schemas.microsoft.com/office/powerpoint/2010/main" val="23152501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additive="base">
                                        <p:cTn id="7" dur="500" fill="hold"/>
                                        <p:tgtEl>
                                          <p:spTgt spid="32"/>
                                        </p:tgtEl>
                                        <p:attrNameLst>
                                          <p:attrName>ppt_x</p:attrName>
                                        </p:attrNameLst>
                                      </p:cBhvr>
                                      <p:tavLst>
                                        <p:tav tm="0">
                                          <p:val>
                                            <p:strVal val="#ppt_x"/>
                                          </p:val>
                                        </p:tav>
                                        <p:tav tm="100000">
                                          <p:val>
                                            <p:strVal val="#ppt_x"/>
                                          </p:val>
                                        </p:tav>
                                      </p:tavLst>
                                    </p:anim>
                                    <p:anim calcmode="lin" valueType="num">
                                      <p:cBhvr additive="base">
                                        <p:cTn id="8" dur="500" fill="hold"/>
                                        <p:tgtEl>
                                          <p:spTgt spid="3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 presetClass="entr" presetSubtype="4" fill="hold" grpId="0" nodeType="afterEffect">
                                  <p:stCondLst>
                                    <p:cond delay="0"/>
                                  </p:stCondLst>
                                  <p:childTnLst>
                                    <p:set>
                                      <p:cBhvr>
                                        <p:cTn id="15" dur="1" fill="hold">
                                          <p:stCondLst>
                                            <p:cond delay="0"/>
                                          </p:stCondLst>
                                        </p:cTn>
                                        <p:tgtEl>
                                          <p:spTgt spid="40"/>
                                        </p:tgtEl>
                                        <p:attrNameLst>
                                          <p:attrName>style.visibility</p:attrName>
                                        </p:attrNameLst>
                                      </p:cBhvr>
                                      <p:to>
                                        <p:strVal val="visible"/>
                                      </p:to>
                                    </p:set>
                                    <p:anim calcmode="lin" valueType="num">
                                      <p:cBhvr additive="base">
                                        <p:cTn id="16" dur="500" fill="hold"/>
                                        <p:tgtEl>
                                          <p:spTgt spid="40"/>
                                        </p:tgtEl>
                                        <p:attrNameLst>
                                          <p:attrName>ppt_x</p:attrName>
                                        </p:attrNameLst>
                                      </p:cBhvr>
                                      <p:tavLst>
                                        <p:tav tm="0">
                                          <p:val>
                                            <p:strVal val="#ppt_x"/>
                                          </p:val>
                                        </p:tav>
                                        <p:tav tm="100000">
                                          <p:val>
                                            <p:strVal val="#ppt_x"/>
                                          </p:val>
                                        </p:tav>
                                      </p:tavLst>
                                    </p:anim>
                                    <p:anim calcmode="lin" valueType="num">
                                      <p:cBhvr additive="base">
                                        <p:cTn id="17" dur="500" fill="hold"/>
                                        <p:tgtEl>
                                          <p:spTgt spid="40"/>
                                        </p:tgtEl>
                                        <p:attrNameLst>
                                          <p:attrName>ppt_y</p:attrName>
                                        </p:attrNameLst>
                                      </p:cBhvr>
                                      <p:tavLst>
                                        <p:tav tm="0">
                                          <p:val>
                                            <p:strVal val="1+#ppt_h/2"/>
                                          </p:val>
                                        </p:tav>
                                        <p:tav tm="100000">
                                          <p:val>
                                            <p:strVal val="#ppt_y"/>
                                          </p:val>
                                        </p:tav>
                                      </p:tavLst>
                                    </p:anim>
                                  </p:childTnLst>
                                </p:cTn>
                              </p:par>
                            </p:childTnLst>
                          </p:cTn>
                        </p:par>
                        <p:par>
                          <p:cTn id="18" fill="hold">
                            <p:stCondLst>
                              <p:cond delay="1000"/>
                            </p:stCondLst>
                            <p:childTnLst>
                              <p:par>
                                <p:cTn id="19" presetID="2" presetClass="entr" presetSubtype="4" fill="hold" grpId="0" nodeType="afterEffect">
                                  <p:stCondLst>
                                    <p:cond delay="0"/>
                                  </p:stCondLst>
                                  <p:childTnLst>
                                    <p:set>
                                      <p:cBhvr>
                                        <p:cTn id="20" dur="1" fill="hold">
                                          <p:stCondLst>
                                            <p:cond delay="0"/>
                                          </p:stCondLst>
                                        </p:cTn>
                                        <p:tgtEl>
                                          <p:spTgt spid="42"/>
                                        </p:tgtEl>
                                        <p:attrNameLst>
                                          <p:attrName>style.visibility</p:attrName>
                                        </p:attrNameLst>
                                      </p:cBhvr>
                                      <p:to>
                                        <p:strVal val="visible"/>
                                      </p:to>
                                    </p:set>
                                    <p:anim calcmode="lin" valueType="num">
                                      <p:cBhvr additive="base">
                                        <p:cTn id="21" dur="500" fill="hold"/>
                                        <p:tgtEl>
                                          <p:spTgt spid="42"/>
                                        </p:tgtEl>
                                        <p:attrNameLst>
                                          <p:attrName>ppt_x</p:attrName>
                                        </p:attrNameLst>
                                      </p:cBhvr>
                                      <p:tavLst>
                                        <p:tav tm="0">
                                          <p:val>
                                            <p:strVal val="#ppt_x"/>
                                          </p:val>
                                        </p:tav>
                                        <p:tav tm="100000">
                                          <p:val>
                                            <p:strVal val="#ppt_x"/>
                                          </p:val>
                                        </p:tav>
                                      </p:tavLst>
                                    </p:anim>
                                    <p:anim calcmode="lin" valueType="num">
                                      <p:cBhvr additive="base">
                                        <p:cTn id="22" dur="500" fill="hold"/>
                                        <p:tgtEl>
                                          <p:spTgt spid="42"/>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 presetClass="entr" presetSubtype="4" fill="hold" grpId="0" nodeType="afterEffect">
                                  <p:stCondLst>
                                    <p:cond delay="0"/>
                                  </p:stCondLst>
                                  <p:childTnLst>
                                    <p:set>
                                      <p:cBhvr>
                                        <p:cTn id="25" dur="1" fill="hold">
                                          <p:stCondLst>
                                            <p:cond delay="0"/>
                                          </p:stCondLst>
                                        </p:cTn>
                                        <p:tgtEl>
                                          <p:spTgt spid="43"/>
                                        </p:tgtEl>
                                        <p:attrNameLst>
                                          <p:attrName>style.visibility</p:attrName>
                                        </p:attrNameLst>
                                      </p:cBhvr>
                                      <p:to>
                                        <p:strVal val="visible"/>
                                      </p:to>
                                    </p:set>
                                    <p:anim calcmode="lin" valueType="num">
                                      <p:cBhvr additive="base">
                                        <p:cTn id="26" dur="500" fill="hold"/>
                                        <p:tgtEl>
                                          <p:spTgt spid="43"/>
                                        </p:tgtEl>
                                        <p:attrNameLst>
                                          <p:attrName>ppt_x</p:attrName>
                                        </p:attrNameLst>
                                      </p:cBhvr>
                                      <p:tavLst>
                                        <p:tav tm="0">
                                          <p:val>
                                            <p:strVal val="#ppt_x"/>
                                          </p:val>
                                        </p:tav>
                                        <p:tav tm="100000">
                                          <p:val>
                                            <p:strVal val="#ppt_x"/>
                                          </p:val>
                                        </p:tav>
                                      </p:tavLst>
                                    </p:anim>
                                    <p:anim calcmode="lin" valueType="num">
                                      <p:cBhvr additive="base">
                                        <p:cTn id="27" dur="500" fill="hold"/>
                                        <p:tgtEl>
                                          <p:spTgt spid="43"/>
                                        </p:tgtEl>
                                        <p:attrNameLst>
                                          <p:attrName>ppt_y</p:attrName>
                                        </p:attrNameLst>
                                      </p:cBhvr>
                                      <p:tavLst>
                                        <p:tav tm="0">
                                          <p:val>
                                            <p:strVal val="1+#ppt_h/2"/>
                                          </p:val>
                                        </p:tav>
                                        <p:tav tm="100000">
                                          <p:val>
                                            <p:strVal val="#ppt_y"/>
                                          </p:val>
                                        </p:tav>
                                      </p:tavLst>
                                    </p:anim>
                                  </p:childTnLst>
                                </p:cTn>
                              </p:par>
                            </p:childTnLst>
                          </p:cTn>
                        </p:par>
                        <p:par>
                          <p:cTn id="28" fill="hold">
                            <p:stCondLst>
                              <p:cond delay="2000"/>
                            </p:stCondLst>
                            <p:childTnLst>
                              <p:par>
                                <p:cTn id="29" presetID="2" presetClass="entr" presetSubtype="4" fill="hold" grpId="0" nodeType="afterEffect">
                                  <p:stCondLst>
                                    <p:cond delay="0"/>
                                  </p:stCondLst>
                                  <p:childTnLst>
                                    <p:set>
                                      <p:cBhvr>
                                        <p:cTn id="30" dur="1" fill="hold">
                                          <p:stCondLst>
                                            <p:cond delay="0"/>
                                          </p:stCondLst>
                                        </p:cTn>
                                        <p:tgtEl>
                                          <p:spTgt spid="44"/>
                                        </p:tgtEl>
                                        <p:attrNameLst>
                                          <p:attrName>style.visibility</p:attrName>
                                        </p:attrNameLst>
                                      </p:cBhvr>
                                      <p:to>
                                        <p:strVal val="visible"/>
                                      </p:to>
                                    </p:set>
                                    <p:anim calcmode="lin" valueType="num">
                                      <p:cBhvr additive="base">
                                        <p:cTn id="31" dur="500" fill="hold"/>
                                        <p:tgtEl>
                                          <p:spTgt spid="44"/>
                                        </p:tgtEl>
                                        <p:attrNameLst>
                                          <p:attrName>ppt_x</p:attrName>
                                        </p:attrNameLst>
                                      </p:cBhvr>
                                      <p:tavLst>
                                        <p:tav tm="0">
                                          <p:val>
                                            <p:strVal val="#ppt_x"/>
                                          </p:val>
                                        </p:tav>
                                        <p:tav tm="100000">
                                          <p:val>
                                            <p:strVal val="#ppt_x"/>
                                          </p:val>
                                        </p:tav>
                                      </p:tavLst>
                                    </p:anim>
                                    <p:anim calcmode="lin" valueType="num">
                                      <p:cBhvr additive="base">
                                        <p:cTn id="32"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9" grpId="0" animBg="1"/>
      <p:bldP spid="40" grpId="0" animBg="1"/>
      <p:bldP spid="42" grpId="0" animBg="1"/>
      <p:bldP spid="43" grpId="0" animBg="1"/>
      <p:bldP spid="4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ight Arrow 30"/>
          <p:cNvSpPr/>
          <p:nvPr/>
        </p:nvSpPr>
        <p:spPr>
          <a:xfrm rot="582327">
            <a:off x="2951793" y="2467375"/>
            <a:ext cx="3385142" cy="2507617"/>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GIVE LOANS TO </a:t>
            </a:r>
            <a:endParaRPr lang="en-US" sz="2800" dirty="0"/>
          </a:p>
        </p:txBody>
      </p:sp>
      <p:sp>
        <p:nvSpPr>
          <p:cNvPr id="9" name="Oval 8"/>
          <p:cNvSpPr/>
          <p:nvPr/>
        </p:nvSpPr>
        <p:spPr>
          <a:xfrm rot="10800000" flipH="1" flipV="1">
            <a:off x="15553" y="2209504"/>
            <a:ext cx="3000680" cy="200519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TOO BIG</a:t>
            </a:r>
          </a:p>
          <a:p>
            <a:pPr algn="ctr"/>
            <a:r>
              <a:rPr lang="en-US" sz="2400" dirty="0" smtClean="0"/>
              <a:t>TO FAIL BANKS</a:t>
            </a:r>
            <a:endParaRPr lang="en-US" sz="2400" dirty="0"/>
          </a:p>
        </p:txBody>
      </p:sp>
      <p:sp>
        <p:nvSpPr>
          <p:cNvPr id="8" name="Oval 7"/>
          <p:cNvSpPr/>
          <p:nvPr/>
        </p:nvSpPr>
        <p:spPr>
          <a:xfrm>
            <a:off x="6819862" y="4924977"/>
            <a:ext cx="2222304" cy="974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WRITING LAWS</a:t>
            </a:r>
            <a:endParaRPr lang="en-US" sz="2400" dirty="0"/>
          </a:p>
        </p:txBody>
      </p:sp>
      <p:sp>
        <p:nvSpPr>
          <p:cNvPr id="48" name="Oval 47"/>
          <p:cNvSpPr/>
          <p:nvPr/>
        </p:nvSpPr>
        <p:spPr>
          <a:xfrm>
            <a:off x="3689352" y="5140337"/>
            <a:ext cx="2222304" cy="974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t>PACS</a:t>
            </a:r>
            <a:endParaRPr lang="en-US" sz="3600" dirty="0"/>
          </a:p>
        </p:txBody>
      </p:sp>
      <p:sp>
        <p:nvSpPr>
          <p:cNvPr id="24" name="Title 1"/>
          <p:cNvSpPr txBox="1">
            <a:spLocks/>
          </p:cNvSpPr>
          <p:nvPr/>
        </p:nvSpPr>
        <p:spPr>
          <a:xfrm>
            <a:off x="596900" y="0"/>
            <a:ext cx="11193588" cy="1430508"/>
          </a:xfrm>
          <a:prstGeom prst="rect">
            <a:avLst/>
          </a:prstGeom>
          <a:solidFill>
            <a:srgbClr val="F3CDF3"/>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smtClean="0">
                <a:solidFill>
                  <a:schemeClr val="tx1">
                    <a:lumMod val="95000"/>
                    <a:lumOff val="5000"/>
                  </a:schemeClr>
                </a:solidFill>
              </a:rPr>
              <a:t>CONCENTRATION OF WEALTH…..</a:t>
            </a:r>
          </a:p>
          <a:p>
            <a:pPr algn="ctr"/>
            <a:r>
              <a:rPr lang="en-US" sz="3200" b="1" dirty="0" smtClean="0">
                <a:solidFill>
                  <a:schemeClr val="tx1">
                    <a:lumMod val="95000"/>
                    <a:lumOff val="5000"/>
                  </a:schemeClr>
                </a:solidFill>
              </a:rPr>
              <a:t>LEADS TO CONCENTRATION OF POWER</a:t>
            </a:r>
          </a:p>
        </p:txBody>
      </p:sp>
      <p:sp>
        <p:nvSpPr>
          <p:cNvPr id="19" name="Oval 18"/>
          <p:cNvSpPr/>
          <p:nvPr/>
        </p:nvSpPr>
        <p:spPr>
          <a:xfrm>
            <a:off x="6857728" y="3183388"/>
            <a:ext cx="3805744" cy="974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MEDIA</a:t>
            </a:r>
          </a:p>
          <a:p>
            <a:pPr algn="ctr"/>
            <a:r>
              <a:rPr lang="en-US" sz="2400" dirty="0" smtClean="0"/>
              <a:t>CONCENTRATION</a:t>
            </a:r>
            <a:endParaRPr lang="en-US" sz="2400" dirty="0"/>
          </a:p>
        </p:txBody>
      </p:sp>
      <p:sp>
        <p:nvSpPr>
          <p:cNvPr id="13" name="Oval 12"/>
          <p:cNvSpPr/>
          <p:nvPr/>
        </p:nvSpPr>
        <p:spPr>
          <a:xfrm>
            <a:off x="1789331" y="5745555"/>
            <a:ext cx="2222304" cy="974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LOBBYISTS</a:t>
            </a:r>
            <a:endParaRPr lang="en-US" sz="2400" dirty="0"/>
          </a:p>
        </p:txBody>
      </p:sp>
      <p:sp>
        <p:nvSpPr>
          <p:cNvPr id="14" name="Oval 13"/>
          <p:cNvSpPr/>
          <p:nvPr/>
        </p:nvSpPr>
        <p:spPr>
          <a:xfrm>
            <a:off x="5911656" y="1638773"/>
            <a:ext cx="2516085" cy="974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ECONOMICS</a:t>
            </a:r>
          </a:p>
          <a:p>
            <a:pPr algn="ctr"/>
            <a:r>
              <a:rPr lang="en-US" sz="2400" dirty="0" smtClean="0"/>
              <a:t>TEACHING</a:t>
            </a:r>
            <a:endParaRPr lang="en-US" sz="2400" dirty="0"/>
          </a:p>
        </p:txBody>
      </p:sp>
      <p:sp>
        <p:nvSpPr>
          <p:cNvPr id="15" name="Oval 14"/>
          <p:cNvSpPr/>
          <p:nvPr/>
        </p:nvSpPr>
        <p:spPr>
          <a:xfrm>
            <a:off x="5473623" y="5699998"/>
            <a:ext cx="2222304" cy="974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ELECTIONS</a:t>
            </a:r>
            <a:endParaRPr lang="en-US" sz="2400" dirty="0"/>
          </a:p>
        </p:txBody>
      </p:sp>
      <p:sp>
        <p:nvSpPr>
          <p:cNvPr id="11" name="Oval 10"/>
          <p:cNvSpPr/>
          <p:nvPr/>
        </p:nvSpPr>
        <p:spPr>
          <a:xfrm>
            <a:off x="8673357" y="1638773"/>
            <a:ext cx="2516085" cy="974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HISTORY</a:t>
            </a:r>
          </a:p>
          <a:p>
            <a:pPr algn="ctr"/>
            <a:r>
              <a:rPr lang="en-US" sz="2400" dirty="0" smtClean="0"/>
              <a:t>TEACHING</a:t>
            </a:r>
            <a:endParaRPr lang="en-US" sz="2400" dirty="0"/>
          </a:p>
        </p:txBody>
      </p:sp>
      <p:sp>
        <p:nvSpPr>
          <p:cNvPr id="12" name="Oval 11"/>
          <p:cNvSpPr/>
          <p:nvPr/>
        </p:nvSpPr>
        <p:spPr>
          <a:xfrm>
            <a:off x="8166100" y="5620495"/>
            <a:ext cx="3818072" cy="974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COURTS</a:t>
            </a:r>
          </a:p>
          <a:p>
            <a:pPr algn="ctr"/>
            <a:r>
              <a:rPr lang="en-US" sz="2400" dirty="0" smtClean="0"/>
              <a:t>(CITIZENS’ UNITED)</a:t>
            </a:r>
            <a:endParaRPr lang="en-US" sz="2400" dirty="0"/>
          </a:p>
        </p:txBody>
      </p:sp>
      <p:sp>
        <p:nvSpPr>
          <p:cNvPr id="16" name="Oval 15"/>
          <p:cNvSpPr/>
          <p:nvPr/>
        </p:nvSpPr>
        <p:spPr>
          <a:xfrm>
            <a:off x="208006" y="4993698"/>
            <a:ext cx="2222304" cy="97450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BIG</a:t>
            </a:r>
          </a:p>
          <a:p>
            <a:pPr algn="ctr"/>
            <a:r>
              <a:rPr lang="en-US" sz="2400" dirty="0" smtClean="0"/>
              <a:t>PHARMA</a:t>
            </a:r>
            <a:endParaRPr lang="en-US" sz="2400" dirty="0"/>
          </a:p>
        </p:txBody>
      </p:sp>
    </p:spTree>
    <p:extLst>
      <p:ext uri="{BB962C8B-B14F-4D97-AF65-F5344CB8AC3E}">
        <p14:creationId xmlns:p14="http://schemas.microsoft.com/office/powerpoint/2010/main" val="150994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additive="base">
                                        <p:cTn id="7" dur="500" fill="hold"/>
                                        <p:tgtEl>
                                          <p:spTgt spid="31"/>
                                        </p:tgtEl>
                                        <p:attrNameLst>
                                          <p:attrName>ppt_x</p:attrName>
                                        </p:attrNameLst>
                                      </p:cBhvr>
                                      <p:tavLst>
                                        <p:tav tm="0">
                                          <p:val>
                                            <p:strVal val="#ppt_x"/>
                                          </p:val>
                                        </p:tav>
                                        <p:tav tm="100000">
                                          <p:val>
                                            <p:strVal val="#ppt_x"/>
                                          </p:val>
                                        </p:tav>
                                      </p:tavLst>
                                    </p:anim>
                                    <p:anim calcmode="lin" valueType="num">
                                      <p:cBhvr additive="base">
                                        <p:cTn id="8" dur="500" fill="hold"/>
                                        <p:tgtEl>
                                          <p:spTgt spid="3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 presetClass="entr" presetSubtype="4"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ppt_x"/>
                                          </p:val>
                                        </p:tav>
                                        <p:tav tm="100000">
                                          <p:val>
                                            <p:strVal val="#ppt_x"/>
                                          </p:val>
                                        </p:tav>
                                      </p:tavLst>
                                    </p:anim>
                                    <p:anim calcmode="lin" valueType="num">
                                      <p:cBhvr additive="base">
                                        <p:cTn id="17" dur="500" fill="hold"/>
                                        <p:tgtEl>
                                          <p:spTgt spid="8"/>
                                        </p:tgtEl>
                                        <p:attrNameLst>
                                          <p:attrName>ppt_y</p:attrName>
                                        </p:attrNameLst>
                                      </p:cBhvr>
                                      <p:tavLst>
                                        <p:tav tm="0">
                                          <p:val>
                                            <p:strVal val="1+#ppt_h/2"/>
                                          </p:val>
                                        </p:tav>
                                        <p:tav tm="100000">
                                          <p:val>
                                            <p:strVal val="#ppt_y"/>
                                          </p:val>
                                        </p:tav>
                                      </p:tavLst>
                                    </p:anim>
                                  </p:childTnLst>
                                </p:cTn>
                              </p:par>
                            </p:childTnLst>
                          </p:cTn>
                        </p:par>
                        <p:par>
                          <p:cTn id="18" fill="hold">
                            <p:stCondLst>
                              <p:cond delay="1000"/>
                            </p:stCondLst>
                            <p:childTnLst>
                              <p:par>
                                <p:cTn id="19" presetID="2" presetClass="entr" presetSubtype="4" fill="hold" grpId="0" nodeType="after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additive="base">
                                        <p:cTn id="21" dur="500" fill="hold"/>
                                        <p:tgtEl>
                                          <p:spTgt spid="48"/>
                                        </p:tgtEl>
                                        <p:attrNameLst>
                                          <p:attrName>ppt_x</p:attrName>
                                        </p:attrNameLst>
                                      </p:cBhvr>
                                      <p:tavLst>
                                        <p:tav tm="0">
                                          <p:val>
                                            <p:strVal val="#ppt_x"/>
                                          </p:val>
                                        </p:tav>
                                        <p:tav tm="100000">
                                          <p:val>
                                            <p:strVal val="#ppt_x"/>
                                          </p:val>
                                        </p:tav>
                                      </p:tavLst>
                                    </p:anim>
                                    <p:anim calcmode="lin" valueType="num">
                                      <p:cBhvr additive="base">
                                        <p:cTn id="22" dur="500" fill="hold"/>
                                        <p:tgtEl>
                                          <p:spTgt spid="48"/>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 presetClass="entr" presetSubtype="4" fill="hold" grpId="0" nodeType="afterEffect">
                                  <p:stCondLst>
                                    <p:cond delay="0"/>
                                  </p:stCondLst>
                                  <p:childTnLst>
                                    <p:set>
                                      <p:cBhvr>
                                        <p:cTn id="25" dur="1" fill="hold">
                                          <p:stCondLst>
                                            <p:cond delay="0"/>
                                          </p:stCondLst>
                                        </p:cTn>
                                        <p:tgtEl>
                                          <p:spTgt spid="19"/>
                                        </p:tgtEl>
                                        <p:attrNameLst>
                                          <p:attrName>style.visibility</p:attrName>
                                        </p:attrNameLst>
                                      </p:cBhvr>
                                      <p:to>
                                        <p:strVal val="visible"/>
                                      </p:to>
                                    </p:set>
                                    <p:anim calcmode="lin" valueType="num">
                                      <p:cBhvr additive="base">
                                        <p:cTn id="26" dur="500" fill="hold"/>
                                        <p:tgtEl>
                                          <p:spTgt spid="19"/>
                                        </p:tgtEl>
                                        <p:attrNameLst>
                                          <p:attrName>ppt_x</p:attrName>
                                        </p:attrNameLst>
                                      </p:cBhvr>
                                      <p:tavLst>
                                        <p:tav tm="0">
                                          <p:val>
                                            <p:strVal val="#ppt_x"/>
                                          </p:val>
                                        </p:tav>
                                        <p:tav tm="100000">
                                          <p:val>
                                            <p:strVal val="#ppt_x"/>
                                          </p:val>
                                        </p:tav>
                                      </p:tavLst>
                                    </p:anim>
                                    <p:anim calcmode="lin" valueType="num">
                                      <p:cBhvr additive="base">
                                        <p:cTn id="27" dur="500" fill="hold"/>
                                        <p:tgtEl>
                                          <p:spTgt spid="19"/>
                                        </p:tgtEl>
                                        <p:attrNameLst>
                                          <p:attrName>ppt_y</p:attrName>
                                        </p:attrNameLst>
                                      </p:cBhvr>
                                      <p:tavLst>
                                        <p:tav tm="0">
                                          <p:val>
                                            <p:strVal val="1+#ppt_h/2"/>
                                          </p:val>
                                        </p:tav>
                                        <p:tav tm="100000">
                                          <p:val>
                                            <p:strVal val="#ppt_y"/>
                                          </p:val>
                                        </p:tav>
                                      </p:tavLst>
                                    </p:anim>
                                  </p:childTnLst>
                                </p:cTn>
                              </p:par>
                            </p:childTnLst>
                          </p:cTn>
                        </p:par>
                        <p:par>
                          <p:cTn id="28" fill="hold">
                            <p:stCondLst>
                              <p:cond delay="2000"/>
                            </p:stCondLst>
                            <p:childTnLst>
                              <p:par>
                                <p:cTn id="29" presetID="2" presetClass="entr" presetSubtype="4"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par>
                          <p:cTn id="33" fill="hold">
                            <p:stCondLst>
                              <p:cond delay="2500"/>
                            </p:stCondLst>
                            <p:childTnLst>
                              <p:par>
                                <p:cTn id="34" presetID="2" presetClass="entr" presetSubtype="4"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additive="base">
                                        <p:cTn id="36" dur="500" fill="hold"/>
                                        <p:tgtEl>
                                          <p:spTgt spid="14"/>
                                        </p:tgtEl>
                                        <p:attrNameLst>
                                          <p:attrName>ppt_x</p:attrName>
                                        </p:attrNameLst>
                                      </p:cBhvr>
                                      <p:tavLst>
                                        <p:tav tm="0">
                                          <p:val>
                                            <p:strVal val="#ppt_x"/>
                                          </p:val>
                                        </p:tav>
                                        <p:tav tm="100000">
                                          <p:val>
                                            <p:strVal val="#ppt_x"/>
                                          </p:val>
                                        </p:tav>
                                      </p:tavLst>
                                    </p:anim>
                                    <p:anim calcmode="lin" valueType="num">
                                      <p:cBhvr additive="base">
                                        <p:cTn id="37" dur="500" fill="hold"/>
                                        <p:tgtEl>
                                          <p:spTgt spid="14"/>
                                        </p:tgtEl>
                                        <p:attrNameLst>
                                          <p:attrName>ppt_y</p:attrName>
                                        </p:attrNameLst>
                                      </p:cBhvr>
                                      <p:tavLst>
                                        <p:tav tm="0">
                                          <p:val>
                                            <p:strVal val="1+#ppt_h/2"/>
                                          </p:val>
                                        </p:tav>
                                        <p:tav tm="100000">
                                          <p:val>
                                            <p:strVal val="#ppt_y"/>
                                          </p:val>
                                        </p:tav>
                                      </p:tavLst>
                                    </p:anim>
                                  </p:childTnLst>
                                </p:cTn>
                              </p:par>
                            </p:childTnLst>
                          </p:cTn>
                        </p:par>
                        <p:par>
                          <p:cTn id="38" fill="hold">
                            <p:stCondLst>
                              <p:cond delay="3000"/>
                            </p:stCondLst>
                            <p:childTnLst>
                              <p:par>
                                <p:cTn id="39" presetID="2" presetClass="entr" presetSubtype="4"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additive="base">
                                        <p:cTn id="41" dur="500" fill="hold"/>
                                        <p:tgtEl>
                                          <p:spTgt spid="15"/>
                                        </p:tgtEl>
                                        <p:attrNameLst>
                                          <p:attrName>ppt_x</p:attrName>
                                        </p:attrNameLst>
                                      </p:cBhvr>
                                      <p:tavLst>
                                        <p:tav tm="0">
                                          <p:val>
                                            <p:strVal val="#ppt_x"/>
                                          </p:val>
                                        </p:tav>
                                        <p:tav tm="100000">
                                          <p:val>
                                            <p:strVal val="#ppt_x"/>
                                          </p:val>
                                        </p:tav>
                                      </p:tavLst>
                                    </p:anim>
                                    <p:anim calcmode="lin" valueType="num">
                                      <p:cBhvr additive="base">
                                        <p:cTn id="42" dur="500" fill="hold"/>
                                        <p:tgtEl>
                                          <p:spTgt spid="15"/>
                                        </p:tgtEl>
                                        <p:attrNameLst>
                                          <p:attrName>ppt_y</p:attrName>
                                        </p:attrNameLst>
                                      </p:cBhvr>
                                      <p:tavLst>
                                        <p:tav tm="0">
                                          <p:val>
                                            <p:strVal val="1+#ppt_h/2"/>
                                          </p:val>
                                        </p:tav>
                                        <p:tav tm="100000">
                                          <p:val>
                                            <p:strVal val="#ppt_y"/>
                                          </p:val>
                                        </p:tav>
                                      </p:tavLst>
                                    </p:anim>
                                  </p:childTnLst>
                                </p:cTn>
                              </p:par>
                            </p:childTnLst>
                          </p:cTn>
                        </p:par>
                        <p:par>
                          <p:cTn id="43" fill="hold">
                            <p:stCondLst>
                              <p:cond delay="3500"/>
                            </p:stCondLst>
                            <p:childTnLst>
                              <p:par>
                                <p:cTn id="44" presetID="2" presetClass="entr" presetSubtype="4" fill="hold" grpId="0" nodeType="afterEffect">
                                  <p:stCondLst>
                                    <p:cond delay="0"/>
                                  </p:stCondLst>
                                  <p:childTnLst>
                                    <p:set>
                                      <p:cBhvr>
                                        <p:cTn id="45" dur="1" fill="hold">
                                          <p:stCondLst>
                                            <p:cond delay="0"/>
                                          </p:stCondLst>
                                        </p:cTn>
                                        <p:tgtEl>
                                          <p:spTgt spid="11"/>
                                        </p:tgtEl>
                                        <p:attrNameLst>
                                          <p:attrName>style.visibility</p:attrName>
                                        </p:attrNameLst>
                                      </p:cBhvr>
                                      <p:to>
                                        <p:strVal val="visible"/>
                                      </p:to>
                                    </p:set>
                                    <p:anim calcmode="lin" valueType="num">
                                      <p:cBhvr additive="base">
                                        <p:cTn id="46" dur="500" fill="hold"/>
                                        <p:tgtEl>
                                          <p:spTgt spid="11"/>
                                        </p:tgtEl>
                                        <p:attrNameLst>
                                          <p:attrName>ppt_x</p:attrName>
                                        </p:attrNameLst>
                                      </p:cBhvr>
                                      <p:tavLst>
                                        <p:tav tm="0">
                                          <p:val>
                                            <p:strVal val="#ppt_x"/>
                                          </p:val>
                                        </p:tav>
                                        <p:tav tm="100000">
                                          <p:val>
                                            <p:strVal val="#ppt_x"/>
                                          </p:val>
                                        </p:tav>
                                      </p:tavLst>
                                    </p:anim>
                                    <p:anim calcmode="lin" valueType="num">
                                      <p:cBhvr additive="base">
                                        <p:cTn id="47" dur="500" fill="hold"/>
                                        <p:tgtEl>
                                          <p:spTgt spid="11"/>
                                        </p:tgtEl>
                                        <p:attrNameLst>
                                          <p:attrName>ppt_y</p:attrName>
                                        </p:attrNameLst>
                                      </p:cBhvr>
                                      <p:tavLst>
                                        <p:tav tm="0">
                                          <p:val>
                                            <p:strVal val="1+#ppt_h/2"/>
                                          </p:val>
                                        </p:tav>
                                        <p:tav tm="100000">
                                          <p:val>
                                            <p:strVal val="#ppt_y"/>
                                          </p:val>
                                        </p:tav>
                                      </p:tavLst>
                                    </p:anim>
                                  </p:childTnLst>
                                </p:cTn>
                              </p:par>
                            </p:childTnLst>
                          </p:cTn>
                        </p:par>
                        <p:par>
                          <p:cTn id="48" fill="hold">
                            <p:stCondLst>
                              <p:cond delay="4000"/>
                            </p:stCondLst>
                            <p:childTnLst>
                              <p:par>
                                <p:cTn id="49" presetID="2" presetClass="entr" presetSubtype="4" fill="hold" grpId="0" nodeType="after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ppt_x"/>
                                          </p:val>
                                        </p:tav>
                                        <p:tav tm="100000">
                                          <p:val>
                                            <p:strVal val="#ppt_x"/>
                                          </p:val>
                                        </p:tav>
                                      </p:tavLst>
                                    </p:anim>
                                    <p:anim calcmode="lin" valueType="num">
                                      <p:cBhvr additive="base">
                                        <p:cTn id="52" dur="500" fill="hold"/>
                                        <p:tgtEl>
                                          <p:spTgt spid="12"/>
                                        </p:tgtEl>
                                        <p:attrNameLst>
                                          <p:attrName>ppt_y</p:attrName>
                                        </p:attrNameLst>
                                      </p:cBhvr>
                                      <p:tavLst>
                                        <p:tav tm="0">
                                          <p:val>
                                            <p:strVal val="1+#ppt_h/2"/>
                                          </p:val>
                                        </p:tav>
                                        <p:tav tm="100000">
                                          <p:val>
                                            <p:strVal val="#ppt_y"/>
                                          </p:val>
                                        </p:tav>
                                      </p:tavLst>
                                    </p:anim>
                                  </p:childTnLst>
                                </p:cTn>
                              </p:par>
                            </p:childTnLst>
                          </p:cTn>
                        </p:par>
                        <p:par>
                          <p:cTn id="53" fill="hold">
                            <p:stCondLst>
                              <p:cond delay="4500"/>
                            </p:stCondLst>
                            <p:childTnLst>
                              <p:par>
                                <p:cTn id="54" presetID="2" presetClass="entr" presetSubtype="4" fill="hold" grpId="0" nodeType="afterEffect">
                                  <p:stCondLst>
                                    <p:cond delay="0"/>
                                  </p:stCondLst>
                                  <p:childTnLst>
                                    <p:set>
                                      <p:cBhvr>
                                        <p:cTn id="55" dur="1" fill="hold">
                                          <p:stCondLst>
                                            <p:cond delay="0"/>
                                          </p:stCondLst>
                                        </p:cTn>
                                        <p:tgtEl>
                                          <p:spTgt spid="16"/>
                                        </p:tgtEl>
                                        <p:attrNameLst>
                                          <p:attrName>style.visibility</p:attrName>
                                        </p:attrNameLst>
                                      </p:cBhvr>
                                      <p:to>
                                        <p:strVal val="visible"/>
                                      </p:to>
                                    </p:set>
                                    <p:anim calcmode="lin" valueType="num">
                                      <p:cBhvr additive="base">
                                        <p:cTn id="56" dur="500" fill="hold"/>
                                        <p:tgtEl>
                                          <p:spTgt spid="16"/>
                                        </p:tgtEl>
                                        <p:attrNameLst>
                                          <p:attrName>ppt_x</p:attrName>
                                        </p:attrNameLst>
                                      </p:cBhvr>
                                      <p:tavLst>
                                        <p:tav tm="0">
                                          <p:val>
                                            <p:strVal val="#ppt_x"/>
                                          </p:val>
                                        </p:tav>
                                        <p:tav tm="100000">
                                          <p:val>
                                            <p:strVal val="#ppt_x"/>
                                          </p:val>
                                        </p:tav>
                                      </p:tavLst>
                                    </p:anim>
                                    <p:anim calcmode="lin" valueType="num">
                                      <p:cBhvr additive="base">
                                        <p:cTn id="5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9" grpId="0" animBg="1"/>
      <p:bldP spid="8" grpId="0" animBg="1"/>
      <p:bldP spid="48" grpId="0" animBg="1"/>
      <p:bldP spid="19" grpId="0" animBg="1"/>
      <p:bldP spid="13" grpId="0" animBg="1"/>
      <p:bldP spid="14" grpId="0" animBg="1"/>
      <p:bldP spid="15" grpId="0" animBg="1"/>
      <p:bldP spid="11" grpId="0" animBg="1"/>
      <p:bldP spid="12" grpId="0" animBg="1"/>
      <p:bldP spid="1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17600" y="105611"/>
            <a:ext cx="10131257" cy="1839911"/>
          </a:xfrm>
          <a:solidFill>
            <a:srgbClr val="F3CDF3"/>
          </a:solidFill>
        </p:spPr>
        <p:txBody>
          <a:bodyPr>
            <a:normAutofit/>
          </a:bodyPr>
          <a:lstStyle/>
          <a:p>
            <a:pPr algn="ctr"/>
            <a:r>
              <a:rPr lang="en-US" sz="2700" b="1" dirty="0" smtClean="0"/>
              <a:t>     </a:t>
            </a:r>
            <a:br>
              <a:rPr lang="en-US" sz="2700" b="1" dirty="0" smtClean="0"/>
            </a:br>
            <a:r>
              <a:rPr lang="en-US" sz="2700" b="1" dirty="0" smtClean="0"/>
              <a:t> </a:t>
            </a:r>
            <a:r>
              <a:rPr lang="en-US" sz="3200" b="1" dirty="0" smtClean="0"/>
              <a:t>PRIVATELY-ISSUED MONEY </a:t>
            </a:r>
            <a:r>
              <a:rPr lang="en-US" sz="4000" b="1" dirty="0" smtClean="0">
                <a:solidFill>
                  <a:srgbClr val="0000FF"/>
                </a:solidFill>
              </a:rPr>
              <a:t>KEEPS EVERYONE IN DEBT</a:t>
            </a:r>
            <a:endParaRPr lang="en-US" sz="3200" b="1" u="sng" dirty="0">
              <a:solidFill>
                <a:srgbClr val="0000FF"/>
              </a:solidFill>
            </a:endParaRPr>
          </a:p>
        </p:txBody>
      </p:sp>
      <p:pic>
        <p:nvPicPr>
          <p:cNvPr id="2" name="Picture 2" descr="http://i.huffpost.com/gen/1080005/thumbs/s-STUDENT-DEBT-FEDERAL-RESERVE-large3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377" y="2246311"/>
            <a:ext cx="3201244" cy="195270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7" name="Table 16"/>
          <p:cNvGraphicFramePr>
            <a:graphicFrameLocks noGrp="1"/>
          </p:cNvGraphicFramePr>
          <p:nvPr>
            <p:extLst/>
          </p:nvPr>
        </p:nvGraphicFramePr>
        <p:xfrm>
          <a:off x="3970422" y="2246311"/>
          <a:ext cx="6434888" cy="3760786"/>
        </p:xfrm>
        <a:graphic>
          <a:graphicData uri="http://schemas.openxmlformats.org/drawingml/2006/table">
            <a:tbl>
              <a:tblPr firstRow="1" bandRow="1">
                <a:tableStyleId>{5C22544A-7EE6-4342-B048-85BDC9FD1C3A}</a:tableStyleId>
              </a:tblPr>
              <a:tblGrid>
                <a:gridCol w="3607134"/>
                <a:gridCol w="2827754"/>
              </a:tblGrid>
              <a:tr h="482152">
                <a:tc>
                  <a:txBody>
                    <a:bodyPr/>
                    <a:lstStyle/>
                    <a:p>
                      <a:r>
                        <a:rPr lang="en-US" sz="2400" b="0" dirty="0" smtClean="0">
                          <a:solidFill>
                            <a:schemeClr val="tx1">
                              <a:lumMod val="95000"/>
                              <a:lumOff val="5000"/>
                            </a:schemeClr>
                          </a:solidFill>
                        </a:rPr>
                        <a:t>STUDENT</a:t>
                      </a:r>
                      <a:r>
                        <a:rPr lang="en-US" sz="2400" dirty="0" smtClean="0">
                          <a:solidFill>
                            <a:schemeClr val="tx1">
                              <a:lumMod val="95000"/>
                              <a:lumOff val="5000"/>
                            </a:schemeClr>
                          </a:solidFill>
                        </a:rPr>
                        <a:t> </a:t>
                      </a:r>
                      <a:r>
                        <a:rPr lang="en-US" sz="2400" b="0" dirty="0" smtClean="0">
                          <a:solidFill>
                            <a:schemeClr val="tx1">
                              <a:lumMod val="95000"/>
                              <a:lumOff val="5000"/>
                            </a:schemeClr>
                          </a:solidFill>
                        </a:rPr>
                        <a:t>DEBT</a:t>
                      </a:r>
                      <a:endParaRPr lang="en-US" sz="2400" b="0" dirty="0">
                        <a:solidFill>
                          <a:schemeClr val="tx1">
                            <a:lumMod val="95000"/>
                            <a:lumOff val="5000"/>
                          </a:schemeClr>
                        </a:solidFill>
                      </a:endParaRPr>
                    </a:p>
                  </a:txBody>
                  <a:tcPr>
                    <a:solidFill>
                      <a:schemeClr val="accent2">
                        <a:lumMod val="20000"/>
                        <a:lumOff val="80000"/>
                      </a:schemeClr>
                    </a:solidFill>
                  </a:tcPr>
                </a:tc>
                <a:tc>
                  <a:txBody>
                    <a:bodyPr/>
                    <a:lstStyle/>
                    <a:p>
                      <a:r>
                        <a:rPr lang="en-US" sz="2400" b="0" dirty="0" smtClean="0">
                          <a:solidFill>
                            <a:schemeClr val="tx1">
                              <a:lumMod val="95000"/>
                              <a:lumOff val="5000"/>
                            </a:schemeClr>
                          </a:solidFill>
                        </a:rPr>
                        <a:t>$   1.0  TRILLION</a:t>
                      </a:r>
                      <a:endParaRPr lang="en-US" sz="2400" b="0" dirty="0">
                        <a:solidFill>
                          <a:schemeClr val="tx1">
                            <a:lumMod val="95000"/>
                            <a:lumOff val="5000"/>
                          </a:schemeClr>
                        </a:solidFill>
                      </a:endParaRPr>
                    </a:p>
                  </a:txBody>
                  <a:tcPr>
                    <a:solidFill>
                      <a:schemeClr val="accent2">
                        <a:lumMod val="20000"/>
                        <a:lumOff val="80000"/>
                      </a:schemeClr>
                    </a:solidFill>
                  </a:tcPr>
                </a:tc>
              </a:tr>
              <a:tr h="482152">
                <a:tc>
                  <a:txBody>
                    <a:bodyPr/>
                    <a:lstStyle/>
                    <a:p>
                      <a:r>
                        <a:rPr lang="en-US" sz="2400" dirty="0" smtClean="0"/>
                        <a:t>CREDIT CARD DEBT</a:t>
                      </a:r>
                      <a:endParaRPr lang="en-US" sz="2400" dirty="0"/>
                    </a:p>
                  </a:txBody>
                  <a:tcPr/>
                </a:tc>
                <a:tc>
                  <a:txBody>
                    <a:bodyPr/>
                    <a:lstStyle/>
                    <a:p>
                      <a:r>
                        <a:rPr lang="en-US" sz="2400" dirty="0" smtClean="0"/>
                        <a:t>$     .8  TRILLION</a:t>
                      </a:r>
                      <a:endParaRPr lang="en-US" sz="2400" dirty="0"/>
                    </a:p>
                  </a:txBody>
                  <a:tcPr/>
                </a:tc>
              </a:tr>
              <a:tr h="482152">
                <a:tc>
                  <a:txBody>
                    <a:bodyPr/>
                    <a:lstStyle/>
                    <a:p>
                      <a:r>
                        <a:rPr lang="en-US" sz="2400" dirty="0" smtClean="0"/>
                        <a:t>MORTGAGE DEBT</a:t>
                      </a:r>
                      <a:endParaRPr lang="en-US" sz="2400" dirty="0"/>
                    </a:p>
                  </a:txBody>
                  <a:tcPr>
                    <a:solidFill>
                      <a:schemeClr val="accent2">
                        <a:lumMod val="20000"/>
                        <a:lumOff val="80000"/>
                      </a:schemeClr>
                    </a:solidFill>
                  </a:tcPr>
                </a:tc>
                <a:tc>
                  <a:txBody>
                    <a:bodyPr/>
                    <a:lstStyle/>
                    <a:p>
                      <a:r>
                        <a:rPr lang="en-US" sz="2400" dirty="0" smtClean="0"/>
                        <a:t>$ 13.0  TRILLION</a:t>
                      </a:r>
                      <a:endParaRPr lang="en-US" sz="2400" dirty="0"/>
                    </a:p>
                  </a:txBody>
                  <a:tcPr>
                    <a:solidFill>
                      <a:schemeClr val="accent2">
                        <a:lumMod val="20000"/>
                        <a:lumOff val="80000"/>
                      </a:schemeClr>
                    </a:solidFill>
                  </a:tcPr>
                </a:tc>
              </a:tr>
              <a:tr h="482152">
                <a:tc>
                  <a:txBody>
                    <a:bodyPr/>
                    <a:lstStyle/>
                    <a:p>
                      <a:r>
                        <a:rPr lang="en-US" sz="2400" dirty="0" smtClean="0"/>
                        <a:t>CORPORATE DEBT</a:t>
                      </a:r>
                      <a:endParaRPr lang="en-US" sz="2400" dirty="0"/>
                    </a:p>
                  </a:txBody>
                  <a:tcPr/>
                </a:tc>
                <a:tc>
                  <a:txBody>
                    <a:bodyPr/>
                    <a:lstStyle/>
                    <a:p>
                      <a:r>
                        <a:rPr lang="en-US" sz="2400" dirty="0" smtClean="0"/>
                        <a:t>$  </a:t>
                      </a:r>
                      <a:r>
                        <a:rPr lang="en-US" sz="2400" baseline="0" dirty="0" smtClean="0"/>
                        <a:t> 8.7  TRILLION</a:t>
                      </a:r>
                      <a:endParaRPr lang="en-US" sz="2400" dirty="0"/>
                    </a:p>
                  </a:txBody>
                  <a:tcPr/>
                </a:tc>
              </a:tr>
              <a:tr h="482152">
                <a:tc>
                  <a:txBody>
                    <a:bodyPr/>
                    <a:lstStyle/>
                    <a:p>
                      <a:r>
                        <a:rPr lang="en-US" sz="2400" dirty="0" smtClean="0"/>
                        <a:t>STATE, LOCAL GOVT DEBT</a:t>
                      </a:r>
                      <a:endParaRPr lang="en-US" sz="2400" dirty="0"/>
                    </a:p>
                  </a:txBody>
                  <a:tcPr>
                    <a:solidFill>
                      <a:schemeClr val="accent2">
                        <a:lumMod val="20000"/>
                        <a:lumOff val="80000"/>
                      </a:schemeClr>
                    </a:solidFill>
                  </a:tcPr>
                </a:tc>
                <a:tc>
                  <a:txBody>
                    <a:bodyPr/>
                    <a:lstStyle/>
                    <a:p>
                      <a:r>
                        <a:rPr lang="en-US" sz="2400" dirty="0" smtClean="0"/>
                        <a:t>$   3.0  TRILLION</a:t>
                      </a:r>
                      <a:endParaRPr lang="en-US" sz="2400" dirty="0"/>
                    </a:p>
                  </a:txBody>
                  <a:tcPr>
                    <a:solidFill>
                      <a:schemeClr val="accent2">
                        <a:lumMod val="20000"/>
                        <a:lumOff val="80000"/>
                      </a:schemeClr>
                    </a:solidFill>
                  </a:tcPr>
                </a:tc>
              </a:tr>
              <a:tr h="482152">
                <a:tc>
                  <a:txBody>
                    <a:bodyPr/>
                    <a:lstStyle/>
                    <a:p>
                      <a:r>
                        <a:rPr lang="en-US" sz="2400" dirty="0" smtClean="0"/>
                        <a:t>FEDERAL GOVT DEBT</a:t>
                      </a:r>
                      <a:endParaRPr lang="en-US" sz="2400" dirty="0"/>
                    </a:p>
                  </a:txBody>
                  <a:tcPr/>
                </a:tc>
                <a:tc>
                  <a:txBody>
                    <a:bodyPr/>
                    <a:lstStyle/>
                    <a:p>
                      <a:r>
                        <a:rPr lang="en-US" sz="2400" dirty="0" smtClean="0"/>
                        <a:t>$ 16.4 TRILLION</a:t>
                      </a:r>
                      <a:endParaRPr lang="en-US" sz="2400" dirty="0"/>
                    </a:p>
                  </a:txBody>
                  <a:tcPr/>
                </a:tc>
              </a:tr>
              <a:tr h="867874">
                <a:tc>
                  <a:txBody>
                    <a:bodyPr/>
                    <a:lstStyle/>
                    <a:p>
                      <a:r>
                        <a:rPr lang="en-US" sz="2400" dirty="0" smtClean="0"/>
                        <a:t>          TOTAL PRIVATE, CORP,</a:t>
                      </a:r>
                    </a:p>
                    <a:p>
                      <a:r>
                        <a:rPr lang="en-US" sz="2400" dirty="0" smtClean="0"/>
                        <a:t>          GOVERNMENT DEBT</a:t>
                      </a:r>
                      <a:endParaRPr lang="en-US" sz="2400" dirty="0"/>
                    </a:p>
                  </a:txBody>
                  <a:tcPr>
                    <a:solidFill>
                      <a:srgbClr val="00B0F0"/>
                    </a:solidFill>
                  </a:tcPr>
                </a:tc>
                <a:tc>
                  <a:txBody>
                    <a:bodyPr/>
                    <a:lstStyle/>
                    <a:p>
                      <a:r>
                        <a:rPr lang="en-US" sz="2400" dirty="0" smtClean="0"/>
                        <a:t>$ 42.9  TRILLION</a:t>
                      </a:r>
                      <a:endParaRPr lang="en-US" sz="2400" dirty="0"/>
                    </a:p>
                  </a:txBody>
                  <a:tcPr>
                    <a:solidFill>
                      <a:srgbClr val="00B0F0"/>
                    </a:solidFill>
                  </a:tcPr>
                </a:tc>
              </a:tr>
            </a:tbl>
          </a:graphicData>
        </a:graphic>
      </p:graphicFrame>
    </p:spTree>
    <p:extLst>
      <p:ext uri="{BB962C8B-B14F-4D97-AF65-F5344CB8AC3E}">
        <p14:creationId xmlns:p14="http://schemas.microsoft.com/office/powerpoint/2010/main" val="9148095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393700"/>
            <a:ext cx="10528300" cy="889001"/>
          </a:xfrm>
          <a:solidFill>
            <a:schemeClr val="accent1">
              <a:lumMod val="20000"/>
              <a:lumOff val="80000"/>
            </a:schemeClr>
          </a:solidFill>
        </p:spPr>
        <p:txBody>
          <a:bodyPr>
            <a:normAutofit fontScale="90000"/>
          </a:bodyPr>
          <a:lstStyle/>
          <a:p>
            <a:r>
              <a:rPr lang="en-US" dirty="0" smtClean="0"/>
              <a:t/>
            </a:r>
            <a:br>
              <a:rPr lang="en-US" dirty="0" smtClean="0"/>
            </a:br>
            <a:r>
              <a:rPr lang="en-US" dirty="0"/>
              <a:t/>
            </a:r>
            <a:br>
              <a:rPr lang="en-US" dirty="0"/>
            </a:br>
            <a:r>
              <a:rPr lang="en-US" dirty="0" smtClean="0"/>
              <a:t>TOPICS</a:t>
            </a:r>
            <a:endParaRPr lang="en-US" b="1" dirty="0"/>
          </a:p>
        </p:txBody>
      </p:sp>
      <p:sp>
        <p:nvSpPr>
          <p:cNvPr id="3" name="Subtitle 2"/>
          <p:cNvSpPr>
            <a:spLocks noGrp="1"/>
          </p:cNvSpPr>
          <p:nvPr>
            <p:ph type="subTitle" idx="1"/>
          </p:nvPr>
        </p:nvSpPr>
        <p:spPr>
          <a:xfrm>
            <a:off x="863600" y="1714500"/>
            <a:ext cx="10756900" cy="4229100"/>
          </a:xfrm>
          <a:solidFill>
            <a:srgbClr val="FFFF00"/>
          </a:solidFill>
        </p:spPr>
        <p:txBody>
          <a:bodyPr>
            <a:normAutofit/>
          </a:bodyPr>
          <a:lstStyle/>
          <a:p>
            <a:endParaRPr lang="en-US" sz="2800" b="1" dirty="0" smtClean="0"/>
          </a:p>
          <a:p>
            <a:endParaRPr lang="en-US" sz="2800" b="1" dirty="0" smtClean="0"/>
          </a:p>
          <a:p>
            <a:endParaRPr lang="en-US" sz="2800" b="1" dirty="0"/>
          </a:p>
          <a:p>
            <a:r>
              <a:rPr lang="en-US" sz="4400" b="1" dirty="0" smtClean="0"/>
              <a:t>Q &amp; A</a:t>
            </a:r>
          </a:p>
        </p:txBody>
      </p:sp>
    </p:spTree>
    <p:extLst>
      <p:ext uri="{BB962C8B-B14F-4D97-AF65-F5344CB8AC3E}">
        <p14:creationId xmlns:p14="http://schemas.microsoft.com/office/powerpoint/2010/main" val="1923022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393700"/>
            <a:ext cx="10528300" cy="889001"/>
          </a:xfrm>
          <a:solidFill>
            <a:schemeClr val="accent1">
              <a:lumMod val="20000"/>
              <a:lumOff val="80000"/>
            </a:schemeClr>
          </a:solidFill>
        </p:spPr>
        <p:txBody>
          <a:bodyPr>
            <a:normAutofit fontScale="90000"/>
          </a:bodyPr>
          <a:lstStyle/>
          <a:p>
            <a:r>
              <a:rPr lang="en-US" dirty="0" smtClean="0"/>
              <a:t/>
            </a:r>
            <a:br>
              <a:rPr lang="en-US" dirty="0" smtClean="0"/>
            </a:br>
            <a:r>
              <a:rPr lang="en-US" dirty="0"/>
              <a:t/>
            </a:r>
            <a:br>
              <a:rPr lang="en-US" dirty="0"/>
            </a:br>
            <a:r>
              <a:rPr lang="en-US" dirty="0" smtClean="0"/>
              <a:t>TOPICS</a:t>
            </a:r>
            <a:endParaRPr lang="en-US" b="1" dirty="0"/>
          </a:p>
        </p:txBody>
      </p:sp>
      <p:sp>
        <p:nvSpPr>
          <p:cNvPr id="3" name="Subtitle 2"/>
          <p:cNvSpPr>
            <a:spLocks noGrp="1"/>
          </p:cNvSpPr>
          <p:nvPr>
            <p:ph type="subTitle" idx="1"/>
          </p:nvPr>
        </p:nvSpPr>
        <p:spPr>
          <a:xfrm>
            <a:off x="863600" y="1714500"/>
            <a:ext cx="10756900" cy="4229100"/>
          </a:xfrm>
          <a:solidFill>
            <a:srgbClr val="FFFF00"/>
          </a:solidFill>
        </p:spPr>
        <p:txBody>
          <a:bodyPr>
            <a:normAutofit/>
          </a:bodyPr>
          <a:lstStyle/>
          <a:p>
            <a:endParaRPr lang="en-US" sz="2800" b="1" dirty="0" smtClean="0"/>
          </a:p>
          <a:p>
            <a:endParaRPr lang="en-US" sz="2800" b="1" dirty="0"/>
          </a:p>
          <a:p>
            <a:endParaRPr lang="en-US" sz="2800" b="1" dirty="0" smtClean="0"/>
          </a:p>
          <a:p>
            <a:pPr marL="742950" indent="-742950" algn="l">
              <a:buAutoNum type="arabicPeriod" startAt="4"/>
            </a:pPr>
            <a:r>
              <a:rPr lang="en-US" sz="4000" b="1" dirty="0" smtClean="0"/>
              <a:t>WHAT </a:t>
            </a:r>
            <a:r>
              <a:rPr lang="en-US" sz="4000" b="1" dirty="0"/>
              <a:t>WAS THE MONETARY </a:t>
            </a:r>
            <a:r>
              <a:rPr lang="en-US" sz="4000" b="1" dirty="0" smtClean="0"/>
              <a:t>SYSTEM</a:t>
            </a:r>
          </a:p>
          <a:p>
            <a:pPr algn="l"/>
            <a:r>
              <a:rPr lang="en-US" sz="4000" b="1" dirty="0"/>
              <a:t> </a:t>
            </a:r>
            <a:r>
              <a:rPr lang="en-US" sz="4000" b="1" dirty="0" smtClean="0"/>
              <a:t>      </a:t>
            </a:r>
            <a:r>
              <a:rPr lang="en-US" sz="4000" b="1" dirty="0"/>
              <a:t>WHEN THE FARMERS’ ALLIANCE </a:t>
            </a:r>
            <a:r>
              <a:rPr lang="en-US" sz="4000" b="1" dirty="0" smtClean="0"/>
              <a:t>ORGANIZED?</a:t>
            </a:r>
            <a:endParaRPr lang="en-US" dirty="0" smtClean="0"/>
          </a:p>
        </p:txBody>
      </p:sp>
    </p:spTree>
    <p:extLst>
      <p:ext uri="{BB962C8B-B14F-4D97-AF65-F5344CB8AC3E}">
        <p14:creationId xmlns:p14="http://schemas.microsoft.com/office/powerpoint/2010/main" val="1724960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190500"/>
            <a:ext cx="10528300" cy="1092201"/>
          </a:xfrm>
          <a:solidFill>
            <a:schemeClr val="accent2">
              <a:lumMod val="20000"/>
              <a:lumOff val="80000"/>
            </a:schemeClr>
          </a:solidFill>
        </p:spPr>
        <p:txBody>
          <a:bodyPr>
            <a:normAutofit fontScale="90000"/>
          </a:bodyPr>
          <a:lstStyle/>
          <a:p>
            <a:r>
              <a:rPr lang="en-US" b="1" dirty="0" smtClean="0"/>
              <a:t/>
            </a:r>
            <a:br>
              <a:rPr lang="en-US" b="1" dirty="0" smtClean="0"/>
            </a:br>
            <a:r>
              <a:rPr lang="en-US" b="1" dirty="0"/>
              <a:t/>
            </a:r>
            <a:br>
              <a:rPr lang="en-US" b="1" dirty="0"/>
            </a:br>
            <a:r>
              <a:rPr lang="en-US" sz="4000" b="1" dirty="0" smtClean="0"/>
              <a:t>U.S. HISTORY OF MONEY –</a:t>
            </a:r>
            <a:br>
              <a:rPr lang="en-US" sz="4000" b="1" dirty="0" smtClean="0"/>
            </a:br>
            <a:r>
              <a:rPr lang="en-US" sz="3600" b="1" dirty="0" smtClean="0"/>
              <a:t>Struggle between </a:t>
            </a:r>
            <a:r>
              <a:rPr lang="en-US" sz="3600" b="1" u="sng" dirty="0" smtClean="0"/>
              <a:t>public</a:t>
            </a:r>
            <a:r>
              <a:rPr lang="en-US" sz="3600" b="1" dirty="0" smtClean="0"/>
              <a:t> vs </a:t>
            </a:r>
            <a:r>
              <a:rPr lang="en-US" sz="3600" b="1" u="sng" dirty="0" smtClean="0"/>
              <a:t>private</a:t>
            </a:r>
            <a:r>
              <a:rPr lang="en-US" sz="3600" b="1" dirty="0" smtClean="0"/>
              <a:t> control of money issuance</a:t>
            </a:r>
            <a:endParaRPr lang="en-US" sz="4000" b="1" dirty="0"/>
          </a:p>
        </p:txBody>
      </p:sp>
      <p:sp>
        <p:nvSpPr>
          <p:cNvPr id="3" name="Subtitle 2"/>
          <p:cNvSpPr>
            <a:spLocks noGrp="1"/>
          </p:cNvSpPr>
          <p:nvPr>
            <p:ph type="subTitle" idx="1"/>
          </p:nvPr>
        </p:nvSpPr>
        <p:spPr>
          <a:xfrm>
            <a:off x="659962" y="4493170"/>
            <a:ext cx="10756900" cy="2364829"/>
          </a:xfrm>
          <a:solidFill>
            <a:schemeClr val="accent6">
              <a:lumMod val="20000"/>
              <a:lumOff val="80000"/>
            </a:schemeClr>
          </a:solidFill>
        </p:spPr>
        <p:txBody>
          <a:bodyPr>
            <a:normAutofit fontScale="92500" lnSpcReduction="20000"/>
          </a:bodyPr>
          <a:lstStyle/>
          <a:p>
            <a:endParaRPr lang="en-US" sz="2800" b="1" dirty="0" smtClean="0"/>
          </a:p>
          <a:p>
            <a:r>
              <a:rPr lang="en-US" sz="2800" b="1" dirty="0" smtClean="0"/>
              <a:t>At the time of the Farmers’ Alliance,</a:t>
            </a:r>
          </a:p>
          <a:p>
            <a:r>
              <a:rPr lang="en-US" sz="2800" b="1" dirty="0" smtClean="0"/>
              <a:t>the American people were aware of the power given to the issuer of money.</a:t>
            </a:r>
          </a:p>
          <a:p>
            <a:endParaRPr lang="en-US" sz="2800" b="1" dirty="0" smtClean="0"/>
          </a:p>
          <a:p>
            <a:r>
              <a:rPr lang="en-US" sz="2800" b="1" dirty="0" smtClean="0"/>
              <a:t>Money struggles were part of the public discourse throughout the 18</a:t>
            </a:r>
            <a:r>
              <a:rPr lang="en-US" sz="2800" b="1" baseline="30000" dirty="0" smtClean="0"/>
              <a:t>th</a:t>
            </a:r>
            <a:r>
              <a:rPr lang="en-US" sz="2800" b="1" dirty="0" smtClean="0"/>
              <a:t> and 19</a:t>
            </a:r>
            <a:r>
              <a:rPr lang="en-US" sz="2800" b="1" baseline="30000" dirty="0" smtClean="0"/>
              <a:t>th</a:t>
            </a:r>
            <a:r>
              <a:rPr lang="en-US" sz="2800" b="1" dirty="0" smtClean="0"/>
              <a:t> centuries: </a:t>
            </a:r>
          </a:p>
        </p:txBody>
      </p:sp>
      <p:pic>
        <p:nvPicPr>
          <p:cNvPr id="1026" name="Picture 2" descr="http://ts2.mm.bing.net/th?id=H.4698613736081473&amp;pid=15.1&amp;H=122&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1972" y="1354141"/>
            <a:ext cx="4037687" cy="3084347"/>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ts2.mm.bing.net/th?id=H.4544596230276025&amp;pid=15.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82044" y="1345762"/>
            <a:ext cx="2477266" cy="30380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0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0500"/>
            <a:ext cx="12192000" cy="1092199"/>
          </a:xfrm>
          <a:solidFill>
            <a:schemeClr val="accent2">
              <a:lumMod val="20000"/>
              <a:lumOff val="80000"/>
            </a:schemeClr>
          </a:solidFill>
        </p:spPr>
        <p:txBody>
          <a:bodyPr>
            <a:normAutofit fontScale="90000"/>
          </a:bodyPr>
          <a:lstStyle/>
          <a:p>
            <a:r>
              <a:rPr lang="en-US" b="1" dirty="0" smtClean="0"/>
              <a:t/>
            </a:r>
            <a:br>
              <a:rPr lang="en-US" b="1" dirty="0" smtClean="0"/>
            </a:br>
            <a:r>
              <a:rPr lang="en-US" b="1" dirty="0"/>
              <a:t/>
            </a:r>
            <a:br>
              <a:rPr lang="en-US" b="1" dirty="0"/>
            </a:br>
            <a:r>
              <a:rPr lang="en-US" sz="2800" b="1" dirty="0" smtClean="0"/>
              <a:t>There was a long history of U.S. Government-Issued</a:t>
            </a:r>
            <a:br>
              <a:rPr lang="en-US" sz="2800" b="1" dirty="0" smtClean="0"/>
            </a:br>
            <a:r>
              <a:rPr lang="en-US" sz="2800" b="1" dirty="0" smtClean="0"/>
              <a:t>Debt-Free Paper Money</a:t>
            </a:r>
            <a:endParaRPr lang="en-US" sz="4000" b="1" dirty="0"/>
          </a:p>
        </p:txBody>
      </p:sp>
      <p:sp>
        <p:nvSpPr>
          <p:cNvPr id="3" name="Subtitle 2"/>
          <p:cNvSpPr>
            <a:spLocks noGrp="1"/>
          </p:cNvSpPr>
          <p:nvPr>
            <p:ph type="subTitle" idx="1"/>
          </p:nvPr>
        </p:nvSpPr>
        <p:spPr>
          <a:xfrm>
            <a:off x="0" y="1795463"/>
            <a:ext cx="12192000" cy="4952999"/>
          </a:xfrm>
          <a:solidFill>
            <a:schemeClr val="accent6">
              <a:lumMod val="20000"/>
              <a:lumOff val="80000"/>
            </a:schemeClr>
          </a:solidFill>
        </p:spPr>
        <p:txBody>
          <a:bodyPr>
            <a:normAutofit fontScale="25000" lnSpcReduction="20000"/>
          </a:bodyPr>
          <a:lstStyle/>
          <a:p>
            <a:pPr algn="l"/>
            <a:endParaRPr lang="en-US" sz="2000" dirty="0" smtClean="0"/>
          </a:p>
          <a:p>
            <a:pPr algn="l"/>
            <a:r>
              <a:rPr lang="en-US" sz="8000" dirty="0" smtClean="0"/>
              <a:t>1690 </a:t>
            </a:r>
            <a:r>
              <a:rPr lang="en-US" sz="8000" dirty="0"/>
              <a:t>- 1789   Colonial governments issued                                    </a:t>
            </a:r>
            <a:r>
              <a:rPr lang="en-US" sz="8000" dirty="0" smtClean="0"/>
              <a:t>              </a:t>
            </a:r>
            <a:r>
              <a:rPr lang="en-US" sz="8000" u="sng" dirty="0"/>
              <a:t>Bills of </a:t>
            </a:r>
            <a:r>
              <a:rPr lang="en-US" sz="8000" u="sng" dirty="0" smtClean="0"/>
              <a:t>Credit</a:t>
            </a:r>
          </a:p>
          <a:p>
            <a:pPr algn="l"/>
            <a:r>
              <a:rPr lang="en-US" sz="4800" dirty="0" smtClean="0"/>
              <a:t> </a:t>
            </a:r>
            <a:endParaRPr lang="en-US" sz="4800" dirty="0"/>
          </a:p>
          <a:p>
            <a:pPr algn="l"/>
            <a:r>
              <a:rPr lang="en-US" sz="8000" dirty="0"/>
              <a:t>1776 - 1781   Continental Congress-Revolutionary War issued    </a:t>
            </a:r>
            <a:r>
              <a:rPr lang="en-US" sz="8000" dirty="0" smtClean="0"/>
              <a:t>            </a:t>
            </a:r>
            <a:r>
              <a:rPr lang="en-US" sz="8000" u="sng" dirty="0"/>
              <a:t>Continentals</a:t>
            </a:r>
            <a:r>
              <a:rPr lang="en-US" sz="8000" dirty="0"/>
              <a:t> </a:t>
            </a:r>
            <a:endParaRPr lang="en-US" sz="8000" dirty="0" smtClean="0"/>
          </a:p>
          <a:p>
            <a:pPr algn="l"/>
            <a:r>
              <a:rPr lang="en-US" sz="8000" dirty="0" smtClean="0"/>
              <a:t>  </a:t>
            </a:r>
            <a:endParaRPr lang="en-US" sz="8000" dirty="0"/>
          </a:p>
          <a:p>
            <a:pPr algn="l"/>
            <a:r>
              <a:rPr lang="en-US" sz="8000" dirty="0"/>
              <a:t>1789 - 2013   U.S. Constitution, Article 1, Section 8                      </a:t>
            </a:r>
            <a:r>
              <a:rPr lang="en-US" sz="8000" dirty="0" smtClean="0"/>
              <a:t>             </a:t>
            </a:r>
            <a:r>
              <a:rPr lang="en-US" sz="8000" u="sng" dirty="0" smtClean="0"/>
              <a:t>Congressional power</a:t>
            </a:r>
            <a:endParaRPr lang="en-US" sz="8000" dirty="0" smtClean="0"/>
          </a:p>
          <a:p>
            <a:pPr algn="l"/>
            <a:r>
              <a:rPr lang="en-US" sz="8000" i="1" dirty="0" smtClean="0"/>
              <a:t>                               To </a:t>
            </a:r>
            <a:r>
              <a:rPr lang="en-US" sz="8000" i="1" dirty="0"/>
              <a:t>coin Money, regulate the Value thereof, </a:t>
            </a:r>
            <a:endParaRPr lang="en-US" sz="8000" i="1" dirty="0" smtClean="0"/>
          </a:p>
          <a:p>
            <a:pPr algn="l"/>
            <a:endParaRPr lang="en-US" sz="8000" dirty="0" smtClean="0"/>
          </a:p>
          <a:p>
            <a:pPr algn="l"/>
            <a:r>
              <a:rPr lang="en-US" sz="8000" dirty="0" smtClean="0"/>
              <a:t>1812 </a:t>
            </a:r>
            <a:r>
              <a:rPr lang="en-US" sz="8000" dirty="0"/>
              <a:t>– 1815   President James Madison – War of 1812                   </a:t>
            </a:r>
            <a:r>
              <a:rPr lang="en-US" sz="8000" dirty="0" smtClean="0"/>
              <a:t>         </a:t>
            </a:r>
            <a:r>
              <a:rPr lang="en-US" sz="8000" u="sng" dirty="0"/>
              <a:t>U.S. </a:t>
            </a:r>
            <a:r>
              <a:rPr lang="en-US" sz="8000" u="sng" dirty="0" smtClean="0"/>
              <a:t>Notes</a:t>
            </a:r>
          </a:p>
          <a:p>
            <a:pPr algn="l"/>
            <a:r>
              <a:rPr lang="en-US" sz="8000" dirty="0"/>
              <a:t> </a:t>
            </a:r>
          </a:p>
          <a:p>
            <a:pPr algn="l"/>
            <a:r>
              <a:rPr lang="en-US" sz="8000" dirty="0" smtClean="0"/>
              <a:t>1862 </a:t>
            </a:r>
            <a:r>
              <a:rPr lang="en-US" sz="8000" dirty="0"/>
              <a:t>– </a:t>
            </a:r>
            <a:r>
              <a:rPr lang="en-US" sz="8000" dirty="0" smtClean="0"/>
              <a:t>1971   </a:t>
            </a:r>
            <a:r>
              <a:rPr lang="en-US" sz="8000" dirty="0"/>
              <a:t>President Abraham Lincoln –Civil War                 </a:t>
            </a:r>
            <a:r>
              <a:rPr lang="en-US" sz="8000" dirty="0" smtClean="0"/>
              <a:t>               </a:t>
            </a:r>
            <a:r>
              <a:rPr lang="en-US" sz="8000" b="1" u="sng" dirty="0" smtClean="0">
                <a:solidFill>
                  <a:srgbClr val="00B050"/>
                </a:solidFill>
              </a:rPr>
              <a:t>Greenbacks</a:t>
            </a:r>
          </a:p>
          <a:p>
            <a:pPr algn="l"/>
            <a:r>
              <a:rPr lang="en-US" sz="8000" dirty="0"/>
              <a:t> </a:t>
            </a:r>
          </a:p>
          <a:p>
            <a:pPr algn="l"/>
            <a:r>
              <a:rPr lang="en-US" sz="8000" dirty="0"/>
              <a:t>1874 – 1889   Greenback Party    -  supported </a:t>
            </a:r>
            <a:r>
              <a:rPr lang="en-US" sz="8000" b="1" u="sng" dirty="0" smtClean="0">
                <a:solidFill>
                  <a:srgbClr val="00B050"/>
                </a:solidFill>
              </a:rPr>
              <a:t>Greenbacks</a:t>
            </a:r>
          </a:p>
          <a:p>
            <a:pPr algn="l"/>
            <a:r>
              <a:rPr lang="en-US" sz="8000" dirty="0"/>
              <a:t> </a:t>
            </a:r>
          </a:p>
          <a:p>
            <a:pPr algn="l"/>
            <a:r>
              <a:rPr lang="en-US" sz="8000" dirty="0"/>
              <a:t>1877 – 1892   Farmer's Alliance  -  supported </a:t>
            </a:r>
            <a:r>
              <a:rPr lang="en-US" sz="8000" b="1" u="sng" dirty="0">
                <a:solidFill>
                  <a:srgbClr val="00B050"/>
                </a:solidFill>
              </a:rPr>
              <a:t>Greenbacks</a:t>
            </a:r>
            <a:endParaRPr lang="en-US" sz="8000" b="1" dirty="0">
              <a:solidFill>
                <a:srgbClr val="00B050"/>
              </a:solidFill>
            </a:endParaRPr>
          </a:p>
          <a:p>
            <a:pPr algn="l"/>
            <a:r>
              <a:rPr lang="en-US" sz="2500" i="1" dirty="0" smtClean="0"/>
              <a:t> </a:t>
            </a:r>
            <a:endParaRPr lang="en-US" sz="2500" dirty="0"/>
          </a:p>
          <a:p>
            <a:endParaRPr lang="en-US" sz="3100" b="1" dirty="0" smtClean="0"/>
          </a:p>
          <a:p>
            <a:r>
              <a:rPr lang="en-US" sz="3100" b="1" dirty="0" smtClean="0"/>
              <a:t> </a:t>
            </a:r>
          </a:p>
        </p:txBody>
      </p:sp>
      <p:pic>
        <p:nvPicPr>
          <p:cNvPr id="2050" name="Picture 2" descr="http://ts1.mm.bing.net/th?id=H.4546670667497736&amp;pid=15.1&amp;H=97&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1497" y="4656595"/>
            <a:ext cx="3450503" cy="209186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ts4.mm.bing.net/th?id=H.4742727313590143&amp;pid=15.1&amp;H=160&amp;W=1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70600" y="37151"/>
            <a:ext cx="1821400" cy="202912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ts1.mm.bing.net/th?id=H.4984486727123976&amp;pid=15.1&amp;H=124&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02629" y="1887705"/>
            <a:ext cx="2189371" cy="16959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2175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393700"/>
            <a:ext cx="10528300" cy="889001"/>
          </a:xfrm>
          <a:solidFill>
            <a:schemeClr val="accent1">
              <a:lumMod val="20000"/>
              <a:lumOff val="80000"/>
            </a:schemeClr>
          </a:solidFill>
        </p:spPr>
        <p:txBody>
          <a:bodyPr>
            <a:normAutofit fontScale="90000"/>
          </a:bodyPr>
          <a:lstStyle/>
          <a:p>
            <a:r>
              <a:rPr lang="en-US" dirty="0" smtClean="0"/>
              <a:t/>
            </a:r>
            <a:br>
              <a:rPr lang="en-US" dirty="0" smtClean="0"/>
            </a:br>
            <a:r>
              <a:rPr lang="en-US" dirty="0"/>
              <a:t/>
            </a:r>
            <a:br>
              <a:rPr lang="en-US" dirty="0"/>
            </a:br>
            <a:r>
              <a:rPr lang="en-US" dirty="0" smtClean="0"/>
              <a:t>TOPICS</a:t>
            </a:r>
            <a:endParaRPr lang="en-US" b="1" dirty="0"/>
          </a:p>
        </p:txBody>
      </p:sp>
      <p:sp>
        <p:nvSpPr>
          <p:cNvPr id="3" name="Subtitle 2"/>
          <p:cNvSpPr>
            <a:spLocks noGrp="1"/>
          </p:cNvSpPr>
          <p:nvPr>
            <p:ph type="subTitle" idx="1"/>
          </p:nvPr>
        </p:nvSpPr>
        <p:spPr>
          <a:xfrm>
            <a:off x="2044700" y="1714500"/>
            <a:ext cx="9144000" cy="4229100"/>
          </a:xfrm>
          <a:solidFill>
            <a:srgbClr val="FFFF00"/>
          </a:solidFill>
        </p:spPr>
        <p:txBody>
          <a:bodyPr>
            <a:normAutofit/>
          </a:bodyPr>
          <a:lstStyle/>
          <a:p>
            <a:endParaRPr lang="en-US" sz="2800" b="1" dirty="0" smtClean="0"/>
          </a:p>
          <a:p>
            <a:endParaRPr lang="en-US" sz="2800" b="1" dirty="0"/>
          </a:p>
          <a:p>
            <a:endParaRPr lang="en-US" sz="2800" b="1" dirty="0" smtClean="0"/>
          </a:p>
          <a:p>
            <a:r>
              <a:rPr lang="en-US" sz="4000" b="1" dirty="0" smtClean="0"/>
              <a:t>I     WHAT IS MONEY?</a:t>
            </a:r>
            <a:endParaRPr lang="en-US" sz="3600" dirty="0" smtClean="0"/>
          </a:p>
          <a:p>
            <a:pPr marL="457200" indent="-457200" algn="l">
              <a:buAutoNum type="arabicPlain" startAt="2"/>
            </a:pPr>
            <a:endParaRPr lang="en-US" dirty="0" smtClean="0"/>
          </a:p>
        </p:txBody>
      </p:sp>
    </p:spTree>
    <p:extLst>
      <p:ext uri="{BB962C8B-B14F-4D97-AF65-F5344CB8AC3E}">
        <p14:creationId xmlns:p14="http://schemas.microsoft.com/office/powerpoint/2010/main" val="2728327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0500"/>
            <a:ext cx="12192000" cy="1092199"/>
          </a:xfrm>
          <a:solidFill>
            <a:schemeClr val="accent2">
              <a:lumMod val="20000"/>
              <a:lumOff val="80000"/>
            </a:schemeClr>
          </a:solidFill>
        </p:spPr>
        <p:txBody>
          <a:bodyPr>
            <a:normAutofit fontScale="90000"/>
          </a:bodyPr>
          <a:lstStyle/>
          <a:p>
            <a:r>
              <a:rPr lang="en-US" b="1" dirty="0" smtClean="0"/>
              <a:t/>
            </a:r>
            <a:br>
              <a:rPr lang="en-US" b="1" dirty="0" smtClean="0"/>
            </a:br>
            <a:r>
              <a:rPr lang="en-US" b="1" dirty="0"/>
              <a:t/>
            </a:r>
            <a:br>
              <a:rPr lang="en-US" b="1" dirty="0"/>
            </a:br>
            <a:r>
              <a:rPr lang="en-US" sz="2800" b="1" dirty="0" smtClean="0"/>
              <a:t>At the time of the Farmers’ Alliance,</a:t>
            </a:r>
            <a:br>
              <a:rPr lang="en-US" sz="2800" b="1" dirty="0" smtClean="0"/>
            </a:br>
            <a:r>
              <a:rPr lang="en-US" sz="2800" b="1" dirty="0" smtClean="0"/>
              <a:t>the country’s money was a combination of coin, paper (public and private), and deposits</a:t>
            </a:r>
            <a:endParaRPr lang="en-US" sz="4000" b="1" dirty="0"/>
          </a:p>
        </p:txBody>
      </p:sp>
      <p:sp>
        <p:nvSpPr>
          <p:cNvPr id="3" name="Subtitle 2"/>
          <p:cNvSpPr>
            <a:spLocks noGrp="1"/>
          </p:cNvSpPr>
          <p:nvPr>
            <p:ph type="subTitle" idx="1"/>
          </p:nvPr>
        </p:nvSpPr>
        <p:spPr>
          <a:xfrm>
            <a:off x="189186" y="1704429"/>
            <a:ext cx="12192000" cy="4952999"/>
          </a:xfrm>
          <a:solidFill>
            <a:schemeClr val="accent6">
              <a:lumMod val="20000"/>
              <a:lumOff val="80000"/>
            </a:schemeClr>
          </a:solidFill>
        </p:spPr>
        <p:txBody>
          <a:bodyPr>
            <a:normAutofit lnSpcReduction="10000"/>
          </a:bodyPr>
          <a:lstStyle/>
          <a:p>
            <a:pPr algn="l"/>
            <a:endParaRPr lang="en-US" sz="2000" dirty="0" smtClean="0"/>
          </a:p>
          <a:p>
            <a:endParaRPr lang="en-US" sz="2800" b="1" dirty="0" smtClean="0"/>
          </a:p>
          <a:p>
            <a:pPr marL="514350" indent="-514350" algn="l">
              <a:buAutoNum type="arabicPeriod"/>
            </a:pPr>
            <a:r>
              <a:rPr lang="en-US" sz="2800" b="1" u="sng" dirty="0" smtClean="0"/>
              <a:t>U.S. Mint issued</a:t>
            </a:r>
            <a:r>
              <a:rPr lang="en-US" sz="2800" b="1" dirty="0" smtClean="0"/>
              <a:t> gold and silver coins       – government-issued &amp; debt-free</a:t>
            </a:r>
          </a:p>
          <a:p>
            <a:pPr marL="514350" indent="-514350" algn="l">
              <a:buFont typeface="+mj-lt"/>
              <a:buAutoNum type="arabicPeriod"/>
            </a:pPr>
            <a:endParaRPr lang="en-US" sz="2800" b="1" dirty="0" smtClean="0"/>
          </a:p>
          <a:p>
            <a:pPr marL="514350" indent="-514350" algn="l">
              <a:buFont typeface="+mj-lt"/>
              <a:buAutoNum type="arabicPeriod"/>
            </a:pPr>
            <a:r>
              <a:rPr lang="en-US" sz="2800" b="1" u="sng" dirty="0" smtClean="0"/>
              <a:t>U.S. Treasury issued </a:t>
            </a:r>
            <a:r>
              <a:rPr lang="en-US" sz="2800" b="1" dirty="0" smtClean="0">
                <a:solidFill>
                  <a:srgbClr val="00B050"/>
                </a:solidFill>
              </a:rPr>
              <a:t>Greenbacks</a:t>
            </a:r>
            <a:r>
              <a:rPr lang="en-US" sz="2800" b="1" dirty="0" smtClean="0"/>
              <a:t>               –  government-issued &amp; debt-free</a:t>
            </a:r>
          </a:p>
          <a:p>
            <a:pPr marL="514350" indent="-514350" algn="l">
              <a:buFont typeface="+mj-lt"/>
              <a:buAutoNum type="arabicPeriod"/>
            </a:pPr>
            <a:endParaRPr lang="en-US" sz="2800" b="1" dirty="0" smtClean="0"/>
          </a:p>
          <a:p>
            <a:pPr marL="514350" indent="-514350" algn="l">
              <a:buFont typeface="+mj-lt"/>
              <a:buAutoNum type="arabicPeriod"/>
            </a:pPr>
            <a:r>
              <a:rPr lang="en-US" sz="2800" b="1" u="sng" dirty="0" smtClean="0"/>
              <a:t>National Bank notes  (private banks)</a:t>
            </a:r>
            <a:r>
              <a:rPr lang="en-US" sz="2800" b="1" dirty="0" smtClean="0"/>
              <a:t>       –  </a:t>
            </a:r>
            <a:r>
              <a:rPr lang="en-US" sz="2800" b="1" dirty="0" smtClean="0">
                <a:solidFill>
                  <a:srgbClr val="0070C0"/>
                </a:solidFill>
              </a:rPr>
              <a:t>privately-issued – </a:t>
            </a:r>
          </a:p>
          <a:p>
            <a:pPr algn="l"/>
            <a:r>
              <a:rPr lang="en-US" sz="2800" b="1" dirty="0">
                <a:solidFill>
                  <a:srgbClr val="0070C0"/>
                </a:solidFill>
              </a:rPr>
              <a:t> </a:t>
            </a:r>
            <a:r>
              <a:rPr lang="en-US" sz="2800" b="1" dirty="0" smtClean="0">
                <a:solidFill>
                  <a:srgbClr val="0070C0"/>
                </a:solidFill>
              </a:rPr>
              <a:t>                                                                                    loaned with interest</a:t>
            </a:r>
          </a:p>
          <a:p>
            <a:pPr marL="514350" indent="-514350" algn="l">
              <a:buFont typeface="+mj-lt"/>
              <a:buAutoNum type="arabicPeriod"/>
            </a:pPr>
            <a:endParaRPr lang="en-US" sz="2800" b="1" dirty="0">
              <a:solidFill>
                <a:srgbClr val="0070C0"/>
              </a:solidFill>
            </a:endParaRPr>
          </a:p>
          <a:p>
            <a:pPr algn="l"/>
            <a:r>
              <a:rPr lang="en-US" sz="2800" b="1" dirty="0" smtClean="0"/>
              <a:t>4.  </a:t>
            </a:r>
            <a:r>
              <a:rPr lang="en-US" sz="2800" b="1" u="sng" dirty="0" smtClean="0"/>
              <a:t>Private bank deposits</a:t>
            </a:r>
            <a:r>
              <a:rPr lang="en-US" sz="2800" b="1" dirty="0" smtClean="0"/>
              <a:t>                                  –  bank credit</a:t>
            </a:r>
          </a:p>
        </p:txBody>
      </p:sp>
    </p:spTree>
    <p:extLst>
      <p:ext uri="{BB962C8B-B14F-4D97-AF65-F5344CB8AC3E}">
        <p14:creationId xmlns:p14="http://schemas.microsoft.com/office/powerpoint/2010/main" val="7600901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62607"/>
            <a:ext cx="12192000" cy="888561"/>
          </a:xfrm>
          <a:solidFill>
            <a:schemeClr val="accent2">
              <a:lumMod val="20000"/>
              <a:lumOff val="80000"/>
            </a:schemeClr>
          </a:solidFill>
        </p:spPr>
        <p:txBody>
          <a:bodyPr>
            <a:normAutofit fontScale="90000"/>
          </a:bodyPr>
          <a:lstStyle/>
          <a:p>
            <a:r>
              <a:rPr lang="en-US" b="1" dirty="0" smtClean="0"/>
              <a:t/>
            </a:r>
            <a:br>
              <a:rPr lang="en-US" b="1" dirty="0" smtClean="0"/>
            </a:br>
            <a:r>
              <a:rPr lang="en-US" b="1" dirty="0"/>
              <a:t/>
            </a:r>
            <a:br>
              <a:rPr lang="en-US" b="1" dirty="0"/>
            </a:br>
            <a:r>
              <a:rPr lang="en-US" sz="2700" b="1" dirty="0" smtClean="0"/>
              <a:t>THE GENERAL PUBLIC WAS NOT AWARE OF CREATION OF PRIVATE BANK CREDITS, like today!</a:t>
            </a:r>
            <a:br>
              <a:rPr lang="en-US" sz="2700" b="1" dirty="0" smtClean="0"/>
            </a:br>
            <a:r>
              <a:rPr lang="en-US" sz="2700" b="1" dirty="0" smtClean="0"/>
              <a:t>…..BUT THE BANKERS WERE</a:t>
            </a:r>
            <a:endParaRPr lang="en-US" sz="4400" b="1" dirty="0"/>
          </a:p>
        </p:txBody>
      </p:sp>
      <p:sp>
        <p:nvSpPr>
          <p:cNvPr id="3" name="Subtitle 2"/>
          <p:cNvSpPr>
            <a:spLocks noGrp="1"/>
          </p:cNvSpPr>
          <p:nvPr>
            <p:ph type="subTitle" idx="1"/>
          </p:nvPr>
        </p:nvSpPr>
        <p:spPr>
          <a:xfrm>
            <a:off x="977462" y="1704429"/>
            <a:ext cx="10326414" cy="4952999"/>
          </a:xfrm>
          <a:solidFill>
            <a:schemeClr val="accent6">
              <a:lumMod val="20000"/>
              <a:lumOff val="80000"/>
            </a:schemeClr>
          </a:solidFill>
        </p:spPr>
        <p:txBody>
          <a:bodyPr>
            <a:normAutofit/>
          </a:bodyPr>
          <a:lstStyle/>
          <a:p>
            <a:pPr algn="l"/>
            <a:endParaRPr lang="en-US" dirty="0" smtClean="0"/>
          </a:p>
          <a:p>
            <a:pPr algn="l"/>
            <a:r>
              <a:rPr lang="en-US" dirty="0" smtClean="0"/>
              <a:t>Alexander Hamilton, who supported the private control of the monetary system, recognized the creation of bank credit as money quite clearly.  He writes in a Congressional report </a:t>
            </a:r>
            <a:r>
              <a:rPr lang="en-US" u="sng" dirty="0" smtClean="0"/>
              <a:t>in 1791</a:t>
            </a:r>
            <a:r>
              <a:rPr lang="en-US" dirty="0" smtClean="0"/>
              <a:t>:</a:t>
            </a:r>
          </a:p>
          <a:p>
            <a:pPr algn="l"/>
            <a:endParaRPr lang="en-US" dirty="0"/>
          </a:p>
          <a:p>
            <a:pPr algn="l"/>
            <a:r>
              <a:rPr lang="en-US" dirty="0" smtClean="0"/>
              <a:t>“Every loan which a bank makes is, in the first shape, a credit given to the borrower on its books, the amount of which it stands ready to pay, either in its own notes, or in gold or silver, at his option  But, in a great number of cases, no actual payment is made in either.  The borrower, frequently, by a check or order, transfers his credit to some other person, to whom he has a payment to make; who, in his turn, is as often content with a similar credit… and in this manner the credit keeps circulating, performing in every stage the office of money…” </a:t>
            </a:r>
          </a:p>
          <a:p>
            <a:endParaRPr lang="en-US" sz="3200" b="1" dirty="0" smtClean="0"/>
          </a:p>
        </p:txBody>
      </p:sp>
    </p:spTree>
    <p:extLst>
      <p:ext uri="{BB962C8B-B14F-4D97-AF65-F5344CB8AC3E}">
        <p14:creationId xmlns:p14="http://schemas.microsoft.com/office/powerpoint/2010/main" val="31246649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99090"/>
            <a:ext cx="12192000" cy="589016"/>
          </a:xfrm>
          <a:solidFill>
            <a:schemeClr val="accent2">
              <a:lumMod val="20000"/>
              <a:lumOff val="80000"/>
            </a:schemeClr>
          </a:solidFill>
        </p:spPr>
        <p:txBody>
          <a:bodyPr>
            <a:normAutofit fontScale="90000"/>
          </a:bodyPr>
          <a:lstStyle/>
          <a:p>
            <a:r>
              <a:rPr lang="en-US" b="1" dirty="0" smtClean="0"/>
              <a:t/>
            </a:r>
            <a:br>
              <a:rPr lang="en-US" b="1" dirty="0" smtClean="0"/>
            </a:br>
            <a:r>
              <a:rPr lang="en-US" b="1" dirty="0"/>
              <a:t/>
            </a:r>
            <a:br>
              <a:rPr lang="en-US" b="1" dirty="0"/>
            </a:br>
            <a:r>
              <a:rPr lang="en-US" sz="3100" b="1" dirty="0" smtClean="0"/>
              <a:t>THE FARMERS WANTED MORE MONEY TO BE CREATED.</a:t>
            </a:r>
            <a:endParaRPr lang="en-US" sz="4900" b="1" dirty="0"/>
          </a:p>
        </p:txBody>
      </p:sp>
      <p:sp>
        <p:nvSpPr>
          <p:cNvPr id="3" name="Subtitle 2"/>
          <p:cNvSpPr>
            <a:spLocks noGrp="1"/>
          </p:cNvSpPr>
          <p:nvPr>
            <p:ph type="subTitle" idx="1"/>
          </p:nvPr>
        </p:nvSpPr>
        <p:spPr>
          <a:xfrm>
            <a:off x="517087" y="1659978"/>
            <a:ext cx="10326414" cy="4952999"/>
          </a:xfrm>
          <a:solidFill>
            <a:schemeClr val="accent6">
              <a:lumMod val="20000"/>
              <a:lumOff val="80000"/>
            </a:schemeClr>
          </a:solidFill>
        </p:spPr>
        <p:txBody>
          <a:bodyPr>
            <a:normAutofit/>
          </a:bodyPr>
          <a:lstStyle/>
          <a:p>
            <a:pPr algn="l"/>
            <a:endParaRPr lang="en-US" dirty="0" smtClean="0"/>
          </a:p>
          <a:p>
            <a:r>
              <a:rPr lang="en-US" sz="3200" b="1" dirty="0" smtClean="0"/>
              <a:t>1865-1895:  DEFLATION OF MONEY SUPPLY –</a:t>
            </a:r>
          </a:p>
          <a:p>
            <a:r>
              <a:rPr lang="en-US" sz="3200" b="1" dirty="0" smtClean="0"/>
              <a:t>compared to growth in population</a:t>
            </a:r>
          </a:p>
          <a:p>
            <a:r>
              <a:rPr lang="en-US" sz="3200" b="1" dirty="0" smtClean="0"/>
              <a:t>and productivity</a:t>
            </a:r>
          </a:p>
          <a:p>
            <a:endParaRPr lang="en-US" sz="3200" b="1" dirty="0"/>
          </a:p>
          <a:p>
            <a:endParaRPr lang="en-US" sz="3200" b="1" dirty="0" smtClean="0"/>
          </a:p>
          <a:p>
            <a:endParaRPr lang="en-US" sz="3200" b="1" dirty="0"/>
          </a:p>
          <a:p>
            <a:endParaRPr lang="en-US" sz="3200" b="1" dirty="0" smtClean="0"/>
          </a:p>
        </p:txBody>
      </p:sp>
      <p:pic>
        <p:nvPicPr>
          <p:cNvPr id="1026" name="Picture 2" descr="http://ts3.mm.bing.net/th?id=H.4545128788133302&amp;pid=15.1&amp;H=142&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886" y="3752818"/>
            <a:ext cx="2469606" cy="219078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ts3.mm.bing.net/th?id=H.4838118546474750&amp;pid=15.1&amp;H=107&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8390" y="3760770"/>
            <a:ext cx="3264042" cy="218283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ts3.mm.bing.net/th?id=H.4830310290820226&amp;pid=15.1&amp;H=118&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00975" y="3760770"/>
            <a:ext cx="2956740" cy="21828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06563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3421"/>
            <a:ext cx="12192000" cy="1014685"/>
          </a:xfrm>
          <a:solidFill>
            <a:schemeClr val="accent2">
              <a:lumMod val="20000"/>
              <a:lumOff val="80000"/>
            </a:schemeClr>
          </a:solidFill>
        </p:spPr>
        <p:txBody>
          <a:bodyPr>
            <a:normAutofit fontScale="90000"/>
          </a:bodyPr>
          <a:lstStyle/>
          <a:p>
            <a:r>
              <a:rPr lang="en-US" b="1" dirty="0" smtClean="0"/>
              <a:t/>
            </a:r>
            <a:br>
              <a:rPr lang="en-US" b="1" dirty="0" smtClean="0"/>
            </a:br>
            <a:r>
              <a:rPr lang="en-US" b="1" dirty="0"/>
              <a:t/>
            </a:r>
            <a:br>
              <a:rPr lang="en-US" b="1" dirty="0"/>
            </a:br>
            <a:r>
              <a:rPr lang="en-US" sz="3100" b="1" dirty="0" smtClean="0">
                <a:latin typeface="Times New Roman" panose="02020603050405020304" pitchFamily="18" charset="0"/>
                <a:cs typeface="Times New Roman" panose="02020603050405020304" pitchFamily="18" charset="0"/>
              </a:rPr>
              <a:t>THE LONG DEPRESSION:  </a:t>
            </a:r>
            <a:r>
              <a:rPr lang="en-US" sz="3600" b="1" dirty="0">
                <a:latin typeface="Times New Roman" panose="02020603050405020304" pitchFamily="18" charset="0"/>
                <a:cs typeface="Times New Roman" panose="02020603050405020304" pitchFamily="18" charset="0"/>
              </a:rPr>
              <a:t>1873 </a:t>
            </a:r>
            <a:r>
              <a:rPr lang="en-US" sz="3600" b="1" dirty="0" smtClean="0">
                <a:latin typeface="Times New Roman" panose="02020603050405020304" pitchFamily="18" charset="0"/>
                <a:cs typeface="Times New Roman" panose="02020603050405020304" pitchFamily="18" charset="0"/>
              </a:rPr>
              <a:t>– 1896</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Cause:  the unstable money system</a:t>
            </a:r>
            <a:endParaRPr lang="en-US" sz="36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517087" y="1659978"/>
            <a:ext cx="10326414" cy="4952999"/>
          </a:xfrm>
          <a:solidFill>
            <a:schemeClr val="accent6">
              <a:lumMod val="20000"/>
              <a:lumOff val="80000"/>
            </a:schemeClr>
          </a:solidFill>
        </p:spPr>
        <p:txBody>
          <a:bodyPr>
            <a:normAutofit fontScale="92500" lnSpcReduction="10000"/>
          </a:bodyPr>
          <a:lstStyle/>
          <a:p>
            <a:pPr algn="l"/>
            <a:endParaRPr lang="en-US" dirty="0" smtClean="0"/>
          </a:p>
          <a:p>
            <a:pPr algn="l"/>
            <a:r>
              <a:rPr lang="en-US" sz="2000" dirty="0" smtClean="0">
                <a:solidFill>
                  <a:srgbClr val="0070C0"/>
                </a:solidFill>
              </a:rPr>
              <a:t>Panic of 1873 </a:t>
            </a:r>
            <a:r>
              <a:rPr lang="en-US" sz="2000" dirty="0"/>
              <a:t>–</a:t>
            </a:r>
            <a:r>
              <a:rPr lang="en-US" sz="2000" dirty="0" smtClean="0"/>
              <a:t> economic contraction </a:t>
            </a:r>
            <a:r>
              <a:rPr lang="en-US" sz="2000" dirty="0"/>
              <a:t>following the panic </a:t>
            </a:r>
            <a:r>
              <a:rPr lang="en-US" sz="2000" dirty="0" smtClean="0"/>
              <a:t>lasted 65 months, </a:t>
            </a:r>
            <a:r>
              <a:rPr lang="en-US" sz="2000" dirty="0"/>
              <a:t>eclipsing the Great Depression's 43 months of </a:t>
            </a:r>
            <a:r>
              <a:rPr lang="en-US" sz="2000" dirty="0" smtClean="0"/>
              <a:t>contraction.   18,000 </a:t>
            </a:r>
            <a:r>
              <a:rPr lang="en-US" sz="2000" dirty="0"/>
              <a:t>businesses went bankrupt, including hundreds of banks, and ten states went </a:t>
            </a:r>
            <a:r>
              <a:rPr lang="en-US" sz="2000" dirty="0" smtClean="0"/>
              <a:t>bankrupt, </a:t>
            </a:r>
            <a:r>
              <a:rPr lang="en-US" sz="2000" dirty="0"/>
              <a:t>while unemployment peaked in 1878, long after the panic ended. The collapse of cotton prices devastated the already war-ravaged economy of </a:t>
            </a:r>
            <a:r>
              <a:rPr lang="en-US" sz="2000" dirty="0" smtClean="0"/>
              <a:t>the southern U.S.   </a:t>
            </a:r>
            <a:r>
              <a:rPr lang="en-US" sz="2000" dirty="0"/>
              <a:t>Although farm prices fell dramatically, American agriculture continued to expand </a:t>
            </a:r>
            <a:r>
              <a:rPr lang="en-US" sz="2000" dirty="0" smtClean="0"/>
              <a:t>production.</a:t>
            </a:r>
          </a:p>
          <a:p>
            <a:pPr algn="l"/>
            <a:endParaRPr lang="en-US" sz="2000" b="1" dirty="0" smtClean="0"/>
          </a:p>
          <a:p>
            <a:pPr algn="l"/>
            <a:r>
              <a:rPr lang="en-US" sz="2000" dirty="0">
                <a:solidFill>
                  <a:srgbClr val="0070C0"/>
                </a:solidFill>
              </a:rPr>
              <a:t>Panic of </a:t>
            </a:r>
            <a:r>
              <a:rPr lang="en-US" sz="2000" dirty="0" smtClean="0">
                <a:solidFill>
                  <a:srgbClr val="0070C0"/>
                </a:solidFill>
              </a:rPr>
              <a:t>1884 </a:t>
            </a:r>
            <a:r>
              <a:rPr lang="en-US" sz="2000" dirty="0" smtClean="0"/>
              <a:t>(</a:t>
            </a:r>
            <a:r>
              <a:rPr lang="en-US" sz="2000" dirty="0"/>
              <a:t>during the recession of </a:t>
            </a:r>
            <a:r>
              <a:rPr lang="en-US" sz="2000" dirty="0" smtClean="0"/>
              <a:t>1882-85) –  </a:t>
            </a:r>
            <a:r>
              <a:rPr lang="en-US" sz="2000" dirty="0"/>
              <a:t>financial panic destroyed eleven New York banks, more than a hundred state banks, and led to defaults on at least $32 million worth of </a:t>
            </a:r>
            <a:r>
              <a:rPr lang="en-US" sz="2000" dirty="0" smtClean="0"/>
              <a:t>debt.   </a:t>
            </a:r>
            <a:r>
              <a:rPr lang="en-US" sz="2000" dirty="0"/>
              <a:t>Unemployment, which had stood at 2.5% between recessions, surged to 7.5% in 1884-1885, and 13% in </a:t>
            </a:r>
            <a:r>
              <a:rPr lang="en-US" sz="2000" dirty="0" smtClean="0"/>
              <a:t>the northeastern U.S.    </a:t>
            </a:r>
            <a:r>
              <a:rPr lang="en-US" sz="2000" dirty="0"/>
              <a:t>This second recession led to further deterioration of farm prices. </a:t>
            </a:r>
            <a:r>
              <a:rPr lang="en-US" sz="2000" dirty="0" smtClean="0"/>
              <a:t>  Kansas </a:t>
            </a:r>
            <a:r>
              <a:rPr lang="en-US" sz="2000" dirty="0"/>
              <a:t>farmers burned their </a:t>
            </a:r>
            <a:r>
              <a:rPr lang="en-US" sz="2000" dirty="0" smtClean="0"/>
              <a:t>own corn </a:t>
            </a:r>
            <a:r>
              <a:rPr lang="en-US" sz="2000" dirty="0"/>
              <a:t>in 1885 because it was worth less than other fuels such </a:t>
            </a:r>
            <a:r>
              <a:rPr lang="en-US" sz="2000" dirty="0" smtClean="0"/>
              <a:t>as coal or wood.</a:t>
            </a:r>
          </a:p>
          <a:p>
            <a:pPr algn="l"/>
            <a:endParaRPr lang="en-US" sz="2000" dirty="0"/>
          </a:p>
          <a:p>
            <a:pPr algn="l"/>
            <a:r>
              <a:rPr lang="en-US" sz="2000" dirty="0" smtClean="0">
                <a:solidFill>
                  <a:srgbClr val="0070C0"/>
                </a:solidFill>
              </a:rPr>
              <a:t>Panic of 1993 </a:t>
            </a:r>
            <a:r>
              <a:rPr lang="en-US" sz="2000" dirty="0" smtClean="0"/>
              <a:t>-  profits</a:t>
            </a:r>
            <a:r>
              <a:rPr lang="en-US" sz="2000" dirty="0"/>
              <a:t>, investment and income all fell, leading to political instability, the height of </a:t>
            </a:r>
            <a:r>
              <a:rPr lang="en-US" sz="2000" dirty="0" smtClean="0"/>
              <a:t>the populist movement, and the Free Silver movement</a:t>
            </a:r>
          </a:p>
          <a:p>
            <a:pPr algn="l"/>
            <a:r>
              <a:rPr lang="en-US" sz="2000" dirty="0" smtClean="0">
                <a:solidFill>
                  <a:srgbClr val="0070C0"/>
                </a:solidFill>
              </a:rPr>
              <a:t>Panic of 1996 </a:t>
            </a:r>
            <a:r>
              <a:rPr lang="en-US" sz="2000" dirty="0" smtClean="0"/>
              <a:t>- production </a:t>
            </a:r>
            <a:r>
              <a:rPr lang="en-US" sz="2000" dirty="0"/>
              <a:t>shrank and deflation reigned</a:t>
            </a:r>
            <a:r>
              <a:rPr lang="en-US" sz="2000" dirty="0" smtClean="0"/>
              <a:t> </a:t>
            </a:r>
            <a:endParaRPr lang="en-US" sz="2000" b="1" dirty="0"/>
          </a:p>
          <a:p>
            <a:pPr algn="l"/>
            <a:endParaRPr lang="en-US" sz="3200" dirty="0" smtClean="0"/>
          </a:p>
          <a:p>
            <a:endParaRPr lang="en-US" sz="3200" b="1" dirty="0"/>
          </a:p>
          <a:p>
            <a:endParaRPr lang="en-US" sz="3200" b="1" dirty="0" smtClean="0"/>
          </a:p>
        </p:txBody>
      </p:sp>
    </p:spTree>
    <p:extLst>
      <p:ext uri="{BB962C8B-B14F-4D97-AF65-F5344CB8AC3E}">
        <p14:creationId xmlns:p14="http://schemas.microsoft.com/office/powerpoint/2010/main" val="21824113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ile:Panic of 1873 bank run.jpg"/>
          <p:cNvPicPr/>
          <p:nvPr/>
        </p:nvPicPr>
        <p:blipFill>
          <a:blip r:embed="rId2">
            <a:extLst>
              <a:ext uri="{28A0092B-C50C-407E-A947-70E740481C1C}">
                <a14:useLocalDpi xmlns:a14="http://schemas.microsoft.com/office/drawing/2010/main" val="0"/>
              </a:ext>
            </a:extLst>
          </a:blip>
          <a:srcRect/>
          <a:stretch>
            <a:fillRect/>
          </a:stretch>
        </p:blipFill>
        <p:spPr bwMode="auto">
          <a:xfrm>
            <a:off x="859713" y="0"/>
            <a:ext cx="5648325" cy="6858000"/>
          </a:xfrm>
          <a:prstGeom prst="rect">
            <a:avLst/>
          </a:prstGeom>
          <a:noFill/>
          <a:ln>
            <a:noFill/>
          </a:ln>
        </p:spPr>
      </p:pic>
      <p:sp>
        <p:nvSpPr>
          <p:cNvPr id="5" name="TextBox 4"/>
          <p:cNvSpPr txBox="1"/>
          <p:nvPr/>
        </p:nvSpPr>
        <p:spPr>
          <a:xfrm>
            <a:off x="6794938" y="1970690"/>
            <a:ext cx="4372351" cy="2585323"/>
          </a:xfrm>
          <a:prstGeom prst="rect">
            <a:avLst/>
          </a:prstGeom>
          <a:noFill/>
        </p:spPr>
        <p:txBody>
          <a:bodyPr wrap="none" rtlCol="0">
            <a:spAutoFit/>
          </a:bodyPr>
          <a:lstStyle/>
          <a:p>
            <a:r>
              <a:rPr lang="en-US" sz="3600" dirty="0" smtClean="0"/>
              <a:t>Run on</a:t>
            </a:r>
          </a:p>
          <a:p>
            <a:r>
              <a:rPr lang="en-US" sz="3600" dirty="0" smtClean="0"/>
              <a:t>Fourth </a:t>
            </a:r>
            <a:r>
              <a:rPr lang="en-US" sz="3600" dirty="0"/>
              <a:t>National Bank</a:t>
            </a:r>
            <a:r>
              <a:rPr lang="en-US" sz="3600" dirty="0" smtClean="0"/>
              <a:t>,</a:t>
            </a:r>
          </a:p>
          <a:p>
            <a:r>
              <a:rPr lang="en-US" sz="3600" dirty="0" smtClean="0"/>
              <a:t>No</a:t>
            </a:r>
            <a:r>
              <a:rPr lang="en-US" sz="3600" dirty="0"/>
              <a:t>. 20 Nassau Street</a:t>
            </a:r>
            <a:r>
              <a:rPr lang="en-US" sz="3600" dirty="0" smtClean="0"/>
              <a:t>,</a:t>
            </a:r>
          </a:p>
          <a:p>
            <a:r>
              <a:rPr lang="en-US" sz="3600" dirty="0" smtClean="0"/>
              <a:t>New </a:t>
            </a:r>
            <a:r>
              <a:rPr lang="en-US" sz="3600" dirty="0"/>
              <a:t>York City, 1873</a:t>
            </a:r>
          </a:p>
          <a:p>
            <a:endParaRPr lang="en-US" dirty="0"/>
          </a:p>
        </p:txBody>
      </p:sp>
    </p:spTree>
    <p:extLst>
      <p:ext uri="{BB962C8B-B14F-4D97-AF65-F5344CB8AC3E}">
        <p14:creationId xmlns:p14="http://schemas.microsoft.com/office/powerpoint/2010/main" val="32673030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393700"/>
            <a:ext cx="10528300" cy="889001"/>
          </a:xfrm>
          <a:solidFill>
            <a:schemeClr val="accent1">
              <a:lumMod val="20000"/>
              <a:lumOff val="80000"/>
            </a:schemeClr>
          </a:solidFill>
        </p:spPr>
        <p:txBody>
          <a:bodyPr>
            <a:normAutofit fontScale="90000"/>
          </a:bodyPr>
          <a:lstStyle/>
          <a:p>
            <a:r>
              <a:rPr lang="en-US" dirty="0" smtClean="0"/>
              <a:t/>
            </a:r>
            <a:br>
              <a:rPr lang="en-US" dirty="0" smtClean="0"/>
            </a:br>
            <a:r>
              <a:rPr lang="en-US" dirty="0"/>
              <a:t/>
            </a:r>
            <a:br>
              <a:rPr lang="en-US" dirty="0"/>
            </a:br>
            <a:r>
              <a:rPr lang="en-US" dirty="0" smtClean="0"/>
              <a:t>TOPICS</a:t>
            </a:r>
            <a:endParaRPr lang="en-US" b="1" dirty="0"/>
          </a:p>
        </p:txBody>
      </p:sp>
      <p:sp>
        <p:nvSpPr>
          <p:cNvPr id="3" name="Subtitle 2"/>
          <p:cNvSpPr>
            <a:spLocks noGrp="1"/>
          </p:cNvSpPr>
          <p:nvPr>
            <p:ph type="subTitle" idx="1"/>
          </p:nvPr>
        </p:nvSpPr>
        <p:spPr>
          <a:xfrm>
            <a:off x="2044700" y="1714500"/>
            <a:ext cx="9144000" cy="4229100"/>
          </a:xfrm>
          <a:solidFill>
            <a:srgbClr val="FFFF00"/>
          </a:solidFill>
        </p:spPr>
        <p:txBody>
          <a:bodyPr>
            <a:normAutofit/>
          </a:bodyPr>
          <a:lstStyle/>
          <a:p>
            <a:endParaRPr lang="en-US" sz="2800" b="1" dirty="0" smtClean="0"/>
          </a:p>
          <a:p>
            <a:endParaRPr lang="en-US" sz="2800" b="1" dirty="0" smtClean="0"/>
          </a:p>
          <a:p>
            <a:endParaRPr lang="en-US" sz="2800" b="1" dirty="0"/>
          </a:p>
          <a:p>
            <a:r>
              <a:rPr lang="en-US" sz="3600" b="1" dirty="0" smtClean="0"/>
              <a:t>5  WHAT WAS THE FARMERS’ ALLIANCE?</a:t>
            </a:r>
            <a:endParaRPr lang="en-US" sz="3200" dirty="0" smtClean="0"/>
          </a:p>
        </p:txBody>
      </p:sp>
    </p:spTree>
    <p:extLst>
      <p:ext uri="{BB962C8B-B14F-4D97-AF65-F5344CB8AC3E}">
        <p14:creationId xmlns:p14="http://schemas.microsoft.com/office/powerpoint/2010/main" val="17525469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accent1">
              <a:lumMod val="20000"/>
              <a:lumOff val="80000"/>
            </a:schemeClr>
          </a:solidFill>
        </p:spPr>
        <p:txBody>
          <a:bodyPr/>
          <a:lstStyle/>
          <a:p>
            <a:r>
              <a:rPr lang="en-US" b="1" dirty="0" smtClean="0"/>
              <a:t>THE FARMERS’ ALLIANCE:</a:t>
            </a:r>
            <a:br>
              <a:rPr lang="en-US" b="1" dirty="0" smtClean="0"/>
            </a:br>
            <a:r>
              <a:rPr lang="en-US" b="1" dirty="0" smtClean="0"/>
              <a:t>1877-1896</a:t>
            </a:r>
            <a:endParaRPr lang="en-US" b="1" dirty="0"/>
          </a:p>
        </p:txBody>
      </p:sp>
      <p:sp>
        <p:nvSpPr>
          <p:cNvPr id="3" name="Subtitle 2"/>
          <p:cNvSpPr>
            <a:spLocks noGrp="1"/>
          </p:cNvSpPr>
          <p:nvPr>
            <p:ph type="subTitle" idx="1"/>
          </p:nvPr>
        </p:nvSpPr>
        <p:spPr>
          <a:xfrm>
            <a:off x="1524000" y="3759200"/>
            <a:ext cx="9144000" cy="2336800"/>
          </a:xfrm>
          <a:solidFill>
            <a:srgbClr val="FFFF00"/>
          </a:solidFill>
        </p:spPr>
        <p:txBody>
          <a:bodyPr>
            <a:normAutofit/>
          </a:bodyPr>
          <a:lstStyle/>
          <a:p>
            <a:endParaRPr lang="en-US" dirty="0" smtClean="0"/>
          </a:p>
          <a:p>
            <a:r>
              <a:rPr lang="en-US" sz="2800" b="1" dirty="0" smtClean="0"/>
              <a:t>THE LAST DEMOCRATIC MASS MOVEMENT –</a:t>
            </a:r>
          </a:p>
          <a:p>
            <a:r>
              <a:rPr lang="en-US" sz="2800" b="1" dirty="0" smtClean="0"/>
              <a:t>CAN WE HAVE ANOTHER?</a:t>
            </a:r>
            <a:endParaRPr lang="en-US" sz="2800" b="1" dirty="0"/>
          </a:p>
        </p:txBody>
      </p:sp>
    </p:spTree>
    <p:extLst>
      <p:ext uri="{BB962C8B-B14F-4D97-AF65-F5344CB8AC3E}">
        <p14:creationId xmlns:p14="http://schemas.microsoft.com/office/powerpoint/2010/main" val="34469301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58067"/>
          </a:xfrm>
          <a:solidFill>
            <a:schemeClr val="accent1">
              <a:lumMod val="20000"/>
              <a:lumOff val="80000"/>
            </a:schemeClr>
          </a:solidFill>
        </p:spPr>
        <p:txBody>
          <a:bodyPr/>
          <a:lstStyle/>
          <a:p>
            <a:pPr algn="ctr"/>
            <a:r>
              <a:rPr lang="en-US" b="1" dirty="0" smtClean="0"/>
              <a:t>     </a:t>
            </a:r>
            <a:r>
              <a:rPr lang="en-US" sz="3600" b="1" dirty="0" smtClean="0"/>
              <a:t>WHAT WAS THIS MOVEMENT?</a:t>
            </a:r>
            <a:endParaRPr lang="en-US" sz="3600" b="1" dirty="0"/>
          </a:p>
        </p:txBody>
      </p:sp>
      <p:sp>
        <p:nvSpPr>
          <p:cNvPr id="3" name="Content Placeholder 2"/>
          <p:cNvSpPr>
            <a:spLocks noGrp="1"/>
          </p:cNvSpPr>
          <p:nvPr>
            <p:ph idx="1"/>
          </p:nvPr>
        </p:nvSpPr>
        <p:spPr>
          <a:xfrm>
            <a:off x="838200" y="4004441"/>
            <a:ext cx="10515600" cy="2388421"/>
          </a:xfrm>
        </p:spPr>
        <p:txBody>
          <a:bodyPr/>
          <a:lstStyle/>
          <a:p>
            <a:pPr marL="0" indent="0">
              <a:buNone/>
            </a:pPr>
            <a:endParaRPr lang="en-US" dirty="0" smtClean="0"/>
          </a:p>
          <a:p>
            <a:pPr marL="0" indent="0" algn="ctr">
              <a:buNone/>
            </a:pPr>
            <a:r>
              <a:rPr lang="en-US" dirty="0" smtClean="0"/>
              <a:t>WESTERN PLAINS FARMERS    &amp;    SOUTHERN FARMERS</a:t>
            </a:r>
          </a:p>
          <a:p>
            <a:pPr marL="0" indent="0" algn="ctr">
              <a:buNone/>
            </a:pPr>
            <a:r>
              <a:rPr lang="en-US" dirty="0" smtClean="0"/>
              <a:t>JOINED TOGETHER TO FORM AN ORGANIZATION CALLED</a:t>
            </a:r>
          </a:p>
          <a:p>
            <a:pPr marL="0" indent="0" algn="ctr">
              <a:buNone/>
            </a:pPr>
            <a:r>
              <a:rPr lang="en-US" u="sng" dirty="0" smtClean="0"/>
              <a:t>NATIONAL FARMERS’ ALLIANCE AND INDUSTRIAL UNION</a:t>
            </a:r>
          </a:p>
        </p:txBody>
      </p:sp>
      <p:pic>
        <p:nvPicPr>
          <p:cNvPr id="1026" name="Picture 2" descr="http://ts2.mm.bing.net/th?id=H.4781205955084845&amp;pid=15.1&amp;H=100&amp;W=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149" y="1814622"/>
            <a:ext cx="3575051" cy="223440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ts4.mm.bing.net/th?id=H.4890723289007911&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02701" y="1770034"/>
            <a:ext cx="3105150" cy="2323584"/>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http://ts3.mm.bing.net/th?id=H.4620269243335118&amp;pid=15.1&amp;H=115&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6735" y="1814622"/>
            <a:ext cx="2501393" cy="17983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12338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58067"/>
          </a:xfrm>
          <a:solidFill>
            <a:schemeClr val="accent1">
              <a:lumMod val="20000"/>
              <a:lumOff val="80000"/>
            </a:schemeClr>
          </a:solidFill>
        </p:spPr>
        <p:txBody>
          <a:bodyPr/>
          <a:lstStyle/>
          <a:p>
            <a:pPr algn="ctr"/>
            <a:r>
              <a:rPr lang="en-US" b="1" dirty="0" smtClean="0"/>
              <a:t>     </a:t>
            </a:r>
            <a:r>
              <a:rPr lang="en-US" sz="3600" b="1" dirty="0" smtClean="0"/>
              <a:t>WHAT WAS ITS PURPOSE?</a:t>
            </a:r>
            <a:endParaRPr lang="en-US" sz="3600" b="1" dirty="0"/>
          </a:p>
        </p:txBody>
      </p:sp>
      <p:sp>
        <p:nvSpPr>
          <p:cNvPr id="3" name="Content Placeholder 2"/>
          <p:cNvSpPr>
            <a:spLocks noGrp="1"/>
          </p:cNvSpPr>
          <p:nvPr>
            <p:ph idx="1"/>
          </p:nvPr>
        </p:nvSpPr>
        <p:spPr>
          <a:xfrm>
            <a:off x="838200" y="2175641"/>
            <a:ext cx="10515600" cy="1277007"/>
          </a:xfrm>
        </p:spPr>
        <p:txBody>
          <a:bodyPr>
            <a:normAutofit/>
          </a:bodyPr>
          <a:lstStyle/>
          <a:p>
            <a:pPr marL="0" indent="0">
              <a:buNone/>
            </a:pPr>
            <a:r>
              <a:rPr lang="en-US" dirty="0" smtClean="0"/>
              <a:t>“…more speedily educate ourselves” in preparation for the day “when all the balance of labor’s products become concentrated into the hands of a few, there to constitute a power that would enslave posterity”</a:t>
            </a:r>
          </a:p>
        </p:txBody>
      </p:sp>
      <p:pic>
        <p:nvPicPr>
          <p:cNvPr id="3076" name="Picture 4" descr="http://ts3.mm.bing.net/th?id=H.4859589091067666&amp;pid=15.1&amp;H=116&amp;W=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2665" y="3673228"/>
            <a:ext cx="4161135" cy="301135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ts3.mm.bing.net/th?id=H.4702019645538594&amp;pid=15.1&amp;H=102&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602" y="3673228"/>
            <a:ext cx="4624547" cy="2948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86189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58067"/>
          </a:xfrm>
          <a:solidFill>
            <a:schemeClr val="accent1">
              <a:lumMod val="20000"/>
              <a:lumOff val="80000"/>
            </a:schemeClr>
          </a:solidFill>
        </p:spPr>
        <p:txBody>
          <a:bodyPr/>
          <a:lstStyle/>
          <a:p>
            <a:pPr algn="ctr"/>
            <a:r>
              <a:rPr lang="en-US" b="1" dirty="0" smtClean="0"/>
              <a:t>     </a:t>
            </a:r>
            <a:r>
              <a:rPr lang="en-US" sz="3600" b="1" dirty="0" smtClean="0"/>
              <a:t>WHAT WAS ITS PURPOSE?</a:t>
            </a:r>
            <a:endParaRPr lang="en-US" sz="3600" b="1" dirty="0"/>
          </a:p>
        </p:txBody>
      </p:sp>
      <p:sp>
        <p:nvSpPr>
          <p:cNvPr id="3" name="Content Placeholder 2"/>
          <p:cNvSpPr>
            <a:spLocks noGrp="1"/>
          </p:cNvSpPr>
          <p:nvPr>
            <p:ph idx="1"/>
          </p:nvPr>
        </p:nvSpPr>
        <p:spPr>
          <a:xfrm>
            <a:off x="838200" y="2175641"/>
            <a:ext cx="10515600" cy="1277007"/>
          </a:xfrm>
        </p:spPr>
        <p:txBody>
          <a:bodyPr>
            <a:normAutofit/>
          </a:bodyPr>
          <a:lstStyle/>
          <a:p>
            <a:pPr marL="0" indent="0">
              <a:buNone/>
            </a:pPr>
            <a:r>
              <a:rPr lang="en-US" dirty="0" smtClean="0"/>
              <a:t>“…more speedily educate ourselves” in preparation for the day “when all the balance of labor’s products become concentrated into the hands of a few, there to constitute a power that would enslave posterity”</a:t>
            </a:r>
          </a:p>
        </p:txBody>
      </p:sp>
      <p:pic>
        <p:nvPicPr>
          <p:cNvPr id="3076" name="Picture 4" descr="http://ts3.mm.bing.net/th?id=H.4859589091067666&amp;pid=15.1&amp;H=116&amp;W=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2665" y="3673228"/>
            <a:ext cx="4161135" cy="301135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ts3.mm.bing.net/th?id=H.4702019645538594&amp;pid=15.1&amp;H=102&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602" y="3673228"/>
            <a:ext cx="4624547" cy="2948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9208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ts4.mm.bing.net/th?id=H.4817940811351415&amp;pid=15.1&amp;H=120&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141" y="3636961"/>
            <a:ext cx="2668816" cy="1997075"/>
          </a:xfrm>
          <a:prstGeom prst="rect">
            <a:avLst/>
          </a:prstGeom>
          <a:noFill/>
          <a:extLst>
            <a:ext uri="{909E8E84-426E-40DD-AFC4-6F175D3DCCD1}">
              <a14:hiddenFill xmlns:a14="http://schemas.microsoft.com/office/drawing/2010/main">
                <a:solidFill>
                  <a:srgbClr val="FFFFFF"/>
                </a:solidFill>
              </a14:hiddenFill>
            </a:ext>
          </a:extLst>
        </p:spPr>
      </p:pic>
      <p:sp>
        <p:nvSpPr>
          <p:cNvPr id="44034" name="Rectangle 2"/>
          <p:cNvSpPr>
            <a:spLocks noGrp="1" noChangeArrowheads="1"/>
          </p:cNvSpPr>
          <p:nvPr>
            <p:ph type="title"/>
          </p:nvPr>
        </p:nvSpPr>
        <p:spPr>
          <a:xfrm>
            <a:off x="584200" y="292101"/>
            <a:ext cx="10236200" cy="1270000"/>
          </a:xfrm>
          <a:solidFill>
            <a:srgbClr val="D3FEA0"/>
          </a:solidFill>
        </p:spPr>
        <p:txBody>
          <a:bodyPr>
            <a:normAutofit/>
          </a:bodyPr>
          <a:lstStyle/>
          <a:p>
            <a:pPr algn="ctr"/>
            <a:r>
              <a:rPr lang="en-US" sz="4000" dirty="0" smtClean="0"/>
              <a:t>MONEY IS UNIQUE –</a:t>
            </a:r>
            <a:br>
              <a:rPr lang="en-US" sz="4000" dirty="0" smtClean="0"/>
            </a:br>
            <a:r>
              <a:rPr lang="en-US" sz="2800" dirty="0" smtClean="0"/>
              <a:t>It has the power of life and death over each and every person</a:t>
            </a:r>
            <a:endParaRPr lang="en-US" sz="4000" dirty="0"/>
          </a:p>
        </p:txBody>
      </p:sp>
      <p:sp>
        <p:nvSpPr>
          <p:cNvPr id="44035" name="Rectangle 3"/>
          <p:cNvSpPr>
            <a:spLocks noGrp="1" noChangeArrowheads="1"/>
          </p:cNvSpPr>
          <p:nvPr>
            <p:ph type="body" idx="1"/>
          </p:nvPr>
        </p:nvSpPr>
        <p:spPr>
          <a:xfrm>
            <a:off x="584201" y="1562101"/>
            <a:ext cx="10236200" cy="2527299"/>
          </a:xfrm>
          <a:noFill/>
          <a:extLst>
            <a:ext uri="{909E8E84-426E-40DD-AFC4-6F175D3DCCD1}">
              <a14:hiddenFill xmlns:a14="http://schemas.microsoft.com/office/drawing/2010/main">
                <a:solidFill>
                  <a:srgbClr val="D3FEA0"/>
                </a:solidFill>
              </a14:hiddenFill>
            </a:ext>
          </a:extLst>
        </p:spPr>
        <p:txBody>
          <a:bodyPr/>
          <a:lstStyle/>
          <a:p>
            <a:pPr>
              <a:spcBef>
                <a:spcPct val="0"/>
              </a:spcBef>
              <a:buFontTx/>
              <a:buNone/>
            </a:pPr>
            <a:endParaRPr lang="en-US" sz="1800" dirty="0" smtClean="0"/>
          </a:p>
          <a:p>
            <a:pPr algn="ctr">
              <a:spcBef>
                <a:spcPct val="0"/>
              </a:spcBef>
              <a:buFontTx/>
              <a:buNone/>
            </a:pPr>
            <a:r>
              <a:rPr lang="en-US" sz="2400" b="1" u="sng" dirty="0" smtClean="0"/>
              <a:t>ESSENTIAL</a:t>
            </a:r>
            <a:r>
              <a:rPr lang="en-US" sz="2400" b="1" dirty="0" smtClean="0"/>
              <a:t>    </a:t>
            </a:r>
            <a:r>
              <a:rPr lang="en-US" sz="1800" dirty="0" smtClean="0"/>
              <a:t> </a:t>
            </a:r>
            <a:r>
              <a:rPr lang="en-US" sz="2400" dirty="0" smtClean="0"/>
              <a:t>FOR SOCIETY TO EXIST</a:t>
            </a:r>
          </a:p>
          <a:p>
            <a:pPr algn="ctr">
              <a:spcBef>
                <a:spcPct val="0"/>
              </a:spcBef>
              <a:buFontTx/>
              <a:buNone/>
            </a:pPr>
            <a:endParaRPr lang="en-US" sz="1800" dirty="0" smtClean="0"/>
          </a:p>
          <a:p>
            <a:pPr algn="ctr">
              <a:spcBef>
                <a:spcPct val="0"/>
              </a:spcBef>
              <a:buNone/>
            </a:pPr>
            <a:r>
              <a:rPr lang="en-US" sz="2400" b="1" u="sng" dirty="0" smtClean="0"/>
              <a:t>INDISPENSABLE  </a:t>
            </a:r>
            <a:r>
              <a:rPr lang="en-US" sz="1800" dirty="0" smtClean="0"/>
              <a:t> </a:t>
            </a:r>
            <a:r>
              <a:rPr lang="en-US" sz="2400" dirty="0"/>
              <a:t>FOR SOCIETY TO FUNCTION</a:t>
            </a:r>
          </a:p>
          <a:p>
            <a:pPr algn="ctr">
              <a:spcBef>
                <a:spcPct val="0"/>
              </a:spcBef>
              <a:buFontTx/>
              <a:buNone/>
            </a:pPr>
            <a:endParaRPr lang="en-US" sz="1800" dirty="0"/>
          </a:p>
          <a:p>
            <a:pPr algn="ctr">
              <a:spcBef>
                <a:spcPct val="0"/>
              </a:spcBef>
              <a:buFontTx/>
              <a:buNone/>
            </a:pPr>
            <a:endParaRPr lang="en-US" sz="1800" dirty="0" smtClean="0"/>
          </a:p>
          <a:p>
            <a:pPr algn="ctr">
              <a:spcBef>
                <a:spcPct val="0"/>
              </a:spcBef>
              <a:buFontTx/>
              <a:buNone/>
            </a:pPr>
            <a:r>
              <a:rPr lang="en-US" sz="2400" b="1" u="sng" dirty="0" smtClean="0"/>
              <a:t>IS A HUMAN INVENTION, EXISTING IN LAW</a:t>
            </a:r>
            <a:endParaRPr lang="en-US" sz="1800" dirty="0"/>
          </a:p>
        </p:txBody>
      </p:sp>
      <p:pic>
        <p:nvPicPr>
          <p:cNvPr id="44042" name="Picture 10" descr="Classroom_training : The audience listens to the acting in a conference hall. Focus is under the man on the frontgrou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9600" y="4635499"/>
            <a:ext cx="2860675" cy="184419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ts2.mm.bing.net/th?id=H.4961259544315853&amp;pid=15.1&amp;H=102&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9457" y="4872036"/>
            <a:ext cx="3115235" cy="198596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ts3.mm.bing.net/th?id=H.4617567715985102&amp;pid=15.1&amp;H=120&amp;W=1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77275" y="3314698"/>
            <a:ext cx="3292532" cy="24638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79815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409" y="114136"/>
            <a:ext cx="10515600" cy="3355537"/>
          </a:xfrm>
          <a:solidFill>
            <a:schemeClr val="accent1">
              <a:lumMod val="20000"/>
              <a:lumOff val="80000"/>
            </a:schemeClr>
          </a:solidFill>
        </p:spPr>
        <p:txBody>
          <a:bodyPr>
            <a:normAutofit fontScale="90000"/>
          </a:bodyPr>
          <a:lstStyle/>
          <a:p>
            <a:r>
              <a:rPr lang="en-US" b="1" dirty="0" smtClean="0"/>
              <a:t>     </a:t>
            </a:r>
            <a:r>
              <a:rPr lang="en-US" sz="3600" b="1" dirty="0" smtClean="0"/>
              <a:t>THE FARMERS’ ALLIANCE DENOUNCED:</a:t>
            </a:r>
            <a:br>
              <a:rPr lang="en-US" sz="3600" b="1" dirty="0" smtClean="0"/>
            </a:br>
            <a:r>
              <a:rPr lang="en-US" sz="3600" b="1" dirty="0" smtClean="0"/>
              <a:t>                       Credit Merchants</a:t>
            </a:r>
            <a:br>
              <a:rPr lang="en-US" sz="3600" b="1" dirty="0" smtClean="0"/>
            </a:br>
            <a:r>
              <a:rPr lang="en-US" sz="3600" b="1" dirty="0" smtClean="0"/>
              <a:t>                       Railroad monopolies</a:t>
            </a:r>
            <a:br>
              <a:rPr lang="en-US" sz="3600" b="1" dirty="0" smtClean="0"/>
            </a:br>
            <a:r>
              <a:rPr lang="en-US" sz="3600" b="1" dirty="0" smtClean="0"/>
              <a:t>                       Trusts</a:t>
            </a:r>
            <a:br>
              <a:rPr lang="en-US" sz="3600" b="1" dirty="0" smtClean="0"/>
            </a:br>
            <a:r>
              <a:rPr lang="en-US" sz="3600" b="1" dirty="0" smtClean="0"/>
              <a:t>                       Money Power</a:t>
            </a:r>
            <a:br>
              <a:rPr lang="en-US" sz="3600" b="1" dirty="0" smtClean="0"/>
            </a:br>
            <a:r>
              <a:rPr lang="en-US" sz="3600" b="1" dirty="0" smtClean="0"/>
              <a:t>                       Capitalists</a:t>
            </a:r>
            <a:br>
              <a:rPr lang="en-US" sz="3600" b="1" dirty="0" smtClean="0"/>
            </a:br>
            <a:r>
              <a:rPr lang="en-US" sz="3600" b="1" dirty="0" smtClean="0"/>
              <a:t>                       2-price Credit System   </a:t>
            </a:r>
            <a:endParaRPr lang="en-US" sz="3600" b="1" dirty="0"/>
          </a:p>
        </p:txBody>
      </p:sp>
      <p:pic>
        <p:nvPicPr>
          <p:cNvPr id="5130" name="Picture 10" descr="http://ts1.mm.bing.net/th?id=H.5011665272111588&amp;pid=15.1&amp;H=122&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9986" y="2571039"/>
            <a:ext cx="5439103" cy="4154874"/>
          </a:xfrm>
          <a:prstGeom prst="rect">
            <a:avLst/>
          </a:prstGeom>
          <a:noFill/>
          <a:extLst>
            <a:ext uri="{909E8E84-426E-40DD-AFC4-6F175D3DCCD1}">
              <a14:hiddenFill xmlns:a14="http://schemas.microsoft.com/office/drawing/2010/main">
                <a:solidFill>
                  <a:srgbClr val="FFFFFF"/>
                </a:solidFill>
              </a14:hiddenFill>
            </a:ext>
          </a:extLst>
        </p:spPr>
      </p:pic>
      <p:pic>
        <p:nvPicPr>
          <p:cNvPr id="5134" name="Picture 14" descr="http://ts3.mm.bing.net/th?id=H.4858004250625262&amp;pid=15.1&amp;H=160&amp;W=1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96163" y="31531"/>
            <a:ext cx="2595837" cy="3172693"/>
          </a:xfrm>
          <a:prstGeom prst="rect">
            <a:avLst/>
          </a:prstGeom>
          <a:noFill/>
          <a:extLst>
            <a:ext uri="{909E8E84-426E-40DD-AFC4-6F175D3DCCD1}">
              <a14:hiddenFill xmlns:a14="http://schemas.microsoft.com/office/drawing/2010/main">
                <a:solidFill>
                  <a:srgbClr val="FFFFFF"/>
                </a:solidFill>
              </a14:hiddenFill>
            </a:ext>
          </a:extLst>
        </p:spPr>
      </p:pic>
      <p:pic>
        <p:nvPicPr>
          <p:cNvPr id="5136" name="Picture 16" descr="http://ts2.mm.bing.net/th?id=H.4652137856893897&amp;pid=15.1&amp;H=100&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335" y="3468414"/>
            <a:ext cx="5423338" cy="33895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85281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b="1" dirty="0" smtClean="0"/>
              <a:t>     </a:t>
            </a:r>
            <a:r>
              <a:rPr lang="en-US" sz="3600" b="1" dirty="0" smtClean="0"/>
              <a:t>WHO CREATED THIS ORGANIZATION?</a:t>
            </a:r>
            <a:endParaRPr lang="en-US" sz="3600" b="1" dirty="0"/>
          </a:p>
        </p:txBody>
      </p:sp>
      <p:sp>
        <p:nvSpPr>
          <p:cNvPr id="3" name="Content Placeholder 2"/>
          <p:cNvSpPr>
            <a:spLocks noGrp="1"/>
          </p:cNvSpPr>
          <p:nvPr>
            <p:ph idx="1"/>
          </p:nvPr>
        </p:nvSpPr>
        <p:spPr>
          <a:xfrm>
            <a:off x="838200" y="3924300"/>
            <a:ext cx="10515600" cy="2620962"/>
          </a:xfrm>
        </p:spPr>
        <p:txBody>
          <a:bodyPr>
            <a:normAutofit fontScale="85000" lnSpcReduction="10000"/>
          </a:bodyPr>
          <a:lstStyle/>
          <a:p>
            <a:endParaRPr lang="en-US" dirty="0" smtClean="0"/>
          </a:p>
          <a:p>
            <a:endParaRPr lang="en-US" dirty="0"/>
          </a:p>
          <a:p>
            <a:pPr marL="0" indent="0">
              <a:buNone/>
            </a:pPr>
            <a:endParaRPr lang="en-US" dirty="0" smtClean="0"/>
          </a:p>
          <a:p>
            <a:pPr marL="0" indent="0" algn="ctr">
              <a:buNone/>
            </a:pPr>
            <a:r>
              <a:rPr lang="en-US" sz="4400" dirty="0" smtClean="0"/>
              <a:t>MEN AND WOMEN WITH  POLITICAL SELF-RESPECT</a:t>
            </a:r>
          </a:p>
          <a:p>
            <a:pPr marL="0" indent="0" algn="ctr">
              <a:buNone/>
            </a:pPr>
            <a:r>
              <a:rPr lang="en-US" sz="4400" dirty="0" smtClean="0"/>
              <a:t> AND SELF-POSSESSION</a:t>
            </a:r>
          </a:p>
        </p:txBody>
      </p:sp>
      <p:pic>
        <p:nvPicPr>
          <p:cNvPr id="2050" name="Picture 2" descr="http://ts2.explicit.bing.net/th?id=H.4815651582905929&amp;pid=15.1&amp;H=110&amp;W=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4062"/>
            <a:ext cx="3779979" cy="259873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ts4.mm.bing.net/th?id=H.4547692879217091&amp;pid=15.1&amp;H=160&amp;W=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5678" y="1544721"/>
            <a:ext cx="2231470" cy="3557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07253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408"/>
            <a:ext cx="10515600" cy="1325563"/>
          </a:xfrm>
          <a:solidFill>
            <a:schemeClr val="accent1">
              <a:lumMod val="20000"/>
              <a:lumOff val="80000"/>
            </a:schemeClr>
          </a:solidFill>
        </p:spPr>
        <p:txBody>
          <a:bodyPr/>
          <a:lstStyle/>
          <a:p>
            <a:pPr algn="ctr"/>
            <a:r>
              <a:rPr lang="en-US" b="1" dirty="0" smtClean="0"/>
              <a:t>     </a:t>
            </a:r>
            <a:r>
              <a:rPr lang="en-US" sz="3600" b="1" dirty="0" smtClean="0"/>
              <a:t>WHAT WAS THE CONDITION OF THE</a:t>
            </a:r>
            <a:br>
              <a:rPr lang="en-US" sz="3600" b="1" dirty="0" smtClean="0"/>
            </a:br>
            <a:r>
              <a:rPr lang="en-US" sz="3600" b="1" dirty="0" smtClean="0"/>
              <a:t>SOUTHERN FARMER?</a:t>
            </a:r>
            <a:endParaRPr lang="en-US" sz="3600" b="1" dirty="0"/>
          </a:p>
        </p:txBody>
      </p:sp>
      <p:sp>
        <p:nvSpPr>
          <p:cNvPr id="3" name="Content Placeholder 2"/>
          <p:cNvSpPr>
            <a:spLocks noGrp="1"/>
          </p:cNvSpPr>
          <p:nvPr>
            <p:ph idx="1"/>
          </p:nvPr>
        </p:nvSpPr>
        <p:spPr>
          <a:xfrm>
            <a:off x="0" y="5002156"/>
            <a:ext cx="12192000" cy="1686451"/>
          </a:xfrm>
        </p:spPr>
        <p:txBody>
          <a:bodyPr>
            <a:normAutofit fontScale="85000" lnSpcReduction="10000"/>
          </a:bodyPr>
          <a:lstStyle/>
          <a:p>
            <a:endParaRPr lang="en-US" dirty="0" smtClean="0"/>
          </a:p>
          <a:p>
            <a:pPr marL="0" indent="0" algn="ctr">
              <a:buNone/>
            </a:pPr>
            <a:r>
              <a:rPr lang="en-US" sz="3600" dirty="0" smtClean="0"/>
              <a:t>SOUTHERN FARMERS WERE IN DEBT TO THE TOWN PLANTER/MERCHANT</a:t>
            </a:r>
          </a:p>
          <a:p>
            <a:pPr marL="0" indent="0" algn="ctr">
              <a:buNone/>
            </a:pPr>
            <a:r>
              <a:rPr lang="en-US" sz="4400" u="sng" dirty="0" smtClean="0"/>
              <a:t>THE CROP LIEN SYSTEM PREDOMINATED</a:t>
            </a:r>
          </a:p>
        </p:txBody>
      </p:sp>
      <p:pic>
        <p:nvPicPr>
          <p:cNvPr id="3078" name="Picture 6" descr="http://ts2.mm.bing.net/th?id=H.4591780739940753&amp;pid=15.1&amp;H=121&amp;W=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4516" y="1547341"/>
            <a:ext cx="4176158" cy="3168123"/>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http://ts3.mm.bing.net/th?id=H.4669541098062850&amp;pid=15.1&amp;H=127&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209" y="1547341"/>
            <a:ext cx="4365625" cy="34548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53226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408"/>
            <a:ext cx="10515600" cy="864585"/>
          </a:xfrm>
          <a:solidFill>
            <a:schemeClr val="accent1">
              <a:lumMod val="20000"/>
              <a:lumOff val="80000"/>
            </a:schemeClr>
          </a:solidFill>
        </p:spPr>
        <p:txBody>
          <a:bodyPr/>
          <a:lstStyle/>
          <a:p>
            <a:pPr algn="ctr"/>
            <a:r>
              <a:rPr lang="en-US" b="1" dirty="0" smtClean="0"/>
              <a:t> </a:t>
            </a:r>
            <a:r>
              <a:rPr lang="en-US" u="sng" dirty="0"/>
              <a:t>THE CROP LIEN SYSTEM</a:t>
            </a:r>
            <a:endParaRPr lang="en-US" sz="3600" b="1" dirty="0"/>
          </a:p>
        </p:txBody>
      </p:sp>
      <p:sp>
        <p:nvSpPr>
          <p:cNvPr id="3" name="Content Placeholder 2"/>
          <p:cNvSpPr>
            <a:spLocks noGrp="1"/>
          </p:cNvSpPr>
          <p:nvPr>
            <p:ph idx="1"/>
          </p:nvPr>
        </p:nvSpPr>
        <p:spPr>
          <a:xfrm>
            <a:off x="0" y="5002156"/>
            <a:ext cx="12192000" cy="1686451"/>
          </a:xfrm>
        </p:spPr>
        <p:txBody>
          <a:bodyPr>
            <a:normAutofit fontScale="70000" lnSpcReduction="20000"/>
          </a:bodyPr>
          <a:lstStyle/>
          <a:p>
            <a:pPr marL="0" indent="0">
              <a:buNone/>
            </a:pPr>
            <a:r>
              <a:rPr lang="en-US" dirty="0" smtClean="0"/>
              <a:t>The ‘furnishing merchant, able to get most of their goods on consignment from competing Northern mercantile houses, bought supplies and “furnished” them on credit to farmers, taking a lien on the farmer’s crop for security.  Farmers learned that the interest they were paying on everything they consumed limited their lives in a new and terrible way; the rates imposed were frequently well in excess of 100% annually, sometimes over 200%.  At the heart of the process was a simple two-price system for all items – one price for cash customers and a second and higher price for credit customers.  P. 22, THE POPULIST MOMENT, by Lawrence </a:t>
            </a:r>
            <a:r>
              <a:rPr lang="en-US" dirty="0" err="1" smtClean="0"/>
              <a:t>Goodwyn</a:t>
            </a:r>
            <a:endParaRPr lang="en-US" dirty="0" smtClean="0"/>
          </a:p>
        </p:txBody>
      </p:sp>
      <p:pic>
        <p:nvPicPr>
          <p:cNvPr id="7170" name="Picture 2" descr="http://ts3.mm.bing.net/th?id=H.4884418247001966&amp;pid=15.1&amp;H=109&amp;W=16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028228"/>
            <a:ext cx="5178724" cy="3528006"/>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http://ts4.mm.bing.net/th?id=H.5057973619130739&amp;pid=15.1&amp;H=121&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4486" y="1170117"/>
            <a:ext cx="4637142" cy="35178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30524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408"/>
            <a:ext cx="10515600" cy="864585"/>
          </a:xfrm>
          <a:solidFill>
            <a:schemeClr val="accent1">
              <a:lumMod val="20000"/>
              <a:lumOff val="80000"/>
            </a:schemeClr>
          </a:solidFill>
        </p:spPr>
        <p:txBody>
          <a:bodyPr/>
          <a:lstStyle/>
          <a:p>
            <a:pPr algn="ctr"/>
            <a:r>
              <a:rPr lang="en-US" b="1" dirty="0" smtClean="0"/>
              <a:t> </a:t>
            </a:r>
            <a:r>
              <a:rPr lang="en-US" u="sng" dirty="0"/>
              <a:t>THE CROP LIEN SYSTEM</a:t>
            </a:r>
            <a:endParaRPr lang="en-US" sz="3600" b="1" dirty="0"/>
          </a:p>
        </p:txBody>
      </p:sp>
      <p:sp>
        <p:nvSpPr>
          <p:cNvPr id="3" name="Content Placeholder 2"/>
          <p:cNvSpPr>
            <a:spLocks noGrp="1"/>
          </p:cNvSpPr>
          <p:nvPr>
            <p:ph idx="1"/>
          </p:nvPr>
        </p:nvSpPr>
        <p:spPr>
          <a:xfrm>
            <a:off x="5268631" y="1458875"/>
            <a:ext cx="6778990" cy="3567279"/>
          </a:xfrm>
        </p:spPr>
        <p:txBody>
          <a:bodyPr>
            <a:normAutofit fontScale="92500" lnSpcReduction="10000"/>
          </a:bodyPr>
          <a:lstStyle/>
          <a:p>
            <a:pPr marL="0" indent="0">
              <a:buNone/>
            </a:pPr>
            <a:r>
              <a:rPr lang="en-US" dirty="0" smtClean="0"/>
              <a:t>“acted out at a thousand merchant counters in the South after the Civil War…farmer, his eyes downcast, and his hat sometimes literally in his hand, approached the merchant with a list of his needs.  The man behind the counter consulted a ledger, and after a mumbled exchange, moved to his shelves to select the goods that would </a:t>
            </a:r>
            <a:r>
              <a:rPr lang="en-US" dirty="0" err="1" smtClean="0"/>
              <a:t>satify</a:t>
            </a:r>
            <a:r>
              <a:rPr lang="en-US" dirty="0" smtClean="0"/>
              <a:t> at least a part of his customer’s wants….no money changed hands; the merchant merely made brief notations in his ledger.”  </a:t>
            </a:r>
          </a:p>
        </p:txBody>
      </p:sp>
      <p:pic>
        <p:nvPicPr>
          <p:cNvPr id="9218" name="Picture 2" descr="http://ts1.mm.bing.net/th?id=H.4624877754386428&amp;pid=15.1&amp;H=111&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70117"/>
            <a:ext cx="5156336" cy="356728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65023" y="4768185"/>
            <a:ext cx="10988777" cy="2031325"/>
          </a:xfrm>
          <a:prstGeom prst="rect">
            <a:avLst/>
          </a:prstGeom>
          <a:noFill/>
        </p:spPr>
        <p:txBody>
          <a:bodyPr wrap="none" rtlCol="0">
            <a:spAutoFit/>
          </a:bodyPr>
          <a:lstStyle/>
          <a:p>
            <a:r>
              <a:rPr lang="en-US" dirty="0" smtClean="0"/>
              <a:t>“At ‘</a:t>
            </a:r>
            <a:r>
              <a:rPr lang="en-US" dirty="0" err="1" smtClean="0"/>
              <a:t>settlin</a:t>
            </a:r>
            <a:r>
              <a:rPr lang="en-US" dirty="0" smtClean="0"/>
              <a:t>’-up’ time, the farmer and the merchant would meet at the local cotton gin….at that moment, the farmer</a:t>
            </a:r>
          </a:p>
          <a:p>
            <a:r>
              <a:rPr lang="en-US" dirty="0" smtClean="0"/>
              <a:t> would learn what his cotton had brought…the merchant…then consulted his ledger for a final time.</a:t>
            </a:r>
          </a:p>
          <a:p>
            <a:r>
              <a:rPr lang="en-US" dirty="0" smtClean="0"/>
              <a:t> The accumulated debt for the year, he informed the farmer, exceeded the income received from the cotton crop.</a:t>
            </a:r>
          </a:p>
          <a:p>
            <a:r>
              <a:rPr lang="en-US" dirty="0" smtClean="0"/>
              <a:t>The “furnishing merchant” would then announce his intention to carry the farmer through the winter on a new</a:t>
            </a:r>
          </a:p>
          <a:p>
            <a:r>
              <a:rPr lang="en-US" dirty="0" smtClean="0"/>
              <a:t>account, the latter merely having to sign a note mortgaging to the merchant the next year’s crop…..</a:t>
            </a:r>
          </a:p>
          <a:p>
            <a:r>
              <a:rPr lang="en-US" dirty="0" smtClean="0"/>
              <a:t>Farmer, empty-handed, climbed in his wagon and drove home, knowing that for the second or fifth</a:t>
            </a:r>
          </a:p>
          <a:p>
            <a:r>
              <a:rPr lang="en-US" dirty="0" smtClean="0"/>
              <a:t>or fifteenth year he had not paid out.  P. 21, THE POPULIST MOMENT, by Lawrence </a:t>
            </a:r>
            <a:r>
              <a:rPr lang="en-US" dirty="0" err="1" smtClean="0"/>
              <a:t>Goodwyn</a:t>
            </a:r>
            <a:endParaRPr lang="en-US" dirty="0"/>
          </a:p>
        </p:txBody>
      </p:sp>
    </p:spTree>
    <p:extLst>
      <p:ext uri="{BB962C8B-B14F-4D97-AF65-F5344CB8AC3E}">
        <p14:creationId xmlns:p14="http://schemas.microsoft.com/office/powerpoint/2010/main" val="4535631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b="1" dirty="0" smtClean="0"/>
              <a:t>     </a:t>
            </a:r>
            <a:r>
              <a:rPr lang="en-US" sz="3600" b="1" dirty="0" smtClean="0"/>
              <a:t>WHAT WAS THE CONDITION OF THE</a:t>
            </a:r>
            <a:br>
              <a:rPr lang="en-US" sz="3600" b="1" dirty="0" smtClean="0"/>
            </a:br>
            <a:r>
              <a:rPr lang="en-US" sz="3600" b="1" dirty="0" smtClean="0"/>
              <a:t>WESTERN FARMER?</a:t>
            </a:r>
            <a:endParaRPr lang="en-US" sz="3600" b="1" dirty="0"/>
          </a:p>
        </p:txBody>
      </p:sp>
      <p:sp>
        <p:nvSpPr>
          <p:cNvPr id="3" name="Content Placeholder 2"/>
          <p:cNvSpPr>
            <a:spLocks noGrp="1"/>
          </p:cNvSpPr>
          <p:nvPr>
            <p:ph idx="1"/>
          </p:nvPr>
        </p:nvSpPr>
        <p:spPr>
          <a:xfrm>
            <a:off x="838200" y="3924300"/>
            <a:ext cx="10515600" cy="2620962"/>
          </a:xfrm>
        </p:spPr>
        <p:txBody>
          <a:bodyPr>
            <a:normAutofit fontScale="77500" lnSpcReduction="20000"/>
          </a:bodyPr>
          <a:lstStyle/>
          <a:p>
            <a:endParaRPr lang="en-US" dirty="0" smtClean="0"/>
          </a:p>
          <a:p>
            <a:endParaRPr lang="en-US" dirty="0"/>
          </a:p>
          <a:p>
            <a:pPr marL="0" indent="0">
              <a:buNone/>
            </a:pPr>
            <a:endParaRPr lang="en-US" dirty="0" smtClean="0"/>
          </a:p>
          <a:p>
            <a:pPr marL="0" indent="0" algn="ctr">
              <a:buNone/>
            </a:pPr>
            <a:r>
              <a:rPr lang="en-US" sz="4400" dirty="0" smtClean="0"/>
              <a:t>WESTERN FARMERS WERE IN DEBT </a:t>
            </a:r>
          </a:p>
          <a:p>
            <a:pPr marL="0" indent="0" algn="ctr">
              <a:buNone/>
            </a:pPr>
            <a:r>
              <a:rPr lang="en-US" sz="4400" dirty="0" smtClean="0"/>
              <a:t>TO THE BANKS &amp; MORTGAGE COMPANIES – </a:t>
            </a:r>
          </a:p>
          <a:p>
            <a:pPr marL="0" indent="0" algn="ctr">
              <a:buNone/>
            </a:pPr>
            <a:r>
              <a:rPr lang="en-US" sz="4400" dirty="0" smtClean="0"/>
              <a:t>FOR HOMES AND PERSONAL PROPERTY</a:t>
            </a:r>
          </a:p>
        </p:txBody>
      </p:sp>
      <p:pic>
        <p:nvPicPr>
          <p:cNvPr id="4098" name="Picture 2" descr="http://ts4.mm.bing.net/th?id=H.4894008963236119&amp;pid=15.1&amp;H=108&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174" y="1690688"/>
            <a:ext cx="4127497" cy="2786063"/>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http://ts4.mm.bing.net/th?id=H.4698235736033799&amp;pid=15.1&amp;H=102&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5375" y="1599364"/>
            <a:ext cx="5178425" cy="33012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24032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b="1" dirty="0" smtClean="0"/>
              <a:t>     </a:t>
            </a:r>
            <a:r>
              <a:rPr lang="en-US" sz="3600" b="1" dirty="0" smtClean="0"/>
              <a:t>WHAT WAS THE CONDITION OF THE</a:t>
            </a:r>
            <a:br>
              <a:rPr lang="en-US" sz="3600" b="1" dirty="0" smtClean="0"/>
            </a:br>
            <a:r>
              <a:rPr lang="en-US" sz="3600" b="1" dirty="0" smtClean="0"/>
              <a:t>WESTERN FARMER?</a:t>
            </a:r>
            <a:endParaRPr lang="en-US" sz="3600" b="1" dirty="0"/>
          </a:p>
        </p:txBody>
      </p:sp>
      <p:sp>
        <p:nvSpPr>
          <p:cNvPr id="3" name="Content Placeholder 2"/>
          <p:cNvSpPr>
            <a:spLocks noGrp="1"/>
          </p:cNvSpPr>
          <p:nvPr>
            <p:ph idx="1"/>
          </p:nvPr>
        </p:nvSpPr>
        <p:spPr>
          <a:xfrm>
            <a:off x="838200" y="3924300"/>
            <a:ext cx="10515600" cy="2620962"/>
          </a:xfrm>
        </p:spPr>
        <p:txBody>
          <a:bodyPr>
            <a:normAutofit fontScale="62500" lnSpcReduction="20000"/>
          </a:bodyPr>
          <a:lstStyle/>
          <a:p>
            <a:endParaRPr lang="en-US" dirty="0" smtClean="0"/>
          </a:p>
          <a:p>
            <a:endParaRPr lang="en-US" dirty="0"/>
          </a:p>
          <a:p>
            <a:pPr marL="0" indent="0">
              <a:buNone/>
            </a:pPr>
            <a:r>
              <a:rPr lang="en-US" dirty="0" smtClean="0"/>
              <a:t>A farmer with only a few dollars in his pocket comes out here and takes a claim…..then he goes in debt for the farm for sufficient money to prove up and buy a horse or two….then he goes in debt for the necessary machinery to harvest his crop, and by the time his grain is ready to sell he is pretty well buried under a pile of debts.  He takes his wheat to market, of course firmly believing that it is nothing less than No. 1 hard, but the elevator man’s eagle eye promptly discovers that it has been ‘frosted’ or is ‘damp’ and instead of getting 80 cents a bushel, as he expected, he is forced, from his necessities, to sell for what he can get. …the sun is now obscured by two or three blanket mortgages; and he sits down in his lonely cabin on the bleak prairies and imagines that he is being ground down by the despotic heel of monopoly.  P. 82, THE POPULIST REVOLT, by John D. Hicks </a:t>
            </a:r>
          </a:p>
        </p:txBody>
      </p:sp>
      <p:pic>
        <p:nvPicPr>
          <p:cNvPr id="10242" name="Picture 2" descr="http://ts2.mm.bing.net/th?id=H.4988090202653125&amp;pid=15.1&amp;H=106&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829375"/>
            <a:ext cx="3806654" cy="2521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31690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66" y="365125"/>
            <a:ext cx="11035862" cy="1325563"/>
          </a:xfrm>
          <a:solidFill>
            <a:schemeClr val="accent1">
              <a:lumMod val="20000"/>
              <a:lumOff val="80000"/>
            </a:schemeClr>
          </a:solidFill>
        </p:spPr>
        <p:txBody>
          <a:bodyPr/>
          <a:lstStyle/>
          <a:p>
            <a:pPr algn="ctr"/>
            <a:r>
              <a:rPr lang="en-US" b="1" dirty="0" smtClean="0"/>
              <a:t>     </a:t>
            </a:r>
            <a:r>
              <a:rPr lang="en-US" sz="3600" b="1" dirty="0" smtClean="0"/>
              <a:t>HOW DID THE ALLIANCE GROW?</a:t>
            </a:r>
            <a:endParaRPr lang="en-US" sz="3600" b="1" dirty="0"/>
          </a:p>
        </p:txBody>
      </p:sp>
      <p:sp>
        <p:nvSpPr>
          <p:cNvPr id="3" name="Content Placeholder 2"/>
          <p:cNvSpPr>
            <a:spLocks noGrp="1"/>
          </p:cNvSpPr>
          <p:nvPr>
            <p:ph idx="1"/>
          </p:nvPr>
        </p:nvSpPr>
        <p:spPr>
          <a:xfrm>
            <a:off x="838200" y="3924300"/>
            <a:ext cx="10515600" cy="2620962"/>
          </a:xfrm>
        </p:spPr>
        <p:txBody>
          <a:bodyPr>
            <a:normAutofit fontScale="77500" lnSpcReduction="20000"/>
          </a:bodyPr>
          <a:lstStyle/>
          <a:p>
            <a:pPr marL="0" indent="0">
              <a:buNone/>
            </a:pPr>
            <a:endParaRPr lang="en-US" dirty="0"/>
          </a:p>
          <a:p>
            <a:pPr marL="0" indent="0">
              <a:buNone/>
            </a:pPr>
            <a:r>
              <a:rPr lang="en-US" dirty="0" smtClean="0"/>
              <a:t>ITS BUILDING BLOCKS WERE:</a:t>
            </a:r>
          </a:p>
          <a:p>
            <a:pPr marL="0" indent="0">
              <a:buNone/>
            </a:pPr>
            <a:r>
              <a:rPr lang="en-US" dirty="0"/>
              <a:t> </a:t>
            </a:r>
            <a:r>
              <a:rPr lang="en-US" dirty="0" smtClean="0"/>
              <a:t>     1.  INDIVIDUAL SELF-RESPECT</a:t>
            </a:r>
          </a:p>
          <a:p>
            <a:pPr marL="0" indent="0">
              <a:buNone/>
            </a:pPr>
            <a:r>
              <a:rPr lang="en-US" dirty="0"/>
              <a:t> </a:t>
            </a:r>
            <a:r>
              <a:rPr lang="en-US" dirty="0" smtClean="0"/>
              <a:t>     2.  COLLECTIVE SELF-CONFIDENCE</a:t>
            </a:r>
          </a:p>
          <a:p>
            <a:pPr marL="0" indent="0">
              <a:buNone/>
            </a:pPr>
            <a:r>
              <a:rPr lang="en-US" dirty="0"/>
              <a:t> </a:t>
            </a:r>
            <a:r>
              <a:rPr lang="en-US" dirty="0" smtClean="0"/>
              <a:t>     3.  DEMOCRATIC SELF-DIRECTION </a:t>
            </a:r>
          </a:p>
          <a:p>
            <a:pPr marL="0" indent="0">
              <a:buNone/>
            </a:pPr>
            <a:r>
              <a:rPr lang="en-US" dirty="0"/>
              <a:t> </a:t>
            </a:r>
            <a:r>
              <a:rPr lang="en-US" dirty="0" smtClean="0"/>
              <a:t>     4.  CREATION OF A MOVEMENT CULTURE </a:t>
            </a:r>
          </a:p>
          <a:p>
            <a:pPr marL="0" indent="0">
              <a:buNone/>
            </a:pPr>
            <a:r>
              <a:rPr lang="en-US" dirty="0"/>
              <a:t> </a:t>
            </a:r>
            <a:r>
              <a:rPr lang="en-US" dirty="0" smtClean="0"/>
              <a:t>     5.  MASS ORGANIZATIONAL EDUCATION IN FINANCIAL SYSTEM AND FARMING   </a:t>
            </a:r>
          </a:p>
        </p:txBody>
      </p:sp>
      <p:pic>
        <p:nvPicPr>
          <p:cNvPr id="11266" name="Picture 2" descr="http://ts1.mm.bing.net/th?id=H.5040875346723616&amp;pid=15.1&amp;H=96&amp;W=1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966" y="1690688"/>
            <a:ext cx="3908802" cy="2345284"/>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http://ts2.mm.bing.net/th?id=H.5040424392787853&amp;pid=15.1&amp;H=105&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999" y="1690688"/>
            <a:ext cx="4577255" cy="30038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34391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66" y="365125"/>
            <a:ext cx="11035862" cy="675399"/>
          </a:xfrm>
          <a:solidFill>
            <a:schemeClr val="accent1">
              <a:lumMod val="20000"/>
              <a:lumOff val="80000"/>
            </a:schemeClr>
          </a:solidFill>
        </p:spPr>
        <p:txBody>
          <a:bodyPr>
            <a:normAutofit fontScale="90000"/>
          </a:bodyPr>
          <a:lstStyle/>
          <a:p>
            <a:pPr algn="ctr"/>
            <a:r>
              <a:rPr lang="en-US" b="1" dirty="0" smtClean="0"/>
              <a:t>     </a:t>
            </a:r>
            <a:r>
              <a:rPr lang="en-US" sz="3600" b="1" dirty="0" smtClean="0"/>
              <a:t>HOW DID THE ALLIANCE GROW?</a:t>
            </a:r>
            <a:endParaRPr lang="en-US" sz="3600" b="1" dirty="0"/>
          </a:p>
        </p:txBody>
      </p:sp>
      <p:sp>
        <p:nvSpPr>
          <p:cNvPr id="3" name="Content Placeholder 2"/>
          <p:cNvSpPr>
            <a:spLocks noGrp="1"/>
          </p:cNvSpPr>
          <p:nvPr>
            <p:ph idx="1"/>
          </p:nvPr>
        </p:nvSpPr>
        <p:spPr>
          <a:xfrm>
            <a:off x="472966" y="1182414"/>
            <a:ext cx="11035862" cy="5362848"/>
          </a:xfrm>
          <a:solidFill>
            <a:schemeClr val="accent4">
              <a:lumMod val="20000"/>
              <a:lumOff val="80000"/>
            </a:schemeClr>
          </a:solidFill>
        </p:spPr>
        <p:txBody>
          <a:bodyPr>
            <a:normAutofit fontScale="92500"/>
          </a:bodyPr>
          <a:lstStyle/>
          <a:p>
            <a:pPr marL="0" indent="0">
              <a:buNone/>
            </a:pPr>
            <a:endParaRPr lang="en-US" dirty="0" smtClean="0"/>
          </a:p>
          <a:p>
            <a:pPr marL="0" indent="0">
              <a:buNone/>
            </a:pPr>
            <a:r>
              <a:rPr lang="en-US" dirty="0" smtClean="0"/>
              <a:t>#1 </a:t>
            </a:r>
            <a:r>
              <a:rPr lang="en-US" u="sng" dirty="0" smtClean="0"/>
              <a:t>ORGANIZATIONAL BASE</a:t>
            </a:r>
            <a:r>
              <a:rPr lang="en-US" dirty="0" smtClean="0"/>
              <a:t>:  created an institution called the National Farmers Alliance and Industrial Union  - experimented with self-help</a:t>
            </a:r>
          </a:p>
          <a:p>
            <a:pPr marL="0" indent="0">
              <a:buNone/>
            </a:pPr>
            <a:r>
              <a:rPr lang="en-US" dirty="0" smtClean="0"/>
              <a:t>#2 </a:t>
            </a:r>
            <a:r>
              <a:rPr lang="en-US" u="sng" dirty="0" smtClean="0"/>
              <a:t>MASS RECRUITMENT</a:t>
            </a:r>
            <a:r>
              <a:rPr lang="en-US" dirty="0" smtClean="0"/>
              <a:t>:  became the world’s first large-scale working class cooperative which attracted farmers in droves – attempted to pool products for market sale and transport.  This experience educated the alliance members about the prevailing forms of economic power and privilege.</a:t>
            </a:r>
          </a:p>
          <a:p>
            <a:pPr marL="0" indent="0">
              <a:buNone/>
            </a:pPr>
            <a:r>
              <a:rPr lang="en-US" dirty="0" smtClean="0"/>
              <a:t>#3 </a:t>
            </a:r>
            <a:r>
              <a:rPr lang="en-US" u="sng" dirty="0" smtClean="0"/>
              <a:t>MASS EDUCATION</a:t>
            </a:r>
            <a:r>
              <a:rPr lang="en-US" dirty="0" smtClean="0"/>
              <a:t>: each sub-alliance in a town had its own lecturer, to educate about the financial system and farming.  At its height, the movement had 40,000 lecturers!  This education was supported by hundreds of Alliance newspapers initiated throughout the movement.</a:t>
            </a:r>
          </a:p>
          <a:p>
            <a:pPr marL="0" indent="0">
              <a:buNone/>
            </a:pPr>
            <a:r>
              <a:rPr lang="en-US" dirty="0" smtClean="0"/>
              <a:t>#4  </a:t>
            </a:r>
            <a:r>
              <a:rPr lang="en-US" u="sng" dirty="0" smtClean="0"/>
              <a:t>POLITICS</a:t>
            </a:r>
            <a:r>
              <a:rPr lang="en-US" dirty="0" smtClean="0"/>
              <a:t>:  turned to independent political action by creating its own institution, a third party called The People’s Party</a:t>
            </a:r>
            <a:endParaRPr lang="en-US" dirty="0"/>
          </a:p>
        </p:txBody>
      </p:sp>
    </p:spTree>
    <p:extLst>
      <p:ext uri="{BB962C8B-B14F-4D97-AF65-F5344CB8AC3E}">
        <p14:creationId xmlns:p14="http://schemas.microsoft.com/office/powerpoint/2010/main" val="6706657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66" y="365125"/>
            <a:ext cx="11035862" cy="675399"/>
          </a:xfrm>
          <a:solidFill>
            <a:schemeClr val="accent1">
              <a:lumMod val="20000"/>
              <a:lumOff val="80000"/>
            </a:schemeClr>
          </a:solidFill>
        </p:spPr>
        <p:txBody>
          <a:bodyPr>
            <a:normAutofit fontScale="90000"/>
          </a:bodyPr>
          <a:lstStyle/>
          <a:p>
            <a:pPr algn="ctr"/>
            <a:r>
              <a:rPr lang="en-US" b="1" dirty="0" smtClean="0"/>
              <a:t>     </a:t>
            </a:r>
            <a:r>
              <a:rPr lang="en-US" sz="3600" b="1" dirty="0" smtClean="0"/>
              <a:t>WHAT LESSONS DID THE ALLIANCE LEARN?</a:t>
            </a:r>
            <a:endParaRPr lang="en-US" sz="3600" b="1" dirty="0"/>
          </a:p>
        </p:txBody>
      </p:sp>
      <p:sp>
        <p:nvSpPr>
          <p:cNvPr id="3" name="Content Placeholder 2"/>
          <p:cNvSpPr>
            <a:spLocks noGrp="1"/>
          </p:cNvSpPr>
          <p:nvPr>
            <p:ph idx="1"/>
          </p:nvPr>
        </p:nvSpPr>
        <p:spPr>
          <a:xfrm>
            <a:off x="472966" y="1182414"/>
            <a:ext cx="11035862" cy="5362848"/>
          </a:xfrm>
          <a:solidFill>
            <a:schemeClr val="accent4">
              <a:lumMod val="20000"/>
              <a:lumOff val="80000"/>
            </a:schemeClr>
          </a:solidFill>
        </p:spPr>
        <p:txBody>
          <a:bodyPr>
            <a:normAutofit/>
          </a:bodyPr>
          <a:lstStyle/>
          <a:p>
            <a:pPr marL="0" indent="0">
              <a:buNone/>
            </a:pPr>
            <a:endParaRPr lang="en-US" dirty="0" smtClean="0"/>
          </a:p>
          <a:p>
            <a:pPr marL="0" indent="0">
              <a:buNone/>
            </a:pPr>
            <a:r>
              <a:rPr lang="en-US" dirty="0" smtClean="0"/>
              <a:t>#1  immediate political action will not work – too many of the poor are tied to traditional modes of thinking</a:t>
            </a:r>
          </a:p>
          <a:p>
            <a:pPr marL="0" indent="0">
              <a:buNone/>
            </a:pPr>
            <a:endParaRPr lang="en-US" dirty="0" smtClean="0"/>
          </a:p>
          <a:p>
            <a:pPr marL="0" indent="0">
              <a:buNone/>
            </a:pPr>
            <a:r>
              <a:rPr lang="en-US" dirty="0" smtClean="0"/>
              <a:t>#2  personal self-respect must be instilled in membership – the movement had to support members educating each other  (lecturer system)</a:t>
            </a:r>
          </a:p>
          <a:p>
            <a:pPr marL="0" indent="0">
              <a:buNone/>
            </a:pPr>
            <a:endParaRPr lang="en-US" dirty="0" smtClean="0"/>
          </a:p>
          <a:p>
            <a:pPr marL="0" indent="0">
              <a:buNone/>
            </a:pPr>
            <a:r>
              <a:rPr lang="en-US" dirty="0" smtClean="0"/>
              <a:t>#3 the cooperative idea spurred the organizational work</a:t>
            </a:r>
          </a:p>
          <a:p>
            <a:pPr marL="0" indent="0">
              <a:buNone/>
            </a:pPr>
            <a:endParaRPr lang="en-US" dirty="0" smtClean="0"/>
          </a:p>
          <a:p>
            <a:pPr marL="0" indent="0">
              <a:buNone/>
            </a:pPr>
            <a:r>
              <a:rPr lang="en-US" dirty="0" smtClean="0"/>
              <a:t>#4 the democratic instinct would be released with education and a new political language shared in mutually supportive groups</a:t>
            </a:r>
            <a:endParaRPr lang="en-US" dirty="0"/>
          </a:p>
        </p:txBody>
      </p:sp>
    </p:spTree>
    <p:extLst>
      <p:ext uri="{BB962C8B-B14F-4D97-AF65-F5344CB8AC3E}">
        <p14:creationId xmlns:p14="http://schemas.microsoft.com/office/powerpoint/2010/main" val="1157636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7912100" cy="638175"/>
          </a:xfrm>
          <a:solidFill>
            <a:schemeClr val="accent2">
              <a:lumMod val="20000"/>
              <a:lumOff val="80000"/>
            </a:schemeClr>
          </a:solidFill>
        </p:spPr>
        <p:txBody>
          <a:bodyPr>
            <a:normAutofit fontScale="90000"/>
          </a:bodyPr>
          <a:lstStyle/>
          <a:p>
            <a:pPr algn="ctr"/>
            <a:r>
              <a:rPr lang="en-US" sz="3600" b="1" u="sng" dirty="0" smtClean="0"/>
              <a:t>MONEY CAN BE DEFINED BY ITS FUNCTIONS</a:t>
            </a:r>
            <a:endParaRPr lang="en-US" sz="3600" b="1" u="sng" dirty="0"/>
          </a:p>
        </p:txBody>
      </p:sp>
      <p:sp>
        <p:nvSpPr>
          <p:cNvPr id="3" name="Content Placeholder 2"/>
          <p:cNvSpPr>
            <a:spLocks noGrp="1"/>
          </p:cNvSpPr>
          <p:nvPr>
            <p:ph idx="1"/>
          </p:nvPr>
        </p:nvSpPr>
        <p:spPr>
          <a:xfrm>
            <a:off x="1009212" y="1181101"/>
            <a:ext cx="7570076" cy="4622800"/>
          </a:xfrm>
          <a:solidFill>
            <a:schemeClr val="accent6">
              <a:lumMod val="40000"/>
              <a:lumOff val="60000"/>
            </a:schemeClr>
          </a:solidFill>
        </p:spPr>
        <p:txBody>
          <a:bodyPr>
            <a:normAutofit lnSpcReduction="10000"/>
          </a:bodyPr>
          <a:lstStyle/>
          <a:p>
            <a:pPr>
              <a:spcBef>
                <a:spcPct val="0"/>
              </a:spcBef>
              <a:buFontTx/>
              <a:buNone/>
            </a:pPr>
            <a:endParaRPr lang="en-US" dirty="0" smtClean="0"/>
          </a:p>
          <a:p>
            <a:pPr>
              <a:spcBef>
                <a:spcPct val="0"/>
              </a:spcBef>
              <a:buFontTx/>
              <a:buNone/>
            </a:pPr>
            <a:r>
              <a:rPr lang="en-US" dirty="0" smtClean="0"/>
              <a:t>#1 A means of exchange –</a:t>
            </a:r>
          </a:p>
          <a:p>
            <a:pPr>
              <a:spcBef>
                <a:spcPct val="0"/>
              </a:spcBef>
              <a:buFontTx/>
              <a:buNone/>
            </a:pPr>
            <a:r>
              <a:rPr lang="en-US" dirty="0"/>
              <a:t> </a:t>
            </a:r>
            <a:r>
              <a:rPr lang="en-US" dirty="0" smtClean="0"/>
              <a:t>              </a:t>
            </a:r>
            <a:r>
              <a:rPr lang="en-US" u="sng" dirty="0" smtClean="0"/>
              <a:t>a ticket</a:t>
            </a:r>
            <a:r>
              <a:rPr lang="en-US" dirty="0" smtClean="0"/>
              <a:t>.  Not wealth. </a:t>
            </a:r>
          </a:p>
          <a:p>
            <a:pPr>
              <a:spcBef>
                <a:spcPct val="0"/>
              </a:spcBef>
              <a:buFontTx/>
              <a:buNone/>
            </a:pPr>
            <a:endParaRPr lang="en-US" dirty="0" smtClean="0"/>
          </a:p>
          <a:p>
            <a:pPr>
              <a:spcBef>
                <a:spcPct val="0"/>
              </a:spcBef>
              <a:buFontTx/>
              <a:buNone/>
            </a:pPr>
            <a:r>
              <a:rPr lang="en-US" dirty="0" smtClean="0"/>
              <a:t>#2 A store of stable value –</a:t>
            </a:r>
          </a:p>
          <a:p>
            <a:pPr>
              <a:spcBef>
                <a:spcPct val="0"/>
              </a:spcBef>
              <a:buFontTx/>
              <a:buNone/>
            </a:pPr>
            <a:r>
              <a:rPr lang="en-US" dirty="0"/>
              <a:t> </a:t>
            </a:r>
            <a:r>
              <a:rPr lang="en-US" dirty="0" smtClean="0"/>
              <a:t>             </a:t>
            </a:r>
            <a:r>
              <a:rPr lang="en-US" sz="2400" dirty="0" smtClean="0"/>
              <a:t>RULE: QUANTITY MUST BE CONTROLLED.</a:t>
            </a:r>
          </a:p>
          <a:p>
            <a:pPr>
              <a:spcBef>
                <a:spcPct val="0"/>
              </a:spcBef>
              <a:buFontTx/>
              <a:buNone/>
            </a:pPr>
            <a:endParaRPr lang="en-US" sz="2400" dirty="0" smtClean="0"/>
          </a:p>
          <a:p>
            <a:pPr>
              <a:spcBef>
                <a:spcPct val="0"/>
              </a:spcBef>
              <a:buFontTx/>
              <a:buNone/>
            </a:pPr>
            <a:r>
              <a:rPr lang="en-US" dirty="0" smtClean="0"/>
              <a:t>#3 A measure of value –</a:t>
            </a:r>
          </a:p>
          <a:p>
            <a:pPr>
              <a:spcBef>
                <a:spcPct val="0"/>
              </a:spcBef>
              <a:buFontTx/>
              <a:buNone/>
            </a:pPr>
            <a:r>
              <a:rPr lang="en-US" dirty="0"/>
              <a:t> </a:t>
            </a:r>
            <a:r>
              <a:rPr lang="en-US" dirty="0" smtClean="0"/>
              <a:t>            </a:t>
            </a:r>
            <a:r>
              <a:rPr lang="en-US" sz="2000" dirty="0" smtClean="0"/>
              <a:t>denominated by law &amp; stamped by sovereign authority</a:t>
            </a:r>
          </a:p>
          <a:p>
            <a:pPr>
              <a:spcBef>
                <a:spcPct val="0"/>
              </a:spcBef>
              <a:buFontTx/>
              <a:buNone/>
            </a:pPr>
            <a:endParaRPr lang="en-US" dirty="0" smtClean="0"/>
          </a:p>
          <a:p>
            <a:pPr>
              <a:spcBef>
                <a:spcPct val="0"/>
              </a:spcBef>
              <a:buFontTx/>
              <a:buNone/>
            </a:pPr>
            <a:r>
              <a:rPr lang="en-US" dirty="0" smtClean="0"/>
              <a:t>#4  A means of payment –</a:t>
            </a:r>
          </a:p>
          <a:p>
            <a:pPr>
              <a:spcBef>
                <a:spcPct val="0"/>
              </a:spcBef>
              <a:buFontTx/>
              <a:buNone/>
            </a:pPr>
            <a:r>
              <a:rPr lang="en-US" dirty="0"/>
              <a:t> </a:t>
            </a:r>
            <a:r>
              <a:rPr lang="en-US" dirty="0" smtClean="0"/>
              <a:t>           </a:t>
            </a:r>
            <a:r>
              <a:rPr lang="en-US" sz="2000" dirty="0" smtClean="0"/>
              <a:t>legal power to pay debts -- public and private</a:t>
            </a:r>
            <a:r>
              <a:rPr lang="en-US" dirty="0" smtClean="0"/>
              <a:t/>
            </a:r>
            <a:br>
              <a:rPr lang="en-US" dirty="0" smtClean="0"/>
            </a:br>
            <a:endParaRPr lang="en-US" dirty="0"/>
          </a:p>
        </p:txBody>
      </p:sp>
      <p:pic>
        <p:nvPicPr>
          <p:cNvPr id="4" name="Picture 23" descr="k115306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1965" y="977901"/>
            <a:ext cx="2476500" cy="18161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7" descr="Taxes : Form 1040 Income Tax and 2012 W-2 Wage Stateme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0215" y="5272088"/>
            <a:ext cx="2451100" cy="158591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ts1.mm.bing.net/th?id=H.4839553077740792&amp;pid=15.1&amp;H=75&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93100" y="1683796"/>
            <a:ext cx="3409542" cy="1796437"/>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http://ts2.mm.bing.net/th?id=H.5051312095037397&amp;pid=15.1&amp;H=87&amp;W=1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75844" y="5279526"/>
            <a:ext cx="3058598" cy="1663114"/>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ts2.mm.bing.net/th?id=H.4803329306460265&amp;pid=15.1&amp;H=68&amp;W=16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84905" y="3487671"/>
            <a:ext cx="3731558" cy="1585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49145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66" y="365125"/>
            <a:ext cx="11035862" cy="675399"/>
          </a:xfrm>
          <a:solidFill>
            <a:schemeClr val="accent1">
              <a:lumMod val="20000"/>
              <a:lumOff val="80000"/>
            </a:schemeClr>
          </a:solidFill>
        </p:spPr>
        <p:txBody>
          <a:bodyPr>
            <a:normAutofit fontScale="90000"/>
          </a:bodyPr>
          <a:lstStyle/>
          <a:p>
            <a:pPr algn="ctr"/>
            <a:r>
              <a:rPr lang="en-US" b="1" dirty="0" smtClean="0"/>
              <a:t>     </a:t>
            </a:r>
            <a:r>
              <a:rPr lang="en-US" sz="3600" b="1" dirty="0" smtClean="0"/>
              <a:t>WHY WAS THE ALLIANCE NOT SUCCESSFUL?</a:t>
            </a:r>
            <a:endParaRPr lang="en-US" sz="3600" b="1" dirty="0"/>
          </a:p>
        </p:txBody>
      </p:sp>
      <p:sp>
        <p:nvSpPr>
          <p:cNvPr id="3" name="Content Placeholder 2"/>
          <p:cNvSpPr>
            <a:spLocks noGrp="1"/>
          </p:cNvSpPr>
          <p:nvPr>
            <p:ph idx="1"/>
          </p:nvPr>
        </p:nvSpPr>
        <p:spPr>
          <a:xfrm>
            <a:off x="472966" y="3720662"/>
            <a:ext cx="11035862" cy="3137338"/>
          </a:xfrm>
          <a:solidFill>
            <a:schemeClr val="accent4">
              <a:lumMod val="20000"/>
              <a:lumOff val="80000"/>
            </a:schemeClr>
          </a:solidFill>
        </p:spPr>
        <p:txBody>
          <a:bodyPr>
            <a:normAutofit/>
          </a:bodyPr>
          <a:lstStyle/>
          <a:p>
            <a:pPr marL="0" indent="0">
              <a:buNone/>
            </a:pPr>
            <a:r>
              <a:rPr lang="en-US" dirty="0" smtClean="0"/>
              <a:t>The People’s Party leadership ultimately decided to merge with the Democratic Party in the Presidential elections of 1892 and 1896.   This was called ‘fusion’.</a:t>
            </a:r>
          </a:p>
          <a:p>
            <a:pPr marL="0" indent="0">
              <a:buNone/>
            </a:pPr>
            <a:r>
              <a:rPr lang="en-US" dirty="0" smtClean="0"/>
              <a:t>The Democrats incorporated some of the platform of the People’s Party, but were not for serious monetary reform.  The plank of ‘Free Silver’ became the rallying cry, but the revolutionary goal to put the power to issue money back into the hands of the public was lost.</a:t>
            </a:r>
            <a:endParaRPr lang="en-US" dirty="0"/>
          </a:p>
        </p:txBody>
      </p:sp>
      <p:pic>
        <p:nvPicPr>
          <p:cNvPr id="13314" name="Picture 2" descr="http://ts2.mm.bing.net/th?id=H.4539493755322425&amp;pid=15.1&amp;H=160&amp;W=1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966" y="351592"/>
            <a:ext cx="2112579" cy="3183341"/>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http://ts3.mm.bing.net/th?id=H.4930357290533366&amp;pid=15.1&amp;H=122&amp;W=1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40849" y="1040524"/>
            <a:ext cx="3451151" cy="2636298"/>
          </a:xfrm>
          <a:prstGeom prst="rect">
            <a:avLst/>
          </a:prstGeom>
          <a:noFill/>
          <a:extLst>
            <a:ext uri="{909E8E84-426E-40DD-AFC4-6F175D3DCCD1}">
              <a14:hiddenFill xmlns:a14="http://schemas.microsoft.com/office/drawing/2010/main">
                <a:solidFill>
                  <a:srgbClr val="FFFFFF"/>
                </a:solidFill>
              </a14:hiddenFill>
            </a:ext>
          </a:extLst>
        </p:spPr>
      </p:pic>
      <p:pic>
        <p:nvPicPr>
          <p:cNvPr id="13318" name="Picture 6" descr="http://ts2.mm.bing.net/th?id=H.4734816015485297&amp;pid=15.1&amp;H=159&amp;W=1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40924" y="1054057"/>
            <a:ext cx="2569779" cy="25466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15124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393700"/>
            <a:ext cx="10528300" cy="889001"/>
          </a:xfrm>
          <a:solidFill>
            <a:schemeClr val="accent1">
              <a:lumMod val="20000"/>
              <a:lumOff val="80000"/>
            </a:schemeClr>
          </a:solidFill>
        </p:spPr>
        <p:txBody>
          <a:bodyPr>
            <a:normAutofit fontScale="90000"/>
          </a:bodyPr>
          <a:lstStyle/>
          <a:p>
            <a:r>
              <a:rPr lang="en-US" dirty="0" smtClean="0"/>
              <a:t/>
            </a:r>
            <a:br>
              <a:rPr lang="en-US" dirty="0" smtClean="0"/>
            </a:br>
            <a:r>
              <a:rPr lang="en-US" dirty="0"/>
              <a:t/>
            </a:r>
            <a:br>
              <a:rPr lang="en-US" dirty="0"/>
            </a:br>
            <a:r>
              <a:rPr lang="en-US" dirty="0" smtClean="0"/>
              <a:t>TOPICS</a:t>
            </a:r>
            <a:endParaRPr lang="en-US" b="1" dirty="0"/>
          </a:p>
        </p:txBody>
      </p:sp>
      <p:sp>
        <p:nvSpPr>
          <p:cNvPr id="3" name="Subtitle 2"/>
          <p:cNvSpPr>
            <a:spLocks noGrp="1"/>
          </p:cNvSpPr>
          <p:nvPr>
            <p:ph type="subTitle" idx="1"/>
          </p:nvPr>
        </p:nvSpPr>
        <p:spPr>
          <a:xfrm>
            <a:off x="863600" y="1714500"/>
            <a:ext cx="10756900" cy="4229100"/>
          </a:xfrm>
          <a:solidFill>
            <a:srgbClr val="FFFF00"/>
          </a:solidFill>
        </p:spPr>
        <p:txBody>
          <a:bodyPr>
            <a:normAutofit/>
          </a:bodyPr>
          <a:lstStyle/>
          <a:p>
            <a:endParaRPr lang="en-US" sz="2800" b="1" dirty="0" smtClean="0"/>
          </a:p>
          <a:p>
            <a:endParaRPr lang="en-US" sz="2800" b="1" dirty="0" smtClean="0"/>
          </a:p>
          <a:p>
            <a:endParaRPr lang="en-US" sz="2800" b="1" dirty="0"/>
          </a:p>
          <a:p>
            <a:pPr marL="514350" indent="-514350" algn="l">
              <a:buAutoNum type="arabicPlain" startAt="6"/>
            </a:pPr>
            <a:r>
              <a:rPr lang="en-US" sz="3200" b="1" dirty="0"/>
              <a:t>WHAT NEEDS TO BE DONE TODAY FOR A MORE JUST MONEY </a:t>
            </a:r>
            <a:r>
              <a:rPr lang="en-US" sz="3200" b="1" dirty="0" smtClean="0"/>
              <a:t>SYSTEM FOR </a:t>
            </a:r>
            <a:r>
              <a:rPr lang="en-US" sz="3200" b="1" dirty="0"/>
              <a:t>ALL?</a:t>
            </a:r>
          </a:p>
        </p:txBody>
      </p:sp>
    </p:spTree>
    <p:extLst>
      <p:ext uri="{BB962C8B-B14F-4D97-AF65-F5344CB8AC3E}">
        <p14:creationId xmlns:p14="http://schemas.microsoft.com/office/powerpoint/2010/main" val="33227327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7160"/>
          </a:xfrm>
          <a:solidFill>
            <a:srgbClr val="FFFF00"/>
          </a:solidFill>
        </p:spPr>
        <p:txBody>
          <a:bodyPr>
            <a:normAutofit fontScale="90000"/>
          </a:bodyPr>
          <a:lstStyle/>
          <a:p>
            <a:pPr algn="ctr"/>
            <a:r>
              <a:rPr lang="en-US" sz="6000" b="1" dirty="0" smtClean="0"/>
              <a:t>MONETARY REFORM TODAY</a:t>
            </a:r>
            <a:endParaRPr lang="en-US" sz="6000" b="1" dirty="0"/>
          </a:p>
        </p:txBody>
      </p:sp>
      <p:sp>
        <p:nvSpPr>
          <p:cNvPr id="4" name="TextBox 3"/>
          <p:cNvSpPr txBox="1"/>
          <p:nvPr/>
        </p:nvSpPr>
        <p:spPr>
          <a:xfrm>
            <a:off x="1114926" y="1172285"/>
            <a:ext cx="10238874" cy="4247317"/>
          </a:xfrm>
          <a:prstGeom prst="rect">
            <a:avLst/>
          </a:prstGeom>
          <a:solidFill>
            <a:schemeClr val="accent1">
              <a:lumMod val="20000"/>
              <a:lumOff val="80000"/>
            </a:schemeClr>
          </a:solidFill>
        </p:spPr>
        <p:txBody>
          <a:bodyPr wrap="square" rtlCol="0">
            <a:spAutoFit/>
          </a:bodyPr>
          <a:lstStyle/>
          <a:p>
            <a:endParaRPr lang="en-US" sz="2400" b="1" u="sng" dirty="0" smtClean="0"/>
          </a:p>
          <a:p>
            <a:endParaRPr lang="en-US" sz="2400" b="1" u="sng" dirty="0" smtClean="0"/>
          </a:p>
          <a:p>
            <a:pPr algn="ctr"/>
            <a:endParaRPr lang="en-US" sz="3200" b="1" dirty="0">
              <a:solidFill>
                <a:srgbClr val="0000FF"/>
              </a:solidFill>
            </a:endParaRPr>
          </a:p>
          <a:p>
            <a:pPr algn="ctr"/>
            <a:r>
              <a:rPr lang="en-US" sz="4000" b="1" dirty="0" smtClean="0">
                <a:solidFill>
                  <a:srgbClr val="0000FF"/>
                </a:solidFill>
              </a:rPr>
              <a:t>THE TRUTH OF THE STRUGGLE</a:t>
            </a:r>
          </a:p>
          <a:p>
            <a:pPr algn="ctr"/>
            <a:r>
              <a:rPr lang="en-US" sz="4000" b="1" dirty="0" smtClean="0">
                <a:solidFill>
                  <a:srgbClr val="0000FF"/>
                </a:solidFill>
              </a:rPr>
              <a:t> OVER THE CONTROL OF MONEY</a:t>
            </a:r>
          </a:p>
          <a:p>
            <a:pPr algn="ctr"/>
            <a:r>
              <a:rPr lang="en-US" sz="4000" b="1" dirty="0" smtClean="0">
                <a:solidFill>
                  <a:srgbClr val="0000FF"/>
                </a:solidFill>
              </a:rPr>
              <a:t> </a:t>
            </a:r>
            <a:r>
              <a:rPr lang="en-US" sz="5400" b="1" dirty="0" smtClean="0">
                <a:solidFill>
                  <a:srgbClr val="0000FF"/>
                </a:solidFill>
              </a:rPr>
              <a:t>MUST BE TOLD </a:t>
            </a:r>
            <a:endParaRPr lang="en-US" sz="3200" b="1" dirty="0">
              <a:solidFill>
                <a:srgbClr val="0000FF"/>
              </a:solidFill>
            </a:endParaRPr>
          </a:p>
          <a:p>
            <a:pPr algn="ctr"/>
            <a:r>
              <a:rPr lang="en-US" sz="3200" b="1" dirty="0" smtClean="0">
                <a:solidFill>
                  <a:srgbClr val="0000FF"/>
                </a:solidFill>
              </a:rPr>
              <a:t>  </a:t>
            </a:r>
            <a:r>
              <a:rPr lang="en-US" sz="3200" b="1" dirty="0" smtClean="0"/>
              <a:t>      </a:t>
            </a:r>
          </a:p>
          <a:p>
            <a:endParaRPr lang="en-US" sz="2400" b="1" dirty="0"/>
          </a:p>
        </p:txBody>
      </p:sp>
    </p:spTree>
    <p:extLst>
      <p:ext uri="{BB962C8B-B14F-4D97-AF65-F5344CB8AC3E}">
        <p14:creationId xmlns:p14="http://schemas.microsoft.com/office/powerpoint/2010/main" val="9357551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7160"/>
          </a:xfrm>
          <a:solidFill>
            <a:srgbClr val="FFFF00"/>
          </a:solidFill>
        </p:spPr>
        <p:txBody>
          <a:bodyPr>
            <a:normAutofit fontScale="90000"/>
          </a:bodyPr>
          <a:lstStyle/>
          <a:p>
            <a:pPr algn="ctr"/>
            <a:r>
              <a:rPr lang="en-US" sz="6000" b="1" dirty="0" smtClean="0"/>
              <a:t>SOLUTION</a:t>
            </a:r>
            <a:endParaRPr lang="en-US" sz="6000" b="1" dirty="0"/>
          </a:p>
        </p:txBody>
      </p:sp>
      <p:sp>
        <p:nvSpPr>
          <p:cNvPr id="4" name="TextBox 3"/>
          <p:cNvSpPr txBox="1"/>
          <p:nvPr/>
        </p:nvSpPr>
        <p:spPr>
          <a:xfrm>
            <a:off x="1114926" y="1172285"/>
            <a:ext cx="10238874" cy="4524315"/>
          </a:xfrm>
          <a:prstGeom prst="rect">
            <a:avLst/>
          </a:prstGeom>
          <a:solidFill>
            <a:schemeClr val="accent1">
              <a:lumMod val="20000"/>
              <a:lumOff val="80000"/>
            </a:schemeClr>
          </a:solidFill>
        </p:spPr>
        <p:txBody>
          <a:bodyPr wrap="square" rtlCol="0">
            <a:spAutoFit/>
          </a:bodyPr>
          <a:lstStyle/>
          <a:p>
            <a:endParaRPr lang="en-US" sz="2400" b="1" u="sng" dirty="0" smtClean="0"/>
          </a:p>
          <a:p>
            <a:endParaRPr lang="en-US" sz="2400" b="1" u="sng" dirty="0" smtClean="0"/>
          </a:p>
          <a:p>
            <a:r>
              <a:rPr lang="en-US" sz="2800" b="1" u="sng" dirty="0" smtClean="0"/>
              <a:t>WE CAN JOIN WITH OTHERS TO ---</a:t>
            </a:r>
          </a:p>
          <a:p>
            <a:endParaRPr lang="en-US" sz="2800" b="1" u="sng" dirty="0" smtClean="0"/>
          </a:p>
          <a:p>
            <a:r>
              <a:rPr lang="en-US" sz="2800" b="1" dirty="0" smtClean="0"/>
              <a:t>     	                    </a:t>
            </a:r>
            <a:r>
              <a:rPr lang="en-US" sz="3200" b="1" dirty="0" smtClean="0">
                <a:solidFill>
                  <a:srgbClr val="0000FF"/>
                </a:solidFill>
              </a:rPr>
              <a:t>TAKE ACTION….</a:t>
            </a:r>
          </a:p>
          <a:p>
            <a:r>
              <a:rPr lang="en-US" sz="3200" b="1" dirty="0">
                <a:solidFill>
                  <a:srgbClr val="0000FF"/>
                </a:solidFill>
              </a:rPr>
              <a:t> </a:t>
            </a:r>
            <a:r>
              <a:rPr lang="en-US" sz="3200" b="1" dirty="0" smtClean="0">
                <a:solidFill>
                  <a:srgbClr val="0000FF"/>
                </a:solidFill>
              </a:rPr>
              <a:t>   </a:t>
            </a:r>
          </a:p>
          <a:p>
            <a:r>
              <a:rPr lang="en-US" sz="3200" b="1" dirty="0">
                <a:solidFill>
                  <a:srgbClr val="0000FF"/>
                </a:solidFill>
              </a:rPr>
              <a:t> </a:t>
            </a:r>
            <a:r>
              <a:rPr lang="en-US" sz="3200" b="1" dirty="0" smtClean="0">
                <a:solidFill>
                  <a:srgbClr val="0000FF"/>
                </a:solidFill>
              </a:rPr>
              <a:t>                                           ORGANIZE….</a:t>
            </a:r>
          </a:p>
          <a:p>
            <a:endParaRPr lang="en-US" sz="3200" b="1" dirty="0">
              <a:solidFill>
                <a:srgbClr val="0000FF"/>
              </a:solidFill>
            </a:endParaRPr>
          </a:p>
          <a:p>
            <a:r>
              <a:rPr lang="en-US" sz="3200" b="1" dirty="0" smtClean="0">
                <a:solidFill>
                  <a:srgbClr val="0000FF"/>
                </a:solidFill>
              </a:rPr>
              <a:t>                                                                   EDUCATE….        </a:t>
            </a:r>
            <a:r>
              <a:rPr lang="en-US" sz="3200" b="1" dirty="0" smtClean="0"/>
              <a:t>      </a:t>
            </a:r>
          </a:p>
          <a:p>
            <a:endParaRPr lang="en-US" sz="2400" b="1" dirty="0"/>
          </a:p>
        </p:txBody>
      </p:sp>
    </p:spTree>
    <p:extLst>
      <p:ext uri="{BB962C8B-B14F-4D97-AF65-F5344CB8AC3E}">
        <p14:creationId xmlns:p14="http://schemas.microsoft.com/office/powerpoint/2010/main" val="39293796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6317"/>
          </a:xfrm>
          <a:solidFill>
            <a:srgbClr val="FFFF00"/>
          </a:solidFill>
        </p:spPr>
        <p:txBody>
          <a:bodyPr>
            <a:normAutofit/>
          </a:bodyPr>
          <a:lstStyle/>
          <a:p>
            <a:pPr algn="ctr"/>
            <a:r>
              <a:rPr lang="en-US" sz="6000" b="1" dirty="0" smtClean="0"/>
              <a:t>SOLUTION</a:t>
            </a:r>
            <a:endParaRPr lang="en-US" sz="6000" b="1" dirty="0"/>
          </a:p>
        </p:txBody>
      </p:sp>
      <p:sp>
        <p:nvSpPr>
          <p:cNvPr id="4" name="TextBox 3"/>
          <p:cNvSpPr txBox="1"/>
          <p:nvPr/>
        </p:nvSpPr>
        <p:spPr>
          <a:xfrm>
            <a:off x="838199" y="1311442"/>
            <a:ext cx="10515601" cy="4524315"/>
          </a:xfrm>
          <a:prstGeom prst="rect">
            <a:avLst/>
          </a:prstGeom>
          <a:solidFill>
            <a:schemeClr val="accent1">
              <a:lumMod val="20000"/>
              <a:lumOff val="80000"/>
            </a:schemeClr>
          </a:solidFill>
        </p:spPr>
        <p:txBody>
          <a:bodyPr wrap="square" rtlCol="0">
            <a:spAutoFit/>
          </a:bodyPr>
          <a:lstStyle/>
          <a:p>
            <a:endParaRPr lang="en-US" sz="2400" b="1" u="sng" dirty="0" smtClean="0"/>
          </a:p>
          <a:p>
            <a:endParaRPr lang="en-US" sz="2400" b="1" u="sng" dirty="0"/>
          </a:p>
          <a:p>
            <a:r>
              <a:rPr lang="en-US" sz="6000" b="1" dirty="0" smtClean="0">
                <a:solidFill>
                  <a:srgbClr val="0000FF"/>
                </a:solidFill>
              </a:rPr>
              <a:t>          Change </a:t>
            </a:r>
            <a:r>
              <a:rPr lang="en-US" sz="6000" b="1" dirty="0">
                <a:solidFill>
                  <a:srgbClr val="0000FF"/>
                </a:solidFill>
              </a:rPr>
              <a:t>the money </a:t>
            </a:r>
            <a:r>
              <a:rPr lang="en-US" sz="6000" b="1" dirty="0" smtClean="0">
                <a:solidFill>
                  <a:srgbClr val="0000FF"/>
                </a:solidFill>
              </a:rPr>
              <a:t>system</a:t>
            </a:r>
          </a:p>
          <a:p>
            <a:r>
              <a:rPr lang="en-US" sz="6000" b="1" dirty="0">
                <a:solidFill>
                  <a:srgbClr val="0000FF"/>
                </a:solidFill>
              </a:rPr>
              <a:t> </a:t>
            </a:r>
            <a:r>
              <a:rPr lang="en-US" sz="6000" b="1" dirty="0" smtClean="0">
                <a:solidFill>
                  <a:srgbClr val="0000FF"/>
                </a:solidFill>
              </a:rPr>
              <a:t>         by changing the law!</a:t>
            </a:r>
          </a:p>
          <a:p>
            <a:endParaRPr lang="en-US" sz="6000" b="1" dirty="0" smtClean="0">
              <a:solidFill>
                <a:srgbClr val="0000FF"/>
              </a:solidFill>
            </a:endParaRPr>
          </a:p>
          <a:p>
            <a:r>
              <a:rPr lang="en-US" sz="6000" b="1" dirty="0">
                <a:solidFill>
                  <a:srgbClr val="0000FF"/>
                </a:solidFill>
              </a:rPr>
              <a:t> </a:t>
            </a:r>
            <a:r>
              <a:rPr lang="en-US" sz="6000" b="1" dirty="0" smtClean="0">
                <a:solidFill>
                  <a:srgbClr val="0000FF"/>
                </a:solidFill>
              </a:rPr>
              <a:t>         Money is defined in law</a:t>
            </a:r>
            <a:endParaRPr lang="en-US" sz="2400" b="1" dirty="0"/>
          </a:p>
        </p:txBody>
      </p:sp>
    </p:spTree>
    <p:extLst>
      <p:ext uri="{BB962C8B-B14F-4D97-AF65-F5344CB8AC3E}">
        <p14:creationId xmlns:p14="http://schemas.microsoft.com/office/powerpoint/2010/main" val="853613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6317"/>
          </a:xfrm>
          <a:solidFill>
            <a:srgbClr val="FFFF00"/>
          </a:solidFill>
        </p:spPr>
        <p:txBody>
          <a:bodyPr>
            <a:normAutofit/>
          </a:bodyPr>
          <a:lstStyle/>
          <a:p>
            <a:pPr algn="ctr"/>
            <a:r>
              <a:rPr lang="en-US" sz="6000" b="1" dirty="0" smtClean="0"/>
              <a:t>A BILL:   HR2990</a:t>
            </a:r>
            <a:endParaRPr lang="en-US" sz="6000" b="1" dirty="0"/>
          </a:p>
        </p:txBody>
      </p:sp>
      <p:sp>
        <p:nvSpPr>
          <p:cNvPr id="4" name="TextBox 3"/>
          <p:cNvSpPr txBox="1"/>
          <p:nvPr/>
        </p:nvSpPr>
        <p:spPr>
          <a:xfrm>
            <a:off x="838200" y="1311443"/>
            <a:ext cx="10515600" cy="3600986"/>
          </a:xfrm>
          <a:prstGeom prst="rect">
            <a:avLst/>
          </a:prstGeom>
          <a:solidFill>
            <a:schemeClr val="accent1">
              <a:lumMod val="20000"/>
              <a:lumOff val="80000"/>
            </a:schemeClr>
          </a:solidFill>
        </p:spPr>
        <p:txBody>
          <a:bodyPr wrap="square" rtlCol="0">
            <a:spAutoFit/>
          </a:bodyPr>
          <a:lstStyle/>
          <a:p>
            <a:endParaRPr lang="en-US" sz="2400" b="1" u="sng" dirty="0" smtClean="0"/>
          </a:p>
          <a:p>
            <a:pPr algn="ctr"/>
            <a:r>
              <a:rPr lang="en-US" sz="6000" b="1" dirty="0" smtClean="0">
                <a:solidFill>
                  <a:srgbClr val="0000FF"/>
                </a:solidFill>
              </a:rPr>
              <a:t>     </a:t>
            </a:r>
            <a:r>
              <a:rPr lang="en-US" sz="4800" b="1" dirty="0" smtClean="0">
                <a:solidFill>
                  <a:srgbClr val="0000FF"/>
                </a:solidFill>
              </a:rPr>
              <a:t>In 2011 and 2012,</a:t>
            </a:r>
          </a:p>
          <a:p>
            <a:pPr algn="ctr"/>
            <a:r>
              <a:rPr lang="en-US" sz="4800" b="1" dirty="0" smtClean="0">
                <a:solidFill>
                  <a:srgbClr val="0000FF"/>
                </a:solidFill>
              </a:rPr>
              <a:t>Rep Dennis Kucinich of Ohio introduced a bill to change the monetary system,  H.R. 2990.      </a:t>
            </a:r>
            <a:endParaRPr lang="en-US" b="1" dirty="0"/>
          </a:p>
        </p:txBody>
      </p:sp>
    </p:spTree>
    <p:extLst>
      <p:ext uri="{BB962C8B-B14F-4D97-AF65-F5344CB8AC3E}">
        <p14:creationId xmlns:p14="http://schemas.microsoft.com/office/powerpoint/2010/main" val="24303729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6317"/>
          </a:xfrm>
          <a:solidFill>
            <a:srgbClr val="FFFF00"/>
          </a:solidFill>
        </p:spPr>
        <p:txBody>
          <a:bodyPr>
            <a:normAutofit/>
          </a:bodyPr>
          <a:lstStyle/>
          <a:p>
            <a:pPr algn="ctr"/>
            <a:r>
              <a:rPr lang="en-US" sz="6000" b="1" dirty="0" smtClean="0"/>
              <a:t>A  BILL:   HR2990</a:t>
            </a:r>
            <a:endParaRPr lang="en-US" sz="6000" b="1" dirty="0"/>
          </a:p>
        </p:txBody>
      </p:sp>
      <p:sp>
        <p:nvSpPr>
          <p:cNvPr id="4" name="TextBox 3"/>
          <p:cNvSpPr txBox="1"/>
          <p:nvPr/>
        </p:nvSpPr>
        <p:spPr>
          <a:xfrm>
            <a:off x="838200" y="1311443"/>
            <a:ext cx="10515600" cy="4154984"/>
          </a:xfrm>
          <a:prstGeom prst="rect">
            <a:avLst/>
          </a:prstGeom>
          <a:solidFill>
            <a:schemeClr val="accent1">
              <a:lumMod val="20000"/>
              <a:lumOff val="80000"/>
            </a:schemeClr>
          </a:solidFill>
        </p:spPr>
        <p:txBody>
          <a:bodyPr wrap="square" rtlCol="0">
            <a:spAutoFit/>
          </a:bodyPr>
          <a:lstStyle/>
          <a:p>
            <a:endParaRPr lang="en-US" sz="2400" b="1" u="sng" dirty="0" smtClean="0"/>
          </a:p>
          <a:p>
            <a:pPr algn="ctr"/>
            <a:endParaRPr lang="en-US" sz="6000" b="1" dirty="0" smtClean="0">
              <a:solidFill>
                <a:srgbClr val="0000FF"/>
              </a:solidFill>
            </a:endParaRPr>
          </a:p>
          <a:p>
            <a:pPr algn="ctr"/>
            <a:r>
              <a:rPr lang="en-US" sz="6000" b="1" dirty="0" smtClean="0">
                <a:solidFill>
                  <a:srgbClr val="0000FF"/>
                </a:solidFill>
              </a:rPr>
              <a:t>It has 3 parts.</a:t>
            </a:r>
          </a:p>
          <a:p>
            <a:pPr algn="ctr"/>
            <a:endParaRPr lang="en-US" sz="6000" b="1" dirty="0">
              <a:solidFill>
                <a:srgbClr val="0000FF"/>
              </a:solidFill>
            </a:endParaRPr>
          </a:p>
          <a:p>
            <a:pPr algn="ctr"/>
            <a:r>
              <a:rPr lang="en-US" sz="6000" b="1" dirty="0" smtClean="0">
                <a:solidFill>
                  <a:srgbClr val="0000FF"/>
                </a:solidFill>
              </a:rPr>
              <a:t>    </a:t>
            </a:r>
            <a:endParaRPr lang="en-US" sz="2400" b="1" dirty="0"/>
          </a:p>
        </p:txBody>
      </p:sp>
    </p:spTree>
    <p:extLst>
      <p:ext uri="{BB962C8B-B14F-4D97-AF65-F5344CB8AC3E}">
        <p14:creationId xmlns:p14="http://schemas.microsoft.com/office/powerpoint/2010/main" val="635547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6317"/>
          </a:xfrm>
          <a:solidFill>
            <a:srgbClr val="FFFF00"/>
          </a:solidFill>
        </p:spPr>
        <p:txBody>
          <a:bodyPr>
            <a:normAutofit/>
          </a:bodyPr>
          <a:lstStyle/>
          <a:p>
            <a:pPr algn="ctr"/>
            <a:r>
              <a:rPr lang="en-US" sz="6000" b="1" dirty="0" smtClean="0"/>
              <a:t>A  BILL:   HR2990</a:t>
            </a:r>
            <a:endParaRPr lang="en-US" sz="6000" b="1" dirty="0"/>
          </a:p>
        </p:txBody>
      </p:sp>
      <p:sp>
        <p:nvSpPr>
          <p:cNvPr id="4" name="TextBox 3"/>
          <p:cNvSpPr txBox="1"/>
          <p:nvPr/>
        </p:nvSpPr>
        <p:spPr>
          <a:xfrm>
            <a:off x="0" y="1888958"/>
            <a:ext cx="12192000" cy="2123658"/>
          </a:xfrm>
          <a:prstGeom prst="rect">
            <a:avLst/>
          </a:prstGeom>
          <a:solidFill>
            <a:schemeClr val="accent1">
              <a:lumMod val="20000"/>
              <a:lumOff val="80000"/>
            </a:schemeClr>
          </a:solidFill>
        </p:spPr>
        <p:txBody>
          <a:bodyPr wrap="square" rtlCol="0">
            <a:spAutoFit/>
          </a:bodyPr>
          <a:lstStyle/>
          <a:p>
            <a:endParaRPr lang="en-US" sz="2400" b="1" u="sng" dirty="0" smtClean="0"/>
          </a:p>
          <a:p>
            <a:pPr algn="ctr"/>
            <a:r>
              <a:rPr lang="en-US" sz="4400" b="1" dirty="0" smtClean="0">
                <a:solidFill>
                  <a:srgbClr val="0000FF"/>
                </a:solidFill>
              </a:rPr>
              <a:t>#1</a:t>
            </a:r>
          </a:p>
          <a:p>
            <a:r>
              <a:rPr lang="en-US" sz="4000" b="1" dirty="0" smtClean="0">
                <a:solidFill>
                  <a:srgbClr val="0000FF"/>
                </a:solidFill>
              </a:rPr>
              <a:t>FED RESERVE BANKS will be owned by the Government</a:t>
            </a:r>
          </a:p>
          <a:p>
            <a:pPr algn="ctr"/>
            <a:endParaRPr lang="en-US" sz="2400" b="1" dirty="0"/>
          </a:p>
        </p:txBody>
      </p:sp>
      <p:sp>
        <p:nvSpPr>
          <p:cNvPr id="5" name="TextBox 4"/>
          <p:cNvSpPr txBox="1"/>
          <p:nvPr/>
        </p:nvSpPr>
        <p:spPr>
          <a:xfrm>
            <a:off x="633939" y="4343124"/>
            <a:ext cx="10515600" cy="1692771"/>
          </a:xfrm>
          <a:prstGeom prst="rect">
            <a:avLst/>
          </a:prstGeom>
          <a:noFill/>
        </p:spPr>
        <p:txBody>
          <a:bodyPr wrap="square" rtlCol="0">
            <a:spAutoFit/>
          </a:bodyPr>
          <a:lstStyle/>
          <a:p>
            <a:endParaRPr lang="en-US" sz="2400" b="1" u="sng" dirty="0" smtClean="0"/>
          </a:p>
          <a:p>
            <a:pPr algn="ctr"/>
            <a:r>
              <a:rPr lang="en-US" sz="2800" b="1" dirty="0"/>
              <a:t>The federal government will buy all the shares of the 12 Federal Reserve Banks from the member commercial banks.</a:t>
            </a:r>
          </a:p>
          <a:p>
            <a:pPr algn="ctr"/>
            <a:endParaRPr lang="en-US" sz="2400" b="1" dirty="0"/>
          </a:p>
        </p:txBody>
      </p:sp>
    </p:spTree>
    <p:extLst>
      <p:ext uri="{BB962C8B-B14F-4D97-AF65-F5344CB8AC3E}">
        <p14:creationId xmlns:p14="http://schemas.microsoft.com/office/powerpoint/2010/main" val="767910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6317"/>
          </a:xfrm>
          <a:solidFill>
            <a:srgbClr val="FFFF00"/>
          </a:solidFill>
        </p:spPr>
        <p:txBody>
          <a:bodyPr>
            <a:normAutofit/>
          </a:bodyPr>
          <a:lstStyle/>
          <a:p>
            <a:pPr algn="ctr"/>
            <a:r>
              <a:rPr lang="en-US" sz="6000" b="1" dirty="0" smtClean="0"/>
              <a:t>A  BILL:   HR2990</a:t>
            </a:r>
            <a:endParaRPr lang="en-US" sz="6000" b="1" dirty="0"/>
          </a:p>
        </p:txBody>
      </p:sp>
      <p:sp>
        <p:nvSpPr>
          <p:cNvPr id="4" name="TextBox 3"/>
          <p:cNvSpPr txBox="1"/>
          <p:nvPr/>
        </p:nvSpPr>
        <p:spPr>
          <a:xfrm>
            <a:off x="0" y="1780674"/>
            <a:ext cx="12192000" cy="2677656"/>
          </a:xfrm>
          <a:prstGeom prst="rect">
            <a:avLst/>
          </a:prstGeom>
          <a:solidFill>
            <a:schemeClr val="accent1">
              <a:lumMod val="20000"/>
              <a:lumOff val="80000"/>
            </a:schemeClr>
          </a:solidFill>
        </p:spPr>
        <p:txBody>
          <a:bodyPr wrap="square" rtlCol="0">
            <a:spAutoFit/>
          </a:bodyPr>
          <a:lstStyle/>
          <a:p>
            <a:endParaRPr lang="en-US" sz="2400" b="1" u="sng" dirty="0" smtClean="0"/>
          </a:p>
          <a:p>
            <a:pPr algn="ctr"/>
            <a:r>
              <a:rPr lang="en-US" sz="4000" b="1" dirty="0" smtClean="0">
                <a:solidFill>
                  <a:srgbClr val="0000FF"/>
                </a:solidFill>
              </a:rPr>
              <a:t>#2  </a:t>
            </a:r>
          </a:p>
          <a:p>
            <a:pPr algn="ctr"/>
            <a:r>
              <a:rPr lang="en-US" sz="4000" b="1" dirty="0" smtClean="0">
                <a:solidFill>
                  <a:srgbClr val="0000FF"/>
                </a:solidFill>
              </a:rPr>
              <a:t>PRIVILEGE TO CREATE MONEY will be taken away from</a:t>
            </a:r>
          </a:p>
          <a:p>
            <a:pPr algn="ctr"/>
            <a:r>
              <a:rPr lang="en-US" sz="4000" b="1" dirty="0" smtClean="0">
                <a:solidFill>
                  <a:srgbClr val="0000FF"/>
                </a:solidFill>
              </a:rPr>
              <a:t>PRIVATE COMMERCIAL BANKS</a:t>
            </a:r>
          </a:p>
          <a:p>
            <a:pPr algn="ctr"/>
            <a:endParaRPr lang="en-US" sz="2400" b="1" dirty="0"/>
          </a:p>
        </p:txBody>
      </p:sp>
      <p:sp>
        <p:nvSpPr>
          <p:cNvPr id="5" name="TextBox 4"/>
          <p:cNvSpPr txBox="1"/>
          <p:nvPr/>
        </p:nvSpPr>
        <p:spPr>
          <a:xfrm>
            <a:off x="649705" y="4768793"/>
            <a:ext cx="10515600" cy="1323439"/>
          </a:xfrm>
          <a:prstGeom prst="rect">
            <a:avLst/>
          </a:prstGeom>
          <a:noFill/>
        </p:spPr>
        <p:txBody>
          <a:bodyPr wrap="square" rtlCol="0">
            <a:spAutoFit/>
          </a:bodyPr>
          <a:lstStyle/>
          <a:p>
            <a:pPr algn="ctr"/>
            <a:r>
              <a:rPr lang="en-US" sz="2800" b="1" u="sng" dirty="0" smtClean="0"/>
              <a:t>Using </a:t>
            </a:r>
            <a:r>
              <a:rPr lang="en-US" sz="2800" b="1" u="sng" dirty="0"/>
              <a:t>a change of accounting rules</a:t>
            </a:r>
            <a:r>
              <a:rPr lang="en-US" sz="2800" b="1" dirty="0"/>
              <a:t>, private commercial banks will be allowed to </a:t>
            </a:r>
            <a:r>
              <a:rPr lang="en-US" sz="2800" b="1" u="sng" dirty="0"/>
              <a:t>lend only  existing deposits</a:t>
            </a:r>
            <a:r>
              <a:rPr lang="en-US" sz="2800" b="1" dirty="0"/>
              <a:t>.</a:t>
            </a:r>
          </a:p>
          <a:p>
            <a:pPr algn="ctr"/>
            <a:endParaRPr lang="en-US" sz="2400" b="1" dirty="0"/>
          </a:p>
        </p:txBody>
      </p:sp>
    </p:spTree>
    <p:extLst>
      <p:ext uri="{BB962C8B-B14F-4D97-AF65-F5344CB8AC3E}">
        <p14:creationId xmlns:p14="http://schemas.microsoft.com/office/powerpoint/2010/main" val="2941456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6317"/>
          </a:xfrm>
          <a:solidFill>
            <a:srgbClr val="FFFF00"/>
          </a:solidFill>
        </p:spPr>
        <p:txBody>
          <a:bodyPr>
            <a:normAutofit/>
          </a:bodyPr>
          <a:lstStyle/>
          <a:p>
            <a:pPr algn="ctr"/>
            <a:r>
              <a:rPr lang="en-US" sz="6000" b="1" dirty="0" smtClean="0"/>
              <a:t>A  BILL:   HR2990</a:t>
            </a:r>
            <a:endParaRPr lang="en-US" sz="6000" b="1" dirty="0"/>
          </a:p>
        </p:txBody>
      </p:sp>
      <p:sp>
        <p:nvSpPr>
          <p:cNvPr id="4" name="TextBox 3"/>
          <p:cNvSpPr txBox="1"/>
          <p:nvPr/>
        </p:nvSpPr>
        <p:spPr>
          <a:xfrm>
            <a:off x="0" y="2177717"/>
            <a:ext cx="12192000" cy="2123658"/>
          </a:xfrm>
          <a:prstGeom prst="rect">
            <a:avLst/>
          </a:prstGeom>
          <a:solidFill>
            <a:schemeClr val="accent1">
              <a:lumMod val="20000"/>
              <a:lumOff val="80000"/>
            </a:schemeClr>
          </a:solidFill>
        </p:spPr>
        <p:txBody>
          <a:bodyPr wrap="square" rtlCol="0">
            <a:spAutoFit/>
          </a:bodyPr>
          <a:lstStyle/>
          <a:p>
            <a:endParaRPr lang="en-US" sz="2400" b="1" u="sng" dirty="0" smtClean="0"/>
          </a:p>
          <a:p>
            <a:pPr algn="ctr"/>
            <a:r>
              <a:rPr lang="en-US" sz="4400" b="1" dirty="0" smtClean="0">
                <a:solidFill>
                  <a:srgbClr val="0000FF"/>
                </a:solidFill>
              </a:rPr>
              <a:t>#3</a:t>
            </a:r>
          </a:p>
          <a:p>
            <a:pPr algn="ctr"/>
            <a:r>
              <a:rPr lang="en-US" sz="4000" b="1" dirty="0" smtClean="0">
                <a:solidFill>
                  <a:srgbClr val="0000FF"/>
                </a:solidFill>
              </a:rPr>
              <a:t>U.S. MONEY SPENT FOR THE BENEFIT OF ALL CITIZENS</a:t>
            </a:r>
          </a:p>
          <a:p>
            <a:pPr algn="ctr"/>
            <a:endParaRPr lang="en-US" sz="2400" b="1" dirty="0"/>
          </a:p>
        </p:txBody>
      </p:sp>
      <p:sp>
        <p:nvSpPr>
          <p:cNvPr id="5" name="TextBox 4"/>
          <p:cNvSpPr txBox="1"/>
          <p:nvPr/>
        </p:nvSpPr>
        <p:spPr>
          <a:xfrm>
            <a:off x="649705" y="4768793"/>
            <a:ext cx="10515600" cy="954107"/>
          </a:xfrm>
          <a:prstGeom prst="rect">
            <a:avLst/>
          </a:prstGeom>
          <a:noFill/>
        </p:spPr>
        <p:txBody>
          <a:bodyPr wrap="square" rtlCol="0">
            <a:spAutoFit/>
          </a:bodyPr>
          <a:lstStyle/>
          <a:p>
            <a:r>
              <a:rPr lang="en-US" sz="2800" b="1" u="sng" dirty="0"/>
              <a:t>GOOD JOBS</a:t>
            </a:r>
            <a:r>
              <a:rPr lang="en-US" sz="2800" b="1" dirty="0"/>
              <a:t>:   the government will spend for infrastructure repair, education, health care, etc. to benefit all citizens and create jobs.</a:t>
            </a:r>
          </a:p>
        </p:txBody>
      </p:sp>
    </p:spTree>
    <p:extLst>
      <p:ext uri="{BB962C8B-B14F-4D97-AF65-F5344CB8AC3E}">
        <p14:creationId xmlns:p14="http://schemas.microsoft.com/office/powerpoint/2010/main" val="1704127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7875"/>
          </a:xfrm>
        </p:spPr>
        <p:txBody>
          <a:bodyPr>
            <a:normAutofit fontScale="90000"/>
          </a:bodyPr>
          <a:lstStyle/>
          <a:p>
            <a:pPr algn="ctr"/>
            <a:r>
              <a:rPr lang="en-US" sz="3600" b="1" u="sng" dirty="0" smtClean="0"/>
              <a:t>WHAT MONEY IS </a:t>
            </a:r>
            <a:r>
              <a:rPr lang="en-US" sz="5400" b="1" u="sng" dirty="0" smtClean="0"/>
              <a:t>NOT</a:t>
            </a:r>
            <a:endParaRPr lang="en-US" sz="5400" b="1" u="sng" dirty="0"/>
          </a:p>
        </p:txBody>
      </p:sp>
      <p:sp>
        <p:nvSpPr>
          <p:cNvPr id="3" name="Content Placeholder 2"/>
          <p:cNvSpPr>
            <a:spLocks noGrp="1"/>
          </p:cNvSpPr>
          <p:nvPr>
            <p:ph idx="1"/>
          </p:nvPr>
        </p:nvSpPr>
        <p:spPr>
          <a:xfrm>
            <a:off x="546100" y="1927807"/>
            <a:ext cx="10515600" cy="4414256"/>
          </a:xfrm>
        </p:spPr>
        <p:txBody>
          <a:bodyPr>
            <a:normAutofit fontScale="92500" lnSpcReduction="10000"/>
          </a:bodyPr>
          <a:lstStyle/>
          <a:p>
            <a:pPr marL="0" indent="0">
              <a:buNone/>
            </a:pPr>
            <a:endParaRPr lang="en-US" b="1" dirty="0" smtClean="0">
              <a:solidFill>
                <a:srgbClr val="FF3300"/>
              </a:solidFill>
            </a:endParaRPr>
          </a:p>
          <a:p>
            <a:pPr marL="0" indent="0">
              <a:buNone/>
            </a:pPr>
            <a:r>
              <a:rPr lang="en-US" b="1" dirty="0" smtClean="0">
                <a:solidFill>
                  <a:srgbClr val="FF3300"/>
                </a:solidFill>
              </a:rPr>
              <a:t>MONEY </a:t>
            </a:r>
            <a:r>
              <a:rPr lang="en-US" b="1" dirty="0">
                <a:solidFill>
                  <a:srgbClr val="FF3300"/>
                </a:solidFill>
              </a:rPr>
              <a:t>IS </a:t>
            </a:r>
            <a:r>
              <a:rPr lang="en-US" b="1" u="sng" dirty="0">
                <a:solidFill>
                  <a:srgbClr val="FF3300"/>
                </a:solidFill>
              </a:rPr>
              <a:t>NOT </a:t>
            </a:r>
            <a:r>
              <a:rPr lang="en-US" b="1" u="sng" dirty="0" smtClean="0">
                <a:solidFill>
                  <a:srgbClr val="FF3300"/>
                </a:solidFill>
              </a:rPr>
              <a:t>WEALTH, NOT A COMMODITY.</a:t>
            </a:r>
            <a:endParaRPr lang="en-US" b="1" dirty="0" smtClean="0">
              <a:solidFill>
                <a:srgbClr val="FF3300"/>
              </a:solidFill>
            </a:endParaRPr>
          </a:p>
          <a:p>
            <a:pPr marL="0" indent="0">
              <a:buNone/>
            </a:pPr>
            <a:r>
              <a:rPr lang="en-US" b="1" dirty="0">
                <a:solidFill>
                  <a:srgbClr val="FF3300"/>
                </a:solidFill>
              </a:rPr>
              <a:t> </a:t>
            </a:r>
            <a:r>
              <a:rPr lang="en-US" b="1" dirty="0" smtClean="0">
                <a:solidFill>
                  <a:srgbClr val="FF3300"/>
                </a:solidFill>
              </a:rPr>
              <a:t>    </a:t>
            </a:r>
            <a:endParaRPr lang="en-US" b="1" dirty="0">
              <a:solidFill>
                <a:srgbClr val="FF3300"/>
              </a:solidFill>
            </a:endParaRPr>
          </a:p>
          <a:p>
            <a:pPr marL="0" indent="0">
              <a:buNone/>
            </a:pPr>
            <a:endParaRPr lang="en-US" b="1" dirty="0" smtClean="0">
              <a:solidFill>
                <a:srgbClr val="FF3300"/>
              </a:solidFill>
            </a:endParaRPr>
          </a:p>
          <a:p>
            <a:pPr marL="0" indent="0">
              <a:buNone/>
            </a:pPr>
            <a:endParaRPr lang="en-US" b="1" dirty="0">
              <a:solidFill>
                <a:srgbClr val="FF3300"/>
              </a:solidFill>
            </a:endParaRPr>
          </a:p>
          <a:p>
            <a:pPr marL="0" indent="0">
              <a:buNone/>
            </a:pPr>
            <a:r>
              <a:rPr lang="en-US" b="1" dirty="0">
                <a:solidFill>
                  <a:srgbClr val="FF3300"/>
                </a:solidFill>
              </a:rPr>
              <a:t>MONEY </a:t>
            </a:r>
            <a:r>
              <a:rPr lang="en-US" b="1" dirty="0" smtClean="0">
                <a:solidFill>
                  <a:srgbClr val="FF3300"/>
                </a:solidFill>
              </a:rPr>
              <a:t>IS </a:t>
            </a:r>
            <a:r>
              <a:rPr lang="en-US" b="1" u="sng" dirty="0" smtClean="0">
                <a:solidFill>
                  <a:srgbClr val="FF3300"/>
                </a:solidFill>
              </a:rPr>
              <a:t>NOT DEBT</a:t>
            </a:r>
            <a:r>
              <a:rPr lang="en-US" b="1" dirty="0" smtClean="0">
                <a:solidFill>
                  <a:srgbClr val="FF3300"/>
                </a:solidFill>
              </a:rPr>
              <a:t>.</a:t>
            </a:r>
          </a:p>
          <a:p>
            <a:pPr marL="0" indent="0">
              <a:buNone/>
            </a:pPr>
            <a:r>
              <a:rPr lang="en-US" b="1" dirty="0">
                <a:solidFill>
                  <a:srgbClr val="FF3300"/>
                </a:solidFill>
              </a:rPr>
              <a:t> </a:t>
            </a:r>
            <a:r>
              <a:rPr lang="en-US" b="1" dirty="0" smtClean="0">
                <a:solidFill>
                  <a:srgbClr val="FF3300"/>
                </a:solidFill>
              </a:rPr>
              <a:t>    WE PAY OUR DEBTS WITH MONEY.</a:t>
            </a:r>
          </a:p>
          <a:p>
            <a:pPr marL="0" indent="0">
              <a:buNone/>
            </a:pPr>
            <a:endParaRPr lang="en-US" b="1" dirty="0">
              <a:solidFill>
                <a:srgbClr val="FF3300"/>
              </a:solidFill>
            </a:endParaRPr>
          </a:p>
          <a:p>
            <a:pPr marL="0" indent="0">
              <a:buNone/>
            </a:pPr>
            <a:r>
              <a:rPr lang="en-US" b="1" dirty="0">
                <a:solidFill>
                  <a:srgbClr val="FF3300"/>
                </a:solidFill>
              </a:rPr>
              <a:t/>
            </a:r>
            <a:br>
              <a:rPr lang="en-US" b="1" dirty="0">
                <a:solidFill>
                  <a:srgbClr val="FF3300"/>
                </a:solidFill>
              </a:rPr>
            </a:br>
            <a:endParaRPr lang="en-US" dirty="0"/>
          </a:p>
        </p:txBody>
      </p:sp>
      <p:pic>
        <p:nvPicPr>
          <p:cNvPr id="4" name="Picture 13" descr="Gold_bullion : 3d gold bricks pile isolated on whi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8479" y="1723230"/>
            <a:ext cx="2057400" cy="1981201"/>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i.huffpost.com/gen/1027079/thumbs/s-BANKS-DEBT-COLLECTORS-large3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5899" y="4096834"/>
            <a:ext cx="3539797" cy="2449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226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6317"/>
          </a:xfrm>
          <a:solidFill>
            <a:srgbClr val="FFFF00"/>
          </a:solidFill>
        </p:spPr>
        <p:txBody>
          <a:bodyPr>
            <a:normAutofit/>
          </a:bodyPr>
          <a:lstStyle/>
          <a:p>
            <a:pPr algn="ctr"/>
            <a:r>
              <a:rPr lang="en-US" sz="6000" b="1" dirty="0" smtClean="0"/>
              <a:t>RESULTS:   HR2990</a:t>
            </a:r>
            <a:endParaRPr lang="en-US" sz="6000" b="1" dirty="0"/>
          </a:p>
        </p:txBody>
      </p:sp>
      <p:sp>
        <p:nvSpPr>
          <p:cNvPr id="4" name="TextBox 3"/>
          <p:cNvSpPr txBox="1"/>
          <p:nvPr/>
        </p:nvSpPr>
        <p:spPr>
          <a:xfrm>
            <a:off x="493294" y="1528011"/>
            <a:ext cx="11432005" cy="5301451"/>
          </a:xfrm>
          <a:prstGeom prst="rect">
            <a:avLst/>
          </a:prstGeom>
          <a:solidFill>
            <a:schemeClr val="accent1">
              <a:lumMod val="20000"/>
              <a:lumOff val="80000"/>
            </a:schemeClr>
          </a:solidFill>
        </p:spPr>
        <p:txBody>
          <a:bodyPr wrap="square" rtlCol="0">
            <a:spAutoFit/>
          </a:bodyPr>
          <a:lstStyle/>
          <a:p>
            <a:endParaRPr lang="en-US" sz="2400" b="1" u="sng" dirty="0" smtClean="0"/>
          </a:p>
          <a:p>
            <a:endParaRPr lang="en-US" sz="2400" b="1" u="sng" dirty="0" smtClean="0"/>
          </a:p>
          <a:p>
            <a:pPr marL="342900" indent="-342900">
              <a:buFont typeface="Arial" panose="020B0604020202020204" pitchFamily="34" charset="0"/>
              <a:buChar char="•"/>
            </a:pPr>
            <a:r>
              <a:rPr lang="en-US" sz="2800" b="1" dirty="0" smtClean="0">
                <a:solidFill>
                  <a:srgbClr val="0000FF"/>
                </a:solidFill>
              </a:rPr>
              <a:t> GOVERNMENT-ISSUED </a:t>
            </a:r>
            <a:r>
              <a:rPr lang="en-US" sz="2800" b="1" dirty="0">
                <a:solidFill>
                  <a:srgbClr val="0000FF"/>
                </a:solidFill>
              </a:rPr>
              <a:t>INTEREST-FREE MONEY</a:t>
            </a:r>
            <a:r>
              <a:rPr lang="en-US" sz="2800" b="1" dirty="0" smtClean="0">
                <a:solidFill>
                  <a:srgbClr val="0000FF"/>
                </a:solidFill>
              </a:rPr>
              <a:t>:  ‘U.S. Money’</a:t>
            </a:r>
          </a:p>
          <a:p>
            <a:r>
              <a:rPr lang="en-US" sz="2800" b="1" dirty="0"/>
              <a:t> </a:t>
            </a:r>
            <a:r>
              <a:rPr lang="en-US" sz="2800" b="1" dirty="0" smtClean="0"/>
              <a:t>           </a:t>
            </a:r>
            <a:r>
              <a:rPr lang="en-US" sz="2800" b="1" dirty="0"/>
              <a:t>All new money will be issued </a:t>
            </a:r>
            <a:r>
              <a:rPr lang="en-US" sz="2800" b="1" dirty="0" smtClean="0"/>
              <a:t>by </a:t>
            </a:r>
            <a:r>
              <a:rPr lang="en-US" sz="2800" b="1" dirty="0"/>
              <a:t>the </a:t>
            </a:r>
            <a:r>
              <a:rPr lang="en-US" sz="2800" b="1" dirty="0" smtClean="0"/>
              <a:t>federal government.</a:t>
            </a:r>
          </a:p>
          <a:p>
            <a:r>
              <a:rPr lang="en-US" sz="2800" b="1" dirty="0"/>
              <a:t> </a:t>
            </a:r>
            <a:r>
              <a:rPr lang="en-US" sz="2800" b="1" dirty="0" smtClean="0"/>
              <a:t>           It is interest- free and circulates until </a:t>
            </a:r>
            <a:r>
              <a:rPr lang="en-US" sz="2800" b="1" dirty="0"/>
              <a:t>recalled by </a:t>
            </a:r>
            <a:r>
              <a:rPr lang="en-US" sz="2800" b="1" dirty="0" smtClean="0"/>
              <a:t>taxes.</a:t>
            </a:r>
          </a:p>
          <a:p>
            <a:endParaRPr lang="en-US" sz="2800" b="1" dirty="0" smtClean="0"/>
          </a:p>
          <a:p>
            <a:pPr marL="342900" indent="-342900">
              <a:buFont typeface="Arial" panose="020B0604020202020204" pitchFamily="34" charset="0"/>
              <a:buChar char="•"/>
            </a:pPr>
            <a:r>
              <a:rPr lang="en-US" sz="2800" b="1" dirty="0" smtClean="0">
                <a:solidFill>
                  <a:srgbClr val="0000FF"/>
                </a:solidFill>
              </a:rPr>
              <a:t>PRICE LEVEL</a:t>
            </a:r>
            <a:r>
              <a:rPr lang="en-US" sz="2800" b="1" dirty="0" smtClean="0"/>
              <a:t>:  kept stable.  A new authority in the U.S. Treasury will be responsible for monitoring the volume of the money supply and keep the price level inflating or deflating.   Reports will be public.</a:t>
            </a:r>
          </a:p>
          <a:p>
            <a:pPr marL="342900" indent="-342900">
              <a:buFont typeface="Arial" panose="020B0604020202020204" pitchFamily="34" charset="0"/>
              <a:buChar char="•"/>
            </a:pPr>
            <a:endParaRPr lang="en-US" sz="2800" b="1" dirty="0" smtClean="0"/>
          </a:p>
          <a:p>
            <a:pPr marL="342900" indent="-342900">
              <a:buFont typeface="Arial" panose="020B0604020202020204" pitchFamily="34" charset="0"/>
              <a:buChar char="•"/>
            </a:pPr>
            <a:r>
              <a:rPr lang="en-US" sz="2800" b="1" dirty="0" smtClean="0">
                <a:solidFill>
                  <a:srgbClr val="0000FF"/>
                </a:solidFill>
              </a:rPr>
              <a:t>GOOD JOBS</a:t>
            </a:r>
            <a:r>
              <a:rPr lang="en-US" sz="2800" b="1" dirty="0" smtClean="0"/>
              <a:t>:   government spends on infrastructure repair, education, health care, green economy,  to benefit all citizens and create jobs.</a:t>
            </a:r>
          </a:p>
          <a:p>
            <a:pPr marL="342900" indent="-342900">
              <a:buFont typeface="Arial" panose="020B0604020202020204" pitchFamily="34" charset="0"/>
              <a:buChar char="•"/>
            </a:pPr>
            <a:endParaRPr lang="en-US" sz="1050" b="1" dirty="0"/>
          </a:p>
        </p:txBody>
      </p:sp>
    </p:spTree>
    <p:extLst>
      <p:ext uri="{BB962C8B-B14F-4D97-AF65-F5344CB8AC3E}">
        <p14:creationId xmlns:p14="http://schemas.microsoft.com/office/powerpoint/2010/main" val="124794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253" y="1472031"/>
            <a:ext cx="11265568" cy="4531726"/>
          </a:xfrm>
          <a:solidFill>
            <a:srgbClr val="FFFF00"/>
          </a:solidFill>
        </p:spPr>
        <p:txBody>
          <a:bodyPr>
            <a:normAutofit/>
          </a:bodyPr>
          <a:lstStyle/>
          <a:p>
            <a:pPr algn="ctr"/>
            <a:r>
              <a:rPr lang="en-US" sz="4800" b="1" dirty="0" smtClean="0"/>
              <a:t>JOIN THE FIGHT</a:t>
            </a:r>
            <a:br>
              <a:rPr lang="en-US" sz="4800" b="1" dirty="0" smtClean="0"/>
            </a:br>
            <a:r>
              <a:rPr lang="en-US" sz="4800" b="1" dirty="0" smtClean="0"/>
              <a:t>for </a:t>
            </a:r>
            <a:br>
              <a:rPr lang="en-US" sz="4800" b="1" dirty="0" smtClean="0"/>
            </a:br>
            <a:r>
              <a:rPr lang="en-US" sz="4800" b="1" dirty="0" smtClean="0"/>
              <a:t>      DECENT</a:t>
            </a:r>
            <a:r>
              <a:rPr lang="en-US" sz="6000" b="1" dirty="0" smtClean="0"/>
              <a:t> </a:t>
            </a:r>
            <a:r>
              <a:rPr lang="en-US" sz="9600" b="1" dirty="0" smtClean="0"/>
              <a:t>JOBS</a:t>
            </a:r>
            <a:br>
              <a:rPr lang="en-US" sz="9600" b="1" dirty="0" smtClean="0"/>
            </a:br>
            <a:r>
              <a:rPr lang="en-US" sz="6000" b="1" dirty="0" smtClean="0"/>
              <a:t> </a:t>
            </a:r>
            <a:r>
              <a:rPr lang="en-US" b="1" dirty="0" smtClean="0"/>
              <a:t>FOR ALL AMERICANS</a:t>
            </a:r>
            <a:endParaRPr lang="en-US" b="1" dirty="0"/>
          </a:p>
        </p:txBody>
      </p:sp>
    </p:spTree>
    <p:extLst>
      <p:ext uri="{BB962C8B-B14F-4D97-AF65-F5344CB8AC3E}">
        <p14:creationId xmlns:p14="http://schemas.microsoft.com/office/powerpoint/2010/main" val="26799864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393700"/>
            <a:ext cx="10528300" cy="889001"/>
          </a:xfrm>
          <a:solidFill>
            <a:schemeClr val="accent1">
              <a:lumMod val="20000"/>
              <a:lumOff val="80000"/>
            </a:schemeClr>
          </a:solidFill>
        </p:spPr>
        <p:txBody>
          <a:bodyPr>
            <a:normAutofit fontScale="90000"/>
          </a:bodyPr>
          <a:lstStyle/>
          <a:p>
            <a:r>
              <a:rPr lang="en-US" dirty="0" smtClean="0"/>
              <a:t/>
            </a:r>
            <a:br>
              <a:rPr lang="en-US" dirty="0" smtClean="0"/>
            </a:br>
            <a:r>
              <a:rPr lang="en-US" dirty="0"/>
              <a:t/>
            </a:r>
            <a:br>
              <a:rPr lang="en-US" dirty="0"/>
            </a:br>
            <a:r>
              <a:rPr lang="en-US" dirty="0" smtClean="0"/>
              <a:t>TOPICS</a:t>
            </a:r>
            <a:endParaRPr lang="en-US" b="1" dirty="0"/>
          </a:p>
        </p:txBody>
      </p:sp>
      <p:sp>
        <p:nvSpPr>
          <p:cNvPr id="3" name="Subtitle 2"/>
          <p:cNvSpPr>
            <a:spLocks noGrp="1"/>
          </p:cNvSpPr>
          <p:nvPr>
            <p:ph type="subTitle" idx="1"/>
          </p:nvPr>
        </p:nvSpPr>
        <p:spPr>
          <a:xfrm>
            <a:off x="863600" y="1714500"/>
            <a:ext cx="10756900" cy="4229100"/>
          </a:xfrm>
          <a:solidFill>
            <a:srgbClr val="FFFF00"/>
          </a:solidFill>
        </p:spPr>
        <p:txBody>
          <a:bodyPr>
            <a:normAutofit/>
          </a:bodyPr>
          <a:lstStyle/>
          <a:p>
            <a:endParaRPr lang="en-US" sz="2800" b="1" dirty="0" smtClean="0"/>
          </a:p>
          <a:p>
            <a:endParaRPr lang="en-US" sz="2800" b="1" dirty="0" smtClean="0"/>
          </a:p>
          <a:p>
            <a:endParaRPr lang="en-US" sz="2800" b="1" dirty="0"/>
          </a:p>
          <a:p>
            <a:r>
              <a:rPr lang="en-US" sz="4400" b="1" dirty="0" smtClean="0"/>
              <a:t>Q &amp; A</a:t>
            </a:r>
          </a:p>
        </p:txBody>
      </p:sp>
    </p:spTree>
    <p:extLst>
      <p:ext uri="{BB962C8B-B14F-4D97-AF65-F5344CB8AC3E}">
        <p14:creationId xmlns:p14="http://schemas.microsoft.com/office/powerpoint/2010/main" val="981562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u="sng" dirty="0" smtClean="0"/>
              <a:t>A SOCIETY DEFINES ITS MONEY IN THE LAW</a:t>
            </a:r>
            <a:endParaRPr lang="en-US" b="1" u="sng" dirty="0"/>
          </a:p>
        </p:txBody>
      </p:sp>
      <p:sp>
        <p:nvSpPr>
          <p:cNvPr id="3" name="Content Placeholder 2"/>
          <p:cNvSpPr>
            <a:spLocks noGrp="1"/>
          </p:cNvSpPr>
          <p:nvPr>
            <p:ph idx="1"/>
          </p:nvPr>
        </p:nvSpPr>
        <p:spPr>
          <a:xfrm>
            <a:off x="838200" y="2273301"/>
            <a:ext cx="10765221" cy="3860800"/>
          </a:xfrm>
        </p:spPr>
        <p:txBody>
          <a:bodyPr>
            <a:normAutofit/>
          </a:bodyPr>
          <a:lstStyle/>
          <a:p>
            <a:pPr>
              <a:lnSpc>
                <a:spcPct val="80000"/>
              </a:lnSpc>
              <a:buFontTx/>
              <a:buNone/>
            </a:pPr>
            <a:endParaRPr lang="en-US" b="1" dirty="0" smtClean="0">
              <a:solidFill>
                <a:srgbClr val="0000FF"/>
              </a:solidFill>
            </a:endParaRPr>
          </a:p>
          <a:p>
            <a:pPr>
              <a:lnSpc>
                <a:spcPct val="80000"/>
              </a:lnSpc>
              <a:buFontTx/>
              <a:buNone/>
            </a:pPr>
            <a:r>
              <a:rPr lang="en-US" b="1" dirty="0" smtClean="0">
                <a:solidFill>
                  <a:srgbClr val="0000FF"/>
                </a:solidFill>
              </a:rPr>
              <a:t>        </a:t>
            </a:r>
            <a:r>
              <a:rPr lang="en-US" dirty="0" smtClean="0"/>
              <a:t> </a:t>
            </a:r>
            <a:endParaRPr lang="en-US" b="1" dirty="0"/>
          </a:p>
          <a:p>
            <a:pPr>
              <a:lnSpc>
                <a:spcPct val="80000"/>
              </a:lnSpc>
              <a:buFontTx/>
              <a:buNone/>
            </a:pPr>
            <a:r>
              <a:rPr lang="en-US" b="1" dirty="0" smtClean="0"/>
              <a:t>Edward Kellogg, 1861, </a:t>
            </a:r>
            <a:r>
              <a:rPr lang="en-US" b="1" u="sng" dirty="0" smtClean="0"/>
              <a:t>A New Monetary System</a:t>
            </a:r>
            <a:r>
              <a:rPr lang="en-US" b="1" dirty="0" smtClean="0"/>
              <a:t>:</a:t>
            </a:r>
          </a:p>
          <a:p>
            <a:pPr>
              <a:lnSpc>
                <a:spcPct val="80000"/>
              </a:lnSpc>
              <a:buFontTx/>
              <a:buNone/>
            </a:pPr>
            <a:endParaRPr lang="en-US" b="1" dirty="0" smtClean="0"/>
          </a:p>
          <a:p>
            <a:pPr>
              <a:lnSpc>
                <a:spcPct val="80000"/>
              </a:lnSpc>
              <a:spcBef>
                <a:spcPct val="0"/>
              </a:spcBef>
              <a:buFontTx/>
              <a:buNone/>
            </a:pPr>
            <a:r>
              <a:rPr lang="en-US" b="1" dirty="0" smtClean="0"/>
              <a:t>   </a:t>
            </a:r>
            <a:r>
              <a:rPr lang="en-US" dirty="0" smtClean="0"/>
              <a:t>“</a:t>
            </a:r>
            <a:r>
              <a:rPr lang="en-US" b="1" u="sng" dirty="0" smtClean="0">
                <a:solidFill>
                  <a:srgbClr val="0000FF"/>
                </a:solidFill>
              </a:rPr>
              <a:t>The most important fundamental law in any nation</a:t>
            </a:r>
            <a:r>
              <a:rPr lang="en-US" dirty="0" smtClean="0"/>
              <a:t> is that which institutes money; for money governs the distribution of property, and thus affects in a thousand ways the relations of man to man.”</a:t>
            </a:r>
          </a:p>
          <a:p>
            <a:pPr>
              <a:lnSpc>
                <a:spcPct val="80000"/>
              </a:lnSpc>
              <a:spcBef>
                <a:spcPct val="0"/>
              </a:spcBef>
              <a:buFontTx/>
              <a:buNone/>
            </a:pPr>
            <a:endParaRPr lang="en-US" dirty="0"/>
          </a:p>
        </p:txBody>
      </p:sp>
    </p:spTree>
    <p:extLst>
      <p:ext uri="{BB962C8B-B14F-4D97-AF65-F5344CB8AC3E}">
        <p14:creationId xmlns:p14="http://schemas.microsoft.com/office/powerpoint/2010/main" val="527718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3600" y="393700"/>
            <a:ext cx="10528300" cy="889001"/>
          </a:xfrm>
          <a:solidFill>
            <a:schemeClr val="accent1">
              <a:lumMod val="20000"/>
              <a:lumOff val="80000"/>
            </a:schemeClr>
          </a:solidFill>
        </p:spPr>
        <p:txBody>
          <a:bodyPr>
            <a:normAutofit fontScale="90000"/>
          </a:bodyPr>
          <a:lstStyle/>
          <a:p>
            <a:r>
              <a:rPr lang="en-US" dirty="0" smtClean="0"/>
              <a:t/>
            </a:r>
            <a:br>
              <a:rPr lang="en-US" dirty="0" smtClean="0"/>
            </a:br>
            <a:r>
              <a:rPr lang="en-US" dirty="0"/>
              <a:t/>
            </a:r>
            <a:br>
              <a:rPr lang="en-US" dirty="0"/>
            </a:br>
            <a:r>
              <a:rPr lang="en-US" dirty="0" smtClean="0"/>
              <a:t>TOPICS</a:t>
            </a:r>
            <a:endParaRPr lang="en-US" b="1" dirty="0"/>
          </a:p>
        </p:txBody>
      </p:sp>
      <p:sp>
        <p:nvSpPr>
          <p:cNvPr id="3" name="Subtitle 2"/>
          <p:cNvSpPr>
            <a:spLocks noGrp="1"/>
          </p:cNvSpPr>
          <p:nvPr>
            <p:ph type="subTitle" idx="1"/>
          </p:nvPr>
        </p:nvSpPr>
        <p:spPr>
          <a:xfrm>
            <a:off x="2044700" y="1714500"/>
            <a:ext cx="9144000" cy="4229100"/>
          </a:xfrm>
          <a:solidFill>
            <a:srgbClr val="FFFF00"/>
          </a:solidFill>
        </p:spPr>
        <p:txBody>
          <a:bodyPr>
            <a:normAutofit/>
          </a:bodyPr>
          <a:lstStyle/>
          <a:p>
            <a:pPr marL="457200" indent="-457200" algn="l">
              <a:buAutoNum type="arabicPlain" startAt="2"/>
            </a:pPr>
            <a:endParaRPr lang="en-US" sz="4000" b="1" dirty="0" smtClean="0"/>
          </a:p>
          <a:p>
            <a:pPr marL="457200" indent="-457200" algn="l">
              <a:buAutoNum type="arabicPlain" startAt="2"/>
            </a:pPr>
            <a:endParaRPr lang="en-US" sz="4000" b="1" dirty="0"/>
          </a:p>
          <a:p>
            <a:pPr marL="457200" indent="-457200" algn="l">
              <a:buAutoNum type="arabicPlain" startAt="2"/>
            </a:pPr>
            <a:endParaRPr lang="en-US" sz="4000" b="1" dirty="0" smtClean="0"/>
          </a:p>
          <a:p>
            <a:pPr marL="457200" indent="-457200" algn="l">
              <a:buAutoNum type="arabicPlain" startAt="2"/>
            </a:pPr>
            <a:r>
              <a:rPr lang="en-US" sz="4000" b="1" dirty="0" smtClean="0"/>
              <a:t>   WHERE DOES MONEY COME FROM?</a:t>
            </a:r>
            <a:endParaRPr lang="en-US" dirty="0" smtClean="0"/>
          </a:p>
        </p:txBody>
      </p:sp>
    </p:spTree>
    <p:extLst>
      <p:ext uri="{BB962C8B-B14F-4D97-AF65-F5344CB8AC3E}">
        <p14:creationId xmlns:p14="http://schemas.microsoft.com/office/powerpoint/2010/main" val="2857834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4473" y="914401"/>
            <a:ext cx="9143999" cy="3838074"/>
          </a:xfrm>
          <a:solidFill>
            <a:schemeClr val="accent1">
              <a:lumMod val="60000"/>
              <a:lumOff val="40000"/>
            </a:schemeClr>
          </a:solidFill>
        </p:spPr>
        <p:txBody>
          <a:bodyPr>
            <a:normAutofit/>
          </a:bodyPr>
          <a:lstStyle/>
          <a:p>
            <a:r>
              <a:rPr lang="en-US" sz="4800" dirty="0" smtClean="0"/>
              <a:t>WE HAVE</a:t>
            </a:r>
            <a:br>
              <a:rPr lang="en-US" sz="4800" dirty="0" smtClean="0"/>
            </a:br>
            <a:r>
              <a:rPr lang="en-US" sz="4800" dirty="0" smtClean="0"/>
              <a:t/>
            </a:r>
            <a:br>
              <a:rPr lang="en-US" sz="4800" dirty="0" smtClean="0"/>
            </a:br>
            <a:r>
              <a:rPr lang="en-US" b="1" dirty="0" smtClean="0"/>
              <a:t>PRIVATELY ISSUED </a:t>
            </a:r>
            <a:r>
              <a:rPr lang="en-US" sz="4800" dirty="0" smtClean="0"/>
              <a:t>MONEY</a:t>
            </a:r>
            <a:r>
              <a:rPr lang="en-US" sz="4800" dirty="0"/>
              <a:t/>
            </a:r>
            <a:br>
              <a:rPr lang="en-US" sz="4800" dirty="0"/>
            </a:br>
            <a:endParaRPr lang="en-US" sz="4800" dirty="0"/>
          </a:p>
        </p:txBody>
      </p:sp>
    </p:spTree>
    <p:extLst>
      <p:ext uri="{BB962C8B-B14F-4D97-AF65-F5344CB8AC3E}">
        <p14:creationId xmlns:p14="http://schemas.microsoft.com/office/powerpoint/2010/main" val="492347869"/>
      </p:ext>
    </p:extLst>
  </p:cSld>
  <p:clrMapOvr>
    <a:masterClrMapping/>
  </p:clrMapOvr>
  <mc:AlternateContent xmlns:mc="http://schemas.openxmlformats.org/markup-compatibility/2006" xmlns:p14="http://schemas.microsoft.com/office/powerpoint/2010/main">
    <mc:Choice Requires="p14">
      <p:transition spd="slow" p14:dur="2000" advTm="12326"/>
    </mc:Choice>
    <mc:Fallback xmlns="">
      <p:transition spd="slow" advTm="12326"/>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3.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821</TotalTime>
  <Words>3239</Words>
  <Application>Microsoft Office PowerPoint</Application>
  <PresentationFormat>Widescreen</PresentationFormat>
  <Paragraphs>499</Paragraphs>
  <Slides>62</Slides>
  <Notes>32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62</vt:i4>
      </vt:variant>
    </vt:vector>
  </HeadingPairs>
  <TitlesOfParts>
    <vt:vector size="67" baseType="lpstr">
      <vt:lpstr>Arial</vt:lpstr>
      <vt:lpstr>Calibri</vt:lpstr>
      <vt:lpstr>Calibri Light</vt:lpstr>
      <vt:lpstr>Times New Roman</vt:lpstr>
      <vt:lpstr>Office Theme</vt:lpstr>
      <vt:lpstr>Questioning Money &amp; Debt:  The Farmer’s Alliance 1880-1894 </vt:lpstr>
      <vt:lpstr>  TOPICS</vt:lpstr>
      <vt:lpstr>  TOPICS</vt:lpstr>
      <vt:lpstr>MONEY IS UNIQUE – It has the power of life and death over each and every person</vt:lpstr>
      <vt:lpstr>MONEY CAN BE DEFINED BY ITS FUNCTIONS</vt:lpstr>
      <vt:lpstr>WHAT MONEY IS NOT</vt:lpstr>
      <vt:lpstr>  A SOCIETY DEFINES ITS MONEY IN THE LAW</vt:lpstr>
      <vt:lpstr>  TOPICS</vt:lpstr>
      <vt:lpstr>WE HAVE  PRIVATELY ISSUED MONEY </vt:lpstr>
      <vt:lpstr>PowerPoint Presentation</vt:lpstr>
      <vt:lpstr>PowerPoint Presentation</vt:lpstr>
      <vt:lpstr>PowerPoint Presentation</vt:lpstr>
      <vt:lpstr>PowerPoint Presentation</vt:lpstr>
      <vt:lpstr>PowerPoint Presentation</vt:lpstr>
      <vt:lpstr>THIS BANK CREDIT (DEBT-MONEY) SYSTEM WAS IMPLMENTED BY THE 1913 FEDERAL RESERVE LAW</vt:lpstr>
      <vt:lpstr>  TOPICS</vt:lpstr>
      <vt:lpstr>PowerPoint Presentation</vt:lpstr>
      <vt:lpstr>THERE IS NO STABILITY TO OUR ECONOMY  CAUSES GRIEF, FEAR, POVERTY, DEATH</vt:lpstr>
      <vt:lpstr>INTEREST concentrates wealth.   Has done so since the first civilization in the Near East.  Interest creates debt slaves.  </vt:lpstr>
      <vt:lpstr>OUR GOVERNMENT BORROWS MONEY,  AND GOES INTO DEBT, WHEN IT CAN CONSTITUTIONALLY CREATE IT</vt:lpstr>
      <vt:lpstr>     BOOM &amp; BUST CYCLE CONCENTRATES WEALTH</vt:lpstr>
      <vt:lpstr>PowerPoint Presentation</vt:lpstr>
      <vt:lpstr>PowerPoint Presentation</vt:lpstr>
      <vt:lpstr>PowerPoint Presentation</vt:lpstr>
      <vt:lpstr>       PRIVATELY-ISSUED MONEY KEEPS EVERYONE IN DEBT</vt:lpstr>
      <vt:lpstr>  TOPICS</vt:lpstr>
      <vt:lpstr>  TOPICS</vt:lpstr>
      <vt:lpstr>  U.S. HISTORY OF MONEY – Struggle between public vs private control of money issuance</vt:lpstr>
      <vt:lpstr>  There was a long history of U.S. Government-Issued Debt-Free Paper Money</vt:lpstr>
      <vt:lpstr>  At the time of the Farmers’ Alliance, the country’s money was a combination of coin, paper (public and private), and deposits</vt:lpstr>
      <vt:lpstr>  THE GENERAL PUBLIC WAS NOT AWARE OF CREATION OF PRIVATE BANK CREDITS, like today! …..BUT THE BANKERS WERE</vt:lpstr>
      <vt:lpstr>  THE FARMERS WANTED MORE MONEY TO BE CREATED.</vt:lpstr>
      <vt:lpstr>  THE LONG DEPRESSION:  1873 – 1896 Cause:  the unstable money system</vt:lpstr>
      <vt:lpstr>PowerPoint Presentation</vt:lpstr>
      <vt:lpstr>  TOPICS</vt:lpstr>
      <vt:lpstr>THE FARMERS’ ALLIANCE: 1877-1896</vt:lpstr>
      <vt:lpstr>     WHAT WAS THIS MOVEMENT?</vt:lpstr>
      <vt:lpstr>     WHAT WAS ITS PURPOSE?</vt:lpstr>
      <vt:lpstr>     WHAT WAS ITS PURPOSE?</vt:lpstr>
      <vt:lpstr>     THE FARMERS’ ALLIANCE DENOUNCED:                        Credit Merchants                        Railroad monopolies                        Trusts                        Money Power                        Capitalists                        2-price Credit System   </vt:lpstr>
      <vt:lpstr>     WHO CREATED THIS ORGANIZATION?</vt:lpstr>
      <vt:lpstr>     WHAT WAS THE CONDITION OF THE SOUTHERN FARMER?</vt:lpstr>
      <vt:lpstr> THE CROP LIEN SYSTEM</vt:lpstr>
      <vt:lpstr> THE CROP LIEN SYSTEM</vt:lpstr>
      <vt:lpstr>     WHAT WAS THE CONDITION OF THE WESTERN FARMER?</vt:lpstr>
      <vt:lpstr>     WHAT WAS THE CONDITION OF THE WESTERN FARMER?</vt:lpstr>
      <vt:lpstr>     HOW DID THE ALLIANCE GROW?</vt:lpstr>
      <vt:lpstr>     HOW DID THE ALLIANCE GROW?</vt:lpstr>
      <vt:lpstr>     WHAT LESSONS DID THE ALLIANCE LEARN?</vt:lpstr>
      <vt:lpstr>     WHY WAS THE ALLIANCE NOT SUCCESSFUL?</vt:lpstr>
      <vt:lpstr>  TOPICS</vt:lpstr>
      <vt:lpstr>MONETARY REFORM TODAY</vt:lpstr>
      <vt:lpstr>SOLUTION</vt:lpstr>
      <vt:lpstr>SOLUTION</vt:lpstr>
      <vt:lpstr>A BILL:   HR2990</vt:lpstr>
      <vt:lpstr>A  BILL:   HR2990</vt:lpstr>
      <vt:lpstr>A  BILL:   HR2990</vt:lpstr>
      <vt:lpstr>A  BILL:   HR2990</vt:lpstr>
      <vt:lpstr>A  BILL:   HR2990</vt:lpstr>
      <vt:lpstr>RESULTS:   HR2990</vt:lpstr>
      <vt:lpstr>JOIN THE FIGHT for        DECENT JOBS  FOR ALL AMERICANS</vt:lpstr>
      <vt:lpstr>  TOPICS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Sue Peters</dc:creator>
  <cp:lastModifiedBy>Sue Peters</cp:lastModifiedBy>
  <cp:revision>192</cp:revision>
  <dcterms:created xsi:type="dcterms:W3CDTF">2013-08-07T22:12:29Z</dcterms:created>
  <dcterms:modified xsi:type="dcterms:W3CDTF">2014-05-25T12:26:42Z</dcterms:modified>
</cp:coreProperties>
</file>