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1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334" r:id="rId2"/>
    <p:sldId id="369" r:id="rId3"/>
    <p:sldId id="320" r:id="rId4"/>
    <p:sldId id="271" r:id="rId5"/>
    <p:sldId id="344" r:id="rId6"/>
    <p:sldId id="337" r:id="rId7"/>
    <p:sldId id="266" r:id="rId8"/>
    <p:sldId id="267" r:id="rId9"/>
    <p:sldId id="268" r:id="rId10"/>
    <p:sldId id="371" r:id="rId11"/>
    <p:sldId id="327" r:id="rId12"/>
    <p:sldId id="373" r:id="rId13"/>
    <p:sldId id="321" r:id="rId14"/>
    <p:sldId id="359" r:id="rId15"/>
    <p:sldId id="346" r:id="rId16"/>
    <p:sldId id="347" r:id="rId17"/>
    <p:sldId id="363" r:id="rId18"/>
    <p:sldId id="356" r:id="rId19"/>
    <p:sldId id="312" r:id="rId20"/>
    <p:sldId id="333" r:id="rId21"/>
    <p:sldId id="372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FFFF"/>
    <a:srgbClr val="CDE6FD"/>
    <a:srgbClr val="0000FF"/>
    <a:srgbClr val="66FFFF"/>
    <a:srgbClr val="F9D1D1"/>
    <a:srgbClr val="FFFFCC"/>
    <a:srgbClr val="D1F9D2"/>
    <a:srgbClr val="F4AA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064" autoAdjust="0"/>
    <p:restoredTop sz="88324" autoAdjust="0"/>
  </p:normalViewPr>
  <p:slideViewPr>
    <p:cSldViewPr snapToGrid="0">
      <p:cViewPr varScale="1">
        <p:scale>
          <a:sx n="57" d="100"/>
          <a:sy n="57" d="100"/>
        </p:scale>
        <p:origin x="174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2F061C-A11D-4DE5-B687-CBEE68EB242F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DDAC4-DA21-4C60-9895-8BA5F3B498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34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20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1752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9734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3327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8518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2788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4832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8100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2864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4613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760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2971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6430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7852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3327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3827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09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065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37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186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710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03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43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985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399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40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503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895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D4CF2-A572-484E-8E57-8208F12484DD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591679-BDAF-4394-A9ED-F7137B74E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05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7" Type="http://schemas.openxmlformats.org/officeDocument/2006/relationships/image" Target="../media/image2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2051097"/>
          </a:xfrm>
          <a:solidFill>
            <a:srgbClr val="FFFF99"/>
          </a:solidFill>
        </p:spPr>
        <p:txBody>
          <a:bodyPr>
            <a:normAutofit/>
          </a:bodyPr>
          <a:lstStyle/>
          <a:p>
            <a:r>
              <a:rPr lang="en-US" sz="2400" b="1" i="1" dirty="0" smtClean="0"/>
              <a:t>PANEL:</a:t>
            </a:r>
            <a:br>
              <a:rPr lang="en-US" sz="2400" b="1" i="1" dirty="0" smtClean="0"/>
            </a:br>
            <a:r>
              <a:rPr lang="en-US" sz="2400" b="1" i="1" dirty="0" smtClean="0"/>
              <a:t>  The </a:t>
            </a:r>
            <a:r>
              <a:rPr lang="en-US" sz="2400" b="1" i="1" dirty="0"/>
              <a:t>Secret Pillars of Capitalism - Land Control and Debt-Money</a:t>
            </a:r>
            <a:r>
              <a:rPr lang="en-US" sz="2400" b="1" i="1" dirty="0" smtClean="0"/>
              <a:t>:</a:t>
            </a:r>
            <a:br>
              <a:rPr lang="en-US" sz="2400" b="1" i="1" dirty="0" smtClean="0"/>
            </a:br>
            <a:r>
              <a:rPr lang="en-US" sz="2400" b="1" i="1" dirty="0" smtClean="0"/>
              <a:t> </a:t>
            </a:r>
            <a:r>
              <a:rPr lang="en-US" sz="2400" b="1" i="1" dirty="0"/>
              <a:t>Two Systems That Enslave Us and How We Can Change </a:t>
            </a:r>
            <a:r>
              <a:rPr lang="en-US" sz="2400" b="1" i="1" dirty="0" smtClean="0"/>
              <a:t>Them</a:t>
            </a:r>
            <a:br>
              <a:rPr lang="en-US" sz="2400" b="1" i="1" dirty="0" smtClean="0"/>
            </a:br>
            <a:r>
              <a:rPr lang="en-US" sz="2000" b="1" dirty="0"/>
              <a:t>SUNDAY, JUNE 1</a:t>
            </a:r>
            <a:br>
              <a:rPr lang="en-US" sz="2000" b="1" dirty="0"/>
            </a:br>
            <a:r>
              <a:rPr lang="en-US" sz="2000" b="1" dirty="0"/>
              <a:t>10:00am - 11:50am</a:t>
            </a:r>
            <a:br>
              <a:rPr lang="en-US" sz="2000" b="1" dirty="0"/>
            </a:br>
            <a:r>
              <a:rPr lang="en-US" sz="2000" b="1" dirty="0"/>
              <a:t>(Room 9.68</a:t>
            </a:r>
            <a:r>
              <a:rPr lang="en-US" sz="2000" b="1" dirty="0" smtClean="0"/>
              <a:t>)</a:t>
            </a:r>
            <a:endParaRPr lang="en-US" sz="4000" b="1" u="sng" dirty="0"/>
          </a:p>
        </p:txBody>
      </p:sp>
      <p:sp>
        <p:nvSpPr>
          <p:cNvPr id="4" name="Content Placeholder 2"/>
          <p:cNvSpPr>
            <a:spLocks noGrp="1"/>
          </p:cNvSpPr>
          <p:nvPr/>
        </p:nvSpPr>
        <p:spPr>
          <a:xfrm>
            <a:off x="3276186" y="4869749"/>
            <a:ext cx="5896302" cy="873325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2000" b="1" dirty="0" smtClean="0"/>
          </a:p>
          <a:p>
            <a:pPr marL="0" indent="0" algn="ctr">
              <a:buNone/>
            </a:pPr>
            <a:r>
              <a:rPr lang="en-US" sz="2000" b="1" dirty="0" smtClean="0"/>
              <a:t>LAND-MONEY </a:t>
            </a:r>
            <a:r>
              <a:rPr lang="en-US" sz="2000" b="1" dirty="0" smtClean="0"/>
              <a:t>STUDY GROUP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-1" y="2438399"/>
            <a:ext cx="12192000" cy="132343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/>
            <a:endParaRPr lang="en-US" sz="2400" b="1" dirty="0" smtClean="0">
              <a:solidFill>
                <a:srgbClr val="0070C0"/>
              </a:solidFill>
            </a:endParaRPr>
          </a:p>
          <a:p>
            <a:pPr algn="ctr"/>
            <a:r>
              <a:rPr lang="en-US" sz="3200" b="1" dirty="0" smtClean="0">
                <a:solidFill>
                  <a:srgbClr val="0070C0"/>
                </a:solidFill>
              </a:rPr>
              <a:t>PART 4:  BANK DEBT AND HUDSON YARDS</a:t>
            </a:r>
          </a:p>
          <a:p>
            <a:pPr algn="ctr"/>
            <a:endParaRPr lang="en-US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632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7999"/>
          </a:xfrm>
          <a:solidFill>
            <a:srgbClr val="FFFF99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Wright </a:t>
            </a:r>
            <a:r>
              <a:rPr lang="en-US" b="1" dirty="0" err="1" smtClean="0"/>
              <a:t>Patman</a:t>
            </a:r>
            <a:r>
              <a:rPr lang="en-US" b="1" dirty="0" smtClean="0"/>
              <a:t>, TX Democrat,</a:t>
            </a:r>
          </a:p>
          <a:p>
            <a:pPr marL="0" indent="0">
              <a:buNone/>
            </a:pPr>
            <a:r>
              <a:rPr lang="en-US" b="1" dirty="0" smtClean="0"/>
              <a:t>Chair, US House Committee on Banking and Currency (1965-75):</a:t>
            </a:r>
          </a:p>
          <a:p>
            <a:pPr marL="457200" lvl="1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sz="2800" dirty="0" smtClean="0"/>
              <a:t>“Although </a:t>
            </a:r>
            <a:r>
              <a:rPr lang="en-US" sz="2800" dirty="0"/>
              <a:t>banks no longer have the right to issue bank notes</a:t>
            </a:r>
            <a:r>
              <a:rPr lang="en-US" sz="2800" dirty="0" smtClean="0"/>
              <a:t>,</a:t>
            </a:r>
          </a:p>
          <a:p>
            <a:pPr marL="457200" lvl="1" indent="0">
              <a:buNone/>
            </a:pPr>
            <a:r>
              <a:rPr lang="en-US" sz="2800" dirty="0" smtClean="0"/>
              <a:t>they </a:t>
            </a:r>
            <a:r>
              <a:rPr lang="en-US" sz="2800" dirty="0"/>
              <a:t>can create money in the form of bank </a:t>
            </a:r>
            <a:r>
              <a:rPr lang="en-US" sz="2800" dirty="0" smtClean="0"/>
              <a:t>deposits</a:t>
            </a:r>
          </a:p>
          <a:p>
            <a:pPr marL="457200" lvl="1" indent="0">
              <a:buNone/>
            </a:pPr>
            <a:r>
              <a:rPr lang="en-US" sz="2800" u="sng" dirty="0" smtClean="0"/>
              <a:t>when </a:t>
            </a:r>
            <a:r>
              <a:rPr lang="en-US" sz="2800" u="sng" dirty="0"/>
              <a:t>they lend </a:t>
            </a:r>
            <a:r>
              <a:rPr lang="en-US" sz="2800" u="sng" dirty="0" smtClean="0"/>
              <a:t>money</a:t>
            </a:r>
            <a:r>
              <a:rPr lang="en-US" sz="2800" dirty="0" smtClean="0"/>
              <a:t> … </a:t>
            </a:r>
            <a:r>
              <a:rPr lang="en-US" sz="2800" dirty="0"/>
              <a:t>or </a:t>
            </a:r>
            <a:r>
              <a:rPr lang="en-US" sz="2800" u="sng" dirty="0"/>
              <a:t>buy </a:t>
            </a:r>
            <a:r>
              <a:rPr lang="en-US" sz="2800" u="sng" dirty="0" smtClean="0"/>
              <a:t>securities …</a:t>
            </a:r>
            <a:r>
              <a:rPr lang="en-US" sz="2800" dirty="0" smtClean="0"/>
              <a:t>”</a:t>
            </a:r>
            <a:endParaRPr lang="en-US" dirty="0"/>
          </a:p>
        </p:txBody>
      </p:sp>
      <p:pic>
        <p:nvPicPr>
          <p:cNvPr id="9218" name="Picture 2" descr="John William Wright Patma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1674" y="3309257"/>
            <a:ext cx="2719273" cy="3558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http://ts3.mm.bing.net/th?id=H.4560698131810222&amp;pid=15.1&amp;H=106&amp;W=16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7178" y="3309257"/>
            <a:ext cx="5356590" cy="3548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5099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74820"/>
            <a:ext cx="12192000" cy="155802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Robert B. Anderson, Secretary of the Treasury under President Eisenhower:</a:t>
            </a:r>
          </a:p>
          <a:p>
            <a:pPr marL="0" indent="0">
              <a:buNone/>
            </a:pPr>
            <a:r>
              <a:rPr lang="en-US" sz="2400" dirty="0" smtClean="0"/>
              <a:t>"</a:t>
            </a:r>
            <a:r>
              <a:rPr lang="en-US" sz="2400" dirty="0"/>
              <a:t>When a bank makes a loan it simply adds to the borrowers’ deposit account in the bank by the amount of the loan</a:t>
            </a:r>
            <a:r>
              <a:rPr lang="en-US" sz="2400" dirty="0" smtClean="0"/>
              <a:t>.  </a:t>
            </a:r>
            <a:r>
              <a:rPr lang="en-US" sz="2400" dirty="0"/>
              <a:t>The money is not taken from anyone else's </a:t>
            </a:r>
            <a:r>
              <a:rPr lang="en-US" sz="2400" dirty="0" smtClean="0"/>
              <a:t>deposit …   </a:t>
            </a:r>
            <a:r>
              <a:rPr lang="en-US" sz="2400" dirty="0"/>
              <a:t>It's new money, created by the bank for the use of the borrower</a:t>
            </a:r>
            <a:r>
              <a:rPr lang="en-US" sz="2400" dirty="0" smtClean="0"/>
              <a:t>.“</a:t>
            </a:r>
          </a:p>
          <a:p>
            <a:pPr marL="0" indent="0">
              <a:buNone/>
            </a:pPr>
            <a:endParaRPr lang="en-US" sz="2400" dirty="0" smtClean="0"/>
          </a:p>
        </p:txBody>
      </p:sp>
      <p:pic>
        <p:nvPicPr>
          <p:cNvPr id="8194" name="Picture 2" descr="Robert B Anderson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8368" y="2913527"/>
            <a:ext cx="3074566" cy="3703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Dwight D. Eisenhower, official photo portrait, May 29, 1959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9067" y="2913526"/>
            <a:ext cx="2973576" cy="3703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838200" y="36216"/>
            <a:ext cx="10515600" cy="757918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 smtClean="0"/>
              <a:t>Who knew about this private takeover of our money? </a:t>
            </a:r>
            <a:br>
              <a:rPr lang="en-US" sz="3200" dirty="0" smtClean="0"/>
            </a:br>
            <a:r>
              <a:rPr lang="en-US" sz="3200" dirty="0" smtClean="0"/>
              <a:t>   How do I know it is true?  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75828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  <a:solidFill>
            <a:srgbClr val="00FFFF"/>
          </a:solidFill>
        </p:spPr>
        <p:txBody>
          <a:bodyPr>
            <a:normAutofit/>
          </a:bodyPr>
          <a:lstStyle/>
          <a:p>
            <a:pPr algn="ctr"/>
            <a:r>
              <a:rPr lang="en-US" sz="2400" b="1" dirty="0" smtClean="0"/>
              <a:t>THE PRIVATE BANK MAKES UP THE DEBT-MONEY LOAN OUT OF ‘THIN AIR’.</a:t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>THE WORKING-CLASS BORROWER MUST REPAY PRINCIPAL AND INTEREST WITH HARD WORK.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32612"/>
            <a:ext cx="10515600" cy="528108"/>
          </a:xfrm>
          <a:solidFill>
            <a:srgbClr val="FFFF00"/>
          </a:solidFill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WHAT WORK DID THE BANK DO TO CREATE THIS CONTRACTUAL DEBT?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8" name="Picture 4" descr="http://www.washingtonpost.com/wp-srv/special/business/Citigroup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708" y="3909442"/>
            <a:ext cx="3349624" cy="2233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miriammogilevsky.files.wordpress.com/2012/01/subway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6243" y="3365416"/>
            <a:ext cx="2858558" cy="2144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876243" y="5798080"/>
            <a:ext cx="29619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NYC SUBWAY RIDERS ON WAY</a:t>
            </a:r>
          </a:p>
          <a:p>
            <a:r>
              <a:rPr lang="en-US" dirty="0" smtClean="0"/>
              <a:t>TO WORK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3013341"/>
            <a:ext cx="24369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CREATING LOANS FROM</a:t>
            </a:r>
          </a:p>
          <a:p>
            <a:r>
              <a:rPr lang="en-US" dirty="0" smtClean="0"/>
              <a:t>‘THIN AIR’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5411788" y="5649625"/>
            <a:ext cx="1524000" cy="94323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INTEREST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5315215" y="3849646"/>
            <a:ext cx="1717145" cy="117633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PRINCIPAL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ight Arrow 9"/>
          <p:cNvSpPr/>
          <p:nvPr/>
        </p:nvSpPr>
        <p:spPr>
          <a:xfrm rot="1316869">
            <a:off x="3134869" y="3546951"/>
            <a:ext cx="2362636" cy="504349"/>
          </a:xfrm>
          <a:prstGeom prst="rightArrow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‘THIN AIR’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Left Arrow 10"/>
          <p:cNvSpPr/>
          <p:nvPr/>
        </p:nvSpPr>
        <p:spPr>
          <a:xfrm>
            <a:off x="7441637" y="4240906"/>
            <a:ext cx="978408" cy="484632"/>
          </a:xfrm>
          <a:prstGeom prst="leftArrow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WORK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Left Arrow 17"/>
          <p:cNvSpPr/>
          <p:nvPr/>
        </p:nvSpPr>
        <p:spPr>
          <a:xfrm>
            <a:off x="7441637" y="5726235"/>
            <a:ext cx="978408" cy="484632"/>
          </a:xfrm>
          <a:prstGeom prst="leftArrow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WORK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Left Arrow 18"/>
          <p:cNvSpPr/>
          <p:nvPr/>
        </p:nvSpPr>
        <p:spPr>
          <a:xfrm>
            <a:off x="3606799" y="5878928"/>
            <a:ext cx="1708415" cy="484632"/>
          </a:xfrm>
          <a:prstGeom prst="leftArrow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PROFIT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Left Arrow 11"/>
          <p:cNvSpPr/>
          <p:nvPr/>
        </p:nvSpPr>
        <p:spPr>
          <a:xfrm>
            <a:off x="7636933" y="4725538"/>
            <a:ext cx="45719" cy="8352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8438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/>
            <a:r>
              <a:rPr lang="en-US" sz="5400" b="1" dirty="0" smtClean="0"/>
              <a:t>WHY ARE WE NOT TAUGHT THIS ? ? ? ? </a:t>
            </a:r>
            <a:endParaRPr lang="en-US" sz="5400" b="1" dirty="0"/>
          </a:p>
        </p:txBody>
      </p:sp>
      <p:pic>
        <p:nvPicPr>
          <p:cNvPr id="3074" name="Picture 2" descr="http://ts2.mm.bing.net/th?id=H.4936327331448973&amp;pid=15.1&amp;H=106&amp;W=16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5371" y="5353926"/>
            <a:ext cx="2221907" cy="1472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://ts3.mm.bing.net/th?id=H.4882223631305582&amp;pid=15.1&amp;H=41&amp;W=16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2442" y="6334149"/>
            <a:ext cx="1479984" cy="379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://ts1.mm.bing.net/th?id=H.4872925049192524&amp;pid=15.1&amp;H=19&amp;W=16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9943" y="6280865"/>
            <a:ext cx="3642366" cy="432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http://ts1.mm.bing.net/th?id=H.4750114768160080&amp;pid=15.1&amp;H=90&amp;W=160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77543"/>
            <a:ext cx="2574925" cy="144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799868" y="1101953"/>
            <a:ext cx="4233851" cy="1862048"/>
          </a:xfrm>
          <a:prstGeom prst="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r>
              <a:rPr lang="en-US" sz="11500" b="1" u="sng" dirty="0" smtClean="0"/>
              <a:t>WHY ?</a:t>
            </a:r>
            <a:endParaRPr lang="en-US" sz="11500" b="1" u="sng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0" y="2853870"/>
            <a:ext cx="12192000" cy="2317097"/>
          </a:xfrm>
          <a:prstGeom prst="rect">
            <a:avLst/>
          </a:prstGeom>
          <a:solidFill>
            <a:srgbClr val="00FFFF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lang="en-US" sz="7200" b="1" dirty="0" smtClean="0"/>
              <a:t>CONCENTRATION OF WEALTH</a:t>
            </a:r>
          </a:p>
          <a:p>
            <a:r>
              <a:rPr lang="en-US" sz="2800" b="1" dirty="0"/>
              <a:t>Less than 1% of the population </a:t>
            </a:r>
            <a:r>
              <a:rPr lang="en-US" sz="2800" b="1" dirty="0" smtClean="0"/>
              <a:t>now </a:t>
            </a:r>
            <a:r>
              <a:rPr lang="en-US" sz="2800" b="1" dirty="0"/>
              <a:t>claims ownership of almost 50% of the </a:t>
            </a:r>
            <a:r>
              <a:rPr lang="en-US" sz="2800" b="1" dirty="0" smtClean="0"/>
              <a:t>wealth.</a:t>
            </a:r>
            <a:endParaRPr lang="en-US" sz="2800" b="1" dirty="0"/>
          </a:p>
          <a:p>
            <a:pPr algn="ctr">
              <a:lnSpc>
                <a:spcPct val="150000"/>
              </a:lnSpc>
              <a:spcBef>
                <a:spcPts val="0"/>
              </a:spcBef>
            </a:pPr>
            <a:endParaRPr lang="en-US" sz="7200" b="1" dirty="0"/>
          </a:p>
        </p:txBody>
      </p:sp>
    </p:spTree>
    <p:extLst>
      <p:ext uri="{BB962C8B-B14F-4D97-AF65-F5344CB8AC3E}">
        <p14:creationId xmlns:p14="http://schemas.microsoft.com/office/powerpoint/2010/main" val="4086385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6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7" dur="145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8" dur="4555" tmFilter="0,0; 0.14,0.36; 0.43,0.73; 0.71,0.91; 1.0,1.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0.2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1660" tmFilter="0.0,0.0; 0.25,0.07; 0.50,0.2; 0.75,0.467; 1.0,1.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3">
                                              <p:val>
                                                <p:fltVal val="0.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1660" tmFilter="0, 0; 0.125,0.2665; 0.25,0.4; 0.375,0.465; 0.5,0.5;  0.625,0.535; 0.75,0.6; 0.875,0.7335; 1,1">
                                              <p:stCondLst>
                                                <p:cond delay="166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9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" dur="830" tmFilter="0, 0; 0.125,0.2665; 0.25,0.4; 0.375,0.465; 0.5,0.5;  0.625,0.535; 0.75,0.6; 0.875,0.7335; 1,1">
                                              <p:stCondLst>
                                                <p:cond delay="331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27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" dur="410" tmFilter="0, 0; 0.125,0.2665; 0.25,0.4; 0.375,0.465; 0.5,0.5;  0.625,0.535; 0.75,0.6; 0.875,0.7335; 1,1">
                                              <p:stCondLst>
                                                <p:cond delay="414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81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Scale>
                                          <p:cBhvr>
                                            <p:cTn id="13" dur="65">
                                              <p:stCondLst>
                                                <p:cond delay="1625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</p:cBhvr>
                                          <p:to x="100000" y="60000"/>
                                        </p:animScale>
                                        <p:animScale>
                                          <p:cBhvr>
                                            <p:cTn id="14" dur="415" decel="50000">
                                              <p:stCondLst>
                                                <p:cond delay="169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15" dur="65">
                                              <p:stCondLst>
                                                <p:cond delay="328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</p:cBhvr>
                                          <p:to x="100000" y="80000"/>
                                        </p:animScale>
                                        <p:animScale>
                                          <p:cBhvr>
                                            <p:cTn id="16" dur="415" decel="50000">
                                              <p:stCondLst>
                                                <p:cond delay="3345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17" dur="65">
                                              <p:stCondLst>
                                                <p:cond delay="4105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</p:cBhvr>
                                          <p:to x="100000" y="90000"/>
                                        </p:animScale>
                                        <p:animScale>
                                          <p:cBhvr>
                                            <p:cTn id="18" dur="415" decel="50000">
                                              <p:stCondLst>
                                                <p:cond delay="417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19" dur="65">
                                              <p:stCondLst>
                                                <p:cond delay="452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</p:cBhvr>
                                          <p:to x="100000" y="95000"/>
                                        </p:animScale>
                                        <p:animScale>
                                          <p:cBhvr>
                                            <p:cTn id="20" dur="415" decel="50000">
                                              <p:stCondLst>
                                                <p:cond delay="4585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</p:cBhvr>
                                          <p:to x="100000" y="10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1" fill="hold">
                          <p:stCondLst>
                            <p:cond delay="indefinite"/>
                          </p:stCondLst>
                          <p:childTnLst>
                            <p:par>
                              <p:cTn id="2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3" presetID="2" presetClass="entr" presetSubtype="4" fill="hold" grpId="0" nodeType="clickEffect" p14:presetBounceEnd="48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>
                                                <p:txEl>
                                                  <p:charRg st="4294967295" end="4294967295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8000">
                                          <p:cBhvr additive="base">
                                            <p:cTn id="25" dur="500" fill="hold"/>
                                            <p:tgtEl>
                                              <p:spTgt spid="10">
                                                <p:txEl>
                                                  <p:charRg st="4294967295" end="4294967295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8000">
                                          <p:cBhvr additive="base">
                                            <p:cTn id="26" dur="500" fill="hold"/>
                                            <p:tgtEl>
                                              <p:spTgt spid="10">
                                                <p:txEl>
                                                  <p:charRg st="4294967295" end="4294967295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  <p:subTnLst>
                                        <p:animClr clrSpc="rgb" dir="cw">
                                          <p:cBhvr override="childStyle">
                                            <p:cTn dur="1" fill="hold" display="0" masterRel="nextClick" afterEffect="1"/>
                                            <p:tgtEl>
                                              <p:spTgt spid="10">
                                                <p:txEl>
                                                  <p:charRg st="4294967295" end="4294967295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ppt_c</p:attrName>
                                            </p:attrNameLst>
                                          </p:cBhvr>
                                          <p:to>
                                            <a:srgbClr val="FF0066"/>
                                          </p:to>
                                        </p:animClr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5" grpId="0" animBg="1"/>
          <p:bldP spid="10" grpId="0" autoUpdateAnimBg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6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7" dur="145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8" dur="4555" tmFilter="0,0; 0.14,0.36; 0.43,0.73; 0.71,0.91; 1.0,1.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0.2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1660" tmFilter="0.0,0.0; 0.25,0.07; 0.50,0.2; 0.75,0.467; 1.0,1.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3">
                                              <p:val>
                                                <p:fltVal val="0.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1660" tmFilter="0, 0; 0.125,0.2665; 0.25,0.4; 0.375,0.465; 0.5,0.5;  0.625,0.535; 0.75,0.6; 0.875,0.7335; 1,1">
                                              <p:stCondLst>
                                                <p:cond delay="166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9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" dur="830" tmFilter="0, 0; 0.125,0.2665; 0.25,0.4; 0.375,0.465; 0.5,0.5;  0.625,0.535; 0.75,0.6; 0.875,0.7335; 1,1">
                                              <p:stCondLst>
                                                <p:cond delay="331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27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" dur="410" tmFilter="0, 0; 0.125,0.2665; 0.25,0.4; 0.375,0.465; 0.5,0.5;  0.625,0.535; 0.75,0.6; 0.875,0.7335; 1,1">
                                              <p:stCondLst>
                                                <p:cond delay="414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81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Scale>
                                          <p:cBhvr>
                                            <p:cTn id="13" dur="65">
                                              <p:stCondLst>
                                                <p:cond delay="1625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</p:cBhvr>
                                          <p:to x="100000" y="60000"/>
                                        </p:animScale>
                                        <p:animScale>
                                          <p:cBhvr>
                                            <p:cTn id="14" dur="415" decel="50000">
                                              <p:stCondLst>
                                                <p:cond delay="169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15" dur="65">
                                              <p:stCondLst>
                                                <p:cond delay="328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</p:cBhvr>
                                          <p:to x="100000" y="80000"/>
                                        </p:animScale>
                                        <p:animScale>
                                          <p:cBhvr>
                                            <p:cTn id="16" dur="415" decel="50000">
                                              <p:stCondLst>
                                                <p:cond delay="3345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17" dur="65">
                                              <p:stCondLst>
                                                <p:cond delay="4105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</p:cBhvr>
                                          <p:to x="100000" y="90000"/>
                                        </p:animScale>
                                        <p:animScale>
                                          <p:cBhvr>
                                            <p:cTn id="18" dur="415" decel="50000">
                                              <p:stCondLst>
                                                <p:cond delay="417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19" dur="65">
                                              <p:stCondLst>
                                                <p:cond delay="452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</p:cBhvr>
                                          <p:to x="100000" y="95000"/>
                                        </p:animScale>
                                        <p:animScale>
                                          <p:cBhvr>
                                            <p:cTn id="20" dur="415" decel="50000">
                                              <p:stCondLst>
                                                <p:cond delay="4585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</p:cBhvr>
                                          <p:to x="100000" y="10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1" fill="hold">
                          <p:stCondLst>
                            <p:cond delay="indefinite"/>
                          </p:stCondLst>
                          <p:childTnLst>
                            <p:par>
                              <p:cTn id="2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3" presetID="2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>
                                                <p:txEl>
                                                  <p:charRg st="4294967295" end="4294967295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5" dur="500" fill="hold"/>
                                            <p:tgtEl>
                                              <p:spTgt spid="10">
                                                <p:txEl>
                                                  <p:charRg st="4294967295" end="4294967295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6" dur="500" fill="hold"/>
                                            <p:tgtEl>
                                              <p:spTgt spid="10">
                                                <p:txEl>
                                                  <p:charRg st="4294967295" end="4294967295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  <p:subTnLst>
                                        <p:animClr clrSpc="rgb" dir="cw">
                                          <p:cBhvr override="childStyle">
                                            <p:cTn dur="1" fill="hold" display="0" masterRel="nextClick" afterEffect="1"/>
                                            <p:tgtEl>
                                              <p:spTgt spid="10">
                                                <p:txEl>
                                                  <p:charRg st="4294967295" end="4294967295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ppt_c</p:attrName>
                                            </p:attrNameLst>
                                          </p:cBhvr>
                                          <p:to>
                                            <a:srgbClr val="FF0066"/>
                                          </p:to>
                                        </p:animClr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5" grpId="0" animBg="1"/>
          <p:bldP spid="10" grpId="0" autoUpdateAnimBg="0"/>
        </p:bldLst>
      </p:timing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ight Arrow 31"/>
          <p:cNvSpPr/>
          <p:nvPr/>
        </p:nvSpPr>
        <p:spPr>
          <a:xfrm rot="12364698">
            <a:off x="7353190" y="4674619"/>
            <a:ext cx="2149321" cy="484632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ight Arrow 30"/>
          <p:cNvSpPr/>
          <p:nvPr/>
        </p:nvSpPr>
        <p:spPr>
          <a:xfrm rot="19882102">
            <a:off x="2193168" y="4733028"/>
            <a:ext cx="2519593" cy="484632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ight Arrow 29"/>
          <p:cNvSpPr/>
          <p:nvPr/>
        </p:nvSpPr>
        <p:spPr>
          <a:xfrm rot="8910236">
            <a:off x="7253085" y="2858858"/>
            <a:ext cx="2564604" cy="484632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 rot="996258">
            <a:off x="2406769" y="3131808"/>
            <a:ext cx="2050356" cy="472337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0800000" flipH="1" flipV="1">
            <a:off x="4434297" y="3070214"/>
            <a:ext cx="2899271" cy="174997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PRIVATE</a:t>
            </a:r>
          </a:p>
          <a:p>
            <a:pPr algn="ctr"/>
            <a:r>
              <a:rPr lang="en-US" sz="2800" dirty="0" smtClean="0"/>
              <a:t>BANKS</a:t>
            </a:r>
            <a:endParaRPr lang="en-US" sz="2800" dirty="0"/>
          </a:p>
        </p:txBody>
      </p:sp>
      <p:sp>
        <p:nvSpPr>
          <p:cNvPr id="11" name="Flowchart: Process 10"/>
          <p:cNvSpPr/>
          <p:nvPr/>
        </p:nvSpPr>
        <p:spPr>
          <a:xfrm>
            <a:off x="9805868" y="4824543"/>
            <a:ext cx="2146646" cy="140208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CORPORATE</a:t>
            </a:r>
          </a:p>
          <a:p>
            <a:pPr algn="ctr"/>
            <a:r>
              <a:rPr lang="en-US" sz="2400" dirty="0" smtClean="0"/>
              <a:t>LOANS</a:t>
            </a:r>
            <a:endParaRPr lang="en-US" sz="2400" dirty="0"/>
          </a:p>
        </p:txBody>
      </p:sp>
      <p:sp>
        <p:nvSpPr>
          <p:cNvPr id="7" name="Flowchart: Process 6"/>
          <p:cNvSpPr/>
          <p:nvPr/>
        </p:nvSpPr>
        <p:spPr>
          <a:xfrm>
            <a:off x="0" y="1619559"/>
            <a:ext cx="2278085" cy="144278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HOUSEHOLDS:</a:t>
            </a:r>
          </a:p>
          <a:p>
            <a:pPr algn="ctr"/>
            <a:r>
              <a:rPr lang="en-US" dirty="0" smtClean="0"/>
              <a:t>MORTGAGE LOANS,</a:t>
            </a:r>
          </a:p>
          <a:p>
            <a:pPr algn="ctr"/>
            <a:r>
              <a:rPr lang="en-US" dirty="0" smtClean="0"/>
              <a:t>STUDENT LOANS,</a:t>
            </a:r>
          </a:p>
          <a:p>
            <a:pPr algn="ctr"/>
            <a:r>
              <a:rPr lang="en-US" dirty="0" smtClean="0"/>
              <a:t>CAR LOANS, ETC.</a:t>
            </a:r>
            <a:endParaRPr lang="en-US" dirty="0"/>
          </a:p>
        </p:txBody>
      </p:sp>
      <p:sp>
        <p:nvSpPr>
          <p:cNvPr id="10" name="Flowchart: Process 9"/>
          <p:cNvSpPr/>
          <p:nvPr/>
        </p:nvSpPr>
        <p:spPr>
          <a:xfrm>
            <a:off x="0" y="4801120"/>
            <a:ext cx="2076771" cy="1425509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GOVERNMENTS LOANS:</a:t>
            </a:r>
          </a:p>
          <a:p>
            <a:pPr algn="ctr"/>
            <a:r>
              <a:rPr lang="en-US" sz="2000" dirty="0" smtClean="0"/>
              <a:t>FEDERAL,</a:t>
            </a:r>
          </a:p>
          <a:p>
            <a:pPr algn="ctr"/>
            <a:r>
              <a:rPr lang="en-US" sz="2000" dirty="0" smtClean="0"/>
              <a:t>STATE, LOCAL</a:t>
            </a:r>
            <a:endParaRPr lang="en-US" sz="2000" dirty="0"/>
          </a:p>
        </p:txBody>
      </p:sp>
      <p:sp>
        <p:nvSpPr>
          <p:cNvPr id="12" name="Flowchart: Process 11"/>
          <p:cNvSpPr/>
          <p:nvPr/>
        </p:nvSpPr>
        <p:spPr>
          <a:xfrm>
            <a:off x="9813704" y="1841913"/>
            <a:ext cx="2138810" cy="163427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SMALL</a:t>
            </a:r>
          </a:p>
          <a:p>
            <a:pPr algn="ctr"/>
            <a:r>
              <a:rPr lang="en-US" sz="2400" dirty="0" smtClean="0"/>
              <a:t>BUSINESS</a:t>
            </a:r>
          </a:p>
          <a:p>
            <a:pPr algn="ctr"/>
            <a:r>
              <a:rPr lang="en-US" sz="2400" dirty="0" smtClean="0"/>
              <a:t>LOANS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 rot="959204">
            <a:off x="2477960" y="2503462"/>
            <a:ext cx="1833662" cy="523220"/>
          </a:xfrm>
          <a:prstGeom prst="rect">
            <a:avLst/>
          </a:prstGeom>
          <a:solidFill>
            <a:srgbClr val="F9D1D1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INTEREST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 rot="19684889">
            <a:off x="7376949" y="2339153"/>
            <a:ext cx="2175068" cy="523220"/>
          </a:xfrm>
          <a:prstGeom prst="rect">
            <a:avLst/>
          </a:prstGeom>
          <a:solidFill>
            <a:srgbClr val="F9D1D1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INTEREST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 rot="1616501">
            <a:off x="7801370" y="4296758"/>
            <a:ext cx="1964421" cy="523220"/>
          </a:xfrm>
          <a:prstGeom prst="rect">
            <a:avLst/>
          </a:prstGeom>
          <a:solidFill>
            <a:srgbClr val="F9D1D1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INTEREST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 rot="19889971">
            <a:off x="2129414" y="4366161"/>
            <a:ext cx="1588255" cy="523220"/>
          </a:xfrm>
          <a:prstGeom prst="rect">
            <a:avLst/>
          </a:prstGeom>
          <a:solidFill>
            <a:srgbClr val="F9D1D1"/>
          </a:solidFill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INTEREST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441366" y="197497"/>
            <a:ext cx="80299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u="sng" dirty="0" smtClean="0"/>
              <a:t>THE SYSTEM CONCENTRATES WEALTH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1383088" y="928051"/>
            <a:ext cx="9483302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600" dirty="0" smtClean="0"/>
              <a:t>The private banks get interest on all of our money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00123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068"/>
    </mc:Choice>
    <mc:Fallback xmlns="">
      <p:transition spd="slow" advTm="2106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6" presetClass="emph" presetSubtype="0" repeatCount="1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2" presetID="26" presetClass="emph" presetSubtype="0" repeatCount="1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26" presetClass="emph" presetSubtype="0" repeatCount="1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8" presetID="26" presetClass="emph" presetSubtype="0" repeatCount="1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1" grpId="0" animBg="1"/>
      <p:bldP spid="30" grpId="0" animBg="1"/>
      <p:bldP spid="20" grpId="0" animBg="1"/>
      <p:bldP spid="9" grpId="0" animBg="1"/>
      <p:bldP spid="5" grpId="0" animBg="1"/>
      <p:bldP spid="5" grpId="1" animBg="1"/>
      <p:bldP spid="13" grpId="0" animBg="1"/>
      <p:bldP spid="13" grpId="1" animBg="1"/>
      <p:bldP spid="16" grpId="0" animBg="1"/>
      <p:bldP spid="16" grpId="1" animBg="1"/>
      <p:bldP spid="23" grpId="0" animBg="1"/>
      <p:bldP spid="23" grpId="1" animBg="1"/>
      <p:bldP spid="1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ts3.mm.bing.net/th?id=HN.608053883348715174&amp;pid=15.1&amp;H=128&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063601"/>
            <a:ext cx="2836393" cy="2260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110841" y="32150"/>
            <a:ext cx="80573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u="sng" dirty="0"/>
              <a:t>THE SYSTEM CONCENTRATES WEALTH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807151" y="665451"/>
            <a:ext cx="184731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endParaRPr lang="en-US" sz="3600" b="1" dirty="0"/>
          </a:p>
        </p:txBody>
      </p:sp>
      <p:pic>
        <p:nvPicPr>
          <p:cNvPr id="1028" name="Picture 4" descr="http://ts3.mm.bing.net/th?id=HN.607986035734284598&amp;pid=15.1&amp;H=113&amp;W=16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349" y="1438480"/>
            <a:ext cx="2674711" cy="1886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138359" y="1791441"/>
            <a:ext cx="520604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BORROWER’S CHECKING ACCOUNT</a:t>
            </a:r>
          </a:p>
          <a:p>
            <a:r>
              <a:rPr lang="en-US" sz="2400" dirty="0" smtClean="0"/>
              <a:t>___</a:t>
            </a:r>
            <a:r>
              <a:rPr lang="en-US" sz="2400" u="sng" dirty="0" smtClean="0"/>
              <a:t>DEBIT</a:t>
            </a:r>
            <a:r>
              <a:rPr lang="en-US" sz="2400" dirty="0" smtClean="0"/>
              <a:t>___________</a:t>
            </a:r>
            <a:r>
              <a:rPr lang="en-US" sz="2400" u="sng" dirty="0" smtClean="0"/>
              <a:t>CREDIT</a:t>
            </a:r>
            <a:r>
              <a:rPr lang="en-US" sz="2400" dirty="0" smtClean="0"/>
              <a:t>____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                      |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                      |    $40,000 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                      |         LOAN PRINCIPAL</a:t>
            </a:r>
            <a:endParaRPr lang="en-US" sz="2400" dirty="0"/>
          </a:p>
          <a:p>
            <a:endParaRPr lang="en-US" sz="2400" dirty="0"/>
          </a:p>
        </p:txBody>
      </p:sp>
      <p:sp>
        <p:nvSpPr>
          <p:cNvPr id="9" name="Curved Down Arrow 8"/>
          <p:cNvSpPr/>
          <p:nvPr/>
        </p:nvSpPr>
        <p:spPr>
          <a:xfrm>
            <a:off x="4375423" y="1021824"/>
            <a:ext cx="6161314" cy="796370"/>
          </a:xfrm>
          <a:prstGeom prst="curvedDownArrow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urved Up Arrow 9"/>
          <p:cNvSpPr/>
          <p:nvPr/>
        </p:nvSpPr>
        <p:spPr>
          <a:xfrm rot="243992" flipH="1">
            <a:off x="1502228" y="3484407"/>
            <a:ext cx="9274626" cy="1082544"/>
          </a:xfrm>
          <a:prstGeom prst="curvedUpArrow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 rot="289647">
            <a:off x="4635379" y="3889233"/>
            <a:ext cx="30083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REPAY PRINCIPAL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0" y="4951717"/>
            <a:ext cx="3635829" cy="138499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THE BANKS NEVER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CREATE THE MONEY 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FOR THE INTEREST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504441" y="1029317"/>
            <a:ext cx="19032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PRINCIPAL</a:t>
            </a:r>
            <a:endParaRPr lang="en-US" sz="3200" dirty="0"/>
          </a:p>
        </p:txBody>
      </p:sp>
      <p:sp>
        <p:nvSpPr>
          <p:cNvPr id="3" name="Right Arrow 2"/>
          <p:cNvSpPr/>
          <p:nvPr/>
        </p:nvSpPr>
        <p:spPr>
          <a:xfrm>
            <a:off x="3635829" y="4538956"/>
            <a:ext cx="8142514" cy="207392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035816" y="5053560"/>
            <a:ext cx="67677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HOW CAN THE BORROWERS OF ALL THESE LOANS REPAY WITH THE INTEREST      ????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375423" y="5115114"/>
            <a:ext cx="4911922" cy="830997"/>
          </a:xfrm>
          <a:prstGeom prst="rect">
            <a:avLst/>
          </a:prstGeom>
          <a:solidFill>
            <a:srgbClr val="66FFFF"/>
          </a:solidFill>
        </p:spPr>
        <p:txBody>
          <a:bodyPr wrap="none" rtlCol="0">
            <a:spAutoFit/>
          </a:bodyPr>
          <a:lstStyle/>
          <a:p>
            <a:r>
              <a:rPr lang="en-US" sz="4800" dirty="0" smtClean="0"/>
              <a:t>WHAT IS MISSING?</a:t>
            </a:r>
            <a:endParaRPr lang="en-US" sz="4800" dirty="0"/>
          </a:p>
        </p:txBody>
      </p:sp>
      <p:sp>
        <p:nvSpPr>
          <p:cNvPr id="16" name="TextBox 15"/>
          <p:cNvSpPr txBox="1"/>
          <p:nvPr/>
        </p:nvSpPr>
        <p:spPr>
          <a:xfrm>
            <a:off x="0" y="5080355"/>
            <a:ext cx="12191999" cy="1200329"/>
          </a:xfrm>
          <a:prstGeom prst="rect">
            <a:avLst/>
          </a:prstGeom>
          <a:solidFill>
            <a:srgbClr val="66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/>
              <a:t>THEY CAN’T !!!!!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323413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5" grpId="0" animBg="1"/>
      <p:bldP spid="3" grpId="0" animBg="1"/>
      <p:bldP spid="7" grpId="0"/>
      <p:bldP spid="12" grpId="0" animBg="1"/>
      <p:bldP spid="1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547" y="930166"/>
            <a:ext cx="10515600" cy="491445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                                </a:t>
            </a:r>
          </a:p>
          <a:p>
            <a:pPr marL="0" indent="0">
              <a:buNone/>
            </a:pPr>
            <a:r>
              <a:rPr lang="en-US" dirty="0" smtClean="0"/>
              <a:t>     There will always be people who cannot pay off their debts.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The banks get the collateral.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050" name="Picture 2" descr="http://ts3.mm.bing.net/th?id=H.4561342391323142&amp;pid=15.1&amp;H=101&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265" y="4955513"/>
            <a:ext cx="3013841" cy="1902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ts2.explicit.bing.net/th?id=H.4650651925873185&amp;pid=15.1&amp;H=129&amp;W=16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547" y="3071735"/>
            <a:ext cx="1894639" cy="1532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ts1.mm.bing.net/th?id=H.4759417640584220&amp;pid=15.1&amp;H=120&amp;W=16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9403" y="2997649"/>
            <a:ext cx="2245895" cy="1680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://ts2.mm.bing.net/th?id=H.4887815694977053&amp;pid=15.1&amp;H=120&amp;W=16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5311" y="4893373"/>
            <a:ext cx="2542412" cy="1902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329135" y="308160"/>
            <a:ext cx="80573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u="sng" dirty="0"/>
              <a:t>THE SYSTEM CONCENTRATES WEALTH</a:t>
            </a:r>
            <a:endParaRPr lang="en-US" sz="4000" dirty="0"/>
          </a:p>
        </p:txBody>
      </p:sp>
      <p:pic>
        <p:nvPicPr>
          <p:cNvPr id="1026" name="Picture 2" descr="http://ts4.mm.bing.net/th?id=H.4964953295815511&amp;pid=15.1&amp;H=128&amp;W=16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1297" y="5138128"/>
            <a:ext cx="1772643" cy="1412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ight Arrow 1"/>
          <p:cNvSpPr/>
          <p:nvPr/>
        </p:nvSpPr>
        <p:spPr>
          <a:xfrm>
            <a:off x="4156942" y="5624360"/>
            <a:ext cx="978408" cy="484632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 rot="10800000">
            <a:off x="7239327" y="5624360"/>
            <a:ext cx="978408" cy="484632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835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ight Arrow 30"/>
          <p:cNvSpPr/>
          <p:nvPr/>
        </p:nvSpPr>
        <p:spPr>
          <a:xfrm>
            <a:off x="3991193" y="2384094"/>
            <a:ext cx="4708212" cy="2507617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GIVE LOANS  &amp;</a:t>
            </a:r>
          </a:p>
          <a:p>
            <a:pPr algn="ctr"/>
            <a:r>
              <a:rPr lang="en-US" sz="2800" dirty="0" smtClean="0"/>
              <a:t>CONTRIBUTIONS  TO </a:t>
            </a:r>
            <a:endParaRPr lang="en-US" sz="2800" dirty="0"/>
          </a:p>
        </p:txBody>
      </p:sp>
      <p:sp>
        <p:nvSpPr>
          <p:cNvPr id="48" name="Oval 47"/>
          <p:cNvSpPr/>
          <p:nvPr/>
        </p:nvSpPr>
        <p:spPr>
          <a:xfrm>
            <a:off x="8699405" y="3021288"/>
            <a:ext cx="2967857" cy="185799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PACS</a:t>
            </a:r>
            <a:endParaRPr lang="en-US" sz="3600" dirty="0"/>
          </a:p>
        </p:txBody>
      </p:sp>
      <p:sp>
        <p:nvSpPr>
          <p:cNvPr id="13" name="Oval 12"/>
          <p:cNvSpPr/>
          <p:nvPr/>
        </p:nvSpPr>
        <p:spPr>
          <a:xfrm>
            <a:off x="8155493" y="1298065"/>
            <a:ext cx="3171540" cy="1710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LOBBYISTS</a:t>
            </a:r>
            <a:endParaRPr lang="en-US" sz="2800" dirty="0"/>
          </a:p>
        </p:txBody>
      </p:sp>
      <p:sp>
        <p:nvSpPr>
          <p:cNvPr id="15" name="Oval 14"/>
          <p:cNvSpPr/>
          <p:nvPr/>
        </p:nvSpPr>
        <p:spPr>
          <a:xfrm>
            <a:off x="7946945" y="4904134"/>
            <a:ext cx="2951970" cy="177824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ELECTIONS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189186" y="1011151"/>
            <a:ext cx="7757759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u="sng" dirty="0" smtClean="0"/>
              <a:t>Historically, the first goal of the owners of the money system is to buy the government.</a:t>
            </a:r>
            <a:endParaRPr lang="en-US" sz="32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1683864" y="-73907"/>
            <a:ext cx="78962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u="sng" dirty="0"/>
              <a:t>THE SYSTEM CONCENTRATES </a:t>
            </a:r>
            <a:r>
              <a:rPr lang="en-US" sz="4000" u="sng" dirty="0" smtClean="0"/>
              <a:t>POWER</a:t>
            </a:r>
            <a:endParaRPr lang="en-US" sz="4000" dirty="0"/>
          </a:p>
        </p:txBody>
      </p:sp>
      <p:sp>
        <p:nvSpPr>
          <p:cNvPr id="10" name="Oval 9"/>
          <p:cNvSpPr/>
          <p:nvPr/>
        </p:nvSpPr>
        <p:spPr>
          <a:xfrm rot="10800000" flipH="1" flipV="1">
            <a:off x="97346" y="2635303"/>
            <a:ext cx="3893847" cy="200519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PRIVATE COMMERCIAL BANKS:</a:t>
            </a:r>
          </a:p>
          <a:p>
            <a:pPr algn="ctr"/>
            <a:r>
              <a:rPr lang="en-US" sz="2400" dirty="0" smtClean="0"/>
              <a:t>  </a:t>
            </a:r>
            <a:r>
              <a:rPr lang="en-US" sz="1400" dirty="0" smtClean="0"/>
              <a:t>GOLDMAN, CITI, MORGAN CHASE, BOA, ETC.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691976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48" grpId="0" animBg="1"/>
      <p:bldP spid="13" grpId="0" animBg="1"/>
      <p:bldP spid="15" grpId="0" animBg="1"/>
      <p:bldP spid="7" grpId="0" animBg="1"/>
      <p:bldP spid="8" grpId="0"/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952" y="1087821"/>
            <a:ext cx="10515600" cy="52814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William Lyon Mackenzie King, 10</a:t>
            </a:r>
            <a:r>
              <a:rPr lang="en-US" baseline="30000" dirty="0" smtClean="0"/>
              <a:t>th</a:t>
            </a:r>
            <a:r>
              <a:rPr lang="en-US" dirty="0" smtClean="0"/>
              <a:t> Prime Minister of Canada  1935-48: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"Until </a:t>
            </a:r>
            <a:r>
              <a:rPr lang="en-US" dirty="0"/>
              <a:t>the control of the issue of </a:t>
            </a:r>
            <a:r>
              <a:rPr lang="en-US" dirty="0" smtClean="0"/>
              <a:t>… (MONEY) …  </a:t>
            </a:r>
            <a:r>
              <a:rPr lang="en-US" dirty="0"/>
              <a:t>is restored to government </a:t>
            </a:r>
            <a:r>
              <a:rPr lang="en-US"/>
              <a:t>and </a:t>
            </a:r>
            <a:r>
              <a:rPr lang="en-US" smtClean="0"/>
              <a:t>recognized </a:t>
            </a:r>
            <a:r>
              <a:rPr lang="en-US" dirty="0"/>
              <a:t>as its most sacred responsibility, all talk of the sovereignty of parliament and of democracy is idle and futile</a:t>
            </a:r>
            <a:r>
              <a:rPr lang="en-US" dirty="0" smtClean="0"/>
              <a:t>....”</a:t>
            </a:r>
          </a:p>
        </p:txBody>
      </p:sp>
      <p:pic>
        <p:nvPicPr>
          <p:cNvPr id="1026" name="Picture 2" descr="King194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386" y="1732760"/>
            <a:ext cx="2057800" cy="2581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ts2.mm.bing.net/th?id=H.4622245003722797&amp;pid=15.1&amp;H=138&amp;W=16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7051" y="2179582"/>
            <a:ext cx="2697984" cy="2318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547241" y="172609"/>
            <a:ext cx="56957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u="sng" dirty="0"/>
              <a:t>THE SYSTEM CONCENTRATES </a:t>
            </a:r>
            <a:r>
              <a:rPr lang="en-US" sz="2800" u="sng" dirty="0" smtClean="0"/>
              <a:t>WEALTH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1808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Oval 39"/>
          <p:cNvSpPr/>
          <p:nvPr/>
        </p:nvSpPr>
        <p:spPr>
          <a:xfrm>
            <a:off x="6211305" y="1955902"/>
            <a:ext cx="3227399" cy="173975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HEDGE FUNDS, ASSET MANAGERS</a:t>
            </a:r>
            <a:endParaRPr lang="en-US" sz="2800" dirty="0"/>
          </a:p>
        </p:txBody>
      </p:sp>
      <p:sp>
        <p:nvSpPr>
          <p:cNvPr id="42" name="Oval 41"/>
          <p:cNvSpPr/>
          <p:nvPr/>
        </p:nvSpPr>
        <p:spPr>
          <a:xfrm>
            <a:off x="8666640" y="3244860"/>
            <a:ext cx="3525360" cy="170989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STOCKS, BONDS, DERIVATIVES</a:t>
            </a:r>
          </a:p>
        </p:txBody>
      </p:sp>
      <p:sp>
        <p:nvSpPr>
          <p:cNvPr id="43" name="Oval 42"/>
          <p:cNvSpPr/>
          <p:nvPr/>
        </p:nvSpPr>
        <p:spPr>
          <a:xfrm>
            <a:off x="8650146" y="5034478"/>
            <a:ext cx="3541854" cy="161427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WEAPONS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35430" y="1002709"/>
            <a:ext cx="11473542" cy="582589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/>
              <a:t>The power of money creation funds the </a:t>
            </a:r>
            <a:r>
              <a:rPr lang="en-US" sz="2800" b="1" dirty="0" smtClean="0">
                <a:solidFill>
                  <a:srgbClr val="0070C0"/>
                </a:solidFill>
              </a:rPr>
              <a:t>Financial</a:t>
            </a:r>
            <a:r>
              <a:rPr lang="en-US" sz="2800" b="1" dirty="0" smtClean="0"/>
              <a:t> – Military – Industrial  Empire</a:t>
            </a:r>
            <a:endParaRPr lang="en-US" sz="2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64562" y="109521"/>
            <a:ext cx="103129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u="sng" dirty="0"/>
              <a:t>THE SYSTEM </a:t>
            </a:r>
            <a:r>
              <a:rPr lang="en-US" sz="3200" u="sng" dirty="0" smtClean="0"/>
              <a:t>DECIDES WHAT KIND OF SOCIETY WE WILL HAVE</a:t>
            </a:r>
            <a:endParaRPr lang="en-US" sz="3200" dirty="0"/>
          </a:p>
        </p:txBody>
      </p:sp>
      <p:sp>
        <p:nvSpPr>
          <p:cNvPr id="11" name="Oval 10"/>
          <p:cNvSpPr/>
          <p:nvPr/>
        </p:nvSpPr>
        <p:spPr>
          <a:xfrm>
            <a:off x="4768195" y="4990717"/>
            <a:ext cx="4369299" cy="181987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UNIVERSITIES FOR</a:t>
            </a:r>
          </a:p>
          <a:p>
            <a:pPr algn="ctr"/>
            <a:r>
              <a:rPr lang="en-US" sz="2400" b="1" dirty="0" smtClean="0"/>
              <a:t>MILITARY RESEARCH</a:t>
            </a:r>
          </a:p>
        </p:txBody>
      </p:sp>
      <p:sp>
        <p:nvSpPr>
          <p:cNvPr id="32" name="Right Arrow 31"/>
          <p:cNvSpPr/>
          <p:nvPr/>
        </p:nvSpPr>
        <p:spPr>
          <a:xfrm rot="10800000" flipH="1" flipV="1">
            <a:off x="3578181" y="3796972"/>
            <a:ext cx="4754823" cy="109242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LOANS &amp; INVESTMENT</a:t>
            </a:r>
            <a:endParaRPr lang="en-US" sz="3200" dirty="0"/>
          </a:p>
        </p:txBody>
      </p:sp>
      <p:sp>
        <p:nvSpPr>
          <p:cNvPr id="13" name="Oval 12"/>
          <p:cNvSpPr/>
          <p:nvPr/>
        </p:nvSpPr>
        <p:spPr>
          <a:xfrm rot="10800000" flipH="1" flipV="1">
            <a:off x="0" y="3244860"/>
            <a:ext cx="3893847" cy="200519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PRIVATE COMMERCIAL BANKS:</a:t>
            </a:r>
          </a:p>
          <a:p>
            <a:pPr algn="ctr"/>
            <a:r>
              <a:rPr lang="en-US" sz="2400" dirty="0" smtClean="0"/>
              <a:t>  </a:t>
            </a:r>
            <a:r>
              <a:rPr lang="en-US" sz="1400" dirty="0" smtClean="0"/>
              <a:t>GOLDMAN, CITI, MORGAN CHASE, BOA, ETC.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372550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2" grpId="0" animBg="1"/>
      <p:bldP spid="43" grpId="0" animBg="1"/>
      <p:bldP spid="10" grpId="0" animBg="1"/>
      <p:bldP spid="12" grpId="0"/>
      <p:bldP spid="11" grpId="0" animBg="1"/>
      <p:bldP spid="32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2084317"/>
            <a:ext cx="12191999" cy="2329543"/>
          </a:xfrm>
          <a:solidFill>
            <a:srgbClr val="D3FEA0"/>
          </a:solidFill>
        </p:spPr>
        <p:txBody>
          <a:bodyPr>
            <a:normAutofit/>
          </a:bodyPr>
          <a:lstStyle/>
          <a:p>
            <a:r>
              <a:rPr lang="en-US" sz="6000" b="1" dirty="0" smtClean="0"/>
              <a:t>MONEY IS  ...</a:t>
            </a:r>
            <a:endParaRPr lang="en-US" sz="6000" b="1" dirty="0">
              <a:solidFill>
                <a:srgbClr val="0070C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03372" y="2318064"/>
            <a:ext cx="5856514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/>
              <a:t>UNIQUE</a:t>
            </a:r>
            <a:endParaRPr lang="en-US" sz="11500" dirty="0"/>
          </a:p>
        </p:txBody>
      </p:sp>
      <p:sp>
        <p:nvSpPr>
          <p:cNvPr id="5" name="TextBox 4"/>
          <p:cNvSpPr txBox="1"/>
          <p:nvPr/>
        </p:nvSpPr>
        <p:spPr>
          <a:xfrm>
            <a:off x="5203372" y="0"/>
            <a:ext cx="121539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#1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3194057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ight Arrow 30"/>
          <p:cNvSpPr/>
          <p:nvPr/>
        </p:nvSpPr>
        <p:spPr>
          <a:xfrm>
            <a:off x="3277812" y="2790305"/>
            <a:ext cx="4607936" cy="19733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GIVE LOANS AND INVESTMENTS TO…. </a:t>
            </a:r>
            <a:endParaRPr lang="en-US" sz="2800" dirty="0"/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0" y="-60635"/>
            <a:ext cx="12192001" cy="99389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nature of </a:t>
            </a:r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Money System must not be known.</a:t>
            </a:r>
          </a:p>
        </p:txBody>
      </p:sp>
      <p:sp>
        <p:nvSpPr>
          <p:cNvPr id="14" name="Oval 13"/>
          <p:cNvSpPr/>
          <p:nvPr/>
        </p:nvSpPr>
        <p:spPr>
          <a:xfrm>
            <a:off x="6777289" y="4763605"/>
            <a:ext cx="4049485" cy="209439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ECONOMICS DEPARTMENTS</a:t>
            </a:r>
          </a:p>
          <a:p>
            <a:pPr algn="ctr"/>
            <a:r>
              <a:rPr lang="en-US" sz="2400" b="1" dirty="0" smtClean="0"/>
              <a:t>to erase the nature of money</a:t>
            </a:r>
            <a:endParaRPr lang="en-US" sz="2400" b="1" dirty="0"/>
          </a:p>
        </p:txBody>
      </p:sp>
      <p:sp>
        <p:nvSpPr>
          <p:cNvPr id="11" name="Oval 10"/>
          <p:cNvSpPr/>
          <p:nvPr/>
        </p:nvSpPr>
        <p:spPr>
          <a:xfrm>
            <a:off x="7885748" y="2926612"/>
            <a:ext cx="4306252" cy="181987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HISTORY DEPARTMENTS</a:t>
            </a:r>
          </a:p>
          <a:p>
            <a:pPr algn="ctr"/>
            <a:r>
              <a:rPr lang="en-US" sz="2400" b="1" dirty="0" smtClean="0"/>
              <a:t>to erase</a:t>
            </a:r>
          </a:p>
          <a:p>
            <a:pPr algn="ctr"/>
            <a:r>
              <a:rPr lang="en-US" sz="2400" b="1" dirty="0" smtClean="0"/>
              <a:t>monetary history</a:t>
            </a:r>
            <a:endParaRPr lang="en-US" sz="2400" b="1" dirty="0"/>
          </a:p>
        </p:txBody>
      </p:sp>
      <p:sp>
        <p:nvSpPr>
          <p:cNvPr id="8" name="Oval 7"/>
          <p:cNvSpPr/>
          <p:nvPr/>
        </p:nvSpPr>
        <p:spPr>
          <a:xfrm>
            <a:off x="6457475" y="1045511"/>
            <a:ext cx="4369299" cy="181987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MEDIA CORPORATIONS</a:t>
            </a:r>
          </a:p>
          <a:p>
            <a:pPr algn="ctr"/>
            <a:r>
              <a:rPr lang="en-US" sz="2400" b="1" dirty="0" smtClean="0"/>
              <a:t>to confuse the public</a:t>
            </a:r>
          </a:p>
        </p:txBody>
      </p:sp>
      <p:sp>
        <p:nvSpPr>
          <p:cNvPr id="10" name="Oval 9"/>
          <p:cNvSpPr/>
          <p:nvPr/>
        </p:nvSpPr>
        <p:spPr>
          <a:xfrm rot="10800000" flipH="1" flipV="1">
            <a:off x="0" y="2897188"/>
            <a:ext cx="3893847" cy="200519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PRIVATE COMMERCIAL BANKS:</a:t>
            </a:r>
          </a:p>
          <a:p>
            <a:pPr algn="ctr"/>
            <a:r>
              <a:rPr lang="en-US" sz="2400" dirty="0" smtClean="0"/>
              <a:t>  </a:t>
            </a:r>
            <a:r>
              <a:rPr lang="en-US" sz="1400" dirty="0" smtClean="0"/>
              <a:t>GOLDMAN, CITI, MORGAN CHASE, BOA, ETC.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01960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24" grpId="0" animBg="1"/>
      <p:bldP spid="14" grpId="0" animBg="1"/>
      <p:bldP spid="11" grpId="0" animBg="1"/>
      <p:bldP spid="8" grpId="0" animBg="1"/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/>
            <a:r>
              <a:rPr lang="en-US" sz="5400" b="1" dirty="0" smtClean="0"/>
              <a:t>WHY ARE WE NOT TAUGHT THIS ? ? ? ? </a:t>
            </a:r>
            <a:endParaRPr lang="en-US" sz="5400" b="1" dirty="0"/>
          </a:p>
        </p:txBody>
      </p:sp>
      <p:pic>
        <p:nvPicPr>
          <p:cNvPr id="3074" name="Picture 2" descr="http://ts2.mm.bing.net/th?id=H.4936327331448973&amp;pid=15.1&amp;H=106&amp;W=16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5371" y="5353926"/>
            <a:ext cx="2221907" cy="1472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://ts3.mm.bing.net/th?id=H.4882223631305582&amp;pid=15.1&amp;H=41&amp;W=16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2442" y="6334149"/>
            <a:ext cx="1479984" cy="379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://ts1.mm.bing.net/th?id=H.4872925049192524&amp;pid=15.1&amp;H=19&amp;W=16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9943" y="6280865"/>
            <a:ext cx="3642366" cy="432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http://ts1.mm.bing.net/th?id=H.4750114768160080&amp;pid=15.1&amp;H=90&amp;W=160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77543"/>
            <a:ext cx="2574925" cy="144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799868" y="1101953"/>
            <a:ext cx="4233851" cy="1862048"/>
          </a:xfrm>
          <a:prstGeom prst="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r>
              <a:rPr lang="en-US" sz="11500" b="1" u="sng" dirty="0" smtClean="0"/>
              <a:t>WHY ?</a:t>
            </a:r>
            <a:endParaRPr lang="en-US" sz="11500" b="1" u="sng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0" y="2743740"/>
            <a:ext cx="12192000" cy="1725768"/>
          </a:xfrm>
          <a:prstGeom prst="rect">
            <a:avLst/>
          </a:prstGeom>
          <a:solidFill>
            <a:srgbClr val="00FFFF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lang="en-US" sz="7200" b="1" dirty="0" smtClean="0"/>
              <a:t>CONCENTRATION OF WEALTH</a:t>
            </a:r>
            <a:endParaRPr lang="en-US" sz="7200" b="1" dirty="0"/>
          </a:p>
        </p:txBody>
      </p:sp>
    </p:spTree>
    <p:extLst>
      <p:ext uri="{BB962C8B-B14F-4D97-AF65-F5344CB8AC3E}">
        <p14:creationId xmlns:p14="http://schemas.microsoft.com/office/powerpoint/2010/main" val="3735136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6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7" dur="145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8" dur="4555" tmFilter="0,0; 0.14,0.36; 0.43,0.73; 0.71,0.91; 1.0,1.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0.2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1660" tmFilter="0.0,0.0; 0.25,0.07; 0.50,0.2; 0.75,0.467; 1.0,1.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3">
                                              <p:val>
                                                <p:fltVal val="0.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1660" tmFilter="0, 0; 0.125,0.2665; 0.25,0.4; 0.375,0.465; 0.5,0.5;  0.625,0.535; 0.75,0.6; 0.875,0.7335; 1,1">
                                              <p:stCondLst>
                                                <p:cond delay="166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9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" dur="830" tmFilter="0, 0; 0.125,0.2665; 0.25,0.4; 0.375,0.465; 0.5,0.5;  0.625,0.535; 0.75,0.6; 0.875,0.7335; 1,1">
                                              <p:stCondLst>
                                                <p:cond delay="331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27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" dur="410" tmFilter="0, 0; 0.125,0.2665; 0.25,0.4; 0.375,0.465; 0.5,0.5;  0.625,0.535; 0.75,0.6; 0.875,0.7335; 1,1">
                                              <p:stCondLst>
                                                <p:cond delay="414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81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Scale>
                                          <p:cBhvr>
                                            <p:cTn id="13" dur="65">
                                              <p:stCondLst>
                                                <p:cond delay="1625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</p:cBhvr>
                                          <p:to x="100000" y="60000"/>
                                        </p:animScale>
                                        <p:animScale>
                                          <p:cBhvr>
                                            <p:cTn id="14" dur="415" decel="50000">
                                              <p:stCondLst>
                                                <p:cond delay="169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15" dur="65">
                                              <p:stCondLst>
                                                <p:cond delay="328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</p:cBhvr>
                                          <p:to x="100000" y="80000"/>
                                        </p:animScale>
                                        <p:animScale>
                                          <p:cBhvr>
                                            <p:cTn id="16" dur="415" decel="50000">
                                              <p:stCondLst>
                                                <p:cond delay="3345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17" dur="65">
                                              <p:stCondLst>
                                                <p:cond delay="4105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</p:cBhvr>
                                          <p:to x="100000" y="90000"/>
                                        </p:animScale>
                                        <p:animScale>
                                          <p:cBhvr>
                                            <p:cTn id="18" dur="415" decel="50000">
                                              <p:stCondLst>
                                                <p:cond delay="417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19" dur="65">
                                              <p:stCondLst>
                                                <p:cond delay="452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</p:cBhvr>
                                          <p:to x="100000" y="95000"/>
                                        </p:animScale>
                                        <p:animScale>
                                          <p:cBhvr>
                                            <p:cTn id="20" dur="415" decel="50000">
                                              <p:stCondLst>
                                                <p:cond delay="4585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</p:cBhvr>
                                          <p:to x="100000" y="10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1" fill="hold">
                          <p:stCondLst>
                            <p:cond delay="indefinite"/>
                          </p:stCondLst>
                          <p:childTnLst>
                            <p:par>
                              <p:cTn id="2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3" presetID="2" presetClass="entr" presetSubtype="4" fill="hold" grpId="0" nodeType="clickEffect" p14:presetBounceEnd="48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>
                                                <p:txEl>
                                                  <p:charRg st="4294967295" end="4294967295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8000">
                                          <p:cBhvr additive="base">
                                            <p:cTn id="25" dur="500" fill="hold"/>
                                            <p:tgtEl>
                                              <p:spTgt spid="10">
                                                <p:txEl>
                                                  <p:charRg st="4294967295" end="4294967295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8000">
                                          <p:cBhvr additive="base">
                                            <p:cTn id="26" dur="500" fill="hold"/>
                                            <p:tgtEl>
                                              <p:spTgt spid="10">
                                                <p:txEl>
                                                  <p:charRg st="4294967295" end="4294967295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  <p:subTnLst>
                                        <p:animClr clrSpc="rgb" dir="cw">
                                          <p:cBhvr override="childStyle">
                                            <p:cTn dur="1" fill="hold" display="0" masterRel="nextClick" afterEffect="1"/>
                                            <p:tgtEl>
                                              <p:spTgt spid="10">
                                                <p:txEl>
                                                  <p:charRg st="4294967295" end="4294967295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ppt_c</p:attrName>
                                            </p:attrNameLst>
                                          </p:cBhvr>
                                          <p:to>
                                            <a:srgbClr val="FF0066"/>
                                          </p:to>
                                        </p:animClr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5" grpId="0" animBg="1"/>
          <p:bldP spid="10" grpId="0" autoUpdateAnimBg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6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7" dur="145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8" dur="4555" tmFilter="0,0; 0.14,0.36; 0.43,0.73; 0.71,0.91; 1.0,1.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0.2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1660" tmFilter="0.0,0.0; 0.25,0.07; 0.50,0.2; 0.75,0.467; 1.0,1.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3">
                                              <p:val>
                                                <p:fltVal val="0.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1660" tmFilter="0, 0; 0.125,0.2665; 0.25,0.4; 0.375,0.465; 0.5,0.5;  0.625,0.535; 0.75,0.6; 0.875,0.7335; 1,1">
                                              <p:stCondLst>
                                                <p:cond delay="166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9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" dur="830" tmFilter="0, 0; 0.125,0.2665; 0.25,0.4; 0.375,0.465; 0.5,0.5;  0.625,0.535; 0.75,0.6; 0.875,0.7335; 1,1">
                                              <p:stCondLst>
                                                <p:cond delay="331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27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" dur="410" tmFilter="0, 0; 0.125,0.2665; 0.25,0.4; 0.375,0.465; 0.5,0.5;  0.625,0.535; 0.75,0.6; 0.875,0.7335; 1,1">
                                              <p:stCondLst>
                                                <p:cond delay="414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81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Scale>
                                          <p:cBhvr>
                                            <p:cTn id="13" dur="65">
                                              <p:stCondLst>
                                                <p:cond delay="1625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</p:cBhvr>
                                          <p:to x="100000" y="60000"/>
                                        </p:animScale>
                                        <p:animScale>
                                          <p:cBhvr>
                                            <p:cTn id="14" dur="415" decel="50000">
                                              <p:stCondLst>
                                                <p:cond delay="169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15" dur="65">
                                              <p:stCondLst>
                                                <p:cond delay="328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</p:cBhvr>
                                          <p:to x="100000" y="80000"/>
                                        </p:animScale>
                                        <p:animScale>
                                          <p:cBhvr>
                                            <p:cTn id="16" dur="415" decel="50000">
                                              <p:stCondLst>
                                                <p:cond delay="3345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17" dur="65">
                                              <p:stCondLst>
                                                <p:cond delay="4105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</p:cBhvr>
                                          <p:to x="100000" y="90000"/>
                                        </p:animScale>
                                        <p:animScale>
                                          <p:cBhvr>
                                            <p:cTn id="18" dur="415" decel="50000">
                                              <p:stCondLst>
                                                <p:cond delay="417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19" dur="65">
                                              <p:stCondLst>
                                                <p:cond delay="452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</p:cBhvr>
                                          <p:to x="100000" y="95000"/>
                                        </p:animScale>
                                        <p:animScale>
                                          <p:cBhvr>
                                            <p:cTn id="20" dur="415" decel="50000">
                                              <p:stCondLst>
                                                <p:cond delay="4585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</p:cBhvr>
                                          <p:to x="100000" y="10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1" fill="hold">
                          <p:stCondLst>
                            <p:cond delay="indefinite"/>
                          </p:stCondLst>
                          <p:childTnLst>
                            <p:par>
                              <p:cTn id="2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3" presetID="2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>
                                                <p:txEl>
                                                  <p:charRg st="4294967295" end="4294967295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5" dur="500" fill="hold"/>
                                            <p:tgtEl>
                                              <p:spTgt spid="10">
                                                <p:txEl>
                                                  <p:charRg st="4294967295" end="4294967295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6" dur="500" fill="hold"/>
                                            <p:tgtEl>
                                              <p:spTgt spid="10">
                                                <p:txEl>
                                                  <p:charRg st="4294967295" end="4294967295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  <p:subTnLst>
                                        <p:animClr clrSpc="rgb" dir="cw">
                                          <p:cBhvr override="childStyle">
                                            <p:cTn dur="1" fill="hold" display="0" masterRel="nextClick" afterEffect="1"/>
                                            <p:tgtEl>
                                              <p:spTgt spid="10">
                                                <p:txEl>
                                                  <p:charRg st="4294967295" end="4294967295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ppt_c</p:attrName>
                                            </p:attrNameLst>
                                          </p:cBhvr>
                                          <p:to>
                                            <a:srgbClr val="FF0066"/>
                                          </p:to>
                                        </p:animClr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5" grpId="0" animBg="1"/>
          <p:bldP spid="10" grpId="0" autoUpdateAnimBg="0"/>
        </p:bldLst>
      </p:timing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99545" y="0"/>
            <a:ext cx="11619185" cy="2242085"/>
          </a:xfrm>
          <a:solidFill>
            <a:srgbClr val="D3FEA0"/>
          </a:solidFill>
        </p:spPr>
        <p:txBody>
          <a:bodyPr>
            <a:normAutofit/>
          </a:bodyPr>
          <a:lstStyle/>
          <a:p>
            <a:pPr algn="ctr"/>
            <a:r>
              <a:rPr lang="en-US" sz="3600" b="1" dirty="0" smtClean="0"/>
              <a:t>MONEY IS UNIQUE – </a:t>
            </a:r>
            <a:r>
              <a:rPr lang="en-US" sz="3600" b="1" u="sng" dirty="0" smtClean="0"/>
              <a:t>IT HAS THE POWER OF LIFE AND DEATH</a:t>
            </a:r>
            <a:br>
              <a:rPr lang="en-US" sz="3600" b="1" u="sng" dirty="0" smtClean="0"/>
            </a:br>
            <a:r>
              <a:rPr lang="en-US" sz="3600" b="1" u="sng" dirty="0"/>
              <a:t/>
            </a:r>
            <a:br>
              <a:rPr lang="en-US" sz="3600" b="1" u="sng" dirty="0"/>
            </a:br>
            <a:r>
              <a:rPr lang="en-US" sz="4000" b="1" dirty="0" smtClean="0">
                <a:solidFill>
                  <a:srgbClr val="0070C0"/>
                </a:solidFill>
              </a:rPr>
              <a:t>Without money, people die.</a:t>
            </a:r>
            <a:endParaRPr lang="en-US" sz="3600" b="1" dirty="0">
              <a:solidFill>
                <a:srgbClr val="0070C0"/>
              </a:solidFill>
            </a:endParaRPr>
          </a:p>
        </p:txBody>
      </p:sp>
      <p:pic>
        <p:nvPicPr>
          <p:cNvPr id="3" name="Picture 4" descr="http://ts4.mm.bing.net/th?id=H.4720290522729803&amp;pid=15.1&amp;H=101&amp;W=16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0512" y="2242086"/>
            <a:ext cx="2981763" cy="188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6" descr="http://ts4.mm.bing.net/th?id=H.5024344091066507&amp;pid=15.1&amp;H=106&amp;W=16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5329" y="4777109"/>
            <a:ext cx="2852633" cy="1889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ts4.mm.bing.net/th?id=H.4679144719912147&amp;pid=15.1&amp;H=130&amp;W=16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5154" y="4804309"/>
            <a:ext cx="2286001" cy="1862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ts3.mm.bing.net/th?id=H.4905330559354194&amp;pid=15.1&amp;H=106&amp;W=160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45" y="2242086"/>
            <a:ext cx="2794789" cy="1851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0702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584199" y="292101"/>
            <a:ext cx="11334531" cy="1270000"/>
          </a:xfrm>
          <a:solidFill>
            <a:srgbClr val="D3FEA0"/>
          </a:solidFill>
        </p:spPr>
        <p:txBody>
          <a:bodyPr>
            <a:normAutofit/>
          </a:bodyPr>
          <a:lstStyle/>
          <a:p>
            <a:pPr algn="ctr"/>
            <a:r>
              <a:rPr lang="en-US" sz="3600" b="1" dirty="0" smtClean="0"/>
              <a:t>MONEY IS UNIQUE</a:t>
            </a:r>
            <a:endParaRPr lang="en-US" sz="3600" b="1" u="sng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02258" y="1916217"/>
            <a:ext cx="8898412" cy="1436584"/>
          </a:xfrm>
          <a:solidFill>
            <a:srgbClr val="92D050"/>
          </a:solidFill>
          <a:extLst/>
        </p:spPr>
        <p:txBody>
          <a:bodyPr>
            <a:normAutofit/>
          </a:bodyPr>
          <a:lstStyle/>
          <a:p>
            <a:pPr>
              <a:spcBef>
                <a:spcPct val="0"/>
              </a:spcBef>
              <a:buFontTx/>
              <a:buNone/>
            </a:pPr>
            <a:endParaRPr lang="en-US" sz="1800" dirty="0" smtClean="0"/>
          </a:p>
          <a:p>
            <a:pPr>
              <a:spcBef>
                <a:spcPct val="0"/>
              </a:spcBef>
              <a:buFontTx/>
              <a:buNone/>
            </a:pPr>
            <a:endParaRPr lang="en-US" sz="1800" dirty="0" smtClean="0"/>
          </a:p>
          <a:p>
            <a:pPr marL="0" indent="0" algn="ctr">
              <a:spcBef>
                <a:spcPct val="0"/>
              </a:spcBef>
              <a:buNone/>
            </a:pPr>
            <a:r>
              <a:rPr lang="en-US" sz="3600" b="1" u="sng" dirty="0" smtClean="0"/>
              <a:t>A HUMAN INVENTION, EXISTING IN THE LAW</a:t>
            </a:r>
          </a:p>
          <a:p>
            <a:pPr marL="0" indent="0">
              <a:spcBef>
                <a:spcPct val="0"/>
              </a:spcBef>
              <a:buNone/>
            </a:pPr>
            <a:endParaRPr lang="en-US" sz="2400" b="1" u="sng" dirty="0" smtClean="0"/>
          </a:p>
        </p:txBody>
      </p:sp>
      <p:pic>
        <p:nvPicPr>
          <p:cNvPr id="2" name="Picture 4" descr="http://activerain.trulia.com/image_store/uploads/4/2/4/3/1/ar12363173721342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408" y="3915465"/>
            <a:ext cx="2106362" cy="2716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6" descr="http://www.federalreservehistory.org/Media/Image/FedFacts/2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030" y="4023266"/>
            <a:ext cx="4876799" cy="262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2" descr="http://ts1.mm.bing.net/th?id=HN.607998259226610268&amp;pid=15.1&amp;H=97&amp;W=16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3188" y="4747983"/>
            <a:ext cx="3107517" cy="1883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798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7292" y="1323439"/>
            <a:ext cx="11524593" cy="5044965"/>
          </a:xfrm>
          <a:solidFill>
            <a:srgbClr val="FFC000"/>
          </a:solidFill>
        </p:spPr>
        <p:txBody>
          <a:bodyPr>
            <a:normAutofit fontScale="92500" lnSpcReduction="20000"/>
          </a:bodyPr>
          <a:lstStyle/>
          <a:p>
            <a:endParaRPr lang="en-US" sz="2800" dirty="0" smtClean="0"/>
          </a:p>
          <a:p>
            <a:endParaRPr lang="en-US" sz="2800" dirty="0"/>
          </a:p>
          <a:p>
            <a:endParaRPr lang="en-US" sz="2800" b="1" dirty="0" smtClean="0"/>
          </a:p>
          <a:p>
            <a:r>
              <a:rPr lang="en-US" sz="2800" dirty="0" smtClean="0"/>
              <a:t>THE NATURE OF MONEY IS PURPOSELY KEPT SECRET AND CONFUSED.</a:t>
            </a:r>
          </a:p>
          <a:p>
            <a:endParaRPr lang="en-US" sz="2800" dirty="0"/>
          </a:p>
          <a:p>
            <a:r>
              <a:rPr lang="en-US" sz="12400" dirty="0" smtClean="0"/>
              <a:t>WHY</a:t>
            </a:r>
            <a:r>
              <a:rPr lang="en-US" sz="2800" dirty="0" smtClean="0"/>
              <a:t>   </a:t>
            </a:r>
            <a:r>
              <a:rPr lang="en-US" sz="20000" dirty="0" smtClean="0"/>
              <a:t>?</a:t>
            </a:r>
            <a:endParaRPr lang="en-US" sz="2800" dirty="0" smtClean="0"/>
          </a:p>
          <a:p>
            <a:endParaRPr lang="en-US" sz="2800" dirty="0"/>
          </a:p>
          <a:p>
            <a:pPr algn="l"/>
            <a:r>
              <a:rPr lang="en-US" sz="2800" dirty="0" smtClean="0"/>
              <a:t>               	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5203372" y="0"/>
            <a:ext cx="121539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#2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317797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2606" y="1008993"/>
            <a:ext cx="11524593" cy="5044965"/>
          </a:xfrm>
          <a:solidFill>
            <a:srgbClr val="FFC000"/>
          </a:solidFill>
        </p:spPr>
        <p:txBody>
          <a:bodyPr>
            <a:normAutofit/>
          </a:bodyPr>
          <a:lstStyle/>
          <a:p>
            <a:endParaRPr lang="en-US" sz="2800" dirty="0" smtClean="0"/>
          </a:p>
          <a:p>
            <a:endParaRPr lang="en-US" sz="2800" dirty="0"/>
          </a:p>
          <a:p>
            <a:endParaRPr lang="en-US" sz="2800" dirty="0"/>
          </a:p>
          <a:p>
            <a:pPr algn="l"/>
            <a:r>
              <a:rPr lang="en-US" sz="2800" dirty="0" smtClean="0"/>
              <a:t>              </a:t>
            </a:r>
            <a:r>
              <a:rPr lang="en-US" sz="4000" dirty="0" smtClean="0"/>
              <a:t>BECAUSE OUR MONEY HAS BEEN … 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4560563" y="3804191"/>
            <a:ext cx="607589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b="1" u="sng" dirty="0" smtClean="0"/>
              <a:t>PRIVATIZED</a:t>
            </a:r>
            <a:endParaRPr lang="en-US" sz="9600" b="1" u="sng" dirty="0"/>
          </a:p>
        </p:txBody>
      </p:sp>
    </p:spTree>
    <p:extLst>
      <p:ext uri="{BB962C8B-B14F-4D97-AF65-F5344CB8AC3E}">
        <p14:creationId xmlns:p14="http://schemas.microsoft.com/office/powerpoint/2010/main" val="997397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4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555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6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60" tmFilter="0, 0; 0.125,0.2665; 0.25,0.4; 0.375,0.465; 0.5,0.5;  0.625,0.535; 0.75,0.6; 0.875,0.7335; 1,1">
                                          <p:stCondLst>
                                            <p:cond delay="166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30" tmFilter="0, 0; 0.125,0.2665; 0.25,0.4; 0.375,0.465; 0.5,0.5;  0.625,0.535; 0.75,0.6; 0.875,0.7335; 1,1">
                                          <p:stCondLst>
                                            <p:cond delay="331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10" tmFilter="0, 0; 0.125,0.2665; 0.25,0.4; 0.375,0.465; 0.5,0.5;  0.625,0.535; 0.75,0.6; 0.875,0.7335; 1,1">
                                          <p:stCondLst>
                                            <p:cond delay="414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65">
                                          <p:stCondLst>
                                            <p:cond delay="16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415" decel="50000">
                                          <p:stCondLst>
                                            <p:cond delay="169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65">
                                          <p:stCondLst>
                                            <p:cond delay="328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415" decel="50000">
                                          <p:stCondLst>
                                            <p:cond delay="334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65">
                                          <p:stCondLst>
                                            <p:cond delay="410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415" decel="50000">
                                          <p:stCondLst>
                                            <p:cond delay="41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65">
                                          <p:stCondLst>
                                            <p:cond delay="45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415" decel="50000">
                                          <p:stCondLst>
                                            <p:cond delay="458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 txBox="1">
            <a:spLocks/>
          </p:cNvSpPr>
          <p:nvPr/>
        </p:nvSpPr>
        <p:spPr>
          <a:xfrm>
            <a:off x="763814" y="200322"/>
            <a:ext cx="9865226" cy="125128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300" dirty="0" smtClean="0"/>
              <a:t>PRIVATE COMMERCIAL BANKS –</a:t>
            </a:r>
          </a:p>
          <a:p>
            <a:r>
              <a:rPr lang="en-US" sz="2600" dirty="0" smtClean="0"/>
              <a:t>Do </a:t>
            </a:r>
            <a:r>
              <a:rPr lang="en-US" sz="2600" u="sng" dirty="0" smtClean="0"/>
              <a:t>not</a:t>
            </a:r>
            <a:r>
              <a:rPr lang="en-US" sz="2600" dirty="0" smtClean="0"/>
              <a:t> lend your deposits to borrowers</a:t>
            </a:r>
            <a:endParaRPr lang="en-US" sz="2600" dirty="0"/>
          </a:p>
        </p:txBody>
      </p:sp>
      <p:pic>
        <p:nvPicPr>
          <p:cNvPr id="1030" name="Picture 6" descr="http://ts1.mm.bing.net/th?id=H.5003736650877280&amp;pid=15.1&amp;H=160&amp;W=15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3825" y="1714566"/>
            <a:ext cx="2628685" cy="2903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://ts1.mm.bing.net/th?id=H.4895211473797556&amp;pid=15.1&amp;H=107&amp;W=16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422" y="1714567"/>
            <a:ext cx="3653293" cy="2903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ight Arrow 3"/>
          <p:cNvSpPr/>
          <p:nvPr/>
        </p:nvSpPr>
        <p:spPr>
          <a:xfrm>
            <a:off x="3431003" y="5209615"/>
            <a:ext cx="4530848" cy="266301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dirty="0"/>
          </a:p>
        </p:txBody>
      </p:sp>
      <p:sp>
        <p:nvSpPr>
          <p:cNvPr id="18" name="TextBox 17"/>
          <p:cNvSpPr txBox="1"/>
          <p:nvPr/>
        </p:nvSpPr>
        <p:spPr>
          <a:xfrm>
            <a:off x="5059318" y="4486340"/>
            <a:ext cx="213702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u="sng" dirty="0" smtClean="0">
                <a:solidFill>
                  <a:srgbClr val="0000FF"/>
                </a:solidFill>
              </a:rPr>
              <a:t>NO</a:t>
            </a:r>
            <a:endParaRPr lang="en-US" sz="8800" b="1" u="sng" dirty="0">
              <a:solidFill>
                <a:srgbClr val="0000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4422" y="4927267"/>
            <a:ext cx="2664704" cy="132343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DEPOSITS</a:t>
            </a:r>
          </a:p>
          <a:p>
            <a:r>
              <a:rPr lang="en-US" sz="3200" b="1" dirty="0" smtClean="0"/>
              <a:t>(savings)</a:t>
            </a:r>
            <a:endParaRPr lang="en-US" sz="3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8382843" y="4927266"/>
            <a:ext cx="3050651" cy="132343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LOANS</a:t>
            </a:r>
          </a:p>
          <a:p>
            <a:r>
              <a:rPr lang="en-US" sz="3200" b="1" dirty="0" smtClean="0"/>
              <a:t>(investment)</a:t>
            </a:r>
            <a:endParaRPr lang="en-US" sz="32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64707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8783"/>
    </mc:Choice>
    <mc:Fallback xmlns="">
      <p:transition advTm="1878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2758190"/>
            <a:ext cx="12192000" cy="10156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       IT IS THE EXACT OPPOSITE !!!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489756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46"/>
    </mc:Choice>
    <mc:Fallback xmlns="">
      <p:transition spd="slow" advTm="2646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>
            <a:off x="4331042" y="5233737"/>
            <a:ext cx="2378243" cy="14658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dirty="0"/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1524000" y="377371"/>
            <a:ext cx="9127956" cy="20780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 smtClean="0"/>
              <a:t>A borrower signs a loan contract,</a:t>
            </a:r>
          </a:p>
          <a:p>
            <a:r>
              <a:rPr lang="en-US" sz="4000" dirty="0" smtClean="0"/>
              <a:t>and the </a:t>
            </a:r>
            <a:r>
              <a:rPr lang="en-US" sz="4000" b="1" dirty="0" smtClean="0"/>
              <a:t>BANK CREATES A DEPOSIT </a:t>
            </a:r>
          </a:p>
          <a:p>
            <a:r>
              <a:rPr lang="en-US" sz="4000" dirty="0" smtClean="0"/>
              <a:t>in the borrower’s account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88405" y="5591564"/>
            <a:ext cx="3050651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LOANS</a:t>
            </a:r>
            <a:endParaRPr lang="en-US" sz="4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383374" y="5552576"/>
            <a:ext cx="21378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CREATE</a:t>
            </a:r>
            <a:endParaRPr lang="en-US" sz="4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8035384" y="5683897"/>
            <a:ext cx="2664704" cy="83099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DEPOSITS</a:t>
            </a:r>
            <a:endParaRPr lang="en-US" sz="4800" b="1" dirty="0"/>
          </a:p>
        </p:txBody>
      </p:sp>
      <p:pic>
        <p:nvPicPr>
          <p:cNvPr id="9" name="Picture 8" descr="http://ts1.mm.bing.net/th?id=H.4895211473797556&amp;pid=15.1&amp;H=107&amp;W=16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1429" y="2636670"/>
            <a:ext cx="3833810" cy="3047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http://ts1.mm.bing.net/th?id=H.5003736650877280&amp;pid=15.1&amp;H=160&amp;W=15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405" y="2780150"/>
            <a:ext cx="3050651" cy="2903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8605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2483"/>
    </mc:Choice>
    <mc:Fallback xmlns="">
      <p:transition spd="slow" advTm="3248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2577</TotalTime>
  <Words>618</Words>
  <Application>Microsoft Office PowerPoint</Application>
  <PresentationFormat>Widescreen</PresentationFormat>
  <Paragraphs>164</Paragraphs>
  <Slides>21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Office Theme</vt:lpstr>
      <vt:lpstr>PANEL:   The Secret Pillars of Capitalism - Land Control and Debt-Money:  Two Systems That Enslave Us and How We Can Change Them SUNDAY, JUNE 1 10:00am - 11:50am (Room 9.68)</vt:lpstr>
      <vt:lpstr>MONEY IS  ...</vt:lpstr>
      <vt:lpstr>MONEY IS UNIQUE – IT HAS THE POWER OF LIFE AND DEATH  Without money, people die.</vt:lpstr>
      <vt:lpstr>MONEY IS UNIQUE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PRIVATE BANK MAKES UP THE DEBT-MONEY LOAN OUT OF ‘THIN AIR’.  THE WORKING-CLASS BORROWER MUST REPAY PRINCIPAL AND INTEREST WITH HARD WORK.</vt:lpstr>
      <vt:lpstr>WHY ARE WE NOT TAUGHT THIS ? ? ? ?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WHY ARE WE NOT TAUGHT THIS ? ? ? ?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Sue Peters</dc:creator>
  <cp:lastModifiedBy>Sue Peters</cp:lastModifiedBy>
  <cp:revision>516</cp:revision>
  <dcterms:created xsi:type="dcterms:W3CDTF">2013-08-07T22:12:29Z</dcterms:created>
  <dcterms:modified xsi:type="dcterms:W3CDTF">2014-05-28T04:20:52Z</dcterms:modified>
</cp:coreProperties>
</file>