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7"/>
  </p:notesMasterIdLst>
  <p:sldIdLst>
    <p:sldId id="256" r:id="rId2"/>
    <p:sldId id="257" r:id="rId3"/>
    <p:sldId id="258" r:id="rId4"/>
    <p:sldId id="259" r:id="rId5"/>
    <p:sldId id="265" r:id="rId6"/>
    <p:sldId id="260" r:id="rId7"/>
    <p:sldId id="261" r:id="rId8"/>
    <p:sldId id="273" r:id="rId9"/>
    <p:sldId id="274" r:id="rId10"/>
    <p:sldId id="263" r:id="rId11"/>
    <p:sldId id="264" r:id="rId12"/>
    <p:sldId id="266" r:id="rId13"/>
    <p:sldId id="267" r:id="rId14"/>
    <p:sldId id="268" r:id="rId15"/>
    <p:sldId id="275" r:id="rId16"/>
    <p:sldId id="272" r:id="rId17"/>
    <p:sldId id="276" r:id="rId18"/>
    <p:sldId id="269" r:id="rId19"/>
    <p:sldId id="270" r:id="rId20"/>
    <p:sldId id="271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FFFF"/>
    <a:srgbClr val="FFFFA7"/>
    <a:srgbClr val="FF714F"/>
    <a:srgbClr val="9BFF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45" autoAdjust="0"/>
    <p:restoredTop sz="86458" autoAdjust="0"/>
  </p:normalViewPr>
  <p:slideViewPr>
    <p:cSldViewPr snapToGrid="0">
      <p:cViewPr varScale="1">
        <p:scale>
          <a:sx n="49" d="100"/>
          <a:sy n="49" d="100"/>
        </p:scale>
        <p:origin x="66" y="3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9469DB-6212-E54E-BE46-5B5DA6322F2F}" type="datetimeFigureOut">
              <a:rPr lang="en-US" smtClean="0"/>
              <a:pPr/>
              <a:t>6/1/2015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B89A31-1C53-C445-815B-57943C255A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068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89A31-1C53-C445-815B-57943C255A4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675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89A31-1C53-C445-815B-57943C255A49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226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89A31-1C53-C445-815B-57943C255A49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0570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2975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42975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42975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42975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42975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369D375-16E9-432A-9276-372460B4D294}" type="slidenum">
              <a:rPr lang="en-US" altLang="en-US" sz="1200" b="0" smtClean="0">
                <a:latin typeface="Times New Roman" panose="02020603050405020304" pitchFamily="18" charset="0"/>
              </a:rPr>
              <a:pPr/>
              <a:t>65</a:t>
            </a:fld>
            <a:endParaRPr lang="en-US" altLang="en-US" sz="1200" b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9894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2975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42975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42975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42975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42975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AA99A8-13C9-437F-880B-E7867334EA5D}" type="slidenum">
              <a:rPr lang="en-US" altLang="en-US" sz="1200" b="0" smtClean="0">
                <a:latin typeface="Times New Roman" panose="02020603050405020304" pitchFamily="18" charset="0"/>
              </a:rPr>
              <a:pPr/>
              <a:t>66</a:t>
            </a:fld>
            <a:endParaRPr lang="en-US" altLang="en-US" sz="1200" b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411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2975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42975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42975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42975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42975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5C6A4A7-4F83-44D4-8F7D-2A716A01C84E}" type="slidenum">
              <a:rPr lang="en-US" altLang="en-US" sz="1200" b="0" smtClean="0">
                <a:latin typeface="Times New Roman" panose="02020603050405020304" pitchFamily="18" charset="0"/>
              </a:rPr>
              <a:pPr/>
              <a:t>67</a:t>
            </a:fld>
            <a:endParaRPr lang="en-US" altLang="en-US" sz="1200" b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7278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2975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42975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42975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42975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42975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672AD45-2F88-4295-952C-E75A480E412D}" type="slidenum">
              <a:rPr lang="en-US" altLang="en-US" sz="1200" b="0" smtClean="0">
                <a:latin typeface="Times New Roman" panose="02020603050405020304" pitchFamily="18" charset="0"/>
              </a:rPr>
              <a:pPr/>
              <a:t>68</a:t>
            </a:fld>
            <a:endParaRPr lang="en-US" altLang="en-US" sz="1200" b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7953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2975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42975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42975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42975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42975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155522D-CA2E-447E-91CF-929CE6D4D9B1}" type="slidenum">
              <a:rPr lang="en-US" altLang="en-US" sz="1200" b="0" smtClean="0">
                <a:latin typeface="Times New Roman" panose="02020603050405020304" pitchFamily="18" charset="0"/>
              </a:rPr>
              <a:pPr/>
              <a:t>70</a:t>
            </a:fld>
            <a:endParaRPr lang="en-US" altLang="en-US" sz="1200" b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5125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2975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42975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42975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42975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42975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C3B278D-04B2-435E-A3DC-F2D1E872BEDA}" type="slidenum">
              <a:rPr lang="en-US" altLang="en-US" sz="1200" b="0" smtClean="0">
                <a:latin typeface="Times New Roman" panose="02020603050405020304" pitchFamily="18" charset="0"/>
              </a:rPr>
              <a:pPr/>
              <a:t>72</a:t>
            </a:fld>
            <a:endParaRPr lang="en-US" altLang="en-US" sz="1200" b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031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5CAAF-E54C-42E3-ADC3-B8843C011185}" type="datetimeFigureOut">
              <a:rPr lang="en-US" smtClean="0"/>
              <a:pPr/>
              <a:t>6/1/2015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4EFD1-A05E-4204-81F1-2C7C917FA5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505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5CAAF-E54C-42E3-ADC3-B8843C011185}" type="datetimeFigureOut">
              <a:rPr lang="en-US" smtClean="0"/>
              <a:pPr/>
              <a:t>6/1/2015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4EFD1-A05E-4204-81F1-2C7C917FA5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129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5CAAF-E54C-42E3-ADC3-B8843C011185}" type="datetimeFigureOut">
              <a:rPr lang="en-US" smtClean="0"/>
              <a:pPr/>
              <a:t>6/1/2015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4EFD1-A05E-4204-81F1-2C7C917FA5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552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5CAAF-E54C-42E3-ADC3-B8843C011185}" type="datetimeFigureOut">
              <a:rPr lang="en-US" smtClean="0"/>
              <a:pPr/>
              <a:t>6/1/2015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4EFD1-A05E-4204-81F1-2C7C917FA5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29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5CAAF-E54C-42E3-ADC3-B8843C011185}" type="datetimeFigureOut">
              <a:rPr lang="en-US" smtClean="0"/>
              <a:pPr/>
              <a:t>6/1/2015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4EFD1-A05E-4204-81F1-2C7C917FA5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780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5CAAF-E54C-42E3-ADC3-B8843C011185}" type="datetimeFigureOut">
              <a:rPr lang="en-US" smtClean="0"/>
              <a:pPr/>
              <a:t>6/1/2015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4EFD1-A05E-4204-81F1-2C7C917FA5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554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5CAAF-E54C-42E3-ADC3-B8843C011185}" type="datetimeFigureOut">
              <a:rPr lang="en-US" smtClean="0"/>
              <a:pPr/>
              <a:t>6/1/2015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4EFD1-A05E-4204-81F1-2C7C917FA5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5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5CAAF-E54C-42E3-ADC3-B8843C011185}" type="datetimeFigureOut">
              <a:rPr lang="en-US" smtClean="0"/>
              <a:pPr/>
              <a:t>6/1/2015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4EFD1-A05E-4204-81F1-2C7C917FA5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311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5CAAF-E54C-42E3-ADC3-B8843C011185}" type="datetimeFigureOut">
              <a:rPr lang="en-US" smtClean="0"/>
              <a:pPr/>
              <a:t>6/1/2015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4EFD1-A05E-4204-81F1-2C7C917FA5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175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5CAAF-E54C-42E3-ADC3-B8843C011185}" type="datetimeFigureOut">
              <a:rPr lang="en-US" smtClean="0"/>
              <a:pPr/>
              <a:t>6/1/2015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4EFD1-A05E-4204-81F1-2C7C917FA5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656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5CAAF-E54C-42E3-ADC3-B8843C011185}" type="datetimeFigureOut">
              <a:rPr lang="en-US" smtClean="0"/>
              <a:pPr/>
              <a:t>6/1/2015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4EFD1-A05E-4204-81F1-2C7C917FA5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894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B5CAAF-E54C-42E3-ADC3-B8843C011185}" type="datetimeFigureOut">
              <a:rPr lang="en-US" smtClean="0"/>
              <a:pPr/>
              <a:t>6/1/2015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34EFD1-A05E-4204-81F1-2C7C917FA5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225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50.png"/><Relationship Id="rId4" Type="http://schemas.openxmlformats.org/officeDocument/2006/relationships/image" Target="../media/image5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50.png"/><Relationship Id="rId4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7643" y="1220314"/>
            <a:ext cx="7295744" cy="4289899"/>
          </a:xfrm>
        </p:spPr>
        <p:txBody>
          <a:bodyPr>
            <a:noAutofit/>
          </a:bodyPr>
          <a:lstStyle/>
          <a:p>
            <a:r>
              <a:rPr lang="en-US" sz="3600" b="1" dirty="0"/>
              <a:t>Corporate Dominance</a:t>
            </a:r>
            <a:r>
              <a:rPr lang="en-US" sz="3600" b="1" dirty="0" smtClean="0"/>
              <a:t>:</a:t>
            </a:r>
            <a:br>
              <a:rPr lang="en-US" sz="3600" b="1" dirty="0" smtClean="0"/>
            </a:br>
            <a:r>
              <a:rPr lang="en-US" sz="3600" b="1" dirty="0" smtClean="0"/>
              <a:t> </a:t>
            </a:r>
            <a:r>
              <a:rPr lang="en-US" sz="3600" b="1" dirty="0"/>
              <a:t>Our Debt-Money System </a:t>
            </a:r>
            <a:r>
              <a:rPr lang="en-US" sz="3600" b="1" dirty="0" smtClean="0"/>
              <a:t>and</a:t>
            </a:r>
            <a:br>
              <a:rPr lang="en-US" sz="3600" b="1" dirty="0" smtClean="0"/>
            </a:br>
            <a:r>
              <a:rPr lang="en-US" sz="3600" b="1" dirty="0" smtClean="0"/>
              <a:t>the </a:t>
            </a:r>
            <a:r>
              <a:rPr lang="en-US" sz="3600" b="1" dirty="0"/>
              <a:t>Trans Pacific Partnership (TPP)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 </a:t>
            </a:r>
            <a:br>
              <a:rPr lang="en-US" sz="3600" dirty="0"/>
            </a:br>
            <a:r>
              <a:rPr lang="en-US" sz="3600" dirty="0"/>
              <a:t> </a:t>
            </a:r>
            <a:br>
              <a:rPr lang="en-US" sz="3600" dirty="0"/>
            </a:br>
            <a:r>
              <a:rPr lang="en-US" sz="3600" b="1" dirty="0"/>
              <a:t>Session </a:t>
            </a:r>
            <a:r>
              <a:rPr lang="en-US" sz="3600" b="1" dirty="0" smtClean="0"/>
              <a:t>3:  Sat </a:t>
            </a:r>
            <a:r>
              <a:rPr lang="en-US" sz="3600" b="1" dirty="0"/>
              <a:t>03:15pm - 05:00pm in Room 1.101</a:t>
            </a:r>
            <a:endParaRPr lang="en-US" sz="3600" dirty="0">
              <a:effectLst/>
            </a:endParaRPr>
          </a:p>
        </p:txBody>
      </p:sp>
      <p:pic>
        <p:nvPicPr>
          <p:cNvPr id="1026" name="Picture 2" descr="http://www.komei.or.jp/km/tonegawa/files/2013/04/TPP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93" y="284027"/>
            <a:ext cx="4286250" cy="400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08335" y="4099862"/>
            <a:ext cx="127470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               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23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0587" y="267008"/>
            <a:ext cx="10155676" cy="3323987"/>
          </a:xfrm>
          <a:prstGeom prst="rect">
            <a:avLst/>
          </a:prstGeom>
          <a:solidFill>
            <a:srgbClr val="A3FFFF"/>
          </a:solidFill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sz="2400" b="1" dirty="0" smtClean="0"/>
              <a:t>ISDS EXAMPLE #1:</a:t>
            </a:r>
          </a:p>
          <a:p>
            <a:pPr algn="ctr"/>
            <a:endParaRPr lang="en-US" sz="2400" b="1" dirty="0" smtClean="0"/>
          </a:p>
          <a:p>
            <a:pPr algn="ctr"/>
            <a:r>
              <a:rPr lang="en-US" sz="2400" b="1" dirty="0" smtClean="0"/>
              <a:t>     THE HIGHEST REWARD SO FAR IS 3.2 BILLION $ </a:t>
            </a:r>
          </a:p>
          <a:p>
            <a:pPr algn="ctr"/>
            <a:r>
              <a:rPr lang="en-US" sz="2400" b="1" dirty="0" smtClean="0"/>
              <a:t>GIVEN TO OCCIDENTAL OIL CO.</a:t>
            </a:r>
          </a:p>
          <a:p>
            <a:pPr algn="ctr"/>
            <a:endParaRPr lang="en-US" sz="2400" dirty="0" smtClean="0"/>
          </a:p>
          <a:p>
            <a:r>
              <a:rPr lang="en-US" sz="2400" dirty="0" smtClean="0"/>
              <a:t>OCCIDENTAL SUED EQUADOR OVER EQUADOR’S TERMINATION OF AN OIL CONCESSION CONTRACT, EVEN THOUGH THE TERMINATION WAS  APPARENTLY LEGAL.   </a:t>
            </a:r>
            <a:endParaRPr lang="en-US" sz="2400" dirty="0"/>
          </a:p>
        </p:txBody>
      </p:sp>
      <p:pic>
        <p:nvPicPr>
          <p:cNvPr id="6146" name="Picture 2" descr="http://www.operationworld.org/files/ow/maps/lginset/ecua-LMAP-m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87" y="3505706"/>
            <a:ext cx="3210195" cy="321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ts3.mm.bing.net/th?id=JN.YCugc1mMv7jNZB2fg2RLVQ&amp;pid=15.1&amp;H=97&amp;W=1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425" y="3702928"/>
            <a:ext cx="4653064" cy="282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484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8758" y="1227752"/>
            <a:ext cx="6147881" cy="4893647"/>
          </a:xfrm>
          <a:prstGeom prst="rect">
            <a:avLst/>
          </a:prstGeom>
          <a:solidFill>
            <a:srgbClr val="A3FFFF"/>
          </a:solidFill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r>
              <a:rPr lang="en-US" sz="2400" dirty="0"/>
              <a:t>Under NAFTA, Ethyl Corporation sought $251 million from Canada because </a:t>
            </a:r>
            <a:r>
              <a:rPr lang="en-US" sz="2400" dirty="0" smtClean="0"/>
              <a:t>Canada </a:t>
            </a:r>
            <a:r>
              <a:rPr lang="en-US" sz="2400" dirty="0"/>
              <a:t>implemented a ban on the import and transport of a toxic </a:t>
            </a:r>
            <a:r>
              <a:rPr lang="en-US" sz="2400" dirty="0" smtClean="0"/>
              <a:t>gasoline </a:t>
            </a:r>
            <a:r>
              <a:rPr lang="en-US" sz="2400" dirty="0"/>
              <a:t>additive, MMT</a:t>
            </a:r>
            <a:r>
              <a:rPr lang="en-US" sz="2400" dirty="0" smtClean="0"/>
              <a:t>.</a:t>
            </a:r>
          </a:p>
          <a:p>
            <a:endParaRPr lang="en-US" sz="2400" dirty="0"/>
          </a:p>
          <a:p>
            <a:r>
              <a:rPr lang="en-US" sz="2400" dirty="0" smtClean="0"/>
              <a:t>Canada </a:t>
            </a:r>
            <a:r>
              <a:rPr lang="en-US" sz="2400" dirty="0"/>
              <a:t>settled with Ethyl</a:t>
            </a:r>
            <a:r>
              <a:rPr lang="en-US" sz="2400" dirty="0" smtClean="0"/>
              <a:t>.</a:t>
            </a:r>
          </a:p>
          <a:p>
            <a:endParaRPr lang="en-US" sz="2400" dirty="0"/>
          </a:p>
          <a:p>
            <a:r>
              <a:rPr lang="en-US" sz="2400" dirty="0" smtClean="0"/>
              <a:t>The </a:t>
            </a:r>
            <a:r>
              <a:rPr lang="en-US" sz="2400" dirty="0"/>
              <a:t>terms </a:t>
            </a:r>
            <a:r>
              <a:rPr lang="en-US" sz="2400" dirty="0" smtClean="0"/>
              <a:t>required </a:t>
            </a:r>
            <a:r>
              <a:rPr lang="en-US" sz="2400" dirty="0"/>
              <a:t>the Canadian government to pay Ethyl $13 million in damages </a:t>
            </a:r>
            <a:r>
              <a:rPr lang="en-US" sz="2400" dirty="0" smtClean="0"/>
              <a:t>and </a:t>
            </a:r>
            <a:r>
              <a:rPr lang="en-US" sz="2400" dirty="0"/>
              <a:t>legal fees, to revoke the ban and to post advertising saying </a:t>
            </a:r>
            <a:r>
              <a:rPr lang="en-US" sz="2400" dirty="0" smtClean="0"/>
              <a:t>that MMT </a:t>
            </a:r>
            <a:r>
              <a:rPr lang="en-US" sz="2400" dirty="0"/>
              <a:t>was safe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460" y="1257656"/>
            <a:ext cx="5687540" cy="48637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21021" y="369651"/>
            <a:ext cx="6266459" cy="523220"/>
          </a:xfrm>
          <a:prstGeom prst="rect">
            <a:avLst/>
          </a:prstGeom>
          <a:solidFill>
            <a:srgbClr val="A3FFFF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ISDS:  EXAMPLE #2 ENVIRONMENT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3067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165" y="233464"/>
            <a:ext cx="11139848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ISDS #3: NUCLEAR</a:t>
            </a:r>
          </a:p>
          <a:p>
            <a:endParaRPr lang="en-US" sz="2400" dirty="0" smtClean="0"/>
          </a:p>
          <a:p>
            <a:r>
              <a:rPr lang="en-US" sz="2400" dirty="0" smtClean="0"/>
              <a:t>IN 2012, VATTENFALL, A SWEDISH UTILITY  OPERATING 2 NUCLEAR PLANTS IN GERMANY, SUED THE GERMAN FEDERAL GOVERNMENT, AFTER GERMANY DECIDED TO SHUT DOWN THEIR NUCLEAR POWER INDUSTRY, FOLLOWING FUKUSHIMA.</a:t>
            </a:r>
          </a:p>
          <a:p>
            <a:endParaRPr lang="en-US" sz="2400" dirty="0"/>
          </a:p>
          <a:p>
            <a:r>
              <a:rPr lang="en-US" sz="2400" dirty="0" smtClean="0"/>
              <a:t>THIS IS STILL IN ARBITRATION.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    </a:t>
            </a:r>
            <a:endParaRPr lang="en-US" dirty="0"/>
          </a:p>
        </p:txBody>
      </p:sp>
      <p:pic>
        <p:nvPicPr>
          <p:cNvPr id="8194" name="Picture 2" descr="http://www.jordensvanner.se/wordpress/wp-content/uploads/2014/04/800px-Vattenfall_Europe_Kraftwerk_Boxberg-500x3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673" y="2723745"/>
            <a:ext cx="5512340" cy="413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14417" y="5568829"/>
            <a:ext cx="2071273" cy="461665"/>
          </a:xfrm>
          <a:prstGeom prst="rect">
            <a:avLst/>
          </a:prstGeom>
          <a:solidFill>
            <a:srgbClr val="A3FFFF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VATTENFALL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7548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7668" y="0"/>
            <a:ext cx="10369684" cy="1569660"/>
          </a:xfrm>
          <a:prstGeom prst="rect">
            <a:avLst/>
          </a:prstGeom>
          <a:solidFill>
            <a:srgbClr val="9BFF9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ISDS #4 FRACKING</a:t>
            </a:r>
          </a:p>
          <a:p>
            <a:r>
              <a:rPr lang="en-US" sz="2400" dirty="0" smtClean="0"/>
              <a:t>IN 2013, U.S. MINING COMPANY, LONEPINE RESOURCES INC. SUED CANADA BECAUSE THE PROVINCE OF QUEBEC PUT A MORATORIUM ON FRACKING, DUE TO  ENVIRONMENTAL  CONCERNS</a:t>
            </a:r>
            <a:r>
              <a:rPr lang="en-US" dirty="0" smtClean="0"/>
              <a:t>.   </a:t>
            </a:r>
            <a:endParaRPr lang="en-US" dirty="0"/>
          </a:p>
        </p:txBody>
      </p:sp>
      <p:pic>
        <p:nvPicPr>
          <p:cNvPr id="9220" name="Picture 4" descr="http://stewartacuff.com/wp-content/uploads/2014/05/fracking-diagram-simp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010" y="1754326"/>
            <a:ext cx="7795000" cy="5103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42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1846659"/>
          </a:xfrm>
          <a:prstGeom prst="rect">
            <a:avLst/>
          </a:prstGeom>
          <a:solidFill>
            <a:srgbClr val="9BFF9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ISDS #5 HEALTH AND SAFETY REGULATIONS </a:t>
            </a:r>
          </a:p>
          <a:p>
            <a:pPr algn="ctr"/>
            <a:endParaRPr lang="en-US" sz="2400" dirty="0"/>
          </a:p>
          <a:p>
            <a:r>
              <a:rPr lang="en-US" sz="2400" dirty="0" smtClean="0"/>
              <a:t>PHILIP MORRIS IS SUING AUSTRALIA AND URUGUAY FOR THEIR ANTI-SMOKING LAWS, REQUIRING HEALTH WARNINGS ON CIGARETTE PACKAGING.</a:t>
            </a:r>
            <a:endParaRPr lang="en-US" dirty="0" smtClean="0"/>
          </a:p>
          <a:p>
            <a:r>
              <a:rPr lang="en-US" dirty="0" smtClean="0"/>
              <a:t>    </a:t>
            </a:r>
            <a:endParaRPr lang="en-US" dirty="0"/>
          </a:p>
        </p:txBody>
      </p:sp>
      <p:pic>
        <p:nvPicPr>
          <p:cNvPr id="10242" name="Picture 2" descr="http://archivi.diariodelweb.it/img/620/224/224643-610x3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546" y="1846659"/>
            <a:ext cx="9163522" cy="502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53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255454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ISDS #6  ENVIRONMENT</a:t>
            </a:r>
          </a:p>
          <a:p>
            <a:endParaRPr lang="en-US" sz="2000" dirty="0" smtClean="0"/>
          </a:p>
          <a:p>
            <a:r>
              <a:rPr lang="en-US" sz="2000" dirty="0" smtClean="0"/>
              <a:t>PACIFIC RIM MINING CORPORATION, A CANADIAN CO., SUED EL SALVADOR UNDER CENTRAL AMERICA FREE TRADE AGREEMENT (CAFTA).    PACIFIC RIM WANTED TO ESTABLISH A GOLD MINE IN THE BASIN OF EL SALVADOR’S LARGEST RIVER.   EL SALVADOR SAID ‘NO’ FOR ENVIRONMENTAL REASONS.</a:t>
            </a:r>
          </a:p>
          <a:p>
            <a:endParaRPr lang="en-US" sz="2000" dirty="0"/>
          </a:p>
          <a:p>
            <a:r>
              <a:rPr lang="en-US" sz="2000" dirty="0"/>
              <a:t>SINCE CANADA IS NOT A PARTY TO CAFTA, THIS CANADIAN CO. MOVED ITS SUBSIDIARY FROM THE CAYMAN ISLANDS TO NEVADA, U.S., AND REINCORORATED IN ORDER TO SUE UNDER CAFTA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pic>
        <p:nvPicPr>
          <p:cNvPr id="11268" name="Picture 4" descr="http://www.nationsonline.org/maps/USA/Nevada_ma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030" y="2983202"/>
            <a:ext cx="4584970" cy="3874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www.worldatlas.com/webimage/countrys/namerica/caribb/kycarib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62322"/>
            <a:ext cx="5447489" cy="401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ight Arrow 2"/>
          <p:cNvSpPr/>
          <p:nvPr/>
        </p:nvSpPr>
        <p:spPr>
          <a:xfrm>
            <a:off x="1478603" y="4435813"/>
            <a:ext cx="8599251" cy="484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07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disclosurenewsonline.com/wp-content/uploads/2015/02/minimum-wage-sign-800x8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170" y="2146165"/>
            <a:ext cx="4711835" cy="471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" y="0"/>
            <a:ext cx="12192001" cy="2185214"/>
          </a:xfrm>
          <a:prstGeom prst="rect">
            <a:avLst/>
          </a:prstGeom>
          <a:solidFill>
            <a:srgbClr val="9BFF9B"/>
          </a:solidFill>
        </p:spPr>
        <p:txBody>
          <a:bodyPr wrap="square" rtlCol="0">
            <a:spAutoFit/>
          </a:bodyPr>
          <a:lstStyle/>
          <a:p>
            <a:pPr algn="ctr"/>
            <a:endParaRPr lang="en-US" sz="2400" dirty="0" smtClean="0"/>
          </a:p>
          <a:p>
            <a:pPr algn="ctr"/>
            <a:r>
              <a:rPr lang="en-US" sz="2800" dirty="0" smtClean="0"/>
              <a:t>#7 ISDS EXAMPLE:  MINIMUM WAGE</a:t>
            </a:r>
          </a:p>
          <a:p>
            <a:pPr algn="ctr"/>
            <a:endParaRPr lang="en-US" sz="2800" dirty="0" smtClean="0"/>
          </a:p>
          <a:p>
            <a:r>
              <a:rPr lang="en-US" sz="2800" dirty="0" smtClean="0"/>
              <a:t>A FRENCH MULTI-NATIONAL, VEOLIA GROUP,  IS SUING EGYPT, CONTESTING INCREASES IN EGYPT’S MINIMUM WAGE.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917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80483" y="2543943"/>
            <a:ext cx="9197582" cy="76944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ctr"/>
            <a:r>
              <a:rPr lang="en-US" sz="4400" dirty="0" smtClean="0"/>
              <a:t>HOW DOES THE ISDS OPERATE?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94350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2954655"/>
          </a:xfrm>
          <a:prstGeom prst="rect">
            <a:avLst/>
          </a:prstGeom>
          <a:solidFill>
            <a:srgbClr val="A3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A PANEL OF THREE JUDGES 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 smtClean="0"/>
              <a:t>THE JUDGES ARE CORPORATE ATTORNEYS.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 smtClean="0"/>
              <a:t>PROCEEDINGS ARE SECRET.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 smtClean="0"/>
              <a:t>THERE IS NO APPEAL.</a:t>
            </a:r>
            <a:endParaRPr lang="en-US" dirty="0" smtClean="0"/>
          </a:p>
          <a:p>
            <a:pPr algn="ctr"/>
            <a:endParaRPr lang="en-US" dirty="0"/>
          </a:p>
        </p:txBody>
      </p:sp>
      <p:pic>
        <p:nvPicPr>
          <p:cNvPr id="13316" name="Picture 4" descr="http://static.wixstatic.com/media/7c0358_93197f9a49c14bd385130851e13b12aa.png_srz_p_600_437_75_22_0.50_1.20_0.00_png_sr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695574"/>
            <a:ext cx="5715000" cy="416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0139" y="3382833"/>
            <a:ext cx="6304125" cy="3046988"/>
          </a:xfrm>
          <a:prstGeom prst="rect">
            <a:avLst/>
          </a:prstGeom>
          <a:solidFill>
            <a:srgbClr val="A3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THE JUDGES </a:t>
            </a:r>
            <a:r>
              <a:rPr lang="en-US" sz="2400" dirty="0" smtClean="0"/>
              <a:t>ONLY CONSIDER </a:t>
            </a:r>
            <a:r>
              <a:rPr lang="en-US" sz="2400" dirty="0"/>
              <a:t>THE LOSS OF</a:t>
            </a:r>
            <a:r>
              <a:rPr lang="en-US" sz="2400" dirty="0" smtClean="0"/>
              <a:t> “EXPECTED FUTURE PROFITS”,</a:t>
            </a:r>
          </a:p>
          <a:p>
            <a:pPr algn="ctr"/>
            <a:r>
              <a:rPr lang="en-US" sz="2400" dirty="0" smtClean="0"/>
              <a:t> BUT </a:t>
            </a:r>
            <a:r>
              <a:rPr lang="en-US" sz="2400" dirty="0"/>
              <a:t>NOT THE RIGHT </a:t>
            </a:r>
            <a:r>
              <a:rPr lang="en-US" sz="2400" dirty="0" smtClean="0"/>
              <a:t>TO</a:t>
            </a:r>
          </a:p>
          <a:p>
            <a:pPr algn="ctr"/>
            <a:r>
              <a:rPr lang="en-US" sz="2400" dirty="0" smtClean="0"/>
              <a:t> A CLEAN </a:t>
            </a:r>
            <a:r>
              <a:rPr lang="en-US" sz="2400" dirty="0"/>
              <a:t>ENVIRONMENT</a:t>
            </a:r>
            <a:r>
              <a:rPr lang="en-US" sz="2400" dirty="0" smtClean="0"/>
              <a:t>,</a:t>
            </a:r>
          </a:p>
          <a:p>
            <a:pPr algn="ctr"/>
            <a:r>
              <a:rPr lang="en-US" sz="2400" dirty="0" smtClean="0"/>
              <a:t> </a:t>
            </a:r>
            <a:r>
              <a:rPr lang="en-US" sz="2400" dirty="0"/>
              <a:t>FAIR LABOR STANDARDS</a:t>
            </a:r>
            <a:r>
              <a:rPr lang="en-US" sz="2400" dirty="0" smtClean="0"/>
              <a:t>,</a:t>
            </a:r>
          </a:p>
          <a:p>
            <a:pPr algn="ctr"/>
            <a:r>
              <a:rPr lang="en-US" sz="2400" dirty="0" smtClean="0"/>
              <a:t> HEALTH </a:t>
            </a:r>
            <a:r>
              <a:rPr lang="en-US" sz="2400" dirty="0"/>
              <a:t>AND SAFETY OF POPULATION</a:t>
            </a:r>
            <a:r>
              <a:rPr lang="en-US" sz="2400" dirty="0" smtClean="0"/>
              <a:t>,</a:t>
            </a:r>
          </a:p>
          <a:p>
            <a:pPr algn="ctr"/>
            <a:r>
              <a:rPr lang="en-US" sz="2400" dirty="0" smtClean="0"/>
              <a:t>  </a:t>
            </a:r>
            <a:r>
              <a:rPr lang="en-US" sz="2400" dirty="0"/>
              <a:t>GENERAL WELFARE</a:t>
            </a:r>
          </a:p>
          <a:p>
            <a:pPr algn="ctr"/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35777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86" y="707886"/>
            <a:ext cx="12185514" cy="397031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PROMISE OF CLINTON-BUSH-OBAMA HAVE BEEN THAT THESE TRADE AGREEMENTS WILL LEAD TO NEW JOBS.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201008" y="0"/>
            <a:ext cx="3355406" cy="707886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4000" dirty="0" smtClean="0"/>
              <a:t>“</a:t>
            </a:r>
            <a:r>
              <a:rPr lang="en-US" sz="3200" dirty="0" smtClean="0"/>
              <a:t>THE PROMISE</a:t>
            </a:r>
            <a:r>
              <a:rPr lang="en-US" sz="4000" dirty="0" smtClean="0"/>
              <a:t>”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272374" y="1736990"/>
            <a:ext cx="11653738" cy="2585323"/>
          </a:xfrm>
          <a:prstGeom prst="rect">
            <a:avLst/>
          </a:prstGeom>
          <a:solidFill>
            <a:srgbClr val="A3FFFF"/>
          </a:solidFill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u="sng" dirty="0"/>
              <a:t>PROMISE</a:t>
            </a:r>
            <a:r>
              <a:rPr lang="en-US" dirty="0"/>
              <a:t>:  CLINTON PROMISED 200,000 NEW JOBS UNDER NAFTA, THOUGH </a:t>
            </a:r>
            <a:r>
              <a:rPr lang="en-US" dirty="0" smtClean="0"/>
              <a:t>INCREASED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                       EXPORTS </a:t>
            </a:r>
            <a:r>
              <a:rPr lang="en-US" dirty="0"/>
              <a:t>TO MEXICO.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lvl="1"/>
            <a:r>
              <a:rPr lang="en-US" dirty="0"/>
              <a:t>     </a:t>
            </a:r>
            <a:r>
              <a:rPr lang="en-US" b="1" u="sng" dirty="0"/>
              <a:t>RESULT</a:t>
            </a:r>
            <a:r>
              <a:rPr lang="en-US" dirty="0"/>
              <a:t>:   BY 2010, THE TRADE DEFICIT WITH MEXICO ELIMINATED 700,000 JOBS.</a:t>
            </a:r>
          </a:p>
          <a:p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u="sng" dirty="0"/>
              <a:t>PROMISE</a:t>
            </a:r>
            <a:r>
              <a:rPr lang="en-US" dirty="0"/>
              <a:t>: </a:t>
            </a:r>
            <a:r>
              <a:rPr lang="en-US" dirty="0" smtClean="0"/>
              <a:t>OBAMA </a:t>
            </a:r>
            <a:r>
              <a:rPr lang="en-US" dirty="0"/>
              <a:t>PROMISED AN INCREASE OF 70,000 JOBS WITH THE KOREAN  </a:t>
            </a:r>
            <a:r>
              <a:rPr lang="en-US" dirty="0" smtClean="0"/>
              <a:t>AGREEMENT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                      OF 2012. </a:t>
            </a:r>
            <a:endParaRPr lang="en-US" dirty="0"/>
          </a:p>
          <a:p>
            <a:endParaRPr lang="en-US" dirty="0"/>
          </a:p>
          <a:p>
            <a:r>
              <a:rPr lang="en-US"/>
              <a:t>         </a:t>
            </a:r>
            <a:r>
              <a:rPr lang="en-US" smtClean="0"/>
              <a:t>   </a:t>
            </a:r>
            <a:r>
              <a:rPr lang="en-US" b="1" u="sng" smtClean="0"/>
              <a:t>RESULT</a:t>
            </a:r>
            <a:r>
              <a:rPr lang="en-US"/>
              <a:t>: </a:t>
            </a:r>
            <a:r>
              <a:rPr lang="en-US" smtClean="0"/>
              <a:t>  ONE </a:t>
            </a:r>
            <a:r>
              <a:rPr lang="en-US" dirty="0"/>
              <a:t>YEAR LATER, THE TRADE DEFICIT COST 40,000 JOBS IN MANUFACTURING. </a:t>
            </a:r>
          </a:p>
        </p:txBody>
      </p:sp>
      <p:pic>
        <p:nvPicPr>
          <p:cNvPr id="14340" name="Picture 4" descr="http://john.do/wp-content/uploads/2011/03/blog-promis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19791"/>
            <a:ext cx="3638145" cy="2138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john.do/wp-content/uploads/2011/03/blog-promis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281" y="4719791"/>
            <a:ext cx="3729502" cy="219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john.do/wp-content/uploads/2011/03/blog-promis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829" y="4735368"/>
            <a:ext cx="3702997" cy="217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72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68426" y="636121"/>
            <a:ext cx="6365915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WHAT IS THE TPP?</a:t>
            </a:r>
            <a:endParaRPr lang="en-US" sz="4800" dirty="0"/>
          </a:p>
        </p:txBody>
      </p:sp>
      <p:pic>
        <p:nvPicPr>
          <p:cNvPr id="1026" name="Picture 2" descr="http://consciouslifenews.com/wp-content/uploads/2013/11/tpp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426" y="2809030"/>
            <a:ext cx="6096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606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754893" y="1024"/>
            <a:ext cx="3456562" cy="646331"/>
          </a:xfrm>
          <a:prstGeom prst="rect">
            <a:avLst/>
          </a:prstGeom>
          <a:solidFill>
            <a:srgbClr val="FF714F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“FAST TRACK”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19455" y="179405"/>
            <a:ext cx="85603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 smtClean="0"/>
              <a:t>CONCEPT FIRST PROPOSED UNDER NIXON.</a:t>
            </a:r>
          </a:p>
          <a:p>
            <a:pPr marL="342900" indent="-342900">
              <a:buAutoNum type="arabicPeriod"/>
            </a:pPr>
            <a:endParaRPr lang="en-US" sz="2400" dirty="0" smtClean="0"/>
          </a:p>
          <a:p>
            <a:pPr marL="342900" indent="-342900">
              <a:buAutoNum type="arabicPeriod"/>
            </a:pPr>
            <a:r>
              <a:rPr lang="en-US" sz="2400" dirty="0" smtClean="0"/>
              <a:t>GIVES AUTHORITY TO THE PRESIDENT </a:t>
            </a:r>
            <a:r>
              <a:rPr lang="en-US" sz="2400" u="sng" dirty="0" smtClean="0">
                <a:solidFill>
                  <a:srgbClr val="0070C0"/>
                </a:solidFill>
              </a:rPr>
              <a:t>FOR 6 YEARS </a:t>
            </a:r>
            <a:r>
              <a:rPr lang="en-US" sz="2400" dirty="0" smtClean="0"/>
              <a:t>TO TO NEGOTIATE AND SIGN TRADE DEAL.</a:t>
            </a:r>
          </a:p>
          <a:p>
            <a:pPr marL="342900" indent="-342900">
              <a:buAutoNum type="arabicPeriod"/>
            </a:pPr>
            <a:endParaRPr lang="en-US" sz="2400" dirty="0" smtClean="0"/>
          </a:p>
          <a:p>
            <a:pPr marL="342900" indent="-342900">
              <a:buAutoNum type="arabicPeriod"/>
            </a:pPr>
            <a:r>
              <a:rPr lang="en-US" sz="2400" dirty="0" smtClean="0"/>
              <a:t>PRESIDENT  PRESENTS SIGNED AGREEMENT TO CONGRESS FOR AN </a:t>
            </a:r>
            <a:r>
              <a:rPr lang="en-US" sz="2400" u="sng" dirty="0" smtClean="0"/>
              <a:t>UP OR DOWN </a:t>
            </a:r>
            <a:r>
              <a:rPr lang="en-US" sz="2400" dirty="0" smtClean="0"/>
              <a:t>VOTE WITH ONLY 60 DAYS TO REVIEW.</a:t>
            </a:r>
          </a:p>
          <a:p>
            <a:pPr marL="342900" indent="-342900">
              <a:buAutoNum type="arabicPeriod"/>
            </a:pPr>
            <a:endParaRPr lang="en-US" sz="2400" dirty="0" smtClean="0"/>
          </a:p>
          <a:p>
            <a:pPr marL="342900" indent="-342900">
              <a:buAutoNum type="arabicPeriod"/>
            </a:pPr>
            <a:r>
              <a:rPr lang="en-US" sz="2400" dirty="0" smtClean="0"/>
              <a:t>ONCE CONGRESS AUTHORIZES ‘FAST TRACK’:   CONGRESS CANNOT CHANGE OR AMEND THE NEGOTIATED TREATY.</a:t>
            </a:r>
          </a:p>
          <a:p>
            <a:pPr marL="342900" indent="-342900"/>
            <a:endParaRPr lang="en-US" sz="2400" dirty="0" smtClean="0"/>
          </a:p>
          <a:p>
            <a:pPr marL="342900" indent="-342900"/>
            <a:r>
              <a:rPr lang="en-US" sz="2400" dirty="0" smtClean="0"/>
              <a:t>5. PRESIDENTS AFTER OBAMA WILL HAVE FAST TRACK  AUTHORITY FOR FUTURE TRADE DEALS.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</a:t>
            </a:r>
            <a:endParaRPr lang="en-US" sz="2400" dirty="0"/>
          </a:p>
        </p:txBody>
      </p:sp>
      <p:pic>
        <p:nvPicPr>
          <p:cNvPr id="15364" name="Picture 4" descr="http://images.dailykos.com/images/125542/large/tpp-fast-track-1.png?142194208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243" y="2035285"/>
            <a:ext cx="3826212" cy="382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rot="10800000" flipV="1">
            <a:off x="5136467" y="992484"/>
            <a:ext cx="2021374" cy="461665"/>
          </a:xfrm>
          <a:prstGeom prst="rect">
            <a:avLst/>
          </a:prstGeom>
          <a:solidFill>
            <a:srgbClr val="FF714F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FOR </a:t>
            </a:r>
            <a:r>
              <a:rPr lang="en-US" sz="2400" dirty="0"/>
              <a:t>6 YEARS</a:t>
            </a:r>
          </a:p>
        </p:txBody>
      </p:sp>
    </p:spTree>
    <p:extLst>
      <p:ext uri="{BB962C8B-B14F-4D97-AF65-F5344CB8AC3E}">
        <p14:creationId xmlns:p14="http://schemas.microsoft.com/office/powerpoint/2010/main" val="294054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95613" y="0"/>
            <a:ext cx="9144000" cy="2387600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FOSSIL FUELS &amp;</a:t>
            </a:r>
            <a:br>
              <a:rPr lang="en-US" dirty="0" smtClean="0"/>
            </a:br>
            <a:r>
              <a:rPr lang="en-US" dirty="0" smtClean="0"/>
              <a:t>OUR DEBT-BASED</a:t>
            </a:r>
            <a:br>
              <a:rPr lang="en-US" dirty="0" smtClean="0"/>
            </a:br>
            <a:r>
              <a:rPr lang="en-US" dirty="0" smtClean="0"/>
              <a:t>FINANCIAL SYSTEM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95613" y="3229632"/>
            <a:ext cx="9144000" cy="1655762"/>
          </a:xfrm>
          <a:solidFill>
            <a:srgbClr val="FFFF00"/>
          </a:solidFill>
        </p:spPr>
        <p:txBody>
          <a:bodyPr/>
          <a:lstStyle/>
          <a:p>
            <a:endParaRPr lang="en-US" dirty="0" smtClean="0"/>
          </a:p>
          <a:p>
            <a:r>
              <a:rPr lang="en-US" sz="3600" b="1" dirty="0" smtClean="0"/>
              <a:t>TO WHOM IS EVERYONE IN DEBT?</a:t>
            </a:r>
            <a:endParaRPr lang="en-US" sz="3600" b="1" dirty="0"/>
          </a:p>
        </p:txBody>
      </p:sp>
      <p:pic>
        <p:nvPicPr>
          <p:cNvPr id="1026" name="Picture 2" descr="https://aspanational.files.wordpress.com/2013/05/deb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0207"/>
            <a:ext cx="4467225" cy="603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07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1366" y="2296632"/>
            <a:ext cx="6831006" cy="156966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9600" b="1" dirty="0" smtClean="0"/>
              <a:t>PUBLIC DEBT</a:t>
            </a:r>
            <a:endParaRPr lang="en-US" sz="9600" b="1" dirty="0"/>
          </a:p>
        </p:txBody>
      </p:sp>
    </p:spTree>
    <p:extLst>
      <p:ext uri="{BB962C8B-B14F-4D97-AF65-F5344CB8AC3E}">
        <p14:creationId xmlns:p14="http://schemas.microsoft.com/office/powerpoint/2010/main" val="17528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412696" y="0"/>
            <a:ext cx="3779304" cy="92333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/>
              <a:t>PUBLIC DEBT</a:t>
            </a:r>
            <a:endParaRPr lang="en-US" sz="5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557214" y="4686381"/>
            <a:ext cx="3390864" cy="83099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WHAT CHANGED AROUND</a:t>
            </a:r>
          </a:p>
          <a:p>
            <a:pPr algn="ctr"/>
            <a:r>
              <a:rPr lang="en-US" sz="2400" b="1" dirty="0" smtClean="0"/>
              <a:t>1980 ???</a:t>
            </a:r>
            <a:endParaRPr lang="en-US" sz="2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183"/>
            <a:ext cx="8408733" cy="64558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91502" y="2389357"/>
            <a:ext cx="2522294" cy="83099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U.S.A. is now up to </a:t>
            </a:r>
          </a:p>
          <a:p>
            <a:pPr algn="ctr"/>
            <a:r>
              <a:rPr lang="en-US" sz="2400" b="1" dirty="0" smtClean="0"/>
              <a:t>102% of GDP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59412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09113" y="275349"/>
            <a:ext cx="5982887" cy="2000548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EVERY COUNTRY IN THE WORLD </a:t>
            </a:r>
          </a:p>
          <a:p>
            <a:pPr algn="ctr"/>
            <a:r>
              <a:rPr lang="en-US" sz="2400" b="1" dirty="0" smtClean="0"/>
              <a:t>SUFFERS FROM A MASSIVE,</a:t>
            </a:r>
          </a:p>
          <a:p>
            <a:pPr algn="ctr"/>
            <a:r>
              <a:rPr lang="en-US" sz="2400" b="1" dirty="0" smtClean="0"/>
              <a:t>CONSTANTLY INCREASING</a:t>
            </a:r>
          </a:p>
          <a:p>
            <a:pPr algn="ctr"/>
            <a:r>
              <a:rPr lang="en-US" sz="2400" b="1" dirty="0" smtClean="0"/>
              <a:t> </a:t>
            </a:r>
            <a:r>
              <a:rPr lang="en-US" sz="4000" b="1" dirty="0" smtClean="0"/>
              <a:t>NATIONAL DEBT</a:t>
            </a:r>
            <a:endParaRPr lang="en-US" sz="4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209112" cy="6858000"/>
          </a:xfrm>
          <a:prstGeom prst="rect">
            <a:avLst/>
          </a:prstGeom>
        </p:spPr>
      </p:pic>
      <p:pic>
        <p:nvPicPr>
          <p:cNvPr id="4098" name="Picture 2" descr="https://www.tuition.io/blog/wp-content/uploads/2013/06/Student-debt-around-the-worl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883" y="3429001"/>
            <a:ext cx="3604062" cy="271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10833" y="4319902"/>
            <a:ext cx="2367202" cy="138499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PUBLIC DEBT</a:t>
            </a:r>
          </a:p>
          <a:p>
            <a:r>
              <a:rPr lang="en-US" sz="3200" b="1" dirty="0" smtClean="0"/>
              <a:t>as % of GDP,</a:t>
            </a:r>
          </a:p>
          <a:p>
            <a:r>
              <a:rPr lang="en-US" sz="2000" b="1" dirty="0" smtClean="0"/>
              <a:t>as of 2010</a:t>
            </a:r>
            <a:endParaRPr lang="en-US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757725" y="6411132"/>
            <a:ext cx="3159006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 panose="05000000000000000000" pitchFamily="2" charset="2"/>
              </a:rPr>
              <a:t> </a:t>
            </a:r>
            <a:r>
              <a:rPr lang="en-US" dirty="0" smtClean="0"/>
              <a:t>TODAY, U.S. IS 102% OF GDP!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72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nicholsoncartoons.com.au/wp-content/uploads/2011-07-21-Europe-debt-threat-to-globe-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567" y="398081"/>
            <a:ext cx="6607832" cy="62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166537" y="768904"/>
            <a:ext cx="3779304" cy="92333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/>
              <a:t>PUBLIC DEBT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407176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1"/>
            <a:ext cx="12192000" cy="1785104"/>
          </a:xfrm>
          <a:prstGeom prst="rect">
            <a:avLst/>
          </a:prstGeom>
          <a:solidFill>
            <a:srgbClr val="ED7D3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IF ALL THE NATIONS OF THE WORLD ARE IN DEBT, </a:t>
            </a:r>
            <a:r>
              <a:rPr lang="en-US" sz="6600" b="1" dirty="0" smtClean="0"/>
              <a:t>WHO ARE THEY IN DEBT TO?</a:t>
            </a:r>
            <a:endParaRPr lang="en-US" sz="6600" b="1" dirty="0"/>
          </a:p>
        </p:txBody>
      </p:sp>
      <p:pic>
        <p:nvPicPr>
          <p:cNvPr id="7170" name="Picture 2" descr="http://api.ning.com/files/tVZJ6r3ONenh71YERz1Erpm9sNan8vZ3wLhpRcN3XOB7HYrddtvwI-Ep6J-Ea*Oddtlezq4E*tx3oFUtV5pZYAcajEdLlu2S/2creditor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754" y="3436883"/>
            <a:ext cx="2840115" cy="30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ts1.mm.bing.net/th?id=JN.FE%2b9Fj6f%2bG7592ptgsGXmw&amp;pid=15.1&amp;H=202&amp;W=1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860" y="3909618"/>
            <a:ext cx="1524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ts1.mm.bing.net/th?id=JN.FE%2b9Fj6f%2bG7592ptgsGXmw&amp;pid=15.1&amp;H=202&amp;W=1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8860" y="2747128"/>
            <a:ext cx="762000" cy="962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api.ning.com/files/tVZJ6r3ONenh71YERz1Erpm9sNan8vZ3wLhpRcN3XOB7HYrddtvwI-Ep6J-Ea*Oddtlezq4E*tx3oFUtV5pZYAcajEdLlu2S/2creditor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370" y="3909617"/>
            <a:ext cx="2281392" cy="2486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ts1.mm.bing.net/th?id=JN.FE%2b9Fj6f%2bG7592ptgsGXmw&amp;pid=15.1&amp;H=202&amp;W=1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5430" y="2429721"/>
            <a:ext cx="1253756" cy="158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api.ning.com/files/tVZJ6r3ONenh71YERz1Erpm9sNan8vZ3wLhpRcN3XOB7HYrddtvwI-Ep6J-Ea*Oddtlezq4E*tx3oFUtV5pZYAcajEdLlu2S/2creditor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85315"/>
            <a:ext cx="2162963" cy="235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ts1.mm.bing.net/th?id=JN.FE%2b9Fj6f%2bG7592ptgsGXmw&amp;pid=15.1&amp;H=202&amp;W=1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544" y="2535064"/>
            <a:ext cx="1170316" cy="147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412696" y="5934670"/>
            <a:ext cx="3779304" cy="923330"/>
          </a:xfrm>
          <a:prstGeom prst="rect">
            <a:avLst/>
          </a:prstGeom>
          <a:solidFill>
            <a:srgbClr val="ED7D31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/>
              <a:t>PUBLIC DEBT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381780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1366" y="2296632"/>
            <a:ext cx="7414331" cy="1569660"/>
          </a:xfrm>
          <a:prstGeom prst="rect">
            <a:avLst/>
          </a:prstGeom>
          <a:solidFill>
            <a:srgbClr val="E4C9FF"/>
          </a:solidFill>
        </p:spPr>
        <p:txBody>
          <a:bodyPr wrap="square" rtlCol="0">
            <a:spAutoFit/>
          </a:bodyPr>
          <a:lstStyle/>
          <a:p>
            <a:r>
              <a:rPr lang="en-US" sz="9600" b="1" dirty="0" smtClean="0"/>
              <a:t>PRIVATE DEBT</a:t>
            </a:r>
            <a:endParaRPr lang="en-US" sz="9600" b="1" dirty="0"/>
          </a:p>
        </p:txBody>
      </p:sp>
    </p:spTree>
    <p:extLst>
      <p:ext uri="{BB962C8B-B14F-4D97-AF65-F5344CB8AC3E}">
        <p14:creationId xmlns:p14="http://schemas.microsoft.com/office/powerpoint/2010/main" val="24676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1354217"/>
          </a:xfrm>
          <a:prstGeom prst="rect">
            <a:avLst/>
          </a:prstGeom>
          <a:solidFill>
            <a:srgbClr val="E4C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IN ADDITION TO MOUNTING NATIONAL DEBTS,  THERE IS</a:t>
            </a:r>
          </a:p>
          <a:p>
            <a:r>
              <a:rPr lang="en-US" sz="2800" b="1" dirty="0" smtClean="0"/>
              <a:t>            </a:t>
            </a:r>
            <a:r>
              <a:rPr lang="en-US" sz="5400" b="1" dirty="0" smtClean="0"/>
              <a:t>ESCALATING</a:t>
            </a:r>
            <a:endParaRPr lang="en-US" sz="3600" b="1" dirty="0"/>
          </a:p>
        </p:txBody>
      </p:sp>
      <p:pic>
        <p:nvPicPr>
          <p:cNvPr id="8200" name="Picture 8" descr="http://blogbaladi.com/images/home-lo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046" y="2868354"/>
            <a:ext cx="36195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://skibalaw.com/wp-content/uploads/2011/10/Credit-Trap-Man-Pinn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17" y="3856037"/>
            <a:ext cx="4089431" cy="300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happylists.files.wordpress.com/2008/04/students-loans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5487"/>
            <a:ext cx="3480408" cy="243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ttp://lowres.cartoonstock.com/business-commerce-debt-business_debt-escape-finance-stocks-aton1763_low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2365" y="3121573"/>
            <a:ext cx="3969635" cy="371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755106" y="455643"/>
            <a:ext cx="6913239" cy="1569660"/>
          </a:xfrm>
          <a:prstGeom prst="rect">
            <a:avLst/>
          </a:prstGeom>
          <a:solidFill>
            <a:srgbClr val="E4C9FF"/>
          </a:solidFill>
        </p:spPr>
        <p:txBody>
          <a:bodyPr wrap="none" rtlCol="0">
            <a:spAutoFit/>
          </a:bodyPr>
          <a:lstStyle/>
          <a:p>
            <a:r>
              <a:rPr lang="en-US" sz="9600" b="1" dirty="0" smtClean="0"/>
              <a:t>PRIVATE DEBT</a:t>
            </a:r>
            <a:endParaRPr lang="en-US" sz="9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4031773"/>
            <a:ext cx="2103781" cy="646331"/>
          </a:xfrm>
          <a:prstGeom prst="rect">
            <a:avLst/>
          </a:prstGeom>
          <a:solidFill>
            <a:srgbClr val="E4C9FF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STUDENTS</a:t>
            </a:r>
            <a:endParaRPr lang="en-US" sz="3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576317" y="5177005"/>
            <a:ext cx="2551019" cy="1200329"/>
          </a:xfrm>
          <a:prstGeom prst="rect">
            <a:avLst/>
          </a:prstGeom>
          <a:solidFill>
            <a:srgbClr val="E4C9FF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HOME</a:t>
            </a:r>
          </a:p>
          <a:p>
            <a:r>
              <a:rPr lang="en-US" sz="3600" b="1" dirty="0" smtClean="0"/>
              <a:t>BORROWERS</a:t>
            </a:r>
            <a:endParaRPr lang="en-US" sz="3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6211669"/>
            <a:ext cx="3866443" cy="646331"/>
          </a:xfrm>
          <a:prstGeom prst="rect">
            <a:avLst/>
          </a:prstGeom>
          <a:solidFill>
            <a:srgbClr val="E4C9FF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CREDIT CARD USERS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438828" y="5134451"/>
            <a:ext cx="1753172" cy="1077218"/>
          </a:xfrm>
          <a:prstGeom prst="rect">
            <a:avLst/>
          </a:prstGeom>
          <a:solidFill>
            <a:srgbClr val="E4C9FF"/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BUSINESS</a:t>
            </a:r>
          </a:p>
          <a:p>
            <a:r>
              <a:rPr lang="en-US" sz="3200" b="1" dirty="0" smtClean="0"/>
              <a:t>PEOPLE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74042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cache.boston.com/bonzai-fba/Third_Party_Photo/2011/08/20/whichcamefirstmoneyordebt__1313868416_18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644" y="1675609"/>
            <a:ext cx="513397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93571" y="752279"/>
            <a:ext cx="4367050" cy="92333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5400" b="1" dirty="0" smtClean="0"/>
              <a:t>CHICKEN DEBT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417505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6110356" cy="6494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Trans Pacific Partnership is called a </a:t>
            </a:r>
            <a:r>
              <a:rPr lang="en-US" sz="2800" dirty="0" smtClean="0"/>
              <a:t>“Free Trade” </a:t>
            </a:r>
            <a:r>
              <a:rPr lang="en-US" sz="2400" dirty="0" smtClean="0"/>
              <a:t>Agreement, purportedly to regulate trade relations among the US and 11 other Pacific Rim Countries:</a:t>
            </a:r>
          </a:p>
          <a:p>
            <a:pPr algn="ctr"/>
            <a:r>
              <a:rPr lang="en-US" sz="2400" dirty="0" smtClean="0"/>
              <a:t>Mexico</a:t>
            </a:r>
          </a:p>
          <a:p>
            <a:pPr algn="ctr"/>
            <a:r>
              <a:rPr lang="en-US" sz="2400" dirty="0" smtClean="0"/>
              <a:t>Canada</a:t>
            </a:r>
          </a:p>
          <a:p>
            <a:pPr algn="ctr"/>
            <a:r>
              <a:rPr lang="en-US" sz="2400" dirty="0" smtClean="0"/>
              <a:t>Japan</a:t>
            </a:r>
          </a:p>
          <a:p>
            <a:pPr algn="ctr"/>
            <a:r>
              <a:rPr lang="en-US" sz="2400" dirty="0" smtClean="0"/>
              <a:t>Singapore</a:t>
            </a:r>
          </a:p>
          <a:p>
            <a:pPr algn="ctr"/>
            <a:r>
              <a:rPr lang="en-US" sz="2400" dirty="0" smtClean="0"/>
              <a:t>Vietnam</a:t>
            </a:r>
          </a:p>
          <a:p>
            <a:pPr algn="ctr"/>
            <a:r>
              <a:rPr lang="en-US" sz="2400" dirty="0" smtClean="0"/>
              <a:t>Australia</a:t>
            </a:r>
          </a:p>
          <a:p>
            <a:pPr algn="ctr"/>
            <a:r>
              <a:rPr lang="en-US" sz="2400" dirty="0" smtClean="0"/>
              <a:t>New Zealand</a:t>
            </a:r>
          </a:p>
          <a:p>
            <a:pPr algn="ctr"/>
            <a:r>
              <a:rPr lang="en-US" sz="2400" dirty="0" smtClean="0"/>
              <a:t>Chile</a:t>
            </a:r>
          </a:p>
          <a:p>
            <a:pPr algn="ctr"/>
            <a:r>
              <a:rPr lang="en-US" sz="2400" dirty="0" smtClean="0"/>
              <a:t>Peru</a:t>
            </a:r>
          </a:p>
          <a:p>
            <a:pPr algn="ctr"/>
            <a:r>
              <a:rPr lang="en-US" sz="2400" dirty="0" smtClean="0"/>
              <a:t>Malaysia</a:t>
            </a:r>
          </a:p>
          <a:p>
            <a:pPr algn="ctr"/>
            <a:r>
              <a:rPr lang="en-US" sz="2400" dirty="0" smtClean="0"/>
              <a:t>Brunei</a:t>
            </a:r>
          </a:p>
          <a:p>
            <a:pPr algn="ctr"/>
            <a:r>
              <a:rPr lang="en-US" sz="2400" dirty="0" smtClean="0"/>
              <a:t>This agreement covers more than</a:t>
            </a:r>
          </a:p>
          <a:p>
            <a:pPr algn="ctr"/>
            <a:r>
              <a:rPr lang="en-US" sz="2400" dirty="0" smtClean="0"/>
              <a:t> 40% of the global economy.</a:t>
            </a:r>
            <a:endParaRPr lang="en-US" sz="2400" dirty="0"/>
          </a:p>
        </p:txBody>
      </p:sp>
      <p:pic>
        <p:nvPicPr>
          <p:cNvPr id="2050" name="Picture 2" descr="http://www.businesskorea.co.kr/sites/default/files/field/image/TPP-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761" y="1167319"/>
            <a:ext cx="6400240" cy="463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365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1"/>
            <a:ext cx="12192000" cy="2462213"/>
          </a:xfrm>
          <a:prstGeom prst="rect">
            <a:avLst/>
          </a:prstGeom>
          <a:solidFill>
            <a:srgbClr val="E4C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IF SO MANY INDIVIDUALS, STUDENTS, MORTGAGORS, BUSINESSES ARE IN DEBT,</a:t>
            </a:r>
          </a:p>
          <a:p>
            <a:pPr algn="ctr"/>
            <a:r>
              <a:rPr lang="en-US" sz="4400" b="1" dirty="0" smtClean="0"/>
              <a:t> </a:t>
            </a:r>
            <a:r>
              <a:rPr lang="en-US" sz="6600" b="1" dirty="0" smtClean="0"/>
              <a:t>WHO ARE THEY IN DEBT TO?</a:t>
            </a:r>
            <a:endParaRPr lang="en-US" sz="6600" b="1" dirty="0"/>
          </a:p>
        </p:txBody>
      </p:sp>
      <p:pic>
        <p:nvPicPr>
          <p:cNvPr id="7170" name="Picture 2" descr="http://api.ning.com/files/tVZJ6r3ONenh71YERz1Erpm9sNan8vZ3wLhpRcN3XOB7HYrddtvwI-Ep6J-Ea*Oddtlezq4E*tx3oFUtV5pZYAcajEdLlu2S/2creditor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430" y="4225640"/>
            <a:ext cx="2232195" cy="2433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ts1.mm.bing.net/th?id=JN.FE%2b9Fj6f%2bG7592ptgsGXmw&amp;pid=15.1&amp;H=202&amp;W=1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348" y="4225640"/>
            <a:ext cx="1234294" cy="1558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ts1.mm.bing.net/th?id=JN.FE%2b9Fj6f%2bG7592ptgsGXmw&amp;pid=15.1&amp;H=202&amp;W=1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5184" y="2563213"/>
            <a:ext cx="907676" cy="114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api.ning.com/files/tVZJ6r3ONenh71YERz1Erpm9sNan8vZ3wLhpRcN3XOB7HYrddtvwI-Ep6J-Ea*Oddtlezq4E*tx3oFUtV5pZYAcajEdLlu2S/2creditor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221" y="3198934"/>
            <a:ext cx="2417188" cy="263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ts1.mm.bing.net/th?id=JN.FE%2b9Fj6f%2bG7592ptgsGXmw&amp;pid=15.1&amp;H=202&amp;W=1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8505" y="2662676"/>
            <a:ext cx="1237991" cy="156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api.ning.com/files/tVZJ6r3ONenh71YERz1Erpm9sNan8vZ3wLhpRcN3XOB7HYrddtvwI-Ep6J-Ea*Oddtlezq4E*tx3oFUtV5pZYAcajEdLlu2S/2creditor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056" y="4445876"/>
            <a:ext cx="2091013" cy="227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ts1.mm.bing.net/th?id=JN.FE%2b9Fj6f%2bG7592ptgsGXmw&amp;pid=15.1&amp;H=202&amp;W=1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306" y="2662676"/>
            <a:ext cx="1069237" cy="134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234852" y="5934670"/>
            <a:ext cx="3967240" cy="923330"/>
          </a:xfrm>
          <a:prstGeom prst="rect">
            <a:avLst/>
          </a:prstGeom>
          <a:solidFill>
            <a:srgbClr val="E4C9FF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/>
              <a:t>PRIVATE DEBT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213400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77008" y="2871050"/>
            <a:ext cx="8931372" cy="1015663"/>
          </a:xfrm>
          <a:prstGeom prst="rect">
            <a:avLst/>
          </a:prstGeom>
          <a:solidFill>
            <a:srgbClr val="8FD2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HOW BIG ARE OUR DEBTS?</a:t>
            </a:r>
          </a:p>
        </p:txBody>
      </p:sp>
    </p:spTree>
    <p:extLst>
      <p:ext uri="{BB962C8B-B14F-4D97-AF65-F5344CB8AC3E}">
        <p14:creationId xmlns:p14="http://schemas.microsoft.com/office/powerpoint/2010/main" val="256322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2192000" cy="830997"/>
          </a:xfrm>
          <a:prstGeom prst="rect">
            <a:avLst/>
          </a:prstGeom>
          <a:solidFill>
            <a:srgbClr val="CDEBFF"/>
          </a:solidFill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OUR MORTGAGE DEBT  IS NOW </a:t>
            </a:r>
            <a:r>
              <a:rPr lang="en-US" sz="4800" b="1" dirty="0" smtClean="0"/>
              <a:t>&gt; </a:t>
            </a:r>
            <a:r>
              <a:rPr lang="en-US" sz="4800" b="1" dirty="0" smtClean="0">
                <a:solidFill>
                  <a:srgbClr val="9966FF"/>
                </a:solidFill>
              </a:rPr>
              <a:t>13.4 </a:t>
            </a:r>
            <a:r>
              <a:rPr lang="en-US" sz="4400" b="1" dirty="0" smtClean="0">
                <a:solidFill>
                  <a:srgbClr val="9966FF"/>
                </a:solidFill>
              </a:rPr>
              <a:t>TRILLION </a:t>
            </a:r>
            <a:r>
              <a:rPr lang="en-US" sz="4400" b="1" dirty="0" smtClean="0"/>
              <a:t>$</a:t>
            </a:r>
            <a:endParaRPr lang="en-US" sz="4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36" y="830997"/>
            <a:ext cx="8080290" cy="60270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35926" y="6027003"/>
            <a:ext cx="3856074" cy="830997"/>
          </a:xfrm>
          <a:prstGeom prst="rect">
            <a:avLst/>
          </a:prstGeom>
          <a:solidFill>
            <a:srgbClr val="CDEB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/>
              <a:t>PRIVATE DEBT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26083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84720" y="2035477"/>
            <a:ext cx="7656520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smtClean="0"/>
              <a:t>WHO HAS THE WEALTH?</a:t>
            </a:r>
            <a:endParaRPr lang="en-US" sz="48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474989" y="3351583"/>
            <a:ext cx="11075981" cy="1323439"/>
          </a:xfrm>
          <a:prstGeom prst="rect">
            <a:avLst/>
          </a:prstGeom>
          <a:solidFill>
            <a:srgbClr val="D7D2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/>
              <a:t>THE OWNERS OF THE PRIVATE BANKING SYSTEM ARE</a:t>
            </a:r>
          </a:p>
          <a:p>
            <a:pPr algn="ctr"/>
            <a:r>
              <a:rPr lang="en-US" sz="4000" dirty="0" smtClean="0"/>
              <a:t>FAR WEALTHIER THAN ANYONE ELSE…</a:t>
            </a:r>
            <a:endParaRPr lang="en-US" sz="4400" dirty="0"/>
          </a:p>
        </p:txBody>
      </p:sp>
      <p:sp>
        <p:nvSpPr>
          <p:cNvPr id="3" name="TextBox 2"/>
          <p:cNvSpPr txBox="1"/>
          <p:nvPr/>
        </p:nvSpPr>
        <p:spPr>
          <a:xfrm rot="20028038">
            <a:off x="2344799" y="1409579"/>
            <a:ext cx="5379753" cy="36317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1500" dirty="0" smtClean="0"/>
              <a:t>WHY?  HOW?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264864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2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6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fill="hold" grpId="0" nodeType="clickEffect" p14:presetBounceEnd="4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6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3" grpId="0" animBg="1"/>
        </p:bld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95" y="0"/>
            <a:ext cx="6301563" cy="387798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/>
              <a:t>WHAT THEY OW</a:t>
            </a:r>
            <a:r>
              <a:rPr lang="en-US" sz="16600" b="1" dirty="0" smtClean="0"/>
              <a:t>N</a:t>
            </a:r>
            <a:r>
              <a:rPr lang="en-US" sz="8000" b="1" dirty="0" smtClean="0"/>
              <a:t>  </a:t>
            </a:r>
          </a:p>
        </p:txBody>
      </p:sp>
      <p:pic>
        <p:nvPicPr>
          <p:cNvPr id="1028" name="Picture 4" descr="http://piximus.net/media/14330/all-my-worldly-possessions-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159" y="2945219"/>
            <a:ext cx="5872841" cy="391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47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219"/>
            <a:ext cx="8615300" cy="63347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90436" y="-1"/>
            <a:ext cx="6301563" cy="126188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WHAT THEY OWN – </a:t>
            </a:r>
          </a:p>
          <a:p>
            <a:pPr algn="ctr"/>
            <a:r>
              <a:rPr lang="en-US" sz="4000" b="1" dirty="0" smtClean="0"/>
              <a:t>15.4 TRILLION</a:t>
            </a:r>
            <a:endParaRPr lang="en-US" sz="4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892357" y="2258896"/>
            <a:ext cx="3022585" cy="304698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BANK’S ASSETS ARE:</a:t>
            </a:r>
          </a:p>
          <a:p>
            <a:endParaRPr lang="en-US" sz="2400" b="1" dirty="0"/>
          </a:p>
          <a:p>
            <a:pPr marL="457200" indent="-457200">
              <a:buFont typeface="+mj-lt"/>
              <a:buAutoNum type="arabicParenR"/>
            </a:pPr>
            <a:r>
              <a:rPr lang="en-US" sz="2400" b="1" dirty="0" smtClean="0"/>
              <a:t>CASH             2.8   T    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400" b="1" dirty="0" smtClean="0"/>
              <a:t>LOANS           8.2   T</a:t>
            </a:r>
          </a:p>
          <a:p>
            <a:pPr marL="457200" indent="-457200">
              <a:buFont typeface="+mj-lt"/>
              <a:buAutoNum type="arabicParenR" startAt="3"/>
            </a:pPr>
            <a:r>
              <a:rPr lang="en-US" sz="2400" b="1" dirty="0" smtClean="0"/>
              <a:t>SECURITIES   3.0   T</a:t>
            </a:r>
          </a:p>
          <a:p>
            <a:pPr marL="457200" indent="-457200">
              <a:buFont typeface="+mj-lt"/>
              <a:buAutoNum type="arabicParenR" startAt="4"/>
            </a:pPr>
            <a:r>
              <a:rPr lang="en-US" sz="2400" b="1" dirty="0" smtClean="0"/>
              <a:t>OTHER           1.4   T</a:t>
            </a:r>
          </a:p>
          <a:p>
            <a:endParaRPr lang="en-US" sz="2400" b="1" dirty="0"/>
          </a:p>
          <a:p>
            <a:r>
              <a:rPr lang="en-US" sz="2400" b="1" dirty="0" smtClean="0"/>
              <a:t>            TOTAL     15.4  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72954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6301563" cy="34470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/>
              <a:t>WHAT THEY OW</a:t>
            </a:r>
            <a:r>
              <a:rPr lang="en-US" sz="13800" b="1" dirty="0" smtClean="0"/>
              <a:t>E </a:t>
            </a:r>
            <a:r>
              <a:rPr lang="en-US" sz="8000" b="1" dirty="0" smtClean="0"/>
              <a:t> </a:t>
            </a:r>
          </a:p>
        </p:txBody>
      </p:sp>
      <p:pic>
        <p:nvPicPr>
          <p:cNvPr id="2050" name="Picture 2" descr="http://media-cache-ec0.pinimg.com/736x/f8/1b/c6/f81bc6372f308d4d7a7cf7337893b8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501" y="1411460"/>
            <a:ext cx="5224499" cy="544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400261" y="3719231"/>
            <a:ext cx="1997663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US" sz="2400" b="1" dirty="0" smtClean="0">
              <a:latin typeface="Arial Black" panose="020B0A04020102020204" pitchFamily="34" charset="0"/>
            </a:endParaRPr>
          </a:p>
          <a:p>
            <a:r>
              <a:rPr lang="en-US" sz="2400" b="1" dirty="0" smtClean="0">
                <a:latin typeface="Arial Black" panose="020B0A04020102020204" pitchFamily="34" charset="0"/>
              </a:rPr>
              <a:t>O W E M E </a:t>
            </a:r>
            <a:endParaRPr lang="en-US" sz="2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05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-1"/>
            <a:ext cx="12191999" cy="126188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WHAT THEY OWE – </a:t>
            </a:r>
          </a:p>
          <a:p>
            <a:pPr algn="ctr"/>
            <a:r>
              <a:rPr lang="en-US" sz="4000" b="1" dirty="0" smtClean="0"/>
              <a:t>13.7 TRILLION</a:t>
            </a:r>
            <a:endParaRPr lang="en-US" sz="4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137885" y="2905779"/>
            <a:ext cx="4029522" cy="230832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BANK’S LIABILITIES  ARE:</a:t>
            </a:r>
          </a:p>
          <a:p>
            <a:endParaRPr lang="en-US" sz="2400" b="1" dirty="0"/>
          </a:p>
          <a:p>
            <a:pPr marL="457200" indent="-457200">
              <a:buFont typeface="+mj-lt"/>
              <a:buAutoNum type="arabicParenR"/>
            </a:pPr>
            <a:r>
              <a:rPr lang="en-US" sz="2400" b="1" dirty="0" smtClean="0"/>
              <a:t>DEPOSITS             10.7   T    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400" b="1" dirty="0" smtClean="0"/>
              <a:t>BORROWINGS       1.7   T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400" b="1" dirty="0" smtClean="0"/>
              <a:t>OTHER                      .6   T </a:t>
            </a:r>
            <a:endParaRPr lang="en-US" sz="2400" b="1" dirty="0"/>
          </a:p>
          <a:p>
            <a:r>
              <a:rPr lang="en-US" sz="2400" b="1" dirty="0" smtClean="0"/>
              <a:t>                 TOTAL          13.7  T  </a:t>
            </a:r>
            <a:endParaRPr lang="en-US" sz="2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1883"/>
            <a:ext cx="7894934" cy="559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85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finallygettingdowntobrasstacks.files.wordpress.com/2012/08/why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45" y="489882"/>
            <a:ext cx="3009900" cy="442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4919008"/>
            <a:ext cx="12192000" cy="193899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WHY IS THE PRIVATE BANKING SYSTEM SO WEALTHY?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353150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10357" y="4190890"/>
            <a:ext cx="12191999" cy="923330"/>
          </a:xfrm>
          <a:prstGeom prst="rect">
            <a:avLst/>
          </a:prstGeom>
          <a:solidFill>
            <a:srgbClr val="D7D2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/>
              <a:t>YOU WILL BE SURPRISED !!!</a:t>
            </a:r>
            <a:endParaRPr lang="en-US" sz="5400" b="1" dirty="0"/>
          </a:p>
        </p:txBody>
      </p:sp>
      <p:pic>
        <p:nvPicPr>
          <p:cNvPr id="2050" name="Picture 2" descr="http://4.bp.blogspot.com/-3MSv4Du12cQ/TXjVymOL8aI/AAAAAAAABzw/ZrEafjzszRc/s1600/surpri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357" y="265496"/>
            <a:ext cx="36195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0533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1999" cy="181588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They say it is a trade agreement, but it is WAY MORE!!!!</a:t>
            </a:r>
          </a:p>
          <a:p>
            <a:pPr algn="ctr"/>
            <a:r>
              <a:rPr lang="en-US" sz="2800" dirty="0" smtClean="0"/>
              <a:t>THERE ARE 29 CHAPTERS AND ONLY 5 OF THEM ARE ON TRADE…</a:t>
            </a:r>
          </a:p>
          <a:p>
            <a:pPr algn="ctr"/>
            <a:r>
              <a:rPr lang="en-US" sz="2800" dirty="0" smtClean="0"/>
              <a:t>IT IS AN AGREEMENT TO PROMOTE CORPORATE POWER…</a:t>
            </a:r>
          </a:p>
          <a:p>
            <a:pPr algn="ctr"/>
            <a:r>
              <a:rPr lang="en-US" sz="2800" dirty="0" smtClean="0"/>
              <a:t>SOME OF THE AREAS COVERED: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1213944" y="1722794"/>
            <a:ext cx="18466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432815" y="2047090"/>
            <a:ext cx="4968027" cy="4154983"/>
          </a:xfrm>
          <a:prstGeom prst="rect">
            <a:avLst/>
          </a:prstGeom>
          <a:solidFill>
            <a:srgbClr val="FFFFA7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INTELLECTUAL PROPERTY (COPYRIGHT</a:t>
            </a:r>
          </a:p>
          <a:p>
            <a:r>
              <a:rPr lang="en-US" sz="2400" dirty="0" smtClean="0"/>
              <a:t>AND PATENTS)</a:t>
            </a:r>
          </a:p>
          <a:p>
            <a:r>
              <a:rPr lang="en-US" sz="2400" dirty="0" smtClean="0"/>
              <a:t>ENVIRONMENTAL POLICY</a:t>
            </a:r>
          </a:p>
          <a:p>
            <a:r>
              <a:rPr lang="en-US" sz="2400" dirty="0" smtClean="0"/>
              <a:t>FINANCIAL SERVICES</a:t>
            </a:r>
          </a:p>
          <a:p>
            <a:r>
              <a:rPr lang="en-US" sz="2400" dirty="0" smtClean="0"/>
              <a:t>PROCUREMENT</a:t>
            </a:r>
          </a:p>
          <a:p>
            <a:r>
              <a:rPr lang="en-US" sz="2400" dirty="0" smtClean="0"/>
              <a:t>INVESTMENT – ‘ISDS’</a:t>
            </a:r>
          </a:p>
          <a:p>
            <a:r>
              <a:rPr lang="en-US" sz="2400" dirty="0" smtClean="0"/>
              <a:t>INTERNET ACCESS</a:t>
            </a:r>
          </a:p>
          <a:p>
            <a:r>
              <a:rPr lang="en-US" sz="2400" dirty="0" smtClean="0"/>
              <a:t>MEDICATIONS</a:t>
            </a:r>
          </a:p>
          <a:p>
            <a:r>
              <a:rPr lang="en-US" sz="2400" dirty="0" smtClean="0"/>
              <a:t>LABOR RIGHTS</a:t>
            </a:r>
          </a:p>
          <a:p>
            <a:r>
              <a:rPr lang="en-US" sz="2400" dirty="0" smtClean="0"/>
              <a:t>BANKING REGULATIONS</a:t>
            </a:r>
          </a:p>
          <a:p>
            <a:r>
              <a:rPr lang="en-US" sz="2400" dirty="0" smtClean="0"/>
              <a:t>FARM POLICY</a:t>
            </a:r>
            <a:endParaRPr lang="en-US" sz="2400" dirty="0"/>
          </a:p>
        </p:txBody>
      </p:sp>
      <p:pic>
        <p:nvPicPr>
          <p:cNvPr id="3076" name="Picture 4" descr="http://4.bp.blogspot.com/_3-G-qSbmIFM/TMIKkt3VkyI/AAAAAAAAACI/rcPBB5j8Uu4/s400/LincolnQuoteaboutCorporations1864%5B1%5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980" y="2047090"/>
            <a:ext cx="6238139" cy="461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246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69290" y="2871050"/>
            <a:ext cx="8887368" cy="1938992"/>
          </a:xfrm>
          <a:prstGeom prst="rect">
            <a:avLst/>
          </a:prstGeom>
          <a:solidFill>
            <a:srgbClr val="8FD2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smtClean="0"/>
              <a:t>LIES WE HAVE BEEN TAUGHT</a:t>
            </a:r>
          </a:p>
          <a:p>
            <a:pPr algn="ctr"/>
            <a:r>
              <a:rPr lang="en-US" sz="6000" b="1" dirty="0" smtClean="0"/>
              <a:t>AND ARE TOLD EVERY DAY</a:t>
            </a:r>
          </a:p>
        </p:txBody>
      </p:sp>
    </p:spTree>
    <p:extLst>
      <p:ext uri="{BB962C8B-B14F-4D97-AF65-F5344CB8AC3E}">
        <p14:creationId xmlns:p14="http://schemas.microsoft.com/office/powerpoint/2010/main" val="167031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748" y="-108192"/>
            <a:ext cx="12192000" cy="707886"/>
          </a:xfrm>
          <a:prstGeom prst="rect">
            <a:avLst/>
          </a:prstGeom>
          <a:solidFill>
            <a:srgbClr val="9FFF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#1 LIE</a:t>
            </a:r>
            <a:r>
              <a:rPr lang="en-US" sz="2800" b="1" dirty="0" smtClean="0"/>
              <a:t>:       </a:t>
            </a:r>
            <a:r>
              <a:rPr lang="en-US" sz="3600" b="1" dirty="0" smtClean="0"/>
              <a:t>Government creates our money.</a:t>
            </a:r>
          </a:p>
        </p:txBody>
      </p:sp>
      <p:pic>
        <p:nvPicPr>
          <p:cNvPr id="3074" name="Picture 2" descr="Item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63" y="2806262"/>
            <a:ext cx="4434972" cy="370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27748" y="4065305"/>
            <a:ext cx="57102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ONLY 3% OF OUR MONEY SUPPLY!</a:t>
            </a:r>
            <a:endParaRPr lang="en-US" sz="3200" b="1" dirty="0"/>
          </a:p>
        </p:txBody>
      </p:sp>
      <p:sp>
        <p:nvSpPr>
          <p:cNvPr id="4" name="Left Arrow 3"/>
          <p:cNvSpPr/>
          <p:nvPr/>
        </p:nvSpPr>
        <p:spPr>
          <a:xfrm>
            <a:off x="4945335" y="3902326"/>
            <a:ext cx="978408" cy="910732"/>
          </a:xfrm>
          <a:prstGeom prst="leftArrow">
            <a:avLst/>
          </a:prstGeom>
          <a:solidFill>
            <a:srgbClr val="9FFF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1748" y="599694"/>
            <a:ext cx="12192000" cy="1261884"/>
          </a:xfrm>
          <a:prstGeom prst="rect">
            <a:avLst/>
          </a:prstGeom>
          <a:solidFill>
            <a:srgbClr val="9FFF81"/>
          </a:solidFill>
        </p:spPr>
        <p:txBody>
          <a:bodyPr wrap="square" rtlCol="0">
            <a:spAutoFit/>
          </a:bodyPr>
          <a:lstStyle/>
          <a:p>
            <a:r>
              <a:rPr lang="en-US" sz="4000" b="1" u="sng" dirty="0" smtClean="0"/>
              <a:t>TRUTH</a:t>
            </a:r>
            <a:r>
              <a:rPr lang="en-US" sz="2800" b="1" dirty="0" smtClean="0"/>
              <a:t>:      </a:t>
            </a:r>
            <a:r>
              <a:rPr lang="en-US" sz="3600" b="1" dirty="0" smtClean="0"/>
              <a:t>Government only creates 3% of our money – </a:t>
            </a:r>
          </a:p>
          <a:p>
            <a:r>
              <a:rPr lang="en-US" sz="3600" b="1" dirty="0"/>
              <a:t> </a:t>
            </a:r>
            <a:r>
              <a:rPr lang="en-US" sz="3600" b="1" dirty="0" smtClean="0"/>
              <a:t>                  coins and  paper notes.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08950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9FFF8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             </a:t>
            </a:r>
            <a:r>
              <a:rPr lang="en-US" sz="3600" b="1" dirty="0" smtClean="0"/>
              <a:t>#2 LIE:       Banks lend money they have in the bank.</a:t>
            </a:r>
            <a:r>
              <a:rPr lang="en-US" sz="2800" b="1" dirty="0" smtClean="0"/>
              <a:t> </a:t>
            </a:r>
            <a:endParaRPr lang="en-US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970854" y="4152226"/>
            <a:ext cx="6264215" cy="193899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000" b="1" u="sng" dirty="0" smtClean="0"/>
              <a:t>ALL CHECKING ACCOUNT</a:t>
            </a:r>
          </a:p>
          <a:p>
            <a:r>
              <a:rPr lang="en-US" sz="4000" b="1" u="sng" dirty="0" smtClean="0"/>
              <a:t>MONEY STARTED AS A</a:t>
            </a:r>
          </a:p>
          <a:p>
            <a:r>
              <a:rPr lang="en-US" sz="4000" b="1" u="sng" dirty="0" smtClean="0"/>
              <a:t>PRIVATE BANK LOAN</a:t>
            </a:r>
            <a:endParaRPr lang="en-US" sz="4000" b="1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0" y="643904"/>
            <a:ext cx="12192000" cy="1200329"/>
          </a:xfrm>
          <a:prstGeom prst="rect">
            <a:avLst/>
          </a:prstGeom>
          <a:solidFill>
            <a:srgbClr val="9FFF81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TRUTH:  Banks create brand-new money when they make a loan &amp;</a:t>
            </a:r>
          </a:p>
          <a:p>
            <a:r>
              <a:rPr lang="en-US" sz="3600" b="1" dirty="0"/>
              <a:t> </a:t>
            </a:r>
            <a:r>
              <a:rPr lang="en-US" sz="3600" b="1" dirty="0" smtClean="0"/>
              <a:t>              type </a:t>
            </a:r>
            <a:r>
              <a:rPr lang="en-US" sz="3600" b="1" u="sng" dirty="0" smtClean="0"/>
              <a:t>accounting numbers </a:t>
            </a:r>
            <a:r>
              <a:rPr lang="en-US" sz="3600" b="1" dirty="0" smtClean="0"/>
              <a:t> in the borrower’s account. </a:t>
            </a:r>
            <a:r>
              <a:rPr lang="en-US" sz="2800" b="1" dirty="0" smtClean="0"/>
              <a:t> </a:t>
            </a:r>
            <a:endParaRPr lang="en-US" sz="2800" b="1" dirty="0"/>
          </a:p>
        </p:txBody>
      </p:sp>
      <p:pic>
        <p:nvPicPr>
          <p:cNvPr id="3074" name="Picture 2" descr="http://www.balancetrack.org/checking/images/checkbook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0427"/>
            <a:ext cx="4019107" cy="388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965669" y="2502476"/>
            <a:ext cx="7221146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ym typeface="Wingdings" panose="05000000000000000000" pitchFamily="2" charset="2"/>
              </a:rPr>
              <a:t>  </a:t>
            </a:r>
            <a:r>
              <a:rPr lang="en-US" sz="4000" b="1" dirty="0" smtClean="0"/>
              <a:t>97% OF OUR MONEY SUPPLY</a:t>
            </a:r>
            <a:endParaRPr lang="en-US" sz="4000" b="1" dirty="0"/>
          </a:p>
        </p:txBody>
      </p:sp>
      <p:sp>
        <p:nvSpPr>
          <p:cNvPr id="7" name="Left Arrow 6"/>
          <p:cNvSpPr/>
          <p:nvPr/>
        </p:nvSpPr>
        <p:spPr>
          <a:xfrm rot="19533526">
            <a:off x="3454910" y="2754082"/>
            <a:ext cx="1414547" cy="910732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77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6" grpId="0" animBg="1"/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1200329"/>
          </a:xfrm>
          <a:prstGeom prst="rect">
            <a:avLst/>
          </a:prstGeom>
          <a:solidFill>
            <a:srgbClr val="9FFF81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 LIE #3:              Private commercial banks (like Bank of America)</a:t>
            </a:r>
          </a:p>
          <a:p>
            <a:r>
              <a:rPr lang="en-US" sz="3600" b="1" dirty="0"/>
              <a:t> </a:t>
            </a:r>
            <a:r>
              <a:rPr lang="en-US" sz="3600" b="1" dirty="0" smtClean="0"/>
              <a:t>                          are just like any other corporation. </a:t>
            </a:r>
            <a:endParaRPr lang="en-US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955052" y="3098631"/>
            <a:ext cx="6236948" cy="3046988"/>
          </a:xfrm>
          <a:prstGeom prst="rect">
            <a:avLst/>
          </a:prstGeom>
          <a:solidFill>
            <a:srgbClr val="FFFFB9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If the banking corporations decide to give loans, our economy has life.</a:t>
            </a:r>
          </a:p>
          <a:p>
            <a:endParaRPr lang="en-US" sz="3200" dirty="0"/>
          </a:p>
          <a:p>
            <a:r>
              <a:rPr lang="en-US" sz="3200" dirty="0" smtClean="0"/>
              <a:t>If the banking corporations decide to stop making loans and call in loans, our economy dies.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200329"/>
            <a:ext cx="12192000" cy="1446550"/>
          </a:xfrm>
          <a:prstGeom prst="rect">
            <a:avLst/>
          </a:prstGeom>
          <a:solidFill>
            <a:srgbClr val="9FFF81"/>
          </a:solidFill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TRUTH:         A private bank corporation is a unique</a:t>
            </a:r>
          </a:p>
          <a:p>
            <a:r>
              <a:rPr lang="en-US" sz="4400" b="1" dirty="0"/>
              <a:t> </a:t>
            </a:r>
            <a:r>
              <a:rPr lang="en-US" sz="4400" b="1" dirty="0" smtClean="0"/>
              <a:t>                     and abnormal  corporation. </a:t>
            </a:r>
            <a:endParaRPr lang="en-US" sz="4400" b="1" dirty="0"/>
          </a:p>
        </p:txBody>
      </p:sp>
      <p:pic>
        <p:nvPicPr>
          <p:cNvPr id="4098" name="Picture 2" descr="http://jellehamming.nl/wp-content/gallery/personal/bioblocks/life_deat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46879"/>
            <a:ext cx="5955052" cy="4211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354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9FFF8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   </a:t>
            </a:r>
            <a:r>
              <a:rPr lang="en-US" sz="3600" b="1" dirty="0" smtClean="0"/>
              <a:t>#4   LIE:    The government decides who gets money.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84992" y="1833062"/>
            <a:ext cx="7816627" cy="3108543"/>
          </a:xfrm>
          <a:prstGeom prst="rect">
            <a:avLst/>
          </a:prstGeom>
          <a:solidFill>
            <a:srgbClr val="FFFFB9"/>
          </a:solidFill>
        </p:spPr>
        <p:txBody>
          <a:bodyPr wrap="none" rtlCol="0">
            <a:spAutoFit/>
          </a:bodyPr>
          <a:lstStyle/>
          <a:p>
            <a:r>
              <a:rPr lang="en-US" sz="2800" b="1" dirty="0"/>
              <a:t>weapons </a:t>
            </a:r>
            <a:r>
              <a:rPr lang="en-US" sz="2800" b="1" dirty="0" smtClean="0"/>
              <a:t>manufacturers</a:t>
            </a:r>
          </a:p>
          <a:p>
            <a:r>
              <a:rPr lang="en-US" sz="2800" b="1" dirty="0"/>
              <a:t> </a:t>
            </a:r>
            <a:r>
              <a:rPr lang="en-US" sz="2800" b="1" dirty="0" smtClean="0"/>
              <a:t>       </a:t>
            </a:r>
            <a:r>
              <a:rPr lang="en-US" sz="2800" b="1" dirty="0"/>
              <a:t>stock </a:t>
            </a:r>
            <a:r>
              <a:rPr lang="en-US" sz="2800" b="1" dirty="0" smtClean="0"/>
              <a:t>speculators</a:t>
            </a:r>
          </a:p>
          <a:p>
            <a:r>
              <a:rPr lang="en-US" sz="2800" b="1" dirty="0"/>
              <a:t> </a:t>
            </a:r>
            <a:r>
              <a:rPr lang="en-US" sz="2800" b="1" dirty="0" smtClean="0"/>
              <a:t>                </a:t>
            </a:r>
            <a:r>
              <a:rPr lang="en-US" sz="2800" b="1" dirty="0"/>
              <a:t>Congressional </a:t>
            </a:r>
            <a:r>
              <a:rPr lang="en-US" sz="2800" b="1" dirty="0" smtClean="0"/>
              <a:t>lobbyists</a:t>
            </a:r>
          </a:p>
          <a:p>
            <a:r>
              <a:rPr lang="en-US" sz="2800" b="1" dirty="0"/>
              <a:t> </a:t>
            </a:r>
            <a:r>
              <a:rPr lang="en-US" sz="2800" b="1" dirty="0" smtClean="0"/>
              <a:t>                      agribusiness</a:t>
            </a:r>
          </a:p>
          <a:p>
            <a:r>
              <a:rPr lang="en-US" sz="2800" b="1" dirty="0"/>
              <a:t> </a:t>
            </a:r>
            <a:r>
              <a:rPr lang="en-US" sz="2800" b="1" dirty="0" smtClean="0"/>
              <a:t>                              fossil fuel companies</a:t>
            </a:r>
          </a:p>
          <a:p>
            <a:r>
              <a:rPr lang="en-US" sz="2800" b="1"/>
              <a:t> </a:t>
            </a:r>
            <a:r>
              <a:rPr lang="en-US" sz="2800" b="1" smtClean="0"/>
              <a:t>                                     mortgagors </a:t>
            </a:r>
            <a:endParaRPr lang="en-US" sz="2800" b="1" dirty="0" smtClean="0"/>
          </a:p>
          <a:p>
            <a:r>
              <a:rPr lang="en-US" sz="2800" b="1" dirty="0"/>
              <a:t> </a:t>
            </a:r>
            <a:r>
              <a:rPr lang="en-US" sz="2800" b="1" dirty="0" smtClean="0"/>
              <a:t>                                           multi-national corporations   </a:t>
            </a:r>
            <a:endParaRPr lang="en-US" sz="2800" dirty="0"/>
          </a:p>
        </p:txBody>
      </p:sp>
      <p:pic>
        <p:nvPicPr>
          <p:cNvPr id="6146" name="Picture 2" descr="http://ts1.mm.bing.net/th?id=JN.P6s2PWiCMEyymh807cGO7w&amp;pid=15.1&amp;H=119&amp;W=1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91812"/>
            <a:ext cx="3984992" cy="2963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16375" y="590913"/>
            <a:ext cx="12192000" cy="1200329"/>
          </a:xfrm>
          <a:prstGeom prst="rect">
            <a:avLst/>
          </a:prstGeom>
          <a:solidFill>
            <a:srgbClr val="9FFF81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TRUTH:       Banking corporations decide who gets money </a:t>
            </a:r>
          </a:p>
          <a:p>
            <a:r>
              <a:rPr lang="en-US" sz="3600" b="1" dirty="0" smtClean="0"/>
              <a:t>                     because they decide to whom to give loans [debt].</a:t>
            </a:r>
            <a:endParaRPr lang="en-US" sz="3600" b="1" dirty="0"/>
          </a:p>
        </p:txBody>
      </p:sp>
      <p:pic>
        <p:nvPicPr>
          <p:cNvPr id="5122" name="Picture 2" descr="http://www.clker.com/cliparts/8/d/5/b/12563461441566896782plane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68734"/>
            <a:ext cx="2693951" cy="178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ts4.mm.bing.net/th?id=JN.xpoy94HAAHqewMpmLIip5g&amp;pid=15.1&amp;H=96&amp;W=16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950" y="5068735"/>
            <a:ext cx="2982107" cy="178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ts2.mm.bing.net/th?id=JN.XVKwn%2fiAqs1B9ssLjjY1hw&amp;pid=15.1&amp;H=118&amp;W=16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057" y="5068734"/>
            <a:ext cx="2437886" cy="1797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ts4.mm.bing.net/th?id=JN.BlSqcwCq%2ftOyakXO3qSREA&amp;pid=15.1&amp;H=156&amp;W=16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000" y="5068733"/>
            <a:ext cx="1838063" cy="1789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ts2.mm.bing.net/th?id=JN.E0UbFr%2fwvaOwmiH6UGRRNw&amp;pid=15.1&amp;H=56&amp;W=16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8063" y="5068732"/>
            <a:ext cx="2233938" cy="1789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293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solidFill>
            <a:srgbClr val="9FFF81"/>
          </a:solidFill>
        </p:spPr>
        <p:txBody>
          <a:bodyPr wrap="square" rtlCol="0">
            <a:spAutoFit/>
          </a:bodyPr>
          <a:lstStyle/>
          <a:p>
            <a:r>
              <a:rPr lang="en-US" sz="4000" b="1" dirty="0"/>
              <a:t>#5   LIE:       The problem is multi-national corporations</a:t>
            </a:r>
            <a:r>
              <a:rPr lang="en-US" sz="4000" b="1" dirty="0" smtClean="0"/>
              <a:t>. </a:t>
            </a:r>
            <a:endParaRPr lang="en-US" sz="5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5850162"/>
            <a:ext cx="12192000" cy="1200329"/>
          </a:xfrm>
          <a:prstGeom prst="rect">
            <a:avLst/>
          </a:prstGeom>
          <a:solidFill>
            <a:srgbClr val="FFFFB9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The OWNERS of the private debt-money system also OWN multi-national corporations, and FUEL them with their debt.</a:t>
            </a:r>
          </a:p>
        </p:txBody>
      </p:sp>
      <p:pic>
        <p:nvPicPr>
          <p:cNvPr id="6146" name="Picture 2" descr="http://ts1.mm.bing.net/th?id=JN.P6s2PWiCMEyymh807cGO7w&amp;pid=15.1&amp;H=119&amp;W=1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700" y="2285642"/>
            <a:ext cx="3984992" cy="2963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687040"/>
            <a:ext cx="12192000" cy="1323439"/>
          </a:xfrm>
          <a:prstGeom prst="rect">
            <a:avLst/>
          </a:prstGeom>
          <a:solidFill>
            <a:srgbClr val="9FFF81"/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TRUTH</a:t>
            </a:r>
            <a:r>
              <a:rPr lang="en-US" sz="4000" b="1" dirty="0"/>
              <a:t>:       The problem is </a:t>
            </a:r>
            <a:r>
              <a:rPr lang="en-US" sz="4000" b="1" dirty="0" smtClean="0"/>
              <a:t>the</a:t>
            </a:r>
          </a:p>
          <a:p>
            <a:r>
              <a:rPr lang="en-US" sz="4000" b="1" dirty="0"/>
              <a:t> </a:t>
            </a:r>
            <a:r>
              <a:rPr lang="en-US" sz="4000" b="1" dirty="0" smtClean="0"/>
              <a:t>                    PRIVATE  DEBT-MONEY </a:t>
            </a:r>
            <a:r>
              <a:rPr lang="en-US" sz="4000" b="1" dirty="0"/>
              <a:t>banking system</a:t>
            </a:r>
            <a:r>
              <a:rPr lang="en-US" sz="4000" b="1" dirty="0" smtClean="0"/>
              <a:t>.</a:t>
            </a:r>
            <a:endParaRPr lang="en-US" sz="5400" b="1" dirty="0"/>
          </a:p>
        </p:txBody>
      </p:sp>
      <p:pic>
        <p:nvPicPr>
          <p:cNvPr id="7" name="Picture 2" descr="http://www.2muchvector.com/items_images/1328901714fuel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79" y="2388634"/>
            <a:ext cx="3015633" cy="3236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dimassuryo.files.wordpress.com/2011/03/globalization_b_129356605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692" y="2149244"/>
            <a:ext cx="5104308" cy="325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04689" y="2611159"/>
            <a:ext cx="666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DEBT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421356" y="3260108"/>
            <a:ext cx="666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DEBT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421356" y="3951369"/>
            <a:ext cx="666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DEBT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204689" y="4603906"/>
            <a:ext cx="666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DEBT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9503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4" grpId="0"/>
      <p:bldP spid="9" grpId="0"/>
      <p:bldP spid="10" grpId="0"/>
      <p:bldP spid="1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6387" y="472966"/>
            <a:ext cx="7668702" cy="2246769"/>
          </a:xfrm>
          <a:prstGeom prst="rect">
            <a:avLst/>
          </a:prstGeom>
          <a:solidFill>
            <a:srgbClr val="E4C9FF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YOU ARE PROBABLY THINKING I AM NOT AN EXPERT</a:t>
            </a:r>
          </a:p>
          <a:p>
            <a:endParaRPr lang="en-US" sz="2800" b="1" dirty="0"/>
          </a:p>
          <a:p>
            <a:r>
              <a:rPr lang="en-US" sz="2800" b="1" dirty="0" smtClean="0"/>
              <a:t>AND DON’T KNOW WHAT I AM TALKING ABOUT….</a:t>
            </a:r>
          </a:p>
          <a:p>
            <a:endParaRPr lang="en-US" sz="2800" b="1" dirty="0"/>
          </a:p>
          <a:p>
            <a:r>
              <a:rPr lang="en-US" sz="2800" b="1" dirty="0" smtClean="0"/>
              <a:t>THAT WHAT I AM SAYING IS NONSENSE OR WORSE!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297214" y="5738648"/>
            <a:ext cx="6491201" cy="584775"/>
          </a:xfrm>
          <a:prstGeom prst="rect">
            <a:avLst/>
          </a:prstGeom>
          <a:solidFill>
            <a:srgbClr val="E4C9FF"/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DON’T TAKE MY WORD FOR IT ====</a:t>
            </a:r>
            <a:r>
              <a:rPr lang="en-US" sz="3200" b="1" dirty="0" smtClean="0">
                <a:sym typeface="Wingdings" panose="05000000000000000000" pitchFamily="2" charset="2"/>
              </a:rPr>
              <a:t></a:t>
            </a:r>
            <a:endParaRPr lang="en-US" sz="3200" b="1" dirty="0"/>
          </a:p>
        </p:txBody>
      </p:sp>
      <p:pic>
        <p:nvPicPr>
          <p:cNvPr id="6146" name="Picture 2" descr="https://bethelkidsleaders.files.wordpress.com/2011/01/crazy.gif?w=200&amp;amph=20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931" y="2990958"/>
            <a:ext cx="3700190" cy="370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044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292" y="110359"/>
            <a:ext cx="7154273" cy="42487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4549676"/>
            <a:ext cx="12192000" cy="2308324"/>
          </a:xfrm>
          <a:prstGeom prst="rect">
            <a:avLst/>
          </a:prstGeom>
          <a:solidFill>
            <a:srgbClr val="E4C9FF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House of Commons, Nov. 20, 2014, Mr. Michael Meacher, MP:</a:t>
            </a:r>
          </a:p>
          <a:p>
            <a:endParaRPr lang="en-US" sz="2400" dirty="0"/>
          </a:p>
          <a:p>
            <a:r>
              <a:rPr lang="en-US" sz="2400" dirty="0" smtClean="0"/>
              <a:t>“It is unfortunate… that it is so little understood by the public that money is created every time by the banks when they make loans.”</a:t>
            </a:r>
          </a:p>
          <a:p>
            <a:endParaRPr lang="en-US" sz="2400" dirty="0"/>
          </a:p>
          <a:p>
            <a:r>
              <a:rPr lang="en-US" sz="2400" dirty="0" smtClean="0"/>
              <a:t>“And it is the banks – the banks – which determine how money is allocated across the economy.”</a:t>
            </a:r>
            <a:endParaRPr lang="en-US" sz="2400" dirty="0"/>
          </a:p>
        </p:txBody>
      </p:sp>
      <p:pic>
        <p:nvPicPr>
          <p:cNvPr id="5" name="Michael_Meacher_MP_at_the_historic_debate_in_UK_ON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09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52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5288340"/>
            <a:ext cx="12192000" cy="1569660"/>
          </a:xfrm>
          <a:prstGeom prst="rect">
            <a:avLst/>
          </a:prstGeom>
          <a:solidFill>
            <a:srgbClr val="E4C9FF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House of Commons, Nov. 20, 2014, Mr. Steven Baker, MP:</a:t>
            </a:r>
          </a:p>
          <a:p>
            <a:endParaRPr lang="en-US" sz="2400" dirty="0" smtClean="0"/>
          </a:p>
          <a:p>
            <a:r>
              <a:rPr lang="en-US" sz="2400" dirty="0" smtClean="0"/>
              <a:t>“Whenever a bank makes a loan it simultaneously makes a matching deposit in the borrower’s bank account, thereby creating new money.”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464" y="314352"/>
            <a:ext cx="7297168" cy="4305901"/>
          </a:xfrm>
          <a:prstGeom prst="rect">
            <a:avLst/>
          </a:prstGeom>
        </p:spPr>
      </p:pic>
      <p:pic>
        <p:nvPicPr>
          <p:cNvPr id="5" name="Steve_Baker_MP_at_the_historic_debate_in_UK_Parlia_ON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270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5288340"/>
            <a:ext cx="12192000" cy="1569660"/>
          </a:xfrm>
          <a:prstGeom prst="rect">
            <a:avLst/>
          </a:prstGeom>
          <a:solidFill>
            <a:srgbClr val="E4C9FF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House of Commons, Nov. 20, 2014, Mr. Steven Baker, MP:</a:t>
            </a:r>
          </a:p>
          <a:p>
            <a:endParaRPr lang="en-US" sz="2400" dirty="0" smtClean="0"/>
          </a:p>
          <a:p>
            <a:r>
              <a:rPr lang="en-US" sz="2400" dirty="0" smtClean="0"/>
              <a:t>“The explanation is actually taken from the Bank of England article ‘Money Creation in the Modern Economy’.   It seems to me rather hard to dismiss.”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047" y="234185"/>
            <a:ext cx="7925906" cy="4686954"/>
          </a:xfrm>
          <a:prstGeom prst="rect">
            <a:avLst/>
          </a:prstGeom>
        </p:spPr>
      </p:pic>
      <p:pic>
        <p:nvPicPr>
          <p:cNvPr id="4" name="Steve_Baker_MP_at_the_historic_debate_in_UK_Parlia_TW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35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r>
              <a:rPr lang="en-US" sz="3600" dirty="0" smtClean="0"/>
              <a:t>TRADE NEGOTIATIONS</a:t>
            </a:r>
          </a:p>
          <a:p>
            <a:endParaRPr lang="en-US" dirty="0" smtClean="0"/>
          </a:p>
          <a:p>
            <a:pPr marL="342900" indent="-342900">
              <a:buAutoNum type="arabicPeriod"/>
            </a:pPr>
            <a:r>
              <a:rPr lang="en-US" sz="2400" dirty="0" smtClean="0"/>
              <a:t>THE TPP IS BEING NEGOTIATED IN SECRET BY U.S. TRADE REPRESENTATIVES (Part of the Executive Office of the President).</a:t>
            </a:r>
          </a:p>
          <a:p>
            <a:pPr marL="342900" indent="-342900">
              <a:buAutoNum type="arabicPeriod"/>
            </a:pPr>
            <a:endParaRPr lang="en-US" sz="2400" dirty="0" smtClean="0"/>
          </a:p>
          <a:p>
            <a:pPr marL="342900" indent="-342900"/>
            <a:r>
              <a:rPr lang="en-US" sz="2400" dirty="0" smtClean="0"/>
              <a:t>2.  THERE ARE 500, MOSTLY CORPORATE LOBBYISTS, ACTING AS “ADVISORS,” WITH SECURITY CLEARANCE, ALLOWED TO SEE THE TEXT OF THE AGREEMENT.</a:t>
            </a:r>
          </a:p>
          <a:p>
            <a:pPr marL="342900" indent="-342900">
              <a:buAutoNum type="arabicPeriod" startAt="2"/>
            </a:pPr>
            <a:endParaRPr lang="en-US" sz="2400" dirty="0" smtClean="0"/>
          </a:p>
          <a:p>
            <a:pPr marL="342900" indent="-342900"/>
            <a:r>
              <a:rPr lang="en-US" sz="2400" dirty="0" smtClean="0"/>
              <a:t>3.   SOME MEMBERS OF CONGRESS HAVE VIEWED THE TEXT.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22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743200"/>
            <a:ext cx="12192000" cy="1446550"/>
          </a:xfrm>
          <a:prstGeom prst="rect">
            <a:avLst/>
          </a:prstGeom>
          <a:solidFill>
            <a:srgbClr val="9FFF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WHAT ARE THE EFFECTS</a:t>
            </a:r>
          </a:p>
          <a:p>
            <a:pPr algn="ctr"/>
            <a:r>
              <a:rPr lang="en-US" sz="4400" b="1" dirty="0" smtClean="0"/>
              <a:t> OF THE DEBT-MONEY SYSTEM?</a:t>
            </a:r>
            <a:endParaRPr lang="en-US" sz="4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0" y="4871545"/>
            <a:ext cx="12192000" cy="769441"/>
          </a:xfrm>
          <a:prstGeom prst="rect">
            <a:avLst/>
          </a:prstGeom>
          <a:solidFill>
            <a:srgbClr val="9FFF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ON OUR NATION?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98284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1999" cy="1384995"/>
          </a:xfrm>
          <a:prstGeom prst="rect">
            <a:avLst/>
          </a:prstGeom>
          <a:solidFill>
            <a:srgbClr val="9FFF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SINCE ALL MONEY IS DEBT….   </a:t>
            </a:r>
          </a:p>
          <a:p>
            <a:pPr algn="ctr"/>
            <a:r>
              <a:rPr lang="en-US" sz="2800" b="1" dirty="0" smtClean="0"/>
              <a:t>MONEY IS CONSTANTLY DISAPPEARING, AS </a:t>
            </a:r>
            <a:r>
              <a:rPr lang="en-US" sz="4800" b="1" dirty="0" smtClean="0"/>
              <a:t>DEBT</a:t>
            </a:r>
            <a:r>
              <a:rPr lang="en-US" sz="2800" b="1" dirty="0" smtClean="0"/>
              <a:t> IS PAID OFF</a:t>
            </a:r>
            <a:endParaRPr lang="en-US" sz="2800" b="1" dirty="0"/>
          </a:p>
        </p:txBody>
      </p:sp>
      <p:sp>
        <p:nvSpPr>
          <p:cNvPr id="3" name="Rectangle 2"/>
          <p:cNvSpPr/>
          <p:nvPr/>
        </p:nvSpPr>
        <p:spPr>
          <a:xfrm>
            <a:off x="0" y="2375338"/>
            <a:ext cx="1828800" cy="153451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“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900041" y="2375338"/>
            <a:ext cx="1770993" cy="153451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7608" y="3004097"/>
            <a:ext cx="13526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‘MONEY’</a:t>
            </a:r>
          </a:p>
          <a:p>
            <a:r>
              <a:rPr lang="en-US" b="1" dirty="0" smtClean="0"/>
              <a:t>DESTROYED</a:t>
            </a:r>
          </a:p>
          <a:p>
            <a:r>
              <a:rPr lang="en-US" b="1" dirty="0" smtClean="0"/>
              <a:t>IN THE BANK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277930" y="3032972"/>
            <a:ext cx="10152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‘MONEY’</a:t>
            </a:r>
          </a:p>
          <a:p>
            <a:r>
              <a:rPr lang="en-US" b="1" dirty="0" smtClean="0"/>
              <a:t>CREATED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99546" y="1779272"/>
            <a:ext cx="1281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BANKS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6735952" y="1779271"/>
            <a:ext cx="19350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ECONOMY</a:t>
            </a:r>
            <a:endParaRPr lang="en-US" sz="3200" dirty="0"/>
          </a:p>
        </p:txBody>
      </p:sp>
      <p:sp>
        <p:nvSpPr>
          <p:cNvPr id="9" name="Right Arrow 8"/>
          <p:cNvSpPr/>
          <p:nvPr/>
        </p:nvSpPr>
        <p:spPr>
          <a:xfrm>
            <a:off x="2241343" y="2305864"/>
            <a:ext cx="4351281" cy="484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Arrow 9"/>
          <p:cNvSpPr/>
          <p:nvPr/>
        </p:nvSpPr>
        <p:spPr>
          <a:xfrm>
            <a:off x="2241342" y="3465758"/>
            <a:ext cx="4351281" cy="484632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080989" y="2121198"/>
            <a:ext cx="2271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LOANS ARE CREATED…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042745" y="3844636"/>
            <a:ext cx="34501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MONEY IS CONSTANTLY REMOVED</a:t>
            </a:r>
          </a:p>
          <a:p>
            <a:r>
              <a:rPr lang="en-US" b="1" dirty="0" smtClean="0"/>
              <a:t>FROM CIRCULATION AS PAST LOANS</a:t>
            </a:r>
          </a:p>
          <a:p>
            <a:r>
              <a:rPr lang="en-US" b="1" dirty="0" smtClean="0"/>
              <a:t>ARE PAID DOWN. </a:t>
            </a:r>
            <a:endParaRPr lang="en-US" b="1" dirty="0"/>
          </a:p>
        </p:txBody>
      </p:sp>
      <p:sp>
        <p:nvSpPr>
          <p:cNvPr id="13" name="Oval 12"/>
          <p:cNvSpPr/>
          <p:nvPr/>
        </p:nvSpPr>
        <p:spPr>
          <a:xfrm>
            <a:off x="2420248" y="1682824"/>
            <a:ext cx="709448" cy="63341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94594" y="2373011"/>
            <a:ext cx="709448" cy="63341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2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2386953" y="3962245"/>
            <a:ext cx="709448" cy="63341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2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7016865" y="2384339"/>
            <a:ext cx="709448" cy="63341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1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48649" y="4336937"/>
            <a:ext cx="2886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EVERYONE IS COMPETING</a:t>
            </a:r>
          </a:p>
          <a:p>
            <a:r>
              <a:rPr lang="en-US" b="1" dirty="0" smtClean="0"/>
              <a:t>FOR THE REMAINING MONEY</a:t>
            </a:r>
            <a:endParaRPr lang="en-US" b="1" dirty="0"/>
          </a:p>
        </p:txBody>
      </p:sp>
      <p:sp>
        <p:nvSpPr>
          <p:cNvPr id="19" name="Oval 18"/>
          <p:cNvSpPr/>
          <p:nvPr/>
        </p:nvSpPr>
        <p:spPr>
          <a:xfrm>
            <a:off x="6439201" y="4415507"/>
            <a:ext cx="709448" cy="63341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3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6439201" y="5843270"/>
            <a:ext cx="709448" cy="63341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4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48649" y="5793558"/>
            <a:ext cx="51242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THE RESULT:  CONSUMERS BORROW TO BUY,</a:t>
            </a:r>
          </a:p>
          <a:p>
            <a:r>
              <a:rPr lang="en-US" b="1" dirty="0"/>
              <a:t> </a:t>
            </a:r>
            <a:r>
              <a:rPr lang="en-US" b="1" dirty="0" smtClean="0"/>
              <a:t>                       BUSINESS BORROWS TO INVEST,</a:t>
            </a:r>
          </a:p>
          <a:p>
            <a:r>
              <a:rPr lang="en-US" b="1" dirty="0"/>
              <a:t> </a:t>
            </a:r>
            <a:r>
              <a:rPr lang="en-US" b="1" dirty="0" smtClean="0"/>
              <a:t>                       GOVERNMENT BORROWS TO GOVERN  </a:t>
            </a:r>
            <a:endParaRPr lang="en-US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9398778" y="2040706"/>
            <a:ext cx="19350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ECONOMY</a:t>
            </a:r>
            <a:endParaRPr lang="en-US" sz="3200" dirty="0"/>
          </a:p>
        </p:txBody>
      </p:sp>
      <p:sp>
        <p:nvSpPr>
          <p:cNvPr id="23" name="Rectangle 22"/>
          <p:cNvSpPr/>
          <p:nvPr/>
        </p:nvSpPr>
        <p:spPr>
          <a:xfrm>
            <a:off x="9717507" y="2850674"/>
            <a:ext cx="1297623" cy="10431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9398778" y="2709334"/>
            <a:ext cx="709448" cy="63341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2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927363" y="3127212"/>
            <a:ext cx="9991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‘MONEY’</a:t>
            </a:r>
          </a:p>
          <a:p>
            <a:r>
              <a:rPr lang="en-US" b="1" dirty="0" smtClean="0"/>
              <a:t>SHRINKS</a:t>
            </a:r>
            <a:endParaRPr lang="en-US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6781196" y="1900467"/>
            <a:ext cx="2089033" cy="203132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                                    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66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/>
      <p:bldP spid="7" grpId="0"/>
      <p:bldP spid="8" grpId="0"/>
      <p:bldP spid="9" grpId="0" animBg="1"/>
      <p:bldP spid="10" grpId="0" animBg="1"/>
      <p:bldP spid="11" grpId="0"/>
      <p:bldP spid="12" grpId="0"/>
      <p:bldP spid="13" grpId="0" animBg="1"/>
      <p:bldP spid="14" grpId="0" animBg="1"/>
      <p:bldP spid="15" grpId="0" animBg="1"/>
      <p:bldP spid="16" grpId="0" animBg="1"/>
      <p:bldP spid="18" grpId="0"/>
      <p:bldP spid="19" grpId="0" animBg="1"/>
      <p:bldP spid="20" grpId="0" animBg="1"/>
      <p:bldP spid="21" grpId="0"/>
      <p:bldP spid="22" grpId="0"/>
      <p:bldP spid="23" grpId="0" animBg="1"/>
      <p:bldP spid="24" grpId="0" animBg="1"/>
      <p:bldP spid="25" grpId="0"/>
      <p:bldP spid="2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6605753" y="5397979"/>
            <a:ext cx="5365531" cy="646331"/>
          </a:xfrm>
          <a:prstGeom prst="rect">
            <a:avLst/>
          </a:prstGeom>
          <a:solidFill>
            <a:srgbClr val="9FFF8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/>
              <a:t>PAY FOR GOODS &amp; SERVICES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12191999" cy="1200329"/>
          </a:xfrm>
          <a:prstGeom prst="rect">
            <a:avLst/>
          </a:prstGeom>
          <a:solidFill>
            <a:srgbClr val="9FFF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SINCE ALL MONEY IS DEBT….   </a:t>
            </a:r>
          </a:p>
          <a:p>
            <a:pPr algn="ctr"/>
            <a:r>
              <a:rPr lang="en-US" sz="3600" b="1" dirty="0" smtClean="0"/>
              <a:t>THEREFORE, MONEY IS PULLED IN TWO DIRECTIONS</a:t>
            </a:r>
            <a:endParaRPr lang="en-US" sz="3600" b="1" dirty="0"/>
          </a:p>
        </p:txBody>
      </p:sp>
      <p:pic>
        <p:nvPicPr>
          <p:cNvPr id="2050" name="Picture 2" descr="http://savingdollarsandsense.com/wp-content/uploads/2014/09/How-to-Begin-Paying-Down-Deb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41" y="1944581"/>
            <a:ext cx="2250565" cy="3381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media.carbonated.tv/132336_story__5-dinner-dates-where-you-need-cover-the-check-paying-ap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821" y="2639041"/>
            <a:ext cx="3818424" cy="2542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18695" y="5397979"/>
            <a:ext cx="2722493" cy="646331"/>
          </a:xfrm>
          <a:prstGeom prst="rect">
            <a:avLst/>
          </a:prstGeom>
          <a:solidFill>
            <a:srgbClr val="9FFF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REPAY DEBTS</a:t>
            </a:r>
            <a:endParaRPr lang="en-US" sz="3600" dirty="0"/>
          </a:p>
        </p:txBody>
      </p:sp>
      <p:sp>
        <p:nvSpPr>
          <p:cNvPr id="20" name="Right Arrow 19"/>
          <p:cNvSpPr/>
          <p:nvPr/>
        </p:nvSpPr>
        <p:spPr>
          <a:xfrm>
            <a:off x="5362943" y="3563007"/>
            <a:ext cx="2582878" cy="851339"/>
          </a:xfrm>
          <a:prstGeom prst="rightArrow">
            <a:avLst/>
          </a:prstGeom>
          <a:solidFill>
            <a:srgbClr val="9FFF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Arrow 28"/>
          <p:cNvSpPr/>
          <p:nvPr/>
        </p:nvSpPr>
        <p:spPr>
          <a:xfrm rot="10800000">
            <a:off x="2780063" y="3563007"/>
            <a:ext cx="2582877" cy="851338"/>
          </a:xfrm>
          <a:prstGeom prst="rightArrow">
            <a:avLst/>
          </a:prstGeom>
          <a:solidFill>
            <a:srgbClr val="9FFF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557" y="3468414"/>
            <a:ext cx="1978766" cy="130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732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1999" cy="1077218"/>
          </a:xfrm>
          <a:prstGeom prst="rect">
            <a:avLst/>
          </a:prstGeom>
          <a:solidFill>
            <a:srgbClr val="9FFF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THEREFORE, THIS ‘DOUBLE DEMAND’ ON MONEY </a:t>
            </a:r>
          </a:p>
          <a:p>
            <a:pPr algn="ctr"/>
            <a:r>
              <a:rPr lang="en-US" sz="3200" b="1" dirty="0" smtClean="0"/>
              <a:t>CREATES A CHRONIC LACK OF PURCHASING POWER</a:t>
            </a:r>
            <a:endParaRPr lang="en-US" sz="3200" b="1" dirty="0"/>
          </a:p>
        </p:txBody>
      </p:sp>
      <p:pic>
        <p:nvPicPr>
          <p:cNvPr id="3076" name="Picture 4" descr="http://ts4.mm.bing.net/th?id=JN.%2bB2TfqTWmvQKQMEZSvMOzg&amp;pid=15.1&amp;H=123&amp;W=1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72" y="2013643"/>
            <a:ext cx="3752193" cy="288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27329" y="1354809"/>
            <a:ext cx="10255373" cy="584775"/>
          </a:xfrm>
          <a:prstGeom prst="rect">
            <a:avLst/>
          </a:prstGeom>
          <a:solidFill>
            <a:srgbClr val="E2FFC5"/>
          </a:solidFill>
        </p:spPr>
        <p:txBody>
          <a:bodyPr wrap="square" rtlCol="0">
            <a:spAutoFit/>
          </a:bodyPr>
          <a:lstStyle/>
          <a:p>
            <a:r>
              <a:rPr lang="en-US" sz="3200" b="1" u="sng" dirty="0" smtClean="0"/>
              <a:t>CONSUMER</a:t>
            </a:r>
            <a:r>
              <a:rPr lang="en-US" sz="3200" b="1" dirty="0" smtClean="0"/>
              <a:t>:  HAS LESS MONEY TO BUY GOODS &amp; SERVICES</a:t>
            </a:r>
            <a:endParaRPr lang="en-US" sz="32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303" y="2009371"/>
            <a:ext cx="2918723" cy="19442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876" y="3799017"/>
            <a:ext cx="3810000" cy="3058983"/>
          </a:xfrm>
          <a:prstGeom prst="rect">
            <a:avLst/>
          </a:prstGeom>
        </p:spPr>
      </p:pic>
      <p:sp>
        <p:nvSpPr>
          <p:cNvPr id="15" name="Right Arrow 14"/>
          <p:cNvSpPr/>
          <p:nvPr/>
        </p:nvSpPr>
        <p:spPr>
          <a:xfrm rot="2900729">
            <a:off x="2308476" y="3281534"/>
            <a:ext cx="5483245" cy="2469613"/>
          </a:xfrm>
          <a:prstGeom prst="rightArrow">
            <a:avLst/>
          </a:prstGeom>
          <a:solidFill>
            <a:srgbClr val="9FFF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DISPOSABLE   INCOME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137" y="2009371"/>
            <a:ext cx="3182166" cy="178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11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accel="68000" fill="hold" grpId="0" nodeType="clickEffect" p14:presetBounceEnd="8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2000">
                                          <p:cBhvr additive="base">
                                            <p:cTn id="7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2000">
                                          <p:cBhvr additive="base">
                                            <p:cTn id="8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accel="68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876" y="5535449"/>
            <a:ext cx="3174123" cy="13225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0"/>
            <a:ext cx="12191999" cy="1077218"/>
          </a:xfrm>
          <a:prstGeom prst="rect">
            <a:avLst/>
          </a:prstGeom>
          <a:solidFill>
            <a:srgbClr val="9FFF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THEREFORE, </a:t>
            </a:r>
            <a:r>
              <a:rPr lang="en-US" sz="3200" b="1" dirty="0" smtClean="0"/>
              <a:t>THE CHRONIC </a:t>
            </a:r>
            <a:r>
              <a:rPr lang="en-US" sz="3200" b="1" dirty="0"/>
              <a:t>LACK OF PURCHASING </a:t>
            </a:r>
            <a:r>
              <a:rPr lang="en-US" sz="3200" b="1" dirty="0" smtClean="0"/>
              <a:t>POWER</a:t>
            </a:r>
          </a:p>
          <a:p>
            <a:pPr algn="ctr"/>
            <a:r>
              <a:rPr lang="en-US" sz="3200" b="1" dirty="0" smtClean="0"/>
              <a:t>AFFECTS BUSINESSES TRYING TO SELL THEIR GOODS &amp; SERVICES</a:t>
            </a:r>
            <a:endParaRPr lang="en-US" sz="3200" b="1" dirty="0"/>
          </a:p>
        </p:txBody>
      </p:sp>
      <p:pic>
        <p:nvPicPr>
          <p:cNvPr id="3074" name="Picture 2" descr="http://lowres.jantoo.com/business-credit-debts-repayments-accounts-creditor-07639354_lo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06" y="1468901"/>
            <a:ext cx="5114825" cy="4258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28464" y="1236795"/>
            <a:ext cx="6349733" cy="1015663"/>
          </a:xfrm>
          <a:prstGeom prst="rect">
            <a:avLst/>
          </a:prstGeom>
          <a:solidFill>
            <a:srgbClr val="E2FFC5"/>
          </a:solidFill>
        </p:spPr>
        <p:txBody>
          <a:bodyPr wrap="square" rtlCol="0">
            <a:spAutoFit/>
          </a:bodyPr>
          <a:lstStyle/>
          <a:p>
            <a:r>
              <a:rPr lang="en-US" sz="3200" u="sng" dirty="0" smtClean="0"/>
              <a:t>BUSINESS</a:t>
            </a:r>
            <a:r>
              <a:rPr lang="en-US" sz="3200" dirty="0" smtClean="0"/>
              <a:t>:  </a:t>
            </a:r>
            <a:r>
              <a:rPr lang="en-US" sz="2800" dirty="0" smtClean="0"/>
              <a:t>ADDS THE COST OF LOANS TO THE PRICE OF GOODS &amp; SERVICES 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566" y="4123825"/>
            <a:ext cx="2734175" cy="27341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525" y="2759179"/>
            <a:ext cx="1524000" cy="2133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590" y="2876247"/>
            <a:ext cx="1371600" cy="1432560"/>
          </a:xfrm>
          <a:prstGeom prst="rect">
            <a:avLst/>
          </a:prstGeom>
        </p:spPr>
      </p:pic>
      <p:sp>
        <p:nvSpPr>
          <p:cNvPr id="16" name="Right Arrow 15"/>
          <p:cNvSpPr/>
          <p:nvPr/>
        </p:nvSpPr>
        <p:spPr>
          <a:xfrm rot="18655477">
            <a:off x="6880102" y="2898588"/>
            <a:ext cx="5412034" cy="2507428"/>
          </a:xfrm>
          <a:prstGeom prst="rightArrow">
            <a:avLst/>
          </a:prstGeom>
          <a:solidFill>
            <a:srgbClr val="9FFF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</a:rPr>
              <a:t>PRICES</a:t>
            </a:r>
            <a:endParaRPr lang="en-US" sz="4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50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6000" fill="hold" grpId="0" nodeType="clickEffect" p14:presetBounceEnd="8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2000">
                                          <p:cBhvr additive="base">
                                            <p:cTn id="7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2000">
                                          <p:cBhvr additive="base">
                                            <p:cTn id="8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6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</p:bldLst>
      </p:timing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1999" cy="1323439"/>
          </a:xfrm>
          <a:prstGeom prst="rect">
            <a:avLst/>
          </a:prstGeom>
          <a:solidFill>
            <a:srgbClr val="9FFF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THEREFORE, THE DEBT-MONEY SYSTEM IS A DRIVING FORCE ---</a:t>
            </a:r>
          </a:p>
          <a:p>
            <a:pPr algn="ctr"/>
            <a:r>
              <a:rPr lang="en-US" sz="4800" b="1" dirty="0" smtClean="0"/>
              <a:t>FOR MORE DEBT</a:t>
            </a:r>
            <a:r>
              <a:rPr lang="en-US" sz="3200" b="1" dirty="0" smtClean="0"/>
              <a:t>…..</a:t>
            </a:r>
            <a:endParaRPr lang="en-US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795427"/>
            <a:ext cx="4430089" cy="1077218"/>
          </a:xfrm>
          <a:prstGeom prst="rect">
            <a:avLst/>
          </a:prstGeom>
          <a:solidFill>
            <a:srgbClr val="E2FFC5"/>
          </a:solidFill>
        </p:spPr>
        <p:txBody>
          <a:bodyPr wrap="square" rtlCol="0">
            <a:spAutoFit/>
          </a:bodyPr>
          <a:lstStyle/>
          <a:p>
            <a:r>
              <a:rPr lang="en-US" sz="3200" u="sng" dirty="0" smtClean="0"/>
              <a:t>CONSUMERS</a:t>
            </a:r>
            <a:r>
              <a:rPr lang="en-US" sz="3200" dirty="0" smtClean="0"/>
              <a:t>:  </a:t>
            </a:r>
          </a:p>
          <a:p>
            <a:r>
              <a:rPr lang="en-US" sz="3200" dirty="0" smtClean="0"/>
              <a:t>MUST BORROW-TO-BUY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3344633"/>
            <a:ext cx="4763386" cy="1077218"/>
          </a:xfrm>
          <a:prstGeom prst="rect">
            <a:avLst/>
          </a:prstGeom>
          <a:solidFill>
            <a:srgbClr val="E2FFC5"/>
          </a:solidFill>
        </p:spPr>
        <p:txBody>
          <a:bodyPr wrap="square" rtlCol="0">
            <a:spAutoFit/>
          </a:bodyPr>
          <a:lstStyle/>
          <a:p>
            <a:r>
              <a:rPr lang="en-US" sz="3200" u="sng" dirty="0" smtClean="0"/>
              <a:t>BUSINESS</a:t>
            </a:r>
            <a:r>
              <a:rPr lang="en-US" sz="3200" dirty="0" smtClean="0"/>
              <a:t>:</a:t>
            </a:r>
          </a:p>
          <a:p>
            <a:r>
              <a:rPr lang="en-US" sz="3200" dirty="0" smtClean="0"/>
              <a:t>MUST BORROW TO INVEST</a:t>
            </a:r>
            <a:endParaRPr lang="en-US" sz="3200" dirty="0"/>
          </a:p>
        </p:txBody>
      </p:sp>
      <p:pic>
        <p:nvPicPr>
          <p:cNvPr id="4102" name="Picture 6" descr="http://thumbs.dreamstime.com/t/debt-graph-chart-shows-increasing-financial-indebted-showing-381349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817" y="1983237"/>
            <a:ext cx="5578549" cy="4648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4893839"/>
            <a:ext cx="4997302" cy="1077218"/>
          </a:xfrm>
          <a:prstGeom prst="rect">
            <a:avLst/>
          </a:prstGeom>
          <a:solidFill>
            <a:srgbClr val="E2FFC5"/>
          </a:solidFill>
        </p:spPr>
        <p:txBody>
          <a:bodyPr wrap="square" rtlCol="0">
            <a:spAutoFit/>
          </a:bodyPr>
          <a:lstStyle/>
          <a:p>
            <a:r>
              <a:rPr lang="en-US" sz="3200" u="sng" dirty="0" smtClean="0"/>
              <a:t>GOVERNMENT</a:t>
            </a:r>
            <a:r>
              <a:rPr lang="en-US" sz="3200" dirty="0" smtClean="0"/>
              <a:t>:</a:t>
            </a:r>
          </a:p>
          <a:p>
            <a:r>
              <a:rPr lang="en-US" sz="3200" dirty="0" smtClean="0"/>
              <a:t>MUST BORROW TO GOVERN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0834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240924"/>
            <a:ext cx="12192000" cy="769441"/>
          </a:xfrm>
          <a:prstGeom prst="rect">
            <a:avLst/>
          </a:prstGeom>
          <a:solidFill>
            <a:srgbClr val="9FFF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ON THE INTERNATIONAL ECONOMY?</a:t>
            </a:r>
            <a:endParaRPr lang="en-US" sz="4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765738"/>
            <a:ext cx="12192000" cy="1446550"/>
          </a:xfrm>
          <a:prstGeom prst="rect">
            <a:avLst/>
          </a:prstGeom>
          <a:solidFill>
            <a:srgbClr val="9FFF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WHAT ARE THE EFFECTS</a:t>
            </a:r>
          </a:p>
          <a:p>
            <a:pPr algn="ctr"/>
            <a:r>
              <a:rPr lang="en-US" sz="4400" b="1" dirty="0" smtClean="0"/>
              <a:t> OF THE DEBT-MONEY SYSTEM…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48458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hansadutta.com/krsnanews/files/2011/08/network_wealth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12" y="2328922"/>
            <a:ext cx="11323788" cy="4529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2muchvector.com/items_images/1328901714fuel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1665"/>
            <a:ext cx="1806595" cy="193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06595" y="0"/>
            <a:ext cx="10385405" cy="2308324"/>
          </a:xfrm>
          <a:prstGeom prst="rect">
            <a:avLst/>
          </a:prstGeom>
          <a:solidFill>
            <a:srgbClr val="9FFF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/>
              <a:t>THE DEBT-MONEY SYSTEM</a:t>
            </a:r>
          </a:p>
          <a:p>
            <a:pPr algn="ctr"/>
            <a:r>
              <a:rPr lang="en-US" sz="4800" b="1" dirty="0" smtClean="0"/>
              <a:t>FUELS THE GROWTH OF</a:t>
            </a:r>
          </a:p>
          <a:p>
            <a:pPr algn="ctr"/>
            <a:r>
              <a:rPr lang="en-US" sz="4800" b="1" dirty="0" smtClean="0"/>
              <a:t>MULTI-NATIONAL CORPORATIONS</a:t>
            </a:r>
            <a:endParaRPr lang="en-US" sz="4800" b="1" dirty="0"/>
          </a:p>
        </p:txBody>
      </p:sp>
      <p:pic>
        <p:nvPicPr>
          <p:cNvPr id="5" name="Picture 4" descr="http://www.prolificnorth.co.uk/wp-content/uploads/2013/05/Multinational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59" y="2421254"/>
            <a:ext cx="5647402" cy="4436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64498" y="2400657"/>
            <a:ext cx="44916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99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0"/>
            <a:ext cx="121920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THE DEBT-MONEY SYSTEM FUELS THE GROWTH</a:t>
            </a:r>
          </a:p>
          <a:p>
            <a:pPr algn="ctr"/>
            <a:r>
              <a:rPr lang="en-US" sz="4000" b="1" dirty="0" smtClean="0"/>
              <a:t>OF MULTI-NATIONAL CORPORATIONS</a:t>
            </a:r>
            <a:endParaRPr lang="en-US" sz="4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764294" y="2679405"/>
            <a:ext cx="8108729" cy="224676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All nation states, wealthy and third world, are exposed by debt and driven to compete for exports.</a:t>
            </a:r>
          </a:p>
          <a:p>
            <a:endParaRPr lang="en-US" sz="2800" b="1" dirty="0"/>
          </a:p>
          <a:p>
            <a:r>
              <a:rPr lang="en-US" sz="2800" b="1" dirty="0" smtClean="0"/>
              <a:t>If a firm cannot obtain sufficient sales from within its national market, it will seek a foreign market.  </a:t>
            </a:r>
            <a:endParaRPr lang="en-US" sz="2800" b="1" dirty="0"/>
          </a:p>
        </p:txBody>
      </p:sp>
      <p:pic>
        <p:nvPicPr>
          <p:cNvPr id="1028" name="Picture 4" descr="http://www.prolificnorth.co.uk/wp-content/uploads/2013/05/Multinational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79405"/>
            <a:ext cx="3590506" cy="282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950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0"/>
            <a:ext cx="121920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THE DEBT-MONEY SYSTEM FUELS THE GROWTH</a:t>
            </a:r>
          </a:p>
          <a:p>
            <a:pPr algn="ctr"/>
            <a:r>
              <a:rPr lang="en-US" sz="4000" b="1" dirty="0" smtClean="0"/>
              <a:t>OF MULTI-NATIONAL CORPORATIONS</a:t>
            </a:r>
            <a:endParaRPr lang="en-US" sz="4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787026" y="2320087"/>
            <a:ext cx="8108729" cy="35394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In an economy riddled by debt, and with people lacking disposable income, low-price goods win over costlier good-quality products that last longer.</a:t>
            </a:r>
          </a:p>
          <a:p>
            <a:endParaRPr lang="en-US" sz="3200" b="1" dirty="0"/>
          </a:p>
          <a:p>
            <a:r>
              <a:rPr lang="en-US" sz="3200" b="1" dirty="0" smtClean="0"/>
              <a:t>This spells success for mass production and big business.</a:t>
            </a:r>
            <a:endParaRPr lang="en-US" sz="3200" b="1" dirty="0"/>
          </a:p>
        </p:txBody>
      </p:sp>
      <p:pic>
        <p:nvPicPr>
          <p:cNvPr id="5" name="Picture 4" descr="http://www.prolificnorth.co.uk/wp-content/uploads/2013/05/Multinational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79405"/>
            <a:ext cx="3590506" cy="282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891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HISTORY</a:t>
            </a:r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r>
              <a:rPr lang="en-US" sz="2400" dirty="0" smtClean="0"/>
              <a:t>BEFORE CONGRESS PASSED NAFTA (NORTH ATLANTIC FREE TRADE AGREEMENT) IN 1994, TRADE AGREEMENTS COVERED ONLY  QUOTAS AND TARIFFS.</a:t>
            </a:r>
          </a:p>
          <a:p>
            <a:endParaRPr lang="en-US" sz="2400" dirty="0" smtClean="0"/>
          </a:p>
          <a:p>
            <a:r>
              <a:rPr lang="en-US" sz="2400" dirty="0" smtClean="0"/>
              <a:t>STARTING WITH NAFTA, THE SO-CALLED “FREE TRADE” AGREEMENTS HAVE EXPANDED THE AREAS COVERED – LIKE  INTERNET ACCESS, INTELLECTUAL PROPERTY, ENVIRONMENT, ETC.</a:t>
            </a:r>
          </a:p>
          <a:p>
            <a:r>
              <a:rPr lang="en-US" sz="2400" dirty="0" smtClean="0"/>
              <a:t> </a:t>
            </a:r>
            <a:endParaRPr lang="en-US" sz="2400" dirty="0"/>
          </a:p>
          <a:p>
            <a:r>
              <a:rPr lang="en-US" sz="2400" dirty="0" smtClean="0"/>
              <a:t>SINCE 1994, THERE HAVE BEEN MULTIPLE FREE TRADE AGREEMENTS… MOST HAVE INCLUDED A CLAUSE  CALLED: </a:t>
            </a:r>
            <a:r>
              <a:rPr lang="en-US" sz="3200" dirty="0" smtClean="0"/>
              <a:t>ISDS --  INVESTOR STATE DISPUTE SETTLEMENT</a:t>
            </a:r>
            <a:r>
              <a:rPr lang="en-US" sz="2400" dirty="0" smtClean="0"/>
              <a:t>. 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57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0"/>
            <a:ext cx="121920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THE DEBT-MONEY SYSTEM FUELS THE GROWTH</a:t>
            </a:r>
          </a:p>
          <a:p>
            <a:pPr algn="ctr"/>
            <a:r>
              <a:rPr lang="en-US" sz="4000" b="1" dirty="0" smtClean="0"/>
              <a:t>OF MULTI-NATIONAL CORPORATIONS</a:t>
            </a:r>
            <a:endParaRPr lang="en-US" sz="4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083272" y="3058750"/>
            <a:ext cx="8108729" cy="206210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Multi-nationals are also in debt.</a:t>
            </a:r>
          </a:p>
          <a:p>
            <a:endParaRPr lang="en-US" sz="3200" b="1" dirty="0"/>
          </a:p>
          <a:p>
            <a:r>
              <a:rPr lang="en-US" sz="3200" b="1" dirty="0" smtClean="0"/>
              <a:t>But they generally are able to obtain credit more easily and at lower rates of interest.</a:t>
            </a:r>
            <a:endParaRPr lang="en-US" sz="3200" b="1" dirty="0"/>
          </a:p>
        </p:txBody>
      </p:sp>
      <p:pic>
        <p:nvPicPr>
          <p:cNvPr id="5" name="Picture 4" descr="http://www.prolificnorth.co.uk/wp-content/uploads/2013/05/Multinational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79405"/>
            <a:ext cx="3590506" cy="282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388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0"/>
            <a:ext cx="121920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THE DEBT-MONEY SYSTEM FUELS THE GROWTH</a:t>
            </a:r>
          </a:p>
          <a:p>
            <a:pPr algn="ctr"/>
            <a:r>
              <a:rPr lang="en-US" sz="4000" b="1" dirty="0" smtClean="0"/>
              <a:t>OF MULTI-NATIONAL CORPORATIONS</a:t>
            </a:r>
            <a:endParaRPr lang="en-US" sz="4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872086" y="1889199"/>
            <a:ext cx="8108729" cy="440120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Multinationals are the ultimate creations of debt-money:   the culmination of the unfair advantage given to big business in a debt economy.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b="1" dirty="0" smtClean="0"/>
              <a:t>mass production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b="1" dirty="0" smtClean="0"/>
              <a:t>cost cutting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b="1" dirty="0" smtClean="0"/>
              <a:t>employment shedding, outsourcing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b="1" dirty="0" smtClean="0"/>
              <a:t>bulk transport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b="1" dirty="0" smtClean="0"/>
              <a:t>extensive marketing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b="1" dirty="0" smtClean="0"/>
              <a:t>constant change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b="1" dirty="0" smtClean="0"/>
              <a:t>poor product quality and durability</a:t>
            </a:r>
            <a:endParaRPr lang="en-US" sz="2800" b="1" dirty="0"/>
          </a:p>
        </p:txBody>
      </p:sp>
      <p:pic>
        <p:nvPicPr>
          <p:cNvPr id="5" name="Picture 4" descr="http://www.prolificnorth.co.uk/wp-content/uploads/2013/05/Multinational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79405"/>
            <a:ext cx="3590506" cy="282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58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64651" y="861971"/>
            <a:ext cx="6181116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THE SOLUTION:   DEBT-FREE MONEY</a:t>
            </a:r>
            <a:endParaRPr lang="en-US" sz="3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78" y="1854943"/>
            <a:ext cx="4758315" cy="42152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8074" y="6155220"/>
            <a:ext cx="2723887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DENNIS KUCINICH</a:t>
            </a:r>
          </a:p>
          <a:p>
            <a:pPr algn="ctr"/>
            <a:r>
              <a:rPr lang="en-US" b="1" dirty="0" smtClean="0"/>
              <a:t>THE NEED ACT   2011-2012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629907" y="2317897"/>
            <a:ext cx="6136791" cy="31700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b="1" dirty="0" smtClean="0"/>
              <a:t>THE GOVERNMENT BUYS ALL THE SHARES IN THE FEDERAL RESERVE BANKS</a:t>
            </a:r>
          </a:p>
          <a:p>
            <a:pPr marL="342900" indent="-342900">
              <a:buFont typeface="+mj-lt"/>
              <a:buAutoNum type="arabicPeriod"/>
            </a:pPr>
            <a:endParaRPr lang="en-US" sz="2000" b="1" dirty="0"/>
          </a:p>
          <a:p>
            <a:pPr marL="342900" indent="-342900">
              <a:buFont typeface="+mj-lt"/>
              <a:buAutoNum type="arabicPeriod"/>
            </a:pPr>
            <a:r>
              <a:rPr lang="en-US" sz="2000" b="1" dirty="0" smtClean="0"/>
              <a:t>THE BANKS CANNOT CREATE DEBT-MONEY.  THEY MUST LEND ALREADY EXISTING DEPOSITS.</a:t>
            </a:r>
          </a:p>
          <a:p>
            <a:pPr marL="342900" indent="-342900">
              <a:buFont typeface="+mj-lt"/>
              <a:buAutoNum type="arabicPeriod"/>
            </a:pPr>
            <a:endParaRPr lang="en-US" sz="2000" b="1" dirty="0"/>
          </a:p>
          <a:p>
            <a:pPr marL="342900" indent="-342900">
              <a:buFont typeface="+mj-lt"/>
              <a:buAutoNum type="arabicPeriod"/>
            </a:pPr>
            <a:r>
              <a:rPr lang="en-US" sz="2000" b="1" dirty="0" smtClean="0"/>
              <a:t>CONGRESS SPENDS THE DEBT-FREE GOVERNMENT MONEY ON PHYSICAL INFRASTRUCTURE, EDUCATION, HEALTH CARE.  IN THE PROCESS, JOBS ARE CREATED.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90061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6"/>
          <p:cNvSpPr>
            <a:spLocks noGrp="1" noChangeArrowheads="1"/>
          </p:cNvSpPr>
          <p:nvPr>
            <p:ph type="ctrTitle"/>
          </p:nvPr>
        </p:nvSpPr>
        <p:spPr>
          <a:xfrm>
            <a:off x="2677966" y="1121592"/>
            <a:ext cx="6836069" cy="2388865"/>
          </a:xfrm>
          <a:solidFill>
            <a:srgbClr val="E2F0D9"/>
          </a:solidFill>
        </p:spPr>
        <p:txBody>
          <a:bodyPr/>
          <a:lstStyle/>
          <a:p>
            <a:pPr eaLnBrk="1" hangingPunct="1"/>
            <a:r>
              <a:rPr lang="en-US" altLang="en-US" sz="4539" b="1"/>
              <a:t>Free trade vs Rigged trade</a:t>
            </a: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2677966" y="3601313"/>
            <a:ext cx="6836069" cy="1655757"/>
          </a:xfrm>
          <a:solidFill>
            <a:srgbClr val="E2F0D9"/>
          </a:solidFill>
        </p:spPr>
        <p:txBody>
          <a:bodyPr/>
          <a:lstStyle/>
          <a:p>
            <a:pPr eaLnBrk="1" hangingPunct="1"/>
            <a:r>
              <a:rPr lang="en-US" altLang="en-US" sz="2368" b="1"/>
              <a:t>Multinational Corporations </a:t>
            </a:r>
          </a:p>
          <a:p>
            <a:pPr eaLnBrk="1" hangingPunct="1"/>
            <a:r>
              <a:rPr lang="en-US" altLang="en-US" sz="2368" b="1"/>
              <a:t>Against Third World Countries</a:t>
            </a:r>
          </a:p>
        </p:txBody>
      </p:sp>
      <p:sp>
        <p:nvSpPr>
          <p:cNvPr id="4100" name="Rectangle 23"/>
          <p:cNvSpPr>
            <a:spLocks noGrp="1" noChangeArrowheads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defTabSz="913296">
              <a:defRPr sz="2368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0976" indent="-285111" defTabSz="913296">
              <a:defRPr sz="2368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0445" indent="-227150" defTabSz="913296">
              <a:defRPr sz="2368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876" indent="-228716" defTabSz="913296">
              <a:defRPr sz="2368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3741" indent="-228716" defTabSz="913296">
              <a:defRPr sz="2368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4906" indent="-228716" defTabSz="913296" eaLnBrk="0" fontAlgn="base" hangingPunct="0">
              <a:spcBef>
                <a:spcPct val="0"/>
              </a:spcBef>
              <a:spcAft>
                <a:spcPct val="0"/>
              </a:spcAft>
              <a:defRPr sz="2368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56071" indent="-228716" defTabSz="913296" eaLnBrk="0" fontAlgn="base" hangingPunct="0">
              <a:spcBef>
                <a:spcPct val="0"/>
              </a:spcBef>
              <a:spcAft>
                <a:spcPct val="0"/>
              </a:spcAft>
              <a:defRPr sz="2368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07236" indent="-228716" defTabSz="913296" eaLnBrk="0" fontAlgn="base" hangingPunct="0">
              <a:spcBef>
                <a:spcPct val="0"/>
              </a:spcBef>
              <a:spcAft>
                <a:spcPct val="0"/>
              </a:spcAft>
              <a:defRPr sz="2368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58401" indent="-228716" defTabSz="913296" eaLnBrk="0" fontAlgn="base" hangingPunct="0">
              <a:spcBef>
                <a:spcPct val="0"/>
              </a:spcBef>
              <a:spcAft>
                <a:spcPct val="0"/>
              </a:spcAft>
              <a:defRPr sz="2368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A0245A2-8128-4EF7-9594-578D2E8546CE}" type="datetime1">
              <a:rPr lang="en-US" altLang="en-US" sz="888">
                <a:solidFill>
                  <a:srgbClr val="898989"/>
                </a:solidFill>
              </a:rPr>
              <a:pPr/>
              <a:t>6/1/2015</a:t>
            </a:fld>
            <a:endParaRPr lang="en-US" altLang="en-US" sz="888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24306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2" grpId="0" animBg="1" autoUpdateAnimBg="0"/>
      <p:bldP spid="4103" grpId="0" animBg="1" autoUpdateAnimBg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/>
          <p:cNvSpPr>
            <a:spLocks noGrp="1" noChangeArrowheads="1"/>
          </p:cNvSpPr>
          <p:nvPr>
            <p:ph type="title"/>
          </p:nvPr>
        </p:nvSpPr>
        <p:spPr>
          <a:xfrm>
            <a:off x="1539143" y="689246"/>
            <a:ext cx="9098050" cy="1524175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smtClean="0"/>
              <a:t>Political Economist DAVID RICARDO</a:t>
            </a:r>
            <a:br>
              <a:rPr lang="en-US" altLang="en-US" smtClean="0"/>
            </a:br>
            <a:r>
              <a:rPr lang="en-US" altLang="en-US" smtClean="0"/>
              <a:t>Supported Free Trade</a:t>
            </a:r>
            <a:br>
              <a:rPr lang="en-US" altLang="en-US" smtClean="0"/>
            </a:br>
            <a:r>
              <a:rPr lang="en-US" altLang="en-US" smtClean="0"/>
              <a:t>His Four Conditions Make Free Trade Work</a:t>
            </a:r>
          </a:p>
        </p:txBody>
      </p:sp>
      <p:sp>
        <p:nvSpPr>
          <p:cNvPr id="5123" name="Rectangle 7"/>
          <p:cNvSpPr>
            <a:spLocks noGrp="1" noChangeArrowheads="1"/>
          </p:cNvSpPr>
          <p:nvPr>
            <p:ph idx="1"/>
          </p:nvPr>
        </p:nvSpPr>
        <p:spPr>
          <a:xfrm>
            <a:off x="1539143" y="2932430"/>
            <a:ext cx="5980778" cy="294026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altLang="en-US" smtClean="0"/>
              <a:t>In 1817 David Ricardo, advancing the theory of comparative advantage, set forth 4 conditions:</a:t>
            </a:r>
          </a:p>
          <a:p>
            <a:pPr marL="0" indent="0">
              <a:buFont typeface="Calibri Light" panose="020F0302020204030204" pitchFamily="34" charset="0"/>
              <a:buAutoNum type="arabicPeriod"/>
            </a:pPr>
            <a:r>
              <a:rPr lang="en-US" altLang="en-US" smtClean="0"/>
              <a:t>Do not move capital over borders from a high wage </a:t>
            </a:r>
          </a:p>
          <a:p>
            <a:pPr marL="0" indent="0">
              <a:buNone/>
            </a:pPr>
            <a:r>
              <a:rPr lang="en-US" altLang="en-US" smtClean="0"/>
              <a:t>   to a low wage country.  </a:t>
            </a:r>
          </a:p>
          <a:p>
            <a:pPr marL="0" indent="0">
              <a:buNone/>
            </a:pPr>
            <a:r>
              <a:rPr lang="en-US" altLang="en-US" smtClean="0"/>
              <a:t>2. Balance trade between participating countries.</a:t>
            </a:r>
          </a:p>
          <a:p>
            <a:pPr marL="0" indent="0">
              <a:buNone/>
            </a:pPr>
            <a:r>
              <a:rPr lang="en-US" altLang="en-US" smtClean="0"/>
              <a:t>3. Trade only between countries with full </a:t>
            </a:r>
          </a:p>
          <a:p>
            <a:pPr marL="0" indent="0">
              <a:buNone/>
            </a:pPr>
            <a:r>
              <a:rPr lang="en-US" altLang="en-US" smtClean="0"/>
              <a:t>   employment.</a:t>
            </a:r>
          </a:p>
          <a:p>
            <a:pPr marL="0" indent="0">
              <a:buNone/>
            </a:pPr>
            <a:r>
              <a:rPr lang="en-US" altLang="en-US" smtClean="0"/>
              <a:t>4. Open competition:  no monopolies or oligopolies.</a:t>
            </a:r>
          </a:p>
        </p:txBody>
      </p:sp>
      <p:sp>
        <p:nvSpPr>
          <p:cNvPr id="512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defTabSz="913296">
              <a:defRPr sz="2368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0976" indent="-285111" defTabSz="913296">
              <a:defRPr sz="2368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0445" indent="-227150" defTabSz="913296">
              <a:defRPr sz="2368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876" indent="-228716" defTabSz="913296">
              <a:defRPr sz="2368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3741" indent="-228716" defTabSz="913296">
              <a:defRPr sz="2368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4906" indent="-228716" defTabSz="913296" eaLnBrk="0" fontAlgn="base" hangingPunct="0">
              <a:spcBef>
                <a:spcPct val="0"/>
              </a:spcBef>
              <a:spcAft>
                <a:spcPct val="0"/>
              </a:spcAft>
              <a:defRPr sz="2368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56071" indent="-228716" defTabSz="913296" eaLnBrk="0" fontAlgn="base" hangingPunct="0">
              <a:spcBef>
                <a:spcPct val="0"/>
              </a:spcBef>
              <a:spcAft>
                <a:spcPct val="0"/>
              </a:spcAft>
              <a:defRPr sz="2368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07236" indent="-228716" defTabSz="913296" eaLnBrk="0" fontAlgn="base" hangingPunct="0">
              <a:spcBef>
                <a:spcPct val="0"/>
              </a:spcBef>
              <a:spcAft>
                <a:spcPct val="0"/>
              </a:spcAft>
              <a:defRPr sz="2368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58401" indent="-228716" defTabSz="913296" eaLnBrk="0" fontAlgn="base" hangingPunct="0">
              <a:spcBef>
                <a:spcPct val="0"/>
              </a:spcBef>
              <a:spcAft>
                <a:spcPct val="0"/>
              </a:spcAft>
              <a:defRPr sz="2368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F648803-2812-4FCA-8433-91D35A0F4EEE}" type="slidenum">
              <a:rPr lang="en-US" altLang="en-US" sz="888">
                <a:solidFill>
                  <a:srgbClr val="898989"/>
                </a:solidFill>
              </a:rPr>
              <a:pPr/>
              <a:t>64</a:t>
            </a:fld>
            <a:endParaRPr lang="en-US" altLang="en-US" sz="888">
              <a:solidFill>
                <a:srgbClr val="898989"/>
              </a:solidFill>
            </a:endParaRPr>
          </a:p>
        </p:txBody>
      </p:sp>
      <p:pic>
        <p:nvPicPr>
          <p:cNvPr id="512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476" y="2407664"/>
            <a:ext cx="3037382" cy="3938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Box 4"/>
          <p:cNvSpPr txBox="1">
            <a:spLocks noChangeArrowheads="1"/>
          </p:cNvSpPr>
          <p:nvPr/>
        </p:nvSpPr>
        <p:spPr bwMode="auto">
          <a:xfrm>
            <a:off x="1529745" y="25064"/>
            <a:ext cx="9107449" cy="455843"/>
          </a:xfrm>
          <a:prstGeom prst="rect">
            <a:avLst/>
          </a:prstGeom>
          <a:solidFill>
            <a:srgbClr val="9FFF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368"/>
              <a:t>WHAT FREE TRADE WAS SUPPOSED TO BE</a:t>
            </a:r>
          </a:p>
        </p:txBody>
      </p:sp>
    </p:spTree>
    <p:extLst>
      <p:ext uri="{BB962C8B-B14F-4D97-AF65-F5344CB8AC3E}">
        <p14:creationId xmlns:p14="http://schemas.microsoft.com/office/powerpoint/2010/main" val="170560369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1"/>
          <p:cNvSpPr txBox="1">
            <a:spLocks noChangeArrowheads="1"/>
          </p:cNvSpPr>
          <p:nvPr/>
        </p:nvSpPr>
        <p:spPr bwMode="auto">
          <a:xfrm>
            <a:off x="1534443" y="-4699"/>
            <a:ext cx="9113716" cy="45655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67" tIns="45633" rIns="91267" bIns="45633">
            <a:spAutoFit/>
          </a:bodyPr>
          <a:lstStyle>
            <a:lvl1pPr defTabSz="925513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0888" indent="-288925" defTabSz="925513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5700" indent="-230188" defTabSz="925513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9250" indent="-231775" defTabSz="925513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81213" indent="-231775" defTabSz="925513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8413" indent="-231775" defTabSz="9255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5613" indent="-231775" defTabSz="9255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2813" indent="-231775" defTabSz="9255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0013" indent="-231775" defTabSz="9255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368"/>
              <a:t>FREE TRADE VS RIGGED TRADE</a:t>
            </a:r>
          </a:p>
        </p:txBody>
      </p:sp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1550109" y="432346"/>
            <a:ext cx="9113715" cy="927514"/>
          </a:xfrm>
          <a:prstGeom prst="rect">
            <a:avLst/>
          </a:prstGeom>
          <a:solidFill>
            <a:srgbClr val="FFCB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67" tIns="45633" rIns="91267" bIns="45633">
            <a:spAutoFit/>
          </a:bodyPr>
          <a:lstStyle>
            <a:lvl1pPr defTabSz="925513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0888" indent="-288925" defTabSz="925513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5700" indent="-230188" defTabSz="925513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9250" indent="-231775" defTabSz="925513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81213" indent="-231775" defTabSz="925513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8413" indent="-231775" defTabSz="9255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5613" indent="-231775" defTabSz="9255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2813" indent="-231775" defTabSz="9255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0013" indent="-231775" defTabSz="9255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974"/>
              <a:t>“It is the elites who are in favour of global free trade.</a:t>
            </a:r>
          </a:p>
          <a:p>
            <a:pPr algn="ctr"/>
            <a:r>
              <a:rPr lang="en-US" altLang="en-US" sz="1974"/>
              <a:t>It is they who will be enriched.” </a:t>
            </a:r>
            <a:endParaRPr lang="en-US" altLang="en-US" sz="1776"/>
          </a:p>
          <a:p>
            <a:pPr algn="ctr"/>
            <a:r>
              <a:rPr lang="en-US" altLang="en-US" sz="1480"/>
              <a:t> James Goldsmith</a:t>
            </a:r>
          </a:p>
        </p:txBody>
      </p:sp>
      <p:sp>
        <p:nvSpPr>
          <p:cNvPr id="6148" name="TextBox 6"/>
          <p:cNvSpPr txBox="1">
            <a:spLocks noChangeArrowheads="1"/>
          </p:cNvSpPr>
          <p:nvPr/>
        </p:nvSpPr>
        <p:spPr bwMode="auto">
          <a:xfrm>
            <a:off x="1534443" y="1339332"/>
            <a:ext cx="9113716" cy="72370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67" tIns="45633" rIns="91267" bIns="45633">
            <a:spAutoFit/>
          </a:bodyPr>
          <a:lstStyle>
            <a:lvl1pPr defTabSz="925513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0888" indent="-288925" defTabSz="925513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5700" indent="-230188" defTabSz="925513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9250" indent="-231775" defTabSz="925513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81213" indent="-231775" defTabSz="925513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8413" indent="-231775" defTabSz="9255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5613" indent="-231775" defTabSz="9255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2813" indent="-231775" defTabSz="9255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0013" indent="-231775" defTabSz="9255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072"/>
              <a:t>ECONOMISTS BELIEVE IN ‘FREE TRADE’ </a:t>
            </a:r>
          </a:p>
          <a:p>
            <a:pPr algn="ctr"/>
            <a:r>
              <a:rPr lang="en-US" altLang="en-US" sz="2072"/>
              <a:t>REGARDLESS OF THE FACTS</a:t>
            </a:r>
          </a:p>
        </p:txBody>
      </p:sp>
      <p:sp>
        <p:nvSpPr>
          <p:cNvPr id="6149" name="TextBox 8"/>
          <p:cNvSpPr txBox="1">
            <a:spLocks noChangeArrowheads="1"/>
          </p:cNvSpPr>
          <p:nvPr/>
        </p:nvSpPr>
        <p:spPr bwMode="auto">
          <a:xfrm>
            <a:off x="5115392" y="3363209"/>
            <a:ext cx="1135689" cy="457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67" tIns="45633" rIns="91267" bIns="45633">
            <a:spAutoFit/>
          </a:bodyPr>
          <a:lstStyle>
            <a:lvl1pPr defTabSz="925513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0888" indent="-288925" defTabSz="925513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5700" indent="-230188" defTabSz="925513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9250" indent="-231775" defTabSz="925513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81213" indent="-231775" defTabSz="925513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8413" indent="-231775" defTabSz="9255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5613" indent="-231775" defTabSz="9255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2813" indent="-231775" defTabSz="9255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0013" indent="-231775" defTabSz="9255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368"/>
              <a:t>WHY?</a:t>
            </a:r>
          </a:p>
        </p:txBody>
      </p:sp>
      <p:sp>
        <p:nvSpPr>
          <p:cNvPr id="6150" name="TextBox 9"/>
          <p:cNvSpPr txBox="1">
            <a:spLocks noChangeArrowheads="1"/>
          </p:cNvSpPr>
          <p:nvPr/>
        </p:nvSpPr>
        <p:spPr bwMode="auto">
          <a:xfrm>
            <a:off x="2795451" y="2204023"/>
            <a:ext cx="6911260" cy="723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67" tIns="45633" rIns="91267" bIns="45633">
            <a:spAutoFit/>
          </a:bodyPr>
          <a:lstStyle>
            <a:lvl1pPr defTabSz="925513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0888" indent="-288925" defTabSz="925513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5700" indent="-230188" defTabSz="925513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9250" indent="-231775" defTabSz="925513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81213" indent="-231775" defTabSz="925513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8413" indent="-231775" defTabSz="9255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5613" indent="-231775" defTabSz="9255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2813" indent="-231775" defTabSz="9255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0013" indent="-231775" defTabSz="9255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72"/>
              <a:t>According to free trade advocates, both countries will</a:t>
            </a:r>
          </a:p>
          <a:p>
            <a:r>
              <a:rPr lang="en-US" altLang="en-US" sz="2072"/>
              <a:t>benefit.  BUT THIS IS NOT TRUE!!</a:t>
            </a:r>
          </a:p>
        </p:txBody>
      </p:sp>
      <p:sp>
        <p:nvSpPr>
          <p:cNvPr id="6151" name="TextBox 10"/>
          <p:cNvSpPr txBox="1">
            <a:spLocks noChangeArrowheads="1"/>
          </p:cNvSpPr>
          <p:nvPr/>
        </p:nvSpPr>
        <p:spPr bwMode="auto">
          <a:xfrm>
            <a:off x="2170430" y="4263928"/>
            <a:ext cx="8477729" cy="2218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67" tIns="45633" rIns="91267" bIns="45633">
            <a:spAutoFit/>
          </a:bodyPr>
          <a:lstStyle>
            <a:lvl1pPr defTabSz="925513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0888" indent="-288925" defTabSz="925513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5700" indent="-230188" defTabSz="925513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9250" indent="-231775" defTabSz="925513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81213" indent="-231775" defTabSz="925513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8413" indent="-231775" defTabSz="9255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5613" indent="-231775" defTabSz="9255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2813" indent="-231775" defTabSz="9255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0013" indent="-231775" defTabSz="9255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974"/>
              <a:t>#1   Capital does cross borders from high wage to low wage country.</a:t>
            </a:r>
          </a:p>
          <a:p>
            <a:endParaRPr lang="en-US" altLang="en-US" sz="1974"/>
          </a:p>
          <a:p>
            <a:r>
              <a:rPr lang="en-US" altLang="en-US" sz="1974"/>
              <a:t>#2   Trade between the two countries is unbalanced.</a:t>
            </a:r>
          </a:p>
          <a:p>
            <a:endParaRPr lang="en-US" altLang="en-US" sz="1974"/>
          </a:p>
          <a:p>
            <a:r>
              <a:rPr lang="en-US" altLang="en-US" sz="1974"/>
              <a:t>#3   Each country does not have full employment.</a:t>
            </a:r>
          </a:p>
          <a:p>
            <a:endParaRPr lang="en-US" altLang="en-US" sz="1974"/>
          </a:p>
          <a:p>
            <a:r>
              <a:rPr lang="en-US" altLang="en-US" sz="1974"/>
              <a:t>#4   Monopolies unbalance trade, gaining advantage</a:t>
            </a:r>
          </a:p>
        </p:txBody>
      </p:sp>
    </p:spTree>
    <p:extLst>
      <p:ext uri="{BB962C8B-B14F-4D97-AF65-F5344CB8AC3E}">
        <p14:creationId xmlns:p14="http://schemas.microsoft.com/office/powerpoint/2010/main" val="9702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defTabSz="913296">
              <a:defRPr sz="2368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3143" indent="-281978" defTabSz="913296">
              <a:defRPr sz="2368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27912" indent="-225582" defTabSz="913296">
              <a:defRPr sz="2368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79077" indent="-225582" defTabSz="913296">
              <a:defRPr sz="2368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30242" indent="-225582" defTabSz="913296">
              <a:defRPr sz="2368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81407" indent="-225582" defTabSz="913296" eaLnBrk="0" fontAlgn="base" hangingPunct="0">
              <a:spcBef>
                <a:spcPct val="0"/>
              </a:spcBef>
              <a:spcAft>
                <a:spcPct val="0"/>
              </a:spcAft>
              <a:defRPr sz="2368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32572" indent="-225582" defTabSz="913296" eaLnBrk="0" fontAlgn="base" hangingPunct="0">
              <a:spcBef>
                <a:spcPct val="0"/>
              </a:spcBef>
              <a:spcAft>
                <a:spcPct val="0"/>
              </a:spcAft>
              <a:defRPr sz="2368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83737" indent="-225582" defTabSz="913296" eaLnBrk="0" fontAlgn="base" hangingPunct="0">
              <a:spcBef>
                <a:spcPct val="0"/>
              </a:spcBef>
              <a:spcAft>
                <a:spcPct val="0"/>
              </a:spcAft>
              <a:defRPr sz="2368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34902" indent="-225582" defTabSz="913296" eaLnBrk="0" fontAlgn="base" hangingPunct="0">
              <a:spcBef>
                <a:spcPct val="0"/>
              </a:spcBef>
              <a:spcAft>
                <a:spcPct val="0"/>
              </a:spcAft>
              <a:defRPr sz="2368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D0037BE-A651-4F0D-9849-ADE1B20391BF}" type="slidenum">
              <a:rPr lang="en-US" altLang="en-US" sz="888">
                <a:solidFill>
                  <a:srgbClr val="898989"/>
                </a:solidFill>
              </a:rPr>
              <a:pPr/>
              <a:t>66</a:t>
            </a:fld>
            <a:endParaRPr lang="en-US" altLang="en-US" sz="888">
              <a:solidFill>
                <a:srgbClr val="898989"/>
              </a:solidFill>
            </a:endParaRPr>
          </a:p>
        </p:txBody>
      </p:sp>
      <p:sp>
        <p:nvSpPr>
          <p:cNvPr id="8195" name="TextBox 4"/>
          <p:cNvSpPr txBox="1">
            <a:spLocks noChangeArrowheads="1"/>
          </p:cNvSpPr>
          <p:nvPr/>
        </p:nvSpPr>
        <p:spPr bwMode="auto">
          <a:xfrm>
            <a:off x="1539143" y="-39162"/>
            <a:ext cx="9113715" cy="82112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368"/>
              <a:t>THE DEBT-MONEY SYSTEM DRIVES</a:t>
            </a:r>
          </a:p>
          <a:p>
            <a:pPr algn="ctr"/>
            <a:r>
              <a:rPr lang="en-US" altLang="en-US" sz="2368"/>
              <a:t>RIGGED TRADE WORLD WIDE</a:t>
            </a:r>
          </a:p>
        </p:txBody>
      </p:sp>
      <p:pic>
        <p:nvPicPr>
          <p:cNvPr id="8196" name="Picture 4" descr="http://ts4.mm.bing.net/th?id=JN.7OqRW08tBYnqjkLRi5Uk%2fg&amp;pid=15.1&amp;H=96&amp;W=1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29" y="1173286"/>
            <a:ext cx="2381032" cy="1428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6" descr="http://meritplace.in/wp-content/uploads/2013/07/banking-380x2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865" y="4611685"/>
            <a:ext cx="2636366" cy="151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TextBox 5"/>
          <p:cNvSpPr txBox="1">
            <a:spLocks noChangeArrowheads="1"/>
          </p:cNvSpPr>
          <p:nvPr/>
        </p:nvSpPr>
        <p:spPr bwMode="auto">
          <a:xfrm>
            <a:off x="1626866" y="6142125"/>
            <a:ext cx="3374174" cy="698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974"/>
              <a:t>Private Commercial Banks</a:t>
            </a:r>
          </a:p>
          <a:p>
            <a:r>
              <a:rPr lang="en-US" altLang="en-US" sz="1974"/>
              <a:t>in Rich Nations</a:t>
            </a:r>
          </a:p>
        </p:txBody>
      </p:sp>
      <p:pic>
        <p:nvPicPr>
          <p:cNvPr id="8199" name="Picture 8" descr="https://sadiyazaheer.files.wordpress.com/2012/03/the-poor-people-of-pakist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382" y="4516130"/>
            <a:ext cx="2475021" cy="1629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0" name="TextBox 6"/>
          <p:cNvSpPr txBox="1">
            <a:spLocks noChangeArrowheads="1"/>
          </p:cNvSpPr>
          <p:nvPr/>
        </p:nvSpPr>
        <p:spPr bwMode="auto">
          <a:xfrm>
            <a:off x="7684400" y="6256477"/>
            <a:ext cx="2594072" cy="39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974"/>
              <a:t>Third World Nations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186095" y="2000382"/>
            <a:ext cx="2255715" cy="243429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4463741" y="2601906"/>
            <a:ext cx="1607197" cy="191422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9705145" y="1516342"/>
            <a:ext cx="0" cy="301545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>
            <a:spLocks noChangeArrowheads="1"/>
          </p:cNvSpPr>
          <p:nvPr/>
        </p:nvSpPr>
        <p:spPr bwMode="auto">
          <a:xfrm rot="-2797148">
            <a:off x="2007518" y="2048942"/>
            <a:ext cx="2144496" cy="941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763"/>
              <a:t>World Bank</a:t>
            </a:r>
          </a:p>
          <a:p>
            <a:r>
              <a:rPr lang="en-US" altLang="en-US" sz="2763"/>
              <a:t>sells bonds</a:t>
            </a:r>
          </a:p>
        </p:txBody>
      </p:sp>
      <p:sp>
        <p:nvSpPr>
          <p:cNvPr id="21" name="Oval 20"/>
          <p:cNvSpPr/>
          <p:nvPr/>
        </p:nvSpPr>
        <p:spPr>
          <a:xfrm>
            <a:off x="1783513" y="1624429"/>
            <a:ext cx="650085" cy="66888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552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 rot="-2911312">
            <a:off x="3181586" y="2707642"/>
            <a:ext cx="2871338" cy="1365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763"/>
              <a:t>Banks </a:t>
            </a:r>
            <a:r>
              <a:rPr lang="en-US" altLang="en-US" sz="2368"/>
              <a:t>create</a:t>
            </a:r>
          </a:p>
          <a:p>
            <a:r>
              <a:rPr lang="en-US" altLang="en-US" sz="2763"/>
              <a:t>debt-money &amp;</a:t>
            </a:r>
          </a:p>
          <a:p>
            <a:r>
              <a:rPr lang="en-US" altLang="en-US" sz="2763"/>
              <a:t>     buy bonds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6938762" y="1516342"/>
            <a:ext cx="2766384" cy="626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5212513" y="3695300"/>
            <a:ext cx="650084" cy="670449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552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5" name="Oval 34"/>
          <p:cNvSpPr/>
          <p:nvPr/>
        </p:nvSpPr>
        <p:spPr>
          <a:xfrm>
            <a:off x="9817931" y="1611897"/>
            <a:ext cx="650084" cy="670449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552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7172164" y="1539840"/>
            <a:ext cx="2019179" cy="11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368"/>
              <a:t>Debt-money</a:t>
            </a:r>
          </a:p>
          <a:p>
            <a:r>
              <a:rPr lang="en-US" altLang="en-US" sz="2368"/>
              <a:t>is loaned to</a:t>
            </a:r>
          </a:p>
          <a:p>
            <a:r>
              <a:rPr lang="en-US" altLang="en-US" sz="2368"/>
              <a:t>poor nations</a:t>
            </a:r>
          </a:p>
        </p:txBody>
      </p:sp>
      <p:sp>
        <p:nvSpPr>
          <p:cNvPr id="38" name="Explosion 2 37"/>
          <p:cNvSpPr/>
          <p:nvPr/>
        </p:nvSpPr>
        <p:spPr>
          <a:xfrm>
            <a:off x="6595704" y="3736030"/>
            <a:ext cx="1453683" cy="1336197"/>
          </a:xfrm>
          <a:prstGeom prst="irregularSeal2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776"/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 rot="-2681488">
            <a:off x="6742952" y="4207536"/>
            <a:ext cx="1010373" cy="454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368"/>
              <a:t>DEBT</a:t>
            </a:r>
          </a:p>
        </p:txBody>
      </p:sp>
    </p:spTree>
    <p:extLst>
      <p:ext uri="{BB962C8B-B14F-4D97-AF65-F5344CB8AC3E}">
        <p14:creationId xmlns:p14="http://schemas.microsoft.com/office/powerpoint/2010/main" val="398311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 animBg="1"/>
      <p:bldP spid="22" grpId="0"/>
      <p:bldP spid="34" grpId="0" animBg="1"/>
      <p:bldP spid="35" grpId="0" animBg="1"/>
      <p:bldP spid="37" grpId="0"/>
      <p:bldP spid="38" grpId="0" animBg="1"/>
      <p:bldP spid="39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4"/>
          <p:cNvSpPr txBox="1">
            <a:spLocks noChangeArrowheads="1"/>
          </p:cNvSpPr>
          <p:nvPr/>
        </p:nvSpPr>
        <p:spPr bwMode="auto">
          <a:xfrm>
            <a:off x="1539143" y="-39162"/>
            <a:ext cx="9113715" cy="82112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368"/>
              <a:t>THE DEBT-MONEY SYSTEM DRIVES</a:t>
            </a:r>
          </a:p>
          <a:p>
            <a:pPr algn="ctr"/>
            <a:r>
              <a:rPr lang="en-US" altLang="en-US" sz="2368"/>
              <a:t>RIGGED TRADE WORLD WIDE</a:t>
            </a:r>
          </a:p>
        </p:txBody>
      </p:sp>
      <p:pic>
        <p:nvPicPr>
          <p:cNvPr id="10243" name="Picture 8" descr="https://sadiyazaheer.files.wordpress.com/2012/03/the-poor-people-of-pakista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192" y="4857621"/>
            <a:ext cx="2475021" cy="1629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2" descr="http://www.businesspundit.com/wp-content/uploads/2010/07/IM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358" y="828663"/>
            <a:ext cx="2594072" cy="256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4" descr="http://2.bp.blogspot.com/_-20WbbvtbaU/TSdsor7-dAI/AAAAAAAAAik/z9BFfyOXeL4/s1600/imag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476" y="950847"/>
            <a:ext cx="2105334" cy="2105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659761" y="3125107"/>
            <a:ext cx="4379847" cy="1306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974"/>
              <a:t>SDR = Special Drawing Rights</a:t>
            </a:r>
          </a:p>
          <a:p>
            <a:r>
              <a:rPr lang="en-US" altLang="en-US" sz="1974"/>
              <a:t>are an IMF world currency that it </a:t>
            </a:r>
          </a:p>
          <a:p>
            <a:r>
              <a:rPr lang="en-US" altLang="en-US" sz="1974"/>
              <a:t>creates when it makes loans to </a:t>
            </a:r>
          </a:p>
          <a:p>
            <a:r>
              <a:rPr lang="en-US" altLang="en-US" sz="1974"/>
              <a:t>poor countries –  it is ‘debt-money’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7653071" y="1253176"/>
            <a:ext cx="2918331" cy="941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763"/>
              <a:t>WHAT DOES</a:t>
            </a:r>
          </a:p>
          <a:p>
            <a:r>
              <a:rPr lang="en-US" altLang="en-US" sz="2763"/>
              <a:t>THE IMF LOAN?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453156" y="3389839"/>
            <a:ext cx="1278238" cy="144741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xplosion 2 29"/>
          <p:cNvSpPr/>
          <p:nvPr/>
        </p:nvSpPr>
        <p:spPr>
          <a:xfrm>
            <a:off x="7750192" y="2827477"/>
            <a:ext cx="2475021" cy="1975317"/>
          </a:xfrm>
          <a:prstGeom prst="irregularSeal2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776"/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 rot="-2681488">
            <a:off x="8162173" y="3424301"/>
            <a:ext cx="1463082" cy="576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158"/>
              <a:t>DEBT</a:t>
            </a:r>
          </a:p>
        </p:txBody>
      </p:sp>
      <p:pic>
        <p:nvPicPr>
          <p:cNvPr id="44038" name="Picture 6" descr="http://www.elist10.com/wp-content/uploads/2013/06/proverty-problem-third-word-countr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368" y="4760499"/>
            <a:ext cx="3029550" cy="2016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Explosion 2 35"/>
          <p:cNvSpPr/>
          <p:nvPr/>
        </p:nvSpPr>
        <p:spPr>
          <a:xfrm>
            <a:off x="4394816" y="4572523"/>
            <a:ext cx="2236917" cy="1973751"/>
          </a:xfrm>
          <a:prstGeom prst="irregularSeal2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776"/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 rot="-2681488">
            <a:off x="4524832" y="5100423"/>
            <a:ext cx="1950254" cy="819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368"/>
              <a:t>DEBT IS A</a:t>
            </a:r>
          </a:p>
          <a:p>
            <a:r>
              <a:rPr lang="en-US" altLang="en-US" sz="2368"/>
              <a:t>WEAPON</a:t>
            </a:r>
          </a:p>
        </p:txBody>
      </p:sp>
    </p:spTree>
    <p:extLst>
      <p:ext uri="{BB962C8B-B14F-4D97-AF65-F5344CB8AC3E}">
        <p14:creationId xmlns:p14="http://schemas.microsoft.com/office/powerpoint/2010/main" val="2087803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0" grpId="0" animBg="1"/>
      <p:bldP spid="32" grpId="0"/>
      <p:bldP spid="36" grpId="0" animBg="1"/>
      <p:bldP spid="40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4"/>
          <p:cNvSpPr txBox="1">
            <a:spLocks noChangeArrowheads="1"/>
          </p:cNvSpPr>
          <p:nvPr/>
        </p:nvSpPr>
        <p:spPr bwMode="auto">
          <a:xfrm>
            <a:off x="1539143" y="-39162"/>
            <a:ext cx="9113715" cy="82112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368"/>
              <a:t>THE DEBT-MONEY SYSTEM DRIVES</a:t>
            </a:r>
          </a:p>
          <a:p>
            <a:pPr algn="ctr"/>
            <a:r>
              <a:rPr lang="en-US" altLang="en-US" sz="2368"/>
              <a:t>RIGGED TRADE WORLD WIDE</a:t>
            </a:r>
          </a:p>
        </p:txBody>
      </p:sp>
      <p:sp>
        <p:nvSpPr>
          <p:cNvPr id="7174" name="TextBox 5"/>
          <p:cNvSpPr txBox="1">
            <a:spLocks noChangeArrowheads="1"/>
          </p:cNvSpPr>
          <p:nvPr/>
        </p:nvSpPr>
        <p:spPr bwMode="auto">
          <a:xfrm>
            <a:off x="1539143" y="780102"/>
            <a:ext cx="9113715" cy="2520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1974" dirty="0"/>
              <a:t>To repay their international debts, poor nations must earn dollars.</a:t>
            </a:r>
          </a:p>
          <a:p>
            <a:pPr algn="ctr">
              <a:defRPr/>
            </a:pPr>
            <a:endParaRPr lang="en-US" altLang="en-US" sz="1974" dirty="0"/>
          </a:p>
          <a:p>
            <a:pPr marL="451165" indent="-451165">
              <a:buFontTx/>
              <a:buAutoNum type="arabicParenR"/>
              <a:defRPr/>
            </a:pPr>
            <a:r>
              <a:rPr lang="en-US" altLang="en-US" sz="1974" dirty="0"/>
              <a:t>They compete against other poor countries, all who export similar products, glut the market, and drive down prices</a:t>
            </a:r>
          </a:p>
          <a:p>
            <a:pPr>
              <a:defRPr/>
            </a:pPr>
            <a:endParaRPr lang="en-US" altLang="en-US" sz="1974" dirty="0"/>
          </a:p>
          <a:p>
            <a:pPr marL="451165" indent="-451165">
              <a:buFont typeface="+mj-lt"/>
              <a:buAutoNum type="arabicParenR" startAt="2"/>
              <a:defRPr/>
            </a:pPr>
            <a:r>
              <a:rPr lang="en-US" altLang="en-US" sz="1974" dirty="0"/>
              <a:t>They compete against the wealthy nations, who strive to maximize exports and minimize imports, because they too have massive public and private debts</a:t>
            </a:r>
          </a:p>
        </p:txBody>
      </p:sp>
      <p:pic>
        <p:nvPicPr>
          <p:cNvPr id="12292" name="Picture 2" descr="http://ts3.mm.bing.net/th?id=JN.8fy8O6rQ75eQHdJtmnKOjQ&amp;pid=15.1&amp;H=160&amp;W=1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070" y="4180906"/>
            <a:ext cx="2125699" cy="2125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10" descr="http://www.straitstimes.com/sites/straitstimes.com/files/24566727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110" y="5481076"/>
            <a:ext cx="2440558" cy="1386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2" descr="http://www.pzcu.gov.ua/public/images/image/grain-expor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668" y="5451312"/>
            <a:ext cx="2252582" cy="1406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14" descr="http://www.mmbiztoday.com/sites/mmbiztoday.com/files/styles/artile_per_image_large/public/field/image/fruit%20watermelon%20myanmar.jpg?itok=1I5fXJuU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105" y="5471677"/>
            <a:ext cx="2074005" cy="1386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ave 2"/>
          <p:cNvSpPr/>
          <p:nvPr/>
        </p:nvSpPr>
        <p:spPr>
          <a:xfrm>
            <a:off x="5870430" y="2960627"/>
            <a:ext cx="3530820" cy="2272947"/>
          </a:xfrm>
          <a:prstGeom prst="wav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552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329405" y="3709398"/>
            <a:ext cx="2611304" cy="820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368"/>
              <a:t>ALL NATIONS </a:t>
            </a:r>
          </a:p>
          <a:p>
            <a:pPr algn="ctr"/>
            <a:r>
              <a:rPr lang="en-US" altLang="en-US" sz="2368"/>
              <a:t>ARE IN DEBT !!!!</a:t>
            </a:r>
          </a:p>
        </p:txBody>
      </p:sp>
    </p:spTree>
    <p:extLst>
      <p:ext uri="{BB962C8B-B14F-4D97-AF65-F5344CB8AC3E}">
        <p14:creationId xmlns:p14="http://schemas.microsoft.com/office/powerpoint/2010/main" val="206859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4"/>
          <p:cNvSpPr txBox="1">
            <a:spLocks noChangeArrowheads="1"/>
          </p:cNvSpPr>
          <p:nvPr/>
        </p:nvSpPr>
        <p:spPr bwMode="auto">
          <a:xfrm>
            <a:off x="1539143" y="-39162"/>
            <a:ext cx="9113715" cy="82112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368"/>
              <a:t>THE DEBT-MONEY SYSTEM DRIVES</a:t>
            </a:r>
          </a:p>
          <a:p>
            <a:pPr algn="ctr"/>
            <a:r>
              <a:rPr lang="en-US" altLang="en-US" sz="2368"/>
              <a:t>RIGGED TRADE WORLD WIDE</a:t>
            </a:r>
          </a:p>
        </p:txBody>
      </p:sp>
      <p:sp>
        <p:nvSpPr>
          <p:cNvPr id="14339" name="TextBox 5"/>
          <p:cNvSpPr txBox="1">
            <a:spLocks noChangeArrowheads="1"/>
          </p:cNvSpPr>
          <p:nvPr/>
        </p:nvSpPr>
        <p:spPr bwMode="auto">
          <a:xfrm>
            <a:off x="1539143" y="780102"/>
            <a:ext cx="9113715" cy="11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368"/>
              <a:t>Poor nations are not earning enough money to repay their loans, and so the private banks seize the assets – land, minerals, buildings, and food – of the poor nations. </a:t>
            </a:r>
          </a:p>
        </p:txBody>
      </p:sp>
      <p:pic>
        <p:nvPicPr>
          <p:cNvPr id="14340" name="Picture 4" descr="http://1.bp.blogspot.com/-FbxQVBP2dws/T0-V5AgvRII/AAAAAAAAPk8/Uv1ot0_rLJ4/s1600/privatization%2Bcarto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811" y="2301144"/>
            <a:ext cx="5886789" cy="418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Box 6"/>
          <p:cNvSpPr txBox="1">
            <a:spLocks noChangeArrowheads="1"/>
          </p:cNvSpPr>
          <p:nvPr/>
        </p:nvSpPr>
        <p:spPr bwMode="auto">
          <a:xfrm>
            <a:off x="2186095" y="3128240"/>
            <a:ext cx="2003513" cy="154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368"/>
              <a:t>“YUM, YUM”</a:t>
            </a:r>
          </a:p>
          <a:p>
            <a:r>
              <a:rPr lang="en-US" altLang="en-US" sz="2368"/>
              <a:t>says the </a:t>
            </a:r>
          </a:p>
          <a:p>
            <a:r>
              <a:rPr lang="en-US" altLang="en-US" sz="2368"/>
              <a:t>international</a:t>
            </a:r>
          </a:p>
          <a:p>
            <a:r>
              <a:rPr lang="en-US" altLang="en-US" sz="2368"/>
              <a:t>banker</a:t>
            </a:r>
          </a:p>
        </p:txBody>
      </p:sp>
    </p:spTree>
    <p:extLst>
      <p:ext uri="{BB962C8B-B14F-4D97-AF65-F5344CB8AC3E}">
        <p14:creationId xmlns:p14="http://schemas.microsoft.com/office/powerpoint/2010/main" val="395344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23173" y="149261"/>
            <a:ext cx="9913131" cy="120032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600" dirty="0" smtClean="0"/>
              <a:t>ISDS INVESTOR STATE DISPUTE</a:t>
            </a:r>
          </a:p>
          <a:p>
            <a:r>
              <a:rPr lang="en-US" sz="3600" dirty="0"/>
              <a:t>SETTLEMENT </a:t>
            </a:r>
            <a:r>
              <a:rPr lang="en-US" sz="3600" dirty="0" smtClean="0"/>
              <a:t>CLAUSE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1323173" y="1816518"/>
            <a:ext cx="9913131" cy="4708981"/>
          </a:xfrm>
          <a:prstGeom prst="rect">
            <a:avLst/>
          </a:prstGeom>
          <a:solidFill>
            <a:srgbClr val="FFFFA7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THIS CLAUSE ELEVATES CORPORATIONS TO THE STATUS OF A STATE…</a:t>
            </a:r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IT ALLOWS FOREIGN CORPORATIONS TO SUE SOVEREIGN GOVERNMENTS…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AND WIN HUGE MONETARY AWARDS, BASED ON THE LOSS OF EXPECTED FUTURE PROFITS DUE TO DOMESTIC LAWS, SUCH AS LAWS PROTECTING THE ENVIRONMENT, WORKERS, HEALTH AND SAFETY… 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ALL OF OUR PROTECTIVE LEGISLATION IS IN JEOPARDY.    </a:t>
            </a:r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THE NUMBER OF ISDS CASES HAS DRAMATICALLY INCREASED SINCE 1994.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3853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143" y="955546"/>
            <a:ext cx="6662192" cy="5902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6"/>
          <p:cNvSpPr>
            <a:spLocks noGrp="1" noChangeArrowheads="1"/>
          </p:cNvSpPr>
          <p:nvPr>
            <p:ph type="title"/>
          </p:nvPr>
        </p:nvSpPr>
        <p:spPr>
          <a:xfrm>
            <a:off x="1539143" y="1"/>
            <a:ext cx="9113715" cy="941448"/>
          </a:xfrm>
          <a:solidFill>
            <a:srgbClr val="93D3FF"/>
          </a:solidFill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sz="2763"/>
              <a:t>Today’s Situation</a:t>
            </a:r>
            <a:br>
              <a:rPr lang="en-US" altLang="en-US" sz="2763"/>
            </a:br>
            <a:r>
              <a:rPr lang="en-US" altLang="en-US" sz="1974" b="1"/>
              <a:t>None of the necessary conditions for free trade, to produce mutual benefits, apply anywhere in today’s world</a:t>
            </a:r>
          </a:p>
        </p:txBody>
      </p:sp>
      <p:sp>
        <p:nvSpPr>
          <p:cNvPr id="15364" name="Rectangle 7"/>
          <p:cNvSpPr>
            <a:spLocks noGrp="1" noChangeArrowheads="1"/>
          </p:cNvSpPr>
          <p:nvPr>
            <p:ph idx="1"/>
          </p:nvPr>
        </p:nvSpPr>
        <p:spPr>
          <a:xfrm>
            <a:off x="8201335" y="955546"/>
            <a:ext cx="2451523" cy="5902454"/>
          </a:xfrm>
          <a:solidFill>
            <a:srgbClr val="FFBD5D"/>
          </a:solidFill>
        </p:spPr>
        <p:txBody>
          <a:bodyPr/>
          <a:lstStyle/>
          <a:p>
            <a:pPr eaLnBrk="1" hangingPunct="1"/>
            <a:endParaRPr lang="en-US" altLang="en-US" sz="1776"/>
          </a:p>
          <a:p>
            <a:pPr eaLnBrk="1" hangingPunct="1"/>
            <a:r>
              <a:rPr lang="en-US" altLang="en-US" sz="1776"/>
              <a:t>Instead, all nations try to pursue an </a:t>
            </a:r>
            <a:r>
              <a:rPr lang="en-US" altLang="en-US" sz="1776" i="1"/>
              <a:t>imbalance</a:t>
            </a:r>
            <a:r>
              <a:rPr lang="en-US" altLang="en-US" sz="1776"/>
              <a:t> of trade, where they profit the most.</a:t>
            </a:r>
          </a:p>
          <a:p>
            <a:pPr eaLnBrk="1" hangingPunct="1"/>
            <a:r>
              <a:rPr lang="en-US" altLang="en-US" sz="1776"/>
              <a:t>Multinational corps. rig trade to their profit at the expense of third world nations, while calling it “</a:t>
            </a:r>
            <a:r>
              <a:rPr lang="en-US" altLang="en-US" sz="1776" i="1"/>
              <a:t>free</a:t>
            </a:r>
            <a:r>
              <a:rPr lang="en-US" altLang="en-US" sz="1776"/>
              <a:t>” trade. </a:t>
            </a:r>
          </a:p>
          <a:p>
            <a:pPr eaLnBrk="1" hangingPunct="1"/>
            <a:r>
              <a:rPr lang="en-US" altLang="en-US" sz="1776"/>
              <a:t>This Free Trade sham has been accepted and promoted by powerful financial and legal world agencies:  World  Bank, IMF, GATT, WTO, OECD, the UN and governments of the strongest nations. </a:t>
            </a: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defTabSz="913296">
              <a:defRPr sz="2368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0976" indent="-285111" defTabSz="913296">
              <a:defRPr sz="2368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0445" indent="-227150" defTabSz="913296">
              <a:defRPr sz="2368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876" indent="-228716" defTabSz="913296">
              <a:defRPr sz="2368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3741" indent="-228716" defTabSz="913296">
              <a:defRPr sz="2368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4906" indent="-228716" defTabSz="913296" eaLnBrk="0" fontAlgn="base" hangingPunct="0">
              <a:spcBef>
                <a:spcPct val="0"/>
              </a:spcBef>
              <a:spcAft>
                <a:spcPct val="0"/>
              </a:spcAft>
              <a:defRPr sz="2368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56071" indent="-228716" defTabSz="913296" eaLnBrk="0" fontAlgn="base" hangingPunct="0">
              <a:spcBef>
                <a:spcPct val="0"/>
              </a:spcBef>
              <a:spcAft>
                <a:spcPct val="0"/>
              </a:spcAft>
              <a:defRPr sz="2368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07236" indent="-228716" defTabSz="913296" eaLnBrk="0" fontAlgn="base" hangingPunct="0">
              <a:spcBef>
                <a:spcPct val="0"/>
              </a:spcBef>
              <a:spcAft>
                <a:spcPct val="0"/>
              </a:spcAft>
              <a:defRPr sz="2368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58401" indent="-228716" defTabSz="913296" eaLnBrk="0" fontAlgn="base" hangingPunct="0">
              <a:spcBef>
                <a:spcPct val="0"/>
              </a:spcBef>
              <a:spcAft>
                <a:spcPct val="0"/>
              </a:spcAft>
              <a:defRPr sz="2368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5A11550-B142-4F62-84E8-1FE295222983}" type="slidenum">
              <a:rPr lang="en-US" altLang="en-US" sz="888">
                <a:solidFill>
                  <a:srgbClr val="898989"/>
                </a:solidFill>
              </a:rPr>
              <a:pPr/>
              <a:t>70</a:t>
            </a:fld>
            <a:endParaRPr lang="en-US" altLang="en-US" sz="888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84667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title"/>
          </p:nvPr>
        </p:nvSpPr>
        <p:spPr>
          <a:xfrm>
            <a:off x="2165731" y="228705"/>
            <a:ext cx="7860540" cy="1325233"/>
          </a:xfrm>
          <a:solidFill>
            <a:srgbClr val="9FFF9F"/>
          </a:solidFill>
        </p:spPr>
        <p:txBody>
          <a:bodyPr/>
          <a:lstStyle/>
          <a:p>
            <a:pPr algn="ctr" eaLnBrk="1" hangingPunct="1"/>
            <a:r>
              <a:rPr lang="en-US" altLang="en-US" smtClean="0"/>
              <a:t>Vision Statement</a:t>
            </a:r>
          </a:p>
        </p:txBody>
      </p:sp>
      <p:sp>
        <p:nvSpPr>
          <p:cNvPr id="17411" name="Rectangle 7"/>
          <p:cNvSpPr>
            <a:spLocks noGrp="1" noChangeArrowheads="1"/>
          </p:cNvSpPr>
          <p:nvPr>
            <p:ph idx="1"/>
          </p:nvPr>
        </p:nvSpPr>
        <p:spPr>
          <a:xfrm>
            <a:off x="2222124" y="1981585"/>
            <a:ext cx="7804147" cy="3580947"/>
          </a:xfrm>
          <a:solidFill>
            <a:srgbClr val="9FFF9F"/>
          </a:solidFill>
        </p:spPr>
        <p:txBody>
          <a:bodyPr/>
          <a:lstStyle/>
          <a:p>
            <a:pPr marL="0" indent="0">
              <a:buNone/>
            </a:pPr>
            <a:r>
              <a:rPr lang="en-US" altLang="en-US" sz="5427"/>
              <a:t>We must organize a system that functions efficiently for the mutual benefit of all parties involved. </a:t>
            </a:r>
          </a:p>
        </p:txBody>
      </p:sp>
      <p:pic>
        <p:nvPicPr>
          <p:cNvPr id="1741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318" y="4417442"/>
            <a:ext cx="2277646" cy="2287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017637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title"/>
          </p:nvPr>
        </p:nvSpPr>
        <p:spPr>
          <a:xfrm>
            <a:off x="2165731" y="150381"/>
            <a:ext cx="7860540" cy="451143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smtClean="0"/>
              <a:t>Objective</a:t>
            </a:r>
          </a:p>
        </p:txBody>
      </p:sp>
      <p:sp>
        <p:nvSpPr>
          <p:cNvPr id="18435" name="Rectangle 7"/>
          <p:cNvSpPr>
            <a:spLocks noGrp="1" noChangeArrowheads="1"/>
          </p:cNvSpPr>
          <p:nvPr>
            <p:ph idx="1"/>
          </p:nvPr>
        </p:nvSpPr>
        <p:spPr>
          <a:xfrm>
            <a:off x="2186096" y="601525"/>
            <a:ext cx="7935730" cy="1098095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3158"/>
              <a:t>Remove the pressure of ubiquitous debt distorting all our activities.</a:t>
            </a:r>
          </a:p>
          <a:p>
            <a:pPr marL="0" indent="0" algn="ctr"/>
            <a:endParaRPr lang="en-US" altLang="en-US" smtClean="0"/>
          </a:p>
        </p:txBody>
      </p:sp>
      <p:pic>
        <p:nvPicPr>
          <p:cNvPr id="1843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762" y="1624429"/>
            <a:ext cx="5924385" cy="4887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Box 2"/>
          <p:cNvSpPr txBox="1">
            <a:spLocks noChangeArrowheads="1"/>
          </p:cNvSpPr>
          <p:nvPr/>
        </p:nvSpPr>
        <p:spPr bwMode="auto">
          <a:xfrm>
            <a:off x="3389143" y="5835097"/>
            <a:ext cx="5593859" cy="7298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67" tIns="45633" rIns="91267" bIns="45633">
            <a:spAutoFit/>
          </a:bodyPr>
          <a:lstStyle>
            <a:lvl1pPr defTabSz="925513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0888" indent="-288925" defTabSz="925513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5700" indent="-230188" defTabSz="925513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9250" indent="-231775" defTabSz="925513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81213" indent="-231775" defTabSz="925513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8413" indent="-231775" defTabSz="9255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5613" indent="-231775" defTabSz="9255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2813" indent="-231775" defTabSz="9255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0013" indent="-231775" defTabSz="9255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776" b="0"/>
              <a:t>A small girl, sold into slavery to pay debts, labors under the hot sun forming bricks in South Asia.</a:t>
            </a:r>
            <a:r>
              <a:rPr lang="en-US" altLang="en-US" sz="2368"/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69182830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/>
          <p:cNvSpPr>
            <a:spLocks noGrp="1" noChangeArrowheads="1"/>
          </p:cNvSpPr>
          <p:nvPr>
            <p:ph type="title"/>
          </p:nvPr>
        </p:nvSpPr>
        <p:spPr>
          <a:xfrm rot="10800000" flipV="1">
            <a:off x="2488423" y="67360"/>
            <a:ext cx="7215155" cy="1141955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smtClean="0"/>
              <a:t>Strategies for a fairer ‘free’ trade…. </a:t>
            </a:r>
          </a:p>
        </p:txBody>
      </p:sp>
      <p:sp>
        <p:nvSpPr>
          <p:cNvPr id="20483" name="Rectangle 7"/>
          <p:cNvSpPr>
            <a:spLocks noGrp="1" noChangeArrowheads="1"/>
          </p:cNvSpPr>
          <p:nvPr>
            <p:ph idx="1"/>
          </p:nvPr>
        </p:nvSpPr>
        <p:spPr>
          <a:xfrm>
            <a:off x="1843038" y="1295471"/>
            <a:ext cx="4708805" cy="4751099"/>
          </a:xfrm>
        </p:spPr>
        <p:txBody>
          <a:bodyPr/>
          <a:lstStyle/>
          <a:p>
            <a:pPr marL="455865" indent="-455865">
              <a:lnSpc>
                <a:spcPct val="80000"/>
              </a:lnSpc>
              <a:buFont typeface="Calibri Light" panose="020F0302020204030204" pitchFamily="34" charset="0"/>
              <a:buAutoNum type="arabicPeriod"/>
            </a:pPr>
            <a:r>
              <a:rPr lang="en-US" altLang="en-US" sz="2368"/>
              <a:t>Find a solution to our debt based financial system.</a:t>
            </a:r>
          </a:p>
          <a:p>
            <a:pPr marL="455865" indent="-455865">
              <a:lnSpc>
                <a:spcPct val="80000"/>
              </a:lnSpc>
              <a:buFont typeface="Calibri Light" panose="020F0302020204030204" pitchFamily="34" charset="0"/>
              <a:buAutoNum type="arabicPeriod"/>
            </a:pPr>
            <a:r>
              <a:rPr lang="en-US" altLang="en-US" sz="2368"/>
              <a:t>Find a solution to aggressive exporting from our own developed economy.</a:t>
            </a:r>
          </a:p>
          <a:p>
            <a:pPr marL="455865" indent="-455865">
              <a:lnSpc>
                <a:spcPct val="80000"/>
              </a:lnSpc>
              <a:buFont typeface="Calibri Light" panose="020F0302020204030204" pitchFamily="34" charset="0"/>
              <a:buAutoNum type="arabicPeriod"/>
            </a:pPr>
            <a:r>
              <a:rPr lang="en-US" altLang="en-US" sz="2368"/>
              <a:t>End illegitimate debts of developing nations.</a:t>
            </a:r>
          </a:p>
          <a:p>
            <a:pPr marL="455865" indent="-455865">
              <a:lnSpc>
                <a:spcPct val="80000"/>
              </a:lnSpc>
              <a:buFont typeface="Calibri Light" panose="020F0302020204030204" pitchFamily="34" charset="0"/>
              <a:buAutoNum type="arabicPeriod"/>
            </a:pPr>
            <a:r>
              <a:rPr lang="en-US" altLang="en-US" sz="2368"/>
              <a:t>Give each nation power to set priorities for and monitor its economy, using Ricardo’s conditions.</a:t>
            </a:r>
          </a:p>
          <a:p>
            <a:pPr marL="455865" indent="-455865">
              <a:lnSpc>
                <a:spcPct val="80000"/>
              </a:lnSpc>
              <a:buFont typeface="Calibri Light" panose="020F0302020204030204" pitchFamily="34" charset="0"/>
              <a:buAutoNum type="arabicPeriod"/>
            </a:pPr>
            <a:r>
              <a:rPr lang="en-US" altLang="en-US" sz="2368"/>
              <a:t>Set a code of conduct for multinationals to counterbalance their aggressive actions</a:t>
            </a:r>
          </a:p>
        </p:txBody>
      </p:sp>
      <p:sp>
        <p:nvSpPr>
          <p:cNvPr id="2048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defTabSz="913296">
              <a:defRPr sz="2368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0976" indent="-285111" defTabSz="913296">
              <a:defRPr sz="2368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0445" indent="-227150" defTabSz="913296">
              <a:defRPr sz="2368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876" indent="-228716" defTabSz="913296">
              <a:defRPr sz="2368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3741" indent="-228716" defTabSz="913296">
              <a:defRPr sz="2368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4906" indent="-228716" defTabSz="913296" eaLnBrk="0" fontAlgn="base" hangingPunct="0">
              <a:spcBef>
                <a:spcPct val="0"/>
              </a:spcBef>
              <a:spcAft>
                <a:spcPct val="0"/>
              </a:spcAft>
              <a:defRPr sz="2368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56071" indent="-228716" defTabSz="913296" eaLnBrk="0" fontAlgn="base" hangingPunct="0">
              <a:spcBef>
                <a:spcPct val="0"/>
              </a:spcBef>
              <a:spcAft>
                <a:spcPct val="0"/>
              </a:spcAft>
              <a:defRPr sz="2368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07236" indent="-228716" defTabSz="913296" eaLnBrk="0" fontAlgn="base" hangingPunct="0">
              <a:spcBef>
                <a:spcPct val="0"/>
              </a:spcBef>
              <a:spcAft>
                <a:spcPct val="0"/>
              </a:spcAft>
              <a:defRPr sz="2368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58401" indent="-228716" defTabSz="913296" eaLnBrk="0" fontAlgn="base" hangingPunct="0">
              <a:spcBef>
                <a:spcPct val="0"/>
              </a:spcBef>
              <a:spcAft>
                <a:spcPct val="0"/>
              </a:spcAft>
              <a:defRPr sz="2368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2DD2748-8FB6-4976-B66F-909C8C68E904}" type="slidenum">
              <a:rPr lang="en-US" altLang="en-US" sz="888">
                <a:solidFill>
                  <a:srgbClr val="898989"/>
                </a:solidFill>
              </a:rPr>
              <a:pPr/>
              <a:t>73</a:t>
            </a:fld>
            <a:endParaRPr lang="en-US" altLang="en-US" sz="888">
              <a:solidFill>
                <a:srgbClr val="898989"/>
              </a:solidFill>
            </a:endParaRPr>
          </a:p>
        </p:txBody>
      </p:sp>
      <p:pic>
        <p:nvPicPr>
          <p:cNvPr id="2048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605" y="1792041"/>
            <a:ext cx="3773624" cy="3757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334409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defTabSz="913296">
              <a:defRPr sz="2368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0976" indent="-285111" defTabSz="913296">
              <a:defRPr sz="2368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0445" indent="-227150" defTabSz="913296">
              <a:defRPr sz="2368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876" indent="-228716" defTabSz="913296">
              <a:defRPr sz="2368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3741" indent="-228716" defTabSz="913296">
              <a:defRPr sz="2368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4906" indent="-228716" defTabSz="913296" eaLnBrk="0" fontAlgn="base" hangingPunct="0">
              <a:spcBef>
                <a:spcPct val="0"/>
              </a:spcBef>
              <a:spcAft>
                <a:spcPct val="0"/>
              </a:spcAft>
              <a:defRPr sz="2368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56071" indent="-228716" defTabSz="913296" eaLnBrk="0" fontAlgn="base" hangingPunct="0">
              <a:spcBef>
                <a:spcPct val="0"/>
              </a:spcBef>
              <a:spcAft>
                <a:spcPct val="0"/>
              </a:spcAft>
              <a:defRPr sz="2368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07236" indent="-228716" defTabSz="913296" eaLnBrk="0" fontAlgn="base" hangingPunct="0">
              <a:spcBef>
                <a:spcPct val="0"/>
              </a:spcBef>
              <a:spcAft>
                <a:spcPct val="0"/>
              </a:spcAft>
              <a:defRPr sz="2368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58401" indent="-228716" defTabSz="913296" eaLnBrk="0" fontAlgn="base" hangingPunct="0">
              <a:spcBef>
                <a:spcPct val="0"/>
              </a:spcBef>
              <a:spcAft>
                <a:spcPct val="0"/>
              </a:spcAft>
              <a:defRPr sz="2368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9F58D2E-8776-41B9-9AD9-F92898162320}" type="slidenum">
              <a:rPr lang="en-US" altLang="en-US" sz="888">
                <a:solidFill>
                  <a:srgbClr val="898989"/>
                </a:solidFill>
              </a:rPr>
              <a:pPr/>
              <a:t>74</a:t>
            </a:fld>
            <a:endParaRPr lang="en-US" altLang="en-US" sz="888">
              <a:solidFill>
                <a:srgbClr val="898989"/>
              </a:solidFill>
            </a:endParaRPr>
          </a:p>
        </p:txBody>
      </p:sp>
      <p:pic>
        <p:nvPicPr>
          <p:cNvPr id="21507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760" y="3886410"/>
            <a:ext cx="5022099" cy="2971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Box 5"/>
          <p:cNvSpPr txBox="1">
            <a:spLocks noChangeArrowheads="1"/>
          </p:cNvSpPr>
          <p:nvPr/>
        </p:nvSpPr>
        <p:spPr bwMode="auto">
          <a:xfrm>
            <a:off x="4574960" y="271000"/>
            <a:ext cx="3334090" cy="456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67" tIns="45633" rIns="91267" bIns="45633">
            <a:spAutoFit/>
          </a:bodyPr>
          <a:lstStyle>
            <a:lvl1pPr defTabSz="925513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0888" indent="-288925" defTabSz="925513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5700" indent="-230188" defTabSz="925513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9250" indent="-231775" defTabSz="925513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81213" indent="-231775" defTabSz="925513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8413" indent="-231775" defTabSz="9255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5613" indent="-231775" defTabSz="9255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2813" indent="-231775" defTabSz="9255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0013" indent="-231775" defTabSz="9255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368"/>
              <a:t>RECOMMENDATIONS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539143" y="914818"/>
            <a:ext cx="9113715" cy="555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67" tIns="45633" rIns="91267" bIns="45633">
            <a:spAutoFit/>
          </a:bodyPr>
          <a:lstStyle>
            <a:lvl1pPr marL="346075" indent="-346075" defTabSz="925513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0888" indent="-288925" defTabSz="925513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5700" indent="-230188" defTabSz="925513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9250" indent="-231775" defTabSz="925513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81213" indent="-231775" defTabSz="925513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8413" indent="-231775" defTabSz="9255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5613" indent="-231775" defTabSz="9255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2813" indent="-231775" defTabSz="9255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0013" indent="-231775" defTabSz="9255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sz="2368" dirty="0"/>
              <a:t> </a:t>
            </a:r>
            <a:r>
              <a:rPr lang="en-US" altLang="en-US" sz="2368" b="0" dirty="0">
                <a:latin typeface="Calibri"/>
              </a:rPr>
              <a:t>Reform the U.S. monetary system by passing the NEED Act in </a:t>
            </a:r>
          </a:p>
          <a:p>
            <a:pPr marL="0" indent="0">
              <a:defRPr/>
            </a:pPr>
            <a:r>
              <a:rPr lang="en-US" altLang="en-US" sz="2368" b="0" dirty="0">
                <a:latin typeface="Calibri"/>
              </a:rPr>
              <a:t>     Congress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sz="2368" dirty="0"/>
              <a:t> </a:t>
            </a:r>
            <a:r>
              <a:rPr lang="en-US" altLang="en-US" sz="2368" b="0" dirty="0">
                <a:latin typeface="Calibri"/>
              </a:rPr>
              <a:t>Open up the TPP for public scrutiny and discourse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sz="2368" dirty="0"/>
              <a:t> </a:t>
            </a:r>
            <a:r>
              <a:rPr lang="en-US" altLang="en-US" sz="2368" b="0" dirty="0">
                <a:latin typeface="Calibri"/>
              </a:rPr>
              <a:t>Have a public referendum on the TPP at the national level</a:t>
            </a:r>
            <a:r>
              <a:rPr lang="en-US" altLang="en-US" sz="2368" dirty="0"/>
              <a:t>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sz="2368" dirty="0">
                <a:latin typeface="Calibri"/>
              </a:rPr>
              <a:t> </a:t>
            </a:r>
            <a:r>
              <a:rPr lang="en-US" altLang="en-US" sz="2368" b="0" dirty="0">
                <a:latin typeface="Calibri"/>
              </a:rPr>
              <a:t>Have a debt jubilee for the developing nations</a:t>
            </a:r>
            <a:r>
              <a:rPr lang="en-US" altLang="en-US" sz="2368" b="0" dirty="0"/>
              <a:t>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sz="2368" b="0" dirty="0"/>
              <a:t> </a:t>
            </a:r>
            <a:r>
              <a:rPr lang="en-US" altLang="en-US" sz="2368" b="0" dirty="0">
                <a:latin typeface="Calibri"/>
              </a:rPr>
              <a:t>Refuse international trade agreements that contain ISDS  </a:t>
            </a:r>
          </a:p>
          <a:p>
            <a:pPr marL="0" indent="0">
              <a:defRPr/>
            </a:pPr>
            <a:r>
              <a:rPr lang="en-US" altLang="en-US" sz="2368" b="0" dirty="0">
                <a:latin typeface="Calibri"/>
              </a:rPr>
              <a:t>     tribunals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sz="2368" b="0" dirty="0"/>
              <a:t> </a:t>
            </a:r>
            <a:r>
              <a:rPr lang="en-US" altLang="en-US" sz="2368" b="0" dirty="0">
                <a:latin typeface="Calibri"/>
              </a:rPr>
              <a:t>Modify the legal relationship between the corporation and its </a:t>
            </a:r>
          </a:p>
          <a:p>
            <a:pPr marL="0" indent="0">
              <a:defRPr/>
            </a:pPr>
            <a:r>
              <a:rPr lang="en-US" altLang="en-US" sz="2368" b="0" dirty="0">
                <a:latin typeface="Calibri"/>
              </a:rPr>
              <a:t>     charter issuer to ensure </a:t>
            </a:r>
          </a:p>
          <a:p>
            <a:pPr marL="0" indent="0">
              <a:defRPr/>
            </a:pPr>
            <a:r>
              <a:rPr lang="en-US" altLang="en-US" sz="2368" b="0" dirty="0">
                <a:latin typeface="Calibri"/>
              </a:rPr>
              <a:t>     the corporation does no </a:t>
            </a:r>
          </a:p>
          <a:p>
            <a:pPr marL="0" indent="0">
              <a:defRPr/>
            </a:pPr>
            <a:r>
              <a:rPr lang="en-US" altLang="en-US" sz="2368" b="0" dirty="0">
                <a:latin typeface="Calibri"/>
              </a:rPr>
              <a:t>     injury to society</a:t>
            </a:r>
            <a:r>
              <a:rPr lang="en-US" altLang="en-US" sz="2368" b="0" dirty="0"/>
              <a:t> – and this</a:t>
            </a:r>
          </a:p>
          <a:p>
            <a:pPr marL="0" indent="0">
              <a:defRPr/>
            </a:pPr>
            <a:r>
              <a:rPr lang="en-US" altLang="en-US" sz="2368" b="0" dirty="0"/>
              <a:t>     includes international</a:t>
            </a:r>
          </a:p>
          <a:p>
            <a:pPr marL="0" indent="0">
              <a:defRPr/>
            </a:pPr>
            <a:r>
              <a:rPr lang="en-US" altLang="en-US" sz="2368" b="0" dirty="0"/>
              <a:t>     organizations too like the</a:t>
            </a:r>
          </a:p>
          <a:p>
            <a:pPr marL="0" indent="0">
              <a:defRPr/>
            </a:pPr>
            <a:r>
              <a:rPr lang="en-US" altLang="en-US" sz="2368" b="0" dirty="0"/>
              <a:t>     World Bank, IMF, WTO,</a:t>
            </a:r>
          </a:p>
          <a:p>
            <a:pPr marL="0" indent="0">
              <a:defRPr/>
            </a:pPr>
            <a:r>
              <a:rPr lang="en-US" altLang="en-US" sz="2368" b="0" dirty="0"/>
              <a:t>     etc. </a:t>
            </a:r>
          </a:p>
        </p:txBody>
      </p:sp>
    </p:spTree>
    <p:extLst>
      <p:ext uri="{BB962C8B-B14F-4D97-AF65-F5344CB8AC3E}">
        <p14:creationId xmlns:p14="http://schemas.microsoft.com/office/powerpoint/2010/main" val="131348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5"/>
          <p:cNvSpPr txBox="1">
            <a:spLocks noChangeArrowheads="1"/>
          </p:cNvSpPr>
          <p:nvPr/>
        </p:nvSpPr>
        <p:spPr bwMode="auto">
          <a:xfrm>
            <a:off x="2325511" y="722143"/>
            <a:ext cx="3179931" cy="91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5329"/>
              <a:t>THE END</a:t>
            </a:r>
          </a:p>
        </p:txBody>
      </p:sp>
      <p:pic>
        <p:nvPicPr>
          <p:cNvPr id="22531" name="Picture 2" descr="https://bradyocallahan.files.wordpress.com/2013/01/debt-fre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477" y="2360669"/>
            <a:ext cx="6726417" cy="4467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189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libraryeuroparl.files.wordpress.com/2014/01/isds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716" y="368503"/>
            <a:ext cx="9058275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901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27503" y="2543943"/>
            <a:ext cx="4703532" cy="76944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ctr"/>
            <a:r>
              <a:rPr lang="en-US" sz="4400" dirty="0"/>
              <a:t>ISDS EXAMPLES</a:t>
            </a:r>
          </a:p>
        </p:txBody>
      </p:sp>
    </p:spTree>
    <p:extLst>
      <p:ext uri="{BB962C8B-B14F-4D97-AF65-F5344CB8AC3E}">
        <p14:creationId xmlns:p14="http://schemas.microsoft.com/office/powerpoint/2010/main" val="417574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1004</TotalTime>
  <Words>2799</Words>
  <Application>Microsoft Office PowerPoint</Application>
  <PresentationFormat>Widescreen</PresentationFormat>
  <Paragraphs>490</Paragraphs>
  <Slides>75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2" baseType="lpstr">
      <vt:lpstr>Arial</vt:lpstr>
      <vt:lpstr>Arial Black</vt:lpstr>
      <vt:lpstr>Calibri</vt:lpstr>
      <vt:lpstr>Calibri Light</vt:lpstr>
      <vt:lpstr>Times New Roman</vt:lpstr>
      <vt:lpstr>Wingdings</vt:lpstr>
      <vt:lpstr>Office Theme</vt:lpstr>
      <vt:lpstr>Corporate Dominance:  Our Debt-Money System and the Trans Pacific Partnership (TPP)     Session 3:  Sat 03:15pm - 05:00pm in Room 1.101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FOSSIL FUELS &amp; OUR DEBT-BASED FINANCIAL SYSTEM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Free trade vs Rigged trade</vt:lpstr>
      <vt:lpstr>Political Economist DAVID RICARDO Supported Free Trade His Four Conditions Make Free Trade 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Today’s Situation None of the necessary conditions for free trade, to produce mutual benefits, apply anywhere in today’s world</vt:lpstr>
      <vt:lpstr>Vision Statement</vt:lpstr>
      <vt:lpstr>Objective</vt:lpstr>
      <vt:lpstr>Strategies for a fairer ‘free’ trade….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Sue Peters</dc:creator>
  <cp:lastModifiedBy>Sue Peters</cp:lastModifiedBy>
  <cp:revision>77</cp:revision>
  <dcterms:created xsi:type="dcterms:W3CDTF">2015-05-29T17:04:00Z</dcterms:created>
  <dcterms:modified xsi:type="dcterms:W3CDTF">2015-06-01T23:09:51Z</dcterms:modified>
</cp:coreProperties>
</file>