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4" r:id="rId4"/>
    <p:sldId id="312" r:id="rId5"/>
    <p:sldId id="315" r:id="rId6"/>
    <p:sldId id="316" r:id="rId7"/>
    <p:sldId id="317" r:id="rId8"/>
    <p:sldId id="318" r:id="rId9"/>
    <p:sldId id="32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FFFF"/>
    <a:srgbClr val="FFFFA7"/>
    <a:srgbClr val="FF714F"/>
    <a:srgbClr val="9BFF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45" autoAdjust="0"/>
    <p:restoredTop sz="86458" autoAdjust="0"/>
  </p:normalViewPr>
  <p:slideViewPr>
    <p:cSldViewPr snapToGrid="0">
      <p:cViewPr varScale="1">
        <p:scale>
          <a:sx n="49" d="100"/>
          <a:sy n="49" d="100"/>
        </p:scale>
        <p:origin x="60" y="3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9469DB-6212-E54E-BE46-5B5DA6322F2F}" type="datetimeFigureOut">
              <a:rPr lang="en-US" smtClean="0"/>
              <a:pPr/>
              <a:t>9/9/2015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B89A31-1C53-C445-815B-57943C255A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068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89A31-1C53-C445-815B-57943C255A4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729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89A31-1C53-C445-815B-57943C255A4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226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29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29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29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29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2975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1AA99A8-13C9-437F-880B-E7867334EA5D}" type="slidenum">
              <a:rPr lang="en-US" altLang="en-US" sz="1200" b="0" smtClean="0">
                <a:latin typeface="Times New Roman" panose="02020603050405020304" pitchFamily="18" charset="0"/>
              </a:rPr>
              <a:pPr/>
              <a:t>9</a:t>
            </a:fld>
            <a:endParaRPr lang="en-US" altLang="en-US" sz="1200" b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411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CAAF-E54C-42E3-ADC3-B8843C011185}" type="datetimeFigureOut">
              <a:rPr lang="en-US" smtClean="0"/>
              <a:pPr/>
              <a:t>9/9/2015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505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CAAF-E54C-42E3-ADC3-B8843C011185}" type="datetimeFigureOut">
              <a:rPr lang="en-US" smtClean="0"/>
              <a:pPr/>
              <a:t>9/9/2015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929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CAAF-E54C-42E3-ADC3-B8843C011185}" type="datetimeFigureOut">
              <a:rPr lang="en-US" smtClean="0"/>
              <a:pPr/>
              <a:t>9/9/2015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780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CAAF-E54C-42E3-ADC3-B8843C011185}" type="datetimeFigureOut">
              <a:rPr lang="en-US" smtClean="0"/>
              <a:pPr/>
              <a:t>9/9/2015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554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CAAF-E54C-42E3-ADC3-B8843C011185}" type="datetimeFigureOut">
              <a:rPr lang="en-US" smtClean="0"/>
              <a:pPr/>
              <a:t>9/9/2015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5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CAAF-E54C-42E3-ADC3-B8843C011185}" type="datetimeFigureOut">
              <a:rPr lang="en-US" smtClean="0"/>
              <a:pPr/>
              <a:t>9/9/2015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311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CAAF-E54C-42E3-ADC3-B8843C011185}" type="datetimeFigureOut">
              <a:rPr lang="en-US" smtClean="0"/>
              <a:pPr/>
              <a:t>9/9/2015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175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CAAF-E54C-42E3-ADC3-B8843C011185}" type="datetimeFigureOut">
              <a:rPr lang="en-US" smtClean="0"/>
              <a:pPr/>
              <a:t>9/9/2015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656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CAAF-E54C-42E3-ADC3-B8843C011185}" type="datetimeFigureOut">
              <a:rPr lang="en-US" smtClean="0"/>
              <a:pPr/>
              <a:t>9/9/2015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894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CAAF-E54C-42E3-ADC3-B8843C011185}" type="datetimeFigureOut">
              <a:rPr lang="en-US" smtClean="0"/>
              <a:pPr/>
              <a:t>9/9/2015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129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CAAF-E54C-42E3-ADC3-B8843C011185}" type="datetimeFigureOut">
              <a:rPr lang="en-US" smtClean="0"/>
              <a:pPr/>
              <a:t>9/9/2015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552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5CAAF-E54C-42E3-ADC3-B8843C011185}" type="datetimeFigureOut">
              <a:rPr lang="en-US" smtClean="0"/>
              <a:pPr/>
              <a:t>9/9/2015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225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7643" y="1220314"/>
            <a:ext cx="7295744" cy="4289899"/>
          </a:xfrm>
        </p:spPr>
        <p:txBody>
          <a:bodyPr>
            <a:noAutofit/>
          </a:bodyPr>
          <a:lstStyle/>
          <a:p>
            <a:r>
              <a:rPr lang="en-US" sz="3600" b="1" dirty="0"/>
              <a:t>Corporate Dominance</a:t>
            </a:r>
            <a:r>
              <a:rPr lang="en-US" sz="3600" b="1" dirty="0" smtClean="0"/>
              <a:t>:</a:t>
            </a:r>
            <a:br>
              <a:rPr lang="en-US" sz="3600" b="1" dirty="0" smtClean="0"/>
            </a:br>
            <a:r>
              <a:rPr lang="en-US" sz="3600" b="1" dirty="0" smtClean="0"/>
              <a:t> </a:t>
            </a:r>
            <a:r>
              <a:rPr lang="en-US" sz="3600" b="1" dirty="0"/>
              <a:t>Our Debt-Money System </a:t>
            </a:r>
            <a:r>
              <a:rPr lang="en-US" sz="3600" b="1" dirty="0" smtClean="0"/>
              <a:t>and</a:t>
            </a:r>
            <a:br>
              <a:rPr lang="en-US" sz="3600" b="1" dirty="0" smtClean="0"/>
            </a:br>
            <a:r>
              <a:rPr lang="en-US" sz="3600" b="1" dirty="0" smtClean="0"/>
              <a:t>the </a:t>
            </a:r>
            <a:r>
              <a:rPr lang="en-US" sz="3600" b="1" dirty="0"/>
              <a:t>Trans Pacific Partnership (TPP)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> </a:t>
            </a:r>
            <a:br>
              <a:rPr lang="en-US" sz="3600" dirty="0"/>
            </a:br>
            <a:r>
              <a:rPr lang="en-US" sz="3600" dirty="0"/>
              <a:t> </a:t>
            </a:r>
            <a:br>
              <a:rPr lang="en-US" sz="3600" dirty="0"/>
            </a:br>
            <a:r>
              <a:rPr lang="en-US" sz="3600" b="1" dirty="0"/>
              <a:t>Session </a:t>
            </a:r>
            <a:r>
              <a:rPr lang="en-US" sz="3600" b="1" dirty="0" smtClean="0"/>
              <a:t>3:  Sat </a:t>
            </a:r>
            <a:r>
              <a:rPr lang="en-US" sz="3600" b="1" dirty="0"/>
              <a:t>03:15pm - 05:00pm in Room 1.101</a:t>
            </a:r>
            <a:endParaRPr lang="en-US" sz="3600" dirty="0">
              <a:effectLst/>
            </a:endParaRPr>
          </a:p>
        </p:txBody>
      </p:sp>
      <p:pic>
        <p:nvPicPr>
          <p:cNvPr id="1026" name="Picture 2" descr="http://www.komei.or.jp/km/tonegawa/files/2013/04/TPP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93" y="284027"/>
            <a:ext cx="4286250" cy="400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08335" y="4099862"/>
            <a:ext cx="127470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                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23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68426" y="636121"/>
            <a:ext cx="6365915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WHAT IS THE TPP?</a:t>
            </a:r>
            <a:endParaRPr lang="en-US" sz="4800" dirty="0"/>
          </a:p>
        </p:txBody>
      </p:sp>
      <p:pic>
        <p:nvPicPr>
          <p:cNvPr id="1026" name="Picture 2" descr="http://consciouslifenews.com/wp-content/uploads/2013/11/tpp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426" y="2809030"/>
            <a:ext cx="6096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606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758" y="1227752"/>
            <a:ext cx="6147881" cy="4893647"/>
          </a:xfrm>
          <a:prstGeom prst="rect">
            <a:avLst/>
          </a:prstGeom>
          <a:solidFill>
            <a:srgbClr val="A3FFFF"/>
          </a:solidFill>
        </p:spPr>
        <p:txBody>
          <a:bodyPr wrap="square" rtlCol="0">
            <a:spAutoFit/>
          </a:bodyPr>
          <a:lstStyle/>
          <a:p>
            <a:endParaRPr lang="en-US" sz="2400" dirty="0"/>
          </a:p>
          <a:p>
            <a:r>
              <a:rPr lang="en-US" sz="2400" dirty="0"/>
              <a:t>Under NAFTA, Ethyl Corporation sought $251 million from Canada because </a:t>
            </a:r>
            <a:r>
              <a:rPr lang="en-US" sz="2400" dirty="0" smtClean="0"/>
              <a:t>Canada </a:t>
            </a:r>
            <a:r>
              <a:rPr lang="en-US" sz="2400" dirty="0"/>
              <a:t>implemented a ban on the import and transport of a toxic </a:t>
            </a:r>
            <a:r>
              <a:rPr lang="en-US" sz="2400" dirty="0" smtClean="0"/>
              <a:t>gasoline </a:t>
            </a:r>
            <a:r>
              <a:rPr lang="en-US" sz="2400" dirty="0"/>
              <a:t>additive, MMT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r>
              <a:rPr lang="en-US" sz="2400" dirty="0" smtClean="0"/>
              <a:t>Canada </a:t>
            </a:r>
            <a:r>
              <a:rPr lang="en-US" sz="2400" dirty="0"/>
              <a:t>settled with Ethyl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r>
              <a:rPr lang="en-US" sz="2400" dirty="0" smtClean="0"/>
              <a:t>The </a:t>
            </a:r>
            <a:r>
              <a:rPr lang="en-US" sz="2400" dirty="0"/>
              <a:t>terms </a:t>
            </a:r>
            <a:r>
              <a:rPr lang="en-US" sz="2400" dirty="0" smtClean="0"/>
              <a:t>required </a:t>
            </a:r>
            <a:r>
              <a:rPr lang="en-US" sz="2400" dirty="0"/>
              <a:t>the Canadian government to pay Ethyl $13 million in damages </a:t>
            </a:r>
            <a:r>
              <a:rPr lang="en-US" sz="2400" dirty="0" smtClean="0"/>
              <a:t>and </a:t>
            </a:r>
            <a:r>
              <a:rPr lang="en-US" sz="2400" dirty="0"/>
              <a:t>legal fees, to revoke the ban and to post advertising saying </a:t>
            </a:r>
            <a:r>
              <a:rPr lang="en-US" sz="2400" dirty="0" smtClean="0"/>
              <a:t>that MMT </a:t>
            </a:r>
            <a:r>
              <a:rPr lang="en-US" sz="2400" dirty="0"/>
              <a:t>was safe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460" y="1257656"/>
            <a:ext cx="5687540" cy="486374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21021" y="369651"/>
            <a:ext cx="6266459" cy="523220"/>
          </a:xfrm>
          <a:prstGeom prst="rect">
            <a:avLst/>
          </a:prstGeom>
          <a:solidFill>
            <a:srgbClr val="A3FFFF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ISDS:  EXAMPLE #2 ENVIRONMENT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3067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240924"/>
            <a:ext cx="12192000" cy="769441"/>
          </a:xfrm>
          <a:prstGeom prst="rect">
            <a:avLst/>
          </a:prstGeom>
          <a:solidFill>
            <a:srgbClr val="9FFF8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ON THE INTERNATIONAL ECONOMY?</a:t>
            </a:r>
            <a:endParaRPr lang="en-US" sz="4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765738"/>
            <a:ext cx="12192000" cy="1446550"/>
          </a:xfrm>
          <a:prstGeom prst="rect">
            <a:avLst/>
          </a:prstGeom>
          <a:solidFill>
            <a:srgbClr val="9FFF8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WHAT ARE THE EFFECTS</a:t>
            </a:r>
          </a:p>
          <a:p>
            <a:pPr algn="ctr"/>
            <a:r>
              <a:rPr lang="en-US" sz="4400" b="1" dirty="0" smtClean="0"/>
              <a:t> OF THE DEBT-MONEY SYSTEM…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248458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20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DEBT-MONEY SYSTEM FUELS THE GROWTH</a:t>
            </a:r>
          </a:p>
          <a:p>
            <a:pPr algn="ctr"/>
            <a:r>
              <a:rPr lang="en-US" sz="4000" b="1" dirty="0" smtClean="0"/>
              <a:t>OF MULTI-NATIONAL CORPORATIONS</a:t>
            </a:r>
            <a:endParaRPr lang="en-US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787026" y="2320087"/>
            <a:ext cx="8108729" cy="35394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In an economy riddled by debt, and with people lacking disposable income, low-price goods win over costlier good-quality products that last longer.</a:t>
            </a:r>
          </a:p>
          <a:p>
            <a:endParaRPr lang="en-US" sz="3200" b="1" dirty="0"/>
          </a:p>
          <a:p>
            <a:r>
              <a:rPr lang="en-US" sz="3200" b="1" dirty="0" smtClean="0"/>
              <a:t>This spells success for mass production and big business.</a:t>
            </a:r>
            <a:endParaRPr lang="en-US" sz="3200" b="1" dirty="0"/>
          </a:p>
        </p:txBody>
      </p:sp>
      <p:pic>
        <p:nvPicPr>
          <p:cNvPr id="5" name="Picture 4" descr="http://www.prolificnorth.co.uk/wp-content/uploads/2013/05/Multinational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679405"/>
            <a:ext cx="3590506" cy="2820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891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20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DEBT-MONEY SYSTEM FUELS THE GROWTH</a:t>
            </a:r>
          </a:p>
          <a:p>
            <a:pPr algn="ctr"/>
            <a:r>
              <a:rPr lang="en-US" sz="4000" b="1" dirty="0" smtClean="0"/>
              <a:t>OF MULTI-NATIONAL CORPORATIONS</a:t>
            </a:r>
            <a:endParaRPr lang="en-US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083272" y="3058750"/>
            <a:ext cx="8108729" cy="206210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Multi-nationals are also in debt.</a:t>
            </a:r>
          </a:p>
          <a:p>
            <a:endParaRPr lang="en-US" sz="3200" b="1" dirty="0"/>
          </a:p>
          <a:p>
            <a:r>
              <a:rPr lang="en-US" sz="3200" b="1" dirty="0" smtClean="0"/>
              <a:t>But they generally are able to obtain credit more easily and at lower rates of interest.</a:t>
            </a:r>
            <a:endParaRPr lang="en-US" sz="3200" b="1" dirty="0"/>
          </a:p>
        </p:txBody>
      </p:sp>
      <p:pic>
        <p:nvPicPr>
          <p:cNvPr id="5" name="Picture 4" descr="http://www.prolificnorth.co.uk/wp-content/uploads/2013/05/Multinational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679405"/>
            <a:ext cx="3590506" cy="2820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388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1920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DEBT-MONEY SYSTEM FUELS THE GROWTH</a:t>
            </a:r>
          </a:p>
          <a:p>
            <a:pPr algn="ctr"/>
            <a:r>
              <a:rPr lang="en-US" sz="4000" b="1" dirty="0" smtClean="0"/>
              <a:t>OF MULTI-NATIONAL CORPORATIONS</a:t>
            </a:r>
            <a:endParaRPr lang="en-US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872086" y="1889199"/>
            <a:ext cx="8108729" cy="440120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Multinationals are the ultimate creations of debt-money:   the culmination of the unfair advantage given to big business in a debt economy.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b="1" dirty="0" smtClean="0"/>
              <a:t>mass production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b="1" dirty="0" smtClean="0"/>
              <a:t>cost cutting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b="1" dirty="0" smtClean="0"/>
              <a:t>employment shedding, outsourcing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b="1" dirty="0" smtClean="0"/>
              <a:t>bulk transport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b="1" dirty="0" smtClean="0"/>
              <a:t>extensive marketing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b="1" dirty="0" smtClean="0"/>
              <a:t>constant change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b="1" dirty="0" smtClean="0"/>
              <a:t>poor product quality and durability</a:t>
            </a:r>
            <a:endParaRPr lang="en-US" sz="2800" b="1" dirty="0"/>
          </a:p>
        </p:txBody>
      </p:sp>
      <p:pic>
        <p:nvPicPr>
          <p:cNvPr id="5" name="Picture 4" descr="http://www.prolificnorth.co.uk/wp-content/uploads/2013/05/Multinational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679405"/>
            <a:ext cx="3590506" cy="2820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658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64651" y="861971"/>
            <a:ext cx="6181116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THE SOLUTION:   DEBT-FREE MONEY</a:t>
            </a:r>
            <a:endParaRPr lang="en-US" sz="32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78" y="1854943"/>
            <a:ext cx="4758315" cy="42152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08074" y="6155220"/>
            <a:ext cx="2723887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DENNIS KUCINICH</a:t>
            </a:r>
          </a:p>
          <a:p>
            <a:pPr algn="ctr"/>
            <a:r>
              <a:rPr lang="en-US" b="1" dirty="0" smtClean="0"/>
              <a:t>THE NEED ACT   2011-2012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629907" y="2317897"/>
            <a:ext cx="6136791" cy="317009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000" b="1" dirty="0" smtClean="0"/>
              <a:t>THE GOVERNMENT BUYS ALL THE SHARES IN THE FEDERAL RESERVE BANKS</a:t>
            </a:r>
          </a:p>
          <a:p>
            <a:pPr marL="342900" indent="-342900">
              <a:buFont typeface="+mj-lt"/>
              <a:buAutoNum type="arabicPeriod"/>
            </a:pPr>
            <a:endParaRPr lang="en-US" sz="2000" b="1" dirty="0"/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/>
              <a:t>THE BANKS CANNOT CREATE DEBT-MONEY.  THEY MUST LEND ALREADY EXISTING DEPOSITS.</a:t>
            </a:r>
          </a:p>
          <a:p>
            <a:pPr marL="342900" indent="-342900">
              <a:buFont typeface="+mj-lt"/>
              <a:buAutoNum type="arabicPeriod"/>
            </a:pPr>
            <a:endParaRPr lang="en-US" sz="2000" b="1" dirty="0"/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/>
              <a:t>CONGRESS SPENDS THE DEBT-FREE GOVERNMENT MONEY ON PHYSICAL INFRASTRUCTURE, EDUCATION, HEALTH CARE.  IN THE PROCESS, JOBS ARE CREATED.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90061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913296"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3143" indent="-281978" defTabSz="913296"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27912" indent="-225582" defTabSz="913296"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79077" indent="-225582" defTabSz="913296"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0242" indent="-225582" defTabSz="913296"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81407" indent="-225582" defTabSz="913296" eaLnBrk="0" fontAlgn="base" hangingPunct="0">
              <a:spcBef>
                <a:spcPct val="0"/>
              </a:spcBef>
              <a:spcAft>
                <a:spcPct val="0"/>
              </a:spcAft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32572" indent="-225582" defTabSz="913296" eaLnBrk="0" fontAlgn="base" hangingPunct="0">
              <a:spcBef>
                <a:spcPct val="0"/>
              </a:spcBef>
              <a:spcAft>
                <a:spcPct val="0"/>
              </a:spcAft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83737" indent="-225582" defTabSz="913296" eaLnBrk="0" fontAlgn="base" hangingPunct="0">
              <a:spcBef>
                <a:spcPct val="0"/>
              </a:spcBef>
              <a:spcAft>
                <a:spcPct val="0"/>
              </a:spcAft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34902" indent="-225582" defTabSz="913296" eaLnBrk="0" fontAlgn="base" hangingPunct="0">
              <a:spcBef>
                <a:spcPct val="0"/>
              </a:spcBef>
              <a:spcAft>
                <a:spcPct val="0"/>
              </a:spcAft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D0037BE-A651-4F0D-9849-ADE1B20391BF}" type="slidenum">
              <a:rPr lang="en-US" altLang="en-US" sz="888">
                <a:solidFill>
                  <a:srgbClr val="898989"/>
                </a:solidFill>
              </a:rPr>
              <a:pPr/>
              <a:t>9</a:t>
            </a:fld>
            <a:endParaRPr lang="en-US" altLang="en-US" sz="888">
              <a:solidFill>
                <a:srgbClr val="898989"/>
              </a:solidFill>
            </a:endParaRPr>
          </a:p>
        </p:txBody>
      </p:sp>
      <p:sp>
        <p:nvSpPr>
          <p:cNvPr id="8195" name="TextBox 4"/>
          <p:cNvSpPr txBox="1">
            <a:spLocks noChangeArrowheads="1"/>
          </p:cNvSpPr>
          <p:nvPr/>
        </p:nvSpPr>
        <p:spPr bwMode="auto">
          <a:xfrm>
            <a:off x="1539143" y="-39162"/>
            <a:ext cx="9113715" cy="821122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368"/>
              <a:t>THE DEBT-MONEY SYSTEM DRIVES</a:t>
            </a:r>
          </a:p>
          <a:p>
            <a:pPr algn="ctr"/>
            <a:r>
              <a:rPr lang="en-US" altLang="en-US" sz="2368"/>
              <a:t>RIGGED TRADE WORLD WIDE</a:t>
            </a:r>
          </a:p>
        </p:txBody>
      </p:sp>
      <p:pic>
        <p:nvPicPr>
          <p:cNvPr id="8196" name="Picture 4" descr="http://ts4.mm.bing.net/th?id=JN.7OqRW08tBYnqjkLRi5Uk%2fg&amp;pid=15.1&amp;H=96&amp;W=16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729" y="1173286"/>
            <a:ext cx="2381032" cy="142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6" descr="http://meritplace.in/wp-content/uploads/2013/07/banking-380x21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865" y="4611685"/>
            <a:ext cx="2636366" cy="151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TextBox 5"/>
          <p:cNvSpPr txBox="1">
            <a:spLocks noChangeArrowheads="1"/>
          </p:cNvSpPr>
          <p:nvPr/>
        </p:nvSpPr>
        <p:spPr bwMode="auto">
          <a:xfrm>
            <a:off x="1626866" y="6142125"/>
            <a:ext cx="3374174" cy="69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974"/>
              <a:t>Private Commercial Banks</a:t>
            </a:r>
          </a:p>
          <a:p>
            <a:r>
              <a:rPr lang="en-US" altLang="en-US" sz="1974"/>
              <a:t>in Rich Nations</a:t>
            </a:r>
          </a:p>
        </p:txBody>
      </p:sp>
      <p:pic>
        <p:nvPicPr>
          <p:cNvPr id="8199" name="Picture 8" descr="https://sadiyazaheer.files.wordpress.com/2012/03/the-poor-people-of-pakista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5382" y="4516130"/>
            <a:ext cx="2475021" cy="1629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0" name="TextBox 6"/>
          <p:cNvSpPr txBox="1">
            <a:spLocks noChangeArrowheads="1"/>
          </p:cNvSpPr>
          <p:nvPr/>
        </p:nvSpPr>
        <p:spPr bwMode="auto">
          <a:xfrm>
            <a:off x="7684400" y="6256477"/>
            <a:ext cx="2594072" cy="39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974"/>
              <a:t>Third World Nations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2186095" y="2000382"/>
            <a:ext cx="2255715" cy="243429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4463741" y="2601906"/>
            <a:ext cx="1607197" cy="191422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9705145" y="1516342"/>
            <a:ext cx="0" cy="301545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>
            <a:spLocks noChangeArrowheads="1"/>
          </p:cNvSpPr>
          <p:nvPr/>
        </p:nvSpPr>
        <p:spPr bwMode="auto">
          <a:xfrm rot="-2797148">
            <a:off x="2007518" y="2048942"/>
            <a:ext cx="2144496" cy="941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763"/>
              <a:t>World Bank</a:t>
            </a:r>
          </a:p>
          <a:p>
            <a:r>
              <a:rPr lang="en-US" altLang="en-US" sz="2763"/>
              <a:t>sells bonds</a:t>
            </a:r>
          </a:p>
        </p:txBody>
      </p:sp>
      <p:sp>
        <p:nvSpPr>
          <p:cNvPr id="21" name="Oval 20"/>
          <p:cNvSpPr/>
          <p:nvPr/>
        </p:nvSpPr>
        <p:spPr>
          <a:xfrm>
            <a:off x="1783513" y="1624429"/>
            <a:ext cx="650085" cy="668882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552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 rot="-2911312">
            <a:off x="3181586" y="2707642"/>
            <a:ext cx="2871338" cy="1365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763"/>
              <a:t>Banks </a:t>
            </a:r>
            <a:r>
              <a:rPr lang="en-US" altLang="en-US" sz="2368"/>
              <a:t>create</a:t>
            </a:r>
          </a:p>
          <a:p>
            <a:r>
              <a:rPr lang="en-US" altLang="en-US" sz="2763"/>
              <a:t>debt-money &amp;</a:t>
            </a:r>
          </a:p>
          <a:p>
            <a:r>
              <a:rPr lang="en-US" altLang="en-US" sz="2763"/>
              <a:t>     buy bonds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6938762" y="1516342"/>
            <a:ext cx="2766384" cy="626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5212513" y="3695300"/>
            <a:ext cx="650084" cy="670449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552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5" name="Oval 34"/>
          <p:cNvSpPr/>
          <p:nvPr/>
        </p:nvSpPr>
        <p:spPr>
          <a:xfrm>
            <a:off x="9817931" y="1611897"/>
            <a:ext cx="650084" cy="670449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552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7172164" y="1539840"/>
            <a:ext cx="2019179" cy="11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368"/>
              <a:t>Debt-money</a:t>
            </a:r>
          </a:p>
          <a:p>
            <a:r>
              <a:rPr lang="en-US" altLang="en-US" sz="2368"/>
              <a:t>is loaned to</a:t>
            </a:r>
          </a:p>
          <a:p>
            <a:r>
              <a:rPr lang="en-US" altLang="en-US" sz="2368"/>
              <a:t>poor nations</a:t>
            </a:r>
          </a:p>
        </p:txBody>
      </p:sp>
      <p:sp>
        <p:nvSpPr>
          <p:cNvPr id="38" name="Explosion 2 37"/>
          <p:cNvSpPr/>
          <p:nvPr/>
        </p:nvSpPr>
        <p:spPr>
          <a:xfrm>
            <a:off x="6595704" y="3736030"/>
            <a:ext cx="1453683" cy="1336197"/>
          </a:xfrm>
          <a:prstGeom prst="irregularSeal2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776"/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 rot="-2681488">
            <a:off x="6742952" y="4207536"/>
            <a:ext cx="1010373" cy="454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368"/>
              <a:t>DEBT</a:t>
            </a:r>
          </a:p>
        </p:txBody>
      </p:sp>
    </p:spTree>
    <p:extLst>
      <p:ext uri="{BB962C8B-B14F-4D97-AF65-F5344CB8AC3E}">
        <p14:creationId xmlns:p14="http://schemas.microsoft.com/office/powerpoint/2010/main" val="3983116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 animBg="1"/>
      <p:bldP spid="22" grpId="0"/>
      <p:bldP spid="34" grpId="0" animBg="1"/>
      <p:bldP spid="35" grpId="0" animBg="1"/>
      <p:bldP spid="37" grpId="0"/>
      <p:bldP spid="38" grpId="0" animBg="1"/>
      <p:bldP spid="39" grpId="0"/>
    </p:bld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1294</TotalTime>
  <Words>323</Words>
  <Application>Microsoft Office PowerPoint</Application>
  <PresentationFormat>Widescreen</PresentationFormat>
  <Paragraphs>62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 Theme</vt:lpstr>
      <vt:lpstr>Corporate Dominance:  Our Debt-Money System and the Trans Pacific Partnership (TPP)     Session 3:  Sat 03:15pm - 05:00pm in Room 1.101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Sue Peters</dc:creator>
  <cp:lastModifiedBy>Sue Peters</cp:lastModifiedBy>
  <cp:revision>84</cp:revision>
  <dcterms:created xsi:type="dcterms:W3CDTF">2015-05-29T17:04:00Z</dcterms:created>
  <dcterms:modified xsi:type="dcterms:W3CDTF">2015-09-10T04:37:15Z</dcterms:modified>
</cp:coreProperties>
</file>