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76" r:id="rId2"/>
    <p:sldMasterId id="2147483677" r:id="rId3"/>
  </p:sldMasterIdLst>
  <p:notesMasterIdLst>
    <p:notesMasterId r:id="rId1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Lst>
  <p:sldSz cx="9144000" cy="5143500" type="screen16x9"/>
  <p:notesSz cx="6858000" cy="9144000"/>
  <p:embeddedFontLst>
    <p:embeddedFont>
      <p:font typeface="Kameron" panose="020B0604020202020204" charset="0"/>
      <p:regular r:id="rId19"/>
      <p:bold r:id="rId20"/>
    </p:embeddedFont>
    <p:embeddedFont>
      <p:font typeface="Dosis" panose="020B0604020202020204" charset="0"/>
      <p:regular r:id="rId21"/>
      <p:bold r:id="rId22"/>
    </p:embeddedFont>
    <p:embeddedFont>
      <p:font typeface="Abel" panose="020B0604020202020204" charset="0"/>
      <p:regular r:id="rId23"/>
    </p:embeddedFont>
    <p:embeddedFont>
      <p:font typeface="Calibri" panose="020F0502020204030204" pitchFamily="34" charset="0"/>
      <p:regular r:id="rId24"/>
      <p:bold r:id="rId25"/>
      <p:italic r:id="rId26"/>
      <p:boldItalic r:id="rId27"/>
    </p:embeddedFont>
    <p:embeddedFont>
      <p:font typeface="Oswald" panose="020B0604020202020204" charset="0"/>
      <p:regular r:id="rId28"/>
      <p:bold r:id="rId29"/>
    </p:embeddedFont>
    <p:embeddedFont>
      <p:font typeface="Average" panose="020B0604020202020204"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2"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Master" Target="slideMasters/slideMaster3.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7.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30208014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62054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Natalie</a:t>
            </a:r>
          </a:p>
          <a:p>
            <a:pPr marL="457200" lvl="0" indent="-228600" rtl="0">
              <a:spcBef>
                <a:spcPts val="0"/>
              </a:spcBef>
              <a:buChar char="-"/>
            </a:pPr>
            <a:r>
              <a:rPr lang="en" b="1"/>
              <a:t>Q: What are some things that people notice about these two processes??</a:t>
            </a:r>
          </a:p>
          <a:p>
            <a:pPr marL="914400" lvl="1" indent="-228600" rtl="0">
              <a:spcBef>
                <a:spcPts val="0"/>
              </a:spcBef>
              <a:buChar char="-"/>
            </a:pPr>
            <a:r>
              <a:rPr lang="en"/>
              <a:t>Focus on the fact that there is a lot of privatization</a:t>
            </a:r>
          </a:p>
          <a:p>
            <a:pPr marL="914400" lvl="1" indent="-228600" rtl="0">
              <a:spcBef>
                <a:spcPts val="0"/>
              </a:spcBef>
              <a:buChar char="-"/>
            </a:pPr>
            <a:r>
              <a:rPr lang="en"/>
              <a:t>Prisons have privatized a lot of the process (healthcare, food, communications, security and surveillance, halfway houses and rehabilitation programs etc.)</a:t>
            </a:r>
          </a:p>
          <a:p>
            <a:pPr marL="914400" lvl="1" indent="-228600">
              <a:spcBef>
                <a:spcPts val="0"/>
              </a:spcBef>
              <a:buChar char="-"/>
            </a:pPr>
            <a:r>
              <a:rPr lang="en"/>
              <a:t>Also: </a:t>
            </a:r>
            <a:r>
              <a:rPr lang="en" b="1"/>
              <a:t>these processes are essentially the same, even if we are taught to think of them as differently</a:t>
            </a:r>
          </a:p>
        </p:txBody>
      </p:sp>
    </p:spTree>
    <p:extLst>
      <p:ext uri="{BB962C8B-B14F-4D97-AF65-F5344CB8AC3E}">
        <p14:creationId xmlns:p14="http://schemas.microsoft.com/office/powerpoint/2010/main" val="887946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a:t>Nina:</a:t>
            </a:r>
          </a:p>
          <a:p>
            <a:pPr marL="457200" lvl="0" indent="-298450" rtl="0">
              <a:lnSpc>
                <a:spcPct val="115000"/>
              </a:lnSpc>
              <a:spcBef>
                <a:spcPts val="0"/>
              </a:spcBef>
              <a:buSzPct val="100000"/>
              <a:buAutoNum type="romanUcPeriod"/>
            </a:pPr>
            <a:r>
              <a:rPr lang="en"/>
              <a:t>Explain that when we think of detention and deportation of immigrants we need to be thinking larger. Mass incarceration of both immigrants and American citizens, especially Black Americans is an extension and expansion of slavery - a system that created a pool of cheap labor to ensure and maximize profit for the ruling class. Today, that ruling class is made up of politicians and corporations. </a:t>
            </a:r>
          </a:p>
          <a:p>
            <a:pPr marL="914400" lvl="1" indent="-298450" rtl="0">
              <a:spcBef>
                <a:spcPts val="0"/>
              </a:spcBef>
              <a:buSzPct val="100000"/>
              <a:buAutoNum type="alphaUcPeriod"/>
            </a:pPr>
            <a:r>
              <a:rPr lang="en"/>
              <a:t>Mention the 13th Amendment here: </a:t>
            </a:r>
            <a:r>
              <a:rPr lang="en" b="1">
                <a:solidFill>
                  <a:srgbClr val="333333"/>
                </a:solidFill>
              </a:rPr>
              <a:t>"Neither slavery nor involuntary servitude, except as a punishment for crime whereof the party shall have been duly convicted, shall exist within the United States, or any place subject to their jurisdiction." </a:t>
            </a:r>
          </a:p>
          <a:p>
            <a:pPr marL="914400" lvl="1" indent="-298450" rtl="0">
              <a:spcBef>
                <a:spcPts val="0"/>
              </a:spcBef>
              <a:buClr>
                <a:srgbClr val="333333"/>
              </a:buClr>
              <a:buSzPct val="100000"/>
              <a:buAutoNum type="alphaUcPeriod"/>
            </a:pPr>
            <a:r>
              <a:rPr lang="en">
                <a:solidFill>
                  <a:srgbClr val="333333"/>
                </a:solidFill>
              </a:rPr>
              <a:t>Labor: </a:t>
            </a:r>
          </a:p>
          <a:p>
            <a:pPr marL="1371600" lvl="2" indent="-298450" rtl="0">
              <a:spcBef>
                <a:spcPts val="0"/>
              </a:spcBef>
              <a:buClr>
                <a:srgbClr val="333333"/>
              </a:buClr>
              <a:buSzPct val="100000"/>
              <a:buAutoNum type="arabicPeriod"/>
            </a:pPr>
            <a:r>
              <a:rPr lang="en">
                <a:solidFill>
                  <a:srgbClr val="333333"/>
                </a:solidFill>
              </a:rPr>
              <a:t>23 cents to 1 dollar in prisons </a:t>
            </a:r>
          </a:p>
          <a:p>
            <a:pPr marL="1371600" lvl="2" indent="-298450" rtl="0">
              <a:spcBef>
                <a:spcPts val="0"/>
              </a:spcBef>
              <a:buClr>
                <a:srgbClr val="333333"/>
              </a:buClr>
              <a:buSzPct val="100000"/>
              <a:buAutoNum type="arabicPeriod"/>
            </a:pPr>
            <a:r>
              <a:rPr lang="en">
                <a:solidFill>
                  <a:srgbClr val="333333"/>
                </a:solidFill>
              </a:rPr>
              <a:t>At least 60,000 immigrants worked in federal detention centers — more than any other single employer in the country, according to United States Immigration and Customs Enforcement (ICE) </a:t>
            </a:r>
          </a:p>
          <a:p>
            <a:pPr marL="1371600" lvl="2" indent="-298450" rtl="0">
              <a:spcBef>
                <a:spcPts val="0"/>
              </a:spcBef>
              <a:buClr>
                <a:srgbClr val="333333"/>
              </a:buClr>
              <a:buSzPct val="100000"/>
              <a:buAutoNum type="arabicPeriod"/>
            </a:pPr>
            <a:r>
              <a:rPr lang="en">
                <a:solidFill>
                  <a:srgbClr val="333333"/>
                </a:solidFill>
              </a:rPr>
              <a:t>The cheap labor, 13 cents an hour, saves the government and the private companies $40 million or more a year by allowing them to avoid paying outside contractors the $7.25 federal minimum wage. </a:t>
            </a:r>
          </a:p>
          <a:p>
            <a:pPr marL="1371600" lvl="2" indent="-298450" rtl="0">
              <a:spcBef>
                <a:spcPts val="0"/>
              </a:spcBef>
              <a:buClr>
                <a:srgbClr val="333333"/>
              </a:buClr>
              <a:buSzPct val="100000"/>
              <a:buAutoNum type="arabicPeriod"/>
            </a:pPr>
            <a:r>
              <a:rPr lang="en">
                <a:solidFill>
                  <a:srgbClr val="333333"/>
                </a:solidFill>
              </a:rPr>
              <a:t>Some immigrants held at county jails work for free, or are paid with sodas or candy bars, while also providing services like meal preparation for other government institutions.</a:t>
            </a:r>
          </a:p>
          <a:p>
            <a:pPr marL="1371600" lvl="2" indent="-298450">
              <a:spcBef>
                <a:spcPts val="0"/>
              </a:spcBef>
              <a:buClr>
                <a:srgbClr val="333333"/>
              </a:buClr>
              <a:buSzPct val="100000"/>
              <a:buAutoNum type="arabicPeriod"/>
            </a:pPr>
            <a:r>
              <a:rPr lang="en">
                <a:solidFill>
                  <a:srgbClr val="333333"/>
                </a:solidFill>
                <a:highlight>
                  <a:srgbClr val="FFFFFF"/>
                </a:highlight>
              </a:rPr>
              <a:t>On any given day, about 5,500 detainees out of the 30,000-plus average daily population work for $1, in 55 of the roughly 250 detention facilities used by ICE. </a:t>
            </a:r>
          </a:p>
        </p:txBody>
      </p:sp>
    </p:spTree>
    <p:extLst>
      <p:ext uri="{BB962C8B-B14F-4D97-AF65-F5344CB8AC3E}">
        <p14:creationId xmlns:p14="http://schemas.microsoft.com/office/powerpoint/2010/main" val="998929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R="0" lvl="0" algn="l" rtl="0">
              <a:lnSpc>
                <a:spcPct val="115000"/>
              </a:lnSpc>
              <a:spcBef>
                <a:spcPts val="0"/>
              </a:spcBef>
              <a:spcAft>
                <a:spcPts val="1600"/>
              </a:spcAft>
              <a:buNone/>
            </a:pPr>
            <a:r>
              <a:rPr lang="en">
                <a:latin typeface="Average"/>
                <a:ea typeface="Average"/>
                <a:cs typeface="Average"/>
                <a:sym typeface="Average"/>
              </a:rPr>
              <a:t>Natalie</a:t>
            </a:r>
          </a:p>
          <a:p>
            <a:pPr marL="457200" marR="0" lvl="0" indent="-304800" algn="l" rtl="0">
              <a:lnSpc>
                <a:spcPct val="115000"/>
              </a:lnSpc>
              <a:spcBef>
                <a:spcPts val="0"/>
              </a:spcBef>
              <a:spcAft>
                <a:spcPts val="1600"/>
              </a:spcAft>
              <a:buSzPct val="100000"/>
              <a:buFont typeface="Average"/>
              <a:buChar char="-"/>
            </a:pPr>
            <a:r>
              <a:rPr lang="en" sz="1200" b="1">
                <a:latin typeface="Average"/>
                <a:ea typeface="Average"/>
                <a:cs typeface="Average"/>
                <a:sym typeface="Average"/>
              </a:rPr>
              <a:t>1951</a:t>
            </a:r>
            <a:r>
              <a:rPr lang="en" sz="1200">
                <a:latin typeface="Average"/>
                <a:ea typeface="Average"/>
                <a:cs typeface="Average"/>
                <a:sym typeface="Average"/>
              </a:rPr>
              <a:t>: Boggs Act is first mandatory minimum for marijuana</a:t>
            </a:r>
          </a:p>
          <a:p>
            <a:pPr marL="457200" marR="0" lvl="0" indent="-304800" algn="l" rtl="0">
              <a:lnSpc>
                <a:spcPct val="115000"/>
              </a:lnSpc>
              <a:spcBef>
                <a:spcPts val="0"/>
              </a:spcBef>
              <a:spcAft>
                <a:spcPts val="1600"/>
              </a:spcAft>
              <a:buSzPct val="100000"/>
              <a:buFont typeface="Average"/>
              <a:buChar char="-"/>
            </a:pPr>
            <a:r>
              <a:rPr lang="en" sz="1200" b="1">
                <a:latin typeface="Average"/>
                <a:ea typeface="Average"/>
                <a:cs typeface="Average"/>
                <a:sym typeface="Average"/>
              </a:rPr>
              <a:t>1954</a:t>
            </a:r>
            <a:r>
              <a:rPr lang="en" sz="1200">
                <a:latin typeface="Average"/>
                <a:ea typeface="Average"/>
                <a:cs typeface="Average"/>
                <a:sym typeface="Average"/>
              </a:rPr>
              <a:t>: Wacknut Corporation a </a:t>
            </a:r>
            <a:r>
              <a:rPr lang="en" sz="1200" b="1">
                <a:latin typeface="Average"/>
                <a:ea typeface="Average"/>
                <a:cs typeface="Average"/>
                <a:sym typeface="Average"/>
              </a:rPr>
              <a:t>private investigation firm specializing in surveilling “radicals” including SNCC, MLK &amp; Angela Davis </a:t>
            </a:r>
          </a:p>
          <a:p>
            <a:pPr marL="457200" marR="0" lvl="0" indent="-304800" algn="l" rtl="0">
              <a:lnSpc>
                <a:spcPct val="115000"/>
              </a:lnSpc>
              <a:spcBef>
                <a:spcPts val="0"/>
              </a:spcBef>
              <a:spcAft>
                <a:spcPts val="1600"/>
              </a:spcAft>
              <a:buSzPct val="100000"/>
              <a:buFont typeface="Average"/>
              <a:buChar char="-"/>
            </a:pPr>
            <a:r>
              <a:rPr lang="en" sz="1200" b="1">
                <a:latin typeface="Average"/>
                <a:ea typeface="Average"/>
                <a:cs typeface="Average"/>
                <a:sym typeface="Average"/>
              </a:rPr>
              <a:t>1973</a:t>
            </a:r>
            <a:r>
              <a:rPr lang="en" sz="1200">
                <a:latin typeface="Average"/>
                <a:ea typeface="Average"/>
                <a:cs typeface="Average"/>
                <a:sym typeface="Average"/>
              </a:rPr>
              <a:t>: Rockefeller Drug laws - statute dealing with sale and possession of narcotic drugs in NY</a:t>
            </a:r>
          </a:p>
          <a:p>
            <a:pPr marL="457200" marR="0" lvl="0" indent="-304800" algn="l" rtl="0">
              <a:lnSpc>
                <a:spcPct val="115000"/>
              </a:lnSpc>
              <a:spcBef>
                <a:spcPts val="0"/>
              </a:spcBef>
              <a:spcAft>
                <a:spcPts val="1600"/>
              </a:spcAft>
              <a:buSzPct val="100000"/>
              <a:buFont typeface="Average"/>
              <a:buChar char="-"/>
            </a:pPr>
            <a:r>
              <a:rPr lang="en" sz="1200" b="1">
                <a:latin typeface="Average"/>
                <a:ea typeface="Average"/>
                <a:cs typeface="Average"/>
                <a:sym typeface="Average"/>
              </a:rPr>
              <a:t>1980s</a:t>
            </a:r>
            <a:r>
              <a:rPr lang="en" sz="1200">
                <a:latin typeface="Average"/>
                <a:ea typeface="Average"/>
                <a:cs typeface="Average"/>
                <a:sym typeface="Average"/>
              </a:rPr>
              <a:t>: INS - Immigration and Naturalization Services - DHS in 2003</a:t>
            </a:r>
          </a:p>
          <a:p>
            <a:pPr marL="457200" marR="0" lvl="0" indent="-304800" algn="l" rtl="0">
              <a:lnSpc>
                <a:spcPct val="115000"/>
              </a:lnSpc>
              <a:spcBef>
                <a:spcPts val="0"/>
              </a:spcBef>
              <a:spcAft>
                <a:spcPts val="1600"/>
              </a:spcAft>
              <a:buSzPct val="100000"/>
              <a:buFont typeface="Average"/>
              <a:buChar char="-"/>
            </a:pPr>
            <a:r>
              <a:rPr lang="en" sz="1200" b="1">
                <a:latin typeface="Average"/>
                <a:ea typeface="Average"/>
                <a:cs typeface="Average"/>
                <a:sym typeface="Average"/>
              </a:rPr>
              <a:t>1986</a:t>
            </a:r>
            <a:r>
              <a:rPr lang="en" sz="1200">
                <a:latin typeface="Average"/>
                <a:ea typeface="Average"/>
                <a:cs typeface="Average"/>
                <a:sym typeface="Average"/>
              </a:rPr>
              <a:t>: The number of people behind bars for nonviolent drug law offenses increased from 50,000 in 1980 to nearly 500,000 by 2000</a:t>
            </a:r>
          </a:p>
          <a:p>
            <a:pPr marL="457200" marR="0" lvl="0" indent="-304800" algn="l" rtl="0">
              <a:lnSpc>
                <a:spcPct val="115000"/>
              </a:lnSpc>
              <a:spcBef>
                <a:spcPts val="0"/>
              </a:spcBef>
              <a:spcAft>
                <a:spcPts val="1600"/>
              </a:spcAft>
              <a:buSzPct val="100000"/>
              <a:buFont typeface="Average"/>
              <a:buChar char="-"/>
            </a:pPr>
            <a:r>
              <a:rPr lang="en" sz="1200" b="1">
                <a:latin typeface="Average"/>
                <a:ea typeface="Average"/>
                <a:cs typeface="Average"/>
                <a:sym typeface="Average"/>
              </a:rPr>
              <a:t>2010</a:t>
            </a:r>
            <a:r>
              <a:rPr lang="en" sz="1200">
                <a:latin typeface="Average"/>
                <a:ea typeface="Average"/>
                <a:cs typeface="Average"/>
                <a:sym typeface="Average"/>
              </a:rPr>
              <a:t> - SB 1070 inspired several copycat bills throughout the south</a:t>
            </a:r>
          </a:p>
          <a:p>
            <a:pPr lvl="0">
              <a:spcBef>
                <a:spcPts val="0"/>
              </a:spcBef>
              <a:buNone/>
            </a:pPr>
            <a:endParaRPr/>
          </a:p>
        </p:txBody>
      </p:sp>
    </p:spTree>
    <p:extLst>
      <p:ext uri="{BB962C8B-B14F-4D97-AF65-F5344CB8AC3E}">
        <p14:creationId xmlns:p14="http://schemas.microsoft.com/office/powerpoint/2010/main" val="2172201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Natalie</a:t>
            </a:r>
          </a:p>
        </p:txBody>
      </p:sp>
    </p:spTree>
    <p:extLst>
      <p:ext uri="{BB962C8B-B14F-4D97-AF65-F5344CB8AC3E}">
        <p14:creationId xmlns:p14="http://schemas.microsoft.com/office/powerpoint/2010/main" val="1246708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Get involved! </a:t>
            </a:r>
          </a:p>
          <a:p>
            <a:pPr lvl="0" rtl="0">
              <a:spcBef>
                <a:spcPts val="0"/>
              </a:spcBef>
              <a:buNone/>
            </a:pPr>
            <a:endParaRPr/>
          </a:p>
          <a:p>
            <a:pPr lvl="0">
              <a:spcBef>
                <a:spcPts val="0"/>
              </a:spcBef>
              <a:buNone/>
            </a:pPr>
            <a:r>
              <a:rPr lang="en"/>
              <a:t>Darrell: Assata Quote</a:t>
            </a:r>
          </a:p>
        </p:txBody>
      </p:sp>
    </p:spTree>
    <p:extLst>
      <p:ext uri="{BB962C8B-B14F-4D97-AF65-F5344CB8AC3E}">
        <p14:creationId xmlns:p14="http://schemas.microsoft.com/office/powerpoint/2010/main" val="274489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 sz="1100">
                <a:solidFill>
                  <a:schemeClr val="dk1"/>
                </a:solidFill>
              </a:rPr>
              <a:t>Nina - what is the prison divestment campaign? (10 mins) </a:t>
            </a:r>
            <a:br>
              <a:rPr lang="en" sz="1100">
                <a:solidFill>
                  <a:schemeClr val="dk1"/>
                </a:solidFill>
              </a:rPr>
            </a:br>
            <a:endParaRPr lang="en" sz="1100">
              <a:solidFill>
                <a:schemeClr val="dk1"/>
              </a:solidFill>
            </a:endParaRPr>
          </a:p>
          <a:p>
            <a:pPr lvl="0" rtl="0">
              <a:spcBef>
                <a:spcPts val="0"/>
              </a:spcBef>
              <a:buNone/>
            </a:pPr>
            <a:r>
              <a:rPr lang="en" sz="1100">
                <a:solidFill>
                  <a:schemeClr val="dk1"/>
                </a:solidFill>
              </a:rPr>
              <a:t>The National Private Prison Divestment Campaign is an effort by more than 150 advocacy groups, community organizations, student groups and unions in the U.S. calling on institutions to divest their stock in the private prison industry. Campaign bridges movements to address how PIC has worked to decimate and profit off Black, brown, immigrant, low-income communities. </a:t>
            </a:r>
          </a:p>
          <a:p>
            <a:pPr lvl="0" rtl="0">
              <a:spcBef>
                <a:spcPts val="0"/>
              </a:spcBef>
              <a:buNone/>
            </a:pPr>
            <a:endParaRPr sz="1100">
              <a:solidFill>
                <a:schemeClr val="dk1"/>
              </a:solidFill>
            </a:endParaRPr>
          </a:p>
          <a:p>
            <a:pPr lvl="0" rtl="0">
              <a:spcBef>
                <a:spcPts val="0"/>
              </a:spcBef>
              <a:buNone/>
            </a:pPr>
            <a:r>
              <a:rPr lang="en" sz="1100">
                <a:solidFill>
                  <a:schemeClr val="dk1"/>
                </a:solidFill>
              </a:rPr>
              <a:t>These organizations are part of the steering committee and the national campaign efforts are convened by Enlace International. Give a shout out to Columbia Prison Divest for being the first university campaign to win in the country. </a:t>
            </a:r>
          </a:p>
          <a:p>
            <a:pPr lvl="0" rtl="0">
              <a:spcBef>
                <a:spcPts val="0"/>
              </a:spcBef>
              <a:buNone/>
            </a:pPr>
            <a:endParaRPr sz="1100">
              <a:solidFill>
                <a:schemeClr val="dk1"/>
              </a:solidFill>
            </a:endParaRPr>
          </a:p>
          <a:p>
            <a:pPr lvl="0" rtl="0">
              <a:lnSpc>
                <a:spcPct val="80000"/>
              </a:lnSpc>
              <a:spcBef>
                <a:spcPts val="0"/>
              </a:spcBef>
              <a:buClr>
                <a:schemeClr val="dk1"/>
              </a:buClr>
              <a:buSzPct val="100000"/>
              <a:buFont typeface="Arial"/>
              <a:buNone/>
            </a:pPr>
            <a:r>
              <a:rPr lang="en" sz="1100">
                <a:solidFill>
                  <a:schemeClr val="dk1"/>
                </a:solidFill>
              </a:rPr>
              <a:t>The campaign started in 2011 because CCA lobbied for SB1070 to criminalize immigrants. Organizers at Enlace recognized that private prison companies were writing the laws and bankrolling the politicians who have been filling their facilities with poor people of color and recent immigrants.</a:t>
            </a:r>
          </a:p>
        </p:txBody>
      </p:sp>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5988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1200">
                <a:solidFill>
                  <a:schemeClr val="dk1"/>
                </a:solidFill>
              </a:rPr>
              <a:t>(CONT’D) Nina - what is the prison divestment campaign? (10 mins) </a:t>
            </a:r>
            <a:br>
              <a:rPr lang="en" sz="1200">
                <a:solidFill>
                  <a:schemeClr val="dk1"/>
                </a:solidFill>
              </a:rPr>
            </a:br>
            <a:endParaRPr lang="en" sz="1200">
              <a:solidFill>
                <a:schemeClr val="dk1"/>
              </a:solidFill>
            </a:endParaRPr>
          </a:p>
          <a:p>
            <a:pPr lvl="0" rtl="0">
              <a:spcBef>
                <a:spcPts val="0"/>
              </a:spcBef>
              <a:buNone/>
            </a:pPr>
            <a:r>
              <a:rPr lang="en"/>
              <a:t>Someone read the slide. This is the mission of the Private Prison Divestment campaign. </a:t>
            </a:r>
          </a:p>
          <a:p>
            <a:pPr lvl="0" rtl="0">
              <a:spcBef>
                <a:spcPts val="0"/>
              </a:spcBef>
              <a:buNone/>
            </a:pPr>
            <a:endParaRPr>
              <a:solidFill>
                <a:schemeClr val="dk1"/>
              </a:solidFill>
            </a:endParaRPr>
          </a:p>
          <a:p>
            <a:pPr lvl="0" rtl="0">
              <a:lnSpc>
                <a:spcPct val="80000"/>
              </a:lnSpc>
              <a:spcBef>
                <a:spcPts val="0"/>
              </a:spcBef>
              <a:buNone/>
            </a:pPr>
            <a:r>
              <a:rPr lang="en">
                <a:solidFill>
                  <a:schemeClr val="dk1"/>
                </a:solidFill>
              </a:rPr>
              <a:t>The objective of the campaign is to Break the lobbying power of the private prison industry at all levels of government to make it possible to halt unjust incarcerations of immigrants and people of color. The campaign is a multi-racial alliance of criminal justice and immigrant rights groups working nationally and locally to cut the corporate and political ties that allow incarceration and detention to continue. </a:t>
            </a:r>
          </a:p>
          <a:p>
            <a:pPr lvl="0" rtl="0">
              <a:lnSpc>
                <a:spcPct val="80000"/>
              </a:lnSpc>
              <a:spcBef>
                <a:spcPts val="0"/>
              </a:spcBef>
              <a:buNone/>
            </a:pPr>
            <a:endParaRPr>
              <a:solidFill>
                <a:schemeClr val="dk1"/>
              </a:solidFill>
            </a:endParaRPr>
          </a:p>
          <a:p>
            <a:pPr lvl="0" rtl="0">
              <a:spcBef>
                <a:spcPts val="0"/>
              </a:spcBef>
              <a:buNone/>
            </a:pPr>
            <a:r>
              <a:rPr lang="en">
                <a:solidFill>
                  <a:schemeClr val="dk1"/>
                </a:solidFill>
              </a:rPr>
              <a:t>Mass incarceration is an enormous machine with many moving parts that impact one another.  </a:t>
            </a:r>
          </a:p>
          <a:p>
            <a:pPr lvl="0" rtl="0">
              <a:spcBef>
                <a:spcPts val="0"/>
              </a:spcBef>
              <a:buClr>
                <a:schemeClr val="dk1"/>
              </a:buClr>
              <a:buSzPct val="100000"/>
              <a:buFont typeface="Arial"/>
              <a:buNone/>
            </a:pPr>
            <a:r>
              <a:rPr lang="en">
                <a:solidFill>
                  <a:schemeClr val="dk1"/>
                </a:solidFill>
              </a:rPr>
              <a:t>In order for us to realize the goal of ending mass incarceration, a variety of concurrent, complementary, and diverse strategies will have to be employed.  Our organizations’ strategies focus on prison profiteers because we recognize the powerful role that these companies play in the mass incarceration machinery.  If we closed every private prison in the U.S. tomorrow, we will not have solved the problem of mass incarceration.  However, when the industry that has played such a forceful role in expansionist prison policy-making is starved to death, then we will have made great strides in thwarting the growth of the entire Prison Industrial Complex.  Putting prison profiteers out of business is a means to a greater end, not an end in and of itself.  </a:t>
            </a:r>
          </a:p>
          <a:p>
            <a:pPr lvl="0" rtl="0">
              <a:spcBef>
                <a:spcPts val="0"/>
              </a:spcBef>
              <a:buNone/>
            </a:pPr>
            <a:endParaRPr/>
          </a:p>
        </p:txBody>
      </p:sp>
    </p:spTree>
    <p:extLst>
      <p:ext uri="{BB962C8B-B14F-4D97-AF65-F5344CB8AC3E}">
        <p14:creationId xmlns:p14="http://schemas.microsoft.com/office/powerpoint/2010/main" val="629160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050">
                <a:solidFill>
                  <a:schemeClr val="dk1"/>
                </a:solidFill>
              </a:rPr>
              <a:t>(32) Without the financial support of major investors like Vanguard and Wells Fargo, CCA and GEO alone would not be strong enough to successfully lobby for policies that increase government demand for private prisons. With these powerful allies, however, they have been able to sway public policy in favor of more severe “tough on crime” laws and the increasing criminalization of immigrants.</a:t>
            </a:r>
          </a:p>
          <a:p>
            <a:pPr lvl="0">
              <a:spcBef>
                <a:spcPts val="0"/>
              </a:spcBef>
              <a:buNone/>
            </a:pPr>
            <a:endParaRPr sz="1050">
              <a:solidFill>
                <a:schemeClr val="dk1"/>
              </a:solidFill>
            </a:endParaRPr>
          </a:p>
          <a:p>
            <a:pPr lvl="0">
              <a:spcBef>
                <a:spcPts val="0"/>
              </a:spcBef>
              <a:buNone/>
            </a:pPr>
            <a:r>
              <a:rPr lang="en" sz="1050">
                <a:solidFill>
                  <a:schemeClr val="dk1"/>
                </a:solidFill>
              </a:rPr>
              <a:t>I researched the million share club list and there are 5 commercial banks on the list who are members of the Federal Reserve System:</a:t>
            </a:r>
            <a:br>
              <a:rPr lang="en" sz="1050">
                <a:solidFill>
                  <a:schemeClr val="dk1"/>
                </a:solidFill>
              </a:rPr>
            </a:br>
            <a:r>
              <a:rPr lang="en" sz="1050">
                <a:solidFill>
                  <a:schemeClr val="dk1"/>
                </a:solidFill>
              </a:rPr>
              <a:t/>
            </a:r>
            <a:br>
              <a:rPr lang="en" sz="1050">
                <a:solidFill>
                  <a:schemeClr val="dk1"/>
                </a:solidFill>
              </a:rPr>
            </a:br>
            <a:r>
              <a:rPr lang="en" sz="1050">
                <a:solidFill>
                  <a:schemeClr val="dk1"/>
                </a:solidFill>
              </a:rPr>
              <a:t>Northern Trust Corp.</a:t>
            </a:r>
            <a:br>
              <a:rPr lang="en" sz="1050">
                <a:solidFill>
                  <a:schemeClr val="dk1"/>
                </a:solidFill>
              </a:rPr>
            </a:br>
            <a:r>
              <a:rPr lang="en" sz="1050">
                <a:solidFill>
                  <a:schemeClr val="dk1"/>
                </a:solidFill>
              </a:rPr>
              <a:t>State Street Corp.</a:t>
            </a:r>
            <a:br>
              <a:rPr lang="en" sz="1050">
                <a:solidFill>
                  <a:schemeClr val="dk1"/>
                </a:solidFill>
              </a:rPr>
            </a:br>
            <a:r>
              <a:rPr lang="en" sz="1050">
                <a:solidFill>
                  <a:schemeClr val="dk1"/>
                </a:solidFill>
              </a:rPr>
              <a:t>Wells Fargo &amp; Co.</a:t>
            </a:r>
            <a:br>
              <a:rPr lang="en" sz="1050">
                <a:solidFill>
                  <a:schemeClr val="dk1"/>
                </a:solidFill>
              </a:rPr>
            </a:br>
            <a:r>
              <a:rPr lang="en" sz="1050">
                <a:solidFill>
                  <a:schemeClr val="dk1"/>
                </a:solidFill>
              </a:rPr>
              <a:t>Bank of America</a:t>
            </a:r>
            <a:br>
              <a:rPr lang="en" sz="1050">
                <a:solidFill>
                  <a:schemeClr val="dk1"/>
                </a:solidFill>
              </a:rPr>
            </a:br>
            <a:r>
              <a:rPr lang="en" sz="1050">
                <a:solidFill>
                  <a:schemeClr val="dk1"/>
                </a:solidFill>
              </a:rPr>
              <a:t>Bank of New York Mellon Corp.</a:t>
            </a:r>
            <a:br>
              <a:rPr lang="en" sz="1050">
                <a:solidFill>
                  <a:schemeClr val="dk1"/>
                </a:solidFill>
              </a:rPr>
            </a:br>
            <a:r>
              <a:rPr lang="en" sz="1050">
                <a:solidFill>
                  <a:schemeClr val="dk1"/>
                </a:solidFill>
              </a:rPr>
              <a:t/>
            </a:r>
            <a:br>
              <a:rPr lang="en" sz="1050">
                <a:solidFill>
                  <a:schemeClr val="dk1"/>
                </a:solidFill>
              </a:rPr>
            </a:br>
            <a:r>
              <a:rPr lang="en" sz="1050">
                <a:solidFill>
                  <a:schemeClr val="dk1"/>
                </a:solidFill>
              </a:rPr>
              <a:t>Can you highlight them in color in your powerpoint presentation to indicate they are different from the other financial firms.   Only the commercial banks have the legal power to create what we all use as money when they make a 'loan', by creating an accounting entry for the loan principal in the borrower's account.  </a:t>
            </a:r>
          </a:p>
        </p:txBody>
      </p:sp>
    </p:spTree>
    <p:extLst>
      <p:ext uri="{BB962C8B-B14F-4D97-AF65-F5344CB8AC3E}">
        <p14:creationId xmlns:p14="http://schemas.microsoft.com/office/powerpoint/2010/main" val="2148836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n">
                <a:latin typeface="Average"/>
                <a:ea typeface="Average"/>
                <a:cs typeface="Average"/>
                <a:sym typeface="Average"/>
              </a:rPr>
              <a:t>Natalie:</a:t>
            </a:r>
          </a:p>
          <a:p>
            <a:pPr lvl="0" rtl="0">
              <a:lnSpc>
                <a:spcPct val="100000"/>
              </a:lnSpc>
              <a:spcBef>
                <a:spcPts val="0"/>
              </a:spcBef>
              <a:spcAft>
                <a:spcPts val="0"/>
              </a:spcAft>
              <a:buNone/>
            </a:pPr>
            <a:r>
              <a:rPr lang="en">
                <a:latin typeface="Average"/>
                <a:ea typeface="Average"/>
                <a:cs typeface="Average"/>
                <a:sym typeface="Average"/>
              </a:rPr>
              <a:t>CCA (83’)</a:t>
            </a:r>
          </a:p>
          <a:p>
            <a:pPr marL="457200" lvl="0" indent="-298450" rtl="0">
              <a:lnSpc>
                <a:spcPct val="100000"/>
              </a:lnSpc>
              <a:spcBef>
                <a:spcPts val="0"/>
              </a:spcBef>
              <a:spcAft>
                <a:spcPts val="0"/>
              </a:spcAft>
              <a:buClr>
                <a:srgbClr val="000000"/>
              </a:buClr>
              <a:buSzPct val="100000"/>
              <a:buFont typeface="Average"/>
              <a:buChar char="-"/>
            </a:pPr>
            <a:r>
              <a:rPr lang="en">
                <a:latin typeface="Average"/>
                <a:ea typeface="Average"/>
                <a:cs typeface="Average"/>
                <a:sym typeface="Average"/>
              </a:rPr>
              <a:t>Nashville, TN</a:t>
            </a:r>
          </a:p>
          <a:p>
            <a:pPr marL="457200" lvl="0" indent="-298450" rtl="0">
              <a:lnSpc>
                <a:spcPct val="100000"/>
              </a:lnSpc>
              <a:spcBef>
                <a:spcPts val="0"/>
              </a:spcBef>
              <a:spcAft>
                <a:spcPts val="0"/>
              </a:spcAft>
              <a:buClr>
                <a:srgbClr val="000000"/>
              </a:buClr>
              <a:buSzPct val="100000"/>
              <a:buFont typeface="Average"/>
              <a:buChar char="-"/>
            </a:pPr>
            <a:r>
              <a:rPr lang="en">
                <a:latin typeface="Average"/>
                <a:ea typeface="Average"/>
                <a:cs typeface="Average"/>
                <a:sym typeface="Average"/>
              </a:rPr>
              <a:t>70 Facilities/80,000 beds</a:t>
            </a:r>
          </a:p>
          <a:p>
            <a:pPr marL="457200" lvl="0" indent="-298450" rtl="0">
              <a:lnSpc>
                <a:spcPct val="100000"/>
              </a:lnSpc>
              <a:spcBef>
                <a:spcPts val="0"/>
              </a:spcBef>
              <a:spcAft>
                <a:spcPts val="0"/>
              </a:spcAft>
              <a:buClr>
                <a:srgbClr val="000000"/>
              </a:buClr>
              <a:buSzPct val="100000"/>
              <a:buFont typeface="Average"/>
              <a:buChar char="-"/>
            </a:pPr>
            <a:r>
              <a:rPr lang="en">
                <a:latin typeface="Average"/>
                <a:ea typeface="Average"/>
                <a:cs typeface="Average"/>
                <a:sym typeface="Average"/>
              </a:rPr>
              <a:t>Profit: $1.79 Billion (‘15)</a:t>
            </a:r>
          </a:p>
          <a:p>
            <a:pPr marL="457200" lvl="0" indent="-298450" rtl="0">
              <a:lnSpc>
                <a:spcPct val="100000"/>
              </a:lnSpc>
              <a:spcBef>
                <a:spcPts val="0"/>
              </a:spcBef>
              <a:spcAft>
                <a:spcPts val="0"/>
              </a:spcAft>
              <a:buClr>
                <a:srgbClr val="000000"/>
              </a:buClr>
              <a:buSzPct val="100000"/>
              <a:buFont typeface="Average"/>
              <a:buChar char="-"/>
            </a:pPr>
            <a:r>
              <a:rPr lang="en">
                <a:latin typeface="Average"/>
                <a:ea typeface="Average"/>
                <a:cs typeface="Average"/>
                <a:sym typeface="Average"/>
              </a:rPr>
              <a:t>Political Contribution:  $3.87 Million (9 years)</a:t>
            </a:r>
          </a:p>
          <a:p>
            <a:pPr marL="457200" lvl="0" indent="-298450" rtl="0">
              <a:lnSpc>
                <a:spcPct val="100000"/>
              </a:lnSpc>
              <a:spcBef>
                <a:spcPts val="0"/>
              </a:spcBef>
              <a:spcAft>
                <a:spcPts val="0"/>
              </a:spcAft>
              <a:buClr>
                <a:srgbClr val="000000"/>
              </a:buClr>
              <a:buSzPct val="100000"/>
              <a:buFont typeface="Average"/>
              <a:buChar char="-"/>
            </a:pPr>
            <a:r>
              <a:rPr lang="en">
                <a:latin typeface="Average"/>
                <a:ea typeface="Average"/>
                <a:cs typeface="Average"/>
                <a:sym typeface="Average"/>
              </a:rPr>
              <a:t>Lobbying: $17.4 Million (11 years)</a:t>
            </a:r>
          </a:p>
          <a:p>
            <a:pPr lvl="0" rtl="0">
              <a:lnSpc>
                <a:spcPct val="100000"/>
              </a:lnSpc>
              <a:spcBef>
                <a:spcPts val="0"/>
              </a:spcBef>
              <a:spcAft>
                <a:spcPts val="0"/>
              </a:spcAft>
              <a:buNone/>
            </a:pPr>
            <a:r>
              <a:rPr lang="en">
                <a:latin typeface="Average"/>
                <a:ea typeface="Average"/>
                <a:cs typeface="Average"/>
                <a:sym typeface="Average"/>
              </a:rPr>
              <a:t>GEO (84’)</a:t>
            </a:r>
          </a:p>
          <a:p>
            <a:pPr marL="457200" lvl="0" indent="-298450" rtl="0">
              <a:lnSpc>
                <a:spcPct val="100000"/>
              </a:lnSpc>
              <a:spcBef>
                <a:spcPts val="0"/>
              </a:spcBef>
              <a:spcAft>
                <a:spcPts val="0"/>
              </a:spcAft>
              <a:buClr>
                <a:srgbClr val="000000"/>
              </a:buClr>
              <a:buSzPct val="100000"/>
              <a:buFont typeface="Average"/>
              <a:buChar char="-"/>
            </a:pPr>
            <a:r>
              <a:rPr lang="en">
                <a:latin typeface="Average"/>
                <a:ea typeface="Average"/>
                <a:cs typeface="Average"/>
                <a:sym typeface="Average"/>
              </a:rPr>
              <a:t>Boca Raton, FL</a:t>
            </a:r>
          </a:p>
          <a:p>
            <a:pPr marL="457200" lvl="0" indent="-298450" rtl="0">
              <a:lnSpc>
                <a:spcPct val="100000"/>
              </a:lnSpc>
              <a:spcBef>
                <a:spcPts val="0"/>
              </a:spcBef>
              <a:spcAft>
                <a:spcPts val="0"/>
              </a:spcAft>
              <a:buClr>
                <a:srgbClr val="000000"/>
              </a:buClr>
              <a:buSzPct val="100000"/>
              <a:buFont typeface="Average"/>
              <a:buChar char="-"/>
            </a:pPr>
            <a:r>
              <a:rPr lang="en">
                <a:latin typeface="Average"/>
                <a:ea typeface="Average"/>
                <a:cs typeface="Average"/>
                <a:sym typeface="Average"/>
              </a:rPr>
              <a:t>104 facilities/87,000 beds</a:t>
            </a:r>
          </a:p>
          <a:p>
            <a:pPr marL="457200" lvl="0" indent="-298450" rtl="0">
              <a:lnSpc>
                <a:spcPct val="100000"/>
              </a:lnSpc>
              <a:spcBef>
                <a:spcPts val="0"/>
              </a:spcBef>
              <a:spcAft>
                <a:spcPts val="0"/>
              </a:spcAft>
              <a:buClr>
                <a:srgbClr val="000000"/>
              </a:buClr>
              <a:buSzPct val="100000"/>
              <a:buFont typeface="Average"/>
              <a:buChar char="-"/>
            </a:pPr>
            <a:r>
              <a:rPr lang="en">
                <a:latin typeface="Average"/>
                <a:ea typeface="Average"/>
                <a:cs typeface="Average"/>
                <a:sym typeface="Average"/>
              </a:rPr>
              <a:t>Profit: $1.69 Billion (13’)</a:t>
            </a:r>
          </a:p>
          <a:p>
            <a:pPr marL="457200" lvl="0" indent="-298450" rtl="0">
              <a:lnSpc>
                <a:spcPct val="100000"/>
              </a:lnSpc>
              <a:spcBef>
                <a:spcPts val="0"/>
              </a:spcBef>
              <a:spcAft>
                <a:spcPts val="0"/>
              </a:spcAft>
              <a:buClr>
                <a:srgbClr val="000000"/>
              </a:buClr>
              <a:buSzPct val="100000"/>
              <a:buFont typeface="Average"/>
              <a:buChar char="-"/>
            </a:pPr>
            <a:r>
              <a:rPr lang="en">
                <a:latin typeface="Average"/>
                <a:ea typeface="Average"/>
                <a:cs typeface="Average"/>
                <a:sym typeface="Average"/>
              </a:rPr>
              <a:t>Political Contribution: $8 Million (9 years)</a:t>
            </a:r>
          </a:p>
          <a:p>
            <a:pPr marL="457200" lvl="0" indent="-298450" rtl="0">
              <a:lnSpc>
                <a:spcPct val="100000"/>
              </a:lnSpc>
              <a:spcBef>
                <a:spcPts val="0"/>
              </a:spcBef>
              <a:spcAft>
                <a:spcPts val="0"/>
              </a:spcAft>
              <a:buClr>
                <a:srgbClr val="000000"/>
              </a:buClr>
              <a:buSzPct val="100000"/>
              <a:buFont typeface="Average"/>
              <a:buChar char="-"/>
            </a:pPr>
            <a:r>
              <a:rPr lang="en">
                <a:latin typeface="Average"/>
                <a:ea typeface="Average"/>
                <a:cs typeface="Average"/>
                <a:sym typeface="Average"/>
              </a:rPr>
              <a:t>Lobbying: $4.16 Million (11 years)</a:t>
            </a:r>
          </a:p>
          <a:p>
            <a:pPr lvl="0" rtl="0">
              <a:lnSpc>
                <a:spcPct val="100000"/>
              </a:lnSpc>
              <a:spcBef>
                <a:spcPts val="0"/>
              </a:spcBef>
              <a:spcAft>
                <a:spcPts val="0"/>
              </a:spcAft>
              <a:buNone/>
            </a:pPr>
            <a:endParaRPr>
              <a:latin typeface="Average"/>
              <a:ea typeface="Average"/>
              <a:cs typeface="Average"/>
              <a:sym typeface="Average"/>
            </a:endParaRPr>
          </a:p>
          <a:p>
            <a:pPr lvl="0" rtl="0">
              <a:lnSpc>
                <a:spcPct val="100000"/>
              </a:lnSpc>
              <a:spcBef>
                <a:spcPts val="0"/>
              </a:spcBef>
              <a:spcAft>
                <a:spcPts val="0"/>
              </a:spcAft>
              <a:buNone/>
            </a:pPr>
            <a:r>
              <a:rPr lang="en">
                <a:latin typeface="Average"/>
                <a:ea typeface="Average"/>
                <a:cs typeface="Average"/>
                <a:sym typeface="Average"/>
              </a:rPr>
              <a:t>Approximately 250 facilities in contract with ICE</a:t>
            </a:r>
          </a:p>
          <a:p>
            <a:pPr lvl="0" rtl="0">
              <a:lnSpc>
                <a:spcPct val="100000"/>
              </a:lnSpc>
              <a:spcBef>
                <a:spcPts val="0"/>
              </a:spcBef>
              <a:spcAft>
                <a:spcPts val="0"/>
              </a:spcAft>
              <a:buNone/>
            </a:pPr>
            <a:r>
              <a:rPr lang="en">
                <a:latin typeface="Average"/>
                <a:ea typeface="Average"/>
                <a:cs typeface="Average"/>
                <a:sym typeface="Average"/>
              </a:rPr>
              <a:t>Over 60% of these facilities are privatized</a:t>
            </a:r>
          </a:p>
          <a:p>
            <a:pPr lvl="0" rtl="0">
              <a:lnSpc>
                <a:spcPct val="100000"/>
              </a:lnSpc>
              <a:spcBef>
                <a:spcPts val="0"/>
              </a:spcBef>
              <a:spcAft>
                <a:spcPts val="0"/>
              </a:spcAft>
              <a:buNone/>
            </a:pPr>
            <a:r>
              <a:rPr lang="en">
                <a:latin typeface="Average"/>
                <a:ea typeface="Average"/>
                <a:cs typeface="Average"/>
                <a:sym typeface="Average"/>
              </a:rPr>
              <a:t>34,000 people detained at all times (contractual agreement between Government and ICE)</a:t>
            </a:r>
          </a:p>
          <a:p>
            <a:pPr lvl="0" rtl="0">
              <a:spcBef>
                <a:spcPts val="0"/>
              </a:spcBef>
              <a:buNone/>
            </a:pPr>
            <a:endParaRPr/>
          </a:p>
          <a:p>
            <a:pPr lvl="0" rtl="0">
              <a:spcBef>
                <a:spcPts val="0"/>
              </a:spcBef>
              <a:buNone/>
            </a:pPr>
            <a:endParaRPr/>
          </a:p>
          <a:p>
            <a:pPr lvl="0" rtl="0">
              <a:spcBef>
                <a:spcPts val="0"/>
              </a:spcBef>
              <a:buNone/>
            </a:pPr>
            <a:r>
              <a:rPr lang="en"/>
              <a:t>Explain: Bed Quota’s</a:t>
            </a:r>
          </a:p>
          <a:p>
            <a:pPr lvl="0" rtl="0">
              <a:spcBef>
                <a:spcPts val="0"/>
              </a:spcBef>
              <a:buNone/>
            </a:pPr>
            <a:r>
              <a:rPr lang="en"/>
              <a:t>Ex. Ohio has 20 year deal with Lake Erie Correctional Institution with 90% bed quota</a:t>
            </a:r>
          </a:p>
          <a:p>
            <a:pPr lvl="0" rtl="0">
              <a:spcBef>
                <a:spcPts val="0"/>
              </a:spcBef>
              <a:buNone/>
            </a:pPr>
            <a:r>
              <a:rPr lang="en"/>
              <a:t>Mass-incarceration of POC lead to disproportionate representation in facilities</a:t>
            </a:r>
          </a:p>
          <a:p>
            <a:pPr lvl="0">
              <a:spcBef>
                <a:spcPts val="0"/>
              </a:spcBef>
              <a:buNone/>
            </a:pPr>
            <a:r>
              <a:rPr lang="en"/>
              <a:t>Mass-incarceration also leads to mass-profits (ex. facility in Texas garnered over 73$ mill of profit alone - residential home really a detention center)</a:t>
            </a:r>
          </a:p>
          <a:p>
            <a:pPr lvl="0">
              <a:spcBef>
                <a:spcPts val="0"/>
              </a:spcBef>
              <a:buNone/>
            </a:pPr>
            <a:endParaRPr/>
          </a:p>
          <a:p>
            <a:pPr lvl="0">
              <a:lnSpc>
                <a:spcPct val="115000"/>
              </a:lnSpc>
              <a:spcBef>
                <a:spcPts val="0"/>
              </a:spcBef>
              <a:spcAft>
                <a:spcPts val="1600"/>
              </a:spcAft>
              <a:buNone/>
            </a:pPr>
            <a:r>
              <a:rPr lang="en" sz="1200">
                <a:solidFill>
                  <a:schemeClr val="dk1"/>
                </a:solidFill>
                <a:latin typeface="Kameron"/>
                <a:ea typeface="Kameron"/>
                <a:cs typeface="Kameron"/>
                <a:sym typeface="Kameron"/>
              </a:rPr>
              <a:t>Nina &amp; Natalie</a:t>
            </a:r>
          </a:p>
          <a:p>
            <a:pPr lvl="0">
              <a:spcBef>
                <a:spcPts val="0"/>
              </a:spcBef>
              <a:buNone/>
            </a:pPr>
            <a:r>
              <a:rPr lang="en">
                <a:latin typeface="Average"/>
                <a:ea typeface="Average"/>
                <a:cs typeface="Average"/>
                <a:sym typeface="Average"/>
              </a:rPr>
              <a:t>Approximately 250 facilities in contract with ICE</a:t>
            </a:r>
          </a:p>
          <a:p>
            <a:pPr lvl="0">
              <a:spcBef>
                <a:spcPts val="0"/>
              </a:spcBef>
              <a:buNone/>
            </a:pPr>
            <a:r>
              <a:rPr lang="en">
                <a:latin typeface="Average"/>
                <a:ea typeface="Average"/>
                <a:cs typeface="Average"/>
                <a:sym typeface="Average"/>
              </a:rPr>
              <a:t>Over 60% of these facilities are privatized</a:t>
            </a:r>
          </a:p>
          <a:p>
            <a:pPr lvl="0" rtl="0">
              <a:spcBef>
                <a:spcPts val="0"/>
              </a:spcBef>
              <a:buNone/>
            </a:pPr>
            <a:r>
              <a:rPr lang="en">
                <a:latin typeface="Average"/>
                <a:ea typeface="Average"/>
                <a:cs typeface="Average"/>
                <a:sym typeface="Average"/>
              </a:rPr>
              <a:t>34,000 people detained at all times (contractual agreement between Government and ICE)</a:t>
            </a:r>
          </a:p>
          <a:p>
            <a:pPr lvl="0">
              <a:spcBef>
                <a:spcPts val="0"/>
              </a:spcBef>
              <a:buNone/>
            </a:pPr>
            <a:endParaRPr/>
          </a:p>
        </p:txBody>
      </p:sp>
    </p:spTree>
    <p:extLst>
      <p:ext uri="{BB962C8B-B14F-4D97-AF65-F5344CB8AC3E}">
        <p14:creationId xmlns:p14="http://schemas.microsoft.com/office/powerpoint/2010/main" val="2657420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nSpc>
                <a:spcPct val="115000"/>
              </a:lnSpc>
              <a:spcBef>
                <a:spcPts val="0"/>
              </a:spcBef>
              <a:buNone/>
            </a:pPr>
            <a:r>
              <a:rPr lang="en"/>
              <a:t>How Private Prisons Make Their Money – (3 mins)</a:t>
            </a:r>
          </a:p>
          <a:p>
            <a:pPr lvl="0">
              <a:lnSpc>
                <a:spcPct val="115000"/>
              </a:lnSpc>
              <a:spcBef>
                <a:spcPts val="0"/>
              </a:spcBef>
              <a:buNone/>
            </a:pPr>
            <a:r>
              <a:rPr lang="en"/>
              <a:t>Spend millions of dollars every year lobbying the government for policies that people into jail</a:t>
            </a:r>
          </a:p>
          <a:p>
            <a:pPr lvl="0">
              <a:lnSpc>
                <a:spcPct val="115000"/>
              </a:lnSpc>
              <a:spcBef>
                <a:spcPts val="0"/>
              </a:spcBef>
              <a:buNone/>
            </a:pPr>
            <a:r>
              <a:rPr lang="en"/>
              <a:t>Depend on institutional investors to lobby the government to pass laws that criminalize communities</a:t>
            </a:r>
          </a:p>
          <a:p>
            <a:pPr lvl="0">
              <a:lnSpc>
                <a:spcPct val="115000"/>
              </a:lnSpc>
              <a:spcBef>
                <a:spcPts val="0"/>
              </a:spcBef>
              <a:buNone/>
            </a:pPr>
            <a:r>
              <a:rPr lang="en"/>
              <a:t>Most of these institutional investors are big financial institutions like the big banks</a:t>
            </a:r>
          </a:p>
          <a:p>
            <a:pPr lvl="0">
              <a:lnSpc>
                <a:spcPct val="115000"/>
              </a:lnSpc>
              <a:spcBef>
                <a:spcPts val="0"/>
              </a:spcBef>
              <a:buNone/>
            </a:pPr>
            <a:r>
              <a:rPr lang="en"/>
              <a:t>  Some cases, biggest investors deploy lobbyists. For ex, CCA and JPMorgan&amp;Chase shared the same lobbying firm McBee Strategic Consulting</a:t>
            </a:r>
          </a:p>
          <a:p>
            <a:pPr lvl="0">
              <a:lnSpc>
                <a:spcPct val="115000"/>
              </a:lnSpc>
              <a:spcBef>
                <a:spcPts val="0"/>
              </a:spcBef>
              <a:buNone/>
            </a:pPr>
            <a:endParaRPr/>
          </a:p>
          <a:p>
            <a:pPr lvl="0">
              <a:lnSpc>
                <a:spcPct val="115000"/>
              </a:lnSpc>
              <a:spcBef>
                <a:spcPts val="0"/>
              </a:spcBef>
              <a:buNone/>
            </a:pPr>
            <a:r>
              <a:rPr lang="en"/>
              <a:t>PERKS: </a:t>
            </a:r>
            <a:r>
              <a:rPr lang="en">
                <a:solidFill>
                  <a:srgbClr val="FF0000"/>
                </a:solidFill>
              </a:rPr>
              <a:t>Federal contracts, req 90% of beds full, REIT, </a:t>
            </a:r>
            <a:r>
              <a:rPr lang="en"/>
              <a:t>Geo &amp; CCA together control 73% of the private prisons </a:t>
            </a:r>
          </a:p>
          <a:p>
            <a:pPr lvl="0">
              <a:spcBef>
                <a:spcPts val="0"/>
              </a:spcBef>
              <a:buNone/>
            </a:pPr>
            <a:endParaRPr/>
          </a:p>
        </p:txBody>
      </p:sp>
    </p:spTree>
    <p:extLst>
      <p:ext uri="{BB962C8B-B14F-4D97-AF65-F5344CB8AC3E}">
        <p14:creationId xmlns:p14="http://schemas.microsoft.com/office/powerpoint/2010/main" val="3053999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b="1"/>
              <a:t>Natalie</a:t>
            </a:r>
          </a:p>
        </p:txBody>
      </p:sp>
    </p:spTree>
    <p:extLst>
      <p:ext uri="{BB962C8B-B14F-4D97-AF65-F5344CB8AC3E}">
        <p14:creationId xmlns:p14="http://schemas.microsoft.com/office/powerpoint/2010/main" val="255045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Natalie</a:t>
            </a:r>
          </a:p>
        </p:txBody>
      </p:sp>
    </p:spTree>
    <p:extLst>
      <p:ext uri="{BB962C8B-B14F-4D97-AF65-F5344CB8AC3E}">
        <p14:creationId xmlns:p14="http://schemas.microsoft.com/office/powerpoint/2010/main" val="2120233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Natalie</a:t>
            </a:r>
          </a:p>
        </p:txBody>
      </p:sp>
    </p:spTree>
    <p:extLst>
      <p:ext uri="{BB962C8B-B14F-4D97-AF65-F5344CB8AC3E}">
        <p14:creationId xmlns:p14="http://schemas.microsoft.com/office/powerpoint/2010/main" val="997208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grpSp>
        <p:nvGrpSpPr>
          <p:cNvPr id="10" name="Shape 10"/>
          <p:cNvGrpSpPr/>
          <p:nvPr/>
        </p:nvGrpSpPr>
        <p:grpSpPr>
          <a:xfrm>
            <a:off x="4350278" y="2855377"/>
            <a:ext cx="443588" cy="105632"/>
            <a:chOff x="4137525" y="2915950"/>
            <a:chExt cx="869099" cy="206999"/>
          </a:xfrm>
        </p:grpSpPr>
        <p:sp>
          <p:nvSpPr>
            <p:cNvPr id="11" name="Shape 11"/>
            <p:cNvSpPr/>
            <p:nvPr/>
          </p:nvSpPr>
          <p:spPr>
            <a:xfrm>
              <a:off x="4468575" y="2915950"/>
              <a:ext cx="206999" cy="206999"/>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4799625" y="2915950"/>
              <a:ext cx="206999" cy="206999"/>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4137525" y="2915950"/>
              <a:ext cx="206999" cy="206999"/>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14" name="Shape 14"/>
          <p:cNvSpPr txBox="1">
            <a:spLocks noGrp="1"/>
          </p:cNvSpPr>
          <p:nvPr>
            <p:ph type="ctrTitle"/>
          </p:nvPr>
        </p:nvSpPr>
        <p:spPr>
          <a:xfrm>
            <a:off x="671257" y="990800"/>
            <a:ext cx="7801500" cy="1730099"/>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5" name="Shape 15"/>
          <p:cNvSpPr txBox="1">
            <a:spLocks noGrp="1"/>
          </p:cNvSpPr>
          <p:nvPr>
            <p:ph type="subTitle" idx="1"/>
          </p:nvPr>
        </p:nvSpPr>
        <p:spPr>
          <a:xfrm>
            <a:off x="671250" y="3174875"/>
            <a:ext cx="78015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16" name="Shape 16"/>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255275"/>
            <a:ext cx="8520599" cy="18906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51" name="Shape 51"/>
          <p:cNvSpPr txBox="1">
            <a:spLocks noGrp="1"/>
          </p:cNvSpPr>
          <p:nvPr>
            <p:ph type="body" idx="1"/>
          </p:nvPr>
        </p:nvSpPr>
        <p:spPr>
          <a:xfrm>
            <a:off x="311700" y="3228425"/>
            <a:ext cx="8520599"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8"/>
        <p:cNvGrpSpPr/>
        <p:nvPr/>
      </p:nvGrpSpPr>
      <p:grpSpPr>
        <a:xfrm>
          <a:off x="0" y="0"/>
          <a:ext cx="0" cy="0"/>
          <a:chOff x="0" y="0"/>
          <a:chExt cx="0" cy="0"/>
        </a:xfrm>
      </p:grpSpPr>
      <p:sp>
        <p:nvSpPr>
          <p:cNvPr id="59" name="Shape 59"/>
          <p:cNvSpPr/>
          <p:nvPr/>
        </p:nvSpPr>
        <p:spPr>
          <a:xfrm rot="10800000" flipH="1">
            <a:off x="0" y="3093534"/>
            <a:ext cx="8458200" cy="712200"/>
          </a:xfrm>
          <a:prstGeom prst="rect">
            <a:avLst/>
          </a:prstGeom>
          <a:solidFill>
            <a:schemeClr val="dk2"/>
          </a:solidFill>
          <a:ln>
            <a:noFill/>
          </a:ln>
        </p:spPr>
        <p:txBody>
          <a:bodyPr lIns="91425" tIns="45700" rIns="91425" bIns="45700" anchor="ctr" anchorCtr="0">
            <a:noAutofit/>
          </a:bodyPr>
          <a:lstStyle/>
          <a:p>
            <a:pPr lvl="0">
              <a:spcBef>
                <a:spcPts val="0"/>
              </a:spcBef>
              <a:buNone/>
            </a:pPr>
            <a:endParaRPr/>
          </a:p>
        </p:txBody>
      </p:sp>
      <p:sp>
        <p:nvSpPr>
          <p:cNvPr id="60" name="Shape 60"/>
          <p:cNvSpPr txBox="1">
            <a:spLocks noGrp="1"/>
          </p:cNvSpPr>
          <p:nvPr>
            <p:ph type="ctrTitle"/>
          </p:nvPr>
        </p:nvSpPr>
        <p:spPr>
          <a:xfrm>
            <a:off x="685800" y="1300757"/>
            <a:ext cx="7772400" cy="1684200"/>
          </a:xfrm>
          <a:prstGeom prst="rect">
            <a:avLst/>
          </a:prstGeom>
        </p:spPr>
        <p:txBody>
          <a:bodyPr lIns="91425" tIns="91425" rIns="91425" bIns="91425" anchor="b" anchorCtr="0"/>
          <a:lstStyle>
            <a:lvl1pPr lvl="0" rtl="0">
              <a:spcBef>
                <a:spcPts val="0"/>
              </a:spcBef>
              <a:buClr>
                <a:schemeClr val="dk2"/>
              </a:buClr>
              <a:buSzPct val="100000"/>
              <a:defRPr sz="7200">
                <a:solidFill>
                  <a:schemeClr val="dk2"/>
                </a:solidFill>
              </a:defRPr>
            </a:lvl1pPr>
            <a:lvl2pPr lvl="1" rtl="0">
              <a:spcBef>
                <a:spcPts val="0"/>
              </a:spcBef>
              <a:buClr>
                <a:schemeClr val="dk2"/>
              </a:buClr>
              <a:buSzPct val="100000"/>
              <a:defRPr sz="7200">
                <a:solidFill>
                  <a:schemeClr val="dk2"/>
                </a:solidFill>
              </a:defRPr>
            </a:lvl2pPr>
            <a:lvl3pPr lvl="2" rtl="0">
              <a:spcBef>
                <a:spcPts val="0"/>
              </a:spcBef>
              <a:buClr>
                <a:schemeClr val="dk2"/>
              </a:buClr>
              <a:buSzPct val="100000"/>
              <a:defRPr sz="7200">
                <a:solidFill>
                  <a:schemeClr val="dk2"/>
                </a:solidFill>
              </a:defRPr>
            </a:lvl3pPr>
            <a:lvl4pPr lvl="3" rtl="0">
              <a:spcBef>
                <a:spcPts val="0"/>
              </a:spcBef>
              <a:buClr>
                <a:schemeClr val="dk2"/>
              </a:buClr>
              <a:buSzPct val="100000"/>
              <a:defRPr sz="7200">
                <a:solidFill>
                  <a:schemeClr val="dk2"/>
                </a:solidFill>
              </a:defRPr>
            </a:lvl4pPr>
            <a:lvl5pPr lvl="4" rtl="0">
              <a:spcBef>
                <a:spcPts val="0"/>
              </a:spcBef>
              <a:buClr>
                <a:schemeClr val="dk2"/>
              </a:buClr>
              <a:buSzPct val="100000"/>
              <a:defRPr sz="7200">
                <a:solidFill>
                  <a:schemeClr val="dk2"/>
                </a:solidFill>
              </a:defRPr>
            </a:lvl5pPr>
            <a:lvl6pPr lvl="5" rtl="0">
              <a:spcBef>
                <a:spcPts val="0"/>
              </a:spcBef>
              <a:buClr>
                <a:schemeClr val="dk2"/>
              </a:buClr>
              <a:buSzPct val="100000"/>
              <a:defRPr sz="7200">
                <a:solidFill>
                  <a:schemeClr val="dk2"/>
                </a:solidFill>
              </a:defRPr>
            </a:lvl6pPr>
            <a:lvl7pPr lvl="6" rtl="0">
              <a:spcBef>
                <a:spcPts val="0"/>
              </a:spcBef>
              <a:buClr>
                <a:schemeClr val="dk2"/>
              </a:buClr>
              <a:buSzPct val="100000"/>
              <a:defRPr sz="7200">
                <a:solidFill>
                  <a:schemeClr val="dk2"/>
                </a:solidFill>
              </a:defRPr>
            </a:lvl7pPr>
            <a:lvl8pPr lvl="7" rtl="0">
              <a:spcBef>
                <a:spcPts val="0"/>
              </a:spcBef>
              <a:buClr>
                <a:schemeClr val="dk2"/>
              </a:buClr>
              <a:buSzPct val="100000"/>
              <a:defRPr sz="7200">
                <a:solidFill>
                  <a:schemeClr val="dk2"/>
                </a:solidFill>
              </a:defRPr>
            </a:lvl8pPr>
            <a:lvl9pPr lvl="8" rtl="0">
              <a:spcBef>
                <a:spcPts val="0"/>
              </a:spcBef>
              <a:buClr>
                <a:schemeClr val="dk2"/>
              </a:buClr>
              <a:buSzPct val="100000"/>
              <a:defRPr sz="7200">
                <a:solidFill>
                  <a:schemeClr val="dk2"/>
                </a:solidFill>
              </a:defRPr>
            </a:lvl9pPr>
          </a:lstStyle>
          <a:p>
            <a:endParaRPr/>
          </a:p>
        </p:txBody>
      </p:sp>
      <p:sp>
        <p:nvSpPr>
          <p:cNvPr id="61" name="Shape 61"/>
          <p:cNvSpPr txBox="1">
            <a:spLocks noGrp="1"/>
          </p:cNvSpPr>
          <p:nvPr>
            <p:ph type="subTitle" idx="1"/>
          </p:nvPr>
        </p:nvSpPr>
        <p:spPr>
          <a:xfrm>
            <a:off x="685800" y="3093357"/>
            <a:ext cx="7772400" cy="712199"/>
          </a:xfrm>
          <a:prstGeom prst="rect">
            <a:avLst/>
          </a:prstGeom>
        </p:spPr>
        <p:txBody>
          <a:bodyPr lIns="91425" tIns="91425" rIns="91425" bIns="91425" anchor="ctr" anchorCtr="0"/>
          <a:lstStyle>
            <a:lvl1pPr lvl="0" rtl="0">
              <a:spcBef>
                <a:spcPts val="0"/>
              </a:spcBef>
              <a:buClr>
                <a:schemeClr val="lt2"/>
              </a:buClr>
              <a:buNone/>
              <a:defRPr b="1">
                <a:solidFill>
                  <a:schemeClr val="lt2"/>
                </a:solidFill>
              </a:defRPr>
            </a:lvl1pPr>
            <a:lvl2pPr lvl="1" rtl="0">
              <a:spcBef>
                <a:spcPts val="0"/>
              </a:spcBef>
              <a:buClr>
                <a:schemeClr val="lt2"/>
              </a:buClr>
              <a:buSzPct val="100000"/>
              <a:buNone/>
              <a:defRPr sz="3000" b="1">
                <a:solidFill>
                  <a:schemeClr val="lt2"/>
                </a:solidFill>
              </a:defRPr>
            </a:lvl2pPr>
            <a:lvl3pPr lvl="2" rtl="0">
              <a:spcBef>
                <a:spcPts val="0"/>
              </a:spcBef>
              <a:buClr>
                <a:schemeClr val="lt2"/>
              </a:buClr>
              <a:buSzPct val="100000"/>
              <a:buNone/>
              <a:defRPr sz="3000" b="1">
                <a:solidFill>
                  <a:schemeClr val="lt2"/>
                </a:solidFill>
              </a:defRPr>
            </a:lvl3pPr>
            <a:lvl4pPr lvl="3" rtl="0">
              <a:spcBef>
                <a:spcPts val="0"/>
              </a:spcBef>
              <a:buClr>
                <a:schemeClr val="lt2"/>
              </a:buClr>
              <a:buSzPct val="100000"/>
              <a:buNone/>
              <a:defRPr sz="3000" b="1">
                <a:solidFill>
                  <a:schemeClr val="lt2"/>
                </a:solidFill>
              </a:defRPr>
            </a:lvl4pPr>
            <a:lvl5pPr lvl="4" rtl="0">
              <a:spcBef>
                <a:spcPts val="0"/>
              </a:spcBef>
              <a:buClr>
                <a:schemeClr val="lt2"/>
              </a:buClr>
              <a:buSzPct val="100000"/>
              <a:buNone/>
              <a:defRPr sz="3000" b="1">
                <a:solidFill>
                  <a:schemeClr val="lt2"/>
                </a:solidFill>
              </a:defRPr>
            </a:lvl5pPr>
            <a:lvl6pPr lvl="5" rtl="0">
              <a:spcBef>
                <a:spcPts val="0"/>
              </a:spcBef>
              <a:buClr>
                <a:schemeClr val="lt2"/>
              </a:buClr>
              <a:buSzPct val="100000"/>
              <a:buNone/>
              <a:defRPr sz="3000" b="1">
                <a:solidFill>
                  <a:schemeClr val="lt2"/>
                </a:solidFill>
              </a:defRPr>
            </a:lvl6pPr>
            <a:lvl7pPr lvl="6" rtl="0">
              <a:spcBef>
                <a:spcPts val="0"/>
              </a:spcBef>
              <a:buClr>
                <a:schemeClr val="lt2"/>
              </a:buClr>
              <a:buSzPct val="100000"/>
              <a:buNone/>
              <a:defRPr sz="3000" b="1">
                <a:solidFill>
                  <a:schemeClr val="lt2"/>
                </a:solidFill>
              </a:defRPr>
            </a:lvl7pPr>
            <a:lvl8pPr lvl="7" rtl="0">
              <a:spcBef>
                <a:spcPts val="0"/>
              </a:spcBef>
              <a:buClr>
                <a:schemeClr val="lt2"/>
              </a:buClr>
              <a:buSzPct val="100000"/>
              <a:buNone/>
              <a:defRPr sz="3000" b="1">
                <a:solidFill>
                  <a:schemeClr val="lt2"/>
                </a:solidFill>
              </a:defRPr>
            </a:lvl8pPr>
            <a:lvl9pPr lvl="8" rtl="0">
              <a:spcBef>
                <a:spcPts val="0"/>
              </a:spcBef>
              <a:buClr>
                <a:schemeClr val="lt2"/>
              </a:buClr>
              <a:buSzPct val="100000"/>
              <a:buNone/>
              <a:defRPr sz="3000" b="1">
                <a:solidFill>
                  <a:schemeClr val="lt2"/>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62"/>
        <p:cNvGrpSpPr/>
        <p:nvPr/>
      </p:nvGrpSpPr>
      <p:grpSpPr>
        <a:xfrm>
          <a:off x="0" y="0"/>
          <a:ext cx="0" cy="0"/>
          <a:chOff x="0" y="0"/>
          <a:chExt cx="0" cy="0"/>
        </a:xfrm>
      </p:grpSpPr>
      <p:sp>
        <p:nvSpPr>
          <p:cNvPr id="63" name="Shape 63"/>
          <p:cNvSpPr/>
          <p:nvPr/>
        </p:nvSpPr>
        <p:spPr>
          <a:xfrm>
            <a:off x="0" y="205977"/>
            <a:ext cx="8686800" cy="1165800"/>
          </a:xfrm>
          <a:prstGeom prst="rect">
            <a:avLst/>
          </a:prstGeom>
          <a:solidFill>
            <a:schemeClr val="dk2"/>
          </a:solidFill>
          <a:ln>
            <a:noFill/>
          </a:ln>
        </p:spPr>
        <p:txBody>
          <a:bodyPr lIns="91425" tIns="45700" rIns="91425" bIns="45700" anchor="ctr" anchorCtr="0">
            <a:noAutofit/>
          </a:bodyPr>
          <a:lstStyle/>
          <a:p>
            <a:pPr lvl="0">
              <a:spcBef>
                <a:spcPts val="0"/>
              </a:spcBef>
              <a:buNone/>
            </a:pPr>
            <a:endParaRPr/>
          </a:p>
        </p:txBody>
      </p:sp>
      <p:sp>
        <p:nvSpPr>
          <p:cNvPr id="64" name="Shape 64"/>
          <p:cNvSpPr txBox="1">
            <a:spLocks noGrp="1"/>
          </p:cNvSpPr>
          <p:nvPr>
            <p:ph type="title"/>
          </p:nvPr>
        </p:nvSpPr>
        <p:spPr>
          <a:xfrm>
            <a:off x="457200" y="205977"/>
            <a:ext cx="8229600" cy="11415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5" name="Shape 65"/>
          <p:cNvSpPr txBox="1">
            <a:spLocks noGrp="1"/>
          </p:cNvSpPr>
          <p:nvPr>
            <p:ph type="body" idx="1"/>
          </p:nvPr>
        </p:nvSpPr>
        <p:spPr>
          <a:xfrm>
            <a:off x="457200" y="1460499"/>
            <a:ext cx="8229600" cy="34653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66"/>
        <p:cNvGrpSpPr/>
        <p:nvPr/>
      </p:nvGrpSpPr>
      <p:grpSpPr>
        <a:xfrm>
          <a:off x="0" y="0"/>
          <a:ext cx="0" cy="0"/>
          <a:chOff x="0" y="0"/>
          <a:chExt cx="0" cy="0"/>
        </a:xfrm>
      </p:grpSpPr>
      <p:sp>
        <p:nvSpPr>
          <p:cNvPr id="67" name="Shape 67"/>
          <p:cNvSpPr/>
          <p:nvPr/>
        </p:nvSpPr>
        <p:spPr>
          <a:xfrm>
            <a:off x="0" y="205977"/>
            <a:ext cx="8686800" cy="1165800"/>
          </a:xfrm>
          <a:prstGeom prst="rect">
            <a:avLst/>
          </a:prstGeom>
          <a:solidFill>
            <a:schemeClr val="dk2"/>
          </a:solidFill>
          <a:ln>
            <a:noFill/>
          </a:ln>
        </p:spPr>
        <p:txBody>
          <a:bodyPr lIns="91425" tIns="45700" rIns="91425" bIns="45700" anchor="ctr" anchorCtr="0">
            <a:noAutofit/>
          </a:bodyPr>
          <a:lstStyle/>
          <a:p>
            <a:pPr lvl="0">
              <a:spcBef>
                <a:spcPts val="0"/>
              </a:spcBef>
              <a:buNone/>
            </a:pPr>
            <a:endParaRPr/>
          </a:p>
        </p:txBody>
      </p:sp>
      <p:sp>
        <p:nvSpPr>
          <p:cNvPr id="68" name="Shape 68"/>
          <p:cNvSpPr txBox="1">
            <a:spLocks noGrp="1"/>
          </p:cNvSpPr>
          <p:nvPr>
            <p:ph type="title"/>
          </p:nvPr>
        </p:nvSpPr>
        <p:spPr>
          <a:xfrm>
            <a:off x="457200" y="205977"/>
            <a:ext cx="8229600" cy="11415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9" name="Shape 69"/>
          <p:cNvSpPr txBox="1">
            <a:spLocks noGrp="1"/>
          </p:cNvSpPr>
          <p:nvPr>
            <p:ph type="body" idx="1"/>
          </p:nvPr>
        </p:nvSpPr>
        <p:spPr>
          <a:xfrm>
            <a:off x="457200" y="1460499"/>
            <a:ext cx="4030200" cy="34653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0" name="Shape 70"/>
          <p:cNvSpPr txBox="1">
            <a:spLocks noGrp="1"/>
          </p:cNvSpPr>
          <p:nvPr>
            <p:ph type="body" idx="2"/>
          </p:nvPr>
        </p:nvSpPr>
        <p:spPr>
          <a:xfrm>
            <a:off x="4656667" y="1461908"/>
            <a:ext cx="4030200" cy="34653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1"/>
        <p:cNvGrpSpPr/>
        <p:nvPr/>
      </p:nvGrpSpPr>
      <p:grpSpPr>
        <a:xfrm>
          <a:off x="0" y="0"/>
          <a:ext cx="0" cy="0"/>
          <a:chOff x="0" y="0"/>
          <a:chExt cx="0" cy="0"/>
        </a:xfrm>
      </p:grpSpPr>
      <p:sp>
        <p:nvSpPr>
          <p:cNvPr id="72" name="Shape 72"/>
          <p:cNvSpPr/>
          <p:nvPr/>
        </p:nvSpPr>
        <p:spPr>
          <a:xfrm>
            <a:off x="0" y="205977"/>
            <a:ext cx="8686800" cy="1165800"/>
          </a:xfrm>
          <a:prstGeom prst="rect">
            <a:avLst/>
          </a:prstGeom>
          <a:solidFill>
            <a:schemeClr val="dk2"/>
          </a:solidFill>
          <a:ln>
            <a:noFill/>
          </a:ln>
        </p:spPr>
        <p:txBody>
          <a:bodyPr lIns="91425" tIns="45700" rIns="91425" bIns="45700" anchor="ctr" anchorCtr="0">
            <a:noAutofit/>
          </a:bodyPr>
          <a:lstStyle/>
          <a:p>
            <a:pPr lvl="0">
              <a:spcBef>
                <a:spcPts val="0"/>
              </a:spcBef>
              <a:buNone/>
            </a:pPr>
            <a:endParaRPr/>
          </a:p>
        </p:txBody>
      </p:sp>
      <p:sp>
        <p:nvSpPr>
          <p:cNvPr id="73" name="Shape 73"/>
          <p:cNvSpPr txBox="1">
            <a:spLocks noGrp="1"/>
          </p:cNvSpPr>
          <p:nvPr>
            <p:ph type="title"/>
          </p:nvPr>
        </p:nvSpPr>
        <p:spPr>
          <a:xfrm>
            <a:off x="457200" y="205977"/>
            <a:ext cx="8229600" cy="11415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aption">
    <p:spTree>
      <p:nvGrpSpPr>
        <p:cNvPr id="1" name="Shape 74"/>
        <p:cNvGrpSpPr/>
        <p:nvPr/>
      </p:nvGrpSpPr>
      <p:grpSpPr>
        <a:xfrm>
          <a:off x="0" y="0"/>
          <a:ext cx="0" cy="0"/>
          <a:chOff x="0" y="0"/>
          <a:chExt cx="0" cy="0"/>
        </a:xfrm>
      </p:grpSpPr>
      <p:sp>
        <p:nvSpPr>
          <p:cNvPr id="75" name="Shape 75"/>
          <p:cNvSpPr/>
          <p:nvPr/>
        </p:nvSpPr>
        <p:spPr>
          <a:xfrm>
            <a:off x="0" y="4406309"/>
            <a:ext cx="8686800" cy="519600"/>
          </a:xfrm>
          <a:prstGeom prst="rect">
            <a:avLst/>
          </a:prstGeom>
          <a:solidFill>
            <a:schemeClr val="dk2"/>
          </a:solidFill>
          <a:ln>
            <a:noFill/>
          </a:ln>
        </p:spPr>
        <p:txBody>
          <a:bodyPr lIns="91425" tIns="45700" rIns="91425" bIns="45700" anchor="ctr" anchorCtr="0">
            <a:noAutofit/>
          </a:bodyPr>
          <a:lstStyle/>
          <a:p>
            <a:pPr lvl="0">
              <a:spcBef>
                <a:spcPts val="0"/>
              </a:spcBef>
              <a:buNone/>
            </a:pPr>
            <a:endParaRPr/>
          </a:p>
        </p:txBody>
      </p:sp>
      <p:sp>
        <p:nvSpPr>
          <p:cNvPr id="76" name="Shape 76"/>
          <p:cNvSpPr txBox="1">
            <a:spLocks noGrp="1"/>
          </p:cNvSpPr>
          <p:nvPr>
            <p:ph type="body" idx="1"/>
          </p:nvPr>
        </p:nvSpPr>
        <p:spPr>
          <a:xfrm>
            <a:off x="457200" y="4406309"/>
            <a:ext cx="8229600" cy="519600"/>
          </a:xfrm>
          <a:prstGeom prst="rect">
            <a:avLst/>
          </a:prstGeom>
        </p:spPr>
        <p:txBody>
          <a:bodyPr lIns="91425" tIns="91425" rIns="91425" bIns="91425" anchor="ctr" anchorCtr="0"/>
          <a:lstStyle>
            <a:lvl1pPr lvl="0" rtl="0">
              <a:spcBef>
                <a:spcPts val="0"/>
              </a:spcBef>
              <a:buClr>
                <a:schemeClr val="lt1"/>
              </a:buClr>
              <a:buSzPct val="100000"/>
              <a:buNone/>
              <a:defRPr sz="2400" b="1">
                <a:solidFill>
                  <a:schemeClr val="lt1"/>
                </a:solidFill>
              </a:defRPr>
            </a:lvl1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7"/>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57200" y="204787"/>
            <a:ext cx="3008400" cy="871500"/>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0" name="Shape 80"/>
          <p:cNvSpPr txBox="1">
            <a:spLocks noGrp="1"/>
          </p:cNvSpPr>
          <p:nvPr>
            <p:ph type="body" idx="1"/>
          </p:nvPr>
        </p:nvSpPr>
        <p:spPr>
          <a:xfrm>
            <a:off x="3575050" y="204787"/>
            <a:ext cx="5111700" cy="43896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1" name="Shape 81"/>
          <p:cNvSpPr txBox="1">
            <a:spLocks noGrp="1"/>
          </p:cNvSpPr>
          <p:nvPr>
            <p:ph type="body" idx="2"/>
          </p:nvPr>
        </p:nvSpPr>
        <p:spPr>
          <a:xfrm>
            <a:off x="457200" y="1076325"/>
            <a:ext cx="3008400" cy="3518400"/>
          </a:xfrm>
          <a:prstGeom prst="rect">
            <a:avLst/>
          </a:prstGeom>
          <a:noFill/>
          <a:ln>
            <a:noFill/>
          </a:ln>
        </p:spPr>
        <p:txBody>
          <a:bodyPr lIns="91425" tIns="91425" rIns="91425" bIns="91425" anchor="t" anchorCtr="0"/>
          <a:lstStyle>
            <a:lvl1pPr marL="0" lvl="0" indent="0" rtl="0">
              <a:spcBef>
                <a:spcPts val="0"/>
              </a:spcBef>
              <a:buFont typeface="Calibri"/>
              <a:buNone/>
              <a:defRPr/>
            </a:lvl1pPr>
            <a:lvl2pPr marL="457200" lvl="1" indent="0" rtl="0">
              <a:spcBef>
                <a:spcPts val="0"/>
              </a:spcBef>
              <a:buFont typeface="Calibri"/>
              <a:buNone/>
              <a:defRPr/>
            </a:lvl2pPr>
            <a:lvl3pPr marL="914400" lvl="2" indent="0" rtl="0">
              <a:spcBef>
                <a:spcPts val="0"/>
              </a:spcBef>
              <a:buFont typeface="Calibri"/>
              <a:buNone/>
              <a:defRPr/>
            </a:lvl3pPr>
            <a:lvl4pPr marL="1371600" lvl="3" indent="0" rtl="0">
              <a:spcBef>
                <a:spcPts val="0"/>
              </a:spcBef>
              <a:buFont typeface="Calibri"/>
              <a:buNone/>
              <a:defRPr/>
            </a:lvl4pPr>
            <a:lvl5pPr marL="1828800" lvl="4" indent="0" rtl="0">
              <a:spcBef>
                <a:spcPts val="0"/>
              </a:spcBef>
              <a:buFont typeface="Calibri"/>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82" name="Shape 82"/>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83" name="Shape 83"/>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84" name="Shape 84"/>
          <p:cNvSpPr txBox="1">
            <a:spLocks noGrp="1"/>
          </p:cNvSpPr>
          <p:nvPr>
            <p:ph type="sldNum" idx="12"/>
          </p:nvPr>
        </p:nvSpPr>
        <p:spPr>
          <a:xfrm>
            <a:off x="6553200" y="4767262"/>
            <a:ext cx="2133600" cy="273900"/>
          </a:xfrm>
          <a:prstGeom prst="rect">
            <a:avLst/>
          </a:prstGeom>
          <a:noFill/>
          <a:ln>
            <a:noFill/>
          </a:ln>
        </p:spPr>
        <p:txBody>
          <a:bodyPr lIns="91425" tIns="91425" rIns="91425" bIns="91425" anchor="ctr" anchorCtr="0">
            <a:noAutofit/>
          </a:bodyPr>
          <a:lstStyle/>
          <a:p>
            <a:pPr marL="0" marR="0" lvl="0" indent="0" algn="r" rtl="0">
              <a:spcBef>
                <a:spcPts val="0"/>
              </a:spcBef>
            </a:pPr>
            <a:endParaRPr/>
          </a:p>
          <a:p>
            <a:pPr marL="0" marR="0" lvl="1" indent="0" algn="l" rtl="0">
              <a:spcBef>
                <a:spcPts val="0"/>
              </a:spcBef>
            </a:pPr>
            <a:endParaRPr/>
          </a:p>
          <a:p>
            <a:pPr marL="0" marR="0" lvl="2" indent="0" algn="l" rtl="0">
              <a:spcBef>
                <a:spcPts val="0"/>
              </a:spcBef>
            </a:pPr>
            <a:endParaRPr/>
          </a:p>
          <a:p>
            <a:pPr marL="0" marR="0" lvl="3" indent="0" algn="l" rtl="0">
              <a:spcBef>
                <a:spcPts val="0"/>
              </a:spcBef>
            </a:pPr>
            <a:endParaRPr/>
          </a:p>
          <a:p>
            <a:pPr marL="0" marR="0" lvl="4" indent="0" algn="l" rtl="0">
              <a:spcBef>
                <a:spcPts val="0"/>
              </a:spcBef>
            </a:pPr>
            <a:endParaRPr/>
          </a:p>
          <a:p>
            <a:pPr marL="0" marR="0" lvl="5" indent="0" algn="l" rtl="0">
              <a:spcBef>
                <a:spcPts val="0"/>
              </a:spcBef>
            </a:pPr>
            <a:endParaRPr/>
          </a:p>
          <a:p>
            <a:pPr marL="0" marR="0" lvl="6" indent="0" algn="l" rtl="0">
              <a:spcBef>
                <a:spcPts val="0"/>
              </a:spcBef>
            </a:pPr>
            <a:endParaRPr/>
          </a:p>
          <a:p>
            <a:pPr marL="0" marR="0" lvl="7" indent="0" algn="l" rtl="0">
              <a:spcBef>
                <a:spcPts val="0"/>
              </a:spcBef>
            </a:pPr>
            <a:endParaRPr/>
          </a:p>
          <a:p>
            <a:pPr marL="0" marR="0" lvl="8" indent="0" algn="l" rtl="0">
              <a:spcBef>
                <a:spcPts val="0"/>
              </a:spcBef>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Picture with Caption, Alt.">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16858" y="1260661"/>
            <a:ext cx="4314000" cy="871500"/>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7" name="Shape 87"/>
          <p:cNvSpPr txBox="1">
            <a:spLocks noGrp="1"/>
          </p:cNvSpPr>
          <p:nvPr>
            <p:ph type="body" idx="1"/>
          </p:nvPr>
        </p:nvSpPr>
        <p:spPr>
          <a:xfrm>
            <a:off x="416858" y="2127996"/>
            <a:ext cx="4314000" cy="2561699"/>
          </a:xfrm>
          <a:prstGeom prst="rect">
            <a:avLst/>
          </a:prstGeom>
          <a:noFill/>
          <a:ln>
            <a:noFill/>
          </a:ln>
        </p:spPr>
        <p:txBody>
          <a:bodyPr lIns="91425" tIns="91425" rIns="91425" bIns="91425" anchor="t" anchorCtr="0"/>
          <a:lstStyle>
            <a:lvl1pPr marL="0" lvl="0" indent="0" rtl="0">
              <a:lnSpc>
                <a:spcPct val="110000"/>
              </a:lnSpc>
              <a:spcBef>
                <a:spcPts val="600"/>
              </a:spcBef>
              <a:buClr>
                <a:schemeClr val="dk1"/>
              </a:buClr>
              <a:buFont typeface="Calibri"/>
              <a:buNone/>
              <a:defRPr/>
            </a:lvl1pPr>
            <a:lvl2pPr marL="457200" lvl="1" indent="0" rtl="0">
              <a:spcBef>
                <a:spcPts val="0"/>
              </a:spcBef>
              <a:buFont typeface="Calibri"/>
              <a:buNone/>
              <a:defRPr/>
            </a:lvl2pPr>
            <a:lvl3pPr marL="914400" lvl="2" indent="0" rtl="0">
              <a:spcBef>
                <a:spcPts val="0"/>
              </a:spcBef>
              <a:buFont typeface="Calibri"/>
              <a:buNone/>
              <a:defRPr/>
            </a:lvl3pPr>
            <a:lvl4pPr marL="1371600" lvl="3" indent="0" rtl="0">
              <a:spcBef>
                <a:spcPts val="0"/>
              </a:spcBef>
              <a:buFont typeface="Calibri"/>
              <a:buNone/>
              <a:defRPr/>
            </a:lvl4pPr>
            <a:lvl5pPr marL="1828800" lvl="4" indent="0" rtl="0">
              <a:spcBef>
                <a:spcPts val="0"/>
              </a:spcBef>
              <a:buFont typeface="Calibri"/>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88" name="Shape 88"/>
          <p:cNvSpPr>
            <a:spLocks noGrp="1"/>
          </p:cNvSpPr>
          <p:nvPr>
            <p:ph type="pic" idx="2"/>
          </p:nvPr>
        </p:nvSpPr>
        <p:spPr>
          <a:xfrm>
            <a:off x="5298139" y="877420"/>
            <a:ext cx="3671100" cy="3957000"/>
          </a:xfrm>
          <a:prstGeom prst="rect">
            <a:avLst/>
          </a:prstGeom>
          <a:noFill/>
          <a:ln>
            <a:noFill/>
          </a:ln>
        </p:spPr>
      </p:sp>
      <p:sp>
        <p:nvSpPr>
          <p:cNvPr id="89" name="Shape 89"/>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90" name="Shape 90"/>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71250" y="2141250"/>
            <a:ext cx="7852199" cy="8610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9" name="Shape 19"/>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57200" y="205977"/>
            <a:ext cx="8229600" cy="8574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93" name="Shape 93"/>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lvl="0" indent="-139700" algn="l" rtl="0">
              <a:spcBef>
                <a:spcPts val="640"/>
              </a:spcBef>
              <a:spcAft>
                <a:spcPts val="0"/>
              </a:spcAft>
              <a:buClr>
                <a:schemeClr val="lt1"/>
              </a:buClr>
              <a:buFont typeface="Arial"/>
              <a:buChar char="•"/>
              <a:defRPr/>
            </a:lvl1pPr>
            <a:lvl2pPr marL="742950" lvl="1" indent="-107950" algn="l" rtl="0">
              <a:spcBef>
                <a:spcPts val="560"/>
              </a:spcBef>
              <a:spcAft>
                <a:spcPts val="0"/>
              </a:spcAft>
              <a:buClr>
                <a:schemeClr val="lt1"/>
              </a:buClr>
              <a:buFont typeface="Arial"/>
              <a:buChar char="–"/>
              <a:defRPr/>
            </a:lvl2pPr>
            <a:lvl3pPr marL="1143000" lvl="2" indent="-76200" algn="l" rtl="0">
              <a:spcBef>
                <a:spcPts val="480"/>
              </a:spcBef>
              <a:spcAft>
                <a:spcPts val="0"/>
              </a:spcAft>
              <a:buClr>
                <a:schemeClr val="lt1"/>
              </a:buClr>
              <a:buFont typeface="Arial"/>
              <a:buChar char="•"/>
              <a:defRPr/>
            </a:lvl3pPr>
            <a:lvl4pPr marL="1600200" lvl="3" indent="-101600" algn="l" rtl="0">
              <a:spcBef>
                <a:spcPts val="400"/>
              </a:spcBef>
              <a:spcAft>
                <a:spcPts val="0"/>
              </a:spcAft>
              <a:buClr>
                <a:schemeClr val="lt1"/>
              </a:buClr>
              <a:buFont typeface="Arial"/>
              <a:buChar char="–"/>
              <a:defRPr/>
            </a:lvl4pPr>
            <a:lvl5pPr marL="2057400" lvl="4" indent="-101600" algn="l" rtl="0">
              <a:spcBef>
                <a:spcPts val="400"/>
              </a:spcBef>
              <a:spcAft>
                <a:spcPts val="0"/>
              </a:spcAft>
              <a:buClr>
                <a:schemeClr val="lt1"/>
              </a:buClr>
              <a:buFont typeface="Arial"/>
              <a:buChar char="»"/>
              <a:defRPr/>
            </a:lvl5pPr>
            <a:lvl6pPr marL="2514600" lvl="5" indent="-101600" algn="l" rtl="0">
              <a:spcBef>
                <a:spcPts val="400"/>
              </a:spcBef>
              <a:buClr>
                <a:schemeClr val="lt1"/>
              </a:buClr>
              <a:buFont typeface="Arial"/>
              <a:buChar char="•"/>
              <a:defRPr/>
            </a:lvl6pPr>
            <a:lvl7pPr marL="2971800" lvl="6" indent="-101600" algn="l" rtl="0">
              <a:spcBef>
                <a:spcPts val="400"/>
              </a:spcBef>
              <a:buClr>
                <a:schemeClr val="lt1"/>
              </a:buClr>
              <a:buFont typeface="Arial"/>
              <a:buChar char="•"/>
              <a:defRPr/>
            </a:lvl7pPr>
            <a:lvl8pPr marL="3429000" lvl="7" indent="-101600" algn="l" rtl="0">
              <a:spcBef>
                <a:spcPts val="400"/>
              </a:spcBef>
              <a:buClr>
                <a:schemeClr val="lt1"/>
              </a:buClr>
              <a:buFont typeface="Arial"/>
              <a:buChar char="•"/>
              <a:defRPr/>
            </a:lvl8pPr>
            <a:lvl9pPr marL="3886200" lvl="8" indent="-101600" algn="l" rtl="0">
              <a:spcBef>
                <a:spcPts val="400"/>
              </a:spcBef>
              <a:buClr>
                <a:schemeClr val="lt1"/>
              </a:buClr>
              <a:buFont typeface="Arial"/>
              <a:buChar char="•"/>
              <a:defRPr/>
            </a:lvl9pPr>
          </a:lstStyle>
          <a:p>
            <a:endParaRPr/>
          </a:p>
        </p:txBody>
      </p:sp>
      <p:sp>
        <p:nvSpPr>
          <p:cNvPr id="94" name="Shape 94"/>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95" name="Shape 95"/>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96" name="Shape 96"/>
          <p:cNvSpPr txBox="1">
            <a:spLocks noGrp="1"/>
          </p:cNvSpPr>
          <p:nvPr>
            <p:ph type="sldNum" idx="12"/>
          </p:nvPr>
        </p:nvSpPr>
        <p:spPr>
          <a:xfrm>
            <a:off x="6553200" y="4767262"/>
            <a:ext cx="2133600" cy="273900"/>
          </a:xfrm>
          <a:prstGeom prst="rect">
            <a:avLst/>
          </a:prstGeom>
          <a:noFill/>
          <a:ln>
            <a:noFill/>
          </a:ln>
        </p:spPr>
        <p:txBody>
          <a:bodyPr lIns="91425" tIns="91425" rIns="91425" bIns="91425" anchor="ctr" anchorCtr="0">
            <a:noAutofit/>
          </a:bodyPr>
          <a:lstStyle/>
          <a:p>
            <a:pPr marL="0" marR="0" lvl="0" indent="0" algn="r" rtl="0">
              <a:spcBef>
                <a:spcPts val="0"/>
              </a:spcBef>
            </a:pPr>
            <a:endParaRPr/>
          </a:p>
          <a:p>
            <a:pPr marL="0" marR="0" lvl="1" indent="0" algn="l" rtl="0">
              <a:spcBef>
                <a:spcPts val="0"/>
              </a:spcBef>
            </a:pPr>
            <a:endParaRPr/>
          </a:p>
          <a:p>
            <a:pPr marL="0" marR="0" lvl="2" indent="0" algn="l" rtl="0">
              <a:spcBef>
                <a:spcPts val="0"/>
              </a:spcBef>
            </a:pPr>
            <a:endParaRPr/>
          </a:p>
          <a:p>
            <a:pPr marL="0" marR="0" lvl="3" indent="0" algn="l" rtl="0">
              <a:spcBef>
                <a:spcPts val="0"/>
              </a:spcBef>
            </a:pPr>
            <a:endParaRPr/>
          </a:p>
          <a:p>
            <a:pPr marL="0" marR="0" lvl="4" indent="0" algn="l" rtl="0">
              <a:spcBef>
                <a:spcPts val="0"/>
              </a:spcBef>
            </a:pPr>
            <a:endParaRPr/>
          </a:p>
          <a:p>
            <a:pPr marL="0" marR="0" lvl="5" indent="0" algn="l" rtl="0">
              <a:spcBef>
                <a:spcPts val="0"/>
              </a:spcBef>
            </a:pPr>
            <a:endParaRPr/>
          </a:p>
          <a:p>
            <a:pPr marL="0" marR="0" lvl="6" indent="0" algn="l" rtl="0">
              <a:spcBef>
                <a:spcPts val="0"/>
              </a:spcBef>
            </a:pPr>
            <a:endParaRPr/>
          </a:p>
          <a:p>
            <a:pPr marL="0" marR="0" lvl="7" indent="0" algn="l" rtl="0">
              <a:spcBef>
                <a:spcPts val="0"/>
              </a:spcBef>
            </a:pPr>
            <a:endParaRPr/>
          </a:p>
          <a:p>
            <a:pPr marL="0" marR="0" lvl="8" indent="0" algn="l" rtl="0">
              <a:spcBef>
                <a:spcPts val="0"/>
              </a:spcBef>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205977"/>
            <a:ext cx="8229600" cy="857400"/>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9" name="Shape 99"/>
          <p:cNvSpPr txBox="1">
            <a:spLocks noGrp="1"/>
          </p:cNvSpPr>
          <p:nvPr>
            <p:ph type="body" idx="1"/>
          </p:nvPr>
        </p:nvSpPr>
        <p:spPr>
          <a:xfrm>
            <a:off x="457200" y="1151334"/>
            <a:ext cx="4040100" cy="480000"/>
          </a:xfrm>
          <a:prstGeom prst="rect">
            <a:avLst/>
          </a:prstGeom>
          <a:noFill/>
          <a:ln>
            <a:noFill/>
          </a:ln>
        </p:spPr>
        <p:txBody>
          <a:bodyPr lIns="91425" tIns="91425" rIns="91425" bIns="91425" anchor="b" anchorCtr="0"/>
          <a:lstStyle>
            <a:lvl1pPr marL="0" lvl="0" indent="0" rtl="0">
              <a:spcBef>
                <a:spcPts val="0"/>
              </a:spcBef>
              <a:buFont typeface="Calibri"/>
              <a:buNone/>
              <a:defRPr/>
            </a:lvl1pPr>
            <a:lvl2pPr marL="457200" lvl="1" indent="0" rtl="0">
              <a:spcBef>
                <a:spcPts val="0"/>
              </a:spcBef>
              <a:buFont typeface="Calibri"/>
              <a:buNone/>
              <a:defRPr/>
            </a:lvl2pPr>
            <a:lvl3pPr marL="914400" lvl="2" indent="0" rtl="0">
              <a:spcBef>
                <a:spcPts val="0"/>
              </a:spcBef>
              <a:buFont typeface="Calibri"/>
              <a:buNone/>
              <a:defRPr/>
            </a:lvl3pPr>
            <a:lvl4pPr marL="1371600" lvl="3" indent="0" rtl="0">
              <a:spcBef>
                <a:spcPts val="0"/>
              </a:spcBef>
              <a:buFont typeface="Calibri"/>
              <a:buNone/>
              <a:defRPr/>
            </a:lvl4pPr>
            <a:lvl5pPr marL="1828800" lvl="4" indent="0" rtl="0">
              <a:spcBef>
                <a:spcPts val="0"/>
              </a:spcBef>
              <a:buFont typeface="Calibri"/>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100" name="Shape 100"/>
          <p:cNvSpPr txBox="1">
            <a:spLocks noGrp="1"/>
          </p:cNvSpPr>
          <p:nvPr>
            <p:ph type="body" idx="2"/>
          </p:nvPr>
        </p:nvSpPr>
        <p:spPr>
          <a:xfrm>
            <a:off x="457200" y="1631156"/>
            <a:ext cx="4040100" cy="29634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01" name="Shape 101"/>
          <p:cNvSpPr txBox="1">
            <a:spLocks noGrp="1"/>
          </p:cNvSpPr>
          <p:nvPr>
            <p:ph type="body" idx="3"/>
          </p:nvPr>
        </p:nvSpPr>
        <p:spPr>
          <a:xfrm>
            <a:off x="4645025" y="1151334"/>
            <a:ext cx="4041900" cy="480000"/>
          </a:xfrm>
          <a:prstGeom prst="rect">
            <a:avLst/>
          </a:prstGeom>
          <a:noFill/>
          <a:ln>
            <a:noFill/>
          </a:ln>
        </p:spPr>
        <p:txBody>
          <a:bodyPr lIns="91425" tIns="91425" rIns="91425" bIns="91425" anchor="b" anchorCtr="0"/>
          <a:lstStyle>
            <a:lvl1pPr marL="0" lvl="0" indent="0" rtl="0">
              <a:spcBef>
                <a:spcPts val="0"/>
              </a:spcBef>
              <a:buFont typeface="Calibri"/>
              <a:buNone/>
              <a:defRPr/>
            </a:lvl1pPr>
            <a:lvl2pPr marL="457200" lvl="1" indent="0" rtl="0">
              <a:spcBef>
                <a:spcPts val="0"/>
              </a:spcBef>
              <a:buFont typeface="Calibri"/>
              <a:buNone/>
              <a:defRPr/>
            </a:lvl2pPr>
            <a:lvl3pPr marL="914400" lvl="2" indent="0" rtl="0">
              <a:spcBef>
                <a:spcPts val="0"/>
              </a:spcBef>
              <a:buFont typeface="Calibri"/>
              <a:buNone/>
              <a:defRPr/>
            </a:lvl3pPr>
            <a:lvl4pPr marL="1371600" lvl="3" indent="0" rtl="0">
              <a:spcBef>
                <a:spcPts val="0"/>
              </a:spcBef>
              <a:buFont typeface="Calibri"/>
              <a:buNone/>
              <a:defRPr/>
            </a:lvl4pPr>
            <a:lvl5pPr marL="1828800" lvl="4" indent="0" rtl="0">
              <a:spcBef>
                <a:spcPts val="0"/>
              </a:spcBef>
              <a:buFont typeface="Calibri"/>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102" name="Shape 102"/>
          <p:cNvSpPr txBox="1">
            <a:spLocks noGrp="1"/>
          </p:cNvSpPr>
          <p:nvPr>
            <p:ph type="body" idx="4"/>
          </p:nvPr>
        </p:nvSpPr>
        <p:spPr>
          <a:xfrm>
            <a:off x="4645025" y="1631156"/>
            <a:ext cx="4041900" cy="29634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03" name="Shape 103"/>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04" name="Shape 104"/>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05" name="Shape 105"/>
          <p:cNvSpPr txBox="1">
            <a:spLocks noGrp="1"/>
          </p:cNvSpPr>
          <p:nvPr>
            <p:ph type="sldNum" idx="12"/>
          </p:nvPr>
        </p:nvSpPr>
        <p:spPr>
          <a:xfrm>
            <a:off x="6553200" y="4767262"/>
            <a:ext cx="2133600" cy="273900"/>
          </a:xfrm>
          <a:prstGeom prst="rect">
            <a:avLst/>
          </a:prstGeom>
          <a:noFill/>
          <a:ln>
            <a:noFill/>
          </a:ln>
        </p:spPr>
        <p:txBody>
          <a:bodyPr lIns="91425" tIns="91425" rIns="91425" bIns="91425" anchor="ctr" anchorCtr="0">
            <a:noAutofit/>
          </a:bodyPr>
          <a:lstStyle/>
          <a:p>
            <a:pPr marL="0" marR="0" lvl="0" indent="0" algn="r" rtl="0">
              <a:spcBef>
                <a:spcPts val="0"/>
              </a:spcBef>
            </a:pPr>
            <a:endParaRPr/>
          </a:p>
          <a:p>
            <a:pPr marL="0" marR="0" lvl="1" indent="0" algn="l" rtl="0">
              <a:spcBef>
                <a:spcPts val="0"/>
              </a:spcBef>
            </a:pPr>
            <a:endParaRPr/>
          </a:p>
          <a:p>
            <a:pPr marL="0" marR="0" lvl="2" indent="0" algn="l" rtl="0">
              <a:spcBef>
                <a:spcPts val="0"/>
              </a:spcBef>
            </a:pPr>
            <a:endParaRPr/>
          </a:p>
          <a:p>
            <a:pPr marL="0" marR="0" lvl="3" indent="0" algn="l" rtl="0">
              <a:spcBef>
                <a:spcPts val="0"/>
              </a:spcBef>
            </a:pPr>
            <a:endParaRPr/>
          </a:p>
          <a:p>
            <a:pPr marL="0" marR="0" lvl="4" indent="0" algn="l" rtl="0">
              <a:spcBef>
                <a:spcPts val="0"/>
              </a:spcBef>
            </a:pPr>
            <a:endParaRPr/>
          </a:p>
          <a:p>
            <a:pPr marL="0" marR="0" lvl="5" indent="0" algn="l" rtl="0">
              <a:spcBef>
                <a:spcPts val="0"/>
              </a:spcBef>
            </a:pPr>
            <a:endParaRPr/>
          </a:p>
          <a:p>
            <a:pPr marL="0" marR="0" lvl="6" indent="0" algn="l" rtl="0">
              <a:spcBef>
                <a:spcPts val="0"/>
              </a:spcBef>
            </a:pPr>
            <a:endParaRPr/>
          </a:p>
          <a:p>
            <a:pPr marL="0" marR="0" lvl="7" indent="0" algn="l" rtl="0">
              <a:spcBef>
                <a:spcPts val="0"/>
              </a:spcBef>
            </a:pPr>
            <a:endParaRPr/>
          </a:p>
          <a:p>
            <a:pPr marL="0" marR="0" lvl="8" indent="0" algn="l" rtl="0">
              <a:spcBef>
                <a:spcPts val="0"/>
              </a:spcBef>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0"/>
        <p:cNvGrpSpPr/>
        <p:nvPr/>
      </p:nvGrpSpPr>
      <p:grpSpPr>
        <a:xfrm>
          <a:off x="0" y="0"/>
          <a:ext cx="0" cy="0"/>
          <a:chOff x="0" y="0"/>
          <a:chExt cx="0" cy="0"/>
        </a:xfrm>
      </p:grpSpPr>
      <p:sp>
        <p:nvSpPr>
          <p:cNvPr id="111" name="Shape 111"/>
          <p:cNvSpPr txBox="1">
            <a:spLocks noGrp="1"/>
          </p:cNvSpPr>
          <p:nvPr>
            <p:ph type="subTitle" idx="1"/>
          </p:nvPr>
        </p:nvSpPr>
        <p:spPr>
          <a:xfrm>
            <a:off x="685800" y="2840053"/>
            <a:ext cx="7772400" cy="784800"/>
          </a:xfrm>
          <a:prstGeom prst="rect">
            <a:avLst/>
          </a:prstGeom>
        </p:spPr>
        <p:txBody>
          <a:bodyPr lIns="91425" tIns="91425" rIns="91425" bIns="91425" anchor="t" anchorCtr="0"/>
          <a:lstStyle>
            <a:lvl1pPr lvl="0" algn="ctr" rtl="0">
              <a:spcBef>
                <a:spcPts val="0"/>
              </a:spcBef>
              <a:buClr>
                <a:schemeClr val="lt2"/>
              </a:buClr>
              <a:buNone/>
              <a:defRPr>
                <a:solidFill>
                  <a:schemeClr val="lt2"/>
                </a:solidFill>
              </a:defRPr>
            </a:lvl1pPr>
            <a:lvl2pPr lvl="1" algn="ctr" rtl="0">
              <a:spcBef>
                <a:spcPts val="0"/>
              </a:spcBef>
              <a:buClr>
                <a:schemeClr val="lt2"/>
              </a:buClr>
              <a:buSzPct val="100000"/>
              <a:buNone/>
              <a:defRPr sz="3000">
                <a:solidFill>
                  <a:schemeClr val="lt2"/>
                </a:solidFill>
              </a:defRPr>
            </a:lvl2pPr>
            <a:lvl3pPr lvl="2" algn="ctr" rtl="0">
              <a:spcBef>
                <a:spcPts val="0"/>
              </a:spcBef>
              <a:buClr>
                <a:schemeClr val="lt2"/>
              </a:buClr>
              <a:buSzPct val="100000"/>
              <a:buNone/>
              <a:defRPr sz="3000">
                <a:solidFill>
                  <a:schemeClr val="lt2"/>
                </a:solidFill>
              </a:defRPr>
            </a:lvl3pPr>
            <a:lvl4pPr lvl="3" algn="ctr" rtl="0">
              <a:spcBef>
                <a:spcPts val="0"/>
              </a:spcBef>
              <a:buClr>
                <a:schemeClr val="lt2"/>
              </a:buClr>
              <a:buSzPct val="100000"/>
              <a:buNone/>
              <a:defRPr sz="3000">
                <a:solidFill>
                  <a:schemeClr val="lt2"/>
                </a:solidFill>
              </a:defRPr>
            </a:lvl4pPr>
            <a:lvl5pPr lvl="4" algn="ctr" rtl="0">
              <a:spcBef>
                <a:spcPts val="0"/>
              </a:spcBef>
              <a:buClr>
                <a:schemeClr val="lt2"/>
              </a:buClr>
              <a:buSzPct val="100000"/>
              <a:buNone/>
              <a:defRPr sz="3000">
                <a:solidFill>
                  <a:schemeClr val="lt2"/>
                </a:solidFill>
              </a:defRPr>
            </a:lvl5pPr>
            <a:lvl6pPr lvl="5" algn="ctr" rtl="0">
              <a:spcBef>
                <a:spcPts val="0"/>
              </a:spcBef>
              <a:buClr>
                <a:schemeClr val="lt2"/>
              </a:buClr>
              <a:buSzPct val="100000"/>
              <a:buNone/>
              <a:defRPr sz="3000">
                <a:solidFill>
                  <a:schemeClr val="lt2"/>
                </a:solidFill>
              </a:defRPr>
            </a:lvl6pPr>
            <a:lvl7pPr lvl="6" algn="ctr" rtl="0">
              <a:spcBef>
                <a:spcPts val="0"/>
              </a:spcBef>
              <a:buClr>
                <a:schemeClr val="lt2"/>
              </a:buClr>
              <a:buSzPct val="100000"/>
              <a:buNone/>
              <a:defRPr sz="3000">
                <a:solidFill>
                  <a:schemeClr val="lt2"/>
                </a:solidFill>
              </a:defRPr>
            </a:lvl7pPr>
            <a:lvl8pPr lvl="7" algn="ctr" rtl="0">
              <a:spcBef>
                <a:spcPts val="0"/>
              </a:spcBef>
              <a:buClr>
                <a:schemeClr val="lt2"/>
              </a:buClr>
              <a:buSzPct val="100000"/>
              <a:buNone/>
              <a:defRPr sz="3000">
                <a:solidFill>
                  <a:schemeClr val="lt2"/>
                </a:solidFill>
              </a:defRPr>
            </a:lvl8pPr>
            <a:lvl9pPr lvl="8" algn="ctr" rtl="0">
              <a:spcBef>
                <a:spcPts val="0"/>
              </a:spcBef>
              <a:buClr>
                <a:schemeClr val="lt2"/>
              </a:buClr>
              <a:buSzPct val="100000"/>
              <a:buNone/>
              <a:defRPr sz="3000">
                <a:solidFill>
                  <a:schemeClr val="lt2"/>
                </a:solidFill>
              </a:defRPr>
            </a:lvl9pPr>
          </a:lstStyle>
          <a:p>
            <a:endParaRPr/>
          </a:p>
        </p:txBody>
      </p:sp>
      <p:sp>
        <p:nvSpPr>
          <p:cNvPr id="112" name="Shape 112"/>
          <p:cNvSpPr txBox="1">
            <a:spLocks noGrp="1"/>
          </p:cNvSpPr>
          <p:nvPr>
            <p:ph type="ctrTitle"/>
          </p:nvPr>
        </p:nvSpPr>
        <p:spPr>
          <a:xfrm>
            <a:off x="685800" y="1583342"/>
            <a:ext cx="7772400" cy="1159800"/>
          </a:xfrm>
          <a:prstGeom prst="rect">
            <a:avLst/>
          </a:prstGeom>
        </p:spPr>
        <p:txBody>
          <a:bodyPr lIns="91425" tIns="91425" rIns="91425" bIns="91425" anchor="b" anchorCtr="0"/>
          <a:lstStyle>
            <a:lvl1pPr lvl="0" algn="ctr" rtl="0">
              <a:spcBef>
                <a:spcPts val="0"/>
              </a:spcBef>
              <a:buSzPct val="100000"/>
              <a:defRPr sz="4800"/>
            </a:lvl1pPr>
            <a:lvl2pPr lvl="1" algn="ctr" rtl="0">
              <a:spcBef>
                <a:spcPts val="0"/>
              </a:spcBef>
              <a:buSzPct val="100000"/>
              <a:defRPr sz="4800"/>
            </a:lvl2pPr>
            <a:lvl3pPr lvl="2" algn="ctr" rtl="0">
              <a:spcBef>
                <a:spcPts val="0"/>
              </a:spcBef>
              <a:buSzPct val="100000"/>
              <a:defRPr sz="4800"/>
            </a:lvl3pPr>
            <a:lvl4pPr lvl="3" algn="ctr" rtl="0">
              <a:spcBef>
                <a:spcPts val="0"/>
              </a:spcBef>
              <a:buSzPct val="100000"/>
              <a:defRPr sz="4800"/>
            </a:lvl4pPr>
            <a:lvl5pPr lvl="4" algn="ctr" rtl="0">
              <a:spcBef>
                <a:spcPts val="0"/>
              </a:spcBef>
              <a:buSzPct val="100000"/>
              <a:defRPr sz="4800"/>
            </a:lvl5pPr>
            <a:lvl6pPr lvl="5" algn="ctr" rtl="0">
              <a:spcBef>
                <a:spcPts val="0"/>
              </a:spcBef>
              <a:buSzPct val="100000"/>
              <a:defRPr sz="4800"/>
            </a:lvl6pPr>
            <a:lvl7pPr lvl="6" algn="ctr" rtl="0">
              <a:spcBef>
                <a:spcPts val="0"/>
              </a:spcBef>
              <a:buSzPct val="100000"/>
              <a:defRPr sz="4800"/>
            </a:lvl7pPr>
            <a:lvl8pPr lvl="7" algn="ctr" rtl="0">
              <a:spcBef>
                <a:spcPts val="0"/>
              </a:spcBef>
              <a:buSzPct val="100000"/>
              <a:defRPr sz="4800"/>
            </a:lvl8pPr>
            <a:lvl9pPr lvl="8" algn="ctr" rtl="0">
              <a:spcBef>
                <a:spcPts val="0"/>
              </a:spcBef>
              <a:buSzPct val="100000"/>
              <a:defRPr sz="4800"/>
            </a:lvl9pPr>
          </a:lstStyle>
          <a:p>
            <a:endParaRPr/>
          </a:p>
        </p:txBody>
      </p:sp>
      <p:sp>
        <p:nvSpPr>
          <p:cNvPr id="113" name="Shape 113"/>
          <p:cNvSpPr txBox="1">
            <a:spLocks noGrp="1"/>
          </p:cNvSpPr>
          <p:nvPr>
            <p:ph type="sldNum" idx="12"/>
          </p:nvPr>
        </p:nvSpPr>
        <p:spPr>
          <a:xfrm>
            <a:off x="8556791" y="4749850"/>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457200" y="205978"/>
            <a:ext cx="8229600" cy="8574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16" name="Shape 116"/>
          <p:cNvSpPr txBox="1">
            <a:spLocks noGrp="1"/>
          </p:cNvSpPr>
          <p:nvPr>
            <p:ph type="body" idx="1"/>
          </p:nvPr>
        </p:nvSpPr>
        <p:spPr>
          <a:xfrm>
            <a:off x="457200" y="1200150"/>
            <a:ext cx="8229600" cy="3725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17" name="Shape 117"/>
          <p:cNvSpPr txBox="1">
            <a:spLocks noGrp="1"/>
          </p:cNvSpPr>
          <p:nvPr>
            <p:ph type="sldNum" idx="12"/>
          </p:nvPr>
        </p:nvSpPr>
        <p:spPr>
          <a:xfrm>
            <a:off x="8556791" y="4749850"/>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205978"/>
            <a:ext cx="8229600" cy="8574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20" name="Shape 120"/>
          <p:cNvSpPr txBox="1">
            <a:spLocks noGrp="1"/>
          </p:cNvSpPr>
          <p:nvPr>
            <p:ph type="body" idx="1"/>
          </p:nvPr>
        </p:nvSpPr>
        <p:spPr>
          <a:xfrm>
            <a:off x="457200" y="1200150"/>
            <a:ext cx="3994500" cy="3725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21" name="Shape 121"/>
          <p:cNvSpPr txBox="1">
            <a:spLocks noGrp="1"/>
          </p:cNvSpPr>
          <p:nvPr>
            <p:ph type="body" idx="2"/>
          </p:nvPr>
        </p:nvSpPr>
        <p:spPr>
          <a:xfrm>
            <a:off x="4692273" y="1200150"/>
            <a:ext cx="3994500" cy="3725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22" name="Shape 122"/>
          <p:cNvSpPr txBox="1">
            <a:spLocks noGrp="1"/>
          </p:cNvSpPr>
          <p:nvPr>
            <p:ph type="sldNum" idx="12"/>
          </p:nvPr>
        </p:nvSpPr>
        <p:spPr>
          <a:xfrm>
            <a:off x="8556791" y="4749850"/>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205978"/>
            <a:ext cx="8229600" cy="8574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25" name="Shape 125"/>
          <p:cNvSpPr txBox="1">
            <a:spLocks noGrp="1"/>
          </p:cNvSpPr>
          <p:nvPr>
            <p:ph type="sldNum" idx="12"/>
          </p:nvPr>
        </p:nvSpPr>
        <p:spPr>
          <a:xfrm>
            <a:off x="8556791" y="4749850"/>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Caption">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457200" y="4406309"/>
            <a:ext cx="8229600" cy="519600"/>
          </a:xfrm>
          <a:prstGeom prst="rect">
            <a:avLst/>
          </a:prstGeom>
        </p:spPr>
        <p:txBody>
          <a:bodyPr lIns="91425" tIns="91425" rIns="91425" bIns="91425" anchor="t" anchorCtr="0"/>
          <a:lstStyle>
            <a:lvl1pPr lvl="0" algn="ctr" rtl="0">
              <a:spcBef>
                <a:spcPts val="0"/>
              </a:spcBef>
              <a:buSzPct val="100000"/>
              <a:buNone/>
              <a:defRPr sz="1800"/>
            </a:lvl1pPr>
          </a:lstStyle>
          <a:p>
            <a:endParaRPr/>
          </a:p>
        </p:txBody>
      </p:sp>
      <p:sp>
        <p:nvSpPr>
          <p:cNvPr id="128" name="Shape 128"/>
          <p:cNvSpPr txBox="1">
            <a:spLocks noGrp="1"/>
          </p:cNvSpPr>
          <p:nvPr>
            <p:ph type="sldNum" idx="12"/>
          </p:nvPr>
        </p:nvSpPr>
        <p:spPr>
          <a:xfrm>
            <a:off x="8556791" y="4749850"/>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9"/>
        <p:cNvGrpSpPr/>
        <p:nvPr/>
      </p:nvGrpSpPr>
      <p:grpSpPr>
        <a:xfrm>
          <a:off x="0" y="0"/>
          <a:ext cx="0" cy="0"/>
          <a:chOff x="0" y="0"/>
          <a:chExt cx="0" cy="0"/>
        </a:xfrm>
      </p:grpSpPr>
      <p:sp>
        <p:nvSpPr>
          <p:cNvPr id="130" name="Shape 130"/>
          <p:cNvSpPr txBox="1">
            <a:spLocks noGrp="1"/>
          </p:cNvSpPr>
          <p:nvPr>
            <p:ph type="sldNum" idx="12"/>
          </p:nvPr>
        </p:nvSpPr>
        <p:spPr>
          <a:xfrm>
            <a:off x="8556791" y="4749850"/>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4" name="Shape 34"/>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62271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8" name="Shape 38"/>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4572000" y="0"/>
            <a:ext cx="4572000" cy="51434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1" name="Shape 4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2" name="Shape 42"/>
          <p:cNvSpPr txBox="1">
            <a:spLocks noGrp="1"/>
          </p:cNvSpPr>
          <p:nvPr>
            <p:ph type="title"/>
          </p:nvPr>
        </p:nvSpPr>
        <p:spPr>
          <a:xfrm>
            <a:off x="265500" y="1081400"/>
            <a:ext cx="4045199" cy="1710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3" name="Shape 43"/>
          <p:cNvSpPr txBox="1">
            <a:spLocks noGrp="1"/>
          </p:cNvSpPr>
          <p:nvPr>
            <p:ph type="subTitle" idx="1"/>
          </p:nvPr>
        </p:nvSpPr>
        <p:spPr>
          <a:xfrm>
            <a:off x="265500" y="2845200"/>
            <a:ext cx="4045199" cy="1345500"/>
          </a:xfrm>
          <a:prstGeom prst="rect">
            <a:avLst/>
          </a:prstGeom>
        </p:spPr>
        <p:txBody>
          <a:bodyPr lIns="91425" tIns="91425" rIns="91425" bIns="91425" anchor="t" anchorCtr="0"/>
          <a:lstStyle>
            <a:lvl1pPr lvl="0" algn="ctr">
              <a:lnSpc>
                <a:spcPct val="100000"/>
              </a:lnSpc>
              <a:spcBef>
                <a:spcPts val="0"/>
              </a:spcBef>
              <a:spcAft>
                <a:spcPts val="0"/>
              </a:spcAft>
              <a:buClr>
                <a:schemeClr val="dk1"/>
              </a:buClr>
              <a:buSzPct val="100000"/>
              <a:buNone/>
              <a:defRPr sz="2100">
                <a:solidFill>
                  <a:schemeClr val="dk1"/>
                </a:solidFill>
              </a:defRPr>
            </a:lvl1pPr>
            <a:lvl2pPr lvl="1" algn="ctr">
              <a:lnSpc>
                <a:spcPct val="100000"/>
              </a:lnSpc>
              <a:spcBef>
                <a:spcPts val="0"/>
              </a:spcBef>
              <a:spcAft>
                <a:spcPts val="0"/>
              </a:spcAft>
              <a:buClr>
                <a:schemeClr val="dk1"/>
              </a:buClr>
              <a:buSzPct val="100000"/>
              <a:buNone/>
              <a:defRPr sz="2100">
                <a:solidFill>
                  <a:schemeClr val="dk1"/>
                </a:solidFill>
              </a:defRPr>
            </a:lvl2pPr>
            <a:lvl3pPr lvl="2" algn="ctr">
              <a:lnSpc>
                <a:spcPct val="100000"/>
              </a:lnSpc>
              <a:spcBef>
                <a:spcPts val="0"/>
              </a:spcBef>
              <a:spcAft>
                <a:spcPts val="0"/>
              </a:spcAft>
              <a:buClr>
                <a:schemeClr val="dk1"/>
              </a:buClr>
              <a:buSzPct val="100000"/>
              <a:buNone/>
              <a:defRPr sz="2100">
                <a:solidFill>
                  <a:schemeClr val="dk1"/>
                </a:solidFill>
              </a:defRPr>
            </a:lvl3pPr>
            <a:lvl4pPr lvl="3" algn="ctr">
              <a:lnSpc>
                <a:spcPct val="100000"/>
              </a:lnSpc>
              <a:spcBef>
                <a:spcPts val="0"/>
              </a:spcBef>
              <a:spcAft>
                <a:spcPts val="0"/>
              </a:spcAft>
              <a:buClr>
                <a:schemeClr val="dk1"/>
              </a:buClr>
              <a:buSzPct val="100000"/>
              <a:buNone/>
              <a:defRPr sz="2100">
                <a:solidFill>
                  <a:schemeClr val="dk1"/>
                </a:solidFill>
              </a:defRPr>
            </a:lvl4pPr>
            <a:lvl5pPr lvl="4" algn="ctr">
              <a:lnSpc>
                <a:spcPct val="100000"/>
              </a:lnSpc>
              <a:spcBef>
                <a:spcPts val="0"/>
              </a:spcBef>
              <a:spcAft>
                <a:spcPts val="0"/>
              </a:spcAft>
              <a:buClr>
                <a:schemeClr val="dk1"/>
              </a:buClr>
              <a:buSzPct val="100000"/>
              <a:buNone/>
              <a:defRPr sz="2100">
                <a:solidFill>
                  <a:schemeClr val="dk1"/>
                </a:solidFill>
              </a:defRPr>
            </a:lvl5pPr>
            <a:lvl6pPr lvl="5" algn="ctr">
              <a:lnSpc>
                <a:spcPct val="100000"/>
              </a:lnSpc>
              <a:spcBef>
                <a:spcPts val="0"/>
              </a:spcBef>
              <a:spcAft>
                <a:spcPts val="0"/>
              </a:spcAft>
              <a:buClr>
                <a:schemeClr val="dk1"/>
              </a:buClr>
              <a:buSzPct val="100000"/>
              <a:buNone/>
              <a:defRPr sz="2100">
                <a:solidFill>
                  <a:schemeClr val="dk1"/>
                </a:solidFill>
              </a:defRPr>
            </a:lvl6pPr>
            <a:lvl7pPr lvl="6" algn="ctr">
              <a:lnSpc>
                <a:spcPct val="100000"/>
              </a:lnSpc>
              <a:spcBef>
                <a:spcPts val="0"/>
              </a:spcBef>
              <a:spcAft>
                <a:spcPts val="0"/>
              </a:spcAft>
              <a:buClr>
                <a:schemeClr val="dk1"/>
              </a:buClr>
              <a:buSzPct val="100000"/>
              <a:buNone/>
              <a:defRPr sz="2100">
                <a:solidFill>
                  <a:schemeClr val="dk1"/>
                </a:solidFill>
              </a:defRPr>
            </a:lvl7pPr>
            <a:lvl8pPr lvl="7" algn="ctr">
              <a:lnSpc>
                <a:spcPct val="100000"/>
              </a:lnSpc>
              <a:spcBef>
                <a:spcPts val="0"/>
              </a:spcBef>
              <a:spcAft>
                <a:spcPts val="0"/>
              </a:spcAft>
              <a:buClr>
                <a:schemeClr val="dk1"/>
              </a:buClr>
              <a:buSzPct val="100000"/>
              <a:buNone/>
              <a:defRPr sz="2100">
                <a:solidFill>
                  <a:schemeClr val="dk1"/>
                </a:solidFill>
              </a:defRPr>
            </a:lvl8pPr>
            <a:lvl9pPr lvl="8" algn="ctr">
              <a:lnSpc>
                <a:spcPct val="100000"/>
              </a:lnSpc>
              <a:spcBef>
                <a:spcPts val="0"/>
              </a:spcBef>
              <a:spcAft>
                <a:spcPts val="0"/>
              </a:spcAft>
              <a:buClr>
                <a:schemeClr val="dk1"/>
              </a:buClr>
              <a:buSzPct val="100000"/>
              <a:buNone/>
              <a:defRPr sz="2100">
                <a:solidFill>
                  <a:schemeClr val="dk1"/>
                </a:solidFill>
              </a:defRPr>
            </a:lvl9pPr>
          </a:lstStyle>
          <a:p>
            <a:endParaRPr/>
          </a:p>
        </p:txBody>
      </p:sp>
      <p:sp>
        <p:nvSpPr>
          <p:cNvPr id="44" name="Shape 44"/>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5" name="Shape 45"/>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a:endParaRPr/>
          </a:p>
        </p:txBody>
      </p:sp>
      <p:sp>
        <p:nvSpPr>
          <p:cNvPr id="48" name="Shape 48"/>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lv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a:endParaRPr/>
          </a:p>
        </p:txBody>
      </p:sp>
      <p:sp>
        <p:nvSpPr>
          <p:cNvPr id="8" name="Shape 8"/>
          <p:cNvSpPr txBox="1">
            <a:spLocks noGrp="1"/>
          </p:cNvSpPr>
          <p:nvPr>
            <p:ph type="sldNum" idx="12"/>
          </p:nvPr>
        </p:nvSpPr>
        <p:spPr>
          <a:xfrm>
            <a:off x="8490250" y="4681009"/>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205977"/>
            <a:ext cx="8229600" cy="1141500"/>
          </a:xfrm>
          <a:prstGeom prst="rect">
            <a:avLst/>
          </a:prstGeom>
          <a:noFill/>
          <a:ln>
            <a:noFill/>
          </a:ln>
        </p:spPr>
        <p:txBody>
          <a:bodyPr lIns="91425" tIns="91425" rIns="91425" bIns="91425" anchor="b" anchorCtr="0"/>
          <a:lstStyle>
            <a:lvl1pPr lvl="0" rtl="0">
              <a:spcBef>
                <a:spcPts val="0"/>
              </a:spcBef>
              <a:buClr>
                <a:schemeClr val="lt1"/>
              </a:buClr>
              <a:buSzPct val="100000"/>
              <a:buNone/>
              <a:defRPr sz="4800" b="1">
                <a:solidFill>
                  <a:schemeClr val="lt1"/>
                </a:solidFill>
              </a:defRPr>
            </a:lvl1pPr>
            <a:lvl2pPr lvl="1" rtl="0">
              <a:spcBef>
                <a:spcPts val="0"/>
              </a:spcBef>
              <a:buClr>
                <a:schemeClr val="lt1"/>
              </a:buClr>
              <a:buSzPct val="100000"/>
              <a:buNone/>
              <a:defRPr sz="4800" b="1">
                <a:solidFill>
                  <a:schemeClr val="lt1"/>
                </a:solidFill>
              </a:defRPr>
            </a:lvl2pPr>
            <a:lvl3pPr lvl="2" rtl="0">
              <a:spcBef>
                <a:spcPts val="0"/>
              </a:spcBef>
              <a:buClr>
                <a:schemeClr val="lt1"/>
              </a:buClr>
              <a:buSzPct val="100000"/>
              <a:buNone/>
              <a:defRPr sz="4800" b="1">
                <a:solidFill>
                  <a:schemeClr val="lt1"/>
                </a:solidFill>
              </a:defRPr>
            </a:lvl3pPr>
            <a:lvl4pPr lvl="3" rtl="0">
              <a:spcBef>
                <a:spcPts val="0"/>
              </a:spcBef>
              <a:buClr>
                <a:schemeClr val="lt1"/>
              </a:buClr>
              <a:buSzPct val="100000"/>
              <a:buNone/>
              <a:defRPr sz="4800" b="1">
                <a:solidFill>
                  <a:schemeClr val="lt1"/>
                </a:solidFill>
              </a:defRPr>
            </a:lvl4pPr>
            <a:lvl5pPr lvl="4" rtl="0">
              <a:spcBef>
                <a:spcPts val="0"/>
              </a:spcBef>
              <a:buClr>
                <a:schemeClr val="lt1"/>
              </a:buClr>
              <a:buSzPct val="100000"/>
              <a:buNone/>
              <a:defRPr sz="4800" b="1">
                <a:solidFill>
                  <a:schemeClr val="lt1"/>
                </a:solidFill>
              </a:defRPr>
            </a:lvl5pPr>
            <a:lvl6pPr lvl="5" rtl="0">
              <a:spcBef>
                <a:spcPts val="0"/>
              </a:spcBef>
              <a:buClr>
                <a:schemeClr val="lt1"/>
              </a:buClr>
              <a:buSzPct val="100000"/>
              <a:buNone/>
              <a:defRPr sz="4800" b="1">
                <a:solidFill>
                  <a:schemeClr val="lt1"/>
                </a:solidFill>
              </a:defRPr>
            </a:lvl6pPr>
            <a:lvl7pPr lvl="6" rtl="0">
              <a:spcBef>
                <a:spcPts val="0"/>
              </a:spcBef>
              <a:buClr>
                <a:schemeClr val="lt1"/>
              </a:buClr>
              <a:buSzPct val="100000"/>
              <a:buNone/>
              <a:defRPr sz="4800" b="1">
                <a:solidFill>
                  <a:schemeClr val="lt1"/>
                </a:solidFill>
              </a:defRPr>
            </a:lvl7pPr>
            <a:lvl8pPr lvl="7" rtl="0">
              <a:spcBef>
                <a:spcPts val="0"/>
              </a:spcBef>
              <a:buClr>
                <a:schemeClr val="lt1"/>
              </a:buClr>
              <a:buSzPct val="100000"/>
              <a:buNone/>
              <a:defRPr sz="4800" b="1">
                <a:solidFill>
                  <a:schemeClr val="lt1"/>
                </a:solidFill>
              </a:defRPr>
            </a:lvl8pPr>
            <a:lvl9pPr lvl="8" rtl="0">
              <a:spcBef>
                <a:spcPts val="0"/>
              </a:spcBef>
              <a:buClr>
                <a:schemeClr val="lt1"/>
              </a:buClr>
              <a:buSzPct val="100000"/>
              <a:buNone/>
              <a:defRPr sz="4800" b="1">
                <a:solidFill>
                  <a:schemeClr val="lt1"/>
                </a:solidFill>
              </a:defRPr>
            </a:lvl9pPr>
          </a:lstStyle>
          <a:p>
            <a:endParaRPr/>
          </a:p>
        </p:txBody>
      </p:sp>
      <p:sp>
        <p:nvSpPr>
          <p:cNvPr id="57" name="Shape 57"/>
          <p:cNvSpPr txBox="1">
            <a:spLocks noGrp="1"/>
          </p:cNvSpPr>
          <p:nvPr>
            <p:ph type="body" idx="1"/>
          </p:nvPr>
        </p:nvSpPr>
        <p:spPr>
          <a:xfrm>
            <a:off x="457200" y="1460499"/>
            <a:ext cx="8229600" cy="3465300"/>
          </a:xfrm>
          <a:prstGeom prst="rect">
            <a:avLst/>
          </a:prstGeom>
          <a:noFill/>
          <a:ln>
            <a:noFill/>
          </a:ln>
        </p:spPr>
        <p:txBody>
          <a:bodyPr lIns="91425" tIns="91425" rIns="91425" bIns="91425" anchor="t" anchorCtr="0"/>
          <a:lstStyle>
            <a:lvl1pPr lvl="0" rtl="0">
              <a:spcBef>
                <a:spcPts val="600"/>
              </a:spcBef>
              <a:buClr>
                <a:schemeClr val="dk2"/>
              </a:buClr>
              <a:buSzPct val="100000"/>
              <a:defRPr sz="3000">
                <a:solidFill>
                  <a:schemeClr val="dk2"/>
                </a:solidFill>
              </a:defRPr>
            </a:lvl1pPr>
            <a:lvl2pPr lvl="1" rtl="0">
              <a:spcBef>
                <a:spcPts val="480"/>
              </a:spcBef>
              <a:buClr>
                <a:schemeClr val="dk2"/>
              </a:buClr>
              <a:buSzPct val="100000"/>
              <a:defRPr sz="2400">
                <a:solidFill>
                  <a:schemeClr val="dk2"/>
                </a:solidFill>
              </a:defRPr>
            </a:lvl2pPr>
            <a:lvl3pPr lvl="2" rtl="0">
              <a:spcBef>
                <a:spcPts val="480"/>
              </a:spcBef>
              <a:buClr>
                <a:schemeClr val="dk2"/>
              </a:buClr>
              <a:buSzPct val="100000"/>
              <a:defRPr sz="2400">
                <a:solidFill>
                  <a:schemeClr val="dk2"/>
                </a:solidFill>
              </a:defRPr>
            </a:lvl3pPr>
            <a:lvl4pPr lvl="3" rtl="0">
              <a:spcBef>
                <a:spcPts val="360"/>
              </a:spcBef>
              <a:buClr>
                <a:schemeClr val="dk2"/>
              </a:buClr>
              <a:buSzPct val="100000"/>
              <a:defRPr sz="1800">
                <a:solidFill>
                  <a:schemeClr val="dk2"/>
                </a:solidFill>
              </a:defRPr>
            </a:lvl4pPr>
            <a:lvl5pPr lvl="4" rtl="0">
              <a:spcBef>
                <a:spcPts val="360"/>
              </a:spcBef>
              <a:buClr>
                <a:schemeClr val="dk2"/>
              </a:buClr>
              <a:buSzPct val="100000"/>
              <a:defRPr sz="1800">
                <a:solidFill>
                  <a:schemeClr val="dk2"/>
                </a:solidFill>
              </a:defRPr>
            </a:lvl5pPr>
            <a:lvl6pPr lvl="5" rtl="0">
              <a:spcBef>
                <a:spcPts val="360"/>
              </a:spcBef>
              <a:buClr>
                <a:schemeClr val="dk2"/>
              </a:buClr>
              <a:buSzPct val="100000"/>
              <a:defRPr sz="1800">
                <a:solidFill>
                  <a:schemeClr val="dk2"/>
                </a:solidFill>
              </a:defRPr>
            </a:lvl6pPr>
            <a:lvl7pPr lvl="6" rtl="0">
              <a:spcBef>
                <a:spcPts val="360"/>
              </a:spcBef>
              <a:buClr>
                <a:schemeClr val="dk2"/>
              </a:buClr>
              <a:buSzPct val="100000"/>
              <a:defRPr sz="1800">
                <a:solidFill>
                  <a:schemeClr val="dk2"/>
                </a:solidFill>
              </a:defRPr>
            </a:lvl7pPr>
            <a:lvl8pPr lvl="7" rtl="0">
              <a:spcBef>
                <a:spcPts val="360"/>
              </a:spcBef>
              <a:buClr>
                <a:schemeClr val="dk2"/>
              </a:buClr>
              <a:buSzPct val="100000"/>
              <a:defRPr sz="1800">
                <a:solidFill>
                  <a:schemeClr val="dk2"/>
                </a:solidFill>
              </a:defRPr>
            </a:lvl8pPr>
            <a:lvl9pPr lvl="8" rtl="0">
              <a:spcBef>
                <a:spcPts val="360"/>
              </a:spcBef>
              <a:buClr>
                <a:schemeClr val="dk2"/>
              </a:buClr>
              <a:buSzPct val="100000"/>
              <a:defRPr sz="1800">
                <a:solidFill>
                  <a:schemeClr val="dk2"/>
                </a:solidFill>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lvl="0" rtl="0">
              <a:spcBef>
                <a:spcPts val="0"/>
              </a:spcBef>
              <a:buClr>
                <a:schemeClr val="lt1"/>
              </a:buClr>
              <a:buSzPct val="100000"/>
              <a:buNone/>
              <a:defRPr sz="3600" b="1">
                <a:solidFill>
                  <a:schemeClr val="lt1"/>
                </a:solidFill>
              </a:defRPr>
            </a:lvl1pPr>
            <a:lvl2pPr lvl="1" rtl="0">
              <a:spcBef>
                <a:spcPts val="0"/>
              </a:spcBef>
              <a:buClr>
                <a:schemeClr val="lt1"/>
              </a:buClr>
              <a:buSzPct val="100000"/>
              <a:buNone/>
              <a:defRPr sz="3600" b="1">
                <a:solidFill>
                  <a:schemeClr val="lt1"/>
                </a:solidFill>
              </a:defRPr>
            </a:lvl2pPr>
            <a:lvl3pPr lvl="2" rtl="0">
              <a:spcBef>
                <a:spcPts val="0"/>
              </a:spcBef>
              <a:buClr>
                <a:schemeClr val="lt1"/>
              </a:buClr>
              <a:buSzPct val="100000"/>
              <a:buNone/>
              <a:defRPr sz="3600" b="1">
                <a:solidFill>
                  <a:schemeClr val="lt1"/>
                </a:solidFill>
              </a:defRPr>
            </a:lvl3pPr>
            <a:lvl4pPr lvl="3" rtl="0">
              <a:spcBef>
                <a:spcPts val="0"/>
              </a:spcBef>
              <a:buClr>
                <a:schemeClr val="lt1"/>
              </a:buClr>
              <a:buSzPct val="100000"/>
              <a:buNone/>
              <a:defRPr sz="3600" b="1">
                <a:solidFill>
                  <a:schemeClr val="lt1"/>
                </a:solidFill>
              </a:defRPr>
            </a:lvl4pPr>
            <a:lvl5pPr lvl="4" rtl="0">
              <a:spcBef>
                <a:spcPts val="0"/>
              </a:spcBef>
              <a:buClr>
                <a:schemeClr val="lt1"/>
              </a:buClr>
              <a:buSzPct val="100000"/>
              <a:buNone/>
              <a:defRPr sz="3600" b="1">
                <a:solidFill>
                  <a:schemeClr val="lt1"/>
                </a:solidFill>
              </a:defRPr>
            </a:lvl5pPr>
            <a:lvl6pPr lvl="5" rtl="0">
              <a:spcBef>
                <a:spcPts val="0"/>
              </a:spcBef>
              <a:buClr>
                <a:schemeClr val="lt1"/>
              </a:buClr>
              <a:buSzPct val="100000"/>
              <a:buNone/>
              <a:defRPr sz="3600" b="1">
                <a:solidFill>
                  <a:schemeClr val="lt1"/>
                </a:solidFill>
              </a:defRPr>
            </a:lvl6pPr>
            <a:lvl7pPr lvl="6" rtl="0">
              <a:spcBef>
                <a:spcPts val="0"/>
              </a:spcBef>
              <a:buClr>
                <a:schemeClr val="lt1"/>
              </a:buClr>
              <a:buSzPct val="100000"/>
              <a:buNone/>
              <a:defRPr sz="3600" b="1">
                <a:solidFill>
                  <a:schemeClr val="lt1"/>
                </a:solidFill>
              </a:defRPr>
            </a:lvl7pPr>
            <a:lvl8pPr lvl="7" rtl="0">
              <a:spcBef>
                <a:spcPts val="0"/>
              </a:spcBef>
              <a:buClr>
                <a:schemeClr val="lt1"/>
              </a:buClr>
              <a:buSzPct val="100000"/>
              <a:buNone/>
              <a:defRPr sz="3600" b="1">
                <a:solidFill>
                  <a:schemeClr val="lt1"/>
                </a:solidFill>
              </a:defRPr>
            </a:lvl8pPr>
            <a:lvl9pPr lvl="8" rtl="0">
              <a:spcBef>
                <a:spcPts val="0"/>
              </a:spcBef>
              <a:buClr>
                <a:schemeClr val="lt1"/>
              </a:buClr>
              <a:buSzPct val="100000"/>
              <a:buNone/>
              <a:defRPr sz="3600" b="1">
                <a:solidFill>
                  <a:schemeClr val="lt1"/>
                </a:solidFill>
              </a:defRPr>
            </a:lvl9pPr>
          </a:lstStyle>
          <a:p>
            <a:endParaRPr/>
          </a:p>
        </p:txBody>
      </p:sp>
      <p:sp>
        <p:nvSpPr>
          <p:cNvPr id="108" name="Shape 108"/>
          <p:cNvSpPr txBox="1">
            <a:spLocks noGrp="1"/>
          </p:cNvSpPr>
          <p:nvPr>
            <p:ph type="body" idx="1"/>
          </p:nvPr>
        </p:nvSpPr>
        <p:spPr>
          <a:xfrm>
            <a:off x="457200" y="1200150"/>
            <a:ext cx="8229600" cy="3725700"/>
          </a:xfrm>
          <a:prstGeom prst="rect">
            <a:avLst/>
          </a:prstGeom>
          <a:noFill/>
          <a:ln>
            <a:noFill/>
          </a:ln>
        </p:spPr>
        <p:txBody>
          <a:bodyPr lIns="91425" tIns="91425" rIns="91425" bIns="91425" anchor="t" anchorCtr="0"/>
          <a:lstStyle>
            <a:lvl1pPr lvl="0" rtl="0">
              <a:spcBef>
                <a:spcPts val="600"/>
              </a:spcBef>
              <a:buClr>
                <a:schemeClr val="lt1"/>
              </a:buClr>
              <a:buSzPct val="100000"/>
              <a:defRPr sz="3000">
                <a:solidFill>
                  <a:schemeClr val="lt1"/>
                </a:solidFill>
              </a:defRPr>
            </a:lvl1pPr>
            <a:lvl2pPr lvl="1" rtl="0">
              <a:spcBef>
                <a:spcPts val="480"/>
              </a:spcBef>
              <a:buClr>
                <a:schemeClr val="lt1"/>
              </a:buClr>
              <a:buSzPct val="100000"/>
              <a:defRPr sz="2400">
                <a:solidFill>
                  <a:schemeClr val="lt1"/>
                </a:solidFill>
              </a:defRPr>
            </a:lvl2pPr>
            <a:lvl3pPr lvl="2" rtl="0">
              <a:spcBef>
                <a:spcPts val="480"/>
              </a:spcBef>
              <a:buClr>
                <a:schemeClr val="lt1"/>
              </a:buClr>
              <a:buSzPct val="100000"/>
              <a:defRPr sz="2400">
                <a:solidFill>
                  <a:schemeClr val="lt1"/>
                </a:solidFill>
              </a:defRPr>
            </a:lvl3pPr>
            <a:lvl4pPr lvl="3" rtl="0">
              <a:spcBef>
                <a:spcPts val="360"/>
              </a:spcBef>
              <a:buClr>
                <a:schemeClr val="lt1"/>
              </a:buClr>
              <a:buSzPct val="100000"/>
              <a:defRPr sz="1800">
                <a:solidFill>
                  <a:schemeClr val="lt1"/>
                </a:solidFill>
              </a:defRPr>
            </a:lvl4pPr>
            <a:lvl5pPr lvl="4" rtl="0">
              <a:spcBef>
                <a:spcPts val="360"/>
              </a:spcBef>
              <a:buClr>
                <a:schemeClr val="lt1"/>
              </a:buClr>
              <a:buSzPct val="100000"/>
              <a:defRPr sz="1800">
                <a:solidFill>
                  <a:schemeClr val="lt1"/>
                </a:solidFill>
              </a:defRPr>
            </a:lvl5pPr>
            <a:lvl6pPr lvl="5" rtl="0">
              <a:spcBef>
                <a:spcPts val="360"/>
              </a:spcBef>
              <a:buClr>
                <a:schemeClr val="lt1"/>
              </a:buClr>
              <a:buSzPct val="100000"/>
              <a:defRPr sz="1800">
                <a:solidFill>
                  <a:schemeClr val="lt1"/>
                </a:solidFill>
              </a:defRPr>
            </a:lvl6pPr>
            <a:lvl7pPr lvl="6" rtl="0">
              <a:spcBef>
                <a:spcPts val="360"/>
              </a:spcBef>
              <a:buClr>
                <a:schemeClr val="lt1"/>
              </a:buClr>
              <a:buSzPct val="100000"/>
              <a:defRPr sz="1800">
                <a:solidFill>
                  <a:schemeClr val="lt1"/>
                </a:solidFill>
              </a:defRPr>
            </a:lvl7pPr>
            <a:lvl8pPr lvl="7" rtl="0">
              <a:spcBef>
                <a:spcPts val="360"/>
              </a:spcBef>
              <a:buClr>
                <a:schemeClr val="lt1"/>
              </a:buClr>
              <a:buSzPct val="100000"/>
              <a:defRPr sz="1800">
                <a:solidFill>
                  <a:schemeClr val="lt1"/>
                </a:solidFill>
              </a:defRPr>
            </a:lvl8pPr>
            <a:lvl9pPr lvl="8" rtl="0">
              <a:spcBef>
                <a:spcPts val="360"/>
              </a:spcBef>
              <a:buClr>
                <a:schemeClr val="lt1"/>
              </a:buClr>
              <a:buSzPct val="100000"/>
              <a:defRPr sz="1800">
                <a:solidFill>
                  <a:schemeClr val="lt1"/>
                </a:solidFill>
              </a:defRPr>
            </a:lvl9pPr>
          </a:lstStyle>
          <a:p>
            <a:endParaRPr/>
          </a:p>
        </p:txBody>
      </p:sp>
      <p:sp>
        <p:nvSpPr>
          <p:cNvPr id="109" name="Shape 109"/>
          <p:cNvSpPr txBox="1">
            <a:spLocks noGrp="1"/>
          </p:cNvSpPr>
          <p:nvPr>
            <p:ph type="sldNum" idx="12"/>
          </p:nvPr>
        </p:nvSpPr>
        <p:spPr>
          <a:xfrm>
            <a:off x="8556791" y="4749850"/>
            <a:ext cx="548700" cy="3936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 sz="1300">
                <a:solidFill>
                  <a:schemeClr val="lt1"/>
                </a:solidFill>
              </a:rPr>
              <a:t>‹#›</a:t>
            </a:fld>
            <a:endParaRPr lang="en" sz="1300">
              <a:solidFill>
                <a:schemeClr val="lt1"/>
              </a:solidFill>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www.criticalresistance.or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hyperlink" Target="mailto:nina@endwomentethics.org" TargetMode="External"/><Relationship Id="rId4" Type="http://schemas.openxmlformats.org/officeDocument/2006/relationships/hyperlink" Target="http://www.endowmentethics.or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gif"/><Relationship Id="rId18" Type="http://schemas.openxmlformats.org/officeDocument/2006/relationships/image" Target="../media/image17.gif"/><Relationship Id="rId3" Type="http://schemas.openxmlformats.org/officeDocument/2006/relationships/image" Target="../media/image2.jpg"/><Relationship Id="rId21" Type="http://schemas.openxmlformats.org/officeDocument/2006/relationships/image" Target="../media/image20.jpg"/><Relationship Id="rId7" Type="http://schemas.openxmlformats.org/officeDocument/2006/relationships/image" Target="../media/image6.png"/><Relationship Id="rId12" Type="http://schemas.openxmlformats.org/officeDocument/2006/relationships/image" Target="../media/image11.jpg"/><Relationship Id="rId17"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15.jpg"/><Relationship Id="rId20" Type="http://schemas.openxmlformats.org/officeDocument/2006/relationships/image" Target="../media/image19.jpg"/><Relationship Id="rId1" Type="http://schemas.openxmlformats.org/officeDocument/2006/relationships/slideLayout" Target="../slideLayouts/slideLayout12.xml"/><Relationship Id="rId6" Type="http://schemas.openxmlformats.org/officeDocument/2006/relationships/image" Target="../media/image5.jpg"/><Relationship Id="rId11" Type="http://schemas.openxmlformats.org/officeDocument/2006/relationships/image" Target="../media/image10.jpg"/><Relationship Id="rId24" Type="http://schemas.openxmlformats.org/officeDocument/2006/relationships/image" Target="../media/image23.gif"/><Relationship Id="rId5" Type="http://schemas.openxmlformats.org/officeDocument/2006/relationships/image" Target="../media/image4.png"/><Relationship Id="rId15" Type="http://schemas.openxmlformats.org/officeDocument/2006/relationships/image" Target="../media/image14.jpg"/><Relationship Id="rId23" Type="http://schemas.openxmlformats.org/officeDocument/2006/relationships/image" Target="../media/image22.jp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g"/><Relationship Id="rId22"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hyperlink" Target="http://youtube.com/v/qJ20tIYirKg"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www.youtube.com/watch?v=qJ20tIYirKg" TargetMode="External"/><Relationship Id="rId4" Type="http://schemas.openxmlformats.org/officeDocument/2006/relationships/image" Target="../media/image25.jp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134"/>
        <p:cNvGrpSpPr/>
        <p:nvPr/>
      </p:nvGrpSpPr>
      <p:grpSpPr>
        <a:xfrm>
          <a:off x="0" y="0"/>
          <a:ext cx="0" cy="0"/>
          <a:chOff x="0" y="0"/>
          <a:chExt cx="0" cy="0"/>
        </a:xfrm>
      </p:grpSpPr>
      <p:sp>
        <p:nvSpPr>
          <p:cNvPr id="135" name="Shape 135"/>
          <p:cNvSpPr txBox="1">
            <a:spLocks noGrp="1"/>
          </p:cNvSpPr>
          <p:nvPr>
            <p:ph type="ctrTitle"/>
          </p:nvPr>
        </p:nvSpPr>
        <p:spPr>
          <a:xfrm>
            <a:off x="0" y="2575375"/>
            <a:ext cx="9144000" cy="1509900"/>
          </a:xfrm>
          <a:prstGeom prst="rect">
            <a:avLst/>
          </a:prstGeom>
        </p:spPr>
        <p:txBody>
          <a:bodyPr lIns="91425" tIns="91425" rIns="91425" bIns="91425" anchor="b" anchorCtr="0">
            <a:noAutofit/>
          </a:bodyPr>
          <a:lstStyle/>
          <a:p>
            <a:pPr lvl="0" rtl="0">
              <a:spcBef>
                <a:spcPts val="0"/>
              </a:spcBef>
              <a:buNone/>
            </a:pPr>
            <a:r>
              <a:rPr lang="en">
                <a:latin typeface="Abel"/>
                <a:ea typeface="Abel"/>
                <a:cs typeface="Abel"/>
                <a:sym typeface="Abel"/>
              </a:rPr>
              <a:t>Private Prisons as Profit Factories</a:t>
            </a:r>
          </a:p>
        </p:txBody>
      </p:sp>
      <p:sp>
        <p:nvSpPr>
          <p:cNvPr id="136" name="Shape 136"/>
          <p:cNvSpPr txBox="1">
            <a:spLocks noGrp="1"/>
          </p:cNvSpPr>
          <p:nvPr>
            <p:ph type="subTitle" idx="1"/>
          </p:nvPr>
        </p:nvSpPr>
        <p:spPr>
          <a:xfrm>
            <a:off x="671250" y="3981624"/>
            <a:ext cx="7801500" cy="1016700"/>
          </a:xfrm>
          <a:prstGeom prst="rect">
            <a:avLst/>
          </a:prstGeom>
        </p:spPr>
        <p:txBody>
          <a:bodyPr lIns="91425" tIns="91425" rIns="91425" bIns="91425" anchor="t" anchorCtr="0">
            <a:noAutofit/>
          </a:bodyPr>
          <a:lstStyle/>
          <a:p>
            <a:pPr lvl="0">
              <a:spcBef>
                <a:spcPts val="0"/>
              </a:spcBef>
              <a:buNone/>
            </a:pPr>
            <a:r>
              <a:rPr lang="en" sz="2400">
                <a:solidFill>
                  <a:schemeClr val="dk1"/>
                </a:solidFill>
                <a:latin typeface="Abel"/>
                <a:ea typeface="Abel"/>
                <a:cs typeface="Abel"/>
                <a:sym typeface="Abel"/>
              </a:rPr>
              <a:t>Left Forum 2016 Panel Presentation</a:t>
            </a:r>
          </a:p>
          <a:p>
            <a:pPr lvl="0" rtl="0">
              <a:spcBef>
                <a:spcPts val="0"/>
              </a:spcBef>
              <a:buNone/>
            </a:pPr>
            <a:r>
              <a:rPr lang="en" sz="2400">
                <a:solidFill>
                  <a:schemeClr val="dk1"/>
                </a:solidFill>
                <a:latin typeface="Abel"/>
                <a:ea typeface="Abel"/>
                <a:cs typeface="Abel"/>
                <a:sym typeface="Abel"/>
              </a:rPr>
              <a:t>Responsible Endowments Coalition</a:t>
            </a:r>
          </a:p>
        </p:txBody>
      </p:sp>
      <p:pic>
        <p:nvPicPr>
          <p:cNvPr id="137" name="Shape 137"/>
          <p:cNvPicPr preferRelativeResize="0"/>
          <p:nvPr/>
        </p:nvPicPr>
        <p:blipFill rotWithShape="1">
          <a:blip r:embed="rId3">
            <a:alphaModFix/>
          </a:blip>
          <a:srcRect t="1693" b="29723"/>
          <a:stretch/>
        </p:blipFill>
        <p:spPr>
          <a:xfrm>
            <a:off x="0" y="0"/>
            <a:ext cx="9144000" cy="3047998"/>
          </a:xfrm>
          <a:prstGeom prst="rect">
            <a:avLst/>
          </a:prstGeom>
          <a:noFill/>
          <a:ln>
            <a:noFill/>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209"/>
        <p:cNvGrpSpPr/>
        <p:nvPr/>
      </p:nvGrpSpPr>
      <p:grpSpPr>
        <a:xfrm>
          <a:off x="0" y="0"/>
          <a:ext cx="0" cy="0"/>
          <a:chOff x="0" y="0"/>
          <a:chExt cx="0" cy="0"/>
        </a:xfrm>
      </p:grpSpPr>
      <p:pic>
        <p:nvPicPr>
          <p:cNvPr id="210" name="Shape 210"/>
          <p:cNvPicPr preferRelativeResize="0"/>
          <p:nvPr/>
        </p:nvPicPr>
        <p:blipFill rotWithShape="1">
          <a:blip r:embed="rId3">
            <a:alphaModFix/>
          </a:blip>
          <a:srcRect t="55610"/>
          <a:stretch/>
        </p:blipFill>
        <p:spPr>
          <a:xfrm>
            <a:off x="202962" y="432624"/>
            <a:ext cx="8738077" cy="4602699"/>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214"/>
        <p:cNvGrpSpPr/>
        <p:nvPr/>
      </p:nvGrpSpPr>
      <p:grpSpPr>
        <a:xfrm>
          <a:off x="0" y="0"/>
          <a:ext cx="0" cy="0"/>
          <a:chOff x="0" y="0"/>
          <a:chExt cx="0" cy="0"/>
        </a:xfrm>
      </p:grpSpPr>
      <p:pic>
        <p:nvPicPr>
          <p:cNvPr id="215" name="Shape 215"/>
          <p:cNvPicPr preferRelativeResize="0"/>
          <p:nvPr/>
        </p:nvPicPr>
        <p:blipFill>
          <a:blip r:embed="rId3">
            <a:alphaModFix/>
          </a:blip>
          <a:stretch>
            <a:fillRect/>
          </a:stretch>
        </p:blipFill>
        <p:spPr>
          <a:xfrm>
            <a:off x="509718" y="161443"/>
            <a:ext cx="4458600" cy="4661924"/>
          </a:xfrm>
          <a:prstGeom prst="rect">
            <a:avLst/>
          </a:prstGeom>
          <a:noFill/>
          <a:ln>
            <a:noFill/>
          </a:ln>
        </p:spPr>
      </p:pic>
      <p:sp>
        <p:nvSpPr>
          <p:cNvPr id="216" name="Shape 216"/>
          <p:cNvSpPr txBox="1"/>
          <p:nvPr/>
        </p:nvSpPr>
        <p:spPr>
          <a:xfrm>
            <a:off x="5245450" y="704325"/>
            <a:ext cx="3503100" cy="38184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2000" i="1">
                <a:solidFill>
                  <a:srgbClr val="FFFFFF"/>
                </a:solidFill>
                <a:latin typeface="Abel"/>
                <a:ea typeface="Abel"/>
                <a:cs typeface="Abel"/>
                <a:sym typeface="Abel"/>
              </a:rPr>
              <a:t>Prison Industrial Complex (PIC) is a term we use to describe the overlapping interests of government and industry that use surveillance, policing, and imprisonment as solutions to  economic, social, and political problems (from Critical Resistance, </a:t>
            </a:r>
            <a:r>
              <a:rPr lang="en" sz="2000" i="1" u="sng">
                <a:solidFill>
                  <a:srgbClr val="FFFFFF"/>
                </a:solidFill>
                <a:latin typeface="Abel"/>
                <a:ea typeface="Abel"/>
                <a:cs typeface="Abel"/>
                <a:sym typeface="Abel"/>
                <a:hlinkClick r:id="rId4"/>
              </a:rPr>
              <a:t>www.criticalresistance.org</a:t>
            </a:r>
            <a:r>
              <a:rPr lang="en" sz="2000" i="1">
                <a:solidFill>
                  <a:srgbClr val="FFFFFF"/>
                </a:solidFill>
                <a:latin typeface="Abel"/>
                <a:ea typeface="Abel"/>
                <a:cs typeface="Abel"/>
                <a:sym typeface="Abel"/>
              </a:rPr>
              <a:t>) </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3454050" y="0"/>
            <a:ext cx="2235900" cy="572700"/>
          </a:xfrm>
          <a:prstGeom prst="rect">
            <a:avLst/>
          </a:prstGeom>
        </p:spPr>
        <p:txBody>
          <a:bodyPr lIns="91425" tIns="91425" rIns="91425" bIns="91425" anchor="t" anchorCtr="0">
            <a:noAutofit/>
          </a:bodyPr>
          <a:lstStyle/>
          <a:p>
            <a:pPr lvl="0">
              <a:spcBef>
                <a:spcPts val="0"/>
              </a:spcBef>
              <a:buNone/>
            </a:pPr>
            <a:r>
              <a:rPr lang="en">
                <a:latin typeface="Abel"/>
                <a:ea typeface="Abel"/>
                <a:cs typeface="Abel"/>
                <a:sym typeface="Abel"/>
              </a:rPr>
              <a:t>Privatization</a:t>
            </a:r>
          </a:p>
        </p:txBody>
      </p:sp>
      <p:sp>
        <p:nvSpPr>
          <p:cNvPr id="222" name="Shape 222"/>
          <p:cNvSpPr txBox="1">
            <a:spLocks noGrp="1"/>
          </p:cNvSpPr>
          <p:nvPr>
            <p:ph type="body" idx="1"/>
          </p:nvPr>
        </p:nvSpPr>
        <p:spPr>
          <a:xfrm>
            <a:off x="0" y="651775"/>
            <a:ext cx="9144000" cy="4491600"/>
          </a:xfrm>
          <a:prstGeom prst="rect">
            <a:avLst/>
          </a:prstGeom>
        </p:spPr>
        <p:txBody>
          <a:bodyPr lIns="91425" tIns="91425" rIns="91425" bIns="91425" anchor="t" anchorCtr="0">
            <a:noAutofit/>
          </a:bodyPr>
          <a:lstStyle/>
          <a:p>
            <a:pPr marL="457200" lvl="0" indent="-323850" rtl="0">
              <a:lnSpc>
                <a:spcPct val="100000"/>
              </a:lnSpc>
              <a:spcBef>
                <a:spcPts val="0"/>
              </a:spcBef>
              <a:spcAft>
                <a:spcPts val="0"/>
              </a:spcAft>
              <a:buSzPct val="100000"/>
            </a:pPr>
            <a:r>
              <a:rPr lang="en" sz="1500">
                <a:solidFill>
                  <a:srgbClr val="CC0000"/>
                </a:solidFill>
              </a:rPr>
              <a:t>1817 </a:t>
            </a:r>
            <a:r>
              <a:rPr lang="en" sz="1500"/>
              <a:t>- First Model Prison built in US (NY)</a:t>
            </a:r>
          </a:p>
          <a:p>
            <a:pPr marL="457200" lvl="0" indent="-323850" rtl="0">
              <a:lnSpc>
                <a:spcPct val="100000"/>
              </a:lnSpc>
              <a:spcBef>
                <a:spcPts val="0"/>
              </a:spcBef>
              <a:spcAft>
                <a:spcPts val="0"/>
              </a:spcAft>
              <a:buSzPct val="100000"/>
            </a:pPr>
            <a:r>
              <a:rPr lang="en" sz="1500">
                <a:solidFill>
                  <a:srgbClr val="F1C232"/>
                </a:solidFill>
              </a:rPr>
              <a:t>1890s</a:t>
            </a:r>
            <a:r>
              <a:rPr lang="en" sz="1500"/>
              <a:t> - First Detention Center built in US (NY)</a:t>
            </a:r>
          </a:p>
          <a:p>
            <a:pPr marL="457200" lvl="0" indent="-323850" rtl="0">
              <a:lnSpc>
                <a:spcPct val="100000"/>
              </a:lnSpc>
              <a:spcBef>
                <a:spcPts val="0"/>
              </a:spcBef>
              <a:spcAft>
                <a:spcPts val="0"/>
              </a:spcAft>
              <a:buSzPct val="100000"/>
            </a:pPr>
            <a:r>
              <a:rPr lang="en" sz="1500">
                <a:solidFill>
                  <a:srgbClr val="CC0000"/>
                </a:solidFill>
              </a:rPr>
              <a:t>1951 </a:t>
            </a:r>
            <a:r>
              <a:rPr lang="en" sz="1500"/>
              <a:t>- Boggs Act first created - first mandatory minimum law for marijuana</a:t>
            </a:r>
          </a:p>
          <a:p>
            <a:pPr marL="457200" lvl="0" indent="-323850" rtl="0">
              <a:lnSpc>
                <a:spcPct val="100000"/>
              </a:lnSpc>
              <a:spcBef>
                <a:spcPts val="0"/>
              </a:spcBef>
              <a:spcAft>
                <a:spcPts val="0"/>
              </a:spcAft>
              <a:buSzPct val="100000"/>
            </a:pPr>
            <a:r>
              <a:rPr lang="en" sz="1500">
                <a:solidFill>
                  <a:srgbClr val="F1C232"/>
                </a:solidFill>
              </a:rPr>
              <a:t>1954 </a:t>
            </a:r>
            <a:r>
              <a:rPr lang="en" sz="1500"/>
              <a:t>- Four former FBI agents found Wacknut Corporation's  -- renamed GEO</a:t>
            </a:r>
          </a:p>
          <a:p>
            <a:pPr marL="457200" lvl="0" indent="-323850" rtl="0">
              <a:lnSpc>
                <a:spcPct val="100000"/>
              </a:lnSpc>
              <a:spcBef>
                <a:spcPts val="0"/>
              </a:spcBef>
              <a:spcAft>
                <a:spcPts val="0"/>
              </a:spcAft>
              <a:buSzPct val="100000"/>
            </a:pPr>
            <a:r>
              <a:rPr lang="en" sz="1500">
                <a:solidFill>
                  <a:srgbClr val="CC0000"/>
                </a:solidFill>
              </a:rPr>
              <a:t>1973</a:t>
            </a:r>
            <a:r>
              <a:rPr lang="en" sz="1500"/>
              <a:t> - NY passes Rockefeller Drug Laws, first statewide “tough on crime law”</a:t>
            </a:r>
          </a:p>
          <a:p>
            <a:pPr marL="457200" lvl="0" indent="-323850" rtl="0">
              <a:lnSpc>
                <a:spcPct val="100000"/>
              </a:lnSpc>
              <a:spcBef>
                <a:spcPts val="0"/>
              </a:spcBef>
              <a:spcAft>
                <a:spcPts val="0"/>
              </a:spcAft>
              <a:buSzPct val="100000"/>
            </a:pPr>
            <a:r>
              <a:rPr lang="en" sz="1500">
                <a:solidFill>
                  <a:srgbClr val="F1C232"/>
                </a:solidFill>
              </a:rPr>
              <a:t>1983 </a:t>
            </a:r>
            <a:r>
              <a:rPr lang="en" sz="1500"/>
              <a:t>- First Private Prison company founded (CCA)</a:t>
            </a:r>
          </a:p>
          <a:p>
            <a:pPr marL="914400" lvl="1" indent="-323850" rtl="0">
              <a:lnSpc>
                <a:spcPct val="100000"/>
              </a:lnSpc>
              <a:spcBef>
                <a:spcPts val="0"/>
              </a:spcBef>
              <a:spcAft>
                <a:spcPts val="0"/>
              </a:spcAft>
              <a:buSzPct val="100000"/>
            </a:pPr>
            <a:r>
              <a:rPr lang="en" sz="1500"/>
              <a:t>GEO Group founded in 84’</a:t>
            </a:r>
          </a:p>
          <a:p>
            <a:pPr marL="457200" lvl="0" indent="-323850" rtl="0">
              <a:lnSpc>
                <a:spcPct val="100000"/>
              </a:lnSpc>
              <a:spcBef>
                <a:spcPts val="0"/>
              </a:spcBef>
              <a:spcAft>
                <a:spcPts val="0"/>
              </a:spcAft>
              <a:buSzPct val="100000"/>
            </a:pPr>
            <a:r>
              <a:rPr lang="en" sz="1500">
                <a:solidFill>
                  <a:srgbClr val="CC0000"/>
                </a:solidFill>
              </a:rPr>
              <a:t>1980s </a:t>
            </a:r>
            <a:r>
              <a:rPr lang="en" sz="1500"/>
              <a:t>- Shift in Immigration Policy</a:t>
            </a:r>
          </a:p>
          <a:p>
            <a:pPr marL="914400" lvl="1" indent="-323850" rtl="0">
              <a:lnSpc>
                <a:spcPct val="100000"/>
              </a:lnSpc>
              <a:spcBef>
                <a:spcPts val="0"/>
              </a:spcBef>
              <a:spcAft>
                <a:spcPts val="0"/>
              </a:spcAft>
              <a:buSzPct val="100000"/>
            </a:pPr>
            <a:r>
              <a:rPr lang="en" sz="1500"/>
              <a:t>Privatization begins -&gt; INS signs with CCA in 83’</a:t>
            </a:r>
          </a:p>
          <a:p>
            <a:pPr marL="457200" lvl="0" indent="-323850" rtl="0">
              <a:lnSpc>
                <a:spcPct val="100000"/>
              </a:lnSpc>
              <a:spcBef>
                <a:spcPts val="0"/>
              </a:spcBef>
              <a:spcAft>
                <a:spcPts val="0"/>
              </a:spcAft>
              <a:buSzPct val="100000"/>
            </a:pPr>
            <a:r>
              <a:rPr lang="en" sz="1500">
                <a:solidFill>
                  <a:srgbClr val="F1C232"/>
                </a:solidFill>
              </a:rPr>
              <a:t>1986 </a:t>
            </a:r>
            <a:r>
              <a:rPr lang="en" sz="1500"/>
              <a:t>- Reagan signs Anti-Drug Abuse Act - funding new prisons and creating nationwide mandatory minimums</a:t>
            </a:r>
          </a:p>
          <a:p>
            <a:pPr marL="457200" lvl="0" indent="-323850" rtl="0">
              <a:lnSpc>
                <a:spcPct val="100000"/>
              </a:lnSpc>
              <a:spcBef>
                <a:spcPts val="0"/>
              </a:spcBef>
              <a:spcAft>
                <a:spcPts val="0"/>
              </a:spcAft>
              <a:buSzPct val="100000"/>
            </a:pPr>
            <a:r>
              <a:rPr lang="en" sz="1500">
                <a:solidFill>
                  <a:srgbClr val="CC0000"/>
                </a:solidFill>
              </a:rPr>
              <a:t>1990s </a:t>
            </a:r>
            <a:r>
              <a:rPr lang="en" sz="1500"/>
              <a:t>- Shift in immigration policy - detention centers become primary form of enforcement</a:t>
            </a:r>
          </a:p>
          <a:p>
            <a:pPr marL="457200" lvl="0" indent="-323850" rtl="0">
              <a:lnSpc>
                <a:spcPct val="100000"/>
              </a:lnSpc>
              <a:spcBef>
                <a:spcPts val="0"/>
              </a:spcBef>
              <a:spcAft>
                <a:spcPts val="0"/>
              </a:spcAft>
              <a:buSzPct val="100000"/>
            </a:pPr>
            <a:r>
              <a:rPr lang="en" sz="1500">
                <a:solidFill>
                  <a:srgbClr val="F1C232"/>
                </a:solidFill>
              </a:rPr>
              <a:t>1996 </a:t>
            </a:r>
            <a:r>
              <a:rPr lang="en" sz="1500"/>
              <a:t>- Illegal Immigration Reform and Immigrant Responsibility Act expand criminalization &amp; mandatory detention of undocumented migrants</a:t>
            </a:r>
          </a:p>
          <a:p>
            <a:pPr marL="457200" lvl="0" indent="-323850" rtl="0">
              <a:lnSpc>
                <a:spcPct val="100000"/>
              </a:lnSpc>
              <a:spcBef>
                <a:spcPts val="0"/>
              </a:spcBef>
              <a:spcAft>
                <a:spcPts val="0"/>
              </a:spcAft>
              <a:buSzPct val="100000"/>
            </a:pPr>
            <a:r>
              <a:rPr lang="en" sz="1500">
                <a:solidFill>
                  <a:srgbClr val="CC0000"/>
                </a:solidFill>
              </a:rPr>
              <a:t>2005 </a:t>
            </a:r>
            <a:r>
              <a:rPr lang="en" sz="1500"/>
              <a:t>- Operation Streamline moves prosecution of undocumented immigrants to federal criminal justice system</a:t>
            </a:r>
          </a:p>
          <a:p>
            <a:pPr marL="457200" lvl="0" indent="-323850" rtl="0">
              <a:lnSpc>
                <a:spcPct val="100000"/>
              </a:lnSpc>
              <a:spcBef>
                <a:spcPts val="0"/>
              </a:spcBef>
              <a:spcAft>
                <a:spcPts val="0"/>
              </a:spcAft>
              <a:buSzPct val="100000"/>
            </a:pPr>
            <a:r>
              <a:rPr lang="en" sz="1500">
                <a:solidFill>
                  <a:srgbClr val="F1C232"/>
                </a:solidFill>
              </a:rPr>
              <a:t>2010</a:t>
            </a:r>
            <a:r>
              <a:rPr lang="en" sz="1500"/>
              <a:t> - SB 1070</a:t>
            </a:r>
          </a:p>
          <a:p>
            <a:pPr marL="457200" lvl="0" indent="-323850" rtl="0">
              <a:lnSpc>
                <a:spcPct val="100000"/>
              </a:lnSpc>
              <a:spcBef>
                <a:spcPts val="0"/>
              </a:spcBef>
              <a:spcAft>
                <a:spcPts val="0"/>
              </a:spcAft>
              <a:buSzPct val="100000"/>
            </a:pPr>
            <a:r>
              <a:rPr lang="en" sz="1500">
                <a:solidFill>
                  <a:srgbClr val="CC0000"/>
                </a:solidFill>
              </a:rPr>
              <a:t>2013</a:t>
            </a:r>
            <a:r>
              <a:rPr lang="en" sz="1500"/>
              <a:t> - GEO and CCA apply for REIT tax status</a:t>
            </a:r>
          </a:p>
          <a:p>
            <a:pPr marL="457200" lvl="0" indent="-323850" rtl="0">
              <a:lnSpc>
                <a:spcPct val="100000"/>
              </a:lnSpc>
              <a:spcBef>
                <a:spcPts val="0"/>
              </a:spcBef>
              <a:spcAft>
                <a:spcPts val="0"/>
              </a:spcAft>
              <a:buSzPct val="100000"/>
            </a:pPr>
            <a:r>
              <a:rPr lang="en" sz="1500">
                <a:solidFill>
                  <a:srgbClr val="F1C232"/>
                </a:solidFill>
              </a:rPr>
              <a:t>2015</a:t>
            </a:r>
            <a:r>
              <a:rPr lang="en" sz="1500"/>
              <a:t> - House Appropriation committee proposes $2.9 billion for ICE detentions</a:t>
            </a: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226"/>
        <p:cNvGrpSpPr/>
        <p:nvPr/>
      </p:nvGrpSpPr>
      <p:grpSpPr>
        <a:xfrm>
          <a:off x="0" y="0"/>
          <a:ext cx="0" cy="0"/>
          <a:chOff x="0" y="0"/>
          <a:chExt cx="0" cy="0"/>
        </a:xfrm>
      </p:grpSpPr>
      <p:pic>
        <p:nvPicPr>
          <p:cNvPr id="227" name="Shape 227"/>
          <p:cNvPicPr preferRelativeResize="0"/>
          <p:nvPr/>
        </p:nvPicPr>
        <p:blipFill>
          <a:blip r:embed="rId3">
            <a:alphaModFix/>
          </a:blip>
          <a:stretch>
            <a:fillRect/>
          </a:stretch>
        </p:blipFill>
        <p:spPr>
          <a:xfrm>
            <a:off x="1372424" y="259061"/>
            <a:ext cx="6924475" cy="4625375"/>
          </a:xfrm>
          <a:prstGeom prst="rect">
            <a:avLst/>
          </a:prstGeom>
          <a:noFill/>
          <a:ln>
            <a:noFill/>
          </a:ln>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186900" y="180600"/>
            <a:ext cx="3910800" cy="572700"/>
          </a:xfrm>
          <a:prstGeom prst="rect">
            <a:avLst/>
          </a:prstGeom>
        </p:spPr>
        <p:txBody>
          <a:bodyPr lIns="91425" tIns="91425" rIns="91425" bIns="91425" anchor="t" anchorCtr="0">
            <a:noAutofit/>
          </a:bodyPr>
          <a:lstStyle/>
          <a:p>
            <a:pPr lvl="0" algn="ctr">
              <a:spcBef>
                <a:spcPts val="0"/>
              </a:spcBef>
              <a:buNone/>
            </a:pPr>
            <a:r>
              <a:rPr lang="en">
                <a:latin typeface="Abel"/>
                <a:ea typeface="Abel"/>
                <a:cs typeface="Abel"/>
                <a:sym typeface="Abel"/>
              </a:rPr>
              <a:t>GET INVOLVED! </a:t>
            </a:r>
          </a:p>
        </p:txBody>
      </p:sp>
      <p:sp>
        <p:nvSpPr>
          <p:cNvPr id="233" name="Shape 233"/>
          <p:cNvSpPr txBox="1">
            <a:spLocks noGrp="1"/>
          </p:cNvSpPr>
          <p:nvPr>
            <p:ph type="title"/>
          </p:nvPr>
        </p:nvSpPr>
        <p:spPr>
          <a:xfrm>
            <a:off x="87150" y="524700"/>
            <a:ext cx="4232100" cy="4481400"/>
          </a:xfrm>
          <a:prstGeom prst="rect">
            <a:avLst/>
          </a:prstGeom>
        </p:spPr>
        <p:txBody>
          <a:bodyPr lIns="91425" tIns="91425" rIns="91425" bIns="91425" anchor="t" anchorCtr="0">
            <a:noAutofit/>
          </a:bodyPr>
          <a:lstStyle/>
          <a:p>
            <a:pPr lvl="0" rtl="0">
              <a:spcBef>
                <a:spcPts val="0"/>
              </a:spcBef>
              <a:buNone/>
            </a:pPr>
            <a:endParaRPr sz="2400">
              <a:latin typeface="Abel"/>
              <a:ea typeface="Abel"/>
              <a:cs typeface="Abel"/>
              <a:sym typeface="Abel"/>
            </a:endParaRPr>
          </a:p>
          <a:p>
            <a:pPr marL="457200" lvl="0" indent="-381000" rtl="0">
              <a:spcBef>
                <a:spcPts val="0"/>
              </a:spcBef>
              <a:buClr>
                <a:srgbClr val="EA9999"/>
              </a:buClr>
              <a:buSzPct val="100000"/>
              <a:buFont typeface="Abel"/>
              <a:buChar char="●"/>
            </a:pPr>
            <a:r>
              <a:rPr lang="en" sz="2400">
                <a:solidFill>
                  <a:srgbClr val="EA9999"/>
                </a:solidFill>
                <a:latin typeface="Abel"/>
                <a:ea typeface="Abel"/>
                <a:cs typeface="Abel"/>
                <a:sym typeface="Abel"/>
              </a:rPr>
              <a:t>National Prison Divestment Coalition</a:t>
            </a:r>
          </a:p>
          <a:p>
            <a:pPr lvl="0" rtl="0">
              <a:spcBef>
                <a:spcPts val="0"/>
              </a:spcBef>
              <a:buNone/>
            </a:pPr>
            <a:endParaRPr sz="2400">
              <a:latin typeface="Abel"/>
              <a:ea typeface="Abel"/>
              <a:cs typeface="Abel"/>
              <a:sym typeface="Abel"/>
            </a:endParaRPr>
          </a:p>
          <a:p>
            <a:pPr marL="457200" lvl="0" indent="-381000" rtl="0">
              <a:spcBef>
                <a:spcPts val="0"/>
              </a:spcBef>
              <a:buClr>
                <a:srgbClr val="FFE599"/>
              </a:buClr>
              <a:buSzPct val="100000"/>
              <a:buFont typeface="Abel"/>
              <a:buChar char="●"/>
            </a:pPr>
            <a:r>
              <a:rPr lang="en" sz="2400">
                <a:solidFill>
                  <a:srgbClr val="FFE599"/>
                </a:solidFill>
                <a:latin typeface="Abel"/>
                <a:ea typeface="Abel"/>
                <a:cs typeface="Abel"/>
                <a:sym typeface="Abel"/>
              </a:rPr>
              <a:t>National Prison Divestment Youth Retreat</a:t>
            </a:r>
          </a:p>
          <a:p>
            <a:pPr marL="914400" lvl="1" indent="-381000" rtl="0">
              <a:spcBef>
                <a:spcPts val="0"/>
              </a:spcBef>
              <a:buSzPct val="100000"/>
              <a:buFont typeface="Abel"/>
              <a:buChar char="○"/>
            </a:pPr>
            <a:r>
              <a:rPr lang="en" sz="2400">
                <a:latin typeface="Abel"/>
                <a:ea typeface="Abel"/>
                <a:cs typeface="Abel"/>
                <a:sym typeface="Abel"/>
              </a:rPr>
              <a:t>August 12th - 14th</a:t>
            </a:r>
          </a:p>
          <a:p>
            <a:pPr marL="914400" lvl="1" indent="-381000" rtl="0">
              <a:spcBef>
                <a:spcPts val="0"/>
              </a:spcBef>
              <a:buSzPct val="100000"/>
              <a:buFont typeface="Abel"/>
              <a:buChar char="○"/>
            </a:pPr>
            <a:r>
              <a:rPr lang="en" sz="2400">
                <a:latin typeface="Abel"/>
                <a:ea typeface="Abel"/>
                <a:cs typeface="Abel"/>
                <a:sym typeface="Abel"/>
              </a:rPr>
              <a:t>3-day retreat to learn more about PIC and Prison Divestment from youth activists around the USA</a:t>
            </a:r>
          </a:p>
          <a:p>
            <a:pPr lvl="0" rtl="0">
              <a:spcBef>
                <a:spcPts val="0"/>
              </a:spcBef>
              <a:buNone/>
            </a:pPr>
            <a:endParaRPr sz="2000">
              <a:latin typeface="Abel"/>
              <a:ea typeface="Abel"/>
              <a:cs typeface="Abel"/>
              <a:sym typeface="Abel"/>
            </a:endParaRPr>
          </a:p>
        </p:txBody>
      </p:sp>
      <p:pic>
        <p:nvPicPr>
          <p:cNvPr id="234" name="Shape 234"/>
          <p:cNvPicPr preferRelativeResize="0"/>
          <p:nvPr/>
        </p:nvPicPr>
        <p:blipFill>
          <a:blip r:embed="rId3">
            <a:alphaModFix/>
          </a:blip>
          <a:stretch>
            <a:fillRect/>
          </a:stretch>
        </p:blipFill>
        <p:spPr>
          <a:xfrm>
            <a:off x="4197446" y="307825"/>
            <a:ext cx="4232000" cy="1767425"/>
          </a:xfrm>
          <a:prstGeom prst="rect">
            <a:avLst/>
          </a:prstGeom>
          <a:noFill/>
          <a:ln>
            <a:noFill/>
          </a:ln>
        </p:spPr>
      </p:pic>
      <p:sp>
        <p:nvSpPr>
          <p:cNvPr id="235" name="Shape 235"/>
          <p:cNvSpPr txBox="1"/>
          <p:nvPr/>
        </p:nvSpPr>
        <p:spPr>
          <a:xfrm>
            <a:off x="4629250" y="2271325"/>
            <a:ext cx="3910800" cy="2499900"/>
          </a:xfrm>
          <a:prstGeom prst="rect">
            <a:avLst/>
          </a:prstGeom>
          <a:noFill/>
          <a:ln>
            <a:noFill/>
          </a:ln>
        </p:spPr>
        <p:txBody>
          <a:bodyPr lIns="91425" tIns="91425" rIns="91425" bIns="91425" anchor="t" anchorCtr="0">
            <a:noAutofit/>
          </a:bodyPr>
          <a:lstStyle/>
          <a:p>
            <a:pPr lvl="0" rtl="0">
              <a:spcBef>
                <a:spcPts val="0"/>
              </a:spcBef>
              <a:buNone/>
            </a:pPr>
            <a:r>
              <a:rPr lang="en" sz="2000">
                <a:solidFill>
                  <a:schemeClr val="dk1"/>
                </a:solidFill>
                <a:latin typeface="Abel"/>
                <a:ea typeface="Abel"/>
                <a:cs typeface="Abel"/>
                <a:sym typeface="Abel"/>
              </a:rPr>
              <a:t>STAY IN TOUCH! </a:t>
            </a:r>
            <a:r>
              <a:rPr lang="en" sz="2000" u="sng">
                <a:solidFill>
                  <a:schemeClr val="accent5"/>
                </a:solidFill>
                <a:latin typeface="Abel"/>
                <a:ea typeface="Abel"/>
                <a:cs typeface="Abel"/>
                <a:sym typeface="Abel"/>
                <a:hlinkClick r:id="rId4"/>
              </a:rPr>
              <a:t>www.endowmentethics.org</a:t>
            </a:r>
            <a:r>
              <a:rPr lang="en" sz="2000">
                <a:solidFill>
                  <a:schemeClr val="dk1"/>
                </a:solidFill>
                <a:latin typeface="Abel"/>
                <a:ea typeface="Abel"/>
                <a:cs typeface="Abel"/>
                <a:sym typeface="Abel"/>
              </a:rPr>
              <a:t> </a:t>
            </a:r>
          </a:p>
          <a:p>
            <a:pPr marL="0" lvl="0" indent="0" rtl="0">
              <a:spcBef>
                <a:spcPts val="0"/>
              </a:spcBef>
              <a:buNone/>
            </a:pPr>
            <a:endParaRPr sz="2000">
              <a:solidFill>
                <a:schemeClr val="dk1"/>
              </a:solidFill>
              <a:latin typeface="Abel"/>
              <a:ea typeface="Abel"/>
              <a:cs typeface="Abel"/>
              <a:sym typeface="Abel"/>
            </a:endParaRPr>
          </a:p>
          <a:p>
            <a:pPr lvl="0" rtl="0">
              <a:spcBef>
                <a:spcPts val="0"/>
              </a:spcBef>
              <a:buNone/>
            </a:pPr>
            <a:r>
              <a:rPr lang="en" sz="2000">
                <a:solidFill>
                  <a:schemeClr val="dk1"/>
                </a:solidFill>
                <a:latin typeface="Abel"/>
                <a:ea typeface="Abel"/>
                <a:cs typeface="Abel"/>
                <a:sym typeface="Abel"/>
              </a:rPr>
              <a:t>Nina Macapinlac </a:t>
            </a:r>
          </a:p>
          <a:p>
            <a:pPr marL="0" lvl="0" indent="0" rtl="0">
              <a:spcBef>
                <a:spcPts val="0"/>
              </a:spcBef>
              <a:buNone/>
            </a:pPr>
            <a:r>
              <a:rPr lang="en" sz="2000" u="sng">
                <a:solidFill>
                  <a:schemeClr val="accent5"/>
                </a:solidFill>
                <a:latin typeface="Abel"/>
                <a:ea typeface="Abel"/>
                <a:cs typeface="Abel"/>
                <a:sym typeface="Abel"/>
                <a:hlinkClick r:id="rId5"/>
              </a:rPr>
              <a:t>nina@endwomentethics.org</a:t>
            </a:r>
            <a:r>
              <a:rPr lang="en" sz="2000">
                <a:solidFill>
                  <a:schemeClr val="dk1"/>
                </a:solidFill>
                <a:latin typeface="Abel"/>
                <a:ea typeface="Abel"/>
                <a:cs typeface="Abel"/>
                <a:sym typeface="Abel"/>
              </a:rPr>
              <a:t> </a:t>
            </a:r>
          </a:p>
          <a:p>
            <a:pPr lvl="0">
              <a:spcBef>
                <a:spcPts val="0"/>
              </a:spcBef>
              <a:buNone/>
            </a:pPr>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1"/>
        <p:cNvGrpSpPr/>
        <p:nvPr/>
      </p:nvGrpSpPr>
      <p:grpSpPr>
        <a:xfrm>
          <a:off x="0" y="0"/>
          <a:ext cx="0" cy="0"/>
          <a:chOff x="0" y="0"/>
          <a:chExt cx="0" cy="0"/>
        </a:xfrm>
      </p:grpSpPr>
      <p:sp>
        <p:nvSpPr>
          <p:cNvPr id="142" name="Shape 142"/>
          <p:cNvSpPr txBox="1">
            <a:spLocks noGrp="1"/>
          </p:cNvSpPr>
          <p:nvPr>
            <p:ph type="subTitle" idx="1"/>
          </p:nvPr>
        </p:nvSpPr>
        <p:spPr>
          <a:xfrm>
            <a:off x="289850" y="3152375"/>
            <a:ext cx="8480100" cy="577200"/>
          </a:xfrm>
          <a:prstGeom prst="rect">
            <a:avLst/>
          </a:prstGeom>
          <a:noFill/>
          <a:ln>
            <a:noFill/>
          </a:ln>
        </p:spPr>
        <p:txBody>
          <a:bodyPr lIns="91425" tIns="45700" rIns="91425" bIns="45700" anchor="t" anchorCtr="0">
            <a:noAutofit/>
          </a:bodyPr>
          <a:lstStyle/>
          <a:p>
            <a:pPr marL="0" marR="0" lvl="0" indent="0" rtl="0">
              <a:lnSpc>
                <a:spcPct val="100000"/>
              </a:lnSpc>
              <a:spcBef>
                <a:spcPts val="0"/>
              </a:spcBef>
              <a:spcAft>
                <a:spcPts val="0"/>
              </a:spcAft>
              <a:buClr>
                <a:srgbClr val="FFFFFF"/>
              </a:buClr>
              <a:buSzPct val="25000"/>
              <a:buFont typeface="Arial"/>
              <a:buNone/>
            </a:pPr>
            <a:r>
              <a:rPr lang="en" sz="3300">
                <a:solidFill>
                  <a:srgbClr val="FFFFFF"/>
                </a:solidFill>
                <a:latin typeface="Dosis"/>
                <a:ea typeface="Dosis"/>
                <a:cs typeface="Dosis"/>
                <a:sym typeface="Dosis"/>
              </a:rPr>
              <a:t>National Private Prison Divestment Campaign</a:t>
            </a:r>
          </a:p>
        </p:txBody>
      </p:sp>
      <p:pic>
        <p:nvPicPr>
          <p:cNvPr id="143" name="Shape 143"/>
          <p:cNvPicPr preferRelativeResize="0"/>
          <p:nvPr/>
        </p:nvPicPr>
        <p:blipFill rotWithShape="1">
          <a:blip r:embed="rId3">
            <a:alphaModFix/>
          </a:blip>
          <a:srcRect/>
          <a:stretch/>
        </p:blipFill>
        <p:spPr>
          <a:xfrm>
            <a:off x="1777687" y="218212"/>
            <a:ext cx="733800" cy="763500"/>
          </a:xfrm>
          <a:prstGeom prst="rect">
            <a:avLst/>
          </a:prstGeom>
          <a:noFill/>
          <a:ln>
            <a:noFill/>
          </a:ln>
        </p:spPr>
      </p:pic>
      <p:pic>
        <p:nvPicPr>
          <p:cNvPr id="144" name="Shape 144"/>
          <p:cNvPicPr preferRelativeResize="0"/>
          <p:nvPr/>
        </p:nvPicPr>
        <p:blipFill rotWithShape="1">
          <a:blip r:embed="rId4">
            <a:alphaModFix/>
          </a:blip>
          <a:srcRect/>
          <a:stretch/>
        </p:blipFill>
        <p:spPr>
          <a:xfrm>
            <a:off x="156600" y="84281"/>
            <a:ext cx="1527900" cy="1251900"/>
          </a:xfrm>
          <a:prstGeom prst="rect">
            <a:avLst/>
          </a:prstGeom>
          <a:noFill/>
          <a:ln>
            <a:noFill/>
          </a:ln>
        </p:spPr>
      </p:pic>
      <p:pic>
        <p:nvPicPr>
          <p:cNvPr id="145" name="Shape 145"/>
          <p:cNvPicPr preferRelativeResize="0"/>
          <p:nvPr/>
        </p:nvPicPr>
        <p:blipFill>
          <a:blip r:embed="rId5">
            <a:alphaModFix/>
          </a:blip>
          <a:stretch>
            <a:fillRect/>
          </a:stretch>
        </p:blipFill>
        <p:spPr>
          <a:xfrm>
            <a:off x="6081549" y="2135450"/>
            <a:ext cx="1022644" cy="820879"/>
          </a:xfrm>
          <a:prstGeom prst="rect">
            <a:avLst/>
          </a:prstGeom>
          <a:noFill/>
          <a:ln>
            <a:noFill/>
          </a:ln>
        </p:spPr>
      </p:pic>
      <p:pic>
        <p:nvPicPr>
          <p:cNvPr id="146" name="Shape 146"/>
          <p:cNvPicPr preferRelativeResize="0"/>
          <p:nvPr/>
        </p:nvPicPr>
        <p:blipFill>
          <a:blip r:embed="rId6">
            <a:alphaModFix/>
          </a:blip>
          <a:stretch>
            <a:fillRect/>
          </a:stretch>
        </p:blipFill>
        <p:spPr>
          <a:xfrm>
            <a:off x="6500275" y="4279270"/>
            <a:ext cx="1951969" cy="802353"/>
          </a:xfrm>
          <a:prstGeom prst="rect">
            <a:avLst/>
          </a:prstGeom>
          <a:noFill/>
          <a:ln>
            <a:noFill/>
          </a:ln>
        </p:spPr>
      </p:pic>
      <p:pic>
        <p:nvPicPr>
          <p:cNvPr id="147" name="Shape 147"/>
          <p:cNvPicPr preferRelativeResize="0"/>
          <p:nvPr/>
        </p:nvPicPr>
        <p:blipFill>
          <a:blip r:embed="rId7">
            <a:alphaModFix/>
          </a:blip>
          <a:stretch>
            <a:fillRect/>
          </a:stretch>
        </p:blipFill>
        <p:spPr>
          <a:xfrm>
            <a:off x="7677525" y="2066118"/>
            <a:ext cx="1022644" cy="1022644"/>
          </a:xfrm>
          <a:prstGeom prst="rect">
            <a:avLst/>
          </a:prstGeom>
          <a:noFill/>
          <a:ln>
            <a:noFill/>
          </a:ln>
        </p:spPr>
      </p:pic>
      <p:pic>
        <p:nvPicPr>
          <p:cNvPr id="148" name="Shape 148"/>
          <p:cNvPicPr preferRelativeResize="0"/>
          <p:nvPr/>
        </p:nvPicPr>
        <p:blipFill>
          <a:blip r:embed="rId8">
            <a:alphaModFix/>
          </a:blip>
          <a:stretch>
            <a:fillRect/>
          </a:stretch>
        </p:blipFill>
        <p:spPr>
          <a:xfrm>
            <a:off x="3061875" y="2476370"/>
            <a:ext cx="2547612" cy="440212"/>
          </a:xfrm>
          <a:prstGeom prst="rect">
            <a:avLst/>
          </a:prstGeom>
          <a:noFill/>
          <a:ln>
            <a:noFill/>
          </a:ln>
        </p:spPr>
      </p:pic>
      <p:pic>
        <p:nvPicPr>
          <p:cNvPr id="149" name="Shape 149"/>
          <p:cNvPicPr preferRelativeResize="0"/>
          <p:nvPr/>
        </p:nvPicPr>
        <p:blipFill>
          <a:blip r:embed="rId9">
            <a:alphaModFix/>
          </a:blip>
          <a:stretch>
            <a:fillRect/>
          </a:stretch>
        </p:blipFill>
        <p:spPr>
          <a:xfrm>
            <a:off x="1843637" y="4642452"/>
            <a:ext cx="2413744" cy="440212"/>
          </a:xfrm>
          <a:prstGeom prst="rect">
            <a:avLst/>
          </a:prstGeom>
          <a:noFill/>
          <a:ln>
            <a:noFill/>
          </a:ln>
        </p:spPr>
      </p:pic>
      <p:pic>
        <p:nvPicPr>
          <p:cNvPr id="150" name="Shape 150"/>
          <p:cNvPicPr preferRelativeResize="0"/>
          <p:nvPr/>
        </p:nvPicPr>
        <p:blipFill>
          <a:blip r:embed="rId10">
            <a:alphaModFix/>
          </a:blip>
          <a:stretch>
            <a:fillRect/>
          </a:stretch>
        </p:blipFill>
        <p:spPr>
          <a:xfrm>
            <a:off x="4941400" y="3863813"/>
            <a:ext cx="3074737" cy="357337"/>
          </a:xfrm>
          <a:prstGeom prst="rect">
            <a:avLst/>
          </a:prstGeom>
          <a:noFill/>
          <a:ln>
            <a:noFill/>
          </a:ln>
        </p:spPr>
      </p:pic>
      <p:pic>
        <p:nvPicPr>
          <p:cNvPr id="151" name="Shape 151"/>
          <p:cNvPicPr preferRelativeResize="0"/>
          <p:nvPr/>
        </p:nvPicPr>
        <p:blipFill>
          <a:blip r:embed="rId11">
            <a:alphaModFix/>
          </a:blip>
          <a:stretch>
            <a:fillRect/>
          </a:stretch>
        </p:blipFill>
        <p:spPr>
          <a:xfrm>
            <a:off x="5328625" y="326035"/>
            <a:ext cx="1630219" cy="624447"/>
          </a:xfrm>
          <a:prstGeom prst="rect">
            <a:avLst/>
          </a:prstGeom>
          <a:noFill/>
          <a:ln>
            <a:noFill/>
          </a:ln>
        </p:spPr>
      </p:pic>
      <p:pic>
        <p:nvPicPr>
          <p:cNvPr id="152" name="Shape 152"/>
          <p:cNvPicPr preferRelativeResize="0"/>
          <p:nvPr/>
        </p:nvPicPr>
        <p:blipFill>
          <a:blip r:embed="rId12">
            <a:alphaModFix/>
          </a:blip>
          <a:stretch>
            <a:fillRect/>
          </a:stretch>
        </p:blipFill>
        <p:spPr>
          <a:xfrm>
            <a:off x="7372713" y="345262"/>
            <a:ext cx="1022654" cy="738356"/>
          </a:xfrm>
          <a:prstGeom prst="rect">
            <a:avLst/>
          </a:prstGeom>
          <a:noFill/>
          <a:ln>
            <a:noFill/>
          </a:ln>
        </p:spPr>
      </p:pic>
      <p:pic>
        <p:nvPicPr>
          <p:cNvPr id="153" name="Shape 153"/>
          <p:cNvPicPr preferRelativeResize="0"/>
          <p:nvPr/>
        </p:nvPicPr>
        <p:blipFill>
          <a:blip r:embed="rId13">
            <a:alphaModFix/>
          </a:blip>
          <a:stretch>
            <a:fillRect/>
          </a:stretch>
        </p:blipFill>
        <p:spPr>
          <a:xfrm>
            <a:off x="2917199" y="3885027"/>
            <a:ext cx="1234650" cy="682697"/>
          </a:xfrm>
          <a:prstGeom prst="rect">
            <a:avLst/>
          </a:prstGeom>
          <a:noFill/>
          <a:ln>
            <a:noFill/>
          </a:ln>
        </p:spPr>
      </p:pic>
      <p:pic>
        <p:nvPicPr>
          <p:cNvPr id="154" name="Shape 154"/>
          <p:cNvPicPr preferRelativeResize="0"/>
          <p:nvPr/>
        </p:nvPicPr>
        <p:blipFill>
          <a:blip r:embed="rId14">
            <a:alphaModFix/>
          </a:blip>
          <a:stretch>
            <a:fillRect/>
          </a:stretch>
        </p:blipFill>
        <p:spPr>
          <a:xfrm>
            <a:off x="7042359" y="1362281"/>
            <a:ext cx="1499017" cy="577125"/>
          </a:xfrm>
          <a:prstGeom prst="rect">
            <a:avLst/>
          </a:prstGeom>
          <a:noFill/>
          <a:ln>
            <a:noFill/>
          </a:ln>
        </p:spPr>
      </p:pic>
      <p:pic>
        <p:nvPicPr>
          <p:cNvPr id="155" name="Shape 155"/>
          <p:cNvPicPr preferRelativeResize="0"/>
          <p:nvPr/>
        </p:nvPicPr>
        <p:blipFill>
          <a:blip r:embed="rId15">
            <a:alphaModFix/>
          </a:blip>
          <a:stretch>
            <a:fillRect/>
          </a:stretch>
        </p:blipFill>
        <p:spPr>
          <a:xfrm>
            <a:off x="5167900" y="4235056"/>
            <a:ext cx="919839" cy="851684"/>
          </a:xfrm>
          <a:prstGeom prst="rect">
            <a:avLst/>
          </a:prstGeom>
          <a:noFill/>
          <a:ln>
            <a:noFill/>
          </a:ln>
        </p:spPr>
      </p:pic>
      <p:pic>
        <p:nvPicPr>
          <p:cNvPr id="156" name="Shape 156"/>
          <p:cNvPicPr preferRelativeResize="0"/>
          <p:nvPr/>
        </p:nvPicPr>
        <p:blipFill>
          <a:blip r:embed="rId16">
            <a:alphaModFix/>
          </a:blip>
          <a:stretch>
            <a:fillRect/>
          </a:stretch>
        </p:blipFill>
        <p:spPr>
          <a:xfrm>
            <a:off x="2604668" y="1647319"/>
            <a:ext cx="1458491" cy="738356"/>
          </a:xfrm>
          <a:prstGeom prst="rect">
            <a:avLst/>
          </a:prstGeom>
          <a:noFill/>
          <a:ln>
            <a:noFill/>
          </a:ln>
        </p:spPr>
      </p:pic>
      <p:pic>
        <p:nvPicPr>
          <p:cNvPr id="157" name="Shape 157"/>
          <p:cNvPicPr preferRelativeResize="0"/>
          <p:nvPr/>
        </p:nvPicPr>
        <p:blipFill>
          <a:blip r:embed="rId17">
            <a:alphaModFix/>
          </a:blip>
          <a:stretch>
            <a:fillRect/>
          </a:stretch>
        </p:blipFill>
        <p:spPr>
          <a:xfrm>
            <a:off x="5925287" y="1293834"/>
            <a:ext cx="650643" cy="650643"/>
          </a:xfrm>
          <a:prstGeom prst="rect">
            <a:avLst/>
          </a:prstGeom>
          <a:noFill/>
          <a:ln>
            <a:noFill/>
          </a:ln>
        </p:spPr>
      </p:pic>
      <p:pic>
        <p:nvPicPr>
          <p:cNvPr id="158" name="Shape 158"/>
          <p:cNvPicPr preferRelativeResize="0"/>
          <p:nvPr/>
        </p:nvPicPr>
        <p:blipFill>
          <a:blip r:embed="rId18">
            <a:alphaModFix/>
          </a:blip>
          <a:stretch>
            <a:fillRect/>
          </a:stretch>
        </p:blipFill>
        <p:spPr>
          <a:xfrm>
            <a:off x="35850" y="3880387"/>
            <a:ext cx="2698249" cy="802350"/>
          </a:xfrm>
          <a:prstGeom prst="rect">
            <a:avLst/>
          </a:prstGeom>
          <a:noFill/>
          <a:ln>
            <a:noFill/>
          </a:ln>
        </p:spPr>
      </p:pic>
      <p:pic>
        <p:nvPicPr>
          <p:cNvPr id="159" name="Shape 159"/>
          <p:cNvPicPr preferRelativeResize="0"/>
          <p:nvPr/>
        </p:nvPicPr>
        <p:blipFill>
          <a:blip r:embed="rId19">
            <a:alphaModFix/>
          </a:blip>
          <a:stretch>
            <a:fillRect/>
          </a:stretch>
        </p:blipFill>
        <p:spPr>
          <a:xfrm>
            <a:off x="1654128" y="1875208"/>
            <a:ext cx="810076" cy="1101112"/>
          </a:xfrm>
          <a:prstGeom prst="rect">
            <a:avLst/>
          </a:prstGeom>
          <a:noFill/>
          <a:ln>
            <a:noFill/>
          </a:ln>
        </p:spPr>
      </p:pic>
      <p:pic>
        <p:nvPicPr>
          <p:cNvPr id="160" name="Shape 160"/>
          <p:cNvPicPr preferRelativeResize="0"/>
          <p:nvPr/>
        </p:nvPicPr>
        <p:blipFill>
          <a:blip r:embed="rId20">
            <a:alphaModFix/>
          </a:blip>
          <a:stretch>
            <a:fillRect/>
          </a:stretch>
        </p:blipFill>
        <p:spPr>
          <a:xfrm>
            <a:off x="4079325" y="297243"/>
            <a:ext cx="919837" cy="919837"/>
          </a:xfrm>
          <a:prstGeom prst="rect">
            <a:avLst/>
          </a:prstGeom>
          <a:noFill/>
          <a:ln>
            <a:noFill/>
          </a:ln>
        </p:spPr>
      </p:pic>
      <p:pic>
        <p:nvPicPr>
          <p:cNvPr id="161" name="Shape 161"/>
          <p:cNvPicPr preferRelativeResize="0"/>
          <p:nvPr/>
        </p:nvPicPr>
        <p:blipFill>
          <a:blip r:embed="rId21">
            <a:alphaModFix/>
          </a:blip>
          <a:stretch>
            <a:fillRect/>
          </a:stretch>
        </p:blipFill>
        <p:spPr>
          <a:xfrm>
            <a:off x="76200" y="1400062"/>
            <a:ext cx="1951971" cy="489614"/>
          </a:xfrm>
          <a:prstGeom prst="rect">
            <a:avLst/>
          </a:prstGeom>
          <a:noFill/>
          <a:ln>
            <a:noFill/>
          </a:ln>
        </p:spPr>
      </p:pic>
      <p:pic>
        <p:nvPicPr>
          <p:cNvPr id="162" name="Shape 162"/>
          <p:cNvPicPr preferRelativeResize="0"/>
          <p:nvPr/>
        </p:nvPicPr>
        <p:blipFill>
          <a:blip r:embed="rId22">
            <a:alphaModFix/>
          </a:blip>
          <a:stretch>
            <a:fillRect/>
          </a:stretch>
        </p:blipFill>
        <p:spPr>
          <a:xfrm>
            <a:off x="4511712" y="1502831"/>
            <a:ext cx="919837" cy="925969"/>
          </a:xfrm>
          <a:prstGeom prst="rect">
            <a:avLst/>
          </a:prstGeom>
          <a:noFill/>
          <a:ln>
            <a:noFill/>
          </a:ln>
        </p:spPr>
      </p:pic>
      <p:pic>
        <p:nvPicPr>
          <p:cNvPr id="163" name="Shape 163"/>
          <p:cNvPicPr preferRelativeResize="0"/>
          <p:nvPr/>
        </p:nvPicPr>
        <p:blipFill>
          <a:blip r:embed="rId23">
            <a:alphaModFix/>
          </a:blip>
          <a:stretch>
            <a:fillRect/>
          </a:stretch>
        </p:blipFill>
        <p:spPr>
          <a:xfrm>
            <a:off x="61249" y="2145309"/>
            <a:ext cx="1234660" cy="925968"/>
          </a:xfrm>
          <a:prstGeom prst="rect">
            <a:avLst/>
          </a:prstGeom>
          <a:noFill/>
          <a:ln>
            <a:noFill/>
          </a:ln>
        </p:spPr>
      </p:pic>
      <p:pic>
        <p:nvPicPr>
          <p:cNvPr id="164" name="Shape 164"/>
          <p:cNvPicPr preferRelativeResize="0"/>
          <p:nvPr/>
        </p:nvPicPr>
        <p:blipFill>
          <a:blip r:embed="rId24">
            <a:alphaModFix/>
          </a:blip>
          <a:stretch>
            <a:fillRect/>
          </a:stretch>
        </p:blipFill>
        <p:spPr>
          <a:xfrm>
            <a:off x="2880150" y="820690"/>
            <a:ext cx="810074" cy="631235"/>
          </a:xfrm>
          <a:prstGeom prst="rect">
            <a:avLst/>
          </a:prstGeom>
          <a:noFill/>
          <a:ln>
            <a:noFill/>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0" y="0"/>
            <a:ext cx="8984400" cy="1345200"/>
          </a:xfrm>
          <a:prstGeom prst="rect">
            <a:avLst/>
          </a:prstGeom>
        </p:spPr>
        <p:txBody>
          <a:bodyPr lIns="91425" tIns="91425" rIns="91425" bIns="91425" anchor="b" anchorCtr="0">
            <a:noAutofit/>
          </a:bodyPr>
          <a:lstStyle/>
          <a:p>
            <a:pPr lvl="0" algn="ctr" rtl="0">
              <a:spcBef>
                <a:spcPts val="0"/>
              </a:spcBef>
              <a:buNone/>
            </a:pPr>
            <a:r>
              <a:rPr lang="en">
                <a:latin typeface="Dosis"/>
                <a:ea typeface="Dosis"/>
                <a:cs typeface="Dosis"/>
                <a:sym typeface="Dosis"/>
              </a:rPr>
              <a:t>What is the Prison Divestment Campaign &amp; Coalition? </a:t>
            </a:r>
          </a:p>
        </p:txBody>
      </p:sp>
      <p:sp>
        <p:nvSpPr>
          <p:cNvPr id="170" name="Shape 170"/>
          <p:cNvSpPr txBox="1"/>
          <p:nvPr/>
        </p:nvSpPr>
        <p:spPr>
          <a:xfrm>
            <a:off x="247050" y="1212850"/>
            <a:ext cx="5435400" cy="3847500"/>
          </a:xfrm>
          <a:prstGeom prst="rect">
            <a:avLst/>
          </a:prstGeom>
          <a:noFill/>
          <a:ln>
            <a:noFill/>
          </a:ln>
        </p:spPr>
        <p:txBody>
          <a:bodyPr lIns="91425" tIns="91425" rIns="91425" bIns="91425" anchor="t" anchorCtr="0">
            <a:noAutofit/>
          </a:bodyPr>
          <a:lstStyle/>
          <a:p>
            <a:pPr lvl="0" rtl="0">
              <a:spcBef>
                <a:spcPts val="0"/>
              </a:spcBef>
              <a:buClr>
                <a:schemeClr val="dk1"/>
              </a:buClr>
              <a:buSzPct val="50000"/>
              <a:buFont typeface="Arial"/>
              <a:buNone/>
            </a:pPr>
            <a:r>
              <a:rPr lang="en" sz="2200" i="1">
                <a:solidFill>
                  <a:srgbClr val="FFFFFF"/>
                </a:solidFill>
                <a:latin typeface="Dosis"/>
                <a:ea typeface="Dosis"/>
                <a:cs typeface="Dosis"/>
                <a:sym typeface="Dosis"/>
              </a:rPr>
              <a:t>We aim to stop the lobbying power of the private prison industry so that humane and common sense reforms are possible in criminal and immigration policy.The National Private Prison Divestment Campaign targets the investors of Corrections Corporation of America (CCA) and GEO Group (GEO), the two largest private prison companies in the United States. Profiting from the separations of families, violations of human rights, and general pain caused by these prisons is inhumane and unacceptable.</a:t>
            </a:r>
          </a:p>
          <a:p>
            <a:pPr lvl="0" rtl="0">
              <a:spcBef>
                <a:spcPts val="0"/>
              </a:spcBef>
              <a:buNone/>
            </a:pPr>
            <a:endParaRPr sz="2200" i="1">
              <a:latin typeface="Dosis"/>
              <a:ea typeface="Dosis"/>
              <a:cs typeface="Dosis"/>
              <a:sym typeface="Dosis"/>
            </a:endParaRPr>
          </a:p>
        </p:txBody>
      </p:sp>
      <p:pic>
        <p:nvPicPr>
          <p:cNvPr id="171" name="Shape 171"/>
          <p:cNvPicPr preferRelativeResize="0"/>
          <p:nvPr/>
        </p:nvPicPr>
        <p:blipFill>
          <a:blip r:embed="rId3">
            <a:alphaModFix/>
          </a:blip>
          <a:stretch>
            <a:fillRect/>
          </a:stretch>
        </p:blipFill>
        <p:spPr>
          <a:xfrm>
            <a:off x="5758649" y="1517075"/>
            <a:ext cx="3143274" cy="3002950"/>
          </a:xfrm>
          <a:prstGeom prst="rect">
            <a:avLst/>
          </a:prstGeom>
          <a:noFill/>
          <a:ln>
            <a:noFill/>
          </a:ln>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lgn="ctr">
              <a:spcBef>
                <a:spcPts val="0"/>
              </a:spcBef>
              <a:buNone/>
            </a:pPr>
            <a:r>
              <a:rPr lang="en"/>
              <a:t>Million Shares Club</a:t>
            </a:r>
          </a:p>
        </p:txBody>
      </p:sp>
      <p:sp>
        <p:nvSpPr>
          <p:cNvPr id="177" name="Shape 177"/>
          <p:cNvSpPr txBox="1">
            <a:spLocks noGrp="1"/>
          </p:cNvSpPr>
          <p:nvPr>
            <p:ph type="body" idx="1"/>
          </p:nvPr>
        </p:nvSpPr>
        <p:spPr>
          <a:xfrm>
            <a:off x="457200" y="1200150"/>
            <a:ext cx="3994500" cy="3725700"/>
          </a:xfrm>
          <a:prstGeom prst="rect">
            <a:avLst/>
          </a:prstGeom>
        </p:spPr>
        <p:txBody>
          <a:bodyPr lIns="91425" tIns="91425" rIns="91425" bIns="91425" anchor="t" anchorCtr="0">
            <a:noAutofit/>
          </a:bodyPr>
          <a:lstStyle/>
          <a:p>
            <a:pPr lvl="0">
              <a:spcBef>
                <a:spcPts val="0"/>
              </a:spcBef>
              <a:buNone/>
            </a:pPr>
            <a:r>
              <a:rPr lang="en" sz="1400"/>
              <a:t>x American Century Companies Inc.</a:t>
            </a:r>
            <a:br>
              <a:rPr lang="en" sz="1400"/>
            </a:br>
            <a:r>
              <a:rPr lang="en" sz="1400"/>
              <a:t>x Ameriprise Financial Inc.</a:t>
            </a:r>
            <a:br>
              <a:rPr lang="en" sz="1400"/>
            </a:br>
            <a:r>
              <a:rPr lang="en" sz="1400"/>
              <a:t>x Anchor Capital Advisors LLC</a:t>
            </a:r>
            <a:br>
              <a:rPr lang="en" sz="1400"/>
            </a:br>
            <a:r>
              <a:rPr lang="en" sz="1400">
                <a:solidFill>
                  <a:srgbClr val="FFFF00"/>
                </a:solidFill>
              </a:rPr>
              <a:t>x Bank of America</a:t>
            </a:r>
            <a:r>
              <a:rPr lang="en" sz="1400"/>
              <a:t/>
            </a:r>
            <a:br>
              <a:rPr lang="en" sz="1400"/>
            </a:br>
            <a:r>
              <a:rPr lang="en" sz="1400">
                <a:solidFill>
                  <a:srgbClr val="FFFF00"/>
                </a:solidFill>
              </a:rPr>
              <a:t>x Bank Of New York Mellon Corp.</a:t>
            </a:r>
            <a:r>
              <a:rPr lang="en" sz="1400"/>
              <a:t/>
            </a:r>
            <a:br>
              <a:rPr lang="en" sz="1400"/>
            </a:br>
            <a:r>
              <a:rPr lang="en" sz="1400"/>
              <a:t>x Blackrock Fund Advisors</a:t>
            </a:r>
            <a:br>
              <a:rPr lang="en" sz="1400"/>
            </a:br>
            <a:r>
              <a:rPr lang="en" sz="1400"/>
              <a:t>x Cramer Rosenthal McGlynn LLC</a:t>
            </a:r>
            <a:br>
              <a:rPr lang="en" sz="1400"/>
            </a:br>
            <a:r>
              <a:rPr lang="en" sz="1400"/>
              <a:t>x Diamond Hill Capital Management</a:t>
            </a:r>
            <a:br>
              <a:rPr lang="en" sz="1400"/>
            </a:br>
            <a:r>
              <a:rPr lang="en" sz="1400"/>
              <a:t>x Eagle Asset Management Inc.</a:t>
            </a:r>
            <a:br>
              <a:rPr lang="en" sz="1400"/>
            </a:br>
            <a:r>
              <a:rPr lang="en" sz="1400"/>
              <a:t>x Epoch Investment Partners, Inc.</a:t>
            </a:r>
            <a:br>
              <a:rPr lang="en" sz="1400"/>
            </a:br>
            <a:r>
              <a:rPr lang="en" sz="1400"/>
              <a:t>x First Trust Advisors LP</a:t>
            </a:r>
            <a:br>
              <a:rPr lang="en" sz="1400"/>
            </a:br>
            <a:r>
              <a:rPr lang="en" sz="1400"/>
              <a:t>x FMR LLC</a:t>
            </a:r>
            <a:br>
              <a:rPr lang="en" sz="1400"/>
            </a:br>
            <a:r>
              <a:rPr lang="en" sz="1400"/>
              <a:t>x Geode Capital Management, LLC</a:t>
            </a:r>
            <a:br>
              <a:rPr lang="en" sz="1400"/>
            </a:br>
            <a:r>
              <a:rPr lang="en" sz="1400"/>
              <a:t>x Hodges Capital Management, LLC</a:t>
            </a:r>
            <a:br>
              <a:rPr lang="en" sz="1400"/>
            </a:br>
            <a:r>
              <a:rPr lang="en" sz="1400"/>
              <a:t>x Hotchkis &amp; Wiley Capital Management LLC</a:t>
            </a:r>
            <a:br>
              <a:rPr lang="en" sz="1400"/>
            </a:br>
            <a:r>
              <a:rPr lang="en" sz="1400"/>
              <a:t>x Invesco LTD.</a:t>
            </a:r>
          </a:p>
        </p:txBody>
      </p:sp>
      <p:sp>
        <p:nvSpPr>
          <p:cNvPr id="178" name="Shape 178"/>
          <p:cNvSpPr txBox="1">
            <a:spLocks noGrp="1"/>
          </p:cNvSpPr>
          <p:nvPr>
            <p:ph type="body" idx="2"/>
          </p:nvPr>
        </p:nvSpPr>
        <p:spPr>
          <a:xfrm>
            <a:off x="4768500" y="986475"/>
            <a:ext cx="3994500" cy="4157100"/>
          </a:xfrm>
          <a:prstGeom prst="rect">
            <a:avLst/>
          </a:prstGeom>
        </p:spPr>
        <p:txBody>
          <a:bodyPr lIns="91425" tIns="91425" rIns="91425" bIns="91425" anchor="t" anchorCtr="0">
            <a:noAutofit/>
          </a:bodyPr>
          <a:lstStyle/>
          <a:p>
            <a:pPr lvl="0">
              <a:lnSpc>
                <a:spcPct val="115000"/>
              </a:lnSpc>
              <a:spcBef>
                <a:spcPts val="0"/>
              </a:spcBef>
              <a:buClr>
                <a:schemeClr val="dk1"/>
              </a:buClr>
              <a:buSzPct val="78571"/>
              <a:buFont typeface="Arial"/>
              <a:buNone/>
            </a:pPr>
            <a:r>
              <a:rPr lang="en" sz="1400">
                <a:solidFill>
                  <a:srgbClr val="FFFFFF"/>
                </a:solidFill>
              </a:rPr>
              <a:t>x Jennison Associates, LLC</a:t>
            </a:r>
          </a:p>
          <a:p>
            <a:pPr lvl="0">
              <a:lnSpc>
                <a:spcPct val="115000"/>
              </a:lnSpc>
              <a:spcBef>
                <a:spcPts val="0"/>
              </a:spcBef>
              <a:buClr>
                <a:schemeClr val="dk1"/>
              </a:buClr>
              <a:buSzPct val="78571"/>
              <a:buFont typeface="Arial"/>
              <a:buNone/>
            </a:pPr>
            <a:r>
              <a:rPr lang="en" sz="1400">
                <a:solidFill>
                  <a:srgbClr val="FFFFFF"/>
                </a:solidFill>
              </a:rPr>
              <a:t>x Lazard Asset Management LLC</a:t>
            </a:r>
          </a:p>
          <a:p>
            <a:pPr lvl="0">
              <a:lnSpc>
                <a:spcPct val="115000"/>
              </a:lnSpc>
              <a:spcBef>
                <a:spcPts val="0"/>
              </a:spcBef>
              <a:buClr>
                <a:schemeClr val="dk1"/>
              </a:buClr>
              <a:buSzPct val="78571"/>
              <a:buFont typeface="Arial"/>
              <a:buNone/>
            </a:pPr>
            <a:r>
              <a:rPr lang="en" sz="1400">
                <a:solidFill>
                  <a:srgbClr val="FFFFFF"/>
                </a:solidFill>
              </a:rPr>
              <a:t>x London Co. Of Virginia</a:t>
            </a:r>
          </a:p>
          <a:p>
            <a:pPr lvl="0">
              <a:lnSpc>
                <a:spcPct val="115000"/>
              </a:lnSpc>
              <a:spcBef>
                <a:spcPts val="0"/>
              </a:spcBef>
              <a:buClr>
                <a:schemeClr val="dk1"/>
              </a:buClr>
              <a:buSzPct val="78571"/>
              <a:buFont typeface="Arial"/>
              <a:buNone/>
            </a:pPr>
            <a:r>
              <a:rPr lang="en" sz="1400">
                <a:solidFill>
                  <a:srgbClr val="FFFFFF"/>
                </a:solidFill>
              </a:rPr>
              <a:t>x Managed Account Advisors LLC</a:t>
            </a:r>
          </a:p>
          <a:p>
            <a:pPr lvl="0">
              <a:lnSpc>
                <a:spcPct val="115000"/>
              </a:lnSpc>
              <a:spcBef>
                <a:spcPts val="0"/>
              </a:spcBef>
              <a:buClr>
                <a:schemeClr val="dk1"/>
              </a:buClr>
              <a:buSzPct val="78571"/>
              <a:buFont typeface="Arial"/>
              <a:buNone/>
            </a:pPr>
            <a:r>
              <a:rPr lang="en" sz="1400">
                <a:solidFill>
                  <a:srgbClr val="FFFFFF"/>
                </a:solidFill>
              </a:rPr>
              <a:t>x New South Capital Management INC</a:t>
            </a:r>
          </a:p>
          <a:p>
            <a:pPr lvl="0">
              <a:lnSpc>
                <a:spcPct val="115000"/>
              </a:lnSpc>
              <a:spcBef>
                <a:spcPts val="0"/>
              </a:spcBef>
              <a:buClr>
                <a:schemeClr val="dk1"/>
              </a:buClr>
              <a:buSzPct val="78571"/>
              <a:buFont typeface="Arial"/>
              <a:buNone/>
            </a:pPr>
            <a:r>
              <a:rPr lang="en" sz="1400">
                <a:solidFill>
                  <a:srgbClr val="FFFF00"/>
                </a:solidFill>
              </a:rPr>
              <a:t>x Northern Trust Corp</a:t>
            </a:r>
          </a:p>
          <a:p>
            <a:pPr lvl="0">
              <a:lnSpc>
                <a:spcPct val="115000"/>
              </a:lnSpc>
              <a:spcBef>
                <a:spcPts val="0"/>
              </a:spcBef>
              <a:buClr>
                <a:schemeClr val="dk1"/>
              </a:buClr>
              <a:buSzPct val="78571"/>
              <a:buFont typeface="Arial"/>
              <a:buNone/>
            </a:pPr>
            <a:r>
              <a:rPr lang="en" sz="1400">
                <a:solidFill>
                  <a:srgbClr val="FFFFFF"/>
                </a:solidFill>
              </a:rPr>
              <a:t>x Nuance Investments, LLC</a:t>
            </a:r>
          </a:p>
          <a:p>
            <a:pPr lvl="0">
              <a:lnSpc>
                <a:spcPct val="115000"/>
              </a:lnSpc>
              <a:spcBef>
                <a:spcPts val="0"/>
              </a:spcBef>
              <a:buClr>
                <a:schemeClr val="dk1"/>
              </a:buClr>
              <a:buSzPct val="78571"/>
              <a:buFont typeface="Arial"/>
              <a:buNone/>
            </a:pPr>
            <a:r>
              <a:rPr lang="en" sz="1400">
                <a:solidFill>
                  <a:srgbClr val="FFFFFF"/>
                </a:solidFill>
              </a:rPr>
              <a:t>x Principal Financial Group Inc</a:t>
            </a:r>
          </a:p>
          <a:p>
            <a:pPr lvl="0">
              <a:lnSpc>
                <a:spcPct val="115000"/>
              </a:lnSpc>
              <a:spcBef>
                <a:spcPts val="0"/>
              </a:spcBef>
              <a:buClr>
                <a:schemeClr val="dk1"/>
              </a:buClr>
              <a:buSzPct val="78571"/>
              <a:buFont typeface="Arial"/>
              <a:buNone/>
            </a:pPr>
            <a:r>
              <a:rPr lang="en" sz="1400">
                <a:solidFill>
                  <a:srgbClr val="FFFFFF"/>
                </a:solidFill>
              </a:rPr>
              <a:t>x Prudential Financial Inc</a:t>
            </a:r>
          </a:p>
          <a:p>
            <a:pPr lvl="0">
              <a:lnSpc>
                <a:spcPct val="115000"/>
              </a:lnSpc>
              <a:spcBef>
                <a:spcPts val="0"/>
              </a:spcBef>
              <a:buClr>
                <a:schemeClr val="dk1"/>
              </a:buClr>
              <a:buSzPct val="78571"/>
              <a:buFont typeface="Arial"/>
              <a:buNone/>
            </a:pPr>
            <a:r>
              <a:rPr lang="en" sz="1400">
                <a:solidFill>
                  <a:srgbClr val="FFFFFF"/>
                </a:solidFill>
              </a:rPr>
              <a:t>x Raymond James &amp; Associates</a:t>
            </a:r>
          </a:p>
          <a:p>
            <a:pPr lvl="0">
              <a:lnSpc>
                <a:spcPct val="115000"/>
              </a:lnSpc>
              <a:spcBef>
                <a:spcPts val="0"/>
              </a:spcBef>
              <a:buClr>
                <a:schemeClr val="dk1"/>
              </a:buClr>
              <a:buSzPct val="78571"/>
              <a:buFont typeface="Arial"/>
              <a:buNone/>
            </a:pPr>
            <a:r>
              <a:rPr lang="en" sz="1400">
                <a:solidFill>
                  <a:srgbClr val="FFFFFF"/>
                </a:solidFill>
              </a:rPr>
              <a:t>x Reinhart Partners, Inc.</a:t>
            </a:r>
          </a:p>
          <a:p>
            <a:pPr lvl="0">
              <a:lnSpc>
                <a:spcPct val="115000"/>
              </a:lnSpc>
              <a:spcBef>
                <a:spcPts val="0"/>
              </a:spcBef>
              <a:buClr>
                <a:schemeClr val="dk1"/>
              </a:buClr>
              <a:buSzPct val="78571"/>
              <a:buFont typeface="Arial"/>
              <a:buNone/>
            </a:pPr>
            <a:r>
              <a:rPr lang="en" sz="1400">
                <a:solidFill>
                  <a:srgbClr val="FFFFFF"/>
                </a:solidFill>
              </a:rPr>
              <a:t>x River Road Asset Management, LLC</a:t>
            </a:r>
          </a:p>
          <a:p>
            <a:pPr lvl="0">
              <a:lnSpc>
                <a:spcPct val="115000"/>
              </a:lnSpc>
              <a:spcBef>
                <a:spcPts val="0"/>
              </a:spcBef>
              <a:buClr>
                <a:schemeClr val="dk1"/>
              </a:buClr>
              <a:buSzPct val="78571"/>
              <a:buFont typeface="Arial"/>
              <a:buNone/>
            </a:pPr>
            <a:r>
              <a:rPr lang="en" sz="1400">
                <a:solidFill>
                  <a:srgbClr val="FFFF00"/>
                </a:solidFill>
              </a:rPr>
              <a:t>x State Street Corp</a:t>
            </a:r>
          </a:p>
          <a:p>
            <a:pPr lvl="0">
              <a:lnSpc>
                <a:spcPct val="115000"/>
              </a:lnSpc>
              <a:spcBef>
                <a:spcPts val="0"/>
              </a:spcBef>
              <a:buClr>
                <a:schemeClr val="dk1"/>
              </a:buClr>
              <a:buSzPct val="78571"/>
              <a:buFont typeface="Arial"/>
              <a:buNone/>
            </a:pPr>
            <a:r>
              <a:rPr lang="en" sz="1400">
                <a:solidFill>
                  <a:srgbClr val="FFFFFF"/>
                </a:solidFill>
              </a:rPr>
              <a:t>x Vanguard Group INC</a:t>
            </a:r>
          </a:p>
          <a:p>
            <a:pPr lvl="0">
              <a:lnSpc>
                <a:spcPct val="115000"/>
              </a:lnSpc>
              <a:spcBef>
                <a:spcPts val="0"/>
              </a:spcBef>
              <a:buClr>
                <a:schemeClr val="dk1"/>
              </a:buClr>
              <a:buSzPct val="78571"/>
              <a:buFont typeface="Arial"/>
              <a:buNone/>
            </a:pPr>
            <a:r>
              <a:rPr lang="en" sz="1400">
                <a:solidFill>
                  <a:srgbClr val="FFFFFF"/>
                </a:solidFill>
              </a:rPr>
              <a:t>x Waddell &amp; Reed Financial Inc</a:t>
            </a:r>
          </a:p>
          <a:p>
            <a:pPr lvl="0">
              <a:lnSpc>
                <a:spcPct val="115000"/>
              </a:lnSpc>
              <a:spcBef>
                <a:spcPts val="0"/>
              </a:spcBef>
              <a:buClr>
                <a:schemeClr val="dk1"/>
              </a:buClr>
              <a:buSzPct val="78571"/>
              <a:buFont typeface="Arial"/>
              <a:buNone/>
            </a:pPr>
            <a:r>
              <a:rPr lang="en" sz="1400">
                <a:solidFill>
                  <a:srgbClr val="FFFF00"/>
                </a:solidFill>
              </a:rPr>
              <a:t>x Wells Fargo &amp; Company​</a:t>
            </a:r>
          </a:p>
          <a:p>
            <a:pPr lvl="0">
              <a:spcBef>
                <a:spcPts val="0"/>
              </a:spcBef>
              <a:buNone/>
            </a:pPr>
            <a:endParaRPr sz="1400"/>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311700" y="171575"/>
            <a:ext cx="8520600" cy="572700"/>
          </a:xfrm>
          <a:prstGeom prst="rect">
            <a:avLst/>
          </a:prstGeom>
        </p:spPr>
        <p:txBody>
          <a:bodyPr lIns="91425" tIns="91425" rIns="91425" bIns="91425" anchor="t" anchorCtr="0">
            <a:noAutofit/>
          </a:bodyPr>
          <a:lstStyle/>
          <a:p>
            <a:pPr lvl="0" algn="ctr">
              <a:spcBef>
                <a:spcPts val="0"/>
              </a:spcBef>
              <a:buNone/>
            </a:pPr>
            <a:r>
              <a:rPr lang="en">
                <a:latin typeface="Abel"/>
                <a:ea typeface="Abel"/>
                <a:cs typeface="Abel"/>
                <a:sym typeface="Abel"/>
              </a:rPr>
              <a:t>Legislation - How it works</a:t>
            </a:r>
          </a:p>
        </p:txBody>
      </p:sp>
      <p:sp>
        <p:nvSpPr>
          <p:cNvPr id="184" name="Shape 184">
            <a:hlinkClick r:id="rId3"/>
          </p:cNvPr>
          <p:cNvSpPr/>
          <p:nvPr/>
        </p:nvSpPr>
        <p:spPr>
          <a:xfrm>
            <a:off x="1966250" y="765600"/>
            <a:ext cx="5634000" cy="4225500"/>
          </a:xfrm>
          <a:prstGeom prst="rect">
            <a:avLst/>
          </a:prstGeom>
          <a:blipFill>
            <a:blip r:embed="rId4">
              <a:alphaModFix/>
            </a:blip>
            <a:stretch>
              <a:fillRect/>
            </a:stretch>
          </a:blipFill>
          <a:ln>
            <a:noFill/>
          </a:ln>
        </p:spPr>
      </p:sp>
      <p:sp>
        <p:nvSpPr>
          <p:cNvPr id="185" name="Shape 185"/>
          <p:cNvSpPr txBox="1">
            <a:spLocks noGrp="1"/>
          </p:cNvSpPr>
          <p:nvPr>
            <p:ph type="body" idx="1"/>
          </p:nvPr>
        </p:nvSpPr>
        <p:spPr>
          <a:xfrm>
            <a:off x="129375" y="2477288"/>
            <a:ext cx="1745700" cy="644400"/>
          </a:xfrm>
          <a:prstGeom prst="rect">
            <a:avLst/>
          </a:prstGeom>
        </p:spPr>
        <p:txBody>
          <a:bodyPr lIns="91425" tIns="91425" rIns="91425" bIns="91425" anchor="t" anchorCtr="0">
            <a:noAutofit/>
          </a:bodyPr>
          <a:lstStyle/>
          <a:p>
            <a:pPr lvl="0" algn="ctr" rtl="0">
              <a:spcBef>
                <a:spcPts val="0"/>
              </a:spcBef>
              <a:buNone/>
            </a:pPr>
            <a:r>
              <a:rPr lang="en" u="sng">
                <a:solidFill>
                  <a:schemeClr val="hlink"/>
                </a:solidFill>
                <a:hlinkClick r:id="rId5"/>
              </a:rPr>
              <a:t>Immigrants for Sale</a:t>
            </a:r>
          </a:p>
          <a:p>
            <a:pPr lvl="0" algn="ctr" rtl="0">
              <a:spcBef>
                <a:spcPts val="0"/>
              </a:spcBef>
              <a:buNone/>
            </a:pPr>
            <a:endParaRPr/>
          </a:p>
          <a:p>
            <a:pPr lvl="0" algn="ctr" rtl="0">
              <a:spcBef>
                <a:spcPts val="0"/>
              </a:spcBef>
              <a:buNone/>
            </a:pPr>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189"/>
        <p:cNvGrpSpPr/>
        <p:nvPr/>
      </p:nvGrpSpPr>
      <p:grpSpPr>
        <a:xfrm>
          <a:off x="0" y="0"/>
          <a:ext cx="0" cy="0"/>
          <a:chOff x="0" y="0"/>
          <a:chExt cx="0" cy="0"/>
        </a:xfrm>
      </p:grpSpPr>
      <p:pic>
        <p:nvPicPr>
          <p:cNvPr id="190" name="Shape 190"/>
          <p:cNvPicPr preferRelativeResize="0"/>
          <p:nvPr/>
        </p:nvPicPr>
        <p:blipFill>
          <a:blip r:embed="rId3">
            <a:alphaModFix/>
          </a:blip>
          <a:stretch>
            <a:fillRect/>
          </a:stretch>
        </p:blipFill>
        <p:spPr>
          <a:xfrm>
            <a:off x="1066799" y="106850"/>
            <a:ext cx="6945325" cy="4884025"/>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194"/>
        <p:cNvGrpSpPr/>
        <p:nvPr/>
      </p:nvGrpSpPr>
      <p:grpSpPr>
        <a:xfrm>
          <a:off x="0" y="0"/>
          <a:ext cx="0" cy="0"/>
          <a:chOff x="0" y="0"/>
          <a:chExt cx="0" cy="0"/>
        </a:xfrm>
      </p:grpSpPr>
      <p:pic>
        <p:nvPicPr>
          <p:cNvPr id="195" name="Shape 195"/>
          <p:cNvPicPr preferRelativeResize="0"/>
          <p:nvPr/>
        </p:nvPicPr>
        <p:blipFill rotWithShape="1">
          <a:blip r:embed="rId3">
            <a:alphaModFix/>
          </a:blip>
          <a:srcRect b="51148"/>
          <a:stretch/>
        </p:blipFill>
        <p:spPr>
          <a:xfrm>
            <a:off x="471375" y="0"/>
            <a:ext cx="8201257" cy="5143501"/>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199"/>
        <p:cNvGrpSpPr/>
        <p:nvPr/>
      </p:nvGrpSpPr>
      <p:grpSpPr>
        <a:xfrm>
          <a:off x="0" y="0"/>
          <a:ext cx="0" cy="0"/>
          <a:chOff x="0" y="0"/>
          <a:chExt cx="0" cy="0"/>
        </a:xfrm>
      </p:grpSpPr>
      <p:pic>
        <p:nvPicPr>
          <p:cNvPr id="200" name="Shape 200"/>
          <p:cNvPicPr preferRelativeResize="0"/>
          <p:nvPr/>
        </p:nvPicPr>
        <p:blipFill rotWithShape="1">
          <a:blip r:embed="rId3">
            <a:alphaModFix/>
          </a:blip>
          <a:srcRect t="45669" b="7937"/>
          <a:stretch/>
        </p:blipFill>
        <p:spPr>
          <a:xfrm>
            <a:off x="253875" y="0"/>
            <a:ext cx="8636244" cy="5143501"/>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204"/>
        <p:cNvGrpSpPr/>
        <p:nvPr/>
      </p:nvGrpSpPr>
      <p:grpSpPr>
        <a:xfrm>
          <a:off x="0" y="0"/>
          <a:ext cx="0" cy="0"/>
          <a:chOff x="0" y="0"/>
          <a:chExt cx="0" cy="0"/>
        </a:xfrm>
      </p:grpSpPr>
      <p:pic>
        <p:nvPicPr>
          <p:cNvPr id="205" name="Shape 205"/>
          <p:cNvPicPr preferRelativeResize="0"/>
          <p:nvPr/>
        </p:nvPicPr>
        <p:blipFill rotWithShape="1">
          <a:blip r:embed="rId3">
            <a:alphaModFix/>
          </a:blip>
          <a:srcRect b="44395"/>
          <a:stretch/>
        </p:blipFill>
        <p:spPr>
          <a:xfrm>
            <a:off x="711116" y="24037"/>
            <a:ext cx="7721769" cy="5095428"/>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ern">
  <a:themeElements>
    <a:clrScheme name="Custom 348">
      <a:dk1>
        <a:srgbClr val="000000"/>
      </a:dk1>
      <a:lt1>
        <a:srgbClr val="FFFFFF"/>
      </a:lt1>
      <a:dk2>
        <a:srgbClr val="191919"/>
      </a:dk2>
      <a:lt2>
        <a:srgbClr val="CCCCCC"/>
      </a:lt2>
      <a:accent1>
        <a:srgbClr val="7E5554"/>
      </a:accent1>
      <a:accent2>
        <a:srgbClr val="910A10"/>
      </a:accent2>
      <a:accent3>
        <a:srgbClr val="84294D"/>
      </a:accent3>
      <a:accent4>
        <a:srgbClr val="DA823B"/>
      </a:accent4>
      <a:accent5>
        <a:srgbClr val="625D3C"/>
      </a:accent5>
      <a:accent6>
        <a:srgbClr val="00384A"/>
      </a:accent6>
      <a:hlink>
        <a:srgbClr val="227A78"/>
      </a:hlink>
      <a:folHlink>
        <a:srgbClr val="39474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dark">
  <a:themeElements>
    <a:clrScheme name="Custom 345">
      <a:dk1>
        <a:srgbClr val="000000"/>
      </a:dk1>
      <a:lt1>
        <a:srgbClr val="FFFFFF"/>
      </a:lt1>
      <a:dk2>
        <a:srgbClr val="4C4C4C"/>
      </a:dk2>
      <a:lt2>
        <a:srgbClr val="CCCCCC"/>
      </a:lt2>
      <a:accent1>
        <a:srgbClr val="89B4B8"/>
      </a:accent1>
      <a:accent2>
        <a:srgbClr val="AFA6CA"/>
      </a:accent2>
      <a:accent3>
        <a:srgbClr val="A5B492"/>
      </a:accent3>
      <a:accent4>
        <a:srgbClr val="E8CD6D"/>
      </a:accent4>
      <a:accent5>
        <a:srgbClr val="F4A447"/>
      </a:accent5>
      <a:accent6>
        <a:srgbClr val="D09D94"/>
      </a:accent6>
      <a:hlink>
        <a:srgbClr val="5EA7AA"/>
      </a:hlink>
      <a:folHlink>
        <a:srgbClr val="A295B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1333</Words>
  <Application>Microsoft Office PowerPoint</Application>
  <PresentationFormat>On-screen Show (16:9)</PresentationFormat>
  <Paragraphs>134</Paragraphs>
  <Slides>14</Slides>
  <Notes>14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14</vt:i4>
      </vt:variant>
    </vt:vector>
  </HeadingPairs>
  <TitlesOfParts>
    <vt:vector size="24" baseType="lpstr">
      <vt:lpstr>Kameron</vt:lpstr>
      <vt:lpstr>Arial</vt:lpstr>
      <vt:lpstr>Dosis</vt:lpstr>
      <vt:lpstr>Abel</vt:lpstr>
      <vt:lpstr>Calibri</vt:lpstr>
      <vt:lpstr>Oswald</vt:lpstr>
      <vt:lpstr>Average</vt:lpstr>
      <vt:lpstr>slate</vt:lpstr>
      <vt:lpstr>modern</vt:lpstr>
      <vt:lpstr>simple-dark</vt:lpstr>
      <vt:lpstr>Private Prisons as Profit Factories</vt:lpstr>
      <vt:lpstr>PowerPoint Presentation</vt:lpstr>
      <vt:lpstr>What is the Prison Divestment Campaign &amp; Coalition? </vt:lpstr>
      <vt:lpstr>Million Shares Club</vt:lpstr>
      <vt:lpstr>Legislation - How it works</vt:lpstr>
      <vt:lpstr>PowerPoint Presentation</vt:lpstr>
      <vt:lpstr>PowerPoint Presentation</vt:lpstr>
      <vt:lpstr>PowerPoint Presentation</vt:lpstr>
      <vt:lpstr>PowerPoint Presentation</vt:lpstr>
      <vt:lpstr>PowerPoint Presentation</vt:lpstr>
      <vt:lpstr>PowerPoint Presentation</vt:lpstr>
      <vt:lpstr>Privatization</vt:lpstr>
      <vt:lpstr>PowerPoint Presentation</vt:lpstr>
      <vt:lpstr>GET INVOLVED!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Private Prisons as Profit Factories</dc:title>
  <dc:creator>Sue Peters</dc:creator>
  <cp:lastModifiedBy>Sue Peters</cp:lastModifiedBy>
  <cp:revision>1</cp:revision>
  <dcterms:modified xsi:type="dcterms:W3CDTF">2016-06-02T03:32:17Z</dcterms:modified>
</cp:coreProperties>
</file>