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4" r:id="rId4"/>
    <p:sldId id="262" r:id="rId5"/>
    <p:sldId id="272" r:id="rId6"/>
    <p:sldId id="273" r:id="rId7"/>
    <p:sldId id="263" r:id="rId8"/>
    <p:sldId id="258" r:id="rId9"/>
    <p:sldId id="268" r:id="rId10"/>
    <p:sldId id="269" r:id="rId11"/>
    <p:sldId id="270" r:id="rId12"/>
    <p:sldId id="271" r:id="rId13"/>
    <p:sldId id="267" r:id="rId14"/>
  </p:sldIdLst>
  <p:sldSz cx="12192000" cy="6858000"/>
  <p:notesSz cx="7077075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72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1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00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3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944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35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666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811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48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6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45225-6C19-4493-B741-0E980EC0F5C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D32F9-0F80-487C-A393-27F35A112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48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67892" y="2161308"/>
            <a:ext cx="6386945" cy="224676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NYC SCHOOLS AND NYC DEBT</a:t>
            </a:r>
          </a:p>
          <a:p>
            <a:pPr algn="ctr"/>
            <a:endParaRPr lang="en-US" sz="2800" dirty="0"/>
          </a:p>
          <a:p>
            <a:pPr algn="ctr"/>
            <a:r>
              <a:rPr lang="en-US" sz="2800" dirty="0" smtClean="0"/>
              <a:t>Phyllis </a:t>
            </a:r>
            <a:r>
              <a:rPr lang="en-US" sz="2800" dirty="0" err="1" smtClean="0"/>
              <a:t>Kreuttner</a:t>
            </a:r>
            <a:endParaRPr lang="en-US" sz="2800" dirty="0" smtClean="0"/>
          </a:p>
          <a:p>
            <a:pPr algn="ctr"/>
            <a:r>
              <a:rPr lang="en-US" sz="2800" dirty="0" smtClean="0"/>
              <a:t>New York Society for Ethical Culture</a:t>
            </a:r>
          </a:p>
          <a:p>
            <a:pPr algn="ctr"/>
            <a:r>
              <a:rPr lang="en-US" sz="2800" dirty="0" smtClean="0"/>
              <a:t>Fed Group of Upper West Side	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5456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8688"/>
            <a:ext cx="12192000" cy="231767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861060"/>
            <a:ext cx="12192000" cy="124206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INTEREST FREE LENDING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628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861060"/>
            <a:ext cx="12192000" cy="1987628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PRIVATE BANKS CANNOT CREATE MONEY –</a:t>
            </a:r>
          </a:p>
          <a:p>
            <a:pPr algn="ctr"/>
            <a:r>
              <a:rPr lang="en-US" dirty="0" smtClean="0"/>
              <a:t>Banks can only use investor’s money or bank fees</a:t>
            </a:r>
          </a:p>
          <a:p>
            <a:pPr algn="ctr"/>
            <a:r>
              <a:rPr lang="en-US" dirty="0" smtClean="0"/>
              <a:t>to loan to borrowers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78872" y="3810001"/>
            <a:ext cx="6160084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With a simple accounting change, the private commercial banks</a:t>
            </a:r>
          </a:p>
          <a:p>
            <a:r>
              <a:rPr lang="en-US" dirty="0" smtClean="0"/>
              <a:t>will no longer be able to CREATE and ISSUE money.</a:t>
            </a:r>
          </a:p>
          <a:p>
            <a:endParaRPr lang="en-US" dirty="0"/>
          </a:p>
          <a:p>
            <a:r>
              <a:rPr lang="en-US" dirty="0" smtClean="0"/>
              <a:t>They will have to loan already existing money.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837" y="3810001"/>
            <a:ext cx="3756891" cy="2030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5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526415"/>
            <a:ext cx="12192000" cy="2567940"/>
          </a:xfrm>
          <a:prstGeom prst="rect">
            <a:avLst/>
          </a:prstGeom>
          <a:solidFill>
            <a:srgbClr val="00B0F0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/>
              <a:t>NEED ACT </a:t>
            </a:r>
          </a:p>
          <a:p>
            <a:pPr algn="ctr"/>
            <a:r>
              <a:rPr lang="en-US" dirty="0" smtClean="0"/>
              <a:t>25% OF NEW FEDERAL MONEY WILL BE</a:t>
            </a:r>
          </a:p>
          <a:p>
            <a:pPr algn="ctr"/>
            <a:r>
              <a:rPr lang="en-US" dirty="0" smtClean="0"/>
              <a:t>GIVEN TO STATE GOVERNMENTS AS </a:t>
            </a:r>
            <a:r>
              <a:rPr lang="en-US" u="sng" dirty="0" smtClean="0"/>
              <a:t>GRANTS</a:t>
            </a:r>
          </a:p>
          <a:p>
            <a:pPr algn="ctr"/>
            <a:r>
              <a:rPr lang="en-US" dirty="0" smtClean="0"/>
              <a:t>TO BE USED AS THE STATE SEES FIT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4754" y="3219450"/>
            <a:ext cx="5715000" cy="3638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84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6365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231960"/>
            <a:ext cx="12217766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MONEY POWER:</a:t>
            </a:r>
          </a:p>
          <a:p>
            <a:pPr algn="ctr"/>
            <a:r>
              <a:rPr lang="en-US" sz="2800" dirty="0" smtClean="0"/>
              <a:t>THE LEGAL POWER OF (ONLY) COMMERCIAL BANKS TO </a:t>
            </a:r>
            <a:r>
              <a:rPr lang="en-US" sz="2800" u="sng" dirty="0" smtClean="0"/>
              <a:t>CREATE</a:t>
            </a:r>
            <a:r>
              <a:rPr lang="en-US" sz="2800" dirty="0" smtClean="0"/>
              <a:t> AND </a:t>
            </a:r>
            <a:r>
              <a:rPr lang="en-US" sz="2800" u="sng" dirty="0" smtClean="0"/>
              <a:t>ISSUE</a:t>
            </a:r>
            <a:r>
              <a:rPr lang="en-US" sz="2800" dirty="0" smtClean="0"/>
              <a:t> MONEY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95199" y="2272145"/>
            <a:ext cx="6803914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TO CREATE – to bring into existence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98217" y="4585854"/>
            <a:ext cx="7454926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TO ISSUE – to add to the money supply</a:t>
            </a:r>
            <a:endParaRPr lang="en-US" sz="36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2296" y="1374429"/>
            <a:ext cx="3364685" cy="22416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2296" y="4142509"/>
            <a:ext cx="3770465" cy="1757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02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" y="231960"/>
            <a:ext cx="12217766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THE MONEY POWER:</a:t>
            </a:r>
          </a:p>
          <a:p>
            <a:pPr algn="ctr"/>
            <a:r>
              <a:rPr lang="en-US" sz="2800" dirty="0" smtClean="0"/>
              <a:t>THE LEGAL POWER OF (ONLY) COMMERCIAL BANKS TO </a:t>
            </a:r>
            <a:r>
              <a:rPr lang="en-US" sz="2800" u="sng" dirty="0" smtClean="0"/>
              <a:t>CREATE</a:t>
            </a:r>
            <a:r>
              <a:rPr lang="en-US" sz="2800" dirty="0" smtClean="0"/>
              <a:t> AND </a:t>
            </a:r>
            <a:r>
              <a:rPr lang="en-US" sz="2800" u="sng" dirty="0" smtClean="0"/>
              <a:t>ISSUE</a:t>
            </a:r>
            <a:r>
              <a:rPr lang="en-US" sz="2800" dirty="0" smtClean="0"/>
              <a:t> MONEY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70508" y="1787236"/>
            <a:ext cx="11184183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FEDERAL GOVERNMENT – only has the legal power to create and issue </a:t>
            </a:r>
            <a:r>
              <a:rPr lang="en-US" sz="3600" u="sng" dirty="0" smtClean="0"/>
              <a:t>coins</a:t>
            </a:r>
            <a:r>
              <a:rPr lang="en-US" sz="3600" dirty="0" smtClean="0"/>
              <a:t>.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70508" y="3473478"/>
            <a:ext cx="10969863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STATE GOVERNMENT – no legal power to create and issue</a:t>
            </a:r>
          </a:p>
          <a:p>
            <a:r>
              <a:rPr lang="en-US" sz="3600" dirty="0" smtClean="0"/>
              <a:t>money.</a:t>
            </a:r>
            <a:endParaRPr lang="en-US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370508" y="5288424"/>
            <a:ext cx="10703764" cy="120032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/>
              <a:t>CITY GOVERNMENT – no legal power to create and issue</a:t>
            </a:r>
          </a:p>
          <a:p>
            <a:r>
              <a:rPr lang="en-US" sz="3600" dirty="0" smtClean="0"/>
              <a:t>money.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93059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651" y="294837"/>
            <a:ext cx="9116697" cy="626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85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FUNDING HUDSON YARDS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4656919"/>
            <a:ext cx="10325946" cy="1640412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Underwriters (banks and brokers) make profits from the difference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between the ‘buy’ and ‘sell’ price (THE SPREAD),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dirty="0" smtClean="0"/>
              <a:t>plus FEES.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90600" y="2841719"/>
            <a:ext cx="10515600" cy="511738"/>
          </a:xfrm>
          <a:solidFill>
            <a:srgbClr val="00FFFF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 smtClean="0"/>
              <a:t>UNDERWRITERS (banks, brokers)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2413139" y="516899"/>
            <a:ext cx="6882525" cy="1446550"/>
          </a:xfrm>
          <a:prstGeom prst="rect">
            <a:avLst/>
          </a:prstGeom>
          <a:solidFill>
            <a:srgbClr val="00FFFF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/>
              <a:t>WHO BUYS THE CITY’S DEBT?</a:t>
            </a:r>
          </a:p>
          <a:p>
            <a:pPr algn="ctr"/>
            <a:r>
              <a:rPr lang="en-US" sz="4400" dirty="0" smtClean="0"/>
              <a:t>(Funds the City’s debt?)</a:t>
            </a:r>
            <a:endParaRPr lang="en-US" sz="4400" dirty="0"/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990600" y="3781378"/>
            <a:ext cx="10515600" cy="531437"/>
          </a:xfrm>
          <a:prstGeom prst="rect">
            <a:avLst/>
          </a:prstGeom>
          <a:solidFill>
            <a:srgbClr val="00FFFF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 smtClean="0"/>
              <a:t>WHO ARE THESE BANKS AND BROKERS?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8865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526415"/>
          </a:xfrm>
          <a:solidFill>
            <a:srgbClr val="00B0F0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BANKS BUYING CITY DEBT – </a:t>
            </a:r>
            <a:r>
              <a:rPr lang="en-US" smtClean="0"/>
              <a:t>WITH THEIR MONEY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4265" y="3556000"/>
            <a:ext cx="3996267" cy="2517489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400" b="1" dirty="0" smtClean="0"/>
              <a:t>Co-Managers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TD Securities (USA), LLC</a:t>
            </a:r>
          </a:p>
          <a:p>
            <a:pPr marL="0" indent="0">
              <a:buNone/>
            </a:pPr>
            <a:r>
              <a:rPr lang="en-US" sz="3400" dirty="0"/>
              <a:t> </a:t>
            </a:r>
          </a:p>
          <a:p>
            <a:pPr marL="0" indent="0">
              <a:buNone/>
            </a:pPr>
            <a:r>
              <a:rPr lang="en-US" sz="3400" b="1" dirty="0"/>
              <a:t>Selling Group</a:t>
            </a:r>
            <a:endParaRPr lang="en-US" sz="3400" dirty="0"/>
          </a:p>
          <a:p>
            <a:pPr marL="0" indent="0">
              <a:buNone/>
            </a:pPr>
            <a:r>
              <a:rPr lang="en-US" sz="3400" dirty="0"/>
              <a:t>BNY Mellon Capital Markets, LLC</a:t>
            </a:r>
          </a:p>
          <a:p>
            <a:pPr marL="0" indent="0">
              <a:buNone/>
            </a:pPr>
            <a:r>
              <a:rPr lang="en-US" sz="3400" dirty="0"/>
              <a:t>Deutsche Bank Securities Inc.</a:t>
            </a:r>
          </a:p>
          <a:p>
            <a:pPr marL="0" indent="0">
              <a:buNone/>
            </a:pPr>
            <a:r>
              <a:rPr lang="en-US" sz="3400" dirty="0"/>
              <a:t>HSBC Securities (USA) Inc. </a:t>
            </a:r>
          </a:p>
          <a:p>
            <a:pPr marL="0" indent="0">
              <a:buNone/>
            </a:pPr>
            <a:r>
              <a:rPr lang="en-US" sz="3400" dirty="0"/>
              <a:t>U.S. Bancorp (Minneapolis Fed</a:t>
            </a:r>
            <a:r>
              <a:rPr lang="en-US" sz="3400" dirty="0" smtClean="0"/>
              <a:t>)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660399" y="2343957"/>
            <a:ext cx="5977465" cy="4277074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/>
              <a:t>Senior Managers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Morgan Stanley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Bank of America (Richmond FED)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Merrill Lynch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J.P. Morgan Securities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Citigroup Global Markets </a:t>
            </a:r>
            <a:r>
              <a:rPr lang="en-US" sz="3400" dirty="0" err="1" smtClean="0"/>
              <a:t>Inc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b="1" dirty="0" smtClean="0"/>
              <a:t>Senior Co-Managers</a:t>
            </a: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Barclays Capital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Goldman, Sachs &amp; Co.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PNC Capital Markets LLC (Cleveland FED)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RBC Capital Markets, LLC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      (Royal Bank of Canada; not FED member)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Wells Fargo Securities, LLC (San Francisco FED)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134533" y="339407"/>
            <a:ext cx="6993467" cy="14385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sz="34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400" dirty="0" smtClean="0"/>
              <a:t> 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415"/>
            <a:ext cx="12192000" cy="1754326"/>
          </a:xfrm>
          <a:prstGeom prst="rect">
            <a:avLst/>
          </a:prstGeom>
          <a:solidFill>
            <a:srgbClr val="CDE6FD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FEDERAL RESERVE MEMBER BANKS </a:t>
            </a:r>
            <a:r>
              <a:rPr lang="en-US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&amp; UNDERWRITERS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of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New York City General Obligation Bonds</a:t>
            </a:r>
          </a:p>
          <a:p>
            <a:pPr algn="ctr"/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(all banks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are members of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NY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Federal Reserve </a:t>
            </a:r>
            <a:r>
              <a:rPr lang="en-US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Bank, unless noted otherwise) </a:t>
            </a:r>
            <a:endParaRPr lang="en-US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18909" y="2632364"/>
            <a:ext cx="5436938" cy="64633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b="1" dirty="0" smtClean="0"/>
              <a:t>When these banks buy the NYC bonds, they use money</a:t>
            </a:r>
          </a:p>
          <a:p>
            <a:r>
              <a:rPr lang="en-US" b="1" dirty="0" smtClean="0"/>
              <a:t>they create and issue.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879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493" y="613969"/>
            <a:ext cx="9955014" cy="5630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569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40" y="504417"/>
            <a:ext cx="10174120" cy="5849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163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1" y="1704109"/>
            <a:ext cx="10584872" cy="3539430"/>
          </a:xfrm>
          <a:prstGeom prst="rect">
            <a:avLst/>
          </a:prstGeom>
          <a:solidFill>
            <a:srgbClr val="A3FBB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PART 4</a:t>
            </a:r>
          </a:p>
          <a:p>
            <a:pPr algn="ctr"/>
            <a:endParaRPr lang="en-US" sz="3200" dirty="0"/>
          </a:p>
          <a:p>
            <a:pPr algn="ctr"/>
            <a:r>
              <a:rPr lang="en-US" sz="4000" b="1" dirty="0">
                <a:solidFill>
                  <a:srgbClr val="0070C0"/>
                </a:solidFill>
              </a:rPr>
              <a:t>THE FEDERAL NEED ACT:</a:t>
            </a:r>
            <a:br>
              <a:rPr lang="en-US" sz="40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0070C0"/>
                </a:solidFill>
              </a:rPr>
              <a:t>ALTERNATIVE</a:t>
            </a:r>
            <a:br>
              <a:rPr lang="en-US" sz="40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0070C0"/>
                </a:solidFill>
              </a:rPr>
              <a:t>INTEREST-FREE </a:t>
            </a:r>
            <a:br>
              <a:rPr lang="en-US" sz="4000" b="1" dirty="0">
                <a:solidFill>
                  <a:srgbClr val="0070C0"/>
                </a:solidFill>
              </a:rPr>
            </a:br>
            <a:r>
              <a:rPr lang="en-US" sz="4000" b="1" dirty="0">
                <a:solidFill>
                  <a:srgbClr val="0070C0"/>
                </a:solidFill>
              </a:rPr>
              <a:t>FINANCING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6532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413</Words>
  <Application>Microsoft Office PowerPoint</Application>
  <PresentationFormat>Widescreen</PresentationFormat>
  <Paragraphs>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FUNDING HUDSON YARDS</vt:lpstr>
      <vt:lpstr>BANKS BUYING CITY DEBT – WITH THEIR MONEY POWER</vt:lpstr>
      <vt:lpstr>PowerPoint Presentation</vt:lpstr>
      <vt:lpstr>PowerPoint Presentation</vt:lpstr>
      <vt:lpstr>PowerPoint Presentation</vt:lpstr>
      <vt:lpstr>FUNDING HUDSON YARDS</vt:lpstr>
      <vt:lpstr>FUNDING HUDSON YARDS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 Peters</dc:creator>
  <cp:lastModifiedBy>Sue Peters</cp:lastModifiedBy>
  <cp:revision>13</cp:revision>
  <cp:lastPrinted>2018-06-02T16:09:20Z</cp:lastPrinted>
  <dcterms:created xsi:type="dcterms:W3CDTF">2018-06-02T14:27:36Z</dcterms:created>
  <dcterms:modified xsi:type="dcterms:W3CDTF">2018-06-02T16:09:29Z</dcterms:modified>
</cp:coreProperties>
</file>