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36.xml.rels" ContentType="application/vnd.openxmlformats-package.relationships+xml"/>
  <Override PartName="/ppt/_rels/presentation.xml.rels" ContentType="application/vnd.openxmlformats-package.relationships+xml"/>
  <Override PartName="/ppt/slides/slide26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4.xml" ContentType="application/vnd.openxmlformats-officedocument.presentationml.slide+xml"/>
  <Override PartName="/ppt/slides/slide7.xml" ContentType="application/vnd.openxmlformats-officedocument.presentationml.slide+xml"/>
  <Override PartName="/ppt/slides/slide25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_rels/slide9.xml.rels" ContentType="application/vnd.openxmlformats-package.relationships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0.xml.rels" ContentType="application/vnd.openxmlformats-package.relationships+xml"/>
  <Override PartName="/ppt/slides/_rels/slide21.xml.rels" ContentType="application/vnd.openxmlformats-package.relationships+xml"/>
  <Override PartName="/ppt/slides/_rels/slide22.xml.rels" ContentType="application/vnd.openxmlformats-package.relationships+xml"/>
  <Override PartName="/ppt/slides/_rels/slide23.xml.rels" ContentType="application/vnd.openxmlformats-package.relationships+xml"/>
  <Override PartName="/ppt/slides/_rels/slide24.xml.rels" ContentType="application/vnd.openxmlformats-package.relationships+xml"/>
  <Override PartName="/ppt/slides/_rels/slide25.xml.rels" ContentType="application/vnd.openxmlformats-package.relationships+xml"/>
  <Override PartName="/ppt/slides/_rels/slide26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media/image9.png" ContentType="image/png"/>
  <Override PartName="/ppt/media/image28.jpeg" ContentType="image/jpeg"/>
  <Override PartName="/ppt/media/image12.wmf" ContentType="image/x-wmf"/>
  <Override PartName="/ppt/media/image1.png" ContentType="image/png"/>
  <Override PartName="/ppt/media/image2.png" ContentType="image/png"/>
  <Override PartName="/ppt/media/image5.png" ContentType="image/png"/>
  <Override PartName="/ppt/media/image3.jpeg" ContentType="image/jpeg"/>
  <Override PartName="/ppt/media/image4.png" ContentType="image/png"/>
  <Override PartName="/ppt/media/image34.jpeg" ContentType="image/jpeg"/>
  <Override PartName="/ppt/media/image6.png" ContentType="image/png"/>
  <Override PartName="/ppt/media/image7.png" ContentType="image/png"/>
  <Override PartName="/ppt/media/image19.wmf" ContentType="image/x-wmf"/>
  <Override PartName="/ppt/media/image8.png" ContentType="image/png"/>
  <Override PartName="/ppt/media/image10.wmf" ContentType="image/x-wmf"/>
  <Override PartName="/ppt/media/image11.wmf" ContentType="image/x-wmf"/>
  <Override PartName="/ppt/media/image25.wmf" ContentType="image/x-wmf"/>
  <Override PartName="/ppt/media/image13.png" ContentType="image/png"/>
  <Override PartName="/ppt/media/image26.wmf" ContentType="image/x-wmf"/>
  <Override PartName="/ppt/media/image14.png" ContentType="image/png"/>
  <Override PartName="/ppt/media/image15.png" ContentType="image/png"/>
  <Override PartName="/ppt/media/image16.png" ContentType="image/png"/>
  <Override PartName="/ppt/media/image24.jpeg" ContentType="image/jpeg"/>
  <Override PartName="/ppt/media/image17.png" ContentType="image/png"/>
  <Override PartName="/ppt/media/image18.png" ContentType="image/png"/>
  <Override PartName="/ppt/media/image20.png" ContentType="image/png"/>
  <Override PartName="/ppt/media/image21.jpeg" ContentType="image/jpeg"/>
  <Override PartName="/ppt/media/image22.wmf" ContentType="image/x-wmf"/>
  <Override PartName="/ppt/media/image23.wmf" ContentType="image/x-wmf"/>
  <Override PartName="/ppt/media/image47.png" ContentType="image/png"/>
  <Override PartName="/ppt/media/image27.jpeg" ContentType="image/jpeg"/>
  <Override PartName="/ppt/media/image29.png" ContentType="image/png"/>
  <Override PartName="/ppt/media/image41.jpeg" ContentType="image/jpeg"/>
  <Override PartName="/ppt/media/image30.png" ContentType="image/png"/>
  <Override PartName="/ppt/media/image31.png" ContentType="image/png"/>
  <Override PartName="/ppt/media/image32.jpeg" ContentType="image/jpeg"/>
  <Override PartName="/ppt/media/image33.jpeg" ContentType="image/jpeg"/>
  <Override PartName="/ppt/media/image35.png" ContentType="image/png"/>
  <Override PartName="/ppt/media/image36.png" ContentType="image/png"/>
  <Override PartName="/ppt/media/image37.png" ContentType="image/png"/>
  <Override PartName="/ppt/media/image38.png" ContentType="image/png"/>
  <Override PartName="/ppt/media/image39.png" ContentType="image/png"/>
  <Override PartName="/ppt/media/image40.png" ContentType="image/png"/>
  <Override PartName="/ppt/media/image42.png" ContentType="image/png"/>
  <Override PartName="/ppt/media/image50.png" ContentType="image/png"/>
  <Override PartName="/ppt/media/image43.jpeg" ContentType="image/jpeg"/>
  <Override PartName="/ppt/media/image44.png" ContentType="image/png"/>
  <Override PartName="/ppt/media/image45.png" ContentType="image/png"/>
  <Override PartName="/ppt/media/image46.png" ContentType="image/png"/>
  <Override PartName="/ppt/media/image48.jpeg" ContentType="image/jpeg"/>
  <Override PartName="/ppt/media/image49.png" ContentType="image/png"/>
  <Override PartName="/ppt/media/image51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</p:sldIdLst>
  <p:sldSz cx="12192000" cy="6858000"/>
  <p:notesSz cx="7772400" cy="10058400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30" Type="http://schemas.openxmlformats.org/officeDocument/2006/relationships/slide" Target="slides/slide26.xml"/><Relationship Id="rId31" Type="http://schemas.openxmlformats.org/officeDocument/2006/relationships/slide" Target="slides/slide27.xml"/><Relationship Id="rId32" Type="http://schemas.openxmlformats.org/officeDocument/2006/relationships/slide" Target="slides/slide28.xml"/><Relationship Id="rId33" Type="http://schemas.openxmlformats.org/officeDocument/2006/relationships/slide" Target="slides/slide29.xml"/><Relationship Id="rId34" Type="http://schemas.openxmlformats.org/officeDocument/2006/relationships/slide" Target="slides/slide30.xml"/><Relationship Id="rId35" Type="http://schemas.openxmlformats.org/officeDocument/2006/relationships/slide" Target="slides/slide31.xml"/><Relationship Id="rId36" Type="http://schemas.openxmlformats.org/officeDocument/2006/relationships/slide" Target="slides/slide32.xml"/><Relationship Id="rId37" Type="http://schemas.openxmlformats.org/officeDocument/2006/relationships/slide" Target="slides/slide33.xml"/><Relationship Id="rId38" Type="http://schemas.openxmlformats.org/officeDocument/2006/relationships/slide" Target="slides/slide34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6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en-US" sz="4400" spc="-1" strike="noStrike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1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2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13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n-U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pPr algn="ctr"/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0.wmf"/><Relationship Id="rId2" Type="http://schemas.openxmlformats.org/officeDocument/2006/relationships/image" Target="../media/image11.wmf"/><Relationship Id="rId3" Type="http://schemas.openxmlformats.org/officeDocument/2006/relationships/image" Target="../media/image12.wmf"/><Relationship Id="rId4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9.wmf"/><Relationship Id="rId2" Type="http://schemas.openxmlformats.org/officeDocument/2006/relationships/image" Target="../media/image20.png"/><Relationship Id="rId3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2.wmf"/><Relationship Id="rId2" Type="http://schemas.openxmlformats.org/officeDocument/2006/relationships/image" Target="../media/image23.wmf"/><Relationship Id="rId3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5.wmf"/><Relationship Id="rId2" Type="http://schemas.openxmlformats.org/officeDocument/2006/relationships/image" Target="../media/image26.wmf"/><Relationship Id="rId3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slideLayout" Target="../slideLayouts/slideLayout1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9.png"/><Relationship Id="rId2" Type="http://schemas.openxmlformats.org/officeDocument/2006/relationships/slideLayout" Target="../slideLayouts/slideLayout1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slideLayout" Target="../slideLayouts/slideLayout1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1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image" Target="../media/image33.jpeg"/><Relationship Id="rId3" Type="http://schemas.openxmlformats.org/officeDocument/2006/relationships/image" Target="../media/image34.jpeg"/><Relationship Id="rId4" Type="http://schemas.openxmlformats.org/officeDocument/2006/relationships/slideLayout" Target="../slideLayouts/slideLayout25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slideLayout" Target="../slideLayouts/slideLayout1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40.png"/><Relationship Id="rId2" Type="http://schemas.openxmlformats.org/officeDocument/2006/relationships/slideLayout" Target="../slideLayouts/slideLayout1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41.jpeg"/><Relationship Id="rId2" Type="http://schemas.openxmlformats.org/officeDocument/2006/relationships/slideLayout" Target="../slideLayouts/slideLayout1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42.png"/><Relationship Id="rId2" Type="http://schemas.openxmlformats.org/officeDocument/2006/relationships/image" Target="../media/image43.jpeg"/><Relationship Id="rId3" Type="http://schemas.openxmlformats.org/officeDocument/2006/relationships/slideLayout" Target="../slideLayouts/slideLayout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44.png"/><Relationship Id="rId2" Type="http://schemas.openxmlformats.org/officeDocument/2006/relationships/image" Target="../media/image45.png"/><Relationship Id="rId3" Type="http://schemas.openxmlformats.org/officeDocument/2006/relationships/image" Target="../media/image46.png"/><Relationship Id="rId4" Type="http://schemas.openxmlformats.org/officeDocument/2006/relationships/slideLayout" Target="../slideLayouts/slideLayout1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47.png"/><Relationship Id="rId2" Type="http://schemas.openxmlformats.org/officeDocument/2006/relationships/image" Target="../media/image48.jpe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slideLayout" Target="../slideLayouts/slideLayout1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51.pn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CustomShape 1"/>
          <p:cNvSpPr/>
          <p:nvPr/>
        </p:nvSpPr>
        <p:spPr>
          <a:xfrm>
            <a:off x="6978240" y="5480640"/>
            <a:ext cx="4968000" cy="1309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PRESENTATION:  4-10-2019 WED. 7-9PM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THE NEW SCHOOL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6 E. 16</a:t>
            </a:r>
            <a:r>
              <a:rPr b="1" lang="en-US" sz="2000" spc="-1" strike="noStrike" baseline="30000">
                <a:solidFill>
                  <a:srgbClr val="000000"/>
                </a:solidFill>
                <a:latin typeface="Calibri"/>
                <a:ea typeface="DejaVu Sans"/>
              </a:rPr>
              <a:t>TH</a:t>
            </a:r>
            <a:r>
              <a:rPr b="1" lang="en-US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 ST.:  Wolff Conference Room D1103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15" name="CustomShape 2"/>
          <p:cNvSpPr/>
          <p:nvPr/>
        </p:nvSpPr>
        <p:spPr>
          <a:xfrm>
            <a:off x="3636000" y="2780640"/>
            <a:ext cx="4518360" cy="161424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SUE PETERS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Member, American Monetary Institute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Member, GreensForMonetaryReform.org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Calibri"/>
                <a:ea typeface="DejaVu Sans"/>
              </a:rPr>
              <a:t>Member, Alliance for Just Money 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116" name="CustomShape 3"/>
          <p:cNvSpPr/>
          <p:nvPr/>
        </p:nvSpPr>
        <p:spPr>
          <a:xfrm>
            <a:off x="2277000" y="410400"/>
            <a:ext cx="8243280" cy="1796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             </a:t>
            </a:r>
            <a:r>
              <a:rPr b="1" lang="en-US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Comments on the U.S. Federal Reserve System: 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                               </a:t>
            </a:r>
            <a:r>
              <a:rPr b="1" lang="en-US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1     History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                               </a:t>
            </a:r>
            <a:r>
              <a:rPr b="1" lang="en-US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2     Current Functioning</a:t>
            </a:r>
            <a:endParaRPr b="0" lang="en-US" sz="2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                               </a:t>
            </a:r>
            <a:r>
              <a:rPr b="1" lang="en-US" sz="2800" spc="-1" strike="noStrike">
                <a:solidFill>
                  <a:srgbClr val="000000"/>
                </a:solidFill>
                <a:latin typeface="Calibri"/>
                <a:ea typeface="DejaVu Sans"/>
              </a:rPr>
              <a:t>3     Powers</a:t>
            </a:r>
            <a:endParaRPr b="0" lang="en-US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CustomShape 1"/>
          <p:cNvSpPr/>
          <p:nvPr/>
        </p:nvSpPr>
        <p:spPr>
          <a:xfrm>
            <a:off x="4810680" y="2570760"/>
            <a:ext cx="2758320" cy="759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4400" spc="-1" strike="noStrike">
                <a:solidFill>
                  <a:srgbClr val="0070c0"/>
                </a:solidFill>
                <a:latin typeface="Calibri"/>
                <a:ea typeface="DejaVu Sans"/>
              </a:rPr>
              <a:t>1     History</a:t>
            </a:r>
            <a:endParaRPr b="0" lang="en-US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" name="Picture 1" descr=""/>
          <p:cNvPicPr/>
          <p:nvPr/>
        </p:nvPicPr>
        <p:blipFill>
          <a:blip r:embed="rId1"/>
          <a:stretch/>
        </p:blipFill>
        <p:spPr>
          <a:xfrm>
            <a:off x="1080" y="140040"/>
            <a:ext cx="12186720" cy="65743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Picture 3" descr=""/>
          <p:cNvPicPr/>
          <p:nvPr/>
        </p:nvPicPr>
        <p:blipFill>
          <a:blip r:embed="rId1"/>
          <a:stretch/>
        </p:blipFill>
        <p:spPr>
          <a:xfrm>
            <a:off x="0" y="21600"/>
            <a:ext cx="12188880" cy="68119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Picture 5" descr=""/>
          <p:cNvPicPr/>
          <p:nvPr/>
        </p:nvPicPr>
        <p:blipFill>
          <a:blip r:embed="rId1"/>
          <a:stretch/>
        </p:blipFill>
        <p:spPr>
          <a:xfrm>
            <a:off x="640440" y="1188720"/>
            <a:ext cx="2377080" cy="3771000"/>
          </a:xfrm>
          <a:prstGeom prst="rect">
            <a:avLst/>
          </a:prstGeom>
          <a:ln>
            <a:noFill/>
          </a:ln>
        </p:spPr>
      </p:pic>
      <p:sp>
        <p:nvSpPr>
          <p:cNvPr id="121" name="CustomShape 1"/>
          <p:cNvSpPr/>
          <p:nvPr/>
        </p:nvSpPr>
        <p:spPr>
          <a:xfrm>
            <a:off x="594720" y="5121720"/>
            <a:ext cx="2788560" cy="9133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B.C. Forbes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 (1880 – 1954)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founder of Forbes Magazine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in 1917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22" name="CustomShape 2"/>
          <p:cNvSpPr/>
          <p:nvPr/>
        </p:nvSpPr>
        <p:spPr>
          <a:xfrm>
            <a:off x="3026880" y="1920240"/>
            <a:ext cx="9165240" cy="17362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“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Picture a party of the nation’s greatest bankers stealing out of New York on a private railroad car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under cover of darkness, stealthily hieing hundreds of miles South…     I am giving to the world, 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for the first time, the real story of how the famous Aldrich currency report, the foundation of our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new currency system, was written…   the real birth of the present Federal Reserve System, the 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plan done on Jekyll Island…   Warburg… more than any one man has made the system possible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as a working reality.”                                            B.C. Forbes, CURRENT OPINION, Dec 1916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23" name="CustomShape 3"/>
          <p:cNvSpPr/>
          <p:nvPr/>
        </p:nvSpPr>
        <p:spPr>
          <a:xfrm>
            <a:off x="5120640" y="4055400"/>
            <a:ext cx="4627440" cy="1979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Forbes revelation did not get much response.  First, it was two years after the bill was passed;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secondly, it was dismissed as preposterous.   In a book published in 1930, a biographer of Aldrich calls it “a mere yarn”.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    </a:t>
            </a:r>
            <a:r>
              <a:rPr b="0" lang="en-US" sz="1600" spc="-1" strike="noStrike">
                <a:solidFill>
                  <a:srgbClr val="000000"/>
                </a:solidFill>
                <a:latin typeface="Calibri"/>
              </a:rPr>
              <a:t>Nathaniel Stephenson, </a:t>
            </a:r>
            <a:r>
              <a:rPr b="0" i="1" lang="en-US" sz="1600" spc="-1" strike="noStrike">
                <a:solidFill>
                  <a:srgbClr val="000000"/>
                </a:solidFill>
                <a:latin typeface="Calibri"/>
              </a:rPr>
              <a:t>Nelson W. Aldrich, A Leader in American Politics</a:t>
            </a:r>
            <a:r>
              <a:rPr b="0" lang="en-US" sz="1600" spc="-1" strike="noStrike">
                <a:solidFill>
                  <a:srgbClr val="000000"/>
                </a:solidFill>
                <a:latin typeface="Calibri"/>
              </a:rPr>
              <a:t>, pub. 1930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124" name="CustomShape 4"/>
          <p:cNvSpPr/>
          <p:nvPr/>
        </p:nvSpPr>
        <p:spPr>
          <a:xfrm>
            <a:off x="0" y="217080"/>
            <a:ext cx="12192120" cy="7599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Calibri"/>
              </a:rPr>
              <a:t>The meeting of Wall Street bankers to write what would be the Federal Reserve bill was kept secret.</a:t>
            </a:r>
            <a:endParaRPr b="0" lang="en-US" sz="2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Calibri"/>
              </a:rPr>
              <a:t>The bankers understood that the country did not want a banking system ruled by Wall Street. </a:t>
            </a: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Picture 1" descr=""/>
          <p:cNvPicPr/>
          <p:nvPr/>
        </p:nvPicPr>
        <p:blipFill>
          <a:blip r:embed="rId1"/>
          <a:stretch/>
        </p:blipFill>
        <p:spPr>
          <a:xfrm>
            <a:off x="12960" y="0"/>
            <a:ext cx="12162960" cy="68547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3" descr=""/>
          <p:cNvPicPr/>
          <p:nvPr/>
        </p:nvPicPr>
        <p:blipFill>
          <a:blip r:embed="rId1"/>
          <a:stretch/>
        </p:blipFill>
        <p:spPr>
          <a:xfrm>
            <a:off x="0" y="360"/>
            <a:ext cx="12188880" cy="68540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Picture 1" descr=""/>
          <p:cNvPicPr/>
          <p:nvPr/>
        </p:nvPicPr>
        <p:blipFill>
          <a:blip r:embed="rId1"/>
          <a:stretch/>
        </p:blipFill>
        <p:spPr>
          <a:xfrm>
            <a:off x="1440" y="0"/>
            <a:ext cx="12185640" cy="68547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CustomShape 1"/>
          <p:cNvSpPr/>
          <p:nvPr/>
        </p:nvSpPr>
        <p:spPr>
          <a:xfrm>
            <a:off x="2607840" y="2527200"/>
            <a:ext cx="8214120" cy="210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 marL="743040" indent="-739800">
              <a:lnSpc>
                <a:spcPct val="100000"/>
              </a:lnSpc>
              <a:buClr>
                <a:srgbClr val="0070c0"/>
              </a:buClr>
              <a:buFont typeface="StarSymbol"/>
              <a:buAutoNum type="arabicPlain" startAt="2"/>
            </a:pPr>
            <a:r>
              <a:rPr b="1" lang="en-US" sz="4400" spc="-1" strike="noStrike">
                <a:solidFill>
                  <a:srgbClr val="0070c0"/>
                </a:solidFill>
                <a:latin typeface="Calibri"/>
                <a:ea typeface="DejaVu Sans"/>
              </a:rPr>
              <a:t>Current Functioning:</a:t>
            </a:r>
            <a:endParaRPr b="0" lang="en-US" sz="4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4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4400" spc="-1" strike="noStrike">
                <a:solidFill>
                  <a:srgbClr val="0070c0"/>
                </a:solidFill>
                <a:latin typeface="Calibri"/>
                <a:ea typeface="DejaVu Sans"/>
              </a:rPr>
              <a:t>HOW THE MONEY SYSTEM WORKS</a:t>
            </a:r>
            <a:endParaRPr b="0" lang="en-US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1" descr=""/>
          <p:cNvPicPr/>
          <p:nvPr/>
        </p:nvPicPr>
        <p:blipFill>
          <a:blip r:embed="rId1"/>
          <a:stretch/>
        </p:blipFill>
        <p:spPr>
          <a:xfrm>
            <a:off x="619200" y="823320"/>
            <a:ext cx="10963440" cy="5208480"/>
          </a:xfrm>
          <a:prstGeom prst="rect">
            <a:avLst/>
          </a:prstGeom>
          <a:ln>
            <a:noFill/>
          </a:ln>
        </p:spPr>
      </p:pic>
      <p:sp>
        <p:nvSpPr>
          <p:cNvPr id="130" name="CustomShape 1"/>
          <p:cNvSpPr/>
          <p:nvPr/>
        </p:nvSpPr>
        <p:spPr>
          <a:xfrm>
            <a:off x="1681920" y="5260680"/>
            <a:ext cx="975240" cy="22248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1" name="CustomShape 2"/>
          <p:cNvSpPr/>
          <p:nvPr/>
        </p:nvSpPr>
        <p:spPr>
          <a:xfrm rot="16200000">
            <a:off x="3073320" y="4098600"/>
            <a:ext cx="975240" cy="18828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2" name="CustomShape 3"/>
          <p:cNvSpPr/>
          <p:nvPr/>
        </p:nvSpPr>
        <p:spPr>
          <a:xfrm rot="10800000">
            <a:off x="1653120" y="2700360"/>
            <a:ext cx="975240" cy="22248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3" name="CustomShape 4"/>
          <p:cNvSpPr/>
          <p:nvPr/>
        </p:nvSpPr>
        <p:spPr>
          <a:xfrm rot="5400000">
            <a:off x="245880" y="3854880"/>
            <a:ext cx="975240" cy="22248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4" name="CustomShape 5"/>
          <p:cNvSpPr/>
          <p:nvPr/>
        </p:nvSpPr>
        <p:spPr>
          <a:xfrm>
            <a:off x="9223200" y="5147640"/>
            <a:ext cx="975240" cy="22248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5" name="CustomShape 6"/>
          <p:cNvSpPr/>
          <p:nvPr/>
        </p:nvSpPr>
        <p:spPr>
          <a:xfrm rot="16200000">
            <a:off x="10607040" y="3971160"/>
            <a:ext cx="975240" cy="22248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6" name="CustomShape 7"/>
          <p:cNvSpPr/>
          <p:nvPr/>
        </p:nvSpPr>
        <p:spPr>
          <a:xfrm rot="10800000">
            <a:off x="9023040" y="2587680"/>
            <a:ext cx="975240" cy="22248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7" name="CustomShape 8"/>
          <p:cNvSpPr/>
          <p:nvPr/>
        </p:nvSpPr>
        <p:spPr>
          <a:xfrm rot="5400000">
            <a:off x="7684200" y="3854880"/>
            <a:ext cx="975240" cy="22248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8" name="CustomShape 9"/>
          <p:cNvSpPr/>
          <p:nvPr/>
        </p:nvSpPr>
        <p:spPr>
          <a:xfrm>
            <a:off x="739440" y="5673960"/>
            <a:ext cx="357192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00" spc="-1" strike="noStrike" u="sng">
                <a:solidFill>
                  <a:srgbClr val="000000"/>
                </a:solidFill>
                <a:uFillTx/>
                <a:latin typeface="Calibri"/>
                <a:ea typeface="DejaVu Sans"/>
              </a:rPr>
              <a:t>Reserve money (CB-created money)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circulates between banks’ 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reserve accounts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39" name="CustomShape 10"/>
          <p:cNvSpPr/>
          <p:nvPr/>
        </p:nvSpPr>
        <p:spPr>
          <a:xfrm>
            <a:off x="8187480" y="5673960"/>
            <a:ext cx="3764160" cy="91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00" spc="-1" strike="noStrike" u="sng">
                <a:solidFill>
                  <a:srgbClr val="000000"/>
                </a:solidFill>
                <a:uFillTx/>
                <a:latin typeface="Calibri"/>
                <a:ea typeface="DejaVu Sans"/>
              </a:rPr>
              <a:t>Bankmoney (bank-created money)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circulates among customers’ accounts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(checking and savings accounts)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Picture 1" descr=""/>
          <p:cNvPicPr/>
          <p:nvPr/>
        </p:nvPicPr>
        <p:blipFill>
          <a:blip r:embed="rId1"/>
          <a:stretch/>
        </p:blipFill>
        <p:spPr>
          <a:xfrm>
            <a:off x="619560" y="823680"/>
            <a:ext cx="10963440" cy="5208480"/>
          </a:xfrm>
          <a:prstGeom prst="rect">
            <a:avLst/>
          </a:prstGeom>
          <a:ln>
            <a:noFill/>
          </a:ln>
        </p:spPr>
      </p:pic>
      <p:sp>
        <p:nvSpPr>
          <p:cNvPr id="141" name="CustomShape 1"/>
          <p:cNvSpPr/>
          <p:nvPr/>
        </p:nvSpPr>
        <p:spPr>
          <a:xfrm>
            <a:off x="619560" y="5542560"/>
            <a:ext cx="3439440" cy="1187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00" spc="-1" strike="noStrike" u="sng">
                <a:solidFill>
                  <a:srgbClr val="000000"/>
                </a:solidFill>
                <a:uFillTx/>
                <a:latin typeface="Arial"/>
                <a:ea typeface="DejaVu Sans"/>
              </a:rPr>
              <a:t>Ownership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of reserves moves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between the reserve accounts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of the member banks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42" name="CustomShape 2"/>
          <p:cNvSpPr/>
          <p:nvPr/>
        </p:nvSpPr>
        <p:spPr>
          <a:xfrm>
            <a:off x="7532280" y="5577840"/>
            <a:ext cx="4535280" cy="1186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00" spc="-1" strike="noStrike" u="sng">
                <a:solidFill>
                  <a:srgbClr val="000000"/>
                </a:solidFill>
                <a:uFillTx/>
                <a:latin typeface="Arial"/>
                <a:ea typeface="DejaVu Sans"/>
              </a:rPr>
              <a:t>Ownership</a:t>
            </a: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of bankmoney moves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between the checking/savings accounts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of the banks’ customers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1" descr=""/>
          <p:cNvPicPr/>
          <p:nvPr/>
        </p:nvPicPr>
        <p:blipFill>
          <a:blip r:embed="rId1"/>
          <a:stretch/>
        </p:blipFill>
        <p:spPr>
          <a:xfrm>
            <a:off x="619920" y="824040"/>
            <a:ext cx="10963440" cy="5208480"/>
          </a:xfrm>
          <a:prstGeom prst="rect">
            <a:avLst/>
          </a:prstGeom>
          <a:ln>
            <a:noFill/>
          </a:ln>
        </p:spPr>
      </p:pic>
      <p:sp>
        <p:nvSpPr>
          <p:cNvPr id="144" name="CustomShape 1"/>
          <p:cNvSpPr/>
          <p:nvPr/>
        </p:nvSpPr>
        <p:spPr>
          <a:xfrm>
            <a:off x="5669280" y="5394960"/>
            <a:ext cx="6520320" cy="1186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When I write a check to someone, they deposit it in their bank. During ‘check clearing’, my balance is marked down.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But, before their balance is marked up, the reserves must be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moved between the reserve accounts of our banks </a:t>
            </a:r>
            <a:r>
              <a:rPr b="0" lang="en-US" sz="1800" spc="-1" strike="noStrike" u="sng">
                <a:solidFill>
                  <a:srgbClr val="000000"/>
                </a:solidFill>
                <a:uFillTx/>
                <a:latin typeface="Arial"/>
                <a:ea typeface="DejaVu Sans"/>
              </a:rPr>
              <a:t>at the Fed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.  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45" name="CustomShape 2"/>
          <p:cNvSpPr/>
          <p:nvPr/>
        </p:nvSpPr>
        <p:spPr>
          <a:xfrm>
            <a:off x="11155680" y="4663440"/>
            <a:ext cx="913320" cy="699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#1</a:t>
            </a:r>
            <a:endParaRPr b="0" lang="en-US" sz="4000" spc="-1" strike="noStrike">
              <a:latin typeface="Arial"/>
            </a:endParaRPr>
          </a:p>
        </p:txBody>
      </p:sp>
      <p:sp>
        <p:nvSpPr>
          <p:cNvPr id="146" name="CustomShape 3"/>
          <p:cNvSpPr/>
          <p:nvPr/>
        </p:nvSpPr>
        <p:spPr>
          <a:xfrm>
            <a:off x="365760" y="5486400"/>
            <a:ext cx="4815720" cy="1461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During ‘check clearing’, my bank’s reserve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account </a:t>
            </a:r>
            <a:r>
              <a:rPr b="0" lang="en-US" sz="1800" spc="-1" strike="noStrike" u="sng">
                <a:solidFill>
                  <a:srgbClr val="000000"/>
                </a:solidFill>
                <a:uFillTx/>
                <a:latin typeface="Arial"/>
                <a:ea typeface="DejaVu Sans"/>
              </a:rPr>
              <a:t>at the Fed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has the check amount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subtracted, and the reserve account of the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recipient’s bank has the check amount added.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47" name="CustomShape 4"/>
          <p:cNvSpPr/>
          <p:nvPr/>
        </p:nvSpPr>
        <p:spPr>
          <a:xfrm>
            <a:off x="274320" y="4737600"/>
            <a:ext cx="1096200" cy="699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#2</a:t>
            </a:r>
            <a:endParaRPr b="0" lang="en-US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CustomShape 1"/>
          <p:cNvSpPr/>
          <p:nvPr/>
        </p:nvSpPr>
        <p:spPr>
          <a:xfrm>
            <a:off x="505800" y="5029560"/>
            <a:ext cx="1780200" cy="455040"/>
          </a:xfrm>
          <a:prstGeom prst="rect">
            <a:avLst/>
          </a:prstGeom>
          <a:blipFill rotWithShape="0">
            <a:blip r:embed="rId1"/>
            <a:stretch>
              <a:fillRect/>
            </a:stretch>
          </a:blip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>
            <a:spAutoFit/>
          </a:bodyPr>
          <a:p>
            <a:pPr algn="ctr">
              <a:lnSpc>
                <a:spcPct val="100000"/>
              </a:lnSpc>
            </a:pPr>
            <a:r>
              <a:rPr b="1" lang="en-US" sz="1200" spc="-1" strike="noStrike">
                <a:solidFill>
                  <a:srgbClr val="000000"/>
                </a:solidFill>
                <a:latin typeface="Arial"/>
                <a:ea typeface="DejaVu Sans"/>
              </a:rPr>
              <a:t>CENTRAL BANK</a:t>
            </a:r>
            <a:endParaRPr b="0" lang="en-US" sz="1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1200" spc="-1" strike="noStrike">
                <a:solidFill>
                  <a:srgbClr val="000000"/>
                </a:solidFill>
                <a:latin typeface="Arial"/>
                <a:ea typeface="DejaVu Sans"/>
              </a:rPr>
              <a:t>‘</a:t>
            </a:r>
            <a:r>
              <a:rPr b="1" lang="en-US" sz="1200" spc="-1" strike="noStrike">
                <a:solidFill>
                  <a:srgbClr val="000000"/>
                </a:solidFill>
                <a:latin typeface="Arial"/>
                <a:ea typeface="DejaVu Sans"/>
              </a:rPr>
              <a:t>RESERVES’</a:t>
            </a:r>
            <a:endParaRPr b="0" lang="en-US" sz="1200" spc="-1" strike="noStrike">
              <a:latin typeface="Arial"/>
            </a:endParaRPr>
          </a:p>
        </p:txBody>
      </p:sp>
      <p:sp>
        <p:nvSpPr>
          <p:cNvPr id="149" name="CustomShape 2"/>
          <p:cNvSpPr/>
          <p:nvPr/>
        </p:nvSpPr>
        <p:spPr>
          <a:xfrm>
            <a:off x="3291840" y="4045680"/>
            <a:ext cx="4388040" cy="942480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>
            <a:spAutoFit/>
          </a:bodyPr>
          <a:p>
            <a:pPr algn="ctr"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COMMERCIAL BANKS</a:t>
            </a:r>
            <a:endParaRPr b="0" lang="en-US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‘</a:t>
            </a: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BANKMONEY (CREDIT)’</a:t>
            </a:r>
            <a:endParaRPr b="0" lang="en-US" sz="2800" spc="-1" strike="noStrike">
              <a:latin typeface="Arial"/>
            </a:endParaRPr>
          </a:p>
        </p:txBody>
      </p:sp>
      <p:pic>
        <p:nvPicPr>
          <p:cNvPr id="150" name="" descr=""/>
          <p:cNvPicPr/>
          <p:nvPr/>
        </p:nvPicPr>
        <p:blipFill>
          <a:blip r:embed="rId3"/>
          <a:stretch/>
        </p:blipFill>
        <p:spPr>
          <a:xfrm>
            <a:off x="7955280" y="1920240"/>
            <a:ext cx="4253400" cy="3747240"/>
          </a:xfrm>
          <a:prstGeom prst="rect">
            <a:avLst/>
          </a:prstGeom>
          <a:ln>
            <a:noFill/>
          </a:ln>
        </p:spPr>
      </p:pic>
      <p:sp>
        <p:nvSpPr>
          <p:cNvPr id="151" name="CustomShape 3"/>
          <p:cNvSpPr/>
          <p:nvPr/>
        </p:nvSpPr>
        <p:spPr>
          <a:xfrm>
            <a:off x="731520" y="548640"/>
            <a:ext cx="10727280" cy="2100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ABOUT 30 YEARS AGO,</a:t>
            </a:r>
            <a:endParaRPr b="0" lang="en-US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THE CENTRAL BANK STOPPED TRY TO CONTROL THE COMMERCIAL BANKS.</a:t>
            </a:r>
            <a:endParaRPr b="0" lang="en-US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THE COMMERCIAL BANKS, CREATORS OF BANKMONEY,</a:t>
            </a:r>
            <a:endParaRPr b="0" lang="en-US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BECAME THE DRIVER OF THE SYSTEM.</a:t>
            </a:r>
            <a:endParaRPr b="0" lang="en-US" sz="2200" spc="-1" strike="noStrike">
              <a:latin typeface="Arial"/>
            </a:endParaRPr>
          </a:p>
        </p:txBody>
      </p:sp>
      <p:sp>
        <p:nvSpPr>
          <p:cNvPr id="152" name="CustomShape 4"/>
          <p:cNvSpPr/>
          <p:nvPr/>
        </p:nvSpPr>
        <p:spPr>
          <a:xfrm>
            <a:off x="8961120" y="6217920"/>
            <a:ext cx="2983680" cy="759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FOR EXAMPLE……...</a:t>
            </a:r>
            <a:endParaRPr b="0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" descr=""/>
          <p:cNvPicPr/>
          <p:nvPr/>
        </p:nvPicPr>
        <p:blipFill>
          <a:blip r:embed="rId1"/>
          <a:stretch/>
        </p:blipFill>
        <p:spPr>
          <a:xfrm>
            <a:off x="182880" y="91440"/>
            <a:ext cx="4027680" cy="3016440"/>
          </a:xfrm>
          <a:prstGeom prst="rect">
            <a:avLst/>
          </a:prstGeom>
          <a:ln>
            <a:noFill/>
          </a:ln>
        </p:spPr>
      </p:pic>
      <p:pic>
        <p:nvPicPr>
          <p:cNvPr id="154" name="" descr=""/>
          <p:cNvPicPr/>
          <p:nvPr/>
        </p:nvPicPr>
        <p:blipFill>
          <a:blip r:embed="rId2"/>
          <a:stretch/>
        </p:blipFill>
        <p:spPr>
          <a:xfrm>
            <a:off x="7863840" y="0"/>
            <a:ext cx="4269600" cy="2840760"/>
          </a:xfrm>
          <a:prstGeom prst="rect">
            <a:avLst/>
          </a:prstGeom>
          <a:ln>
            <a:noFill/>
          </a:ln>
        </p:spPr>
      </p:pic>
      <p:pic>
        <p:nvPicPr>
          <p:cNvPr id="155" name="" descr=""/>
          <p:cNvPicPr/>
          <p:nvPr/>
        </p:nvPicPr>
        <p:blipFill>
          <a:blip r:embed="rId3"/>
          <a:stretch/>
        </p:blipFill>
        <p:spPr>
          <a:xfrm>
            <a:off x="4480560" y="947520"/>
            <a:ext cx="3382200" cy="1893240"/>
          </a:xfrm>
          <a:prstGeom prst="rect">
            <a:avLst/>
          </a:prstGeom>
          <a:ln>
            <a:noFill/>
          </a:ln>
        </p:spPr>
      </p:pic>
      <p:pic>
        <p:nvPicPr>
          <p:cNvPr id="156" name="" descr=""/>
          <p:cNvPicPr/>
          <p:nvPr/>
        </p:nvPicPr>
        <p:blipFill>
          <a:blip r:embed="rId4"/>
          <a:stretch/>
        </p:blipFill>
        <p:spPr>
          <a:xfrm>
            <a:off x="3198240" y="91440"/>
            <a:ext cx="2704680" cy="1685520"/>
          </a:xfrm>
          <a:prstGeom prst="rect">
            <a:avLst/>
          </a:prstGeom>
          <a:ln>
            <a:noFill/>
          </a:ln>
        </p:spPr>
      </p:pic>
      <p:pic>
        <p:nvPicPr>
          <p:cNvPr id="157" name="" descr=""/>
          <p:cNvPicPr/>
          <p:nvPr/>
        </p:nvPicPr>
        <p:blipFill>
          <a:blip r:embed="rId5"/>
          <a:stretch/>
        </p:blipFill>
        <p:spPr>
          <a:xfrm>
            <a:off x="900720" y="4436280"/>
            <a:ext cx="4311360" cy="2421720"/>
          </a:xfrm>
          <a:prstGeom prst="rect">
            <a:avLst/>
          </a:prstGeom>
          <a:ln>
            <a:noFill/>
          </a:ln>
        </p:spPr>
      </p:pic>
      <p:pic>
        <p:nvPicPr>
          <p:cNvPr id="158" name="" descr=""/>
          <p:cNvPicPr/>
          <p:nvPr/>
        </p:nvPicPr>
        <p:blipFill>
          <a:blip r:embed="rId6"/>
          <a:stretch/>
        </p:blipFill>
        <p:spPr>
          <a:xfrm>
            <a:off x="6309360" y="2866320"/>
            <a:ext cx="5985720" cy="3991680"/>
          </a:xfrm>
          <a:prstGeom prst="rect">
            <a:avLst/>
          </a:prstGeom>
          <a:ln>
            <a:noFill/>
          </a:ln>
        </p:spPr>
      </p:pic>
      <p:sp>
        <p:nvSpPr>
          <p:cNvPr id="159" name="CustomShape 1"/>
          <p:cNvSpPr/>
          <p:nvPr/>
        </p:nvSpPr>
        <p:spPr>
          <a:xfrm>
            <a:off x="2194560" y="3615120"/>
            <a:ext cx="3936240" cy="63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TENT CITY, SEATTLE, WASH. 2010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CustomShape 1"/>
          <p:cNvSpPr/>
          <p:nvPr/>
        </p:nvSpPr>
        <p:spPr>
          <a:xfrm>
            <a:off x="3200400" y="2926080"/>
            <a:ext cx="5709240" cy="759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4400" spc="-1" strike="noStrike">
                <a:solidFill>
                  <a:srgbClr val="000000"/>
                </a:solidFill>
                <a:latin typeface="Arial"/>
                <a:ea typeface="DejaVu Sans"/>
              </a:rPr>
              <a:t>WHO’S IN CHARGE?</a:t>
            </a:r>
            <a:endParaRPr b="0" lang="en-US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" descr=""/>
          <p:cNvPicPr/>
          <p:nvPr/>
        </p:nvPicPr>
        <p:blipFill>
          <a:blip r:embed="rId1"/>
          <a:stretch/>
        </p:blipFill>
        <p:spPr>
          <a:xfrm>
            <a:off x="1461600" y="457200"/>
            <a:ext cx="9874800" cy="5918040"/>
          </a:xfrm>
          <a:prstGeom prst="rect">
            <a:avLst/>
          </a:prstGeom>
          <a:ln>
            <a:noFill/>
          </a:ln>
        </p:spPr>
      </p:pic>
      <p:pic>
        <p:nvPicPr>
          <p:cNvPr id="162" name="" descr=""/>
          <p:cNvPicPr/>
          <p:nvPr/>
        </p:nvPicPr>
        <p:blipFill>
          <a:blip r:embed="rId2"/>
          <a:stretch/>
        </p:blipFill>
        <p:spPr>
          <a:xfrm>
            <a:off x="7456680" y="3840480"/>
            <a:ext cx="2417040" cy="18838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" descr=""/>
          <p:cNvPicPr/>
          <p:nvPr/>
        </p:nvPicPr>
        <p:blipFill>
          <a:blip r:embed="rId1"/>
          <a:stretch/>
        </p:blipFill>
        <p:spPr>
          <a:xfrm>
            <a:off x="1174680" y="514440"/>
            <a:ext cx="9855720" cy="58363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" descr=""/>
          <p:cNvPicPr/>
          <p:nvPr/>
        </p:nvPicPr>
        <p:blipFill>
          <a:blip r:embed="rId1"/>
          <a:stretch/>
        </p:blipFill>
        <p:spPr>
          <a:xfrm>
            <a:off x="640080" y="622080"/>
            <a:ext cx="10330560" cy="5808960"/>
          </a:xfrm>
          <a:prstGeom prst="rect">
            <a:avLst/>
          </a:prstGeom>
          <a:ln>
            <a:noFill/>
          </a:ln>
        </p:spPr>
      </p:pic>
      <p:pic>
        <p:nvPicPr>
          <p:cNvPr id="165" name="" descr=""/>
          <p:cNvPicPr/>
          <p:nvPr/>
        </p:nvPicPr>
        <p:blipFill>
          <a:blip r:embed="rId2"/>
          <a:stretch/>
        </p:blipFill>
        <p:spPr>
          <a:xfrm>
            <a:off x="3998880" y="3657600"/>
            <a:ext cx="4594680" cy="25898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" descr=""/>
          <p:cNvPicPr/>
          <p:nvPr/>
        </p:nvPicPr>
        <p:blipFill>
          <a:blip r:embed="rId1"/>
          <a:stretch/>
        </p:blipFill>
        <p:spPr>
          <a:xfrm>
            <a:off x="312480" y="1097280"/>
            <a:ext cx="11783880" cy="47527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" descr=""/>
          <p:cNvPicPr/>
          <p:nvPr/>
        </p:nvPicPr>
        <p:blipFill>
          <a:blip r:embed="rId1"/>
          <a:stretch/>
        </p:blipFill>
        <p:spPr>
          <a:xfrm>
            <a:off x="1645920" y="926640"/>
            <a:ext cx="9081360" cy="5106240"/>
          </a:xfrm>
          <a:prstGeom prst="rect">
            <a:avLst/>
          </a:prstGeom>
          <a:ln>
            <a:noFill/>
          </a:ln>
        </p:spPr>
      </p:pic>
      <p:pic>
        <p:nvPicPr>
          <p:cNvPr id="168" name="" descr=""/>
          <p:cNvPicPr/>
          <p:nvPr/>
        </p:nvPicPr>
        <p:blipFill>
          <a:blip r:embed="rId2"/>
          <a:stretch/>
        </p:blipFill>
        <p:spPr>
          <a:xfrm>
            <a:off x="4389120" y="3754080"/>
            <a:ext cx="3832920" cy="25534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" descr=""/>
          <p:cNvPicPr/>
          <p:nvPr/>
        </p:nvPicPr>
        <p:blipFill>
          <a:blip r:embed="rId1"/>
          <a:stretch/>
        </p:blipFill>
        <p:spPr>
          <a:xfrm>
            <a:off x="984240" y="957240"/>
            <a:ext cx="10236960" cy="49503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CustomShape 1"/>
          <p:cNvSpPr/>
          <p:nvPr/>
        </p:nvSpPr>
        <p:spPr>
          <a:xfrm>
            <a:off x="4685400" y="2659680"/>
            <a:ext cx="2817720" cy="759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4400" spc="-1" strike="noStrike">
                <a:solidFill>
                  <a:srgbClr val="0070c0"/>
                </a:solidFill>
                <a:latin typeface="Calibri"/>
                <a:ea typeface="DejaVu Sans"/>
              </a:rPr>
              <a:t>3     Powers</a:t>
            </a:r>
            <a:endParaRPr b="0" lang="en-US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" descr=""/>
          <p:cNvPicPr/>
          <p:nvPr/>
        </p:nvPicPr>
        <p:blipFill>
          <a:blip r:embed="rId1"/>
          <a:stretch/>
        </p:blipFill>
        <p:spPr>
          <a:xfrm>
            <a:off x="2286000" y="429120"/>
            <a:ext cx="7679520" cy="60436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CustomShape 1"/>
          <p:cNvSpPr/>
          <p:nvPr/>
        </p:nvSpPr>
        <p:spPr>
          <a:xfrm>
            <a:off x="731520" y="1189080"/>
            <a:ext cx="10971360" cy="2223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PRIVATE COMMERCIAL BANKS – WITH THE POWER TO CREATE MONEY FROM DEBT -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MINUTE BY MINUTE…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REGARDLESS OF DISASTERS TO PEOPLE (STORMS, WAR…)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CONTINUALLY GATHER </a:t>
            </a: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COMPOUND INTEREST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 ON </a:t>
            </a:r>
            <a:r>
              <a:rPr b="1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OUR</a:t>
            </a: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 MONEY SUPPLY </a:t>
            </a:r>
            <a:endParaRPr b="0" lang="en-US" sz="2000" spc="-1" strike="noStrike">
              <a:latin typeface="Arial"/>
            </a:endParaRPr>
          </a:p>
        </p:txBody>
      </p:sp>
      <p:pic>
        <p:nvPicPr>
          <p:cNvPr id="173" name="" descr=""/>
          <p:cNvPicPr/>
          <p:nvPr/>
        </p:nvPicPr>
        <p:blipFill>
          <a:blip r:embed="rId1"/>
          <a:stretch/>
        </p:blipFill>
        <p:spPr>
          <a:xfrm>
            <a:off x="3931920" y="3711960"/>
            <a:ext cx="4753440" cy="2961720"/>
          </a:xfrm>
          <a:prstGeom prst="rect">
            <a:avLst/>
          </a:prstGeom>
          <a:ln>
            <a:noFill/>
          </a:ln>
        </p:spPr>
      </p:pic>
      <p:sp>
        <p:nvSpPr>
          <p:cNvPr id="174" name="CustomShape 2"/>
          <p:cNvSpPr/>
          <p:nvPr/>
        </p:nvSpPr>
        <p:spPr>
          <a:xfrm>
            <a:off x="11064240" y="312480"/>
            <a:ext cx="91440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3600" spc="-1" strike="noStrike">
                <a:solidFill>
                  <a:srgbClr val="000000"/>
                </a:solidFill>
                <a:latin typeface="Arial"/>
                <a:ea typeface="DejaVu Sans"/>
              </a:rPr>
              <a:t>#1</a:t>
            </a:r>
            <a:endParaRPr b="0" lang="en-US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CustomShape 1"/>
          <p:cNvSpPr/>
          <p:nvPr/>
        </p:nvSpPr>
        <p:spPr>
          <a:xfrm>
            <a:off x="2743200" y="1251720"/>
            <a:ext cx="7955280" cy="6998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4000" spc="-1" strike="noStrike">
                <a:solidFill>
                  <a:srgbClr val="000000"/>
                </a:solidFill>
                <a:latin typeface="Arial"/>
                <a:ea typeface="DejaVu Sans"/>
              </a:rPr>
              <a:t>WITHOUT DOING ANY WORK!</a:t>
            </a:r>
            <a:endParaRPr b="0" lang="en-US" sz="4000" spc="-1" strike="noStrike">
              <a:latin typeface="Arial"/>
            </a:endParaRPr>
          </a:p>
        </p:txBody>
      </p:sp>
      <p:pic>
        <p:nvPicPr>
          <p:cNvPr id="176" name="" descr=""/>
          <p:cNvPicPr/>
          <p:nvPr/>
        </p:nvPicPr>
        <p:blipFill>
          <a:blip r:embed="rId1"/>
          <a:stretch/>
        </p:blipFill>
        <p:spPr>
          <a:xfrm>
            <a:off x="3186000" y="2834640"/>
            <a:ext cx="5773680" cy="323208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CustomShape 1"/>
          <p:cNvSpPr/>
          <p:nvPr/>
        </p:nvSpPr>
        <p:spPr>
          <a:xfrm>
            <a:off x="731520" y="1188720"/>
            <a:ext cx="10971360" cy="1614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PRIVATE COMMERCIAL BANKS – WITH THE POWER TO CREATE MONEY FROM DEBT -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CREATE FINANCIAL BUBBLES AND FINANCIAL BUSTS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(THEY BENEFIT ON BOTH THE UP AND THE DOWN!)</a:t>
            </a:r>
            <a:endParaRPr b="0" lang="en-US" sz="2000" spc="-1" strike="noStrike">
              <a:latin typeface="Arial"/>
            </a:endParaRPr>
          </a:p>
        </p:txBody>
      </p:sp>
      <p:pic>
        <p:nvPicPr>
          <p:cNvPr id="178" name="" descr=""/>
          <p:cNvPicPr/>
          <p:nvPr/>
        </p:nvPicPr>
        <p:blipFill>
          <a:blip r:embed="rId1"/>
          <a:stretch/>
        </p:blipFill>
        <p:spPr>
          <a:xfrm>
            <a:off x="2894400" y="3025080"/>
            <a:ext cx="6613920" cy="3465720"/>
          </a:xfrm>
          <a:prstGeom prst="rect">
            <a:avLst/>
          </a:prstGeom>
          <a:ln>
            <a:noFill/>
          </a:ln>
        </p:spPr>
      </p:pic>
      <p:sp>
        <p:nvSpPr>
          <p:cNvPr id="179" name="CustomShape 2"/>
          <p:cNvSpPr/>
          <p:nvPr/>
        </p:nvSpPr>
        <p:spPr>
          <a:xfrm>
            <a:off x="10515600" y="312120"/>
            <a:ext cx="1236960" cy="6390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3600" spc="-1" strike="noStrike">
                <a:solidFill>
                  <a:srgbClr val="000000"/>
                </a:solidFill>
                <a:latin typeface="Arial"/>
                <a:ea typeface="DejaVu Sans"/>
              </a:rPr>
              <a:t>#2</a:t>
            </a:r>
            <a:endParaRPr b="0" lang="en-US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Picture 14" descr=""/>
          <p:cNvPicPr/>
          <p:nvPr/>
        </p:nvPicPr>
        <p:blipFill>
          <a:blip r:embed="rId1"/>
          <a:stretch/>
        </p:blipFill>
        <p:spPr>
          <a:xfrm>
            <a:off x="799560" y="2274120"/>
            <a:ext cx="1753920" cy="2748960"/>
          </a:xfrm>
          <a:prstGeom prst="rect">
            <a:avLst/>
          </a:prstGeom>
          <a:ln>
            <a:noFill/>
          </a:ln>
        </p:spPr>
      </p:pic>
      <p:sp>
        <p:nvSpPr>
          <p:cNvPr id="181" name="CustomShape 1"/>
          <p:cNvSpPr/>
          <p:nvPr/>
        </p:nvSpPr>
        <p:spPr>
          <a:xfrm>
            <a:off x="795600" y="5213880"/>
            <a:ext cx="3056760" cy="821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LOANS FOR </a:t>
            </a: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SECURITIES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increased 121%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82" name="CustomShape 2"/>
          <p:cNvSpPr/>
          <p:nvPr/>
        </p:nvSpPr>
        <p:spPr>
          <a:xfrm>
            <a:off x="4794480" y="5213880"/>
            <a:ext cx="3156480" cy="821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LOANS FOR </a:t>
            </a: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REAL ESTATE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increased 178%</a:t>
            </a:r>
            <a:endParaRPr b="0" lang="en-US" sz="2400" spc="-1" strike="noStrike">
              <a:latin typeface="Arial"/>
            </a:endParaRPr>
          </a:p>
        </p:txBody>
      </p:sp>
      <p:sp>
        <p:nvSpPr>
          <p:cNvPr id="183" name="CustomShape 3"/>
          <p:cNvSpPr/>
          <p:nvPr/>
        </p:nvSpPr>
        <p:spPr>
          <a:xfrm>
            <a:off x="8940960" y="5213880"/>
            <a:ext cx="3251160" cy="821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DejaVu Sans"/>
              </a:rPr>
              <a:t>LOANS FOR </a:t>
            </a: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INVESTMENTS</a:t>
            </a:r>
            <a:endParaRPr b="0" lang="en-US" sz="24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  <a:ea typeface="DejaVu Sans"/>
              </a:rPr>
              <a:t>increased 67%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184" name="Picture 18" descr=""/>
          <p:cNvPicPr/>
          <p:nvPr/>
        </p:nvPicPr>
        <p:blipFill>
          <a:blip r:embed="rId2"/>
          <a:stretch/>
        </p:blipFill>
        <p:spPr>
          <a:xfrm>
            <a:off x="4878000" y="2220840"/>
            <a:ext cx="1912680" cy="2855880"/>
          </a:xfrm>
          <a:prstGeom prst="rect">
            <a:avLst/>
          </a:prstGeom>
          <a:ln>
            <a:noFill/>
          </a:ln>
        </p:spPr>
      </p:pic>
      <p:pic>
        <p:nvPicPr>
          <p:cNvPr id="185" name="Picture 19" descr=""/>
          <p:cNvPicPr/>
          <p:nvPr/>
        </p:nvPicPr>
        <p:blipFill>
          <a:blip r:embed="rId3"/>
          <a:stretch/>
        </p:blipFill>
        <p:spPr>
          <a:xfrm>
            <a:off x="8771400" y="2408400"/>
            <a:ext cx="2166120" cy="2561400"/>
          </a:xfrm>
          <a:prstGeom prst="rect">
            <a:avLst/>
          </a:prstGeom>
          <a:ln>
            <a:noFill/>
          </a:ln>
        </p:spPr>
      </p:pic>
      <p:sp>
        <p:nvSpPr>
          <p:cNvPr id="186" name="CustomShape 4"/>
          <p:cNvSpPr/>
          <p:nvPr/>
        </p:nvSpPr>
        <p:spPr>
          <a:xfrm>
            <a:off x="360" y="489240"/>
            <a:ext cx="12190320" cy="1064520"/>
          </a:xfrm>
          <a:prstGeom prst="rect">
            <a:avLst/>
          </a:prstGeom>
          <a:solidFill>
            <a:srgbClr val="ffeee5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US" sz="3200" spc="-1" strike="noStrike">
                <a:solidFill>
                  <a:srgbClr val="000000"/>
                </a:solidFill>
                <a:latin typeface="Calibri"/>
                <a:ea typeface="DejaVu Sans"/>
              </a:rPr>
              <a:t>The banks, not the government, fueled the 1920’s:  </a:t>
            </a:r>
            <a:endParaRPr b="0" lang="en-US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3200" spc="-1" strike="noStrike">
                <a:solidFill>
                  <a:srgbClr val="000000"/>
                </a:solidFill>
                <a:latin typeface="Calibri"/>
                <a:ea typeface="DejaVu Sans"/>
              </a:rPr>
              <a:t>Banks financed the financial bubble from 1921 to 1929</a:t>
            </a:r>
            <a:endParaRPr b="0" lang="en-US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" descr=""/>
          <p:cNvPicPr/>
          <p:nvPr/>
        </p:nvPicPr>
        <p:blipFill>
          <a:blip r:embed="rId1"/>
          <a:stretch/>
        </p:blipFill>
        <p:spPr>
          <a:xfrm>
            <a:off x="10096200" y="1371600"/>
            <a:ext cx="1606680" cy="2009520"/>
          </a:xfrm>
          <a:prstGeom prst="rect">
            <a:avLst/>
          </a:prstGeom>
          <a:ln>
            <a:noFill/>
          </a:ln>
        </p:spPr>
      </p:pic>
      <p:sp>
        <p:nvSpPr>
          <p:cNvPr id="188" name="CustomShape 1"/>
          <p:cNvSpPr/>
          <p:nvPr/>
        </p:nvSpPr>
        <p:spPr>
          <a:xfrm>
            <a:off x="11430000" y="0"/>
            <a:ext cx="688320" cy="1186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3600" spc="-1" strike="noStrike">
                <a:solidFill>
                  <a:srgbClr val="000000"/>
                </a:solidFill>
                <a:latin typeface="Arial"/>
                <a:ea typeface="DejaVu Sans"/>
              </a:rPr>
              <a:t>#3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89" name="CustomShape 2"/>
          <p:cNvSpPr/>
          <p:nvPr/>
        </p:nvSpPr>
        <p:spPr>
          <a:xfrm>
            <a:off x="914400" y="640080"/>
            <a:ext cx="10971360" cy="1126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PRIVATE COMMERCIAL BANKS – WITH THE POWER TO CREATE MONEY FROM DEBT -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DECIDE WHO GETS MONEY (LOANS)!</a:t>
            </a:r>
            <a:endParaRPr b="0" lang="en-US" sz="2800" spc="-1" strike="noStrike">
              <a:latin typeface="Arial"/>
            </a:endParaRPr>
          </a:p>
        </p:txBody>
      </p:sp>
      <p:pic>
        <p:nvPicPr>
          <p:cNvPr id="190" name="" descr=""/>
          <p:cNvPicPr/>
          <p:nvPr/>
        </p:nvPicPr>
        <p:blipFill>
          <a:blip r:embed="rId2"/>
          <a:stretch/>
        </p:blipFill>
        <p:spPr>
          <a:xfrm>
            <a:off x="0" y="1188720"/>
            <a:ext cx="2951280" cy="2964240"/>
          </a:xfrm>
          <a:prstGeom prst="rect">
            <a:avLst/>
          </a:prstGeom>
          <a:ln>
            <a:noFill/>
          </a:ln>
        </p:spPr>
      </p:pic>
      <p:sp>
        <p:nvSpPr>
          <p:cNvPr id="191" name="CustomShape 3"/>
          <p:cNvSpPr/>
          <p:nvPr/>
        </p:nvSpPr>
        <p:spPr>
          <a:xfrm>
            <a:off x="51840" y="5301000"/>
            <a:ext cx="3970080" cy="363960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 anchorCtr="1">
            <a:spAutoFit/>
          </a:bodyPr>
          <a:p>
            <a:pPr algn="ctr"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STOCK MARKET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192" name="CustomShape 4"/>
          <p:cNvSpPr/>
          <p:nvPr/>
        </p:nvSpPr>
        <p:spPr>
          <a:xfrm>
            <a:off x="2103120" y="4292280"/>
            <a:ext cx="1979280" cy="6382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STOCK MARKET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193" name="" descr=""/>
          <p:cNvPicPr/>
          <p:nvPr/>
        </p:nvPicPr>
        <p:blipFill>
          <a:blip r:embed="rId4"/>
          <a:stretch/>
        </p:blipFill>
        <p:spPr>
          <a:xfrm>
            <a:off x="4390560" y="3592440"/>
            <a:ext cx="7862400" cy="3265560"/>
          </a:xfrm>
          <a:prstGeom prst="rect">
            <a:avLst/>
          </a:prstGeom>
          <a:ln>
            <a:noFill/>
          </a:ln>
        </p:spPr>
      </p:pic>
      <p:pic>
        <p:nvPicPr>
          <p:cNvPr id="194" name="" descr=""/>
          <p:cNvPicPr/>
          <p:nvPr/>
        </p:nvPicPr>
        <p:blipFill>
          <a:blip r:embed="rId5"/>
          <a:stretch/>
        </p:blipFill>
        <p:spPr>
          <a:xfrm>
            <a:off x="3402720" y="2103120"/>
            <a:ext cx="2722320" cy="1674720"/>
          </a:xfrm>
          <a:prstGeom prst="rect">
            <a:avLst/>
          </a:prstGeom>
          <a:ln>
            <a:noFill/>
          </a:ln>
        </p:spPr>
      </p:pic>
      <p:sp>
        <p:nvSpPr>
          <p:cNvPr id="195" name="TextShape 5"/>
          <p:cNvSpPr txBox="1"/>
          <p:nvPr/>
        </p:nvSpPr>
        <p:spPr>
          <a:xfrm>
            <a:off x="9786240" y="6328800"/>
            <a:ext cx="2455920" cy="402840"/>
          </a:xfrm>
          <a:prstGeom prst="rect">
            <a:avLst/>
          </a:prstGeom>
          <a:noFill/>
          <a:ln>
            <a:noFill/>
          </a:ln>
        </p:spPr>
        <p:txBody>
          <a:bodyPr lIns="90000" rIns="90000" tIns="45000" bIns="45000">
            <a:spAutoFit/>
          </a:bodyPr>
          <a:p>
            <a:r>
              <a:rPr b="1" lang="en-US" sz="2200" spc="-1" strike="noStrike">
                <a:latin typeface="Arial"/>
              </a:rPr>
              <a:t>BOND MARKETS</a:t>
            </a:r>
            <a:endParaRPr b="1" lang="en-US" sz="2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11430000" y="360"/>
            <a:ext cx="688320" cy="1186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3600" spc="-1" strike="noStrike">
                <a:solidFill>
                  <a:srgbClr val="000000"/>
                </a:solidFill>
                <a:latin typeface="Arial"/>
                <a:ea typeface="DejaVu Sans"/>
              </a:rPr>
              <a:t>#4</a:t>
            </a:r>
            <a:endParaRPr b="0" lang="en-US" sz="3600" spc="-1" strike="noStrike">
              <a:latin typeface="Arial"/>
            </a:endParaRPr>
          </a:p>
        </p:txBody>
      </p:sp>
      <p:sp>
        <p:nvSpPr>
          <p:cNvPr id="197" name="CustomShape 2"/>
          <p:cNvSpPr/>
          <p:nvPr/>
        </p:nvSpPr>
        <p:spPr>
          <a:xfrm>
            <a:off x="731520" y="182880"/>
            <a:ext cx="10971360" cy="24058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PRIVATE COMMERCIAL BANKS – WITH THE POWER TO CREATE MONEY FROM DEBT -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STARVE THE REAL ECONOMY…</a:t>
            </a:r>
            <a:endParaRPr b="0" lang="en-US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800" spc="-1" strike="noStrike">
                <a:solidFill>
                  <a:srgbClr val="000000"/>
                </a:solidFill>
                <a:latin typeface="Arial"/>
                <a:ea typeface="DejaVu Sans"/>
              </a:rPr>
              <a:t>CAUSING MASSIVE WEALTH INEQUALITY</a:t>
            </a:r>
            <a:endParaRPr b="0" lang="en-US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8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800" spc="-1" strike="noStrike">
              <a:latin typeface="Arial"/>
            </a:endParaRPr>
          </a:p>
        </p:txBody>
      </p:sp>
      <p:pic>
        <p:nvPicPr>
          <p:cNvPr id="198" name="" descr=""/>
          <p:cNvPicPr/>
          <p:nvPr/>
        </p:nvPicPr>
        <p:blipFill>
          <a:blip r:embed="rId1"/>
          <a:stretch/>
        </p:blipFill>
        <p:spPr>
          <a:xfrm>
            <a:off x="2823480" y="1828800"/>
            <a:ext cx="6227640" cy="49820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CustomShape 1"/>
          <p:cNvSpPr/>
          <p:nvPr/>
        </p:nvSpPr>
        <p:spPr>
          <a:xfrm>
            <a:off x="731520" y="1188720"/>
            <a:ext cx="10971360" cy="19191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PRIVATE COMMERCIAL BANKS – WITH THE POWER TO CREATE MONEY FROM DEBT -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KEEP OUR NATIONAL GOVERNMENT IN DEBT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(SO THE CENTRAL GOVERNMENT CANNOT CLAIM</a:t>
            </a:r>
            <a:endParaRPr b="0" lang="en-US" sz="20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000" spc="-1" strike="noStrike">
                <a:solidFill>
                  <a:srgbClr val="000000"/>
                </a:solidFill>
                <a:latin typeface="Arial"/>
                <a:ea typeface="DejaVu Sans"/>
              </a:rPr>
              <a:t>ITS CONSTITUTIONAL POWER TO CREATE PUBLIC MONEY)</a:t>
            </a:r>
            <a:endParaRPr b="0" lang="en-US" sz="2000" spc="-1" strike="noStrike">
              <a:latin typeface="Arial"/>
            </a:endParaRPr>
          </a:p>
        </p:txBody>
      </p:sp>
      <p:pic>
        <p:nvPicPr>
          <p:cNvPr id="200" name="" descr=""/>
          <p:cNvPicPr/>
          <p:nvPr/>
        </p:nvPicPr>
        <p:blipFill>
          <a:blip r:embed="rId1"/>
          <a:stretch/>
        </p:blipFill>
        <p:spPr>
          <a:xfrm>
            <a:off x="2651760" y="3599280"/>
            <a:ext cx="7130880" cy="1702800"/>
          </a:xfrm>
          <a:prstGeom prst="rect">
            <a:avLst/>
          </a:prstGeom>
          <a:ln>
            <a:noFill/>
          </a:ln>
        </p:spPr>
      </p:pic>
      <p:sp>
        <p:nvSpPr>
          <p:cNvPr id="201" name="CustomShape 2"/>
          <p:cNvSpPr/>
          <p:nvPr/>
        </p:nvSpPr>
        <p:spPr>
          <a:xfrm>
            <a:off x="11430000" y="720"/>
            <a:ext cx="688320" cy="1186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3600" spc="-1" strike="noStrike">
                <a:solidFill>
                  <a:srgbClr val="000000"/>
                </a:solidFill>
                <a:latin typeface="Arial"/>
                <a:ea typeface="DejaVu Sans"/>
              </a:rPr>
              <a:t>#5</a:t>
            </a:r>
            <a:endParaRPr b="0" lang="en-US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CustomShape 1"/>
          <p:cNvSpPr/>
          <p:nvPr/>
        </p:nvSpPr>
        <p:spPr>
          <a:xfrm>
            <a:off x="2103120" y="1737360"/>
            <a:ext cx="8975880" cy="1186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AS MORE AND MORE INTEREST IS SUCKED UP TO THE 1%,</a:t>
            </a:r>
            <a:endParaRPr b="0" lang="en-US" sz="24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2400" spc="-1" strike="noStrike">
                <a:solidFill>
                  <a:srgbClr val="000000"/>
                </a:solidFill>
                <a:latin typeface="Arial"/>
                <a:ea typeface="DejaVu Sans"/>
              </a:rPr>
              <a:t>THE 99% IS MORE AND MORE IN DEBT</a:t>
            </a:r>
            <a:endParaRPr b="0" lang="en-US" sz="2400" spc="-1" strike="noStrike">
              <a:latin typeface="Arial"/>
            </a:endParaRPr>
          </a:p>
        </p:txBody>
      </p:sp>
      <p:pic>
        <p:nvPicPr>
          <p:cNvPr id="203" name="" descr=""/>
          <p:cNvPicPr/>
          <p:nvPr/>
        </p:nvPicPr>
        <p:blipFill>
          <a:blip r:embed="rId1"/>
          <a:stretch/>
        </p:blipFill>
        <p:spPr>
          <a:xfrm>
            <a:off x="1463040" y="3709440"/>
            <a:ext cx="2703240" cy="1684080"/>
          </a:xfrm>
          <a:prstGeom prst="rect">
            <a:avLst/>
          </a:prstGeom>
          <a:ln>
            <a:noFill/>
          </a:ln>
        </p:spPr>
      </p:pic>
      <p:sp>
        <p:nvSpPr>
          <p:cNvPr id="204" name="CustomShape 2"/>
          <p:cNvSpPr/>
          <p:nvPr/>
        </p:nvSpPr>
        <p:spPr>
          <a:xfrm>
            <a:off x="11380320" y="182880"/>
            <a:ext cx="688320" cy="1186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3600" spc="-1" strike="noStrike">
                <a:solidFill>
                  <a:srgbClr val="000000"/>
                </a:solidFill>
                <a:latin typeface="Arial"/>
                <a:ea typeface="DejaVu Sans"/>
              </a:rPr>
              <a:t>#6</a:t>
            </a:r>
            <a:endParaRPr b="0" lang="en-US" sz="3600" spc="-1" strike="noStrike">
              <a:latin typeface="Arial"/>
            </a:endParaRPr>
          </a:p>
        </p:txBody>
      </p:sp>
      <p:pic>
        <p:nvPicPr>
          <p:cNvPr id="205" name="" descr=""/>
          <p:cNvPicPr/>
          <p:nvPr/>
        </p:nvPicPr>
        <p:blipFill>
          <a:blip r:embed="rId2"/>
          <a:stretch/>
        </p:blipFill>
        <p:spPr>
          <a:xfrm>
            <a:off x="5029200" y="3906720"/>
            <a:ext cx="6135120" cy="13039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CustomShape 1"/>
          <p:cNvSpPr/>
          <p:nvPr/>
        </p:nvSpPr>
        <p:spPr>
          <a:xfrm>
            <a:off x="1378440" y="64440"/>
            <a:ext cx="9684360" cy="3501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 algn="ctr">
              <a:lnSpc>
                <a:spcPct val="100000"/>
              </a:lnSpc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THE POWER TO CREATE AND DESTROY MONEY</a:t>
            </a:r>
            <a:endParaRPr b="0" lang="en-US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IS AN AWESOME POWER!</a:t>
            </a:r>
            <a:endParaRPr b="0" lang="en-US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AND MUST NOT BE LEFT IN PRIVATE HANDS!</a:t>
            </a:r>
            <a:endParaRPr b="0" lang="en-US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endParaRPr b="0" lang="en-US" sz="3200" spc="-1" strike="noStrike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b="1" lang="en-US" sz="3200" spc="-1" strike="noStrike">
                <a:solidFill>
                  <a:srgbClr val="000000"/>
                </a:solidFill>
                <a:latin typeface="Arial"/>
                <a:ea typeface="DejaVu Sans"/>
              </a:rPr>
              <a:t>WE MUST CHANGE THE SYSTEM...</a:t>
            </a:r>
            <a:endParaRPr b="0" lang="en-US" sz="3200" spc="-1" strike="noStrike">
              <a:latin typeface="Arial"/>
            </a:endParaRPr>
          </a:p>
        </p:txBody>
      </p:sp>
      <p:pic>
        <p:nvPicPr>
          <p:cNvPr id="207" name="" descr=""/>
          <p:cNvPicPr/>
          <p:nvPr/>
        </p:nvPicPr>
        <p:blipFill>
          <a:blip r:embed="rId1"/>
          <a:stretch/>
        </p:blipFill>
        <p:spPr>
          <a:xfrm>
            <a:off x="91440" y="3724200"/>
            <a:ext cx="4570560" cy="3040920"/>
          </a:xfrm>
          <a:prstGeom prst="rect">
            <a:avLst/>
          </a:prstGeom>
          <a:ln>
            <a:noFill/>
          </a:ln>
        </p:spPr>
      </p:pic>
      <p:pic>
        <p:nvPicPr>
          <p:cNvPr id="208" name="" descr=""/>
          <p:cNvPicPr/>
          <p:nvPr/>
        </p:nvPicPr>
        <p:blipFill>
          <a:blip r:embed="rId2"/>
          <a:stretch/>
        </p:blipFill>
        <p:spPr>
          <a:xfrm>
            <a:off x="4757040" y="3749040"/>
            <a:ext cx="2928600" cy="2193120"/>
          </a:xfrm>
          <a:prstGeom prst="rect">
            <a:avLst/>
          </a:prstGeom>
          <a:ln>
            <a:noFill/>
          </a:ln>
        </p:spPr>
      </p:pic>
      <p:pic>
        <p:nvPicPr>
          <p:cNvPr id="209" name="" descr=""/>
          <p:cNvPicPr/>
          <p:nvPr/>
        </p:nvPicPr>
        <p:blipFill>
          <a:blip r:embed="rId3"/>
          <a:stretch/>
        </p:blipFill>
        <p:spPr>
          <a:xfrm>
            <a:off x="7955280" y="3712320"/>
            <a:ext cx="4198680" cy="31442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CustomShape 1"/>
          <p:cNvSpPr/>
          <p:nvPr/>
        </p:nvSpPr>
        <p:spPr>
          <a:xfrm>
            <a:off x="823680" y="337320"/>
            <a:ext cx="10697400" cy="1765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1. LEARN ABOUT MONETARY HISTORY AND THE MONETARY SYSTEM</a:t>
            </a:r>
            <a:endParaRPr b="0" lang="en-US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2. JOIN WITH OTHERS TO EDUCATE THE AMERICAN PUBLIC</a:t>
            </a:r>
            <a:endParaRPr b="0" lang="en-US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200" spc="-1" strike="noStrike">
                <a:solidFill>
                  <a:srgbClr val="000000"/>
                </a:solidFill>
                <a:latin typeface="Arial"/>
                <a:ea typeface="DejaVu Sans"/>
              </a:rPr>
              <a:t>3. EDUCATE OUR ELECTED GOVERNMENT OR RUN FOR OFFICE YOURSELF!</a:t>
            </a:r>
            <a:endParaRPr b="0" lang="en-US" sz="2200" spc="-1" strike="noStrike">
              <a:latin typeface="Arial"/>
            </a:endParaRPr>
          </a:p>
        </p:txBody>
      </p:sp>
      <p:pic>
        <p:nvPicPr>
          <p:cNvPr id="211" name="" descr=""/>
          <p:cNvPicPr/>
          <p:nvPr/>
        </p:nvPicPr>
        <p:blipFill>
          <a:blip r:embed="rId1"/>
          <a:stretch/>
        </p:blipFill>
        <p:spPr>
          <a:xfrm>
            <a:off x="1178280" y="4114800"/>
            <a:ext cx="2113200" cy="2160720"/>
          </a:xfrm>
          <a:prstGeom prst="rect">
            <a:avLst/>
          </a:prstGeom>
          <a:ln>
            <a:noFill/>
          </a:ln>
        </p:spPr>
      </p:pic>
      <p:sp>
        <p:nvSpPr>
          <p:cNvPr id="212" name="CustomShape 2"/>
          <p:cNvSpPr/>
          <p:nvPr/>
        </p:nvSpPr>
        <p:spPr>
          <a:xfrm>
            <a:off x="274320" y="6492240"/>
            <a:ext cx="3988800" cy="36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latin typeface="Arial"/>
              </a:rPr>
              <a:t>AMERICAN MONETARY REFORM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213" name="" descr=""/>
          <p:cNvPicPr/>
          <p:nvPr/>
        </p:nvPicPr>
        <p:blipFill>
          <a:blip r:embed="rId2"/>
          <a:stretch/>
        </p:blipFill>
        <p:spPr>
          <a:xfrm>
            <a:off x="4480560" y="4389120"/>
            <a:ext cx="3415680" cy="1883160"/>
          </a:xfrm>
          <a:prstGeom prst="rect">
            <a:avLst/>
          </a:prstGeom>
          <a:ln>
            <a:noFill/>
          </a:ln>
        </p:spPr>
      </p:pic>
      <p:sp>
        <p:nvSpPr>
          <p:cNvPr id="214" name="CustomShape 3"/>
          <p:cNvSpPr/>
          <p:nvPr/>
        </p:nvSpPr>
        <p:spPr>
          <a:xfrm>
            <a:off x="4389120" y="6420240"/>
            <a:ext cx="3432600" cy="36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latin typeface="Arial"/>
              </a:rPr>
              <a:t>ALLIANCE FOR JUST MONEY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215" name="" descr=""/>
          <p:cNvPicPr/>
          <p:nvPr/>
        </p:nvPicPr>
        <p:blipFill>
          <a:blip r:embed="rId3"/>
          <a:stretch/>
        </p:blipFill>
        <p:spPr>
          <a:xfrm>
            <a:off x="9104400" y="3892320"/>
            <a:ext cx="2142360" cy="2142360"/>
          </a:xfrm>
          <a:prstGeom prst="rect">
            <a:avLst/>
          </a:prstGeom>
          <a:ln>
            <a:noFill/>
          </a:ln>
        </p:spPr>
      </p:pic>
      <p:sp>
        <p:nvSpPr>
          <p:cNvPr id="216" name="CustomShape 4"/>
          <p:cNvSpPr/>
          <p:nvPr/>
        </p:nvSpPr>
        <p:spPr>
          <a:xfrm>
            <a:off x="8463240" y="6309360"/>
            <a:ext cx="3149280" cy="3639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latin typeface="Arial"/>
              </a:rPr>
              <a:t>GreensForMonetaryReform</a:t>
            </a:r>
            <a:endParaRPr b="0" lang="en-US" sz="1800" spc="-1" strike="noStrike">
              <a:latin typeface="Arial"/>
            </a:endParaRPr>
          </a:p>
        </p:txBody>
      </p:sp>
      <p:pic>
        <p:nvPicPr>
          <p:cNvPr id="217" name="" descr=""/>
          <p:cNvPicPr/>
          <p:nvPr/>
        </p:nvPicPr>
        <p:blipFill>
          <a:blip r:embed="rId4"/>
          <a:stretch/>
        </p:blipFill>
        <p:spPr>
          <a:xfrm>
            <a:off x="3661560" y="2286000"/>
            <a:ext cx="1367280" cy="2108160"/>
          </a:xfrm>
          <a:prstGeom prst="rect">
            <a:avLst/>
          </a:prstGeom>
          <a:ln>
            <a:noFill/>
          </a:ln>
        </p:spPr>
      </p:pic>
      <p:sp>
        <p:nvSpPr>
          <p:cNvPr id="218" name="CustomShape 5"/>
          <p:cNvSpPr/>
          <p:nvPr/>
        </p:nvSpPr>
        <p:spPr>
          <a:xfrm>
            <a:off x="5285880" y="2743200"/>
            <a:ext cx="3900600" cy="638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1800" spc="-1" strike="noStrike">
                <a:latin typeface="Arial"/>
              </a:rPr>
              <a:t>TEACHING MATERIALS: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1800" spc="-1" strike="noStrike">
                <a:latin typeface="Arial"/>
              </a:rPr>
              <a:t>LOST SCIENCE OF MONEY BOOK</a:t>
            </a:r>
            <a:endParaRPr b="0" lang="en-US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CustomShape 1"/>
          <p:cNvSpPr/>
          <p:nvPr/>
        </p:nvSpPr>
        <p:spPr>
          <a:xfrm>
            <a:off x="1005840" y="365760"/>
            <a:ext cx="3859200" cy="1095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6600" spc="-1" strike="noStrike">
                <a:latin typeface="Arial"/>
              </a:rPr>
              <a:t>THE END</a:t>
            </a:r>
            <a:endParaRPr b="0" lang="en-US" sz="6600" spc="-1" strike="noStrike">
              <a:latin typeface="Arial"/>
            </a:endParaRPr>
          </a:p>
        </p:txBody>
      </p:sp>
      <p:pic>
        <p:nvPicPr>
          <p:cNvPr id="220" name="" descr=""/>
          <p:cNvPicPr/>
          <p:nvPr/>
        </p:nvPicPr>
        <p:blipFill>
          <a:blip r:embed="rId1"/>
          <a:stretch/>
        </p:blipFill>
        <p:spPr>
          <a:xfrm>
            <a:off x="1005840" y="1463040"/>
            <a:ext cx="5029560" cy="5029560"/>
          </a:xfrm>
          <a:prstGeom prst="rect">
            <a:avLst/>
          </a:prstGeom>
          <a:ln>
            <a:noFill/>
          </a:ln>
        </p:spPr>
      </p:pic>
      <p:sp>
        <p:nvSpPr>
          <p:cNvPr id="221" name="CustomShape 2"/>
          <p:cNvSpPr/>
          <p:nvPr/>
        </p:nvSpPr>
        <p:spPr>
          <a:xfrm>
            <a:off x="6126480" y="2736000"/>
            <a:ext cx="6148440" cy="2224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>
            <a:spAutoFit/>
          </a:bodyPr>
          <a:p>
            <a:pPr>
              <a:lnSpc>
                <a:spcPct val="100000"/>
              </a:lnSpc>
            </a:pPr>
            <a:r>
              <a:rPr b="1" lang="en-US" sz="2000" spc="-1" strike="noStrike">
                <a:latin typeface="Arial"/>
              </a:rPr>
              <a:t>HELP TAKE THE POWER TO CREATE MONEY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000" spc="-1" strike="noStrike">
                <a:latin typeface="Arial"/>
              </a:rPr>
              <a:t>FROM PRIVATE BANKS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000" spc="-1" strike="noStrike">
                <a:latin typeface="Arial"/>
              </a:rPr>
              <a:t>GIVE IT BACK TO THE GOVERNMENT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000" spc="-1" strike="noStrike">
                <a:latin typeface="Arial"/>
              </a:rPr>
              <a:t>WHERE IT BELONGS, UNDER PUBLIC CONTROL</a:t>
            </a: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endParaRPr b="0" lang="en-US" sz="20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1" lang="en-US" sz="2000" spc="-1" strike="noStrike">
                <a:latin typeface="Arial"/>
              </a:rPr>
              <a:t>	</a:t>
            </a:r>
            <a:r>
              <a:rPr b="1" lang="en-US" sz="2000" spc="-1" strike="noStrike">
                <a:latin typeface="Arial"/>
              </a:rPr>
              <a:t>	</a:t>
            </a:r>
            <a:r>
              <a:rPr b="1" lang="en-US" sz="2000" spc="-1" strike="noStrike">
                <a:latin typeface="Arial"/>
              </a:rPr>
              <a:t>	</a:t>
            </a:r>
            <a:r>
              <a:rPr b="1" lang="en-US" sz="2000" spc="-1" strike="noStrike">
                <a:latin typeface="Arial"/>
              </a:rPr>
              <a:t>	</a:t>
            </a:r>
            <a:r>
              <a:rPr b="1" lang="en-US" sz="2000" spc="-1" strike="noStrike">
                <a:latin typeface="Arial"/>
              </a:rPr>
              <a:t>	</a:t>
            </a:r>
            <a:r>
              <a:rPr b="1" lang="en-US" sz="2000" spc="-1" strike="noStrike">
                <a:latin typeface="Arial"/>
              </a:rPr>
              <a:t>Albert Einstein</a:t>
            </a:r>
            <a:endParaRPr b="0" lang="en-US" sz="2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156</TotalTime>
  <Application>LibreOffice/6.2.0.3$Windows_X86_64 LibreOffice_project/98c6a8a1c6c7b144ce3cc729e34964b47ce25d62</Application>
  <Words>99</Words>
  <Paragraphs>24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2019-04-09T16:29:15Z</dcterms:created>
  <dc:creator>Sue</dc:creator>
  <dc:description/>
  <dc:language>en-US</dc:language>
  <cp:lastModifiedBy/>
  <dcterms:modified xsi:type="dcterms:W3CDTF">2019-04-10T14:37:04Z</dcterms:modified>
  <cp:revision>46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Widescreen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23</vt:i4>
  </property>
</Properties>
</file>