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8"/>
  </p:notesMasterIdLst>
  <p:sldIdLst>
    <p:sldId id="260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CB39B07-0641-47B9-9BD3-B3FE6A724BE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F98B389-0AB5-40B4-9137-76DDF855FB4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32B1F6A-F6F7-4CB9-8417-084ACE065F3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F6069EA-2517-4A96-A6C3-0231EC65A4F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8555895-A5D4-472A-A851-FD639822FA4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0C33695-CC72-400A-95FD-46B1E096BFD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8624B67-1BED-4E7D-8213-45F44CFC964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7014D70-6E3F-43E0-B0D1-FCC760DE645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A356FB8-1DDB-4082-9E7C-21BC55F1AF6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D7D1A8B-395C-4548-9F7E-84759FC990D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6/28/2019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56AEF7A-31AE-47F6-84C3-C0FD9138C99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25CAA2E-A32F-4A1C-8AE6-392C77F1263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6/28/2019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3532E49-7816-412B-A9D6-FCAC618CF8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41920" y="33120"/>
            <a:ext cx="11627640" cy="1357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b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4800" b="1" strike="noStrike" spc="-1" dirty="0">
                <a:solidFill>
                  <a:srgbClr val="000000"/>
                </a:solidFill>
                <a:latin typeface="Calibri Light"/>
              </a:rPr>
              <a:t>“Over time, whoever controls the money system,                         controls the nation.”   </a:t>
            </a:r>
            <a:r>
              <a:rPr lang="en-US" sz="3100" b="1" strike="noStrike" spc="-1" dirty="0">
                <a:solidFill>
                  <a:srgbClr val="000000"/>
                </a:solidFill>
                <a:latin typeface="Calibri Light"/>
              </a:rPr>
              <a:t>Stephen </a:t>
            </a:r>
            <a:r>
              <a:rPr lang="en-US" sz="3100" b="1" strike="noStrike" spc="-1" dirty="0" err="1">
                <a:solidFill>
                  <a:srgbClr val="000000"/>
                </a:solidFill>
                <a:latin typeface="Calibri Light"/>
              </a:rPr>
              <a:t>Zarlenga</a:t>
            </a:r>
            <a:r>
              <a:rPr lang="en-US" sz="31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 Light"/>
              </a:rPr>
              <a:t>(1941 – 2017)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Picture 5"/>
          <p:cNvPicPr/>
          <p:nvPr/>
        </p:nvPicPr>
        <p:blipFill>
          <a:blip r:embed="rId2"/>
          <a:stretch/>
        </p:blipFill>
        <p:spPr>
          <a:xfrm>
            <a:off x="677880" y="3774600"/>
            <a:ext cx="2198880" cy="297396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3962520" y="1705680"/>
            <a:ext cx="7734120" cy="16297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With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the publication of his book,</a:t>
            </a:r>
          </a:p>
          <a:p>
            <a:pPr algn="ctr">
              <a:lnSpc>
                <a:spcPct val="100000"/>
              </a:lnSpc>
            </a:pPr>
            <a:r>
              <a:rPr lang="en-US" sz="2400" b="1" i="1" strike="noStrike" spc="-1" dirty="0">
                <a:solidFill>
                  <a:srgbClr val="000000"/>
                </a:solidFill>
                <a:latin typeface="Calibri"/>
              </a:rPr>
              <a:t>THE LOST SCIENCE OF MONEY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in 2002,</a:t>
            </a: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Stephen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Zarlenga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began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a reform movement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Thank you, Stephen!</a:t>
            </a:r>
            <a:endParaRPr lang="en-US" sz="2400" b="1" strike="noStrike" spc="-1" dirty="0">
              <a:latin typeface="Arial"/>
            </a:endParaRPr>
          </a:p>
        </p:txBody>
      </p:sp>
      <p:pic>
        <p:nvPicPr>
          <p:cNvPr id="144" name="Picture 8"/>
          <p:cNvPicPr/>
          <p:nvPr/>
        </p:nvPicPr>
        <p:blipFill>
          <a:blip r:embed="rId3"/>
          <a:stretch/>
        </p:blipFill>
        <p:spPr>
          <a:xfrm>
            <a:off x="495360" y="1525320"/>
            <a:ext cx="2805480" cy="211500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3301200" y="4727520"/>
            <a:ext cx="8493120" cy="829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Stephen brilliantly defined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“usury”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as</a:t>
            </a: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“the structural misuse of society’s money system”.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/>
          <p:nvPr/>
        </p:nvPicPr>
        <p:blipFill>
          <a:blip r:embed="rId3"/>
          <a:stretch/>
        </p:blipFill>
        <p:spPr>
          <a:xfrm>
            <a:off x="404640" y="2289960"/>
            <a:ext cx="8279640" cy="4286880"/>
          </a:xfrm>
          <a:prstGeom prst="rect">
            <a:avLst/>
          </a:prstGeom>
          <a:ln>
            <a:noFill/>
          </a:ln>
        </p:spPr>
      </p:pic>
      <p:pic>
        <p:nvPicPr>
          <p:cNvPr id="208" name="Picture 4"/>
          <p:cNvPicPr/>
          <p:nvPr/>
        </p:nvPicPr>
        <p:blipFill>
          <a:blip r:embed="rId4"/>
          <a:stretch/>
        </p:blipFill>
        <p:spPr>
          <a:xfrm>
            <a:off x="3345840" y="3823560"/>
            <a:ext cx="1911960" cy="121860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3272400" y="4119480"/>
            <a:ext cx="19854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PRINCIPAL ONLY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6280" y="354600"/>
            <a:ext cx="11232720" cy="143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Since the money for interest is never created, money is always SCARCE.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 rot="4385400" flipH="1">
            <a:off x="7634160" y="1084320"/>
            <a:ext cx="3089880" cy="43660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CEB3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>
            <a:off x="7719840" y="2600640"/>
            <a:ext cx="31438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Where will I get the money to pay the interest !!!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13" name="Picture 14"/>
          <p:cNvPicPr/>
          <p:nvPr/>
        </p:nvPicPr>
        <p:blipFill>
          <a:blip r:embed="rId5"/>
          <a:stretch/>
        </p:blipFill>
        <p:spPr>
          <a:xfrm flipH="1">
            <a:off x="9795960" y="4449240"/>
            <a:ext cx="2003400" cy="2046240"/>
          </a:xfrm>
          <a:prstGeom prst="rect">
            <a:avLst/>
          </a:prstGeom>
          <a:ln>
            <a:noFill/>
          </a:ln>
        </p:spPr>
      </p:pic>
      <p:sp>
        <p:nvSpPr>
          <p:cNvPr id="214" name="CustomShape 5"/>
          <p:cNvSpPr/>
          <p:nvPr/>
        </p:nvSpPr>
        <p:spPr>
          <a:xfrm>
            <a:off x="9291960" y="6359400"/>
            <a:ext cx="250704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LOOK HERE </a:t>
            </a:r>
            <a:r>
              <a:rPr lang="en-US" sz="1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/>
          <p:cNvPicPr/>
          <p:nvPr/>
        </p:nvPicPr>
        <p:blipFill>
          <a:blip r:embed="rId3"/>
          <a:stretch/>
        </p:blipFill>
        <p:spPr>
          <a:xfrm>
            <a:off x="98280" y="2351520"/>
            <a:ext cx="8279640" cy="428688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2353680" y="375120"/>
            <a:ext cx="6827040" cy="1004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"/>
              </a:rPr>
              <a:t>With more loans!!!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920320" y="4201560"/>
            <a:ext cx="189108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18" name="Picture 2"/>
          <p:cNvPicPr/>
          <p:nvPr/>
        </p:nvPicPr>
        <p:blipFill>
          <a:blip r:embed="rId4"/>
          <a:stretch/>
        </p:blipFill>
        <p:spPr>
          <a:xfrm>
            <a:off x="10003680" y="375120"/>
            <a:ext cx="1461240" cy="1015200"/>
          </a:xfrm>
          <a:prstGeom prst="rect">
            <a:avLst/>
          </a:prstGeom>
          <a:ln>
            <a:noFill/>
          </a:ln>
        </p:spPr>
      </p:pic>
      <p:pic>
        <p:nvPicPr>
          <p:cNvPr id="219" name="Picture 9"/>
          <p:cNvPicPr/>
          <p:nvPr/>
        </p:nvPicPr>
        <p:blipFill>
          <a:blip r:embed="rId5"/>
          <a:stretch/>
        </p:blipFill>
        <p:spPr>
          <a:xfrm flipH="1">
            <a:off x="378000" y="115560"/>
            <a:ext cx="1874880" cy="2230920"/>
          </a:xfrm>
          <a:prstGeom prst="rect">
            <a:avLst/>
          </a:prstGeom>
          <a:ln>
            <a:noFill/>
          </a:ln>
        </p:spPr>
      </p:pic>
      <p:pic>
        <p:nvPicPr>
          <p:cNvPr id="220" name="Picture 3"/>
          <p:cNvPicPr/>
          <p:nvPr/>
        </p:nvPicPr>
        <p:blipFill>
          <a:blip r:embed="rId6"/>
          <a:stretch/>
        </p:blipFill>
        <p:spPr>
          <a:xfrm>
            <a:off x="9369720" y="4054680"/>
            <a:ext cx="2278080" cy="1275480"/>
          </a:xfrm>
          <a:prstGeom prst="rect">
            <a:avLst/>
          </a:prstGeom>
          <a:ln>
            <a:noFill/>
          </a:ln>
        </p:spPr>
      </p:pic>
      <p:pic>
        <p:nvPicPr>
          <p:cNvPr id="221" name="Picture 10"/>
          <p:cNvPicPr/>
          <p:nvPr/>
        </p:nvPicPr>
        <p:blipFill>
          <a:blip r:embed="rId7"/>
          <a:stretch/>
        </p:blipFill>
        <p:spPr>
          <a:xfrm>
            <a:off x="9498240" y="1625400"/>
            <a:ext cx="2020680" cy="1136520"/>
          </a:xfrm>
          <a:prstGeom prst="rect">
            <a:avLst/>
          </a:prstGeom>
          <a:ln>
            <a:noFill/>
          </a:ln>
        </p:spPr>
      </p:pic>
      <p:pic>
        <p:nvPicPr>
          <p:cNvPr id="222" name="Picture 11"/>
          <p:cNvPicPr/>
          <p:nvPr/>
        </p:nvPicPr>
        <p:blipFill>
          <a:blip r:embed="rId8"/>
          <a:stretch/>
        </p:blipFill>
        <p:spPr>
          <a:xfrm>
            <a:off x="2864160" y="3508560"/>
            <a:ext cx="2572200" cy="171684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122040" y="2162160"/>
            <a:ext cx="23054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24" name="Picture 7"/>
          <p:cNvPicPr/>
          <p:nvPr/>
        </p:nvPicPr>
        <p:blipFill>
          <a:blip r:embed="rId9"/>
          <a:stretch/>
        </p:blipFill>
        <p:spPr>
          <a:xfrm>
            <a:off x="9180720" y="5456520"/>
            <a:ext cx="2561760" cy="1780920"/>
          </a:xfrm>
          <a:prstGeom prst="rect">
            <a:avLst/>
          </a:prstGeom>
          <a:ln>
            <a:noFill/>
          </a:ln>
        </p:spPr>
      </p:pic>
      <p:sp>
        <p:nvSpPr>
          <p:cNvPr id="225" name="CustomShape 4"/>
          <p:cNvSpPr/>
          <p:nvPr/>
        </p:nvSpPr>
        <p:spPr>
          <a:xfrm>
            <a:off x="8691120" y="6638760"/>
            <a:ext cx="32382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26" name="Picture 13"/>
          <p:cNvPicPr/>
          <p:nvPr/>
        </p:nvPicPr>
        <p:blipFill>
          <a:blip r:embed="rId10"/>
          <a:stretch/>
        </p:blipFill>
        <p:spPr>
          <a:xfrm>
            <a:off x="9348480" y="3088800"/>
            <a:ext cx="2523240" cy="839160"/>
          </a:xfrm>
          <a:prstGeom prst="rect">
            <a:avLst/>
          </a:prstGeom>
          <a:ln>
            <a:noFill/>
          </a:ln>
        </p:spPr>
      </p:pic>
      <p:sp>
        <p:nvSpPr>
          <p:cNvPr id="227" name="CustomShape 5"/>
          <p:cNvSpPr/>
          <p:nvPr/>
        </p:nvSpPr>
        <p:spPr>
          <a:xfrm>
            <a:off x="9736200" y="1521720"/>
            <a:ext cx="199620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CREDIT CARD DEBT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9736200" y="2979000"/>
            <a:ext cx="199620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CAR LOAN DEBT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9" name="CustomShape 7"/>
          <p:cNvSpPr/>
          <p:nvPr/>
        </p:nvSpPr>
        <p:spPr>
          <a:xfrm>
            <a:off x="10108440" y="4255200"/>
            <a:ext cx="162396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STUDENT DEBT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0" name="CustomShape 8"/>
          <p:cNvSpPr/>
          <p:nvPr/>
        </p:nvSpPr>
        <p:spPr>
          <a:xfrm>
            <a:off x="9083160" y="5492520"/>
            <a:ext cx="264924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HOME MORTGAGE DEBT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233440" y="172440"/>
            <a:ext cx="8224920" cy="2559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Or the bank gets the wealth  -- ah -- excuse, me –</a:t>
            </a:r>
            <a:endParaRPr lang="en-US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I meant ‘collateral.’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920320" y="4201560"/>
            <a:ext cx="189108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 flipH="1">
            <a:off x="378000" y="142560"/>
            <a:ext cx="1874880" cy="2230920"/>
          </a:xfrm>
          <a:prstGeom prst="rect">
            <a:avLst/>
          </a:prstGeom>
          <a:ln>
            <a:noFill/>
          </a:ln>
        </p:spPr>
      </p:pic>
      <p:pic>
        <p:nvPicPr>
          <p:cNvPr id="234" name="Picture 3"/>
          <p:cNvPicPr/>
          <p:nvPr/>
        </p:nvPicPr>
        <p:blipFill>
          <a:blip r:embed="rId4"/>
          <a:stretch/>
        </p:blipFill>
        <p:spPr>
          <a:xfrm>
            <a:off x="7697880" y="3256560"/>
            <a:ext cx="2421360" cy="1355760"/>
          </a:xfrm>
          <a:prstGeom prst="rect">
            <a:avLst/>
          </a:prstGeom>
          <a:ln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98280" y="2189160"/>
            <a:ext cx="215424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36" name="Picture 7"/>
          <p:cNvPicPr/>
          <p:nvPr/>
        </p:nvPicPr>
        <p:blipFill>
          <a:blip r:embed="rId5"/>
          <a:stretch/>
        </p:blipFill>
        <p:spPr>
          <a:xfrm>
            <a:off x="765000" y="3206160"/>
            <a:ext cx="2889360" cy="2008440"/>
          </a:xfrm>
          <a:prstGeom prst="rect">
            <a:avLst/>
          </a:prstGeom>
          <a:ln>
            <a:noFill/>
          </a:ln>
        </p:spPr>
      </p:pic>
      <p:sp>
        <p:nvSpPr>
          <p:cNvPr id="237" name="CustomShape 4"/>
          <p:cNvSpPr/>
          <p:nvPr/>
        </p:nvSpPr>
        <p:spPr>
          <a:xfrm>
            <a:off x="381240" y="4847040"/>
            <a:ext cx="32382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38" name="Picture 13"/>
          <p:cNvPicPr/>
          <p:nvPr/>
        </p:nvPicPr>
        <p:blipFill>
          <a:blip r:embed="rId6"/>
          <a:stretch/>
        </p:blipFill>
        <p:spPr>
          <a:xfrm>
            <a:off x="4300920" y="3546720"/>
            <a:ext cx="2911680" cy="968400"/>
          </a:xfrm>
          <a:prstGeom prst="rect">
            <a:avLst/>
          </a:prstGeom>
          <a:ln>
            <a:noFill/>
          </a:ln>
        </p:spPr>
      </p:pic>
      <p:pic>
        <p:nvPicPr>
          <p:cNvPr id="239" name="Picture 2"/>
          <p:cNvPicPr/>
          <p:nvPr/>
        </p:nvPicPr>
        <p:blipFill>
          <a:blip r:embed="rId7"/>
          <a:stretch/>
        </p:blipFill>
        <p:spPr>
          <a:xfrm>
            <a:off x="4601520" y="4966920"/>
            <a:ext cx="1772280" cy="1412640"/>
          </a:xfrm>
          <a:prstGeom prst="rect">
            <a:avLst/>
          </a:prstGeom>
          <a:ln>
            <a:noFill/>
          </a:ln>
        </p:spPr>
      </p:pic>
      <p:sp>
        <p:nvSpPr>
          <p:cNvPr id="240" name="CustomShape 5"/>
          <p:cNvSpPr/>
          <p:nvPr/>
        </p:nvSpPr>
        <p:spPr>
          <a:xfrm rot="1891200">
            <a:off x="3598200" y="468792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6"/>
          <p:cNvSpPr/>
          <p:nvPr/>
        </p:nvSpPr>
        <p:spPr>
          <a:xfrm rot="9069600">
            <a:off x="6430680" y="480816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7"/>
          <p:cNvSpPr/>
          <p:nvPr/>
        </p:nvSpPr>
        <p:spPr>
          <a:xfrm rot="20187000">
            <a:off x="8525520" y="3475440"/>
            <a:ext cx="1302840" cy="364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DEBT SLAVE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253480" y="610435"/>
            <a:ext cx="9938520" cy="1814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SYSTEM DEMANDS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that more loans be created, or else there will be defaults, foreclosures, bankruptcies, and unemployment…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All the while the banks and the top 1% become richer….</a:t>
            </a:r>
          </a:p>
          <a:p>
            <a:pPr algn="ctr">
              <a:lnSpc>
                <a:spcPct val="100000"/>
              </a:lnSpc>
            </a:pPr>
            <a:r>
              <a:rPr lang="en-US" sz="2800" b="1" u="sng" strike="noStrike" spc="-1" dirty="0">
                <a:solidFill>
                  <a:srgbClr val="000000"/>
                </a:solidFill>
                <a:latin typeface="Calibri"/>
              </a:rPr>
              <a:t>Remember 2008?</a:t>
            </a:r>
            <a:endParaRPr lang="en-US" sz="2800" b="1" u="sng" strike="noStrike" spc="-1" dirty="0">
              <a:latin typeface="Arial"/>
            </a:endParaRPr>
          </a:p>
        </p:txBody>
      </p:sp>
      <p:pic>
        <p:nvPicPr>
          <p:cNvPr id="244" name="Picture 6"/>
          <p:cNvPicPr/>
          <p:nvPr/>
        </p:nvPicPr>
        <p:blipFill>
          <a:blip r:embed="rId3"/>
          <a:stretch/>
        </p:blipFill>
        <p:spPr>
          <a:xfrm>
            <a:off x="3968801" y="3204176"/>
            <a:ext cx="3339663" cy="2857806"/>
          </a:xfrm>
          <a:prstGeom prst="rect">
            <a:avLst/>
          </a:prstGeom>
          <a:ln>
            <a:noFill/>
          </a:ln>
        </p:spPr>
      </p:pic>
      <p:pic>
        <p:nvPicPr>
          <p:cNvPr id="245" name="Picture 9"/>
          <p:cNvPicPr/>
          <p:nvPr/>
        </p:nvPicPr>
        <p:blipFill>
          <a:blip r:embed="rId4"/>
          <a:stretch/>
        </p:blipFill>
        <p:spPr>
          <a:xfrm>
            <a:off x="7906322" y="3882025"/>
            <a:ext cx="4101193" cy="2365540"/>
          </a:xfrm>
          <a:prstGeom prst="rect">
            <a:avLst/>
          </a:prstGeom>
          <a:ln>
            <a:noFill/>
          </a:ln>
        </p:spPr>
      </p:pic>
      <p:pic>
        <p:nvPicPr>
          <p:cNvPr id="246" name="Picture 10"/>
          <p:cNvPicPr/>
          <p:nvPr/>
        </p:nvPicPr>
        <p:blipFill>
          <a:blip r:embed="rId5"/>
          <a:stretch/>
        </p:blipFill>
        <p:spPr>
          <a:xfrm>
            <a:off x="291553" y="2719137"/>
            <a:ext cx="3217727" cy="2672223"/>
          </a:xfrm>
          <a:prstGeom prst="rect">
            <a:avLst/>
          </a:prstGeom>
          <a:ln>
            <a:noFill/>
          </a:ln>
        </p:spPr>
      </p:pic>
      <p:pic>
        <p:nvPicPr>
          <p:cNvPr id="247" name="Picture 11"/>
          <p:cNvPicPr/>
          <p:nvPr/>
        </p:nvPicPr>
        <p:blipFill>
          <a:blip r:embed="rId6"/>
          <a:stretch/>
        </p:blipFill>
        <p:spPr>
          <a:xfrm flipH="1">
            <a:off x="291553" y="351180"/>
            <a:ext cx="1874880" cy="223092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21FA6-DF74-4DEB-BE85-0C8791EBCB8F}"/>
              </a:ext>
            </a:extLst>
          </p:cNvPr>
          <p:cNvSpPr txBox="1"/>
          <p:nvPr/>
        </p:nvSpPr>
        <p:spPr>
          <a:xfrm>
            <a:off x="0" y="2321873"/>
            <a:ext cx="2236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43800" y="553680"/>
            <a:ext cx="11496960" cy="1689120"/>
          </a:xfrm>
          <a:prstGeom prst="rect">
            <a:avLst/>
          </a:prstGeom>
          <a:solidFill>
            <a:srgbClr val="FCD946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</a:rPr>
              <a:t>The banking system decides…</a:t>
            </a:r>
            <a:br/>
            <a:br/>
            <a:r>
              <a:rPr lang="en-US" sz="4000" b="1" strike="noStrike" spc="-1">
                <a:solidFill>
                  <a:srgbClr val="000000"/>
                </a:solidFill>
                <a:latin typeface="Calibri Light"/>
              </a:rPr>
              <a:t>      …who gets the money,            …and how much.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8" name="Picture 3"/>
          <p:cNvPicPr/>
          <p:nvPr/>
        </p:nvPicPr>
        <p:blipFill>
          <a:blip r:embed="rId2"/>
          <a:stretch/>
        </p:blipFill>
        <p:spPr>
          <a:xfrm>
            <a:off x="5635440" y="2959200"/>
            <a:ext cx="2529360" cy="322956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8391600" y="4448520"/>
            <a:ext cx="3294360" cy="7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Umm.  I don’t like the sound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of this….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5663520" y="5819760"/>
            <a:ext cx="27201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2"/>
          <p:cNvPicPr/>
          <p:nvPr/>
        </p:nvPicPr>
        <p:blipFill>
          <a:blip r:embed="rId2"/>
          <a:stretch/>
        </p:blipFill>
        <p:spPr>
          <a:xfrm flipH="1">
            <a:off x="4290060" y="5056029"/>
            <a:ext cx="3611880" cy="259164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2116440" y="260280"/>
            <a:ext cx="8340480" cy="82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strike="noStrike" spc="-1">
                <a:solidFill>
                  <a:srgbClr val="000000"/>
                </a:solidFill>
                <a:latin typeface="Calibri"/>
              </a:rPr>
              <a:t>THIS SYSTEM CAN BE CHANGED!</a:t>
            </a:r>
            <a:endParaRPr lang="en-US" sz="4800" b="0" strike="noStrike" spc="-1">
              <a:latin typeface="Arial"/>
            </a:endParaRPr>
          </a:p>
        </p:txBody>
      </p:sp>
      <p:pic>
        <p:nvPicPr>
          <p:cNvPr id="320" name="Picture 4"/>
          <p:cNvPicPr/>
          <p:nvPr/>
        </p:nvPicPr>
        <p:blipFill>
          <a:blip r:embed="rId3"/>
          <a:stretch/>
        </p:blipFill>
        <p:spPr>
          <a:xfrm>
            <a:off x="7637400" y="1090440"/>
            <a:ext cx="4159800" cy="4782600"/>
          </a:xfrm>
          <a:prstGeom prst="rect">
            <a:avLst/>
          </a:prstGeom>
          <a:ln>
            <a:noFill/>
          </a:ln>
        </p:spPr>
      </p:pic>
      <p:sp>
        <p:nvSpPr>
          <p:cNvPr id="321" name="CustomShape 2"/>
          <p:cNvSpPr/>
          <p:nvPr/>
        </p:nvSpPr>
        <p:spPr>
          <a:xfrm>
            <a:off x="7576560" y="5504400"/>
            <a:ext cx="43005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4023360" y="2399760"/>
            <a:ext cx="39348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Remember that!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7557834" y="5998633"/>
            <a:ext cx="3192404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latin typeface="Calibri"/>
              </a:rPr>
              <a:t>THE NEED ACT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523ED-5AC9-436E-82D7-4B7F3F6A6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0" y="3576997"/>
            <a:ext cx="4032821" cy="30207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483200" y="3407760"/>
            <a:ext cx="9914760" cy="2189160"/>
          </a:xfrm>
          <a:prstGeom prst="rect">
            <a:avLst/>
          </a:prstGeom>
          <a:solidFill>
            <a:srgbClr val="FCD946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Calibri Light"/>
              </a:rPr>
              <a:t>PART 1             THE SYSTEM</a:t>
            </a:r>
            <a:br>
              <a:rPr dirty="0"/>
            </a:br>
            <a:br>
              <a:rPr dirty="0"/>
            </a:br>
            <a:r>
              <a:rPr lang="en-US" sz="3200" b="1" strike="noStrike" spc="-1" dirty="0">
                <a:solidFill>
                  <a:srgbClr val="000000"/>
                </a:solidFill>
                <a:latin typeface="Calibri Light"/>
              </a:rPr>
              <a:t>PART 2              ITS CONSEQUENCES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Picture 3"/>
          <p:cNvPicPr/>
          <p:nvPr/>
        </p:nvPicPr>
        <p:blipFill>
          <a:blip r:embed="rId2"/>
          <a:stretch/>
        </p:blipFill>
        <p:spPr>
          <a:xfrm>
            <a:off x="204480" y="0"/>
            <a:ext cx="2557080" cy="294012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0" y="2657160"/>
            <a:ext cx="2965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2613960" y="1690920"/>
            <a:ext cx="64875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Hi!  I’m going to talk about two things: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188000" y="3576960"/>
            <a:ext cx="9932400" cy="1855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u="sng" strike="noStrike" spc="-1">
                <a:solidFill>
                  <a:srgbClr val="000000"/>
                </a:solidFill>
                <a:uFillTx/>
                <a:latin typeface="Calibri Light"/>
              </a:rPr>
              <a:t>Private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banks </a:t>
            </a:r>
            <a:r>
              <a:rPr lang="en-US" sz="4400" b="0" u="sng" strike="noStrike" spc="-1">
                <a:solidFill>
                  <a:srgbClr val="000000"/>
                </a:solidFill>
                <a:uFillTx/>
                <a:latin typeface="Calibri Light"/>
              </a:rPr>
              <a:t>create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the money we need…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204480" y="179640"/>
            <a:ext cx="2557080" cy="294012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0" y="2843640"/>
            <a:ext cx="2965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585880" y="1870560"/>
            <a:ext cx="38037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Meet the system!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247480" y="5810400"/>
            <a:ext cx="9943920" cy="516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You don’t have to believe me.  Here… listen to others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223720" y="149760"/>
            <a:ext cx="82904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Private banks create our money!   Not our government?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 don’t believe it…    It’s too hard to believe… 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74" name="Picture 5"/>
          <p:cNvPicPr/>
          <p:nvPr/>
        </p:nvPicPr>
        <p:blipFill>
          <a:blip r:embed="rId3"/>
          <a:stretch/>
        </p:blipFill>
        <p:spPr>
          <a:xfrm>
            <a:off x="258120" y="69120"/>
            <a:ext cx="1469160" cy="1761120"/>
          </a:xfrm>
          <a:prstGeom prst="rect">
            <a:avLst/>
          </a:prstGeom>
          <a:ln>
            <a:noFill/>
          </a:ln>
        </p:spPr>
      </p:pic>
      <p:pic>
        <p:nvPicPr>
          <p:cNvPr id="175" name="Picture 1"/>
          <p:cNvPicPr/>
          <p:nvPr/>
        </p:nvPicPr>
        <p:blipFill>
          <a:blip r:embed="rId4"/>
          <a:stretch/>
        </p:blipFill>
        <p:spPr>
          <a:xfrm>
            <a:off x="9332280" y="4448520"/>
            <a:ext cx="1895760" cy="812160"/>
          </a:xfrm>
          <a:prstGeom prst="rect">
            <a:avLst/>
          </a:prstGeom>
          <a:ln>
            <a:noFill/>
          </a:ln>
        </p:spPr>
      </p:pic>
      <p:pic>
        <p:nvPicPr>
          <p:cNvPr id="176" name="Picture 6"/>
          <p:cNvPicPr/>
          <p:nvPr/>
        </p:nvPicPr>
        <p:blipFill>
          <a:blip r:embed="rId5"/>
          <a:stretch/>
        </p:blipFill>
        <p:spPr>
          <a:xfrm>
            <a:off x="2175120" y="1257120"/>
            <a:ext cx="6797160" cy="3825360"/>
          </a:xfrm>
          <a:prstGeom prst="rect">
            <a:avLst/>
          </a:prstGeom>
          <a:ln>
            <a:noFill/>
          </a:ln>
        </p:spPr>
      </p:pic>
      <p:pic>
        <p:nvPicPr>
          <p:cNvPr id="177" name="Picture 4"/>
          <p:cNvPicPr/>
          <p:nvPr/>
        </p:nvPicPr>
        <p:blipFill>
          <a:blip r:embed="rId6"/>
          <a:stretch/>
        </p:blipFill>
        <p:spPr>
          <a:xfrm flipH="1">
            <a:off x="258120" y="4990320"/>
            <a:ext cx="1581480" cy="1833840"/>
          </a:xfrm>
          <a:prstGeom prst="rect">
            <a:avLst/>
          </a:prstGeom>
          <a:ln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254520" y="6679080"/>
            <a:ext cx="19429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07600" y="849240"/>
            <a:ext cx="10179000" cy="2063520"/>
          </a:xfrm>
          <a:prstGeom prst="rect">
            <a:avLst/>
          </a:prstGeom>
          <a:solidFill>
            <a:srgbClr val="FFE7FF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"When a bank makes a loan it simply adds to the borrower’s deposit account in the bank by the amount of the loan.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money is not taken from anyone else's deposit…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u="sng" strike="noStrike" spc="-1">
                <a:solidFill>
                  <a:srgbClr val="000000"/>
                </a:solidFill>
                <a:uFillTx/>
                <a:latin typeface="Calibri"/>
              </a:rPr>
              <a:t>It's new money, created by the bank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for the use of the borrower.“</a:t>
            </a:r>
          </a:p>
        </p:txBody>
      </p:sp>
      <p:pic>
        <p:nvPicPr>
          <p:cNvPr id="180" name="Picture 2"/>
          <p:cNvPicPr/>
          <p:nvPr/>
        </p:nvPicPr>
        <p:blipFill>
          <a:blip r:embed="rId2"/>
          <a:stretch/>
        </p:blipFill>
        <p:spPr>
          <a:xfrm>
            <a:off x="1384920" y="3049920"/>
            <a:ext cx="3092400" cy="3724920"/>
          </a:xfrm>
          <a:prstGeom prst="rect">
            <a:avLst/>
          </a:prstGeom>
          <a:ln>
            <a:noFill/>
          </a:ln>
        </p:spPr>
      </p:pic>
      <p:pic>
        <p:nvPicPr>
          <p:cNvPr id="181" name="Picture 4"/>
          <p:cNvPicPr/>
          <p:nvPr/>
        </p:nvPicPr>
        <p:blipFill>
          <a:blip r:embed="rId3"/>
          <a:stretch/>
        </p:blipFill>
        <p:spPr>
          <a:xfrm>
            <a:off x="6121800" y="4165560"/>
            <a:ext cx="2095200" cy="260964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0" y="0"/>
            <a:ext cx="12191760" cy="516960"/>
          </a:xfrm>
          <a:prstGeom prst="rect">
            <a:avLst/>
          </a:prstGeom>
          <a:solidFill>
            <a:srgbClr val="FFBD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Robert B. Anderson, Secretary of the Treasury under President Eisenhower: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4766400" y="3281760"/>
            <a:ext cx="3590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Robert B. Anderson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Secretary of the Treasury, 1957-1961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8394840" y="4610880"/>
            <a:ext cx="3148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President Dwight D. Eisenhower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1953-1961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4"/>
          <p:cNvPicPr/>
          <p:nvPr/>
        </p:nvPicPr>
        <p:blipFill>
          <a:blip r:embed="rId3"/>
          <a:stretch/>
        </p:blipFill>
        <p:spPr>
          <a:xfrm>
            <a:off x="486720" y="523080"/>
            <a:ext cx="3583440" cy="427860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4964400" y="1696320"/>
            <a:ext cx="6608160" cy="25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“That is what our money system is.</a:t>
            </a:r>
            <a:br/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If there were no debts in our money system, there wouldn’t be any money.”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964400" y="4927680"/>
            <a:ext cx="50662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Mariner S. Eccles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Chairman, Federal Reserve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under President Franklin D. Roosevelt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035360" y="980640"/>
            <a:ext cx="9789120" cy="1573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Let’s look at the money system.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Picture 3"/>
          <p:cNvPicPr/>
          <p:nvPr/>
        </p:nvPicPr>
        <p:blipFill>
          <a:blip r:embed="rId2"/>
          <a:stretch/>
        </p:blipFill>
        <p:spPr>
          <a:xfrm>
            <a:off x="2474280" y="2802600"/>
            <a:ext cx="2634120" cy="302868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2372400" y="5541480"/>
            <a:ext cx="2970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5515200" y="4187160"/>
            <a:ext cx="40078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How does it work?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-2199240" y="2544480"/>
            <a:ext cx="27428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753120" y="51840"/>
            <a:ext cx="10743840" cy="60617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latin typeface="Arial"/>
              </a:rPr>
              <a:t>#1   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When someone borrows from a bank, the money put into their checking account is </a:t>
            </a:r>
            <a:r>
              <a:rPr lang="en-US" sz="2800" b="1" u="sng" strike="noStrike" spc="-1" dirty="0">
                <a:solidFill>
                  <a:srgbClr val="000000"/>
                </a:solidFill>
                <a:latin typeface="Arial"/>
              </a:rPr>
              <a:t>created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by the bank.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                               (The money supply grows.)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When the borrower repays the bank, the MONEY DISAPPEARS.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                                         (The money supply shrinks.)  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124440" y="5695200"/>
            <a:ext cx="9066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What!    This can't be!      We all need that money!   It mustn’t go away!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97" name="Picture 2"/>
          <p:cNvPicPr/>
          <p:nvPr/>
        </p:nvPicPr>
        <p:blipFill>
          <a:blip r:embed="rId3"/>
          <a:stretch/>
        </p:blipFill>
        <p:spPr>
          <a:xfrm>
            <a:off x="9117000" y="1952368"/>
            <a:ext cx="2078222" cy="1320032"/>
          </a:xfrm>
          <a:prstGeom prst="rect">
            <a:avLst/>
          </a:prstGeom>
          <a:ln w="38160">
            <a:solidFill>
              <a:srgbClr val="05CFFF"/>
            </a:solidFill>
            <a:round/>
          </a:ln>
        </p:spPr>
      </p:pic>
      <p:pic>
        <p:nvPicPr>
          <p:cNvPr id="198" name="Picture 4"/>
          <p:cNvPicPr/>
          <p:nvPr/>
        </p:nvPicPr>
        <p:blipFill>
          <a:blip r:embed="rId4"/>
          <a:stretch/>
        </p:blipFill>
        <p:spPr>
          <a:xfrm>
            <a:off x="9711253" y="4504204"/>
            <a:ext cx="1236600" cy="893880"/>
          </a:xfrm>
          <a:prstGeom prst="rect">
            <a:avLst/>
          </a:prstGeom>
          <a:ln w="57240">
            <a:solidFill>
              <a:srgbClr val="05CFFF"/>
            </a:solidFill>
            <a:round/>
          </a:ln>
        </p:spPr>
      </p:pic>
      <p:pic>
        <p:nvPicPr>
          <p:cNvPr id="199" name="Picture 1"/>
          <p:cNvPicPr/>
          <p:nvPr/>
        </p:nvPicPr>
        <p:blipFill>
          <a:blip r:embed="rId5"/>
          <a:stretch/>
        </p:blipFill>
        <p:spPr>
          <a:xfrm>
            <a:off x="188280" y="4779360"/>
            <a:ext cx="2820240" cy="2078280"/>
          </a:xfrm>
          <a:prstGeom prst="rect">
            <a:avLst/>
          </a:prstGeom>
          <a:ln>
            <a:noFill/>
          </a:ln>
        </p:spPr>
      </p:pic>
      <p:sp>
        <p:nvSpPr>
          <p:cNvPr id="200" name="CustomShape 4"/>
          <p:cNvSpPr/>
          <p:nvPr/>
        </p:nvSpPr>
        <p:spPr>
          <a:xfrm>
            <a:off x="188280" y="6673320"/>
            <a:ext cx="28202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912640" y="3131640"/>
            <a:ext cx="4996440" cy="11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Oh, my goodness.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This is getting really confusing.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Why not create the interest?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08440" y="115560"/>
            <a:ext cx="11407680" cy="2832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#2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Of course, we know that every borrower must pay interest.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What many don’t realize is that banks NEVER CREATE THE MONEY FOR THE INTEREST.    Only for the principal of the loan.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03" name="Picture 2"/>
          <p:cNvPicPr/>
          <p:nvPr/>
        </p:nvPicPr>
        <p:blipFill>
          <a:blip r:embed="rId3"/>
          <a:stretch/>
        </p:blipFill>
        <p:spPr>
          <a:xfrm>
            <a:off x="1909440" y="3220560"/>
            <a:ext cx="3647880" cy="218556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 rot="19620000">
            <a:off x="-58320" y="4950720"/>
            <a:ext cx="3036600" cy="516960"/>
          </a:xfrm>
          <a:prstGeom prst="rect">
            <a:avLst/>
          </a:prstGeom>
          <a:solidFill>
            <a:srgbClr val="CCEB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NEVER CREATED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05" name="Picture 6"/>
          <p:cNvPicPr/>
          <p:nvPr/>
        </p:nvPicPr>
        <p:blipFill>
          <a:blip r:embed="rId4"/>
          <a:stretch/>
        </p:blipFill>
        <p:spPr>
          <a:xfrm>
            <a:off x="8795880" y="4779360"/>
            <a:ext cx="2820240" cy="2078280"/>
          </a:xfrm>
          <a:prstGeom prst="rect">
            <a:avLst/>
          </a:prstGeom>
          <a:ln>
            <a:noFill/>
          </a:ln>
        </p:spPr>
      </p:pic>
      <p:sp>
        <p:nvSpPr>
          <p:cNvPr id="206" name="CustomShape 4"/>
          <p:cNvSpPr/>
          <p:nvPr/>
        </p:nvSpPr>
        <p:spPr>
          <a:xfrm>
            <a:off x="8795880" y="6673320"/>
            <a:ext cx="28202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Widescreen</PresentationFormat>
  <Paragraphs>93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Madison</dc:title>
  <dc:subject/>
  <dc:creator>Sue Peters</dc:creator>
  <dc:description/>
  <cp:lastModifiedBy>SUSAN PETERS</cp:lastModifiedBy>
  <cp:revision>414</cp:revision>
  <dcterms:created xsi:type="dcterms:W3CDTF">2018-03-18T15:18:47Z</dcterms:created>
  <dcterms:modified xsi:type="dcterms:W3CDTF">2019-06-29T01:20:49Z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